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7"/>
  </p:notesMasterIdLst>
  <p:sldIdLst>
    <p:sldId id="538" r:id="rId3"/>
    <p:sldId id="257" r:id="rId4"/>
    <p:sldId id="320" r:id="rId5"/>
    <p:sldId id="540" r:id="rId6"/>
    <p:sldId id="258" r:id="rId7"/>
    <p:sldId id="259" r:id="rId8"/>
    <p:sldId id="260" r:id="rId9"/>
    <p:sldId id="549" r:id="rId10"/>
    <p:sldId id="323" r:id="rId11"/>
    <p:sldId id="261" r:id="rId12"/>
    <p:sldId id="547" r:id="rId13"/>
    <p:sldId id="291" r:id="rId14"/>
    <p:sldId id="292" r:id="rId15"/>
    <p:sldId id="294" r:id="rId16"/>
    <p:sldId id="298" r:id="rId17"/>
    <p:sldId id="297" r:id="rId18"/>
    <p:sldId id="296" r:id="rId19"/>
    <p:sldId id="295" r:id="rId20"/>
    <p:sldId id="299" r:id="rId21"/>
    <p:sldId id="300" r:id="rId22"/>
    <p:sldId id="301" r:id="rId23"/>
    <p:sldId id="302" r:id="rId24"/>
    <p:sldId id="303" r:id="rId25"/>
    <p:sldId id="541" r:id="rId26"/>
    <p:sldId id="305" r:id="rId27"/>
    <p:sldId id="537" r:id="rId28"/>
    <p:sldId id="543" r:id="rId29"/>
    <p:sldId id="548" r:id="rId30"/>
    <p:sldId id="267" r:id="rId31"/>
    <p:sldId id="268" r:id="rId32"/>
    <p:sldId id="266" r:id="rId33"/>
    <p:sldId id="308" r:id="rId34"/>
    <p:sldId id="309" r:id="rId35"/>
    <p:sldId id="544" r:id="rId36"/>
    <p:sldId id="271" r:id="rId37"/>
    <p:sldId id="310" r:id="rId38"/>
    <p:sldId id="311" r:id="rId39"/>
    <p:sldId id="313" r:id="rId40"/>
    <p:sldId id="312" r:id="rId41"/>
    <p:sldId id="314" r:id="rId42"/>
    <p:sldId id="315" r:id="rId43"/>
    <p:sldId id="546" r:id="rId44"/>
    <p:sldId id="545" r:id="rId45"/>
    <p:sldId id="318" r:id="rId4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71C1492-4B2D-4761-8990-914A437D65B2}">
          <p14:sldIdLst>
            <p14:sldId id="538"/>
            <p14:sldId id="257"/>
            <p14:sldId id="320"/>
            <p14:sldId id="540"/>
            <p14:sldId id="258"/>
            <p14:sldId id="259"/>
            <p14:sldId id="260"/>
            <p14:sldId id="549"/>
            <p14:sldId id="323"/>
            <p14:sldId id="261"/>
            <p14:sldId id="547"/>
            <p14:sldId id="291"/>
            <p14:sldId id="292"/>
            <p14:sldId id="294"/>
            <p14:sldId id="298"/>
            <p14:sldId id="297"/>
            <p14:sldId id="296"/>
            <p14:sldId id="295"/>
            <p14:sldId id="299"/>
            <p14:sldId id="300"/>
            <p14:sldId id="301"/>
            <p14:sldId id="302"/>
            <p14:sldId id="303"/>
            <p14:sldId id="541"/>
            <p14:sldId id="305"/>
            <p14:sldId id="537"/>
            <p14:sldId id="543"/>
            <p14:sldId id="548"/>
            <p14:sldId id="267"/>
            <p14:sldId id="268"/>
            <p14:sldId id="266"/>
            <p14:sldId id="308"/>
            <p14:sldId id="309"/>
            <p14:sldId id="544"/>
            <p14:sldId id="271"/>
            <p14:sldId id="310"/>
            <p14:sldId id="311"/>
            <p14:sldId id="313"/>
            <p14:sldId id="312"/>
            <p14:sldId id="314"/>
            <p14:sldId id="315"/>
            <p14:sldId id="546"/>
            <p14:sldId id="545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yt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C131-980E-4876-B521-C171ED8B7463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AA355-6CD7-47A6-9746-4EC5AE73A6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AA355-6CD7-47A6-9746-4EC5AE73A6D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E83408-13E1-4429-91FB-2C4E73E5E90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45F00D-E45F-47FF-832C-0C7C0EC591D3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E83408-13E1-4429-91FB-2C4E73E5E90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5587946"/>
            <a:ext cx="12192000" cy="127005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4868033"/>
            <a:ext cx="12192000" cy="198996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4148913"/>
            <a:ext cx="12192000" cy="270908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428206"/>
            <a:ext cx="12192000" cy="342979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708293"/>
            <a:ext cx="12192000" cy="414970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C4228BB-43D4-4700-A90B-9FD4A46456A4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FE0F8ADB-7F20-4B50-BD6B-67F97006A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&#22522;&#22240;&#25511;&#21046;&#24615;&#29366;&#31185;&#23398;&#29256;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&#27688;&#22522;&#37240;&#30340;&#36830;&#25509;.sw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2522;&#22240;&#25511;&#21046;&#24615;&#29366;&#31185;&#23398;&#29256;.sw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75510" y="1603961"/>
            <a:ext cx="15783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4521248" y="102263"/>
            <a:ext cx="3148916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前情回顾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913706" y="2809502"/>
            <a:ext cx="3901947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 eaLnBrk="1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具有遗传效应的</a:t>
            </a:r>
            <a:r>
              <a:rPr lang="en-US" altLang="zh-CN" sz="2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2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片段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400884" y="3970455"/>
            <a:ext cx="292758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 eaLnBrk="1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控制生物体的性状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018637" y="5131408"/>
            <a:ext cx="341476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 eaLnBrk="1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4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在染色体上呈线性排列</a:t>
            </a:r>
          </a:p>
        </p:txBody>
      </p:sp>
      <p:pic>
        <p:nvPicPr>
          <p:cNvPr id="2" name="图片 1" descr="t01f5121a690ad1d5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30" y="1311275"/>
            <a:ext cx="3894455" cy="521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11"/>
          <p:cNvGrpSpPr/>
          <p:nvPr/>
        </p:nvGrpSpPr>
        <p:grpSpPr bwMode="auto">
          <a:xfrm>
            <a:off x="1703385" y="1933755"/>
            <a:ext cx="8785225" cy="3906688"/>
            <a:chOff x="179512" y="2114968"/>
            <a:chExt cx="8784976" cy="3906320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507297"/>
              <a:ext cx="8784976" cy="3513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7"/>
            <p:cNvSpPr txBox="1">
              <a:spLocks noChangeArrowheads="1"/>
            </p:cNvSpPr>
            <p:nvPr/>
          </p:nvSpPr>
          <p:spPr bwMode="auto">
            <a:xfrm>
              <a:off x="1284425" y="2114968"/>
              <a:ext cx="958890" cy="40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第一步</a:t>
              </a:r>
            </a:p>
          </p:txBody>
        </p:sp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3334909" y="2114968"/>
              <a:ext cx="958890" cy="40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第二步</a:t>
              </a:r>
            </a:p>
          </p:txBody>
        </p:sp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5244864" y="2114968"/>
              <a:ext cx="958890" cy="40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第三步</a:t>
              </a:r>
            </a:p>
          </p:txBody>
        </p:sp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7189080" y="2114968"/>
              <a:ext cx="958890" cy="40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第四步</a:t>
              </a:r>
            </a:p>
          </p:txBody>
        </p:sp>
      </p:grp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1044462" y="425580"/>
            <a:ext cx="10103073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</a:t>
            </a:r>
            <a:r>
              <a:rPr lang="en-US" altLang="zh-CN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是如何把遗传信息传给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mRNA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45E6E03-43DD-4BE5-AE11-663858473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13845"/>
              </p:ext>
            </p:extLst>
          </p:nvPr>
        </p:nvGraphicFramePr>
        <p:xfrm>
          <a:off x="2116236" y="879471"/>
          <a:ext cx="8280400" cy="4257673"/>
        </p:xfrm>
        <a:graphic>
          <a:graphicData uri="http://schemas.openxmlformats.org/drawingml/2006/table">
            <a:tbl>
              <a:tblPr/>
              <a:tblGrid>
                <a:gridCol w="266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场所</a:t>
                      </a: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模板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原料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条件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原则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产物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50">
            <a:extLst>
              <a:ext uri="{FF2B5EF4-FFF2-40B4-BE49-F238E27FC236}">
                <a16:creationId xmlns:a16="http://schemas.microsoft.com/office/drawing/2014/main" id="{B9A677B0-94BD-4430-8948-DAEC44103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548" y="1752596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分子的一条链</a:t>
            </a:r>
          </a:p>
        </p:txBody>
      </p:sp>
      <p:sp>
        <p:nvSpPr>
          <p:cNvPr id="7" name="Text Box 52">
            <a:extLst>
              <a:ext uri="{FF2B5EF4-FFF2-40B4-BE49-F238E27FC236}">
                <a16:creationId xmlns:a16="http://schemas.microsoft.com/office/drawing/2014/main" id="{53377900-9EC2-4C36-876D-E3CD1B06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648" y="2465383"/>
            <a:ext cx="3278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四种游离的核糖核苷酸</a:t>
            </a:r>
            <a:endParaRPr lang="zh-CN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 Box 54">
            <a:extLst>
              <a:ext uri="{FF2B5EF4-FFF2-40B4-BE49-F238E27FC236}">
                <a16:creationId xmlns:a16="http://schemas.microsoft.com/office/drawing/2014/main" id="{05E0DDE7-6C7F-451A-B32C-E711049B4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987" y="3192458"/>
            <a:ext cx="3278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原料、模板、酶、能量</a:t>
            </a:r>
          </a:p>
        </p:txBody>
      </p:sp>
      <p:sp>
        <p:nvSpPr>
          <p:cNvPr id="9" name="Text Box 56">
            <a:extLst>
              <a:ext uri="{FF2B5EF4-FFF2-40B4-BE49-F238E27FC236}">
                <a16:creationId xmlns:a16="http://schemas.microsoft.com/office/drawing/2014/main" id="{4CE2373B-16F4-4BD7-988D-DD239936C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286" y="3840158"/>
            <a:ext cx="266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碱基互补配对原则</a:t>
            </a:r>
            <a:endParaRPr lang="zh-CN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66">
            <a:extLst>
              <a:ext uri="{FF2B5EF4-FFF2-40B4-BE49-F238E27FC236}">
                <a16:creationId xmlns:a16="http://schemas.microsoft.com/office/drawing/2014/main" id="{15CAA445-A4F3-4E8E-B977-0F12CDADE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548" y="1079496"/>
            <a:ext cx="203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主要是细胞核</a:t>
            </a:r>
          </a:p>
        </p:txBody>
      </p:sp>
      <p:sp>
        <p:nvSpPr>
          <p:cNvPr id="11" name="Text Box 56">
            <a:extLst>
              <a:ext uri="{FF2B5EF4-FFF2-40B4-BE49-F238E27FC236}">
                <a16:creationId xmlns:a16="http://schemas.microsoft.com/office/drawing/2014/main" id="{4B88E0B0-79E1-4020-8F33-E42B0CBC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749" y="4530721"/>
            <a:ext cx="853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  <a:endParaRPr lang="zh-CN" altLang="zh-CN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F60575E-6AAD-4254-A1F1-03ABB99EF028}"/>
              </a:ext>
            </a:extLst>
          </p:cNvPr>
          <p:cNvSpPr/>
          <p:nvPr/>
        </p:nvSpPr>
        <p:spPr>
          <a:xfrm>
            <a:off x="390820" y="5337169"/>
            <a:ext cx="1155340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5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概念：</a:t>
            </a:r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转录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是指在</a:t>
            </a:r>
            <a:r>
              <a:rPr lang="en-US" altLang="zh-CN" sz="2400" b="1" u="sng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中，以</a:t>
            </a:r>
            <a:r>
              <a:rPr lang="en-US" altLang="zh-CN" sz="2400" b="1" u="sng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为模板，按照</a:t>
            </a:r>
            <a:r>
              <a:rPr lang="en-US" altLang="zh-CN" sz="2400" b="1" u="sng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原则合成</a:t>
            </a:r>
            <a:r>
              <a:rPr lang="en-US" altLang="zh-CN" sz="2400" b="1" u="sng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的过程。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D62CFFB-29AD-4178-BF12-7074FBED1509}"/>
              </a:ext>
            </a:extLst>
          </p:cNvPr>
          <p:cNvSpPr/>
          <p:nvPr/>
        </p:nvSpPr>
        <p:spPr>
          <a:xfrm>
            <a:off x="3184979" y="5441043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细胞核</a:t>
            </a:r>
            <a:endParaRPr lang="zh-CN" altLang="en-US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47918E-33BB-4DDF-A114-753C51828FFF}"/>
              </a:ext>
            </a:extLst>
          </p:cNvPr>
          <p:cNvSpPr/>
          <p:nvPr/>
        </p:nvSpPr>
        <p:spPr>
          <a:xfrm>
            <a:off x="824402" y="6006583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  <a:endParaRPr lang="zh-CN" altLang="en-US" sz="2400" b="1" kern="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278BA30-E291-457D-88D4-471AFEC1183F}"/>
              </a:ext>
            </a:extLst>
          </p:cNvPr>
          <p:cNvSpPr/>
          <p:nvPr/>
        </p:nvSpPr>
        <p:spPr>
          <a:xfrm>
            <a:off x="5138250" y="5441042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的一条链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1CFBF92-E499-46C4-8F8A-D06FBE04B182}"/>
              </a:ext>
            </a:extLst>
          </p:cNvPr>
          <p:cNvSpPr/>
          <p:nvPr/>
        </p:nvSpPr>
        <p:spPr>
          <a:xfrm>
            <a:off x="8922636" y="544104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碱基互补配对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56E1E68A-8258-4E7C-8290-0C23D465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77" y="362402"/>
            <a:ext cx="2088321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转录</a:t>
            </a:r>
          </a:p>
        </p:txBody>
      </p:sp>
    </p:spTree>
    <p:extLst>
      <p:ext uri="{BB962C8B-B14F-4D97-AF65-F5344CB8AC3E}">
        <p14:creationId xmlns:p14="http://schemas.microsoft.com/office/powerpoint/2010/main" val="30167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  <p:bldP spid="7" grpId="0" bldLvl="0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98783" y="1183836"/>
            <a:ext cx="10821131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步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解旋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双链解开，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碱基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暴露。</a:t>
            </a:r>
            <a:endParaRPr lang="zh-TW" altLang="zh-TW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3602318" y="2454004"/>
            <a:ext cx="55731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的平面结构图</a:t>
            </a:r>
          </a:p>
        </p:txBody>
      </p:sp>
      <p:sp>
        <p:nvSpPr>
          <p:cNvPr id="54" name="Line 11"/>
          <p:cNvSpPr>
            <a:spLocks noChangeShapeType="1"/>
          </p:cNvSpPr>
          <p:nvPr/>
        </p:nvSpPr>
        <p:spPr bwMode="auto">
          <a:xfrm rot="16200000" flipH="1">
            <a:off x="6272149" y="3891854"/>
            <a:ext cx="0" cy="21846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5417" y="4331172"/>
            <a:ext cx="4736976" cy="1126817"/>
            <a:chOff x="305417" y="3571517"/>
            <a:chExt cx="4736976" cy="1126817"/>
          </a:xfrm>
        </p:grpSpPr>
        <p:grpSp>
          <p:nvGrpSpPr>
            <p:cNvPr id="128" name="Group 3"/>
            <p:cNvGrpSpPr/>
            <p:nvPr/>
          </p:nvGrpSpPr>
          <p:grpSpPr bwMode="auto">
            <a:xfrm>
              <a:off x="305417" y="3571517"/>
              <a:ext cx="4736976" cy="653710"/>
              <a:chOff x="444" y="149"/>
              <a:chExt cx="4305" cy="711"/>
            </a:xfrm>
          </p:grpSpPr>
          <p:sp>
            <p:nvSpPr>
              <p:cNvPr id="158" name="Rectangle 4"/>
              <p:cNvSpPr>
                <a:spLocks noChangeArrowheads="1"/>
              </p:cNvSpPr>
              <p:nvPr/>
            </p:nvSpPr>
            <p:spPr bwMode="auto">
              <a:xfrm flipV="1">
                <a:off x="444" y="149"/>
                <a:ext cx="4305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Text Box 5"/>
              <p:cNvSpPr txBox="1">
                <a:spLocks noChangeArrowheads="1"/>
              </p:cNvSpPr>
              <p:nvPr/>
            </p:nvSpPr>
            <p:spPr bwMode="auto">
              <a:xfrm>
                <a:off x="729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Line 6"/>
              <p:cNvSpPr>
                <a:spLocks noChangeShapeType="1"/>
              </p:cNvSpPr>
              <p:nvPr/>
            </p:nvSpPr>
            <p:spPr bwMode="auto">
              <a:xfrm flipV="1">
                <a:off x="870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Text Box 7"/>
              <p:cNvSpPr txBox="1">
                <a:spLocks noChangeArrowheads="1"/>
              </p:cNvSpPr>
              <p:nvPr/>
            </p:nvSpPr>
            <p:spPr bwMode="auto">
              <a:xfrm>
                <a:off x="4040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r>
                  <a:rPr lang="en-US" altLang="zh-TW" sz="20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62" name="Line 8"/>
              <p:cNvSpPr>
                <a:spLocks noChangeShapeType="1"/>
              </p:cNvSpPr>
              <p:nvPr/>
            </p:nvSpPr>
            <p:spPr bwMode="auto">
              <a:xfrm flipV="1">
                <a:off x="4181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Text Box 9"/>
              <p:cNvSpPr txBox="1">
                <a:spLocks noChangeArrowheads="1"/>
              </p:cNvSpPr>
              <p:nvPr/>
            </p:nvSpPr>
            <p:spPr bwMode="auto">
              <a:xfrm>
                <a:off x="1572" y="413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64" name="Line 10"/>
              <p:cNvSpPr>
                <a:spLocks noChangeShapeType="1"/>
              </p:cNvSpPr>
              <p:nvPr/>
            </p:nvSpPr>
            <p:spPr bwMode="auto">
              <a:xfrm flipV="1">
                <a:off x="1713" y="259"/>
                <a:ext cx="0" cy="23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Text Box 11"/>
              <p:cNvSpPr txBox="1">
                <a:spLocks noChangeArrowheads="1"/>
              </p:cNvSpPr>
              <p:nvPr/>
            </p:nvSpPr>
            <p:spPr bwMode="auto">
              <a:xfrm>
                <a:off x="1156" y="412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66" name="Line 12"/>
              <p:cNvSpPr>
                <a:spLocks noChangeShapeType="1"/>
              </p:cNvSpPr>
              <p:nvPr/>
            </p:nvSpPr>
            <p:spPr bwMode="auto">
              <a:xfrm flipV="1">
                <a:off x="1297" y="25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Text Box 13"/>
              <p:cNvSpPr txBox="1">
                <a:spLocks noChangeArrowheads="1"/>
              </p:cNvSpPr>
              <p:nvPr/>
            </p:nvSpPr>
            <p:spPr bwMode="auto">
              <a:xfrm>
                <a:off x="1995" y="412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 dirty="0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68" name="Line 14"/>
              <p:cNvSpPr>
                <a:spLocks noChangeShapeType="1"/>
              </p:cNvSpPr>
              <p:nvPr/>
            </p:nvSpPr>
            <p:spPr bwMode="auto">
              <a:xfrm flipV="1">
                <a:off x="2136" y="25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Text Box 15"/>
              <p:cNvSpPr txBox="1">
                <a:spLocks noChangeArrowheads="1"/>
              </p:cNvSpPr>
              <p:nvPr/>
            </p:nvSpPr>
            <p:spPr bwMode="auto">
              <a:xfrm>
                <a:off x="2421" y="412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Line 16"/>
              <p:cNvSpPr>
                <a:spLocks noChangeShapeType="1"/>
              </p:cNvSpPr>
              <p:nvPr/>
            </p:nvSpPr>
            <p:spPr bwMode="auto">
              <a:xfrm flipV="1">
                <a:off x="2562" y="25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Text Box 17"/>
              <p:cNvSpPr txBox="1">
                <a:spLocks noChangeArrowheads="1"/>
              </p:cNvSpPr>
              <p:nvPr/>
            </p:nvSpPr>
            <p:spPr bwMode="auto">
              <a:xfrm>
                <a:off x="2817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72" name="Line 18"/>
              <p:cNvSpPr>
                <a:spLocks noChangeShapeType="1"/>
              </p:cNvSpPr>
              <p:nvPr/>
            </p:nvSpPr>
            <p:spPr bwMode="auto">
              <a:xfrm flipV="1">
                <a:off x="2958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Text Box 19"/>
              <p:cNvSpPr txBox="1">
                <a:spLocks noChangeArrowheads="1"/>
              </p:cNvSpPr>
              <p:nvPr/>
            </p:nvSpPr>
            <p:spPr bwMode="auto">
              <a:xfrm>
                <a:off x="3659" y="425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74" name="Line 20"/>
              <p:cNvSpPr>
                <a:spLocks noChangeShapeType="1"/>
              </p:cNvSpPr>
              <p:nvPr/>
            </p:nvSpPr>
            <p:spPr bwMode="auto">
              <a:xfrm flipV="1">
                <a:off x="3800" y="270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Text Box 21"/>
              <p:cNvSpPr txBox="1">
                <a:spLocks noChangeArrowheads="1"/>
              </p:cNvSpPr>
              <p:nvPr/>
            </p:nvSpPr>
            <p:spPr bwMode="auto">
              <a:xfrm>
                <a:off x="3278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76" name="Line 22"/>
              <p:cNvSpPr>
                <a:spLocks noChangeShapeType="1"/>
              </p:cNvSpPr>
              <p:nvPr/>
            </p:nvSpPr>
            <p:spPr bwMode="auto">
              <a:xfrm flipV="1">
                <a:off x="3419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9" name="Group 23"/>
            <p:cNvGrpSpPr/>
            <p:nvPr/>
          </p:nvGrpSpPr>
          <p:grpSpPr bwMode="auto">
            <a:xfrm>
              <a:off x="305417" y="4059334"/>
              <a:ext cx="4736976" cy="639000"/>
              <a:chOff x="500" y="1594"/>
              <a:chExt cx="4305" cy="695"/>
            </a:xfrm>
          </p:grpSpPr>
          <p:sp>
            <p:nvSpPr>
              <p:cNvPr id="130" name="Rectangle 24"/>
              <p:cNvSpPr>
                <a:spLocks noChangeArrowheads="1"/>
              </p:cNvSpPr>
              <p:nvPr/>
            </p:nvSpPr>
            <p:spPr bwMode="auto">
              <a:xfrm>
                <a:off x="500" y="2169"/>
                <a:ext cx="4305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1" name="Group 25"/>
              <p:cNvGrpSpPr/>
              <p:nvPr/>
            </p:nvGrpSpPr>
            <p:grpSpPr bwMode="auto">
              <a:xfrm>
                <a:off x="785" y="1609"/>
                <a:ext cx="381" cy="574"/>
                <a:chOff x="960" y="2400"/>
                <a:chExt cx="432" cy="690"/>
              </a:xfrm>
            </p:grpSpPr>
            <p:sp>
              <p:nvSpPr>
                <p:cNvPr id="15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Line 27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2" name="Group 28"/>
              <p:cNvGrpSpPr/>
              <p:nvPr/>
            </p:nvGrpSpPr>
            <p:grpSpPr bwMode="auto">
              <a:xfrm>
                <a:off x="4096" y="1609"/>
                <a:ext cx="381" cy="574"/>
                <a:chOff x="960" y="2400"/>
                <a:chExt cx="432" cy="690"/>
              </a:xfrm>
            </p:grpSpPr>
            <p:sp>
              <p:nvSpPr>
                <p:cNvPr id="15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Line 30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" name="Group 31"/>
              <p:cNvGrpSpPr/>
              <p:nvPr/>
            </p:nvGrpSpPr>
            <p:grpSpPr bwMode="auto">
              <a:xfrm>
                <a:off x="1628" y="1606"/>
                <a:ext cx="381" cy="573"/>
                <a:chOff x="960" y="2400"/>
                <a:chExt cx="432" cy="690"/>
              </a:xfrm>
            </p:grpSpPr>
            <p:sp>
              <p:nvSpPr>
                <p:cNvPr id="15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" name="Line 33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4" name="Group 34"/>
              <p:cNvGrpSpPr/>
              <p:nvPr/>
            </p:nvGrpSpPr>
            <p:grpSpPr bwMode="auto">
              <a:xfrm>
                <a:off x="1212" y="1607"/>
                <a:ext cx="381" cy="575"/>
                <a:chOff x="960" y="2399"/>
                <a:chExt cx="432" cy="691"/>
              </a:xfrm>
            </p:grpSpPr>
            <p:sp>
              <p:nvSpPr>
                <p:cNvPr id="15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60" y="2399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1" name="Line 36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5" name="Group 37"/>
              <p:cNvGrpSpPr/>
              <p:nvPr/>
            </p:nvGrpSpPr>
            <p:grpSpPr bwMode="auto">
              <a:xfrm>
                <a:off x="2051" y="1607"/>
                <a:ext cx="381" cy="574"/>
                <a:chOff x="961" y="2400"/>
                <a:chExt cx="431" cy="690"/>
              </a:xfrm>
            </p:grpSpPr>
            <p:sp>
              <p:nvSpPr>
                <p:cNvPr id="14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961" y="2400"/>
                  <a:ext cx="43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Line 39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7" name="Line 42"/>
              <p:cNvSpPr>
                <a:spLocks noChangeShapeType="1"/>
              </p:cNvSpPr>
              <p:nvPr/>
            </p:nvSpPr>
            <p:spPr bwMode="auto">
              <a:xfrm>
                <a:off x="2643" y="194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7" name="Group 43"/>
              <p:cNvGrpSpPr/>
              <p:nvPr/>
            </p:nvGrpSpPr>
            <p:grpSpPr bwMode="auto">
              <a:xfrm>
                <a:off x="2873" y="1609"/>
                <a:ext cx="381" cy="574"/>
                <a:chOff x="960" y="2400"/>
                <a:chExt cx="431" cy="690"/>
              </a:xfrm>
            </p:grpSpPr>
            <p:sp>
              <p:nvSpPr>
                <p:cNvPr id="1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 dirty="0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Line 45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8" name="Group 46"/>
              <p:cNvGrpSpPr/>
              <p:nvPr/>
            </p:nvGrpSpPr>
            <p:grpSpPr bwMode="auto">
              <a:xfrm>
                <a:off x="3715" y="1594"/>
                <a:ext cx="381" cy="574"/>
                <a:chOff x="960" y="2400"/>
                <a:chExt cx="432" cy="690"/>
              </a:xfrm>
            </p:grpSpPr>
            <p:sp>
              <p:nvSpPr>
                <p:cNvPr id="14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 </a:t>
                  </a:r>
                </a:p>
              </p:txBody>
            </p:sp>
            <p:sp>
              <p:nvSpPr>
                <p:cNvPr id="143" name="Line 48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9" name="Group 49"/>
              <p:cNvGrpSpPr/>
              <p:nvPr/>
            </p:nvGrpSpPr>
            <p:grpSpPr bwMode="auto">
              <a:xfrm>
                <a:off x="3334" y="1609"/>
                <a:ext cx="381" cy="574"/>
                <a:chOff x="960" y="2400"/>
                <a:chExt cx="432" cy="690"/>
              </a:xfrm>
            </p:grpSpPr>
            <p:sp>
              <p:nvSpPr>
                <p:cNvPr id="14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Line 51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6" name="Text Box 44"/>
            <p:cNvSpPr txBox="1">
              <a:spLocks noChangeArrowheads="1"/>
            </p:cNvSpPr>
            <p:nvPr/>
          </p:nvSpPr>
          <p:spPr bwMode="auto">
            <a:xfrm>
              <a:off x="2464025" y="4079632"/>
              <a:ext cx="370065" cy="405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endParaRPr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3"/>
          <p:cNvGrpSpPr/>
          <p:nvPr/>
        </p:nvGrpSpPr>
        <p:grpSpPr bwMode="auto">
          <a:xfrm>
            <a:off x="7278950" y="3943237"/>
            <a:ext cx="4736976" cy="653710"/>
            <a:chOff x="444" y="149"/>
            <a:chExt cx="4305" cy="711"/>
          </a:xfrm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 flipV="1">
              <a:off x="444" y="149"/>
              <a:ext cx="4305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729" y="410"/>
              <a:ext cx="38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altLang="zh-TW" sz="200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60" name="Line 6"/>
            <p:cNvSpPr>
              <a:spLocks noChangeShapeType="1"/>
            </p:cNvSpPr>
            <p:nvPr/>
          </p:nvSpPr>
          <p:spPr bwMode="auto">
            <a:xfrm flipV="1">
              <a:off x="870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40" y="410"/>
              <a:ext cx="38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G</a:t>
              </a:r>
              <a:r>
                <a:rPr lang="en-US" altLang="zh-TW" sz="2000" b="1">
                  <a:solidFill>
                    <a:srgbClr val="FF00FF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4181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572" y="413"/>
              <a:ext cx="38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lang="en-US" altLang="zh-TW" sz="20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4" name="Line 10"/>
            <p:cNvSpPr>
              <a:spLocks noChangeShapeType="1"/>
            </p:cNvSpPr>
            <p:nvPr/>
          </p:nvSpPr>
          <p:spPr bwMode="auto">
            <a:xfrm flipV="1">
              <a:off x="1713" y="259"/>
              <a:ext cx="0" cy="2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/>
          </p:nvSpPr>
          <p:spPr bwMode="auto">
            <a:xfrm>
              <a:off x="1156" y="412"/>
              <a:ext cx="38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6" name="Line 12"/>
            <p:cNvSpPr>
              <a:spLocks noChangeShapeType="1"/>
            </p:cNvSpPr>
            <p:nvPr/>
          </p:nvSpPr>
          <p:spPr bwMode="auto">
            <a:xfrm flipV="1">
              <a:off x="1297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13"/>
            <p:cNvSpPr txBox="1">
              <a:spLocks noChangeArrowheads="1"/>
            </p:cNvSpPr>
            <p:nvPr/>
          </p:nvSpPr>
          <p:spPr bwMode="auto">
            <a:xfrm>
              <a:off x="1995" y="412"/>
              <a:ext cx="38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FF00FF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C</a:t>
              </a:r>
              <a:r>
                <a:rPr lang="en-US" altLang="zh-TW" sz="2000" b="1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8" name="Line 14"/>
            <p:cNvSpPr>
              <a:spLocks noChangeShapeType="1"/>
            </p:cNvSpPr>
            <p:nvPr/>
          </p:nvSpPr>
          <p:spPr bwMode="auto">
            <a:xfrm flipV="1">
              <a:off x="2136" y="257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 Box 15"/>
            <p:cNvSpPr txBox="1">
              <a:spLocks noChangeArrowheads="1"/>
            </p:cNvSpPr>
            <p:nvPr/>
          </p:nvSpPr>
          <p:spPr bwMode="auto">
            <a:xfrm>
              <a:off x="2421" y="412"/>
              <a:ext cx="38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altLang="zh-TW" sz="2000" b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0" name="Line 16"/>
            <p:cNvSpPr>
              <a:spLocks noChangeShapeType="1"/>
            </p:cNvSpPr>
            <p:nvPr/>
          </p:nvSpPr>
          <p:spPr bwMode="auto">
            <a:xfrm flipV="1">
              <a:off x="2562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17"/>
            <p:cNvSpPr txBox="1">
              <a:spLocks noChangeArrowheads="1"/>
            </p:cNvSpPr>
            <p:nvPr/>
          </p:nvSpPr>
          <p:spPr bwMode="auto">
            <a:xfrm>
              <a:off x="2817" y="410"/>
              <a:ext cx="38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2" name="Line 18"/>
            <p:cNvSpPr>
              <a:spLocks noChangeShapeType="1"/>
            </p:cNvSpPr>
            <p:nvPr/>
          </p:nvSpPr>
          <p:spPr bwMode="auto">
            <a:xfrm flipV="1">
              <a:off x="2958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19"/>
            <p:cNvSpPr txBox="1">
              <a:spLocks noChangeArrowheads="1"/>
            </p:cNvSpPr>
            <p:nvPr/>
          </p:nvSpPr>
          <p:spPr bwMode="auto">
            <a:xfrm>
              <a:off x="3659" y="425"/>
              <a:ext cx="38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4" name="Line 20"/>
            <p:cNvSpPr>
              <a:spLocks noChangeShapeType="1"/>
            </p:cNvSpPr>
            <p:nvPr/>
          </p:nvSpPr>
          <p:spPr bwMode="auto">
            <a:xfrm flipV="1">
              <a:off x="3800" y="27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3278" y="410"/>
              <a:ext cx="38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lang="en-US" altLang="zh-TW" sz="20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V="1">
              <a:off x="3419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00340" y="5281697"/>
            <a:ext cx="4736976" cy="641609"/>
            <a:chOff x="7547084" y="4522042"/>
            <a:chExt cx="4736976" cy="641609"/>
          </a:xfrm>
        </p:grpSpPr>
        <p:grpSp>
          <p:nvGrpSpPr>
            <p:cNvPr id="77" name="Group 23"/>
            <p:cNvGrpSpPr/>
            <p:nvPr/>
          </p:nvGrpSpPr>
          <p:grpSpPr bwMode="auto">
            <a:xfrm>
              <a:off x="7547084" y="4524651"/>
              <a:ext cx="4736976" cy="639000"/>
              <a:chOff x="500" y="1594"/>
              <a:chExt cx="4305" cy="695"/>
            </a:xfrm>
          </p:grpSpPr>
          <p:sp>
            <p:nvSpPr>
              <p:cNvPr id="78" name="Rectangle 24"/>
              <p:cNvSpPr>
                <a:spLocks noChangeArrowheads="1"/>
              </p:cNvSpPr>
              <p:nvPr/>
            </p:nvSpPr>
            <p:spPr bwMode="auto">
              <a:xfrm>
                <a:off x="500" y="2169"/>
                <a:ext cx="4305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5"/>
              <p:cNvGrpSpPr/>
              <p:nvPr/>
            </p:nvGrpSpPr>
            <p:grpSpPr bwMode="auto">
              <a:xfrm>
                <a:off x="785" y="1609"/>
                <a:ext cx="381" cy="574"/>
                <a:chOff x="960" y="2400"/>
                <a:chExt cx="432" cy="690"/>
              </a:xfrm>
            </p:grpSpPr>
            <p:sp>
              <p:nvSpPr>
                <p:cNvPr id="10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Line 27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0" name="Group 28"/>
              <p:cNvGrpSpPr/>
              <p:nvPr/>
            </p:nvGrpSpPr>
            <p:grpSpPr bwMode="auto">
              <a:xfrm>
                <a:off x="4096" y="1609"/>
                <a:ext cx="381" cy="574"/>
                <a:chOff x="960" y="2400"/>
                <a:chExt cx="432" cy="690"/>
              </a:xfrm>
            </p:grpSpPr>
            <p:sp>
              <p:nvSpPr>
                <p:cNvPr id="10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Line 30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1" name="Group 31"/>
              <p:cNvGrpSpPr/>
              <p:nvPr/>
            </p:nvGrpSpPr>
            <p:grpSpPr bwMode="auto">
              <a:xfrm>
                <a:off x="1628" y="1606"/>
                <a:ext cx="381" cy="573"/>
                <a:chOff x="960" y="2400"/>
                <a:chExt cx="432" cy="690"/>
              </a:xfrm>
            </p:grpSpPr>
            <p:sp>
              <p:nvSpPr>
                <p:cNvPr id="9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Line 33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" name="Group 34"/>
              <p:cNvGrpSpPr/>
              <p:nvPr/>
            </p:nvGrpSpPr>
            <p:grpSpPr bwMode="auto">
              <a:xfrm>
                <a:off x="1212" y="1607"/>
                <a:ext cx="381" cy="575"/>
                <a:chOff x="960" y="2399"/>
                <a:chExt cx="432" cy="691"/>
              </a:xfrm>
            </p:grpSpPr>
            <p:sp>
              <p:nvSpPr>
                <p:cNvPr id="9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60" y="2399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Line 36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3" name="Group 37"/>
              <p:cNvGrpSpPr/>
              <p:nvPr/>
            </p:nvGrpSpPr>
            <p:grpSpPr bwMode="auto">
              <a:xfrm>
                <a:off x="2051" y="1607"/>
                <a:ext cx="381" cy="574"/>
                <a:chOff x="961" y="2400"/>
                <a:chExt cx="431" cy="690"/>
              </a:xfrm>
            </p:grpSpPr>
            <p:sp>
              <p:nvSpPr>
                <p:cNvPr id="9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961" y="2400"/>
                  <a:ext cx="43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Line 39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4" name="Line 42"/>
              <p:cNvSpPr>
                <a:spLocks noChangeShapeType="1"/>
              </p:cNvSpPr>
              <p:nvPr/>
            </p:nvSpPr>
            <p:spPr bwMode="auto">
              <a:xfrm>
                <a:off x="2643" y="194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43"/>
              <p:cNvGrpSpPr/>
              <p:nvPr/>
            </p:nvGrpSpPr>
            <p:grpSpPr bwMode="auto">
              <a:xfrm>
                <a:off x="2873" y="1609"/>
                <a:ext cx="381" cy="574"/>
                <a:chOff x="960" y="2400"/>
                <a:chExt cx="431" cy="690"/>
              </a:xfrm>
            </p:grpSpPr>
            <p:sp>
              <p:nvSpPr>
                <p:cNvPr id="9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 dirty="0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Line 45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6" name="Group 46"/>
              <p:cNvGrpSpPr/>
              <p:nvPr/>
            </p:nvGrpSpPr>
            <p:grpSpPr bwMode="auto">
              <a:xfrm>
                <a:off x="3715" y="1594"/>
                <a:ext cx="381" cy="574"/>
                <a:chOff x="960" y="2400"/>
                <a:chExt cx="432" cy="690"/>
              </a:xfrm>
            </p:grpSpPr>
            <p:sp>
              <p:nvSpPr>
                <p:cNvPr id="9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 </a:t>
                  </a:r>
                </a:p>
              </p:txBody>
            </p:sp>
            <p:sp>
              <p:nvSpPr>
                <p:cNvPr id="91" name="Line 48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7" name="Group 49"/>
              <p:cNvGrpSpPr/>
              <p:nvPr/>
            </p:nvGrpSpPr>
            <p:grpSpPr bwMode="auto">
              <a:xfrm>
                <a:off x="3334" y="1609"/>
                <a:ext cx="381" cy="574"/>
                <a:chOff x="960" y="2400"/>
                <a:chExt cx="432" cy="690"/>
              </a:xfrm>
            </p:grpSpPr>
            <p:sp>
              <p:nvSpPr>
                <p:cNvPr id="8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Line 51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04" name="Text Box 44"/>
            <p:cNvSpPr txBox="1">
              <a:spLocks noChangeArrowheads="1"/>
            </p:cNvSpPr>
            <p:nvPr/>
          </p:nvSpPr>
          <p:spPr bwMode="auto">
            <a:xfrm>
              <a:off x="9711591" y="4522042"/>
              <a:ext cx="370065" cy="405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endParaRPr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12581" y="38241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过程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3"/>
          <p:cNvGrpSpPr/>
          <p:nvPr/>
        </p:nvGrpSpPr>
        <p:grpSpPr bwMode="auto">
          <a:xfrm>
            <a:off x="1254050" y="1740218"/>
            <a:ext cx="8340725" cy="1122363"/>
            <a:chOff x="338" y="981"/>
            <a:chExt cx="5254" cy="70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38" y="981"/>
              <a:ext cx="6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DNA</a:t>
              </a:r>
            </a:p>
          </p:txBody>
        </p:sp>
        <p:grpSp>
          <p:nvGrpSpPr>
            <p:cNvPr id="6" name="Group 4"/>
            <p:cNvGrpSpPr/>
            <p:nvPr/>
          </p:nvGrpSpPr>
          <p:grpSpPr bwMode="auto">
            <a:xfrm>
              <a:off x="1287" y="1008"/>
              <a:ext cx="4305" cy="680"/>
              <a:chOff x="444" y="149"/>
              <a:chExt cx="4305" cy="680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 flipV="1">
                <a:off x="444" y="149"/>
                <a:ext cx="4305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729" y="410"/>
                <a:ext cx="38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V="1">
                <a:off x="870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4040" y="410"/>
                <a:ext cx="38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4181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572" y="413"/>
                <a:ext cx="38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V="1">
                <a:off x="1713" y="259"/>
                <a:ext cx="0" cy="23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1156" y="412"/>
                <a:ext cx="38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V="1">
                <a:off x="1297" y="25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1995" y="412"/>
                <a:ext cx="38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V="1">
                <a:off x="2136" y="25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2421" y="412"/>
                <a:ext cx="38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V="1">
                <a:off x="2562" y="25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2817" y="410"/>
                <a:ext cx="38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 flipV="1">
                <a:off x="2958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3659" y="425"/>
                <a:ext cx="38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 flipV="1">
                <a:off x="3800" y="270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3278" y="410"/>
                <a:ext cx="38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 flipV="1">
                <a:off x="3419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Group 100"/>
          <p:cNvGrpSpPr/>
          <p:nvPr/>
        </p:nvGrpSpPr>
        <p:grpSpPr bwMode="auto">
          <a:xfrm>
            <a:off x="1650926" y="2719021"/>
            <a:ext cx="7680325" cy="3351213"/>
            <a:chOff x="588" y="1890"/>
            <a:chExt cx="4838" cy="2111"/>
          </a:xfrm>
        </p:grpSpPr>
        <p:grpSp>
          <p:nvGrpSpPr>
            <p:cNvPr id="28" name="Group 24"/>
            <p:cNvGrpSpPr/>
            <p:nvPr/>
          </p:nvGrpSpPr>
          <p:grpSpPr bwMode="auto">
            <a:xfrm rot="1833965">
              <a:off x="729" y="1890"/>
              <a:ext cx="381" cy="664"/>
              <a:chOff x="303" y="3469"/>
              <a:chExt cx="381" cy="664"/>
            </a:xfrm>
          </p:grpSpPr>
          <p:grpSp>
            <p:nvGrpSpPr>
              <p:cNvPr id="97" name="Group 25"/>
              <p:cNvGrpSpPr/>
              <p:nvPr/>
            </p:nvGrpSpPr>
            <p:grpSpPr bwMode="auto">
              <a:xfrm>
                <a:off x="303" y="3469"/>
                <a:ext cx="381" cy="664"/>
                <a:chOff x="924" y="2910"/>
                <a:chExt cx="381" cy="664"/>
              </a:xfrm>
            </p:grpSpPr>
            <p:sp>
              <p:nvSpPr>
                <p:cNvPr id="99" name="Rectangle 26"/>
                <p:cNvSpPr>
                  <a:spLocks noChangeArrowheads="1"/>
                </p:cNvSpPr>
                <p:nvPr/>
              </p:nvSpPr>
              <p:spPr bwMode="auto">
                <a:xfrm>
                  <a:off x="924" y="3454"/>
                  <a:ext cx="381" cy="12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0" name="Group 27"/>
                <p:cNvGrpSpPr/>
                <p:nvPr/>
              </p:nvGrpSpPr>
              <p:grpSpPr bwMode="auto">
                <a:xfrm>
                  <a:off x="924" y="2910"/>
                  <a:ext cx="381" cy="559"/>
                  <a:chOff x="960" y="2400"/>
                  <a:chExt cx="432" cy="672"/>
                </a:xfrm>
              </p:grpSpPr>
              <p:sp>
                <p:nvSpPr>
                  <p:cNvPr id="101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2400"/>
                    <a:ext cx="432" cy="4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TW" sz="3600" b="1"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a:t>U</a:t>
                    </a:r>
                    <a:endParaRPr lang="en-US" altLang="zh-TW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120" y="2784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8" name="Rectangle 30"/>
              <p:cNvSpPr>
                <a:spLocks noChangeArrowheads="1"/>
              </p:cNvSpPr>
              <p:nvPr/>
            </p:nvSpPr>
            <p:spPr bwMode="auto">
              <a:xfrm>
                <a:off x="303" y="401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31"/>
            <p:cNvGrpSpPr/>
            <p:nvPr/>
          </p:nvGrpSpPr>
          <p:grpSpPr bwMode="auto">
            <a:xfrm rot="-1102363">
              <a:off x="1287" y="2511"/>
              <a:ext cx="381" cy="682"/>
              <a:chOff x="1767" y="2907"/>
              <a:chExt cx="381" cy="682"/>
            </a:xfrm>
          </p:grpSpPr>
          <p:grpSp>
            <p:nvGrpSpPr>
              <p:cNvPr id="93" name="Group 32"/>
              <p:cNvGrpSpPr/>
              <p:nvPr/>
            </p:nvGrpSpPr>
            <p:grpSpPr bwMode="auto">
              <a:xfrm>
                <a:off x="1767" y="2907"/>
                <a:ext cx="381" cy="558"/>
                <a:chOff x="960" y="2400"/>
                <a:chExt cx="432" cy="672"/>
              </a:xfrm>
            </p:grpSpPr>
            <p:sp>
              <p:nvSpPr>
                <p:cNvPr id="9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Line 34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4" name="Rectangle 35"/>
              <p:cNvSpPr>
                <a:spLocks noChangeArrowheads="1"/>
              </p:cNvSpPr>
              <p:nvPr/>
            </p:nvSpPr>
            <p:spPr bwMode="auto">
              <a:xfrm>
                <a:off x="1767" y="346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roup 36"/>
            <p:cNvGrpSpPr/>
            <p:nvPr/>
          </p:nvGrpSpPr>
          <p:grpSpPr bwMode="auto">
            <a:xfrm>
              <a:off x="1749" y="3246"/>
              <a:ext cx="384" cy="681"/>
              <a:chOff x="2232" y="2908"/>
              <a:chExt cx="384" cy="681"/>
            </a:xfrm>
          </p:grpSpPr>
          <p:grpSp>
            <p:nvGrpSpPr>
              <p:cNvPr id="89" name="Group 37"/>
              <p:cNvGrpSpPr/>
              <p:nvPr/>
            </p:nvGrpSpPr>
            <p:grpSpPr bwMode="auto">
              <a:xfrm>
                <a:off x="2232" y="2908"/>
                <a:ext cx="381" cy="559"/>
                <a:chOff x="961" y="2400"/>
                <a:chExt cx="431" cy="672"/>
              </a:xfrm>
            </p:grpSpPr>
            <p:sp>
              <p:nvSpPr>
                <p:cNvPr id="9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961" y="2400"/>
                  <a:ext cx="431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Line 39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0" name="Rectangle 40"/>
              <p:cNvSpPr>
                <a:spLocks noChangeArrowheads="1"/>
              </p:cNvSpPr>
              <p:nvPr/>
            </p:nvSpPr>
            <p:spPr bwMode="auto">
              <a:xfrm>
                <a:off x="2235" y="346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41"/>
            <p:cNvGrpSpPr/>
            <p:nvPr/>
          </p:nvGrpSpPr>
          <p:grpSpPr bwMode="auto">
            <a:xfrm rot="-685723">
              <a:off x="5045" y="2259"/>
              <a:ext cx="381" cy="679"/>
              <a:chOff x="3614" y="3469"/>
              <a:chExt cx="381" cy="679"/>
            </a:xfrm>
          </p:grpSpPr>
          <p:grpSp>
            <p:nvGrpSpPr>
              <p:cNvPr id="85" name="Group 42"/>
              <p:cNvGrpSpPr/>
              <p:nvPr/>
            </p:nvGrpSpPr>
            <p:grpSpPr bwMode="auto">
              <a:xfrm>
                <a:off x="3614" y="3469"/>
                <a:ext cx="381" cy="559"/>
                <a:chOff x="960" y="2400"/>
                <a:chExt cx="432" cy="672"/>
              </a:xfrm>
            </p:grpSpPr>
            <p:sp>
              <p:nvSpPr>
                <p:cNvPr id="8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Line 44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Rectangle 45"/>
              <p:cNvSpPr>
                <a:spLocks noChangeArrowheads="1"/>
              </p:cNvSpPr>
              <p:nvPr/>
            </p:nvSpPr>
            <p:spPr bwMode="auto">
              <a:xfrm>
                <a:off x="3614" y="4028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46"/>
            <p:cNvGrpSpPr/>
            <p:nvPr/>
          </p:nvGrpSpPr>
          <p:grpSpPr bwMode="auto">
            <a:xfrm rot="1833965">
              <a:off x="729" y="1890"/>
              <a:ext cx="381" cy="664"/>
              <a:chOff x="303" y="3469"/>
              <a:chExt cx="381" cy="664"/>
            </a:xfrm>
          </p:grpSpPr>
          <p:grpSp>
            <p:nvGrpSpPr>
              <p:cNvPr id="79" name="Group 47"/>
              <p:cNvGrpSpPr/>
              <p:nvPr/>
            </p:nvGrpSpPr>
            <p:grpSpPr bwMode="auto">
              <a:xfrm>
                <a:off x="303" y="3469"/>
                <a:ext cx="381" cy="664"/>
                <a:chOff x="924" y="2910"/>
                <a:chExt cx="381" cy="664"/>
              </a:xfrm>
            </p:grpSpPr>
            <p:sp>
              <p:nvSpPr>
                <p:cNvPr id="81" name="Rectangle 48"/>
                <p:cNvSpPr>
                  <a:spLocks noChangeArrowheads="1"/>
                </p:cNvSpPr>
                <p:nvPr/>
              </p:nvSpPr>
              <p:spPr bwMode="auto">
                <a:xfrm>
                  <a:off x="924" y="3454"/>
                  <a:ext cx="381" cy="12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2" name="Group 49"/>
                <p:cNvGrpSpPr/>
                <p:nvPr/>
              </p:nvGrpSpPr>
              <p:grpSpPr bwMode="auto">
                <a:xfrm>
                  <a:off x="924" y="2910"/>
                  <a:ext cx="381" cy="559"/>
                  <a:chOff x="960" y="2400"/>
                  <a:chExt cx="432" cy="672"/>
                </a:xfrm>
              </p:grpSpPr>
              <p:sp>
                <p:nvSpPr>
                  <p:cNvPr id="83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2400"/>
                    <a:ext cx="432" cy="4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TW" sz="3600" b="1" dirty="0"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a:t>U</a:t>
                    </a:r>
                    <a:endParaRPr lang="en-US" altLang="zh-TW" dirty="0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120" y="2784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0" name="Rectangle 52"/>
              <p:cNvSpPr>
                <a:spLocks noChangeArrowheads="1"/>
              </p:cNvSpPr>
              <p:nvPr/>
            </p:nvSpPr>
            <p:spPr bwMode="auto">
              <a:xfrm>
                <a:off x="303" y="401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53"/>
            <p:cNvGrpSpPr/>
            <p:nvPr/>
          </p:nvGrpSpPr>
          <p:grpSpPr bwMode="auto">
            <a:xfrm rot="2779942">
              <a:off x="2616" y="3013"/>
              <a:ext cx="384" cy="681"/>
              <a:chOff x="2232" y="2908"/>
              <a:chExt cx="384" cy="681"/>
            </a:xfrm>
          </p:grpSpPr>
          <p:grpSp>
            <p:nvGrpSpPr>
              <p:cNvPr id="75" name="Group 54"/>
              <p:cNvGrpSpPr/>
              <p:nvPr/>
            </p:nvGrpSpPr>
            <p:grpSpPr bwMode="auto">
              <a:xfrm>
                <a:off x="2232" y="2908"/>
                <a:ext cx="381" cy="559"/>
                <a:chOff x="961" y="2400"/>
                <a:chExt cx="431" cy="672"/>
              </a:xfrm>
            </p:grpSpPr>
            <p:sp>
              <p:nvSpPr>
                <p:cNvPr id="7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961" y="2400"/>
                  <a:ext cx="431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Line 56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6" name="Rectangle 57"/>
              <p:cNvSpPr>
                <a:spLocks noChangeArrowheads="1"/>
              </p:cNvSpPr>
              <p:nvPr/>
            </p:nvSpPr>
            <p:spPr bwMode="auto">
              <a:xfrm>
                <a:off x="2235" y="346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Group 58"/>
            <p:cNvGrpSpPr/>
            <p:nvPr/>
          </p:nvGrpSpPr>
          <p:grpSpPr bwMode="auto">
            <a:xfrm rot="-1193441">
              <a:off x="4181" y="2968"/>
              <a:ext cx="381" cy="682"/>
              <a:chOff x="1767" y="2907"/>
              <a:chExt cx="381" cy="682"/>
            </a:xfrm>
          </p:grpSpPr>
          <p:grpSp>
            <p:nvGrpSpPr>
              <p:cNvPr id="71" name="Group 59"/>
              <p:cNvGrpSpPr/>
              <p:nvPr/>
            </p:nvGrpSpPr>
            <p:grpSpPr bwMode="auto">
              <a:xfrm>
                <a:off x="1767" y="2907"/>
                <a:ext cx="381" cy="558"/>
                <a:chOff x="960" y="2400"/>
                <a:chExt cx="432" cy="672"/>
              </a:xfrm>
            </p:grpSpPr>
            <p:sp>
              <p:nvSpPr>
                <p:cNvPr id="73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Line 61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2" name="Rectangle 62"/>
              <p:cNvSpPr>
                <a:spLocks noChangeArrowheads="1"/>
              </p:cNvSpPr>
              <p:nvPr/>
            </p:nvSpPr>
            <p:spPr bwMode="auto">
              <a:xfrm>
                <a:off x="1767" y="346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63"/>
            <p:cNvGrpSpPr/>
            <p:nvPr/>
          </p:nvGrpSpPr>
          <p:grpSpPr bwMode="auto">
            <a:xfrm rot="-1213524">
              <a:off x="3611" y="3322"/>
              <a:ext cx="381" cy="679"/>
              <a:chOff x="3614" y="3469"/>
              <a:chExt cx="381" cy="679"/>
            </a:xfrm>
          </p:grpSpPr>
          <p:grpSp>
            <p:nvGrpSpPr>
              <p:cNvPr id="67" name="Group 64"/>
              <p:cNvGrpSpPr/>
              <p:nvPr/>
            </p:nvGrpSpPr>
            <p:grpSpPr bwMode="auto">
              <a:xfrm>
                <a:off x="3614" y="3469"/>
                <a:ext cx="381" cy="559"/>
                <a:chOff x="960" y="2400"/>
                <a:chExt cx="432" cy="672"/>
              </a:xfrm>
            </p:grpSpPr>
            <p:sp>
              <p:nvSpPr>
                <p:cNvPr id="6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Line 66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3614" y="4028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68"/>
            <p:cNvGrpSpPr/>
            <p:nvPr/>
          </p:nvGrpSpPr>
          <p:grpSpPr bwMode="auto">
            <a:xfrm rot="438758">
              <a:off x="4802" y="3246"/>
              <a:ext cx="384" cy="681"/>
              <a:chOff x="2232" y="2908"/>
              <a:chExt cx="384" cy="681"/>
            </a:xfrm>
          </p:grpSpPr>
          <p:grpSp>
            <p:nvGrpSpPr>
              <p:cNvPr id="63" name="Group 69"/>
              <p:cNvGrpSpPr/>
              <p:nvPr/>
            </p:nvGrpSpPr>
            <p:grpSpPr bwMode="auto">
              <a:xfrm>
                <a:off x="2232" y="2908"/>
                <a:ext cx="381" cy="559"/>
                <a:chOff x="961" y="2400"/>
                <a:chExt cx="431" cy="672"/>
              </a:xfrm>
            </p:grpSpPr>
            <p:sp>
              <p:nvSpPr>
                <p:cNvPr id="6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961" y="2400"/>
                  <a:ext cx="431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Line 71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4" name="Rectangle 72"/>
              <p:cNvSpPr>
                <a:spLocks noChangeArrowheads="1"/>
              </p:cNvSpPr>
              <p:nvPr/>
            </p:nvSpPr>
            <p:spPr bwMode="auto">
              <a:xfrm>
                <a:off x="2235" y="346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Group 73"/>
            <p:cNvGrpSpPr/>
            <p:nvPr/>
          </p:nvGrpSpPr>
          <p:grpSpPr bwMode="auto">
            <a:xfrm rot="363235">
              <a:off x="3272" y="2332"/>
              <a:ext cx="384" cy="681"/>
              <a:chOff x="2232" y="2908"/>
              <a:chExt cx="384" cy="681"/>
            </a:xfrm>
          </p:grpSpPr>
          <p:grpSp>
            <p:nvGrpSpPr>
              <p:cNvPr id="59" name="Group 74"/>
              <p:cNvGrpSpPr/>
              <p:nvPr/>
            </p:nvGrpSpPr>
            <p:grpSpPr bwMode="auto">
              <a:xfrm>
                <a:off x="2232" y="2908"/>
                <a:ext cx="381" cy="559"/>
                <a:chOff x="961" y="2400"/>
                <a:chExt cx="431" cy="672"/>
              </a:xfrm>
            </p:grpSpPr>
            <p:sp>
              <p:nvSpPr>
                <p:cNvPr id="61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961" y="2400"/>
                  <a:ext cx="431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Line 76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Rectangle 77"/>
              <p:cNvSpPr>
                <a:spLocks noChangeArrowheads="1"/>
              </p:cNvSpPr>
              <p:nvPr/>
            </p:nvSpPr>
            <p:spPr bwMode="auto">
              <a:xfrm>
                <a:off x="2235" y="3469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8"/>
            <p:cNvGrpSpPr/>
            <p:nvPr/>
          </p:nvGrpSpPr>
          <p:grpSpPr bwMode="auto">
            <a:xfrm rot="-1484483">
              <a:off x="4181" y="2139"/>
              <a:ext cx="381" cy="664"/>
              <a:chOff x="303" y="3469"/>
              <a:chExt cx="381" cy="664"/>
            </a:xfrm>
          </p:grpSpPr>
          <p:grpSp>
            <p:nvGrpSpPr>
              <p:cNvPr id="53" name="Group 79"/>
              <p:cNvGrpSpPr/>
              <p:nvPr/>
            </p:nvGrpSpPr>
            <p:grpSpPr bwMode="auto">
              <a:xfrm>
                <a:off x="303" y="3469"/>
                <a:ext cx="381" cy="664"/>
                <a:chOff x="924" y="2910"/>
                <a:chExt cx="381" cy="664"/>
              </a:xfrm>
            </p:grpSpPr>
            <p:sp>
              <p:nvSpPr>
                <p:cNvPr id="55" name="Rectangle 80"/>
                <p:cNvSpPr>
                  <a:spLocks noChangeArrowheads="1"/>
                </p:cNvSpPr>
                <p:nvPr/>
              </p:nvSpPr>
              <p:spPr bwMode="auto">
                <a:xfrm>
                  <a:off x="924" y="3454"/>
                  <a:ext cx="381" cy="12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6" name="Group 81"/>
                <p:cNvGrpSpPr/>
                <p:nvPr/>
              </p:nvGrpSpPr>
              <p:grpSpPr bwMode="auto">
                <a:xfrm>
                  <a:off x="924" y="2910"/>
                  <a:ext cx="381" cy="559"/>
                  <a:chOff x="960" y="2400"/>
                  <a:chExt cx="432" cy="672"/>
                </a:xfrm>
              </p:grpSpPr>
              <p:sp>
                <p:nvSpPr>
                  <p:cNvPr id="57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2400"/>
                    <a:ext cx="432" cy="4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TW" sz="3600" b="1"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a:t>U</a:t>
                    </a:r>
                    <a:endParaRPr lang="en-US" altLang="zh-TW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120" y="2784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4" name="Rectangle 84"/>
              <p:cNvSpPr>
                <a:spLocks noChangeArrowheads="1"/>
              </p:cNvSpPr>
              <p:nvPr/>
            </p:nvSpPr>
            <p:spPr bwMode="auto">
              <a:xfrm>
                <a:off x="303" y="401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85"/>
            <p:cNvGrpSpPr/>
            <p:nvPr/>
          </p:nvGrpSpPr>
          <p:grpSpPr bwMode="auto">
            <a:xfrm rot="-1206298">
              <a:off x="2055" y="2259"/>
              <a:ext cx="381" cy="664"/>
              <a:chOff x="303" y="3469"/>
              <a:chExt cx="381" cy="664"/>
            </a:xfrm>
          </p:grpSpPr>
          <p:grpSp>
            <p:nvGrpSpPr>
              <p:cNvPr id="47" name="Group 86"/>
              <p:cNvGrpSpPr/>
              <p:nvPr/>
            </p:nvGrpSpPr>
            <p:grpSpPr bwMode="auto">
              <a:xfrm>
                <a:off x="303" y="3469"/>
                <a:ext cx="381" cy="664"/>
                <a:chOff x="924" y="2910"/>
                <a:chExt cx="381" cy="664"/>
              </a:xfrm>
            </p:grpSpPr>
            <p:sp>
              <p:nvSpPr>
                <p:cNvPr id="49" name="Rectangle 87"/>
                <p:cNvSpPr>
                  <a:spLocks noChangeArrowheads="1"/>
                </p:cNvSpPr>
                <p:nvPr/>
              </p:nvSpPr>
              <p:spPr bwMode="auto">
                <a:xfrm>
                  <a:off x="924" y="3454"/>
                  <a:ext cx="381" cy="12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0" name="Group 88"/>
                <p:cNvGrpSpPr/>
                <p:nvPr/>
              </p:nvGrpSpPr>
              <p:grpSpPr bwMode="auto">
                <a:xfrm>
                  <a:off x="924" y="2910"/>
                  <a:ext cx="381" cy="559"/>
                  <a:chOff x="960" y="2400"/>
                  <a:chExt cx="432" cy="672"/>
                </a:xfrm>
              </p:grpSpPr>
              <p:sp>
                <p:nvSpPr>
                  <p:cNvPr id="51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2400"/>
                    <a:ext cx="432" cy="4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TW" sz="3600" b="1"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a:t>U</a:t>
                    </a:r>
                    <a:endParaRPr lang="en-US" altLang="zh-TW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120" y="2784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8" name="Rectangle 91"/>
              <p:cNvSpPr>
                <a:spLocks noChangeArrowheads="1"/>
              </p:cNvSpPr>
              <p:nvPr/>
            </p:nvSpPr>
            <p:spPr bwMode="auto">
              <a:xfrm>
                <a:off x="303" y="401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Group 92"/>
            <p:cNvGrpSpPr/>
            <p:nvPr/>
          </p:nvGrpSpPr>
          <p:grpSpPr bwMode="auto">
            <a:xfrm rot="867233">
              <a:off x="588" y="2915"/>
              <a:ext cx="381" cy="664"/>
              <a:chOff x="303" y="3469"/>
              <a:chExt cx="381" cy="664"/>
            </a:xfrm>
          </p:grpSpPr>
          <p:grpSp>
            <p:nvGrpSpPr>
              <p:cNvPr id="41" name="Group 93"/>
              <p:cNvGrpSpPr/>
              <p:nvPr/>
            </p:nvGrpSpPr>
            <p:grpSpPr bwMode="auto">
              <a:xfrm>
                <a:off x="303" y="3469"/>
                <a:ext cx="381" cy="664"/>
                <a:chOff x="924" y="2910"/>
                <a:chExt cx="381" cy="664"/>
              </a:xfrm>
            </p:grpSpPr>
            <p:sp>
              <p:nvSpPr>
                <p:cNvPr id="43" name="Rectangle 94"/>
                <p:cNvSpPr>
                  <a:spLocks noChangeArrowheads="1"/>
                </p:cNvSpPr>
                <p:nvPr/>
              </p:nvSpPr>
              <p:spPr bwMode="auto">
                <a:xfrm>
                  <a:off x="924" y="3454"/>
                  <a:ext cx="381" cy="12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4" name="Group 95"/>
                <p:cNvGrpSpPr/>
                <p:nvPr/>
              </p:nvGrpSpPr>
              <p:grpSpPr bwMode="auto">
                <a:xfrm>
                  <a:off x="924" y="2910"/>
                  <a:ext cx="381" cy="559"/>
                  <a:chOff x="960" y="2400"/>
                  <a:chExt cx="432" cy="672"/>
                </a:xfrm>
              </p:grpSpPr>
              <p:sp>
                <p:nvSpPr>
                  <p:cNvPr id="45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2400"/>
                    <a:ext cx="432" cy="4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TW" sz="3600" b="1"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a:t>U</a:t>
                    </a:r>
                    <a:endParaRPr lang="en-US" altLang="zh-TW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120" y="2784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2" name="Rectangle 98"/>
              <p:cNvSpPr>
                <a:spLocks noChangeArrowheads="1"/>
              </p:cNvSpPr>
              <p:nvPr/>
            </p:nvSpPr>
            <p:spPr bwMode="auto">
              <a:xfrm>
                <a:off x="303" y="4013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3" name="Text Box 99"/>
          <p:cNvSpPr txBox="1">
            <a:spLocks noChangeArrowheads="1"/>
          </p:cNvSpPr>
          <p:nvPr/>
        </p:nvSpPr>
        <p:spPr bwMode="auto">
          <a:xfrm>
            <a:off x="9244100" y="4816154"/>
            <a:ext cx="27650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四种游离的核糖核苷酸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5" name="AutoShape 16"/>
          <p:cNvSpPr>
            <a:spLocks noChangeArrowheads="1"/>
          </p:cNvSpPr>
          <p:nvPr/>
        </p:nvSpPr>
        <p:spPr bwMode="auto">
          <a:xfrm>
            <a:off x="719565" y="88125"/>
            <a:ext cx="10821131" cy="151569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步  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配对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游离的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核糖核苷酸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随机地与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链上的碱基碰撞，当</a:t>
            </a:r>
            <a:endParaRPr lang="en-US" altLang="zh-CN" sz="2800" b="1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核糖核苷酸与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的碱基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互补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时，两者以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氢键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结合。</a:t>
            </a:r>
          </a:p>
        </p:txBody>
      </p:sp>
      <p:sp>
        <p:nvSpPr>
          <p:cNvPr id="2" name="矩形 1"/>
          <p:cNvSpPr/>
          <p:nvPr/>
        </p:nvSpPr>
        <p:spPr>
          <a:xfrm>
            <a:off x="10115681" y="197713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模板</a:t>
            </a:r>
            <a:endParaRPr lang="zh-CN" altLang="en-US" sz="2800" dirty="0"/>
          </a:p>
        </p:txBody>
      </p:sp>
      <p:sp>
        <p:nvSpPr>
          <p:cNvPr id="104" name="矩形 103"/>
          <p:cNvSpPr/>
          <p:nvPr/>
        </p:nvSpPr>
        <p:spPr>
          <a:xfrm>
            <a:off x="10115252" y="429756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原料</a:t>
            </a:r>
            <a:endParaRPr lang="zh-CN" altLang="en-US" sz="2800" dirty="0"/>
          </a:p>
        </p:txBody>
      </p:sp>
      <p:sp>
        <p:nvSpPr>
          <p:cNvPr id="106" name="Text Box 95"/>
          <p:cNvSpPr txBox="1">
            <a:spLocks noChangeArrowheads="1"/>
          </p:cNvSpPr>
          <p:nvPr/>
        </p:nvSpPr>
        <p:spPr bwMode="auto">
          <a:xfrm>
            <a:off x="2241304" y="6270756"/>
            <a:ext cx="7861355" cy="412934"/>
          </a:xfrm>
          <a:prstGeom prst="rect">
            <a:avLst/>
          </a:prstGeom>
          <a:noFill/>
          <a:ln w="19050">
            <a:noFill/>
            <a:prstDash val="lgDash"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ts val="2500"/>
              </a:lnSpc>
              <a:spcBef>
                <a:spcPts val="24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碱基互补配对原则：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A—U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G—C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C—G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T—A</a:t>
            </a:r>
            <a:endParaRPr lang="zh-TW" altLang="zh-TW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520876" y="1561515"/>
            <a:ext cx="2184400" cy="24368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3639938" y="1847264"/>
            <a:ext cx="6834188" cy="1079500"/>
            <a:chOff x="444" y="149"/>
            <a:chExt cx="4305" cy="6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flipV="1">
              <a:off x="444" y="149"/>
              <a:ext cx="4305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29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altLang="zh-TW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870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040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G</a:t>
              </a:r>
              <a:r>
                <a:rPr lang="en-US" altLang="zh-TW" sz="3600" b="1">
                  <a:solidFill>
                    <a:srgbClr val="FF00FF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181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72" y="413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713" y="259"/>
              <a:ext cx="0" cy="2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56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297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995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FF00FF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C</a:t>
              </a:r>
              <a:r>
                <a:rPr lang="en-US" altLang="zh-TW" sz="3600" b="1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136" y="257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21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562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817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958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659" y="425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800" y="27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278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lang="en-US" altLang="zh-TW" sz="36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419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3"/>
          <p:cNvGrpSpPr/>
          <p:nvPr/>
        </p:nvGrpSpPr>
        <p:grpSpPr bwMode="auto">
          <a:xfrm rot="20497637">
            <a:off x="3217663" y="4118343"/>
            <a:ext cx="604838" cy="1082675"/>
            <a:chOff x="1767" y="2907"/>
            <a:chExt cx="381" cy="682"/>
          </a:xfrm>
        </p:grpSpPr>
        <p:grpSp>
          <p:nvGrpSpPr>
            <p:cNvPr id="26" name="Group 24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8"/>
          <p:cNvGrpSpPr/>
          <p:nvPr/>
        </p:nvGrpSpPr>
        <p:grpSpPr bwMode="auto">
          <a:xfrm>
            <a:off x="4011413" y="5450254"/>
            <a:ext cx="609600" cy="1081088"/>
            <a:chOff x="2232" y="2908"/>
            <a:chExt cx="384" cy="681"/>
          </a:xfrm>
        </p:grpSpPr>
        <p:grpSp>
          <p:nvGrpSpPr>
            <p:cNvPr id="31" name="Group 29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3"/>
          <p:cNvGrpSpPr/>
          <p:nvPr/>
        </p:nvGrpSpPr>
        <p:grpSpPr bwMode="auto">
          <a:xfrm rot="20914277">
            <a:off x="9367638" y="4191367"/>
            <a:ext cx="604838" cy="1077912"/>
            <a:chOff x="3614" y="3469"/>
            <a:chExt cx="381" cy="679"/>
          </a:xfrm>
        </p:grpSpPr>
        <p:grpSp>
          <p:nvGrpSpPr>
            <p:cNvPr id="36" name="Group 34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8"/>
          <p:cNvGrpSpPr/>
          <p:nvPr/>
        </p:nvGrpSpPr>
        <p:grpSpPr bwMode="auto">
          <a:xfrm rot="2779942">
            <a:off x="5150445" y="4866849"/>
            <a:ext cx="609600" cy="1081087"/>
            <a:chOff x="2232" y="2908"/>
            <a:chExt cx="384" cy="681"/>
          </a:xfrm>
        </p:grpSpPr>
        <p:grpSp>
          <p:nvGrpSpPr>
            <p:cNvPr id="41" name="Group 39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3"/>
          <p:cNvGrpSpPr/>
          <p:nvPr/>
        </p:nvGrpSpPr>
        <p:grpSpPr bwMode="auto">
          <a:xfrm rot="20406559">
            <a:off x="7657902" y="5269280"/>
            <a:ext cx="604837" cy="1082675"/>
            <a:chOff x="1767" y="2907"/>
            <a:chExt cx="381" cy="682"/>
          </a:xfrm>
        </p:grpSpPr>
        <p:grpSp>
          <p:nvGrpSpPr>
            <p:cNvPr id="46" name="Group 44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48" name="Text Box 4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8"/>
          <p:cNvGrpSpPr/>
          <p:nvPr/>
        </p:nvGrpSpPr>
        <p:grpSpPr bwMode="auto">
          <a:xfrm rot="20386476">
            <a:off x="6397427" y="5659805"/>
            <a:ext cx="604837" cy="1077913"/>
            <a:chOff x="3614" y="3469"/>
            <a:chExt cx="381" cy="679"/>
          </a:xfrm>
        </p:grpSpPr>
        <p:grpSp>
          <p:nvGrpSpPr>
            <p:cNvPr id="51" name="Group 49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53" name="Text Box 5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3"/>
          <p:cNvGrpSpPr/>
          <p:nvPr/>
        </p:nvGrpSpPr>
        <p:grpSpPr bwMode="auto">
          <a:xfrm rot="438758">
            <a:off x="8880276" y="5380404"/>
            <a:ext cx="609600" cy="1081088"/>
            <a:chOff x="2232" y="2908"/>
            <a:chExt cx="384" cy="681"/>
          </a:xfrm>
        </p:grpSpPr>
        <p:grpSp>
          <p:nvGrpSpPr>
            <p:cNvPr id="56" name="Group 5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58" name="Text Box 5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Line 5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8"/>
          <p:cNvGrpSpPr/>
          <p:nvPr/>
        </p:nvGrpSpPr>
        <p:grpSpPr bwMode="auto">
          <a:xfrm rot="363235">
            <a:off x="6553001" y="4307254"/>
            <a:ext cx="609600" cy="1081088"/>
            <a:chOff x="2232" y="2908"/>
            <a:chExt cx="384" cy="681"/>
          </a:xfrm>
        </p:grpSpPr>
        <p:grpSp>
          <p:nvGrpSpPr>
            <p:cNvPr id="61" name="Group 59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63" name="Text Box 60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Line 6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3"/>
          <p:cNvGrpSpPr/>
          <p:nvPr/>
        </p:nvGrpSpPr>
        <p:grpSpPr bwMode="auto">
          <a:xfrm rot="20115517">
            <a:off x="7996038" y="4000867"/>
            <a:ext cx="604838" cy="1054100"/>
            <a:chOff x="303" y="3469"/>
            <a:chExt cx="381" cy="664"/>
          </a:xfrm>
        </p:grpSpPr>
        <p:grpSp>
          <p:nvGrpSpPr>
            <p:cNvPr id="66" name="Group 64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68" name="Rectangle 65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" name="Group 66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70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Line 68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7" name="Rectangle 69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0"/>
          <p:cNvGrpSpPr/>
          <p:nvPr/>
        </p:nvGrpSpPr>
        <p:grpSpPr bwMode="auto">
          <a:xfrm rot="867233">
            <a:off x="2292152" y="5232767"/>
            <a:ext cx="604837" cy="1054100"/>
            <a:chOff x="303" y="3469"/>
            <a:chExt cx="381" cy="664"/>
          </a:xfrm>
        </p:grpSpPr>
        <p:grpSp>
          <p:nvGrpSpPr>
            <p:cNvPr id="73" name="Group 71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75" name="Rectangle 72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6" name="Group 73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7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Line 75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4" name="Rectangle 76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7"/>
          <p:cNvGrpSpPr/>
          <p:nvPr/>
        </p:nvGrpSpPr>
        <p:grpSpPr bwMode="auto">
          <a:xfrm>
            <a:off x="4055863" y="2817227"/>
            <a:ext cx="604838" cy="1054100"/>
            <a:chOff x="303" y="3469"/>
            <a:chExt cx="381" cy="664"/>
          </a:xfrm>
        </p:grpSpPr>
        <p:grpSp>
          <p:nvGrpSpPr>
            <p:cNvPr id="80" name="Group 78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82" name="Rectangle 79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3" name="Group 80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8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Line 82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1" name="Rectangle 83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4"/>
          <p:cNvGrpSpPr/>
          <p:nvPr/>
        </p:nvGrpSpPr>
        <p:grpSpPr bwMode="auto">
          <a:xfrm>
            <a:off x="4770238" y="2817227"/>
            <a:ext cx="604838" cy="1054100"/>
            <a:chOff x="303" y="3469"/>
            <a:chExt cx="381" cy="664"/>
          </a:xfrm>
        </p:grpSpPr>
        <p:grpSp>
          <p:nvGrpSpPr>
            <p:cNvPr id="87" name="Group 85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89" name="Rectangle 86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0" name="Group 87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91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Line 89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8" name="Rectangle 90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Text Box 94"/>
          <p:cNvSpPr txBox="1">
            <a:spLocks noChangeArrowheads="1"/>
          </p:cNvSpPr>
          <p:nvPr/>
        </p:nvSpPr>
        <p:spPr bwMode="auto">
          <a:xfrm>
            <a:off x="1603176" y="3473807"/>
            <a:ext cx="1287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</a:p>
        </p:txBody>
      </p:sp>
      <p:sp>
        <p:nvSpPr>
          <p:cNvPr id="96" name="Text Box 95"/>
          <p:cNvSpPr txBox="1">
            <a:spLocks noChangeArrowheads="1"/>
          </p:cNvSpPr>
          <p:nvPr/>
        </p:nvSpPr>
        <p:spPr bwMode="auto">
          <a:xfrm>
            <a:off x="1626249" y="1741844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  <p:sp>
        <p:nvSpPr>
          <p:cNvPr id="97" name="Text Box 92"/>
          <p:cNvSpPr txBox="1">
            <a:spLocks noChangeArrowheads="1"/>
          </p:cNvSpPr>
          <p:nvPr/>
        </p:nvSpPr>
        <p:spPr bwMode="auto">
          <a:xfrm>
            <a:off x="2340009" y="2373228"/>
            <a:ext cx="12997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 dirty="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  </a:t>
            </a: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聚合酶</a:t>
            </a:r>
            <a:endParaRPr lang="zh-TW" altLang="en-US" sz="2400" dirty="0">
              <a:solidFill>
                <a:srgbClr val="33339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8" name="AutoShape 16"/>
          <p:cNvSpPr>
            <a:spLocks noChangeArrowheads="1"/>
          </p:cNvSpPr>
          <p:nvPr/>
        </p:nvSpPr>
        <p:spPr bwMode="auto">
          <a:xfrm>
            <a:off x="719565" y="88125"/>
            <a:ext cx="10821131" cy="151569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步  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：在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聚合酶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的作用下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新结合的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核糖核苷酸</a:t>
            </a:r>
            <a:endParaRPr lang="en-US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连接到正在合成的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分子上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496907" y="933597"/>
            <a:ext cx="2184400" cy="24368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820632" y="1273321"/>
            <a:ext cx="6834188" cy="1079500"/>
            <a:chOff x="444" y="149"/>
            <a:chExt cx="4305" cy="6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flipV="1">
              <a:off x="444" y="149"/>
              <a:ext cx="4305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29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altLang="zh-TW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870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040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G</a:t>
              </a:r>
              <a:r>
                <a:rPr lang="en-US" altLang="zh-TW" sz="3600" b="1">
                  <a:solidFill>
                    <a:srgbClr val="FF00FF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181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72" y="413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713" y="259"/>
              <a:ext cx="0" cy="2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56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297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995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FF00FF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C</a:t>
              </a:r>
              <a:r>
                <a:rPr lang="en-US" altLang="zh-TW" sz="3600" b="1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136" y="257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21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562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817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958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659" y="425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800" y="27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278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419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3"/>
          <p:cNvGrpSpPr/>
          <p:nvPr/>
        </p:nvGrpSpPr>
        <p:grpSpPr bwMode="auto">
          <a:xfrm>
            <a:off x="4511320" y="5448446"/>
            <a:ext cx="609600" cy="1081088"/>
            <a:chOff x="2232" y="2908"/>
            <a:chExt cx="384" cy="681"/>
          </a:xfrm>
        </p:grpSpPr>
        <p:grpSp>
          <p:nvGrpSpPr>
            <p:cNvPr id="26" name="Group 2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8"/>
          <p:cNvGrpSpPr/>
          <p:nvPr/>
        </p:nvGrpSpPr>
        <p:grpSpPr bwMode="auto">
          <a:xfrm rot="20914277">
            <a:off x="9743721" y="3881584"/>
            <a:ext cx="604837" cy="1077912"/>
            <a:chOff x="3614" y="3469"/>
            <a:chExt cx="381" cy="679"/>
          </a:xfrm>
        </p:grpSpPr>
        <p:grpSp>
          <p:nvGrpSpPr>
            <p:cNvPr id="31" name="Group 29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3"/>
          <p:cNvGrpSpPr/>
          <p:nvPr/>
        </p:nvGrpSpPr>
        <p:grpSpPr bwMode="auto">
          <a:xfrm rot="2779942">
            <a:off x="5886889" y="5079353"/>
            <a:ext cx="609600" cy="1081087"/>
            <a:chOff x="2232" y="2908"/>
            <a:chExt cx="384" cy="681"/>
          </a:xfrm>
        </p:grpSpPr>
        <p:grpSp>
          <p:nvGrpSpPr>
            <p:cNvPr id="36" name="Group 3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8"/>
          <p:cNvGrpSpPr/>
          <p:nvPr/>
        </p:nvGrpSpPr>
        <p:grpSpPr bwMode="auto">
          <a:xfrm rot="20406559">
            <a:off x="8372121" y="5007122"/>
            <a:ext cx="604837" cy="1082675"/>
            <a:chOff x="1767" y="2907"/>
            <a:chExt cx="381" cy="682"/>
          </a:xfrm>
        </p:grpSpPr>
        <p:grpSp>
          <p:nvGrpSpPr>
            <p:cNvPr id="41" name="Group 39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3"/>
          <p:cNvGrpSpPr/>
          <p:nvPr/>
        </p:nvGrpSpPr>
        <p:grpSpPr bwMode="auto">
          <a:xfrm rot="20386476">
            <a:off x="7467246" y="5569097"/>
            <a:ext cx="604837" cy="1077913"/>
            <a:chOff x="3614" y="3469"/>
            <a:chExt cx="381" cy="679"/>
          </a:xfrm>
        </p:grpSpPr>
        <p:grpSp>
          <p:nvGrpSpPr>
            <p:cNvPr id="46" name="Group 44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48" name="Text Box 4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8"/>
          <p:cNvGrpSpPr/>
          <p:nvPr/>
        </p:nvGrpSpPr>
        <p:grpSpPr bwMode="auto">
          <a:xfrm rot="438758">
            <a:off x="9357957" y="5448446"/>
            <a:ext cx="609600" cy="1081088"/>
            <a:chOff x="2232" y="2908"/>
            <a:chExt cx="384" cy="681"/>
          </a:xfrm>
        </p:grpSpPr>
        <p:grpSp>
          <p:nvGrpSpPr>
            <p:cNvPr id="51" name="Group 49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53" name="Text Box 50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3"/>
          <p:cNvGrpSpPr/>
          <p:nvPr/>
        </p:nvGrpSpPr>
        <p:grpSpPr bwMode="auto">
          <a:xfrm rot="363235">
            <a:off x="6929082" y="3997471"/>
            <a:ext cx="609600" cy="1081088"/>
            <a:chOff x="2232" y="2908"/>
            <a:chExt cx="384" cy="681"/>
          </a:xfrm>
        </p:grpSpPr>
        <p:grpSp>
          <p:nvGrpSpPr>
            <p:cNvPr id="56" name="Group 5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58" name="Text Box 5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Line 5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8"/>
          <p:cNvGrpSpPr/>
          <p:nvPr/>
        </p:nvGrpSpPr>
        <p:grpSpPr bwMode="auto">
          <a:xfrm rot="20115517">
            <a:off x="8372121" y="3691084"/>
            <a:ext cx="604837" cy="1054100"/>
            <a:chOff x="303" y="3469"/>
            <a:chExt cx="381" cy="664"/>
          </a:xfrm>
        </p:grpSpPr>
        <p:grpSp>
          <p:nvGrpSpPr>
            <p:cNvPr id="61" name="Group 59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63" name="Rectangle 60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61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65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Line 63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5"/>
          <p:cNvGrpSpPr/>
          <p:nvPr/>
        </p:nvGrpSpPr>
        <p:grpSpPr bwMode="auto">
          <a:xfrm rot="867233">
            <a:off x="2668232" y="4922984"/>
            <a:ext cx="604838" cy="1054100"/>
            <a:chOff x="303" y="3469"/>
            <a:chExt cx="381" cy="664"/>
          </a:xfrm>
        </p:grpSpPr>
        <p:grpSp>
          <p:nvGrpSpPr>
            <p:cNvPr id="68" name="Group 66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70" name="Rectangle 67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1" name="Group 68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7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Line 70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9" name="Rectangle 71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2"/>
          <p:cNvGrpSpPr/>
          <p:nvPr/>
        </p:nvGrpSpPr>
        <p:grpSpPr bwMode="auto">
          <a:xfrm>
            <a:off x="3273071" y="2162321"/>
            <a:ext cx="604837" cy="1054100"/>
            <a:chOff x="924" y="2910"/>
            <a:chExt cx="381" cy="664"/>
          </a:xfrm>
        </p:grpSpPr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924" y="3454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Group 74"/>
            <p:cNvGrpSpPr/>
            <p:nvPr/>
          </p:nvGrpSpPr>
          <p:grpSpPr bwMode="auto">
            <a:xfrm>
              <a:off x="924" y="2910"/>
              <a:ext cx="381" cy="559"/>
              <a:chOff x="960" y="2400"/>
              <a:chExt cx="432" cy="672"/>
            </a:xfrm>
          </p:grpSpPr>
          <p:sp>
            <p:nvSpPr>
              <p:cNvPr id="77" name="Text Box 7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Line 7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3273070" y="3025921"/>
            <a:ext cx="1282700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8"/>
          <p:cNvGrpSpPr/>
          <p:nvPr/>
        </p:nvGrpSpPr>
        <p:grpSpPr bwMode="auto">
          <a:xfrm>
            <a:off x="3950932" y="2162322"/>
            <a:ext cx="604838" cy="887413"/>
            <a:chOff x="960" y="2400"/>
            <a:chExt cx="432" cy="672"/>
          </a:xfrm>
        </p:grpSpPr>
        <p:sp>
          <p:nvSpPr>
            <p:cNvPr id="81" name="Text Box 79"/>
            <p:cNvSpPr txBox="1">
              <a:spLocks noChangeArrowheads="1"/>
            </p:cNvSpPr>
            <p:nvPr/>
          </p:nvSpPr>
          <p:spPr bwMode="auto">
            <a:xfrm>
              <a:off x="960" y="2400"/>
              <a:ext cx="432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U</a:t>
              </a:r>
              <a:endParaRPr lang="en-US" altLang="zh-TW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1"/>
          <p:cNvGrpSpPr/>
          <p:nvPr/>
        </p:nvGrpSpPr>
        <p:grpSpPr bwMode="auto">
          <a:xfrm>
            <a:off x="4555771" y="2103585"/>
            <a:ext cx="604837" cy="1112837"/>
            <a:chOff x="1767" y="2907"/>
            <a:chExt cx="381" cy="682"/>
          </a:xfrm>
        </p:grpSpPr>
        <p:grpSp>
          <p:nvGrpSpPr>
            <p:cNvPr id="84" name="Group 82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86" name="Text Box 83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Line 84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" name="Text Box 94"/>
          <p:cNvSpPr txBox="1">
            <a:spLocks noChangeArrowheads="1"/>
          </p:cNvSpPr>
          <p:nvPr/>
        </p:nvSpPr>
        <p:spPr bwMode="auto">
          <a:xfrm>
            <a:off x="1095455" y="2900100"/>
            <a:ext cx="1287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</a:p>
        </p:txBody>
      </p:sp>
      <p:sp>
        <p:nvSpPr>
          <p:cNvPr id="89" name="Text Box 95"/>
          <p:cNvSpPr txBox="1">
            <a:spLocks noChangeArrowheads="1"/>
          </p:cNvSpPr>
          <p:nvPr/>
        </p:nvSpPr>
        <p:spPr bwMode="auto">
          <a:xfrm>
            <a:off x="1118528" y="1168137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26"/>
          <p:cNvSpPr>
            <a:spLocks noChangeArrowheads="1"/>
          </p:cNvSpPr>
          <p:nvPr/>
        </p:nvSpPr>
        <p:spPr bwMode="auto">
          <a:xfrm>
            <a:off x="4174770" y="933598"/>
            <a:ext cx="2184400" cy="24368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027"/>
          <p:cNvGrpSpPr/>
          <p:nvPr/>
        </p:nvGrpSpPr>
        <p:grpSpPr bwMode="auto">
          <a:xfrm>
            <a:off x="2820632" y="1273322"/>
            <a:ext cx="6834188" cy="1079500"/>
            <a:chOff x="444" y="149"/>
            <a:chExt cx="4305" cy="680"/>
          </a:xfrm>
        </p:grpSpPr>
        <p:sp>
          <p:nvSpPr>
            <p:cNvPr id="5" name="Rectangle 1028"/>
            <p:cNvSpPr>
              <a:spLocks noChangeArrowheads="1"/>
            </p:cNvSpPr>
            <p:nvPr/>
          </p:nvSpPr>
          <p:spPr bwMode="auto">
            <a:xfrm flipV="1">
              <a:off x="444" y="149"/>
              <a:ext cx="4305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1029"/>
            <p:cNvSpPr txBox="1">
              <a:spLocks noChangeArrowheads="1"/>
            </p:cNvSpPr>
            <p:nvPr/>
          </p:nvSpPr>
          <p:spPr bwMode="auto">
            <a:xfrm>
              <a:off x="729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Line 1030"/>
            <p:cNvSpPr>
              <a:spLocks noChangeShapeType="1"/>
            </p:cNvSpPr>
            <p:nvPr/>
          </p:nvSpPr>
          <p:spPr bwMode="auto">
            <a:xfrm flipV="1">
              <a:off x="870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031"/>
            <p:cNvSpPr txBox="1">
              <a:spLocks noChangeArrowheads="1"/>
            </p:cNvSpPr>
            <p:nvPr/>
          </p:nvSpPr>
          <p:spPr bwMode="auto">
            <a:xfrm>
              <a:off x="4040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G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Line 1032"/>
            <p:cNvSpPr>
              <a:spLocks noChangeShapeType="1"/>
            </p:cNvSpPr>
            <p:nvPr/>
          </p:nvSpPr>
          <p:spPr bwMode="auto">
            <a:xfrm flipV="1">
              <a:off x="4181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033"/>
            <p:cNvSpPr txBox="1">
              <a:spLocks noChangeArrowheads="1"/>
            </p:cNvSpPr>
            <p:nvPr/>
          </p:nvSpPr>
          <p:spPr bwMode="auto">
            <a:xfrm>
              <a:off x="1572" y="413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Line 1034"/>
            <p:cNvSpPr>
              <a:spLocks noChangeShapeType="1"/>
            </p:cNvSpPr>
            <p:nvPr/>
          </p:nvSpPr>
          <p:spPr bwMode="auto">
            <a:xfrm flipV="1">
              <a:off x="1713" y="259"/>
              <a:ext cx="0" cy="2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035"/>
            <p:cNvSpPr txBox="1">
              <a:spLocks noChangeArrowheads="1"/>
            </p:cNvSpPr>
            <p:nvPr/>
          </p:nvSpPr>
          <p:spPr bwMode="auto">
            <a:xfrm>
              <a:off x="1156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Line 1036"/>
            <p:cNvSpPr>
              <a:spLocks noChangeShapeType="1"/>
            </p:cNvSpPr>
            <p:nvPr/>
          </p:nvSpPr>
          <p:spPr bwMode="auto">
            <a:xfrm flipV="1">
              <a:off x="1297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037"/>
            <p:cNvSpPr txBox="1">
              <a:spLocks noChangeArrowheads="1"/>
            </p:cNvSpPr>
            <p:nvPr/>
          </p:nvSpPr>
          <p:spPr bwMode="auto">
            <a:xfrm>
              <a:off x="1995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C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Line 1038"/>
            <p:cNvSpPr>
              <a:spLocks noChangeShapeType="1"/>
            </p:cNvSpPr>
            <p:nvPr/>
          </p:nvSpPr>
          <p:spPr bwMode="auto">
            <a:xfrm flipV="1">
              <a:off x="2136" y="257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039"/>
            <p:cNvSpPr txBox="1">
              <a:spLocks noChangeArrowheads="1"/>
            </p:cNvSpPr>
            <p:nvPr/>
          </p:nvSpPr>
          <p:spPr bwMode="auto">
            <a:xfrm>
              <a:off x="2421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kumimoji="0" lang="en-US" altLang="zh-TW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Line 1040"/>
            <p:cNvSpPr>
              <a:spLocks noChangeShapeType="1"/>
            </p:cNvSpPr>
            <p:nvPr/>
          </p:nvSpPr>
          <p:spPr bwMode="auto">
            <a:xfrm flipV="1">
              <a:off x="2562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041"/>
            <p:cNvSpPr txBox="1">
              <a:spLocks noChangeArrowheads="1"/>
            </p:cNvSpPr>
            <p:nvPr/>
          </p:nvSpPr>
          <p:spPr bwMode="auto">
            <a:xfrm>
              <a:off x="2817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Line 1042"/>
            <p:cNvSpPr>
              <a:spLocks noChangeShapeType="1"/>
            </p:cNvSpPr>
            <p:nvPr/>
          </p:nvSpPr>
          <p:spPr bwMode="auto">
            <a:xfrm flipV="1">
              <a:off x="2958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043"/>
            <p:cNvSpPr txBox="1">
              <a:spLocks noChangeArrowheads="1"/>
            </p:cNvSpPr>
            <p:nvPr/>
          </p:nvSpPr>
          <p:spPr bwMode="auto">
            <a:xfrm>
              <a:off x="3659" y="425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Line 1044"/>
            <p:cNvSpPr>
              <a:spLocks noChangeShapeType="1"/>
            </p:cNvSpPr>
            <p:nvPr/>
          </p:nvSpPr>
          <p:spPr bwMode="auto">
            <a:xfrm flipV="1">
              <a:off x="3800" y="27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045"/>
            <p:cNvSpPr txBox="1">
              <a:spLocks noChangeArrowheads="1"/>
            </p:cNvSpPr>
            <p:nvPr/>
          </p:nvSpPr>
          <p:spPr bwMode="auto">
            <a:xfrm>
              <a:off x="3278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Line 1046"/>
            <p:cNvSpPr>
              <a:spLocks noChangeShapeType="1"/>
            </p:cNvSpPr>
            <p:nvPr/>
          </p:nvSpPr>
          <p:spPr bwMode="auto">
            <a:xfrm flipV="1">
              <a:off x="3419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1047"/>
          <p:cNvGrpSpPr/>
          <p:nvPr/>
        </p:nvGrpSpPr>
        <p:grpSpPr bwMode="auto">
          <a:xfrm>
            <a:off x="4511320" y="5448447"/>
            <a:ext cx="609600" cy="1081088"/>
            <a:chOff x="2232" y="2908"/>
            <a:chExt cx="384" cy="681"/>
          </a:xfrm>
        </p:grpSpPr>
        <p:grpSp>
          <p:nvGrpSpPr>
            <p:cNvPr id="26" name="Group 1048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28" name="Text Box 1049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105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Rectangle 1051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1052"/>
          <p:cNvGrpSpPr/>
          <p:nvPr/>
        </p:nvGrpSpPr>
        <p:grpSpPr bwMode="auto">
          <a:xfrm rot="20914277">
            <a:off x="9743721" y="3881585"/>
            <a:ext cx="604837" cy="1077912"/>
            <a:chOff x="3614" y="3469"/>
            <a:chExt cx="381" cy="679"/>
          </a:xfrm>
        </p:grpSpPr>
        <p:grpSp>
          <p:nvGrpSpPr>
            <p:cNvPr id="31" name="Group 1053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33" name="Text Box 1054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105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1056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1057"/>
          <p:cNvGrpSpPr/>
          <p:nvPr/>
        </p:nvGrpSpPr>
        <p:grpSpPr bwMode="auto">
          <a:xfrm rot="2779942">
            <a:off x="5886889" y="5079354"/>
            <a:ext cx="609600" cy="1081087"/>
            <a:chOff x="2232" y="2908"/>
            <a:chExt cx="384" cy="681"/>
          </a:xfrm>
        </p:grpSpPr>
        <p:grpSp>
          <p:nvGrpSpPr>
            <p:cNvPr id="36" name="Group 1058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38" name="Text Box 1059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106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1061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1062"/>
          <p:cNvGrpSpPr/>
          <p:nvPr/>
        </p:nvGrpSpPr>
        <p:grpSpPr bwMode="auto">
          <a:xfrm rot="20406559">
            <a:off x="8372121" y="5007123"/>
            <a:ext cx="604837" cy="1082675"/>
            <a:chOff x="1767" y="2907"/>
            <a:chExt cx="381" cy="682"/>
          </a:xfrm>
        </p:grpSpPr>
        <p:grpSp>
          <p:nvGrpSpPr>
            <p:cNvPr id="41" name="Group 1063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43" name="Text Box 1064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Line 106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1066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1067"/>
          <p:cNvGrpSpPr/>
          <p:nvPr/>
        </p:nvGrpSpPr>
        <p:grpSpPr bwMode="auto">
          <a:xfrm rot="20386476">
            <a:off x="7467246" y="5569098"/>
            <a:ext cx="604837" cy="1077913"/>
            <a:chOff x="3614" y="3469"/>
            <a:chExt cx="381" cy="679"/>
          </a:xfrm>
        </p:grpSpPr>
        <p:grpSp>
          <p:nvGrpSpPr>
            <p:cNvPr id="46" name="Group 1068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48" name="Text Box 106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107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Rectangle 1071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1072"/>
          <p:cNvGrpSpPr/>
          <p:nvPr/>
        </p:nvGrpSpPr>
        <p:grpSpPr bwMode="auto">
          <a:xfrm rot="438758">
            <a:off x="9357957" y="5448447"/>
            <a:ext cx="609600" cy="1081088"/>
            <a:chOff x="2232" y="2908"/>
            <a:chExt cx="384" cy="681"/>
          </a:xfrm>
        </p:grpSpPr>
        <p:grpSp>
          <p:nvGrpSpPr>
            <p:cNvPr id="51" name="Group 1073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53" name="Text Box 1074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107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Rectangle 1076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1077"/>
          <p:cNvGrpSpPr/>
          <p:nvPr/>
        </p:nvGrpSpPr>
        <p:grpSpPr bwMode="auto">
          <a:xfrm rot="20115517">
            <a:off x="8372121" y="3691085"/>
            <a:ext cx="604837" cy="1054100"/>
            <a:chOff x="303" y="3469"/>
            <a:chExt cx="381" cy="664"/>
          </a:xfrm>
        </p:grpSpPr>
        <p:grpSp>
          <p:nvGrpSpPr>
            <p:cNvPr id="56" name="Group 1078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58" name="Rectangle 1079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9" name="Group 1080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60" name="Text Box 1081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TW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Line 1082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7" name="Rectangle 1083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1084"/>
          <p:cNvGrpSpPr/>
          <p:nvPr/>
        </p:nvGrpSpPr>
        <p:grpSpPr bwMode="auto">
          <a:xfrm rot="867233">
            <a:off x="2668232" y="4922985"/>
            <a:ext cx="604838" cy="1054100"/>
            <a:chOff x="303" y="3469"/>
            <a:chExt cx="381" cy="664"/>
          </a:xfrm>
        </p:grpSpPr>
        <p:grpSp>
          <p:nvGrpSpPr>
            <p:cNvPr id="63" name="Group 1085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65" name="Rectangle 1086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1087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67" name="Text Box 1088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TW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Line 1089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4" name="Rectangle 1090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1091"/>
          <p:cNvGrpSpPr/>
          <p:nvPr/>
        </p:nvGrpSpPr>
        <p:grpSpPr bwMode="auto">
          <a:xfrm>
            <a:off x="5268557" y="2117872"/>
            <a:ext cx="609600" cy="1081088"/>
            <a:chOff x="2232" y="2908"/>
            <a:chExt cx="384" cy="681"/>
          </a:xfrm>
        </p:grpSpPr>
        <p:grpSp>
          <p:nvGrpSpPr>
            <p:cNvPr id="70" name="Group 1092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72" name="Text Box 1093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Line 1094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Rectangle 1095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1096"/>
          <p:cNvGrpSpPr/>
          <p:nvPr/>
        </p:nvGrpSpPr>
        <p:grpSpPr bwMode="auto">
          <a:xfrm>
            <a:off x="3273071" y="2162322"/>
            <a:ext cx="604837" cy="1054100"/>
            <a:chOff x="924" y="2910"/>
            <a:chExt cx="381" cy="664"/>
          </a:xfrm>
        </p:grpSpPr>
        <p:sp>
          <p:nvSpPr>
            <p:cNvPr id="75" name="Rectangle 1097"/>
            <p:cNvSpPr>
              <a:spLocks noChangeArrowheads="1"/>
            </p:cNvSpPr>
            <p:nvPr/>
          </p:nvSpPr>
          <p:spPr bwMode="auto">
            <a:xfrm>
              <a:off x="924" y="3454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6" name="Group 1098"/>
            <p:cNvGrpSpPr/>
            <p:nvPr/>
          </p:nvGrpSpPr>
          <p:grpSpPr bwMode="auto">
            <a:xfrm>
              <a:off x="924" y="2910"/>
              <a:ext cx="381" cy="559"/>
              <a:chOff x="960" y="2400"/>
              <a:chExt cx="432" cy="672"/>
            </a:xfrm>
          </p:grpSpPr>
          <p:sp>
            <p:nvSpPr>
              <p:cNvPr id="77" name="Text Box 109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9" name="Group 1101"/>
          <p:cNvGrpSpPr/>
          <p:nvPr/>
        </p:nvGrpSpPr>
        <p:grpSpPr bwMode="auto">
          <a:xfrm>
            <a:off x="3950932" y="2162323"/>
            <a:ext cx="604838" cy="887413"/>
            <a:chOff x="960" y="2400"/>
            <a:chExt cx="432" cy="672"/>
          </a:xfrm>
        </p:grpSpPr>
        <p:sp>
          <p:nvSpPr>
            <p:cNvPr id="80" name="Text Box 1102"/>
            <p:cNvSpPr txBox="1">
              <a:spLocks noChangeArrowheads="1"/>
            </p:cNvSpPr>
            <p:nvPr/>
          </p:nvSpPr>
          <p:spPr bwMode="auto">
            <a:xfrm>
              <a:off x="960" y="2400"/>
              <a:ext cx="432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U</a:t>
              </a:r>
              <a:endPara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81" name="Line 1103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1104"/>
          <p:cNvGrpSpPr/>
          <p:nvPr/>
        </p:nvGrpSpPr>
        <p:grpSpPr bwMode="auto">
          <a:xfrm>
            <a:off x="4555771" y="2103586"/>
            <a:ext cx="604837" cy="1112837"/>
            <a:chOff x="1767" y="2907"/>
            <a:chExt cx="381" cy="682"/>
          </a:xfrm>
        </p:grpSpPr>
        <p:grpSp>
          <p:nvGrpSpPr>
            <p:cNvPr id="83" name="Group 1105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85" name="Text Box 1106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Line 1107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4" name="Rectangle 1108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Rectangle 1109"/>
          <p:cNvSpPr>
            <a:spLocks noChangeArrowheads="1"/>
          </p:cNvSpPr>
          <p:nvPr/>
        </p:nvSpPr>
        <p:spPr bwMode="auto">
          <a:xfrm>
            <a:off x="3273071" y="3005286"/>
            <a:ext cx="188753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94"/>
          <p:cNvSpPr txBox="1">
            <a:spLocks noChangeArrowheads="1"/>
          </p:cNvSpPr>
          <p:nvPr/>
        </p:nvSpPr>
        <p:spPr bwMode="auto">
          <a:xfrm>
            <a:off x="1095455" y="2900100"/>
            <a:ext cx="1287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</a:p>
        </p:txBody>
      </p:sp>
      <p:sp>
        <p:nvSpPr>
          <p:cNvPr id="89" name="Text Box 95"/>
          <p:cNvSpPr txBox="1">
            <a:spLocks noChangeArrowheads="1"/>
          </p:cNvSpPr>
          <p:nvPr/>
        </p:nvSpPr>
        <p:spPr bwMode="auto">
          <a:xfrm>
            <a:off x="1118528" y="1168137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4835170" y="933598"/>
            <a:ext cx="2184400" cy="24368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820632" y="1273322"/>
            <a:ext cx="6834188" cy="1079500"/>
            <a:chOff x="444" y="149"/>
            <a:chExt cx="4305" cy="6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flipV="1">
              <a:off x="444" y="149"/>
              <a:ext cx="4305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29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870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040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G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181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72" y="413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713" y="259"/>
              <a:ext cx="0" cy="2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56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297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995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C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136" y="257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21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kumimoji="0" lang="en-US" altLang="zh-TW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562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817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958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659" y="425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800" y="27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278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419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3"/>
          <p:cNvGrpSpPr/>
          <p:nvPr/>
        </p:nvGrpSpPr>
        <p:grpSpPr bwMode="auto">
          <a:xfrm>
            <a:off x="4511320" y="5448447"/>
            <a:ext cx="609600" cy="1081088"/>
            <a:chOff x="2232" y="2908"/>
            <a:chExt cx="384" cy="681"/>
          </a:xfrm>
        </p:grpSpPr>
        <p:grpSp>
          <p:nvGrpSpPr>
            <p:cNvPr id="26" name="Group 2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8"/>
          <p:cNvGrpSpPr/>
          <p:nvPr/>
        </p:nvGrpSpPr>
        <p:grpSpPr bwMode="auto">
          <a:xfrm rot="20914277">
            <a:off x="9743721" y="3881585"/>
            <a:ext cx="604837" cy="1077912"/>
            <a:chOff x="3614" y="3469"/>
            <a:chExt cx="381" cy="679"/>
          </a:xfrm>
        </p:grpSpPr>
        <p:grpSp>
          <p:nvGrpSpPr>
            <p:cNvPr id="31" name="Group 29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3"/>
          <p:cNvGrpSpPr/>
          <p:nvPr/>
        </p:nvGrpSpPr>
        <p:grpSpPr bwMode="auto">
          <a:xfrm rot="2779942">
            <a:off x="5886889" y="5079354"/>
            <a:ext cx="609600" cy="1081087"/>
            <a:chOff x="2232" y="2908"/>
            <a:chExt cx="384" cy="681"/>
          </a:xfrm>
        </p:grpSpPr>
        <p:grpSp>
          <p:nvGrpSpPr>
            <p:cNvPr id="36" name="Group 3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8"/>
          <p:cNvGrpSpPr/>
          <p:nvPr/>
        </p:nvGrpSpPr>
        <p:grpSpPr bwMode="auto">
          <a:xfrm rot="20406559">
            <a:off x="8372121" y="5007123"/>
            <a:ext cx="604837" cy="1082675"/>
            <a:chOff x="1767" y="2907"/>
            <a:chExt cx="381" cy="682"/>
          </a:xfrm>
        </p:grpSpPr>
        <p:grpSp>
          <p:nvGrpSpPr>
            <p:cNvPr id="41" name="Group 39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3"/>
          <p:cNvGrpSpPr/>
          <p:nvPr/>
        </p:nvGrpSpPr>
        <p:grpSpPr bwMode="auto">
          <a:xfrm rot="20386476">
            <a:off x="7467246" y="5569098"/>
            <a:ext cx="604837" cy="1077913"/>
            <a:chOff x="3614" y="3469"/>
            <a:chExt cx="381" cy="679"/>
          </a:xfrm>
        </p:grpSpPr>
        <p:grpSp>
          <p:nvGrpSpPr>
            <p:cNvPr id="46" name="Group 44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48" name="Text Box 4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8"/>
          <p:cNvGrpSpPr/>
          <p:nvPr/>
        </p:nvGrpSpPr>
        <p:grpSpPr bwMode="auto">
          <a:xfrm rot="438758">
            <a:off x="9357957" y="5448447"/>
            <a:ext cx="609600" cy="1081088"/>
            <a:chOff x="2232" y="2908"/>
            <a:chExt cx="384" cy="681"/>
          </a:xfrm>
        </p:grpSpPr>
        <p:grpSp>
          <p:nvGrpSpPr>
            <p:cNvPr id="51" name="Group 49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53" name="Text Box 50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3"/>
          <p:cNvGrpSpPr/>
          <p:nvPr/>
        </p:nvGrpSpPr>
        <p:grpSpPr bwMode="auto">
          <a:xfrm rot="867233">
            <a:off x="2668232" y="4922985"/>
            <a:ext cx="604838" cy="1054100"/>
            <a:chOff x="303" y="3469"/>
            <a:chExt cx="381" cy="664"/>
          </a:xfrm>
        </p:grpSpPr>
        <p:grpSp>
          <p:nvGrpSpPr>
            <p:cNvPr id="56" name="Group 54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58" name="Rectangle 55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9" name="Group 56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6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TW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Line 58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0"/>
          <p:cNvGrpSpPr/>
          <p:nvPr/>
        </p:nvGrpSpPr>
        <p:grpSpPr bwMode="auto">
          <a:xfrm>
            <a:off x="5268557" y="2117872"/>
            <a:ext cx="609600" cy="1081088"/>
            <a:chOff x="2232" y="2908"/>
            <a:chExt cx="384" cy="681"/>
          </a:xfrm>
        </p:grpSpPr>
        <p:grpSp>
          <p:nvGrpSpPr>
            <p:cNvPr id="63" name="Group 61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65" name="Text Box 62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Line 63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5"/>
          <p:cNvGrpSpPr/>
          <p:nvPr/>
        </p:nvGrpSpPr>
        <p:grpSpPr bwMode="auto">
          <a:xfrm>
            <a:off x="3273071" y="2162322"/>
            <a:ext cx="604837" cy="1054100"/>
            <a:chOff x="924" y="2910"/>
            <a:chExt cx="381" cy="664"/>
          </a:xfrm>
        </p:grpSpPr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924" y="3454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Group 67"/>
            <p:cNvGrpSpPr/>
            <p:nvPr/>
          </p:nvGrpSpPr>
          <p:grpSpPr bwMode="auto">
            <a:xfrm>
              <a:off x="924" y="2910"/>
              <a:ext cx="381" cy="559"/>
              <a:chOff x="960" y="2400"/>
              <a:chExt cx="432" cy="672"/>
            </a:xfrm>
          </p:grpSpPr>
          <p:sp>
            <p:nvSpPr>
              <p:cNvPr id="70" name="Text Box 68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Line 6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2" name="Group 70"/>
          <p:cNvGrpSpPr/>
          <p:nvPr/>
        </p:nvGrpSpPr>
        <p:grpSpPr bwMode="auto">
          <a:xfrm>
            <a:off x="3950932" y="2162323"/>
            <a:ext cx="604838" cy="887413"/>
            <a:chOff x="960" y="2400"/>
            <a:chExt cx="432" cy="672"/>
          </a:xfrm>
        </p:grpSpPr>
        <p:sp>
          <p:nvSpPr>
            <p:cNvPr id="73" name="Text Box 71"/>
            <p:cNvSpPr txBox="1">
              <a:spLocks noChangeArrowheads="1"/>
            </p:cNvSpPr>
            <p:nvPr/>
          </p:nvSpPr>
          <p:spPr bwMode="auto">
            <a:xfrm>
              <a:off x="960" y="2400"/>
              <a:ext cx="432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U</a:t>
              </a:r>
              <a:endPara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3"/>
          <p:cNvGrpSpPr/>
          <p:nvPr/>
        </p:nvGrpSpPr>
        <p:grpSpPr bwMode="auto">
          <a:xfrm>
            <a:off x="4555771" y="2103586"/>
            <a:ext cx="604837" cy="1112837"/>
            <a:chOff x="1767" y="2907"/>
            <a:chExt cx="381" cy="682"/>
          </a:xfrm>
        </p:grpSpPr>
        <p:grpSp>
          <p:nvGrpSpPr>
            <p:cNvPr id="76" name="Group 74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78" name="Text Box 7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Line 7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3273070" y="3005286"/>
            <a:ext cx="2614612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Group 79"/>
          <p:cNvGrpSpPr/>
          <p:nvPr/>
        </p:nvGrpSpPr>
        <p:grpSpPr bwMode="auto">
          <a:xfrm>
            <a:off x="5967057" y="2144860"/>
            <a:ext cx="604838" cy="1054100"/>
            <a:chOff x="303" y="3469"/>
            <a:chExt cx="381" cy="664"/>
          </a:xfrm>
        </p:grpSpPr>
        <p:grpSp>
          <p:nvGrpSpPr>
            <p:cNvPr id="82" name="Group 80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84" name="Rectangle 81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82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86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TW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Line 84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3" name="Rectangle 85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" name="Text Box 94"/>
          <p:cNvSpPr txBox="1">
            <a:spLocks noChangeArrowheads="1"/>
          </p:cNvSpPr>
          <p:nvPr/>
        </p:nvSpPr>
        <p:spPr bwMode="auto">
          <a:xfrm>
            <a:off x="1095455" y="2900100"/>
            <a:ext cx="1287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</a:p>
        </p:txBody>
      </p:sp>
      <p:sp>
        <p:nvSpPr>
          <p:cNvPr id="89" name="Text Box 95"/>
          <p:cNvSpPr txBox="1">
            <a:spLocks noChangeArrowheads="1"/>
          </p:cNvSpPr>
          <p:nvPr/>
        </p:nvSpPr>
        <p:spPr bwMode="auto">
          <a:xfrm>
            <a:off x="1118528" y="1168137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160865" y="933597"/>
            <a:ext cx="2184400" cy="24368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546252" y="1273321"/>
            <a:ext cx="6834188" cy="1079500"/>
            <a:chOff x="444" y="149"/>
            <a:chExt cx="4305" cy="6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flipV="1">
              <a:off x="444" y="149"/>
              <a:ext cx="4305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29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870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040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G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181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72" y="413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713" y="259"/>
              <a:ext cx="0" cy="2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56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297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995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C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136" y="257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21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kumimoji="0" lang="en-US" altLang="zh-TW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562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817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958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659" y="425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800" y="27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278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419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3"/>
          <p:cNvGrpSpPr/>
          <p:nvPr/>
        </p:nvGrpSpPr>
        <p:grpSpPr bwMode="auto">
          <a:xfrm>
            <a:off x="4236940" y="5448446"/>
            <a:ext cx="609600" cy="1081088"/>
            <a:chOff x="2232" y="2908"/>
            <a:chExt cx="384" cy="681"/>
          </a:xfrm>
        </p:grpSpPr>
        <p:grpSp>
          <p:nvGrpSpPr>
            <p:cNvPr id="26" name="Group 2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8"/>
          <p:cNvGrpSpPr/>
          <p:nvPr/>
        </p:nvGrpSpPr>
        <p:grpSpPr bwMode="auto">
          <a:xfrm rot="20914277">
            <a:off x="9469341" y="3881584"/>
            <a:ext cx="604837" cy="1077912"/>
            <a:chOff x="3614" y="3469"/>
            <a:chExt cx="381" cy="679"/>
          </a:xfrm>
        </p:grpSpPr>
        <p:grpSp>
          <p:nvGrpSpPr>
            <p:cNvPr id="31" name="Group 29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3"/>
          <p:cNvGrpSpPr/>
          <p:nvPr/>
        </p:nvGrpSpPr>
        <p:grpSpPr bwMode="auto">
          <a:xfrm rot="2779942">
            <a:off x="5612509" y="5079353"/>
            <a:ext cx="609600" cy="1081087"/>
            <a:chOff x="2232" y="2908"/>
            <a:chExt cx="384" cy="681"/>
          </a:xfrm>
        </p:grpSpPr>
        <p:grpSp>
          <p:nvGrpSpPr>
            <p:cNvPr id="36" name="Group 3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8"/>
          <p:cNvGrpSpPr/>
          <p:nvPr/>
        </p:nvGrpSpPr>
        <p:grpSpPr bwMode="auto">
          <a:xfrm rot="20406559">
            <a:off x="8097741" y="5007122"/>
            <a:ext cx="604837" cy="1082675"/>
            <a:chOff x="1767" y="2907"/>
            <a:chExt cx="381" cy="682"/>
          </a:xfrm>
        </p:grpSpPr>
        <p:grpSp>
          <p:nvGrpSpPr>
            <p:cNvPr id="41" name="Group 39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3"/>
          <p:cNvGrpSpPr/>
          <p:nvPr/>
        </p:nvGrpSpPr>
        <p:grpSpPr bwMode="auto">
          <a:xfrm rot="20386476">
            <a:off x="7192866" y="5569097"/>
            <a:ext cx="604837" cy="1077913"/>
            <a:chOff x="3614" y="3469"/>
            <a:chExt cx="381" cy="679"/>
          </a:xfrm>
        </p:grpSpPr>
        <p:grpSp>
          <p:nvGrpSpPr>
            <p:cNvPr id="46" name="Group 44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48" name="Text Box 4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8"/>
          <p:cNvGrpSpPr/>
          <p:nvPr/>
        </p:nvGrpSpPr>
        <p:grpSpPr bwMode="auto">
          <a:xfrm rot="438758">
            <a:off x="9083577" y="5448446"/>
            <a:ext cx="609600" cy="1081088"/>
            <a:chOff x="2232" y="2908"/>
            <a:chExt cx="384" cy="681"/>
          </a:xfrm>
        </p:grpSpPr>
        <p:grpSp>
          <p:nvGrpSpPr>
            <p:cNvPr id="51" name="Group 49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53" name="Text Box 50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3"/>
          <p:cNvGrpSpPr/>
          <p:nvPr/>
        </p:nvGrpSpPr>
        <p:grpSpPr bwMode="auto">
          <a:xfrm>
            <a:off x="4994177" y="2117871"/>
            <a:ext cx="609600" cy="1081088"/>
            <a:chOff x="2232" y="2908"/>
            <a:chExt cx="384" cy="681"/>
          </a:xfrm>
        </p:grpSpPr>
        <p:grpSp>
          <p:nvGrpSpPr>
            <p:cNvPr id="56" name="Group 5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58" name="Text Box 5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Line 5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8"/>
          <p:cNvGrpSpPr/>
          <p:nvPr/>
        </p:nvGrpSpPr>
        <p:grpSpPr bwMode="auto">
          <a:xfrm>
            <a:off x="2998691" y="2162321"/>
            <a:ext cx="604837" cy="1054100"/>
            <a:chOff x="924" y="2910"/>
            <a:chExt cx="381" cy="664"/>
          </a:xfrm>
        </p:grpSpPr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924" y="3454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" name="Group 60"/>
            <p:cNvGrpSpPr/>
            <p:nvPr/>
          </p:nvGrpSpPr>
          <p:grpSpPr bwMode="auto">
            <a:xfrm>
              <a:off x="924" y="2910"/>
              <a:ext cx="381" cy="559"/>
              <a:chOff x="960" y="2400"/>
              <a:chExt cx="432" cy="672"/>
            </a:xfrm>
          </p:grpSpPr>
          <p:sp>
            <p:nvSpPr>
              <p:cNvPr id="63" name="Text Box 61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Line 6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5" name="Group 63"/>
          <p:cNvGrpSpPr/>
          <p:nvPr/>
        </p:nvGrpSpPr>
        <p:grpSpPr bwMode="auto">
          <a:xfrm>
            <a:off x="3676552" y="2162322"/>
            <a:ext cx="604838" cy="887413"/>
            <a:chOff x="960" y="2400"/>
            <a:chExt cx="432" cy="672"/>
          </a:xfrm>
        </p:grpSpPr>
        <p:sp>
          <p:nvSpPr>
            <p:cNvPr id="66" name="Text Box 64"/>
            <p:cNvSpPr txBox="1">
              <a:spLocks noChangeArrowheads="1"/>
            </p:cNvSpPr>
            <p:nvPr/>
          </p:nvSpPr>
          <p:spPr bwMode="auto">
            <a:xfrm>
              <a:off x="960" y="2400"/>
              <a:ext cx="432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U</a:t>
              </a:r>
              <a:endPara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6"/>
          <p:cNvGrpSpPr/>
          <p:nvPr/>
        </p:nvGrpSpPr>
        <p:grpSpPr bwMode="auto">
          <a:xfrm>
            <a:off x="4281391" y="2103585"/>
            <a:ext cx="604837" cy="1112837"/>
            <a:chOff x="1767" y="2907"/>
            <a:chExt cx="381" cy="682"/>
          </a:xfrm>
        </p:grpSpPr>
        <p:grpSp>
          <p:nvGrpSpPr>
            <p:cNvPr id="69" name="Group 67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71" name="Text Box 68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Line 6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1"/>
          <p:cNvGrpSpPr/>
          <p:nvPr/>
        </p:nvGrpSpPr>
        <p:grpSpPr bwMode="auto">
          <a:xfrm>
            <a:off x="5692677" y="2144859"/>
            <a:ext cx="604838" cy="1054100"/>
            <a:chOff x="303" y="3469"/>
            <a:chExt cx="381" cy="664"/>
          </a:xfrm>
        </p:grpSpPr>
        <p:grpSp>
          <p:nvGrpSpPr>
            <p:cNvPr id="74" name="Group 72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76" name="Rectangle 73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7" name="Group 74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7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TW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Line 76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5" name="Rectangle 77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8"/>
          <p:cNvGrpSpPr/>
          <p:nvPr/>
        </p:nvGrpSpPr>
        <p:grpSpPr bwMode="auto">
          <a:xfrm>
            <a:off x="6313391" y="2144859"/>
            <a:ext cx="604837" cy="1054100"/>
            <a:chOff x="303" y="3469"/>
            <a:chExt cx="381" cy="664"/>
          </a:xfrm>
        </p:grpSpPr>
        <p:grpSp>
          <p:nvGrpSpPr>
            <p:cNvPr id="81" name="Group 79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83" name="Rectangle 80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4" name="Group 81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85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TW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83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2" name="Rectangle 84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Rectangle 85"/>
          <p:cNvSpPr>
            <a:spLocks noChangeArrowheads="1"/>
          </p:cNvSpPr>
          <p:nvPr/>
        </p:nvSpPr>
        <p:spPr bwMode="auto">
          <a:xfrm>
            <a:off x="2998691" y="3005285"/>
            <a:ext cx="3290887" cy="211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94"/>
          <p:cNvSpPr txBox="1">
            <a:spLocks noChangeArrowheads="1"/>
          </p:cNvSpPr>
          <p:nvPr/>
        </p:nvSpPr>
        <p:spPr bwMode="auto">
          <a:xfrm>
            <a:off x="1095455" y="2900100"/>
            <a:ext cx="1287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</a:p>
        </p:txBody>
      </p:sp>
      <p:sp>
        <p:nvSpPr>
          <p:cNvPr id="89" name="Text Box 95"/>
          <p:cNvSpPr txBox="1">
            <a:spLocks noChangeArrowheads="1"/>
          </p:cNvSpPr>
          <p:nvPr/>
        </p:nvSpPr>
        <p:spPr bwMode="auto">
          <a:xfrm>
            <a:off x="1118528" y="1168137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91"/>
          <p:cNvSpPr>
            <a:spLocks noChangeArrowheads="1"/>
          </p:cNvSpPr>
          <p:nvPr/>
        </p:nvSpPr>
        <p:spPr bwMode="auto">
          <a:xfrm>
            <a:off x="5956202" y="924952"/>
            <a:ext cx="2184400" cy="24368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2546252" y="1217051"/>
            <a:ext cx="6834188" cy="1079500"/>
            <a:chOff x="444" y="149"/>
            <a:chExt cx="4305" cy="68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 flipV="1">
              <a:off x="444" y="149"/>
              <a:ext cx="4305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29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870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40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G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4181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572" y="413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1713" y="259"/>
              <a:ext cx="0" cy="2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156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297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995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C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2136" y="257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421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kumimoji="0" lang="en-US" altLang="zh-TW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2562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817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2958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659" y="425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3800" y="27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278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3419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2"/>
          <p:cNvGrpSpPr/>
          <p:nvPr/>
        </p:nvGrpSpPr>
        <p:grpSpPr bwMode="auto">
          <a:xfrm>
            <a:off x="4236940" y="5392176"/>
            <a:ext cx="609600" cy="1081088"/>
            <a:chOff x="2232" y="2908"/>
            <a:chExt cx="384" cy="681"/>
          </a:xfrm>
        </p:grpSpPr>
        <p:grpSp>
          <p:nvGrpSpPr>
            <p:cNvPr id="26" name="Group 23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7"/>
          <p:cNvGrpSpPr/>
          <p:nvPr/>
        </p:nvGrpSpPr>
        <p:grpSpPr bwMode="auto">
          <a:xfrm rot="20914277">
            <a:off x="9469341" y="3825314"/>
            <a:ext cx="604837" cy="1077912"/>
            <a:chOff x="3614" y="3469"/>
            <a:chExt cx="381" cy="679"/>
          </a:xfrm>
        </p:grpSpPr>
        <p:grpSp>
          <p:nvGrpSpPr>
            <p:cNvPr id="31" name="Group 28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2"/>
          <p:cNvGrpSpPr/>
          <p:nvPr/>
        </p:nvGrpSpPr>
        <p:grpSpPr bwMode="auto">
          <a:xfrm rot="2779942">
            <a:off x="5612509" y="5023083"/>
            <a:ext cx="609600" cy="1081087"/>
            <a:chOff x="2232" y="2908"/>
            <a:chExt cx="384" cy="681"/>
          </a:xfrm>
        </p:grpSpPr>
        <p:grpSp>
          <p:nvGrpSpPr>
            <p:cNvPr id="36" name="Group 33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7"/>
          <p:cNvGrpSpPr/>
          <p:nvPr/>
        </p:nvGrpSpPr>
        <p:grpSpPr bwMode="auto">
          <a:xfrm rot="20406559">
            <a:off x="8097741" y="4950852"/>
            <a:ext cx="604837" cy="1082675"/>
            <a:chOff x="1767" y="2907"/>
            <a:chExt cx="381" cy="682"/>
          </a:xfrm>
        </p:grpSpPr>
        <p:grpSp>
          <p:nvGrpSpPr>
            <p:cNvPr id="41" name="Group 38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43" name="Text Box 3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2"/>
          <p:cNvGrpSpPr/>
          <p:nvPr/>
        </p:nvGrpSpPr>
        <p:grpSpPr bwMode="auto">
          <a:xfrm rot="20386476">
            <a:off x="7192866" y="5512827"/>
            <a:ext cx="604837" cy="1077913"/>
            <a:chOff x="3614" y="3469"/>
            <a:chExt cx="381" cy="679"/>
          </a:xfrm>
        </p:grpSpPr>
        <p:grpSp>
          <p:nvGrpSpPr>
            <p:cNvPr id="46" name="Group 43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48" name="Text Box 44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4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7"/>
          <p:cNvGrpSpPr/>
          <p:nvPr/>
        </p:nvGrpSpPr>
        <p:grpSpPr bwMode="auto">
          <a:xfrm rot="438758">
            <a:off x="9083577" y="5392176"/>
            <a:ext cx="609600" cy="1081088"/>
            <a:chOff x="2232" y="2908"/>
            <a:chExt cx="384" cy="681"/>
          </a:xfrm>
        </p:grpSpPr>
        <p:grpSp>
          <p:nvGrpSpPr>
            <p:cNvPr id="51" name="Group 48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53" name="Text Box 49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5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2"/>
          <p:cNvGrpSpPr/>
          <p:nvPr/>
        </p:nvGrpSpPr>
        <p:grpSpPr bwMode="auto">
          <a:xfrm>
            <a:off x="4994177" y="2061601"/>
            <a:ext cx="609600" cy="1081088"/>
            <a:chOff x="2232" y="2908"/>
            <a:chExt cx="384" cy="681"/>
          </a:xfrm>
        </p:grpSpPr>
        <p:grpSp>
          <p:nvGrpSpPr>
            <p:cNvPr id="56" name="Group 53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58" name="Text Box 54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7"/>
          <p:cNvGrpSpPr/>
          <p:nvPr/>
        </p:nvGrpSpPr>
        <p:grpSpPr bwMode="auto">
          <a:xfrm>
            <a:off x="2998691" y="2106051"/>
            <a:ext cx="604837" cy="1054100"/>
            <a:chOff x="924" y="2910"/>
            <a:chExt cx="381" cy="664"/>
          </a:xfrm>
        </p:grpSpPr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924" y="3454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" name="Group 59"/>
            <p:cNvGrpSpPr/>
            <p:nvPr/>
          </p:nvGrpSpPr>
          <p:grpSpPr bwMode="auto">
            <a:xfrm>
              <a:off x="924" y="2910"/>
              <a:ext cx="381" cy="559"/>
              <a:chOff x="960" y="2400"/>
              <a:chExt cx="432" cy="672"/>
            </a:xfrm>
          </p:grpSpPr>
          <p:sp>
            <p:nvSpPr>
              <p:cNvPr id="63" name="Text Box 6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Line 6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5" name="Group 62"/>
          <p:cNvGrpSpPr/>
          <p:nvPr/>
        </p:nvGrpSpPr>
        <p:grpSpPr bwMode="auto">
          <a:xfrm>
            <a:off x="3676552" y="2106052"/>
            <a:ext cx="604838" cy="887413"/>
            <a:chOff x="960" y="2400"/>
            <a:chExt cx="432" cy="672"/>
          </a:xfrm>
        </p:grpSpPr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960" y="2400"/>
              <a:ext cx="432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U</a:t>
              </a:r>
              <a:endPara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5"/>
          <p:cNvGrpSpPr/>
          <p:nvPr/>
        </p:nvGrpSpPr>
        <p:grpSpPr bwMode="auto">
          <a:xfrm>
            <a:off x="4281391" y="2047315"/>
            <a:ext cx="604837" cy="1112837"/>
            <a:chOff x="1767" y="2907"/>
            <a:chExt cx="381" cy="682"/>
          </a:xfrm>
        </p:grpSpPr>
        <p:grpSp>
          <p:nvGrpSpPr>
            <p:cNvPr id="69" name="Group 66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71" name="Text Box 67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Line 6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0"/>
          <p:cNvGrpSpPr/>
          <p:nvPr/>
        </p:nvGrpSpPr>
        <p:grpSpPr bwMode="auto">
          <a:xfrm>
            <a:off x="5692677" y="2088589"/>
            <a:ext cx="604838" cy="1054100"/>
            <a:chOff x="303" y="3469"/>
            <a:chExt cx="381" cy="664"/>
          </a:xfrm>
        </p:grpSpPr>
        <p:grpSp>
          <p:nvGrpSpPr>
            <p:cNvPr id="74" name="Group 71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76" name="Rectangle 72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7" name="Group 73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7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TW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Line 75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5" name="Rectangle 76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 77"/>
          <p:cNvGrpSpPr/>
          <p:nvPr/>
        </p:nvGrpSpPr>
        <p:grpSpPr bwMode="auto">
          <a:xfrm>
            <a:off x="6313391" y="2088589"/>
            <a:ext cx="604837" cy="1054100"/>
            <a:chOff x="303" y="3469"/>
            <a:chExt cx="381" cy="664"/>
          </a:xfrm>
        </p:grpSpPr>
        <p:grpSp>
          <p:nvGrpSpPr>
            <p:cNvPr id="81" name="Group 78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83" name="Rectangle 79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4" name="Group 80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8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TW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82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2998691" y="2949015"/>
            <a:ext cx="3919537" cy="211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5"/>
          <p:cNvGrpSpPr/>
          <p:nvPr/>
        </p:nvGrpSpPr>
        <p:grpSpPr bwMode="auto">
          <a:xfrm>
            <a:off x="7023002" y="2067952"/>
            <a:ext cx="604838" cy="1082675"/>
            <a:chOff x="1767" y="2907"/>
            <a:chExt cx="381" cy="682"/>
          </a:xfrm>
        </p:grpSpPr>
        <p:grpSp>
          <p:nvGrpSpPr>
            <p:cNvPr id="89" name="Group 86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Line 8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Text Box 94"/>
          <p:cNvSpPr txBox="1">
            <a:spLocks noChangeArrowheads="1"/>
          </p:cNvSpPr>
          <p:nvPr/>
        </p:nvSpPr>
        <p:spPr bwMode="auto">
          <a:xfrm>
            <a:off x="1095455" y="2900100"/>
            <a:ext cx="1287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</a:p>
        </p:txBody>
      </p:sp>
      <p:sp>
        <p:nvSpPr>
          <p:cNvPr id="94" name="Text Box 95"/>
          <p:cNvSpPr txBox="1">
            <a:spLocks noChangeArrowheads="1"/>
          </p:cNvSpPr>
          <p:nvPr/>
        </p:nvSpPr>
        <p:spPr bwMode="auto">
          <a:xfrm>
            <a:off x="1118528" y="1168137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722t06-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2698" b="15157"/>
          <a:stretch>
            <a:fillRect/>
          </a:stretch>
        </p:blipFill>
        <p:spPr bwMode="auto">
          <a:xfrm>
            <a:off x="1703388" y="2365375"/>
            <a:ext cx="8888412" cy="4032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899444" y="278204"/>
            <a:ext cx="8496300" cy="182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第4章  基因的表达</a:t>
            </a:r>
            <a:endParaRPr lang="en-US" altLang="zh-CN" sz="4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第1节  基因指导蛋白质的合成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6537227" y="849288"/>
            <a:ext cx="2184400" cy="24368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546252" y="1189012"/>
            <a:ext cx="6834188" cy="1079500"/>
            <a:chOff x="444" y="149"/>
            <a:chExt cx="4305" cy="6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flipV="1">
              <a:off x="444" y="149"/>
              <a:ext cx="4305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29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870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040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G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181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72" y="413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713" y="259"/>
              <a:ext cx="0" cy="2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56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297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995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C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136" y="257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21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kumimoji="0" lang="en-US" altLang="zh-TW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562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817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958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659" y="425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800" y="27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278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419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3"/>
          <p:cNvGrpSpPr/>
          <p:nvPr/>
        </p:nvGrpSpPr>
        <p:grpSpPr bwMode="auto">
          <a:xfrm>
            <a:off x="4236940" y="5364137"/>
            <a:ext cx="609600" cy="1081088"/>
            <a:chOff x="2232" y="2908"/>
            <a:chExt cx="384" cy="681"/>
          </a:xfrm>
        </p:grpSpPr>
        <p:grpSp>
          <p:nvGrpSpPr>
            <p:cNvPr id="26" name="Group 2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8"/>
          <p:cNvGrpSpPr/>
          <p:nvPr/>
        </p:nvGrpSpPr>
        <p:grpSpPr bwMode="auto">
          <a:xfrm rot="20914277">
            <a:off x="9469341" y="3797275"/>
            <a:ext cx="604837" cy="1077912"/>
            <a:chOff x="3614" y="3469"/>
            <a:chExt cx="381" cy="679"/>
          </a:xfrm>
        </p:grpSpPr>
        <p:grpSp>
          <p:nvGrpSpPr>
            <p:cNvPr id="31" name="Group 29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3"/>
          <p:cNvGrpSpPr/>
          <p:nvPr/>
        </p:nvGrpSpPr>
        <p:grpSpPr bwMode="auto">
          <a:xfrm rot="2779942">
            <a:off x="5612509" y="4995044"/>
            <a:ext cx="609600" cy="1081087"/>
            <a:chOff x="2232" y="2908"/>
            <a:chExt cx="384" cy="681"/>
          </a:xfrm>
        </p:grpSpPr>
        <p:grpSp>
          <p:nvGrpSpPr>
            <p:cNvPr id="36" name="Group 3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8"/>
          <p:cNvGrpSpPr/>
          <p:nvPr/>
        </p:nvGrpSpPr>
        <p:grpSpPr bwMode="auto">
          <a:xfrm rot="20386476">
            <a:off x="6964265" y="4733901"/>
            <a:ext cx="609600" cy="1049337"/>
            <a:chOff x="3611" y="3468"/>
            <a:chExt cx="384" cy="681"/>
          </a:xfrm>
        </p:grpSpPr>
        <p:grpSp>
          <p:nvGrpSpPr>
            <p:cNvPr id="41" name="Group 39"/>
            <p:cNvGrpSpPr/>
            <p:nvPr/>
          </p:nvGrpSpPr>
          <p:grpSpPr bwMode="auto">
            <a:xfrm>
              <a:off x="3611" y="3468"/>
              <a:ext cx="381" cy="561"/>
              <a:chOff x="956" y="2398"/>
              <a:chExt cx="432" cy="674"/>
            </a:xfrm>
          </p:grpSpPr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956" y="2398"/>
                <a:ext cx="432" cy="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614" y="402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3"/>
          <p:cNvGrpSpPr/>
          <p:nvPr/>
        </p:nvGrpSpPr>
        <p:grpSpPr bwMode="auto">
          <a:xfrm rot="438758">
            <a:off x="8947052" y="4924401"/>
            <a:ext cx="609600" cy="1081087"/>
            <a:chOff x="2232" y="2908"/>
            <a:chExt cx="384" cy="681"/>
          </a:xfrm>
        </p:grpSpPr>
        <p:grpSp>
          <p:nvGrpSpPr>
            <p:cNvPr id="46" name="Group 4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48" name="Text Box 4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8"/>
          <p:cNvGrpSpPr/>
          <p:nvPr/>
        </p:nvGrpSpPr>
        <p:grpSpPr bwMode="auto">
          <a:xfrm>
            <a:off x="4994177" y="2033562"/>
            <a:ext cx="609600" cy="1081088"/>
            <a:chOff x="2232" y="2908"/>
            <a:chExt cx="384" cy="681"/>
          </a:xfrm>
        </p:grpSpPr>
        <p:grpSp>
          <p:nvGrpSpPr>
            <p:cNvPr id="51" name="Group 49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53" name="Text Box 50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3"/>
          <p:cNvGrpSpPr/>
          <p:nvPr/>
        </p:nvGrpSpPr>
        <p:grpSpPr bwMode="auto">
          <a:xfrm>
            <a:off x="2998691" y="2078012"/>
            <a:ext cx="604837" cy="1054100"/>
            <a:chOff x="924" y="2910"/>
            <a:chExt cx="381" cy="664"/>
          </a:xfrm>
        </p:grpSpPr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924" y="3454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Group 55"/>
            <p:cNvGrpSpPr/>
            <p:nvPr/>
          </p:nvGrpSpPr>
          <p:grpSpPr bwMode="auto">
            <a:xfrm>
              <a:off x="924" y="2910"/>
              <a:ext cx="381" cy="559"/>
              <a:chOff x="960" y="2400"/>
              <a:chExt cx="432" cy="672"/>
            </a:xfrm>
          </p:grpSpPr>
          <p:sp>
            <p:nvSpPr>
              <p:cNvPr id="58" name="Text Box 56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Line 57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0" name="Group 58"/>
          <p:cNvGrpSpPr/>
          <p:nvPr/>
        </p:nvGrpSpPr>
        <p:grpSpPr bwMode="auto">
          <a:xfrm>
            <a:off x="3676552" y="2078013"/>
            <a:ext cx="604838" cy="887413"/>
            <a:chOff x="960" y="2400"/>
            <a:chExt cx="432" cy="672"/>
          </a:xfrm>
        </p:grpSpPr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960" y="2400"/>
              <a:ext cx="432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U</a:t>
              </a:r>
              <a:endPara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1"/>
          <p:cNvGrpSpPr/>
          <p:nvPr/>
        </p:nvGrpSpPr>
        <p:grpSpPr bwMode="auto">
          <a:xfrm>
            <a:off x="4281391" y="2019276"/>
            <a:ext cx="604837" cy="1112837"/>
            <a:chOff x="1767" y="2907"/>
            <a:chExt cx="381" cy="682"/>
          </a:xfrm>
        </p:grpSpPr>
        <p:grpSp>
          <p:nvGrpSpPr>
            <p:cNvPr id="64" name="Group 62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66" name="Text Box 63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Line 64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6"/>
          <p:cNvGrpSpPr/>
          <p:nvPr/>
        </p:nvGrpSpPr>
        <p:grpSpPr bwMode="auto">
          <a:xfrm>
            <a:off x="5692677" y="2060550"/>
            <a:ext cx="604838" cy="1054100"/>
            <a:chOff x="303" y="3469"/>
            <a:chExt cx="381" cy="664"/>
          </a:xfrm>
        </p:grpSpPr>
        <p:grpSp>
          <p:nvGrpSpPr>
            <p:cNvPr id="69" name="Group 67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71" name="Rectangle 68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2" name="Group 69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7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TW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Line 71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0" name="Rectangle 72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3"/>
          <p:cNvGrpSpPr/>
          <p:nvPr/>
        </p:nvGrpSpPr>
        <p:grpSpPr bwMode="auto">
          <a:xfrm>
            <a:off x="6313391" y="2060550"/>
            <a:ext cx="604837" cy="1054100"/>
            <a:chOff x="303" y="3469"/>
            <a:chExt cx="381" cy="664"/>
          </a:xfrm>
        </p:grpSpPr>
        <p:grpSp>
          <p:nvGrpSpPr>
            <p:cNvPr id="76" name="Group 74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78" name="Rectangle 75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76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8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TW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Line 78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7" name="Rectangle 79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80"/>
          <p:cNvGrpSpPr/>
          <p:nvPr/>
        </p:nvGrpSpPr>
        <p:grpSpPr bwMode="auto">
          <a:xfrm>
            <a:off x="7045227" y="2028801"/>
            <a:ext cx="604838" cy="1082675"/>
            <a:chOff x="1767" y="2907"/>
            <a:chExt cx="381" cy="682"/>
          </a:xfrm>
        </p:grpSpPr>
        <p:grpSp>
          <p:nvGrpSpPr>
            <p:cNvPr id="83" name="Group 81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85" name="Text Box 82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TW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99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Line 83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Rectangle 85"/>
          <p:cNvSpPr>
            <a:spLocks noChangeArrowheads="1"/>
          </p:cNvSpPr>
          <p:nvPr/>
        </p:nvSpPr>
        <p:spPr bwMode="auto">
          <a:xfrm>
            <a:off x="2998691" y="2920976"/>
            <a:ext cx="4651375" cy="211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6"/>
          <p:cNvGrpSpPr/>
          <p:nvPr/>
        </p:nvGrpSpPr>
        <p:grpSpPr bwMode="auto">
          <a:xfrm>
            <a:off x="7664352" y="2057375"/>
            <a:ext cx="604838" cy="1054100"/>
            <a:chOff x="303" y="3469"/>
            <a:chExt cx="381" cy="664"/>
          </a:xfrm>
        </p:grpSpPr>
        <p:grpSp>
          <p:nvGrpSpPr>
            <p:cNvPr id="89" name="Group 87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91" name="Rectangle 88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89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93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TW" sz="36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Line 91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0" name="Rectangle 92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 Box 94"/>
          <p:cNvSpPr txBox="1">
            <a:spLocks noChangeArrowheads="1"/>
          </p:cNvSpPr>
          <p:nvPr/>
        </p:nvSpPr>
        <p:spPr bwMode="auto">
          <a:xfrm>
            <a:off x="1095455" y="2900100"/>
            <a:ext cx="1287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</a:p>
        </p:txBody>
      </p:sp>
      <p:sp>
        <p:nvSpPr>
          <p:cNvPr id="98" name="Text Box 95"/>
          <p:cNvSpPr txBox="1">
            <a:spLocks noChangeArrowheads="1"/>
          </p:cNvSpPr>
          <p:nvPr/>
        </p:nvSpPr>
        <p:spPr bwMode="auto">
          <a:xfrm>
            <a:off x="1118528" y="1168137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7240490" y="849191"/>
            <a:ext cx="2184400" cy="24368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546252" y="1188915"/>
            <a:ext cx="6834188" cy="1079500"/>
            <a:chOff x="444" y="149"/>
            <a:chExt cx="4305" cy="6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flipV="1">
              <a:off x="444" y="149"/>
              <a:ext cx="4305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29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 dirty="0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870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040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G</a:t>
              </a:r>
              <a:r>
                <a:rPr lang="en-US" altLang="zh-TW" sz="3600" b="1">
                  <a:solidFill>
                    <a:srgbClr val="FF00FF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181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72" y="413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713" y="259"/>
              <a:ext cx="0" cy="2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56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297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995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FF00FF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C</a:t>
              </a:r>
              <a:r>
                <a:rPr lang="en-US" altLang="zh-TW" sz="3600" b="1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136" y="257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21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562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817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958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659" y="425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800" y="27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278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419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3"/>
          <p:cNvGrpSpPr/>
          <p:nvPr/>
        </p:nvGrpSpPr>
        <p:grpSpPr bwMode="auto">
          <a:xfrm>
            <a:off x="4236940" y="4630616"/>
            <a:ext cx="609600" cy="1209675"/>
            <a:chOff x="2232" y="2908"/>
            <a:chExt cx="384" cy="681"/>
          </a:xfrm>
        </p:grpSpPr>
        <p:grpSp>
          <p:nvGrpSpPr>
            <p:cNvPr id="26" name="Group 2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8"/>
          <p:cNvGrpSpPr/>
          <p:nvPr/>
        </p:nvGrpSpPr>
        <p:grpSpPr bwMode="auto">
          <a:xfrm rot="2779942">
            <a:off x="5737921" y="4656809"/>
            <a:ext cx="609600" cy="1081088"/>
            <a:chOff x="2232" y="2908"/>
            <a:chExt cx="384" cy="681"/>
          </a:xfrm>
        </p:grpSpPr>
        <p:grpSp>
          <p:nvGrpSpPr>
            <p:cNvPr id="31" name="Group 29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3"/>
          <p:cNvGrpSpPr/>
          <p:nvPr/>
        </p:nvGrpSpPr>
        <p:grpSpPr bwMode="auto">
          <a:xfrm rot="20386476">
            <a:off x="7045227" y="5087816"/>
            <a:ext cx="604838" cy="1077913"/>
            <a:chOff x="3614" y="3469"/>
            <a:chExt cx="381" cy="679"/>
          </a:xfrm>
        </p:grpSpPr>
        <p:grpSp>
          <p:nvGrpSpPr>
            <p:cNvPr id="36" name="Group 34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8"/>
          <p:cNvGrpSpPr/>
          <p:nvPr/>
        </p:nvGrpSpPr>
        <p:grpSpPr bwMode="auto">
          <a:xfrm rot="438758">
            <a:off x="9031190" y="5056065"/>
            <a:ext cx="609600" cy="1081088"/>
            <a:chOff x="2232" y="2908"/>
            <a:chExt cx="384" cy="681"/>
          </a:xfrm>
        </p:grpSpPr>
        <p:grpSp>
          <p:nvGrpSpPr>
            <p:cNvPr id="41" name="Group 39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3"/>
          <p:cNvGrpSpPr/>
          <p:nvPr/>
        </p:nvGrpSpPr>
        <p:grpSpPr bwMode="auto">
          <a:xfrm>
            <a:off x="4994177" y="2033465"/>
            <a:ext cx="609600" cy="1081088"/>
            <a:chOff x="2232" y="2908"/>
            <a:chExt cx="384" cy="681"/>
          </a:xfrm>
        </p:grpSpPr>
        <p:grpSp>
          <p:nvGrpSpPr>
            <p:cNvPr id="46" name="Group 4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48" name="Text Box 4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8"/>
          <p:cNvGrpSpPr/>
          <p:nvPr/>
        </p:nvGrpSpPr>
        <p:grpSpPr bwMode="auto">
          <a:xfrm>
            <a:off x="2998691" y="2077915"/>
            <a:ext cx="604837" cy="1054100"/>
            <a:chOff x="924" y="2910"/>
            <a:chExt cx="381" cy="664"/>
          </a:xfrm>
        </p:grpSpPr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924" y="3454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oup 50"/>
            <p:cNvGrpSpPr/>
            <p:nvPr/>
          </p:nvGrpSpPr>
          <p:grpSpPr bwMode="auto">
            <a:xfrm>
              <a:off x="924" y="2910"/>
              <a:ext cx="381" cy="559"/>
              <a:chOff x="960" y="2400"/>
              <a:chExt cx="432" cy="672"/>
            </a:xfrm>
          </p:grpSpPr>
          <p:sp>
            <p:nvSpPr>
              <p:cNvPr id="53" name="Text Box 51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5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Group 53"/>
          <p:cNvGrpSpPr/>
          <p:nvPr/>
        </p:nvGrpSpPr>
        <p:grpSpPr bwMode="auto">
          <a:xfrm>
            <a:off x="3676552" y="2077916"/>
            <a:ext cx="604838" cy="887413"/>
            <a:chOff x="960" y="2400"/>
            <a:chExt cx="432" cy="672"/>
          </a:xfrm>
        </p:grpSpPr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960" y="2400"/>
              <a:ext cx="432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U</a:t>
              </a:r>
              <a:endParaRPr lang="en-US" altLang="zh-TW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6"/>
          <p:cNvGrpSpPr/>
          <p:nvPr/>
        </p:nvGrpSpPr>
        <p:grpSpPr bwMode="auto">
          <a:xfrm>
            <a:off x="4281391" y="2019179"/>
            <a:ext cx="604837" cy="1112837"/>
            <a:chOff x="1767" y="2907"/>
            <a:chExt cx="381" cy="682"/>
          </a:xfrm>
        </p:grpSpPr>
        <p:grpSp>
          <p:nvGrpSpPr>
            <p:cNvPr id="59" name="Group 57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61" name="Text Box 58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1"/>
          <p:cNvGrpSpPr/>
          <p:nvPr/>
        </p:nvGrpSpPr>
        <p:grpSpPr bwMode="auto">
          <a:xfrm>
            <a:off x="5692677" y="2060453"/>
            <a:ext cx="604838" cy="1054100"/>
            <a:chOff x="303" y="3469"/>
            <a:chExt cx="381" cy="664"/>
          </a:xfrm>
        </p:grpSpPr>
        <p:grpSp>
          <p:nvGrpSpPr>
            <p:cNvPr id="64" name="Group 62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66" name="Rectangle 63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64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6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 dirty="0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lang="en-US" altLang="zh-TW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Line 66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8"/>
          <p:cNvGrpSpPr/>
          <p:nvPr/>
        </p:nvGrpSpPr>
        <p:grpSpPr bwMode="auto">
          <a:xfrm>
            <a:off x="6313391" y="2060453"/>
            <a:ext cx="604837" cy="1054100"/>
            <a:chOff x="303" y="3469"/>
            <a:chExt cx="381" cy="664"/>
          </a:xfrm>
        </p:grpSpPr>
        <p:grpSp>
          <p:nvGrpSpPr>
            <p:cNvPr id="71" name="Group 69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73" name="Rectangle 70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4" name="Group 71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75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0" hangingPunct="0">
                    <a:spcBef>
                      <a:spcPct val="50000"/>
                    </a:spcBef>
                  </a:pPr>
                  <a:r>
                    <a:rPr kumimoji="0" lang="en-US" altLang="zh-TW" sz="36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Line 73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2" name="Rectangle 74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5"/>
          <p:cNvGrpSpPr/>
          <p:nvPr/>
        </p:nvGrpSpPr>
        <p:grpSpPr bwMode="auto">
          <a:xfrm>
            <a:off x="7045227" y="2038229"/>
            <a:ext cx="604838" cy="1082675"/>
            <a:chOff x="1767" y="2907"/>
            <a:chExt cx="381" cy="682"/>
          </a:xfrm>
        </p:grpSpPr>
        <p:grpSp>
          <p:nvGrpSpPr>
            <p:cNvPr id="78" name="Group 76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80" name="Text Box 77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kumimoji="0"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Line 7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80"/>
          <p:cNvGrpSpPr/>
          <p:nvPr/>
        </p:nvGrpSpPr>
        <p:grpSpPr bwMode="auto">
          <a:xfrm>
            <a:off x="7650066" y="2057278"/>
            <a:ext cx="604837" cy="1054100"/>
            <a:chOff x="303" y="3469"/>
            <a:chExt cx="381" cy="664"/>
          </a:xfrm>
        </p:grpSpPr>
        <p:grpSp>
          <p:nvGrpSpPr>
            <p:cNvPr id="83" name="Group 81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85" name="Rectangle 82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6" name="Group 83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87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0" hangingPunct="0">
                    <a:spcBef>
                      <a:spcPct val="50000"/>
                    </a:spcBef>
                  </a:pPr>
                  <a:r>
                    <a:rPr kumimoji="0" lang="en-US" altLang="zh-TW" sz="36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Line 85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4" name="Rectangle 86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Rectangle 87"/>
          <p:cNvSpPr>
            <a:spLocks noChangeArrowheads="1"/>
          </p:cNvSpPr>
          <p:nvPr/>
        </p:nvSpPr>
        <p:spPr bwMode="auto">
          <a:xfrm>
            <a:off x="2998690" y="2920879"/>
            <a:ext cx="5256212" cy="211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Group 88"/>
          <p:cNvGrpSpPr/>
          <p:nvPr/>
        </p:nvGrpSpPr>
        <p:grpSpPr bwMode="auto">
          <a:xfrm>
            <a:off x="8273952" y="2036641"/>
            <a:ext cx="604838" cy="1077913"/>
            <a:chOff x="3614" y="3469"/>
            <a:chExt cx="381" cy="679"/>
          </a:xfrm>
        </p:grpSpPr>
        <p:grpSp>
          <p:nvGrpSpPr>
            <p:cNvPr id="91" name="Group 89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93" name="Text Box 9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kumimoji="0"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Line 9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 Box 94"/>
          <p:cNvSpPr txBox="1">
            <a:spLocks noChangeArrowheads="1"/>
          </p:cNvSpPr>
          <p:nvPr/>
        </p:nvSpPr>
        <p:spPr bwMode="auto">
          <a:xfrm>
            <a:off x="1095455" y="2900100"/>
            <a:ext cx="1287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</a:p>
        </p:txBody>
      </p:sp>
      <p:sp>
        <p:nvSpPr>
          <p:cNvPr id="98" name="Text Box 95"/>
          <p:cNvSpPr txBox="1">
            <a:spLocks noChangeArrowheads="1"/>
          </p:cNvSpPr>
          <p:nvPr/>
        </p:nvSpPr>
        <p:spPr bwMode="auto">
          <a:xfrm>
            <a:off x="1118528" y="1168137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8680548" y="1432243"/>
            <a:ext cx="2184400" cy="243681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729012" y="1762442"/>
            <a:ext cx="6834187" cy="1079500"/>
            <a:chOff x="444" y="149"/>
            <a:chExt cx="4305" cy="68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flipV="1">
              <a:off x="444" y="149"/>
              <a:ext cx="4305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29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altLang="zh-TW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870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040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G</a:t>
              </a:r>
              <a:r>
                <a:rPr lang="en-US" altLang="zh-TW" sz="3600" b="1">
                  <a:solidFill>
                    <a:srgbClr val="FF00FF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181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72" y="413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713" y="259"/>
              <a:ext cx="0" cy="2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156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297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995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FF00FF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C</a:t>
              </a:r>
              <a:r>
                <a:rPr lang="en-US" altLang="zh-TW" sz="3600" b="1">
                  <a:solidFill>
                    <a:srgbClr val="FF00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136" y="257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421" y="412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562" y="256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817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958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659" y="425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A</a:t>
              </a: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3800" y="270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278" y="410"/>
              <a:ext cx="3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3419" y="255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3"/>
          <p:cNvGrpSpPr/>
          <p:nvPr/>
        </p:nvGrpSpPr>
        <p:grpSpPr bwMode="auto">
          <a:xfrm>
            <a:off x="4133948" y="5027931"/>
            <a:ext cx="609600" cy="1081087"/>
            <a:chOff x="2232" y="2908"/>
            <a:chExt cx="384" cy="681"/>
          </a:xfrm>
        </p:grpSpPr>
        <p:grpSp>
          <p:nvGrpSpPr>
            <p:cNvPr id="26" name="Group 2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8"/>
          <p:cNvGrpSpPr/>
          <p:nvPr/>
        </p:nvGrpSpPr>
        <p:grpSpPr bwMode="auto">
          <a:xfrm rot="2779942">
            <a:off x="5650805" y="4892199"/>
            <a:ext cx="609600" cy="1081087"/>
            <a:chOff x="2232" y="2908"/>
            <a:chExt cx="384" cy="681"/>
          </a:xfrm>
        </p:grpSpPr>
        <p:grpSp>
          <p:nvGrpSpPr>
            <p:cNvPr id="31" name="Group 29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3"/>
          <p:cNvGrpSpPr/>
          <p:nvPr/>
        </p:nvGrpSpPr>
        <p:grpSpPr bwMode="auto">
          <a:xfrm rot="20386476">
            <a:off x="7072412" y="5127943"/>
            <a:ext cx="604837" cy="1077913"/>
            <a:chOff x="3614" y="3469"/>
            <a:chExt cx="381" cy="679"/>
          </a:xfrm>
        </p:grpSpPr>
        <p:grpSp>
          <p:nvGrpSpPr>
            <p:cNvPr id="36" name="Group 34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8"/>
          <p:cNvGrpSpPr/>
          <p:nvPr/>
        </p:nvGrpSpPr>
        <p:grpSpPr bwMode="auto">
          <a:xfrm rot="438758">
            <a:off x="8782148" y="5139056"/>
            <a:ext cx="609600" cy="1081087"/>
            <a:chOff x="2232" y="2908"/>
            <a:chExt cx="384" cy="681"/>
          </a:xfrm>
        </p:grpSpPr>
        <p:grpSp>
          <p:nvGrpSpPr>
            <p:cNvPr id="41" name="Group 39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3"/>
          <p:cNvGrpSpPr/>
          <p:nvPr/>
        </p:nvGrpSpPr>
        <p:grpSpPr bwMode="auto">
          <a:xfrm>
            <a:off x="5176936" y="2606992"/>
            <a:ext cx="609600" cy="1081088"/>
            <a:chOff x="2232" y="2908"/>
            <a:chExt cx="384" cy="681"/>
          </a:xfrm>
        </p:grpSpPr>
        <p:grpSp>
          <p:nvGrpSpPr>
            <p:cNvPr id="46" name="Group 44"/>
            <p:cNvGrpSpPr/>
            <p:nvPr/>
          </p:nvGrpSpPr>
          <p:grpSpPr bwMode="auto">
            <a:xfrm>
              <a:off x="2232" y="2908"/>
              <a:ext cx="381" cy="559"/>
              <a:chOff x="961" y="2400"/>
              <a:chExt cx="431" cy="672"/>
            </a:xfrm>
          </p:grpSpPr>
          <p:sp>
            <p:nvSpPr>
              <p:cNvPr id="48" name="Text Box 45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235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8"/>
          <p:cNvGrpSpPr/>
          <p:nvPr/>
        </p:nvGrpSpPr>
        <p:grpSpPr bwMode="auto">
          <a:xfrm>
            <a:off x="3181448" y="2651442"/>
            <a:ext cx="604838" cy="1054100"/>
            <a:chOff x="924" y="2910"/>
            <a:chExt cx="381" cy="664"/>
          </a:xfrm>
        </p:grpSpPr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924" y="3454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oup 50"/>
            <p:cNvGrpSpPr/>
            <p:nvPr/>
          </p:nvGrpSpPr>
          <p:grpSpPr bwMode="auto">
            <a:xfrm>
              <a:off x="924" y="2910"/>
              <a:ext cx="381" cy="559"/>
              <a:chOff x="960" y="2400"/>
              <a:chExt cx="432" cy="672"/>
            </a:xfrm>
          </p:grpSpPr>
          <p:sp>
            <p:nvSpPr>
              <p:cNvPr id="53" name="Text Box 51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Line 5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Group 53"/>
          <p:cNvGrpSpPr/>
          <p:nvPr/>
        </p:nvGrpSpPr>
        <p:grpSpPr bwMode="auto">
          <a:xfrm>
            <a:off x="3859312" y="2651443"/>
            <a:ext cx="604837" cy="887413"/>
            <a:chOff x="960" y="2400"/>
            <a:chExt cx="432" cy="672"/>
          </a:xfrm>
        </p:grpSpPr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960" y="2400"/>
              <a:ext cx="432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U</a:t>
              </a:r>
              <a:endParaRPr lang="en-US" altLang="zh-TW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6"/>
          <p:cNvGrpSpPr/>
          <p:nvPr/>
        </p:nvGrpSpPr>
        <p:grpSpPr bwMode="auto">
          <a:xfrm>
            <a:off x="4464148" y="2592706"/>
            <a:ext cx="604838" cy="1112837"/>
            <a:chOff x="1767" y="2907"/>
            <a:chExt cx="381" cy="682"/>
          </a:xfrm>
        </p:grpSpPr>
        <p:grpSp>
          <p:nvGrpSpPr>
            <p:cNvPr id="59" name="Group 57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61" name="Text Box 58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1"/>
          <p:cNvGrpSpPr/>
          <p:nvPr/>
        </p:nvGrpSpPr>
        <p:grpSpPr bwMode="auto">
          <a:xfrm>
            <a:off x="5875437" y="2633980"/>
            <a:ext cx="604837" cy="1054100"/>
            <a:chOff x="303" y="3469"/>
            <a:chExt cx="381" cy="664"/>
          </a:xfrm>
        </p:grpSpPr>
        <p:grpSp>
          <p:nvGrpSpPr>
            <p:cNvPr id="64" name="Group 62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66" name="Rectangle 63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64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6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Line 66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8"/>
          <p:cNvGrpSpPr/>
          <p:nvPr/>
        </p:nvGrpSpPr>
        <p:grpSpPr bwMode="auto">
          <a:xfrm>
            <a:off x="6496148" y="2633980"/>
            <a:ext cx="604838" cy="1054100"/>
            <a:chOff x="303" y="3469"/>
            <a:chExt cx="381" cy="664"/>
          </a:xfrm>
        </p:grpSpPr>
        <p:grpSp>
          <p:nvGrpSpPr>
            <p:cNvPr id="71" name="Group 69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73" name="Rectangle 70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4" name="Group 71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75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0" hangingPunct="0">
                    <a:spcBef>
                      <a:spcPct val="50000"/>
                    </a:spcBef>
                  </a:pPr>
                  <a:r>
                    <a:rPr kumimoji="0" lang="en-US" altLang="zh-TW" sz="36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Line 73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2" name="Rectangle 74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5"/>
          <p:cNvGrpSpPr/>
          <p:nvPr/>
        </p:nvGrpSpPr>
        <p:grpSpPr bwMode="auto">
          <a:xfrm>
            <a:off x="7227987" y="2611756"/>
            <a:ext cx="604837" cy="1082675"/>
            <a:chOff x="1767" y="2907"/>
            <a:chExt cx="381" cy="682"/>
          </a:xfrm>
        </p:grpSpPr>
        <p:grpSp>
          <p:nvGrpSpPr>
            <p:cNvPr id="78" name="Group 76"/>
            <p:cNvGrpSpPr/>
            <p:nvPr/>
          </p:nvGrpSpPr>
          <p:grpSpPr bwMode="auto">
            <a:xfrm>
              <a:off x="1767" y="2907"/>
              <a:ext cx="381" cy="558"/>
              <a:chOff x="960" y="2400"/>
              <a:chExt cx="432" cy="672"/>
            </a:xfrm>
          </p:grpSpPr>
          <p:sp>
            <p:nvSpPr>
              <p:cNvPr id="80" name="Text Box 77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kumimoji="0"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kumimoji="0"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Line 7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1767" y="3469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80"/>
          <p:cNvGrpSpPr/>
          <p:nvPr/>
        </p:nvGrpSpPr>
        <p:grpSpPr bwMode="auto">
          <a:xfrm>
            <a:off x="7832823" y="2630805"/>
            <a:ext cx="604838" cy="1054100"/>
            <a:chOff x="303" y="3469"/>
            <a:chExt cx="381" cy="664"/>
          </a:xfrm>
        </p:grpSpPr>
        <p:grpSp>
          <p:nvGrpSpPr>
            <p:cNvPr id="83" name="Group 81"/>
            <p:cNvGrpSpPr/>
            <p:nvPr/>
          </p:nvGrpSpPr>
          <p:grpSpPr bwMode="auto">
            <a:xfrm>
              <a:off x="303" y="3469"/>
              <a:ext cx="381" cy="664"/>
              <a:chOff x="924" y="2910"/>
              <a:chExt cx="381" cy="664"/>
            </a:xfrm>
          </p:grpSpPr>
          <p:sp>
            <p:nvSpPr>
              <p:cNvPr id="85" name="Rectangle 82"/>
              <p:cNvSpPr>
                <a:spLocks noChangeArrowheads="1"/>
              </p:cNvSpPr>
              <p:nvPr/>
            </p:nvSpPr>
            <p:spPr bwMode="auto">
              <a:xfrm>
                <a:off x="924" y="3454"/>
                <a:ext cx="381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6" name="Group 83"/>
              <p:cNvGrpSpPr/>
              <p:nvPr/>
            </p:nvGrpSpPr>
            <p:grpSpPr bwMode="auto">
              <a:xfrm>
                <a:off x="924" y="2910"/>
                <a:ext cx="381" cy="559"/>
                <a:chOff x="960" y="2400"/>
                <a:chExt cx="432" cy="672"/>
              </a:xfrm>
            </p:grpSpPr>
            <p:sp>
              <p:nvSpPr>
                <p:cNvPr id="87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0" hangingPunct="0">
                    <a:spcBef>
                      <a:spcPct val="50000"/>
                    </a:spcBef>
                  </a:pPr>
                  <a:r>
                    <a:rPr kumimoji="0" lang="en-US" altLang="zh-TW" sz="36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U</a:t>
                  </a:r>
                  <a:endParaRPr kumimoji="0" lang="en-US" altLang="zh-TW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Line 85"/>
                <p:cNvSpPr>
                  <a:spLocks noChangeShapeType="1"/>
                </p:cNvSpPr>
                <p:nvPr/>
              </p:nvSpPr>
              <p:spPr bwMode="auto">
                <a:xfrm>
                  <a:off x="1120" y="2784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84" name="Rectangle 86"/>
            <p:cNvSpPr>
              <a:spLocks noChangeArrowheads="1"/>
            </p:cNvSpPr>
            <p:nvPr/>
          </p:nvSpPr>
          <p:spPr bwMode="auto">
            <a:xfrm>
              <a:off x="303" y="4013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roup 87"/>
          <p:cNvGrpSpPr/>
          <p:nvPr/>
        </p:nvGrpSpPr>
        <p:grpSpPr bwMode="auto">
          <a:xfrm>
            <a:off x="8456712" y="2610168"/>
            <a:ext cx="604837" cy="1077913"/>
            <a:chOff x="3614" y="3469"/>
            <a:chExt cx="381" cy="679"/>
          </a:xfrm>
        </p:grpSpPr>
        <p:grpSp>
          <p:nvGrpSpPr>
            <p:cNvPr id="90" name="Group 88"/>
            <p:cNvGrpSpPr/>
            <p:nvPr/>
          </p:nvGrpSpPr>
          <p:grpSpPr bwMode="auto">
            <a:xfrm>
              <a:off x="3614" y="3469"/>
              <a:ext cx="381" cy="559"/>
              <a:chOff x="960" y="2400"/>
              <a:chExt cx="432" cy="672"/>
            </a:xfrm>
          </p:grpSpPr>
          <p:sp>
            <p:nvSpPr>
              <p:cNvPr id="92" name="Text Box 8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kumimoji="0"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kumimoji="0"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Line 9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3614" y="4028"/>
              <a:ext cx="381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3181448" y="3494406"/>
            <a:ext cx="5880100" cy="211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94"/>
          <p:cNvSpPr txBox="1">
            <a:spLocks noChangeArrowheads="1"/>
          </p:cNvSpPr>
          <p:nvPr/>
        </p:nvSpPr>
        <p:spPr bwMode="auto">
          <a:xfrm>
            <a:off x="1754286" y="3404989"/>
            <a:ext cx="1287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</a:p>
        </p:txBody>
      </p:sp>
      <p:sp>
        <p:nvSpPr>
          <p:cNvPr id="97" name="Text Box 95"/>
          <p:cNvSpPr txBox="1">
            <a:spLocks noChangeArrowheads="1"/>
          </p:cNvSpPr>
          <p:nvPr/>
        </p:nvSpPr>
        <p:spPr bwMode="auto">
          <a:xfrm>
            <a:off x="1777359" y="1673026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2"/>
          <p:cNvGrpSpPr/>
          <p:nvPr/>
        </p:nvGrpSpPr>
        <p:grpSpPr bwMode="auto">
          <a:xfrm>
            <a:off x="4027947" y="3753518"/>
            <a:ext cx="6183981" cy="740876"/>
            <a:chOff x="639" y="2690"/>
            <a:chExt cx="6372" cy="818"/>
          </a:xfrm>
        </p:grpSpPr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39" y="3364"/>
              <a:ext cx="4881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4"/>
            <p:cNvGrpSpPr/>
            <p:nvPr/>
          </p:nvGrpSpPr>
          <p:grpSpPr bwMode="auto">
            <a:xfrm>
              <a:off x="962" y="2708"/>
              <a:ext cx="432" cy="672"/>
              <a:chOff x="960" y="2400"/>
              <a:chExt cx="432" cy="672"/>
            </a:xfrm>
          </p:grpSpPr>
          <p:sp>
            <p:nvSpPr>
              <p:cNvPr id="52" name="Text Box 2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 bwMode="auto">
            <a:xfrm>
              <a:off x="4716" y="2708"/>
              <a:ext cx="432" cy="672"/>
              <a:chOff x="960" y="2400"/>
              <a:chExt cx="432" cy="672"/>
            </a:xfrm>
          </p:grpSpPr>
          <p:sp>
            <p:nvSpPr>
              <p:cNvPr id="50" name="Text Box 28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Line 2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30"/>
            <p:cNvGrpSpPr/>
            <p:nvPr/>
          </p:nvGrpSpPr>
          <p:grpSpPr bwMode="auto">
            <a:xfrm>
              <a:off x="1918" y="2704"/>
              <a:ext cx="432" cy="672"/>
              <a:chOff x="960" y="2400"/>
              <a:chExt cx="432" cy="672"/>
            </a:xfrm>
          </p:grpSpPr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3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33"/>
            <p:cNvGrpSpPr/>
            <p:nvPr/>
          </p:nvGrpSpPr>
          <p:grpSpPr bwMode="auto">
            <a:xfrm>
              <a:off x="1446" y="2706"/>
              <a:ext cx="432" cy="673"/>
              <a:chOff x="960" y="2399"/>
              <a:chExt cx="432" cy="673"/>
            </a:xfrm>
          </p:grpSpPr>
          <p:sp>
            <p:nvSpPr>
              <p:cNvPr id="46" name="Text Box 34"/>
              <p:cNvSpPr txBox="1">
                <a:spLocks noChangeArrowheads="1"/>
              </p:cNvSpPr>
              <p:nvPr/>
            </p:nvSpPr>
            <p:spPr bwMode="auto">
              <a:xfrm>
                <a:off x="960" y="2399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Line 3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roup 36"/>
            <p:cNvGrpSpPr/>
            <p:nvPr/>
          </p:nvGrpSpPr>
          <p:grpSpPr bwMode="auto">
            <a:xfrm>
              <a:off x="2398" y="2706"/>
              <a:ext cx="431" cy="672"/>
              <a:chOff x="961" y="2400"/>
              <a:chExt cx="431" cy="672"/>
            </a:xfrm>
          </p:grpSpPr>
          <p:sp>
            <p:nvSpPr>
              <p:cNvPr id="44" name="Text Box 37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9"/>
            <p:cNvGrpSpPr/>
            <p:nvPr/>
          </p:nvGrpSpPr>
          <p:grpSpPr bwMode="auto">
            <a:xfrm>
              <a:off x="2881" y="2706"/>
              <a:ext cx="431" cy="673"/>
              <a:chOff x="961" y="2399"/>
              <a:chExt cx="431" cy="673"/>
            </a:xfrm>
          </p:grpSpPr>
          <p:sp>
            <p:nvSpPr>
              <p:cNvPr id="42" name="Text Box 40"/>
              <p:cNvSpPr txBox="1">
                <a:spLocks noChangeArrowheads="1"/>
              </p:cNvSpPr>
              <p:nvPr/>
            </p:nvSpPr>
            <p:spPr bwMode="auto">
              <a:xfrm>
                <a:off x="961" y="2399"/>
                <a:ext cx="43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42"/>
            <p:cNvGrpSpPr/>
            <p:nvPr/>
          </p:nvGrpSpPr>
          <p:grpSpPr bwMode="auto">
            <a:xfrm>
              <a:off x="3330" y="2708"/>
              <a:ext cx="431" cy="672"/>
              <a:chOff x="960" y="2400"/>
              <a:chExt cx="431" cy="672"/>
            </a:xfrm>
          </p:grpSpPr>
          <p:sp>
            <p:nvSpPr>
              <p:cNvPr id="40" name="Text Box 43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Line 44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45"/>
            <p:cNvGrpSpPr/>
            <p:nvPr/>
          </p:nvGrpSpPr>
          <p:grpSpPr bwMode="auto">
            <a:xfrm>
              <a:off x="4284" y="2690"/>
              <a:ext cx="432" cy="672"/>
              <a:chOff x="960" y="2400"/>
              <a:chExt cx="432" cy="672"/>
            </a:xfrm>
          </p:grpSpPr>
          <p:sp>
            <p:nvSpPr>
              <p:cNvPr id="38" name="Text Box 46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47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Group 48"/>
            <p:cNvGrpSpPr/>
            <p:nvPr/>
          </p:nvGrpSpPr>
          <p:grpSpPr bwMode="auto">
            <a:xfrm>
              <a:off x="3852" y="2708"/>
              <a:ext cx="432" cy="672"/>
              <a:chOff x="960" y="2400"/>
              <a:chExt cx="432" cy="672"/>
            </a:xfrm>
          </p:grpSpPr>
          <p:sp>
            <p:nvSpPr>
              <p:cNvPr id="36" name="Text Box 4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Line 5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Text Box 51"/>
            <p:cNvSpPr txBox="1">
              <a:spLocks noChangeArrowheads="1"/>
            </p:cNvSpPr>
            <p:nvPr/>
          </p:nvSpPr>
          <p:spPr bwMode="auto">
            <a:xfrm>
              <a:off x="5877" y="3011"/>
              <a:ext cx="113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b="1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mRNA</a:t>
              </a:r>
            </a:p>
          </p:txBody>
        </p:sp>
      </p:grp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1157765" y="5200367"/>
            <a:ext cx="968374" cy="369332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细胞质</a:t>
            </a:r>
            <a:endParaRPr lang="zh-TW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1072514" y="2386027"/>
            <a:ext cx="1138876" cy="369332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细胞核</a:t>
            </a:r>
            <a:endParaRPr lang="zh-TW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Freeform 54"/>
          <p:cNvSpPr/>
          <p:nvPr/>
        </p:nvSpPr>
        <p:spPr bwMode="auto">
          <a:xfrm>
            <a:off x="1524000" y="3851079"/>
            <a:ext cx="3822700" cy="1308100"/>
          </a:xfrm>
          <a:custGeom>
            <a:avLst/>
            <a:gdLst>
              <a:gd name="T0" fmla="*/ 32 w 2408"/>
              <a:gd name="T1" fmla="*/ 0 h 824"/>
              <a:gd name="T2" fmla="*/ 32 w 2408"/>
              <a:gd name="T3" fmla="*/ 240 h 824"/>
              <a:gd name="T4" fmla="*/ 224 w 2408"/>
              <a:gd name="T5" fmla="*/ 432 h 824"/>
              <a:gd name="T6" fmla="*/ 800 w 2408"/>
              <a:gd name="T7" fmla="*/ 672 h 824"/>
              <a:gd name="T8" fmla="*/ 1328 w 2408"/>
              <a:gd name="T9" fmla="*/ 768 h 824"/>
              <a:gd name="T10" fmla="*/ 2000 w 2408"/>
              <a:gd name="T11" fmla="*/ 816 h 824"/>
              <a:gd name="T12" fmla="*/ 2240 w 2408"/>
              <a:gd name="T13" fmla="*/ 816 h 824"/>
              <a:gd name="T14" fmla="*/ 2384 w 2408"/>
              <a:gd name="T15" fmla="*/ 768 h 824"/>
              <a:gd name="T16" fmla="*/ 2384 w 2408"/>
              <a:gd name="T17" fmla="*/ 720 h 824"/>
              <a:gd name="T18" fmla="*/ 2288 w 2408"/>
              <a:gd name="T19" fmla="*/ 672 h 824"/>
              <a:gd name="T20" fmla="*/ 2144 w 2408"/>
              <a:gd name="T21" fmla="*/ 672 h 824"/>
              <a:gd name="T22" fmla="*/ 1856 w 2408"/>
              <a:gd name="T23" fmla="*/ 672 h 824"/>
              <a:gd name="T24" fmla="*/ 1184 w 2408"/>
              <a:gd name="T25" fmla="*/ 624 h 824"/>
              <a:gd name="T26" fmla="*/ 656 w 2408"/>
              <a:gd name="T27" fmla="*/ 480 h 824"/>
              <a:gd name="T28" fmla="*/ 368 w 2408"/>
              <a:gd name="T29" fmla="*/ 336 h 824"/>
              <a:gd name="T30" fmla="*/ 224 w 2408"/>
              <a:gd name="T31" fmla="*/ 240 h 824"/>
              <a:gd name="T32" fmla="*/ 32 w 2408"/>
              <a:gd name="T33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8" h="824">
                <a:moveTo>
                  <a:pt x="32" y="0"/>
                </a:moveTo>
                <a:cubicBezTo>
                  <a:pt x="0" y="0"/>
                  <a:pt x="0" y="168"/>
                  <a:pt x="32" y="240"/>
                </a:cubicBezTo>
                <a:cubicBezTo>
                  <a:pt x="64" y="312"/>
                  <a:pt x="96" y="360"/>
                  <a:pt x="224" y="432"/>
                </a:cubicBezTo>
                <a:cubicBezTo>
                  <a:pt x="352" y="504"/>
                  <a:pt x="616" y="616"/>
                  <a:pt x="800" y="672"/>
                </a:cubicBezTo>
                <a:cubicBezTo>
                  <a:pt x="984" y="728"/>
                  <a:pt x="1128" y="744"/>
                  <a:pt x="1328" y="768"/>
                </a:cubicBezTo>
                <a:cubicBezTo>
                  <a:pt x="1528" y="792"/>
                  <a:pt x="1848" y="808"/>
                  <a:pt x="2000" y="816"/>
                </a:cubicBezTo>
                <a:cubicBezTo>
                  <a:pt x="2152" y="824"/>
                  <a:pt x="2176" y="824"/>
                  <a:pt x="2240" y="816"/>
                </a:cubicBezTo>
                <a:cubicBezTo>
                  <a:pt x="2304" y="808"/>
                  <a:pt x="2360" y="784"/>
                  <a:pt x="2384" y="768"/>
                </a:cubicBezTo>
                <a:cubicBezTo>
                  <a:pt x="2408" y="752"/>
                  <a:pt x="2400" y="736"/>
                  <a:pt x="2384" y="720"/>
                </a:cubicBezTo>
                <a:cubicBezTo>
                  <a:pt x="2368" y="704"/>
                  <a:pt x="2328" y="680"/>
                  <a:pt x="2288" y="672"/>
                </a:cubicBezTo>
                <a:cubicBezTo>
                  <a:pt x="2248" y="664"/>
                  <a:pt x="2216" y="672"/>
                  <a:pt x="2144" y="672"/>
                </a:cubicBezTo>
                <a:cubicBezTo>
                  <a:pt x="2072" y="672"/>
                  <a:pt x="2016" y="680"/>
                  <a:pt x="1856" y="672"/>
                </a:cubicBezTo>
                <a:cubicBezTo>
                  <a:pt x="1696" y="664"/>
                  <a:pt x="1384" y="656"/>
                  <a:pt x="1184" y="624"/>
                </a:cubicBezTo>
                <a:cubicBezTo>
                  <a:pt x="984" y="592"/>
                  <a:pt x="792" y="528"/>
                  <a:pt x="656" y="480"/>
                </a:cubicBezTo>
                <a:cubicBezTo>
                  <a:pt x="520" y="432"/>
                  <a:pt x="440" y="376"/>
                  <a:pt x="368" y="336"/>
                </a:cubicBezTo>
                <a:cubicBezTo>
                  <a:pt x="296" y="296"/>
                  <a:pt x="280" y="296"/>
                  <a:pt x="224" y="240"/>
                </a:cubicBezTo>
                <a:cubicBezTo>
                  <a:pt x="168" y="184"/>
                  <a:pt x="64" y="0"/>
                  <a:pt x="32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Freeform 55"/>
          <p:cNvSpPr/>
          <p:nvPr/>
        </p:nvSpPr>
        <p:spPr bwMode="auto">
          <a:xfrm flipH="1">
            <a:off x="7119938" y="3851079"/>
            <a:ext cx="3822700" cy="1308100"/>
          </a:xfrm>
          <a:custGeom>
            <a:avLst/>
            <a:gdLst>
              <a:gd name="T0" fmla="*/ 32 w 2408"/>
              <a:gd name="T1" fmla="*/ 0 h 824"/>
              <a:gd name="T2" fmla="*/ 32 w 2408"/>
              <a:gd name="T3" fmla="*/ 240 h 824"/>
              <a:gd name="T4" fmla="*/ 224 w 2408"/>
              <a:gd name="T5" fmla="*/ 432 h 824"/>
              <a:gd name="T6" fmla="*/ 800 w 2408"/>
              <a:gd name="T7" fmla="*/ 672 h 824"/>
              <a:gd name="T8" fmla="*/ 1328 w 2408"/>
              <a:gd name="T9" fmla="*/ 768 h 824"/>
              <a:gd name="T10" fmla="*/ 2000 w 2408"/>
              <a:gd name="T11" fmla="*/ 816 h 824"/>
              <a:gd name="T12" fmla="*/ 2240 w 2408"/>
              <a:gd name="T13" fmla="*/ 816 h 824"/>
              <a:gd name="T14" fmla="*/ 2384 w 2408"/>
              <a:gd name="T15" fmla="*/ 768 h 824"/>
              <a:gd name="T16" fmla="*/ 2384 w 2408"/>
              <a:gd name="T17" fmla="*/ 720 h 824"/>
              <a:gd name="T18" fmla="*/ 2288 w 2408"/>
              <a:gd name="T19" fmla="*/ 672 h 824"/>
              <a:gd name="T20" fmla="*/ 2144 w 2408"/>
              <a:gd name="T21" fmla="*/ 672 h 824"/>
              <a:gd name="T22" fmla="*/ 1856 w 2408"/>
              <a:gd name="T23" fmla="*/ 672 h 824"/>
              <a:gd name="T24" fmla="*/ 1184 w 2408"/>
              <a:gd name="T25" fmla="*/ 624 h 824"/>
              <a:gd name="T26" fmla="*/ 656 w 2408"/>
              <a:gd name="T27" fmla="*/ 480 h 824"/>
              <a:gd name="T28" fmla="*/ 368 w 2408"/>
              <a:gd name="T29" fmla="*/ 336 h 824"/>
              <a:gd name="T30" fmla="*/ 224 w 2408"/>
              <a:gd name="T31" fmla="*/ 240 h 824"/>
              <a:gd name="T32" fmla="*/ 32 w 2408"/>
              <a:gd name="T33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8" h="824">
                <a:moveTo>
                  <a:pt x="32" y="0"/>
                </a:moveTo>
                <a:cubicBezTo>
                  <a:pt x="0" y="0"/>
                  <a:pt x="0" y="168"/>
                  <a:pt x="32" y="240"/>
                </a:cubicBezTo>
                <a:cubicBezTo>
                  <a:pt x="64" y="312"/>
                  <a:pt x="96" y="360"/>
                  <a:pt x="224" y="432"/>
                </a:cubicBezTo>
                <a:cubicBezTo>
                  <a:pt x="352" y="504"/>
                  <a:pt x="616" y="616"/>
                  <a:pt x="800" y="672"/>
                </a:cubicBezTo>
                <a:cubicBezTo>
                  <a:pt x="984" y="728"/>
                  <a:pt x="1128" y="744"/>
                  <a:pt x="1328" y="768"/>
                </a:cubicBezTo>
                <a:cubicBezTo>
                  <a:pt x="1528" y="792"/>
                  <a:pt x="1848" y="808"/>
                  <a:pt x="2000" y="816"/>
                </a:cubicBezTo>
                <a:cubicBezTo>
                  <a:pt x="2152" y="824"/>
                  <a:pt x="2176" y="824"/>
                  <a:pt x="2240" y="816"/>
                </a:cubicBezTo>
                <a:cubicBezTo>
                  <a:pt x="2304" y="808"/>
                  <a:pt x="2360" y="784"/>
                  <a:pt x="2384" y="768"/>
                </a:cubicBezTo>
                <a:cubicBezTo>
                  <a:pt x="2408" y="752"/>
                  <a:pt x="2400" y="736"/>
                  <a:pt x="2384" y="720"/>
                </a:cubicBezTo>
                <a:cubicBezTo>
                  <a:pt x="2368" y="704"/>
                  <a:pt x="2328" y="680"/>
                  <a:pt x="2288" y="672"/>
                </a:cubicBezTo>
                <a:cubicBezTo>
                  <a:pt x="2248" y="664"/>
                  <a:pt x="2216" y="672"/>
                  <a:pt x="2144" y="672"/>
                </a:cubicBezTo>
                <a:cubicBezTo>
                  <a:pt x="2072" y="672"/>
                  <a:pt x="2016" y="680"/>
                  <a:pt x="1856" y="672"/>
                </a:cubicBezTo>
                <a:cubicBezTo>
                  <a:pt x="1696" y="664"/>
                  <a:pt x="1384" y="656"/>
                  <a:pt x="1184" y="624"/>
                </a:cubicBezTo>
                <a:cubicBezTo>
                  <a:pt x="984" y="592"/>
                  <a:pt x="792" y="528"/>
                  <a:pt x="656" y="480"/>
                </a:cubicBezTo>
                <a:cubicBezTo>
                  <a:pt x="520" y="432"/>
                  <a:pt x="440" y="376"/>
                  <a:pt x="368" y="336"/>
                </a:cubicBezTo>
                <a:cubicBezTo>
                  <a:pt x="296" y="296"/>
                  <a:pt x="280" y="296"/>
                  <a:pt x="224" y="240"/>
                </a:cubicBezTo>
                <a:cubicBezTo>
                  <a:pt x="168" y="184"/>
                  <a:pt x="64" y="0"/>
                  <a:pt x="32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AutoShape 56"/>
          <p:cNvSpPr/>
          <p:nvPr/>
        </p:nvSpPr>
        <p:spPr bwMode="auto">
          <a:xfrm rot="16214800">
            <a:off x="6042026" y="4598792"/>
            <a:ext cx="466725" cy="1587500"/>
          </a:xfrm>
          <a:prstGeom prst="leftBrace">
            <a:avLst>
              <a:gd name="adj1" fmla="val 28345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5753336" y="5636053"/>
            <a:ext cx="927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核孔</a:t>
            </a:r>
            <a:endParaRPr lang="zh-TW" altLang="en-US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9031288" y="1886757"/>
            <a:ext cx="12239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双链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3" name="AutoShape 16"/>
          <p:cNvSpPr>
            <a:spLocks noChangeArrowheads="1"/>
          </p:cNvSpPr>
          <p:nvPr/>
        </p:nvSpPr>
        <p:spPr bwMode="auto">
          <a:xfrm>
            <a:off x="798783" y="424181"/>
            <a:ext cx="10821131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步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释放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合成的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链上释放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。而后，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双链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恢复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TW" altLang="zh-TW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046704" y="1547510"/>
            <a:ext cx="4736976" cy="1126817"/>
            <a:chOff x="305417" y="3571517"/>
            <a:chExt cx="4736976" cy="1126817"/>
          </a:xfrm>
        </p:grpSpPr>
        <p:grpSp>
          <p:nvGrpSpPr>
            <p:cNvPr id="62" name="Group 3"/>
            <p:cNvGrpSpPr/>
            <p:nvPr/>
          </p:nvGrpSpPr>
          <p:grpSpPr bwMode="auto">
            <a:xfrm>
              <a:off x="305417" y="3571517"/>
              <a:ext cx="4736976" cy="653710"/>
              <a:chOff x="444" y="149"/>
              <a:chExt cx="4305" cy="711"/>
            </a:xfrm>
          </p:grpSpPr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 flipV="1">
                <a:off x="444" y="149"/>
                <a:ext cx="4305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729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Line 6"/>
              <p:cNvSpPr>
                <a:spLocks noChangeShapeType="1"/>
              </p:cNvSpPr>
              <p:nvPr/>
            </p:nvSpPr>
            <p:spPr bwMode="auto">
              <a:xfrm flipV="1">
                <a:off x="870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4040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r>
                  <a:rPr lang="en-US" altLang="zh-TW" sz="20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96" name="Line 8"/>
              <p:cNvSpPr>
                <a:spLocks noChangeShapeType="1"/>
              </p:cNvSpPr>
              <p:nvPr/>
            </p:nvSpPr>
            <p:spPr bwMode="auto">
              <a:xfrm flipV="1">
                <a:off x="4181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 Box 9"/>
              <p:cNvSpPr txBox="1">
                <a:spLocks noChangeArrowheads="1"/>
              </p:cNvSpPr>
              <p:nvPr/>
            </p:nvSpPr>
            <p:spPr bwMode="auto">
              <a:xfrm>
                <a:off x="1572" y="413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98" name="Line 10"/>
              <p:cNvSpPr>
                <a:spLocks noChangeShapeType="1"/>
              </p:cNvSpPr>
              <p:nvPr/>
            </p:nvSpPr>
            <p:spPr bwMode="auto">
              <a:xfrm flipV="1">
                <a:off x="1713" y="259"/>
                <a:ext cx="0" cy="23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 Box 11"/>
              <p:cNvSpPr txBox="1">
                <a:spLocks noChangeArrowheads="1"/>
              </p:cNvSpPr>
              <p:nvPr/>
            </p:nvSpPr>
            <p:spPr bwMode="auto">
              <a:xfrm>
                <a:off x="1156" y="412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0" name="Line 12"/>
              <p:cNvSpPr>
                <a:spLocks noChangeShapeType="1"/>
              </p:cNvSpPr>
              <p:nvPr/>
            </p:nvSpPr>
            <p:spPr bwMode="auto">
              <a:xfrm flipV="1">
                <a:off x="1297" y="25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1995" y="412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r>
                  <a:rPr lang="en-US" altLang="zh-TW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02" name="Line 14"/>
              <p:cNvSpPr>
                <a:spLocks noChangeShapeType="1"/>
              </p:cNvSpPr>
              <p:nvPr/>
            </p:nvSpPr>
            <p:spPr bwMode="auto">
              <a:xfrm flipV="1">
                <a:off x="2136" y="25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 Box 15"/>
              <p:cNvSpPr txBox="1">
                <a:spLocks noChangeArrowheads="1"/>
              </p:cNvSpPr>
              <p:nvPr/>
            </p:nvSpPr>
            <p:spPr bwMode="auto">
              <a:xfrm>
                <a:off x="2421" y="412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Line 16"/>
              <p:cNvSpPr>
                <a:spLocks noChangeShapeType="1"/>
              </p:cNvSpPr>
              <p:nvPr/>
            </p:nvSpPr>
            <p:spPr bwMode="auto">
              <a:xfrm flipV="1">
                <a:off x="2562" y="25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 Box 17"/>
              <p:cNvSpPr txBox="1">
                <a:spLocks noChangeArrowheads="1"/>
              </p:cNvSpPr>
              <p:nvPr/>
            </p:nvSpPr>
            <p:spPr bwMode="auto">
              <a:xfrm>
                <a:off x="2817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06" name="Line 18"/>
              <p:cNvSpPr>
                <a:spLocks noChangeShapeType="1"/>
              </p:cNvSpPr>
              <p:nvPr/>
            </p:nvSpPr>
            <p:spPr bwMode="auto">
              <a:xfrm flipV="1">
                <a:off x="2958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 Box 19"/>
              <p:cNvSpPr txBox="1">
                <a:spLocks noChangeArrowheads="1"/>
              </p:cNvSpPr>
              <p:nvPr/>
            </p:nvSpPr>
            <p:spPr bwMode="auto">
              <a:xfrm>
                <a:off x="3659" y="425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08" name="Line 20"/>
              <p:cNvSpPr>
                <a:spLocks noChangeShapeType="1"/>
              </p:cNvSpPr>
              <p:nvPr/>
            </p:nvSpPr>
            <p:spPr bwMode="auto">
              <a:xfrm flipV="1">
                <a:off x="3800" y="270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Text Box 21"/>
              <p:cNvSpPr txBox="1">
                <a:spLocks noChangeArrowheads="1"/>
              </p:cNvSpPr>
              <p:nvPr/>
            </p:nvSpPr>
            <p:spPr bwMode="auto">
              <a:xfrm>
                <a:off x="3278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10" name="Line 22"/>
              <p:cNvSpPr>
                <a:spLocks noChangeShapeType="1"/>
              </p:cNvSpPr>
              <p:nvPr/>
            </p:nvSpPr>
            <p:spPr bwMode="auto">
              <a:xfrm flipV="1">
                <a:off x="3419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roup 23"/>
            <p:cNvGrpSpPr/>
            <p:nvPr/>
          </p:nvGrpSpPr>
          <p:grpSpPr bwMode="auto">
            <a:xfrm>
              <a:off x="305417" y="4059334"/>
              <a:ext cx="4736976" cy="639000"/>
              <a:chOff x="500" y="1594"/>
              <a:chExt cx="4305" cy="695"/>
            </a:xfrm>
          </p:grpSpPr>
          <p:sp>
            <p:nvSpPr>
              <p:cNvPr id="66" name="Rectangle 24"/>
              <p:cNvSpPr>
                <a:spLocks noChangeArrowheads="1"/>
              </p:cNvSpPr>
              <p:nvPr/>
            </p:nvSpPr>
            <p:spPr bwMode="auto">
              <a:xfrm>
                <a:off x="500" y="2169"/>
                <a:ext cx="4305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25"/>
              <p:cNvGrpSpPr/>
              <p:nvPr/>
            </p:nvGrpSpPr>
            <p:grpSpPr bwMode="auto">
              <a:xfrm>
                <a:off x="785" y="1609"/>
                <a:ext cx="381" cy="574"/>
                <a:chOff x="960" y="2400"/>
                <a:chExt cx="432" cy="690"/>
              </a:xfrm>
            </p:grpSpPr>
            <p:sp>
              <p:nvSpPr>
                <p:cNvPr id="9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Line 27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8" name="Group 28"/>
              <p:cNvGrpSpPr/>
              <p:nvPr/>
            </p:nvGrpSpPr>
            <p:grpSpPr bwMode="auto">
              <a:xfrm>
                <a:off x="4096" y="1609"/>
                <a:ext cx="381" cy="574"/>
                <a:chOff x="960" y="2400"/>
                <a:chExt cx="432" cy="690"/>
              </a:xfrm>
            </p:grpSpPr>
            <p:sp>
              <p:nvSpPr>
                <p:cNvPr id="8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Line 30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" name="Group 31"/>
              <p:cNvGrpSpPr/>
              <p:nvPr/>
            </p:nvGrpSpPr>
            <p:grpSpPr bwMode="auto">
              <a:xfrm>
                <a:off x="1628" y="1606"/>
                <a:ext cx="381" cy="573"/>
                <a:chOff x="960" y="2400"/>
                <a:chExt cx="432" cy="690"/>
              </a:xfrm>
            </p:grpSpPr>
            <p:sp>
              <p:nvSpPr>
                <p:cNvPr id="8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Line 33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0" name="Group 34"/>
              <p:cNvGrpSpPr/>
              <p:nvPr/>
            </p:nvGrpSpPr>
            <p:grpSpPr bwMode="auto">
              <a:xfrm>
                <a:off x="1212" y="1607"/>
                <a:ext cx="381" cy="575"/>
                <a:chOff x="960" y="2399"/>
                <a:chExt cx="432" cy="691"/>
              </a:xfrm>
            </p:grpSpPr>
            <p:sp>
              <p:nvSpPr>
                <p:cNvPr id="8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60" y="2399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 dirty="0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Line 36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" name="Group 37"/>
              <p:cNvGrpSpPr/>
              <p:nvPr/>
            </p:nvGrpSpPr>
            <p:grpSpPr bwMode="auto">
              <a:xfrm>
                <a:off x="2051" y="1607"/>
                <a:ext cx="381" cy="574"/>
                <a:chOff x="961" y="2400"/>
                <a:chExt cx="431" cy="690"/>
              </a:xfrm>
            </p:grpSpPr>
            <p:sp>
              <p:nvSpPr>
                <p:cNvPr id="8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961" y="2400"/>
                  <a:ext cx="43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Line 39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2" name="Line 42"/>
              <p:cNvSpPr>
                <a:spLocks noChangeShapeType="1"/>
              </p:cNvSpPr>
              <p:nvPr/>
            </p:nvSpPr>
            <p:spPr bwMode="auto">
              <a:xfrm>
                <a:off x="2643" y="194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3" name="Group 43"/>
              <p:cNvGrpSpPr/>
              <p:nvPr/>
            </p:nvGrpSpPr>
            <p:grpSpPr bwMode="auto">
              <a:xfrm>
                <a:off x="2873" y="1609"/>
                <a:ext cx="381" cy="574"/>
                <a:chOff x="960" y="2400"/>
                <a:chExt cx="431" cy="690"/>
              </a:xfrm>
            </p:grpSpPr>
            <p:sp>
              <p:nvSpPr>
                <p:cNvPr id="8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 dirty="0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Line 45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4" name="Group 46"/>
              <p:cNvGrpSpPr/>
              <p:nvPr/>
            </p:nvGrpSpPr>
            <p:grpSpPr bwMode="auto">
              <a:xfrm>
                <a:off x="3715" y="1594"/>
                <a:ext cx="381" cy="574"/>
                <a:chOff x="960" y="2400"/>
                <a:chExt cx="432" cy="690"/>
              </a:xfrm>
            </p:grpSpPr>
            <p:sp>
              <p:nvSpPr>
                <p:cNvPr id="7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 </a:t>
                  </a:r>
                </a:p>
              </p:txBody>
            </p:sp>
            <p:sp>
              <p:nvSpPr>
                <p:cNvPr id="79" name="Line 48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" name="Group 49"/>
              <p:cNvGrpSpPr/>
              <p:nvPr/>
            </p:nvGrpSpPr>
            <p:grpSpPr bwMode="auto">
              <a:xfrm>
                <a:off x="3334" y="1609"/>
                <a:ext cx="381" cy="574"/>
                <a:chOff x="960" y="2400"/>
                <a:chExt cx="432" cy="690"/>
              </a:xfrm>
            </p:grpSpPr>
            <p:sp>
              <p:nvSpPr>
                <p:cNvPr id="7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Line 51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5" name="Text Box 44"/>
            <p:cNvSpPr txBox="1">
              <a:spLocks noChangeArrowheads="1"/>
            </p:cNvSpPr>
            <p:nvPr/>
          </p:nvSpPr>
          <p:spPr bwMode="auto">
            <a:xfrm>
              <a:off x="2464025" y="4079632"/>
              <a:ext cx="370065" cy="405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endParaRPr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Line 11"/>
          <p:cNvSpPr>
            <a:spLocks noChangeShapeType="1"/>
          </p:cNvSpPr>
          <p:nvPr/>
        </p:nvSpPr>
        <p:spPr bwMode="auto">
          <a:xfrm>
            <a:off x="6337900" y="2846260"/>
            <a:ext cx="0" cy="90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6356661" y="2992194"/>
            <a:ext cx="12813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释放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2"/>
          <p:cNvGrpSpPr/>
          <p:nvPr/>
        </p:nvGrpSpPr>
        <p:grpSpPr bwMode="auto">
          <a:xfrm>
            <a:off x="4027947" y="3458090"/>
            <a:ext cx="6183981" cy="740876"/>
            <a:chOff x="639" y="2690"/>
            <a:chExt cx="6372" cy="818"/>
          </a:xfrm>
        </p:grpSpPr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39" y="3364"/>
              <a:ext cx="4881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4"/>
            <p:cNvGrpSpPr/>
            <p:nvPr/>
          </p:nvGrpSpPr>
          <p:grpSpPr bwMode="auto">
            <a:xfrm>
              <a:off x="962" y="2708"/>
              <a:ext cx="432" cy="672"/>
              <a:chOff x="960" y="2400"/>
              <a:chExt cx="432" cy="672"/>
            </a:xfrm>
          </p:grpSpPr>
          <p:sp>
            <p:nvSpPr>
              <p:cNvPr id="52" name="Text Box 2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 bwMode="auto">
            <a:xfrm>
              <a:off x="4716" y="2708"/>
              <a:ext cx="432" cy="672"/>
              <a:chOff x="960" y="2400"/>
              <a:chExt cx="432" cy="672"/>
            </a:xfrm>
          </p:grpSpPr>
          <p:sp>
            <p:nvSpPr>
              <p:cNvPr id="50" name="Text Box 28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Line 2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30"/>
            <p:cNvGrpSpPr/>
            <p:nvPr/>
          </p:nvGrpSpPr>
          <p:grpSpPr bwMode="auto">
            <a:xfrm>
              <a:off x="1918" y="2704"/>
              <a:ext cx="432" cy="672"/>
              <a:chOff x="960" y="2400"/>
              <a:chExt cx="432" cy="672"/>
            </a:xfrm>
          </p:grpSpPr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3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33"/>
            <p:cNvGrpSpPr/>
            <p:nvPr/>
          </p:nvGrpSpPr>
          <p:grpSpPr bwMode="auto">
            <a:xfrm>
              <a:off x="1446" y="2706"/>
              <a:ext cx="432" cy="673"/>
              <a:chOff x="960" y="2399"/>
              <a:chExt cx="432" cy="673"/>
            </a:xfrm>
          </p:grpSpPr>
          <p:sp>
            <p:nvSpPr>
              <p:cNvPr id="46" name="Text Box 34"/>
              <p:cNvSpPr txBox="1">
                <a:spLocks noChangeArrowheads="1"/>
              </p:cNvSpPr>
              <p:nvPr/>
            </p:nvSpPr>
            <p:spPr bwMode="auto">
              <a:xfrm>
                <a:off x="960" y="2399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Line 3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roup 36"/>
            <p:cNvGrpSpPr/>
            <p:nvPr/>
          </p:nvGrpSpPr>
          <p:grpSpPr bwMode="auto">
            <a:xfrm>
              <a:off x="2398" y="2706"/>
              <a:ext cx="431" cy="672"/>
              <a:chOff x="961" y="2400"/>
              <a:chExt cx="431" cy="672"/>
            </a:xfrm>
          </p:grpSpPr>
          <p:sp>
            <p:nvSpPr>
              <p:cNvPr id="44" name="Text Box 37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9"/>
            <p:cNvGrpSpPr/>
            <p:nvPr/>
          </p:nvGrpSpPr>
          <p:grpSpPr bwMode="auto">
            <a:xfrm>
              <a:off x="2881" y="2706"/>
              <a:ext cx="431" cy="673"/>
              <a:chOff x="961" y="2399"/>
              <a:chExt cx="431" cy="673"/>
            </a:xfrm>
          </p:grpSpPr>
          <p:sp>
            <p:nvSpPr>
              <p:cNvPr id="42" name="Text Box 40"/>
              <p:cNvSpPr txBox="1">
                <a:spLocks noChangeArrowheads="1"/>
              </p:cNvSpPr>
              <p:nvPr/>
            </p:nvSpPr>
            <p:spPr bwMode="auto">
              <a:xfrm>
                <a:off x="961" y="2399"/>
                <a:ext cx="43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42"/>
            <p:cNvGrpSpPr/>
            <p:nvPr/>
          </p:nvGrpSpPr>
          <p:grpSpPr bwMode="auto">
            <a:xfrm>
              <a:off x="3330" y="2708"/>
              <a:ext cx="431" cy="672"/>
              <a:chOff x="960" y="2400"/>
              <a:chExt cx="431" cy="672"/>
            </a:xfrm>
          </p:grpSpPr>
          <p:sp>
            <p:nvSpPr>
              <p:cNvPr id="40" name="Text Box 43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Line 44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45"/>
            <p:cNvGrpSpPr/>
            <p:nvPr/>
          </p:nvGrpSpPr>
          <p:grpSpPr bwMode="auto">
            <a:xfrm>
              <a:off x="4284" y="2690"/>
              <a:ext cx="432" cy="672"/>
              <a:chOff x="960" y="2400"/>
              <a:chExt cx="432" cy="672"/>
            </a:xfrm>
          </p:grpSpPr>
          <p:sp>
            <p:nvSpPr>
              <p:cNvPr id="38" name="Text Box 46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47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Group 48"/>
            <p:cNvGrpSpPr/>
            <p:nvPr/>
          </p:nvGrpSpPr>
          <p:grpSpPr bwMode="auto">
            <a:xfrm>
              <a:off x="3852" y="2708"/>
              <a:ext cx="432" cy="672"/>
              <a:chOff x="960" y="2400"/>
              <a:chExt cx="432" cy="672"/>
            </a:xfrm>
          </p:grpSpPr>
          <p:sp>
            <p:nvSpPr>
              <p:cNvPr id="36" name="Text Box 4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Line 5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Text Box 51"/>
            <p:cNvSpPr txBox="1">
              <a:spLocks noChangeArrowheads="1"/>
            </p:cNvSpPr>
            <p:nvPr/>
          </p:nvSpPr>
          <p:spPr bwMode="auto">
            <a:xfrm>
              <a:off x="5877" y="3011"/>
              <a:ext cx="113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b="1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mRNA</a:t>
              </a:r>
            </a:p>
          </p:txBody>
        </p:sp>
      </p:grp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1157765" y="4904939"/>
            <a:ext cx="968374" cy="369332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细胞质</a:t>
            </a:r>
            <a:endParaRPr lang="zh-TW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1072514" y="2090599"/>
            <a:ext cx="1138876" cy="369332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细胞核</a:t>
            </a:r>
            <a:endParaRPr lang="zh-TW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Freeform 54"/>
          <p:cNvSpPr/>
          <p:nvPr/>
        </p:nvSpPr>
        <p:spPr bwMode="auto">
          <a:xfrm>
            <a:off x="1524000" y="3555651"/>
            <a:ext cx="3822700" cy="1308100"/>
          </a:xfrm>
          <a:custGeom>
            <a:avLst/>
            <a:gdLst>
              <a:gd name="T0" fmla="*/ 32 w 2408"/>
              <a:gd name="T1" fmla="*/ 0 h 824"/>
              <a:gd name="T2" fmla="*/ 32 w 2408"/>
              <a:gd name="T3" fmla="*/ 240 h 824"/>
              <a:gd name="T4" fmla="*/ 224 w 2408"/>
              <a:gd name="T5" fmla="*/ 432 h 824"/>
              <a:gd name="T6" fmla="*/ 800 w 2408"/>
              <a:gd name="T7" fmla="*/ 672 h 824"/>
              <a:gd name="T8" fmla="*/ 1328 w 2408"/>
              <a:gd name="T9" fmla="*/ 768 h 824"/>
              <a:gd name="T10" fmla="*/ 2000 w 2408"/>
              <a:gd name="T11" fmla="*/ 816 h 824"/>
              <a:gd name="T12" fmla="*/ 2240 w 2408"/>
              <a:gd name="T13" fmla="*/ 816 h 824"/>
              <a:gd name="T14" fmla="*/ 2384 w 2408"/>
              <a:gd name="T15" fmla="*/ 768 h 824"/>
              <a:gd name="T16" fmla="*/ 2384 w 2408"/>
              <a:gd name="T17" fmla="*/ 720 h 824"/>
              <a:gd name="T18" fmla="*/ 2288 w 2408"/>
              <a:gd name="T19" fmla="*/ 672 h 824"/>
              <a:gd name="T20" fmla="*/ 2144 w 2408"/>
              <a:gd name="T21" fmla="*/ 672 h 824"/>
              <a:gd name="T22" fmla="*/ 1856 w 2408"/>
              <a:gd name="T23" fmla="*/ 672 h 824"/>
              <a:gd name="T24" fmla="*/ 1184 w 2408"/>
              <a:gd name="T25" fmla="*/ 624 h 824"/>
              <a:gd name="T26" fmla="*/ 656 w 2408"/>
              <a:gd name="T27" fmla="*/ 480 h 824"/>
              <a:gd name="T28" fmla="*/ 368 w 2408"/>
              <a:gd name="T29" fmla="*/ 336 h 824"/>
              <a:gd name="T30" fmla="*/ 224 w 2408"/>
              <a:gd name="T31" fmla="*/ 240 h 824"/>
              <a:gd name="T32" fmla="*/ 32 w 2408"/>
              <a:gd name="T33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8" h="824">
                <a:moveTo>
                  <a:pt x="32" y="0"/>
                </a:moveTo>
                <a:cubicBezTo>
                  <a:pt x="0" y="0"/>
                  <a:pt x="0" y="168"/>
                  <a:pt x="32" y="240"/>
                </a:cubicBezTo>
                <a:cubicBezTo>
                  <a:pt x="64" y="312"/>
                  <a:pt x="96" y="360"/>
                  <a:pt x="224" y="432"/>
                </a:cubicBezTo>
                <a:cubicBezTo>
                  <a:pt x="352" y="504"/>
                  <a:pt x="616" y="616"/>
                  <a:pt x="800" y="672"/>
                </a:cubicBezTo>
                <a:cubicBezTo>
                  <a:pt x="984" y="728"/>
                  <a:pt x="1128" y="744"/>
                  <a:pt x="1328" y="768"/>
                </a:cubicBezTo>
                <a:cubicBezTo>
                  <a:pt x="1528" y="792"/>
                  <a:pt x="1848" y="808"/>
                  <a:pt x="2000" y="816"/>
                </a:cubicBezTo>
                <a:cubicBezTo>
                  <a:pt x="2152" y="824"/>
                  <a:pt x="2176" y="824"/>
                  <a:pt x="2240" y="816"/>
                </a:cubicBezTo>
                <a:cubicBezTo>
                  <a:pt x="2304" y="808"/>
                  <a:pt x="2360" y="784"/>
                  <a:pt x="2384" y="768"/>
                </a:cubicBezTo>
                <a:cubicBezTo>
                  <a:pt x="2408" y="752"/>
                  <a:pt x="2400" y="736"/>
                  <a:pt x="2384" y="720"/>
                </a:cubicBezTo>
                <a:cubicBezTo>
                  <a:pt x="2368" y="704"/>
                  <a:pt x="2328" y="680"/>
                  <a:pt x="2288" y="672"/>
                </a:cubicBezTo>
                <a:cubicBezTo>
                  <a:pt x="2248" y="664"/>
                  <a:pt x="2216" y="672"/>
                  <a:pt x="2144" y="672"/>
                </a:cubicBezTo>
                <a:cubicBezTo>
                  <a:pt x="2072" y="672"/>
                  <a:pt x="2016" y="680"/>
                  <a:pt x="1856" y="672"/>
                </a:cubicBezTo>
                <a:cubicBezTo>
                  <a:pt x="1696" y="664"/>
                  <a:pt x="1384" y="656"/>
                  <a:pt x="1184" y="624"/>
                </a:cubicBezTo>
                <a:cubicBezTo>
                  <a:pt x="984" y="592"/>
                  <a:pt x="792" y="528"/>
                  <a:pt x="656" y="480"/>
                </a:cubicBezTo>
                <a:cubicBezTo>
                  <a:pt x="520" y="432"/>
                  <a:pt x="440" y="376"/>
                  <a:pt x="368" y="336"/>
                </a:cubicBezTo>
                <a:cubicBezTo>
                  <a:pt x="296" y="296"/>
                  <a:pt x="280" y="296"/>
                  <a:pt x="224" y="240"/>
                </a:cubicBezTo>
                <a:cubicBezTo>
                  <a:pt x="168" y="184"/>
                  <a:pt x="64" y="0"/>
                  <a:pt x="32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Freeform 55"/>
          <p:cNvSpPr/>
          <p:nvPr/>
        </p:nvSpPr>
        <p:spPr bwMode="auto">
          <a:xfrm flipH="1">
            <a:off x="7119938" y="3555651"/>
            <a:ext cx="3822700" cy="1308100"/>
          </a:xfrm>
          <a:custGeom>
            <a:avLst/>
            <a:gdLst>
              <a:gd name="T0" fmla="*/ 32 w 2408"/>
              <a:gd name="T1" fmla="*/ 0 h 824"/>
              <a:gd name="T2" fmla="*/ 32 w 2408"/>
              <a:gd name="T3" fmla="*/ 240 h 824"/>
              <a:gd name="T4" fmla="*/ 224 w 2408"/>
              <a:gd name="T5" fmla="*/ 432 h 824"/>
              <a:gd name="T6" fmla="*/ 800 w 2408"/>
              <a:gd name="T7" fmla="*/ 672 h 824"/>
              <a:gd name="T8" fmla="*/ 1328 w 2408"/>
              <a:gd name="T9" fmla="*/ 768 h 824"/>
              <a:gd name="T10" fmla="*/ 2000 w 2408"/>
              <a:gd name="T11" fmla="*/ 816 h 824"/>
              <a:gd name="T12" fmla="*/ 2240 w 2408"/>
              <a:gd name="T13" fmla="*/ 816 h 824"/>
              <a:gd name="T14" fmla="*/ 2384 w 2408"/>
              <a:gd name="T15" fmla="*/ 768 h 824"/>
              <a:gd name="T16" fmla="*/ 2384 w 2408"/>
              <a:gd name="T17" fmla="*/ 720 h 824"/>
              <a:gd name="T18" fmla="*/ 2288 w 2408"/>
              <a:gd name="T19" fmla="*/ 672 h 824"/>
              <a:gd name="T20" fmla="*/ 2144 w 2408"/>
              <a:gd name="T21" fmla="*/ 672 h 824"/>
              <a:gd name="T22" fmla="*/ 1856 w 2408"/>
              <a:gd name="T23" fmla="*/ 672 h 824"/>
              <a:gd name="T24" fmla="*/ 1184 w 2408"/>
              <a:gd name="T25" fmla="*/ 624 h 824"/>
              <a:gd name="T26" fmla="*/ 656 w 2408"/>
              <a:gd name="T27" fmla="*/ 480 h 824"/>
              <a:gd name="T28" fmla="*/ 368 w 2408"/>
              <a:gd name="T29" fmla="*/ 336 h 824"/>
              <a:gd name="T30" fmla="*/ 224 w 2408"/>
              <a:gd name="T31" fmla="*/ 240 h 824"/>
              <a:gd name="T32" fmla="*/ 32 w 2408"/>
              <a:gd name="T33" fmla="*/ 0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8" h="824">
                <a:moveTo>
                  <a:pt x="32" y="0"/>
                </a:moveTo>
                <a:cubicBezTo>
                  <a:pt x="0" y="0"/>
                  <a:pt x="0" y="168"/>
                  <a:pt x="32" y="240"/>
                </a:cubicBezTo>
                <a:cubicBezTo>
                  <a:pt x="64" y="312"/>
                  <a:pt x="96" y="360"/>
                  <a:pt x="224" y="432"/>
                </a:cubicBezTo>
                <a:cubicBezTo>
                  <a:pt x="352" y="504"/>
                  <a:pt x="616" y="616"/>
                  <a:pt x="800" y="672"/>
                </a:cubicBezTo>
                <a:cubicBezTo>
                  <a:pt x="984" y="728"/>
                  <a:pt x="1128" y="744"/>
                  <a:pt x="1328" y="768"/>
                </a:cubicBezTo>
                <a:cubicBezTo>
                  <a:pt x="1528" y="792"/>
                  <a:pt x="1848" y="808"/>
                  <a:pt x="2000" y="816"/>
                </a:cubicBezTo>
                <a:cubicBezTo>
                  <a:pt x="2152" y="824"/>
                  <a:pt x="2176" y="824"/>
                  <a:pt x="2240" y="816"/>
                </a:cubicBezTo>
                <a:cubicBezTo>
                  <a:pt x="2304" y="808"/>
                  <a:pt x="2360" y="784"/>
                  <a:pt x="2384" y="768"/>
                </a:cubicBezTo>
                <a:cubicBezTo>
                  <a:pt x="2408" y="752"/>
                  <a:pt x="2400" y="736"/>
                  <a:pt x="2384" y="720"/>
                </a:cubicBezTo>
                <a:cubicBezTo>
                  <a:pt x="2368" y="704"/>
                  <a:pt x="2328" y="680"/>
                  <a:pt x="2288" y="672"/>
                </a:cubicBezTo>
                <a:cubicBezTo>
                  <a:pt x="2248" y="664"/>
                  <a:pt x="2216" y="672"/>
                  <a:pt x="2144" y="672"/>
                </a:cubicBezTo>
                <a:cubicBezTo>
                  <a:pt x="2072" y="672"/>
                  <a:pt x="2016" y="680"/>
                  <a:pt x="1856" y="672"/>
                </a:cubicBezTo>
                <a:cubicBezTo>
                  <a:pt x="1696" y="664"/>
                  <a:pt x="1384" y="656"/>
                  <a:pt x="1184" y="624"/>
                </a:cubicBezTo>
                <a:cubicBezTo>
                  <a:pt x="984" y="592"/>
                  <a:pt x="792" y="528"/>
                  <a:pt x="656" y="480"/>
                </a:cubicBezTo>
                <a:cubicBezTo>
                  <a:pt x="520" y="432"/>
                  <a:pt x="440" y="376"/>
                  <a:pt x="368" y="336"/>
                </a:cubicBezTo>
                <a:cubicBezTo>
                  <a:pt x="296" y="296"/>
                  <a:pt x="280" y="296"/>
                  <a:pt x="224" y="240"/>
                </a:cubicBezTo>
                <a:cubicBezTo>
                  <a:pt x="168" y="184"/>
                  <a:pt x="64" y="0"/>
                  <a:pt x="32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4684605" y="4989523"/>
            <a:ext cx="7584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核孔</a:t>
            </a:r>
            <a:endParaRPr lang="zh-TW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9031288" y="1591329"/>
            <a:ext cx="12239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双链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046704" y="1252082"/>
            <a:ext cx="4736976" cy="1126817"/>
            <a:chOff x="305417" y="3571517"/>
            <a:chExt cx="4736976" cy="1126817"/>
          </a:xfrm>
        </p:grpSpPr>
        <p:grpSp>
          <p:nvGrpSpPr>
            <p:cNvPr id="62" name="Group 3"/>
            <p:cNvGrpSpPr/>
            <p:nvPr/>
          </p:nvGrpSpPr>
          <p:grpSpPr bwMode="auto">
            <a:xfrm>
              <a:off x="305417" y="3571517"/>
              <a:ext cx="4736976" cy="653710"/>
              <a:chOff x="444" y="149"/>
              <a:chExt cx="4305" cy="711"/>
            </a:xfrm>
          </p:grpSpPr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 flipV="1">
                <a:off x="444" y="149"/>
                <a:ext cx="4305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729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Line 6"/>
              <p:cNvSpPr>
                <a:spLocks noChangeShapeType="1"/>
              </p:cNvSpPr>
              <p:nvPr/>
            </p:nvSpPr>
            <p:spPr bwMode="auto">
              <a:xfrm flipV="1">
                <a:off x="870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4040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r>
                  <a:rPr lang="en-US" altLang="zh-TW" sz="20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96" name="Line 8"/>
              <p:cNvSpPr>
                <a:spLocks noChangeShapeType="1"/>
              </p:cNvSpPr>
              <p:nvPr/>
            </p:nvSpPr>
            <p:spPr bwMode="auto">
              <a:xfrm flipV="1">
                <a:off x="4181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 Box 9"/>
              <p:cNvSpPr txBox="1">
                <a:spLocks noChangeArrowheads="1"/>
              </p:cNvSpPr>
              <p:nvPr/>
            </p:nvSpPr>
            <p:spPr bwMode="auto">
              <a:xfrm>
                <a:off x="1572" y="413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98" name="Line 10"/>
              <p:cNvSpPr>
                <a:spLocks noChangeShapeType="1"/>
              </p:cNvSpPr>
              <p:nvPr/>
            </p:nvSpPr>
            <p:spPr bwMode="auto">
              <a:xfrm flipV="1">
                <a:off x="1713" y="259"/>
                <a:ext cx="0" cy="23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 Box 11"/>
              <p:cNvSpPr txBox="1">
                <a:spLocks noChangeArrowheads="1"/>
              </p:cNvSpPr>
              <p:nvPr/>
            </p:nvSpPr>
            <p:spPr bwMode="auto">
              <a:xfrm>
                <a:off x="1156" y="412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0" name="Line 12"/>
              <p:cNvSpPr>
                <a:spLocks noChangeShapeType="1"/>
              </p:cNvSpPr>
              <p:nvPr/>
            </p:nvSpPr>
            <p:spPr bwMode="auto">
              <a:xfrm flipV="1">
                <a:off x="1297" y="25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1995" y="412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r>
                  <a:rPr lang="en-US" altLang="zh-TW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02" name="Line 14"/>
              <p:cNvSpPr>
                <a:spLocks noChangeShapeType="1"/>
              </p:cNvSpPr>
              <p:nvPr/>
            </p:nvSpPr>
            <p:spPr bwMode="auto">
              <a:xfrm flipV="1">
                <a:off x="2136" y="25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 Box 15"/>
              <p:cNvSpPr txBox="1">
                <a:spLocks noChangeArrowheads="1"/>
              </p:cNvSpPr>
              <p:nvPr/>
            </p:nvSpPr>
            <p:spPr bwMode="auto">
              <a:xfrm>
                <a:off x="2421" y="412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Line 16"/>
              <p:cNvSpPr>
                <a:spLocks noChangeShapeType="1"/>
              </p:cNvSpPr>
              <p:nvPr/>
            </p:nvSpPr>
            <p:spPr bwMode="auto">
              <a:xfrm flipV="1">
                <a:off x="2562" y="25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 Box 17"/>
              <p:cNvSpPr txBox="1">
                <a:spLocks noChangeArrowheads="1"/>
              </p:cNvSpPr>
              <p:nvPr/>
            </p:nvSpPr>
            <p:spPr bwMode="auto">
              <a:xfrm>
                <a:off x="2817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06" name="Line 18"/>
              <p:cNvSpPr>
                <a:spLocks noChangeShapeType="1"/>
              </p:cNvSpPr>
              <p:nvPr/>
            </p:nvSpPr>
            <p:spPr bwMode="auto">
              <a:xfrm flipV="1">
                <a:off x="2958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 Box 19"/>
              <p:cNvSpPr txBox="1">
                <a:spLocks noChangeArrowheads="1"/>
              </p:cNvSpPr>
              <p:nvPr/>
            </p:nvSpPr>
            <p:spPr bwMode="auto">
              <a:xfrm>
                <a:off x="3659" y="425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08" name="Line 20"/>
              <p:cNvSpPr>
                <a:spLocks noChangeShapeType="1"/>
              </p:cNvSpPr>
              <p:nvPr/>
            </p:nvSpPr>
            <p:spPr bwMode="auto">
              <a:xfrm flipV="1">
                <a:off x="3800" y="270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Text Box 21"/>
              <p:cNvSpPr txBox="1">
                <a:spLocks noChangeArrowheads="1"/>
              </p:cNvSpPr>
              <p:nvPr/>
            </p:nvSpPr>
            <p:spPr bwMode="auto">
              <a:xfrm>
                <a:off x="3278" y="410"/>
                <a:ext cx="38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10" name="Line 22"/>
              <p:cNvSpPr>
                <a:spLocks noChangeShapeType="1"/>
              </p:cNvSpPr>
              <p:nvPr/>
            </p:nvSpPr>
            <p:spPr bwMode="auto">
              <a:xfrm flipV="1">
                <a:off x="3419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roup 23"/>
            <p:cNvGrpSpPr/>
            <p:nvPr/>
          </p:nvGrpSpPr>
          <p:grpSpPr bwMode="auto">
            <a:xfrm>
              <a:off x="305417" y="4059334"/>
              <a:ext cx="4736976" cy="639000"/>
              <a:chOff x="500" y="1594"/>
              <a:chExt cx="4305" cy="695"/>
            </a:xfrm>
          </p:grpSpPr>
          <p:sp>
            <p:nvSpPr>
              <p:cNvPr id="66" name="Rectangle 24"/>
              <p:cNvSpPr>
                <a:spLocks noChangeArrowheads="1"/>
              </p:cNvSpPr>
              <p:nvPr/>
            </p:nvSpPr>
            <p:spPr bwMode="auto">
              <a:xfrm>
                <a:off x="500" y="2169"/>
                <a:ext cx="4305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25"/>
              <p:cNvGrpSpPr/>
              <p:nvPr/>
            </p:nvGrpSpPr>
            <p:grpSpPr bwMode="auto">
              <a:xfrm>
                <a:off x="785" y="1609"/>
                <a:ext cx="381" cy="574"/>
                <a:chOff x="960" y="2400"/>
                <a:chExt cx="432" cy="690"/>
              </a:xfrm>
            </p:grpSpPr>
            <p:sp>
              <p:nvSpPr>
                <p:cNvPr id="9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Line 27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8" name="Group 28"/>
              <p:cNvGrpSpPr/>
              <p:nvPr/>
            </p:nvGrpSpPr>
            <p:grpSpPr bwMode="auto">
              <a:xfrm>
                <a:off x="4096" y="1609"/>
                <a:ext cx="381" cy="574"/>
                <a:chOff x="960" y="2400"/>
                <a:chExt cx="432" cy="690"/>
              </a:xfrm>
            </p:grpSpPr>
            <p:sp>
              <p:nvSpPr>
                <p:cNvPr id="8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C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Line 30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" name="Group 31"/>
              <p:cNvGrpSpPr/>
              <p:nvPr/>
            </p:nvGrpSpPr>
            <p:grpSpPr bwMode="auto">
              <a:xfrm>
                <a:off x="1628" y="1606"/>
                <a:ext cx="381" cy="573"/>
                <a:chOff x="960" y="2400"/>
                <a:chExt cx="432" cy="690"/>
              </a:xfrm>
            </p:grpSpPr>
            <p:sp>
              <p:nvSpPr>
                <p:cNvPr id="8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Line 33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0" name="Group 34"/>
              <p:cNvGrpSpPr/>
              <p:nvPr/>
            </p:nvGrpSpPr>
            <p:grpSpPr bwMode="auto">
              <a:xfrm>
                <a:off x="1212" y="1607"/>
                <a:ext cx="381" cy="575"/>
                <a:chOff x="960" y="2399"/>
                <a:chExt cx="432" cy="691"/>
              </a:xfrm>
            </p:grpSpPr>
            <p:sp>
              <p:nvSpPr>
                <p:cNvPr id="8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60" y="2399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Line 36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" name="Group 37"/>
              <p:cNvGrpSpPr/>
              <p:nvPr/>
            </p:nvGrpSpPr>
            <p:grpSpPr bwMode="auto">
              <a:xfrm>
                <a:off x="2051" y="1607"/>
                <a:ext cx="381" cy="574"/>
                <a:chOff x="961" y="2400"/>
                <a:chExt cx="431" cy="690"/>
              </a:xfrm>
            </p:grpSpPr>
            <p:sp>
              <p:nvSpPr>
                <p:cNvPr id="8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961" y="2400"/>
                  <a:ext cx="43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G</a:t>
                  </a:r>
                  <a:endParaRPr lang="en-US" altLang="zh-TW" sz="200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Line 39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2" name="Line 42"/>
              <p:cNvSpPr>
                <a:spLocks noChangeShapeType="1"/>
              </p:cNvSpPr>
              <p:nvPr/>
            </p:nvSpPr>
            <p:spPr bwMode="auto">
              <a:xfrm>
                <a:off x="2643" y="194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3" name="Group 43"/>
              <p:cNvGrpSpPr/>
              <p:nvPr/>
            </p:nvGrpSpPr>
            <p:grpSpPr bwMode="auto">
              <a:xfrm>
                <a:off x="2873" y="1609"/>
                <a:ext cx="381" cy="574"/>
                <a:chOff x="960" y="2400"/>
                <a:chExt cx="431" cy="690"/>
              </a:xfrm>
            </p:grpSpPr>
            <p:sp>
              <p:nvSpPr>
                <p:cNvPr id="8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1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 dirty="0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</a:t>
                  </a:r>
                  <a:endParaRPr lang="en-US" altLang="zh-TW" sz="2000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Line 45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4" name="Group 46"/>
              <p:cNvGrpSpPr/>
              <p:nvPr/>
            </p:nvGrpSpPr>
            <p:grpSpPr bwMode="auto">
              <a:xfrm>
                <a:off x="3715" y="1594"/>
                <a:ext cx="381" cy="574"/>
                <a:chOff x="960" y="2400"/>
                <a:chExt cx="432" cy="690"/>
              </a:xfrm>
            </p:grpSpPr>
            <p:sp>
              <p:nvSpPr>
                <p:cNvPr id="7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T </a:t>
                  </a:r>
                </a:p>
              </p:txBody>
            </p:sp>
            <p:sp>
              <p:nvSpPr>
                <p:cNvPr id="79" name="Line 48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5" name="Group 49"/>
              <p:cNvGrpSpPr/>
              <p:nvPr/>
            </p:nvGrpSpPr>
            <p:grpSpPr bwMode="auto">
              <a:xfrm>
                <a:off x="3334" y="1609"/>
                <a:ext cx="381" cy="574"/>
                <a:chOff x="960" y="2400"/>
                <a:chExt cx="432" cy="690"/>
              </a:xfrm>
            </p:grpSpPr>
            <p:sp>
              <p:nvSpPr>
                <p:cNvPr id="7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PMingLiU" panose="02020500000000000000" pitchFamily="18" charset="-120"/>
                      <a:cs typeface="Times New Roman" panose="02020603050405020304" pitchFamily="18" charset="0"/>
                    </a:rPr>
                    <a:t>A</a:t>
                  </a:r>
                  <a:endPara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Line 51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5" name="Text Box 44"/>
            <p:cNvSpPr txBox="1">
              <a:spLocks noChangeArrowheads="1"/>
            </p:cNvSpPr>
            <p:nvPr/>
          </p:nvSpPr>
          <p:spPr bwMode="auto">
            <a:xfrm>
              <a:off x="2464025" y="4079632"/>
              <a:ext cx="370065" cy="405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T</a:t>
              </a:r>
              <a:endParaRPr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Line 11"/>
          <p:cNvSpPr>
            <a:spLocks noChangeShapeType="1"/>
          </p:cNvSpPr>
          <p:nvPr/>
        </p:nvSpPr>
        <p:spPr bwMode="auto">
          <a:xfrm>
            <a:off x="6337900" y="2550832"/>
            <a:ext cx="0" cy="90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 Box 58"/>
          <p:cNvSpPr txBox="1">
            <a:spLocks noChangeArrowheads="1"/>
          </p:cNvSpPr>
          <p:nvPr/>
        </p:nvSpPr>
        <p:spPr bwMode="auto">
          <a:xfrm>
            <a:off x="3497919" y="309139"/>
            <a:ext cx="578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通过核孔进入细胞质</a:t>
            </a:r>
          </a:p>
        </p:txBody>
      </p:sp>
      <p:grpSp>
        <p:nvGrpSpPr>
          <p:cNvPr id="114" name="Group 22"/>
          <p:cNvGrpSpPr/>
          <p:nvPr/>
        </p:nvGrpSpPr>
        <p:grpSpPr bwMode="auto">
          <a:xfrm>
            <a:off x="4027947" y="5659566"/>
            <a:ext cx="6183981" cy="740876"/>
            <a:chOff x="639" y="2690"/>
            <a:chExt cx="6372" cy="818"/>
          </a:xfrm>
        </p:grpSpPr>
        <p:sp>
          <p:nvSpPr>
            <p:cNvPr id="115" name="Rectangle 23"/>
            <p:cNvSpPr>
              <a:spLocks noChangeArrowheads="1"/>
            </p:cNvSpPr>
            <p:nvPr/>
          </p:nvSpPr>
          <p:spPr bwMode="auto">
            <a:xfrm>
              <a:off x="639" y="3364"/>
              <a:ext cx="4881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24"/>
            <p:cNvGrpSpPr/>
            <p:nvPr/>
          </p:nvGrpSpPr>
          <p:grpSpPr bwMode="auto">
            <a:xfrm>
              <a:off x="962" y="2708"/>
              <a:ext cx="432" cy="672"/>
              <a:chOff x="960" y="2400"/>
              <a:chExt cx="432" cy="672"/>
            </a:xfrm>
          </p:grpSpPr>
          <p:sp>
            <p:nvSpPr>
              <p:cNvPr id="142" name="Text Box 2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Line 2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7" name="Group 27"/>
            <p:cNvGrpSpPr/>
            <p:nvPr/>
          </p:nvGrpSpPr>
          <p:grpSpPr bwMode="auto">
            <a:xfrm>
              <a:off x="4716" y="2708"/>
              <a:ext cx="432" cy="672"/>
              <a:chOff x="960" y="2400"/>
              <a:chExt cx="432" cy="672"/>
            </a:xfrm>
          </p:grpSpPr>
          <p:sp>
            <p:nvSpPr>
              <p:cNvPr id="140" name="Text Box 28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Line 2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Group 30"/>
            <p:cNvGrpSpPr/>
            <p:nvPr/>
          </p:nvGrpSpPr>
          <p:grpSpPr bwMode="auto">
            <a:xfrm>
              <a:off x="1918" y="2704"/>
              <a:ext cx="432" cy="672"/>
              <a:chOff x="960" y="2400"/>
              <a:chExt cx="432" cy="672"/>
            </a:xfrm>
          </p:grpSpPr>
          <p:sp>
            <p:nvSpPr>
              <p:cNvPr id="138" name="Text Box 31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Line 3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33"/>
            <p:cNvGrpSpPr/>
            <p:nvPr/>
          </p:nvGrpSpPr>
          <p:grpSpPr bwMode="auto">
            <a:xfrm>
              <a:off x="1446" y="2706"/>
              <a:ext cx="432" cy="673"/>
              <a:chOff x="960" y="2399"/>
              <a:chExt cx="432" cy="673"/>
            </a:xfrm>
          </p:grpSpPr>
          <p:sp>
            <p:nvSpPr>
              <p:cNvPr id="136" name="Text Box 34"/>
              <p:cNvSpPr txBox="1">
                <a:spLocks noChangeArrowheads="1"/>
              </p:cNvSpPr>
              <p:nvPr/>
            </p:nvSpPr>
            <p:spPr bwMode="auto">
              <a:xfrm>
                <a:off x="960" y="2399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Line 3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36"/>
            <p:cNvGrpSpPr/>
            <p:nvPr/>
          </p:nvGrpSpPr>
          <p:grpSpPr bwMode="auto">
            <a:xfrm>
              <a:off x="2398" y="2706"/>
              <a:ext cx="431" cy="672"/>
              <a:chOff x="961" y="2400"/>
              <a:chExt cx="431" cy="672"/>
            </a:xfrm>
          </p:grpSpPr>
          <p:sp>
            <p:nvSpPr>
              <p:cNvPr id="134" name="Text Box 37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Line 3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39"/>
            <p:cNvGrpSpPr/>
            <p:nvPr/>
          </p:nvGrpSpPr>
          <p:grpSpPr bwMode="auto">
            <a:xfrm>
              <a:off x="2881" y="2706"/>
              <a:ext cx="431" cy="673"/>
              <a:chOff x="961" y="2399"/>
              <a:chExt cx="431" cy="673"/>
            </a:xfrm>
          </p:grpSpPr>
          <p:sp>
            <p:nvSpPr>
              <p:cNvPr id="132" name="Text Box 40"/>
              <p:cNvSpPr txBox="1">
                <a:spLocks noChangeArrowheads="1"/>
              </p:cNvSpPr>
              <p:nvPr/>
            </p:nvSpPr>
            <p:spPr bwMode="auto">
              <a:xfrm>
                <a:off x="961" y="2399"/>
                <a:ext cx="43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Line 4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" name="Group 42"/>
            <p:cNvGrpSpPr/>
            <p:nvPr/>
          </p:nvGrpSpPr>
          <p:grpSpPr bwMode="auto">
            <a:xfrm>
              <a:off x="3330" y="2708"/>
              <a:ext cx="431" cy="672"/>
              <a:chOff x="960" y="2400"/>
              <a:chExt cx="431" cy="672"/>
            </a:xfrm>
          </p:grpSpPr>
          <p:sp>
            <p:nvSpPr>
              <p:cNvPr id="130" name="Text Box 43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45"/>
            <p:cNvGrpSpPr/>
            <p:nvPr/>
          </p:nvGrpSpPr>
          <p:grpSpPr bwMode="auto">
            <a:xfrm>
              <a:off x="4284" y="2690"/>
              <a:ext cx="432" cy="672"/>
              <a:chOff x="960" y="2400"/>
              <a:chExt cx="432" cy="672"/>
            </a:xfrm>
          </p:grpSpPr>
          <p:sp>
            <p:nvSpPr>
              <p:cNvPr id="128" name="Text Box 46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 sz="200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Group 48"/>
            <p:cNvGrpSpPr/>
            <p:nvPr/>
          </p:nvGrpSpPr>
          <p:grpSpPr bwMode="auto">
            <a:xfrm>
              <a:off x="3852" y="2708"/>
              <a:ext cx="432" cy="672"/>
              <a:chOff x="960" y="2400"/>
              <a:chExt cx="432" cy="672"/>
            </a:xfrm>
          </p:grpSpPr>
          <p:sp>
            <p:nvSpPr>
              <p:cNvPr id="126" name="Text Box 4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Line 5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5" name="Text Box 51"/>
            <p:cNvSpPr txBox="1">
              <a:spLocks noChangeArrowheads="1"/>
            </p:cNvSpPr>
            <p:nvPr/>
          </p:nvSpPr>
          <p:spPr bwMode="auto">
            <a:xfrm>
              <a:off x="5877" y="3011"/>
              <a:ext cx="113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b="1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rPr>
                <a:t>mRNA</a:t>
              </a:r>
            </a:p>
          </p:txBody>
        </p:sp>
      </p:grpSp>
      <p:sp>
        <p:nvSpPr>
          <p:cNvPr id="144" name="AutoShape 53"/>
          <p:cNvSpPr>
            <a:spLocks noChangeArrowheads="1"/>
          </p:cNvSpPr>
          <p:nvPr/>
        </p:nvSpPr>
        <p:spPr bwMode="auto">
          <a:xfrm>
            <a:off x="6079570" y="4430829"/>
            <a:ext cx="557060" cy="1005522"/>
          </a:xfrm>
          <a:prstGeom prst="downArrow">
            <a:avLst>
              <a:gd name="adj1" fmla="val 50000"/>
              <a:gd name="adj2" fmla="val 37195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798783" y="424181"/>
            <a:ext cx="3208420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</a:rPr>
              <a:t>转录</a:t>
            </a:r>
            <a:r>
              <a:rPr lang="zh-CN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小结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421971" y="2252981"/>
            <a:ext cx="13723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rot="16200000" flipH="1">
            <a:off x="5895089" y="1536879"/>
            <a:ext cx="0" cy="21846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410178" y="2100163"/>
            <a:ext cx="9515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转录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268022" y="2774621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（基因）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184066" y="2252980"/>
            <a:ext cx="1777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832030" y="3740763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脱氧核苷酸序列</a:t>
            </a: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rot="16200000">
            <a:off x="5936040" y="3348305"/>
            <a:ext cx="9090" cy="122991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441409" y="3418218"/>
            <a:ext cx="9515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决定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779488" y="3727609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70C0"/>
                </a:solidFill>
                <a:ea typeface="黑体" panose="02010609060101010101" pitchFamily="49" charset="-122"/>
              </a:rPr>
              <a:t>核糖核苷酸序列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2683110" y="4116999"/>
            <a:ext cx="2709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2400" b="1" dirty="0">
                <a:ea typeface="黑体" panose="02010609060101010101" pitchFamily="49" charset="-122"/>
              </a:rPr>
              <a:t>碱基序列）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6485205" y="4116998"/>
            <a:ext cx="29658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en-US" sz="2400" b="1" dirty="0">
                <a:ea typeface="黑体" panose="02010609060101010101" pitchFamily="49" charset="-122"/>
              </a:rPr>
              <a:t>碱基序列）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7"/>
          <p:cNvCxnSpPr/>
          <p:nvPr/>
        </p:nvCxnSpPr>
        <p:spPr>
          <a:xfrm flipH="1">
            <a:off x="1743098" y="1241"/>
            <a:ext cx="3949890" cy="6853933"/>
          </a:xfrm>
          <a:prstGeom prst="line">
            <a:avLst/>
          </a:prstGeom>
          <a:ln w="12700">
            <a:solidFill>
              <a:srgbClr val="7BC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4009007" y="1342007"/>
            <a:ext cx="995400" cy="1401832"/>
          </a:xfrm>
          <a:prstGeom prst="parallelogram">
            <a:avLst>
              <a:gd name="adj" fmla="val 81010"/>
            </a:avLst>
          </a:prstGeom>
          <a:solidFill>
            <a:srgbClr val="7BC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<a:noAutofit/>
          </a:bodyPr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>
              <a:solidFill>
                <a:srgbClr val="7BC14A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2" name="任意多边形: 形状 16"/>
          <p:cNvSpPr/>
          <p:nvPr/>
        </p:nvSpPr>
        <p:spPr>
          <a:xfrm>
            <a:off x="408522" y="2853144"/>
            <a:ext cx="11780659" cy="2087477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7BC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59355" y="3213055"/>
            <a:ext cx="1834911" cy="13676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prstClr val="white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77515" y="3468893"/>
            <a:ext cx="998591" cy="92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395" dirty="0">
                <a:solidFill>
                  <a:srgbClr val="7BC14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1532107" y="3499652"/>
            <a:ext cx="7918167" cy="86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、遗传信息的翻译</a:t>
            </a:r>
            <a:endParaRPr lang="en-US" altLang="zh-CN" sz="3200" dirty="0">
              <a:solidFill>
                <a:prstClr val="whit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YI CHUAN XIN XI DE FAN YI</a:t>
            </a:r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97749" y="1828516"/>
            <a:ext cx="13723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rot="16200000" flipH="1">
            <a:off x="3770867" y="1112414"/>
            <a:ext cx="0" cy="2184678"/>
          </a:xfrm>
          <a:prstGeom prst="line">
            <a:avLst/>
          </a:prstGeom>
          <a:noFill/>
          <a:ln w="50800">
            <a:solidFill>
              <a:sysClr val="windowText" lastClr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285956" y="1675698"/>
            <a:ext cx="9515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转录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43800" y="2350156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prstClr val="black"/>
                </a:solidFill>
                <a:ea typeface="黑体" panose="02010609060101010101" pitchFamily="49" charset="-122"/>
              </a:rPr>
              <a:t>（基因）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059844" y="1828515"/>
            <a:ext cx="1777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rot="16200000" flipH="1">
            <a:off x="7929237" y="1106579"/>
            <a:ext cx="0" cy="2184678"/>
          </a:xfrm>
          <a:prstGeom prst="line">
            <a:avLst/>
          </a:prstGeom>
          <a:noFill/>
          <a:ln w="50800">
            <a:solidFill>
              <a:sysClr val="windowText" lastClr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444326" y="1669863"/>
            <a:ext cx="9515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ea typeface="黑体" panose="02010609060101010101" pitchFamily="49" charset="-122"/>
              </a:rPr>
              <a:t>翻译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9218214" y="1822680"/>
            <a:ext cx="1777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蛋白质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497377" y="362402"/>
            <a:ext cx="2088321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翻译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7867E3-DF5C-4A6E-860B-DB2AA513B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35"/>
          <a:stretch/>
        </p:blipFill>
        <p:spPr>
          <a:xfrm>
            <a:off x="1812688" y="3058423"/>
            <a:ext cx="3782284" cy="33443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F6C10F7-34A0-45B2-8BC3-5FDC496DE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87"/>
          <a:stretch/>
        </p:blipFill>
        <p:spPr>
          <a:xfrm>
            <a:off x="6237432" y="2965611"/>
            <a:ext cx="3704546" cy="3529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9397"/>
          <p:cNvSpPr txBox="1"/>
          <p:nvPr/>
        </p:nvSpPr>
        <p:spPr>
          <a:xfrm>
            <a:off x="661767" y="5192421"/>
            <a:ext cx="11296355" cy="130317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800" b="1" baseline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baseline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概念：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翻译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是指</a:t>
            </a:r>
            <a:r>
              <a:rPr lang="zh-CN" altLang="en-US" sz="2800" b="1" baseline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游离在细胞质中的各种 </a:t>
            </a:r>
            <a:r>
              <a:rPr lang="zh-CN" altLang="en-US" sz="2800" b="1" u="sng" baseline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2800" b="1" baseline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，以</a:t>
            </a:r>
            <a:r>
              <a:rPr lang="zh-CN" altLang="en-US" sz="2800" b="1" u="sng" baseline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800" b="1" baseline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为模板合成具有一定氨基酸顺序的</a:t>
            </a:r>
            <a:r>
              <a:rPr lang="zh-CN" altLang="en-US" sz="2800" b="1" u="sng" baseline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800" b="1" baseline="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的过程。</a:t>
            </a:r>
          </a:p>
        </p:txBody>
      </p:sp>
      <p:sp>
        <p:nvSpPr>
          <p:cNvPr id="2" name="矩形 1"/>
          <p:cNvSpPr/>
          <p:nvPr/>
        </p:nvSpPr>
        <p:spPr>
          <a:xfrm>
            <a:off x="7267755" y="5320789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氨基酸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46862" y="5329786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043251" y="5963128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蛋白质</a:t>
            </a:r>
            <a:endParaRPr lang="zh-CN" altLang="en-US" dirty="0"/>
          </a:p>
        </p:txBody>
      </p:sp>
      <p:graphicFrame>
        <p:nvGraphicFramePr>
          <p:cNvPr id="15" name="Group 3">
            <a:extLst>
              <a:ext uri="{FF2B5EF4-FFF2-40B4-BE49-F238E27FC236}">
                <a16:creationId xmlns:a16="http://schemas.microsoft.com/office/drawing/2014/main" id="{244850A2-FE46-4B20-8F21-EDC638C75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93404"/>
              </p:ext>
            </p:extLst>
          </p:nvPr>
        </p:nvGraphicFramePr>
        <p:xfrm>
          <a:off x="2116236" y="879471"/>
          <a:ext cx="8280400" cy="4257673"/>
        </p:xfrm>
        <a:graphic>
          <a:graphicData uri="http://schemas.openxmlformats.org/drawingml/2006/table">
            <a:tbl>
              <a:tblPr/>
              <a:tblGrid>
                <a:gridCol w="266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482"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场所</a:t>
                      </a: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43"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模板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243"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原料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219"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条件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243"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原则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243"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黑体" pitchFamily="49" charset="-122"/>
                        </a:rPr>
                        <a:t>产物</a:t>
                      </a: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6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20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1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77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3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69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565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5530" algn="l" defTabSz="121856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marL="91433" marR="91433" marT="45730" marB="4573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 Box 50">
            <a:extLst>
              <a:ext uri="{FF2B5EF4-FFF2-40B4-BE49-F238E27FC236}">
                <a16:creationId xmlns:a16="http://schemas.microsoft.com/office/drawing/2014/main" id="{93F3B2CE-A42B-44F5-91EA-BA558E23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548" y="1752596"/>
            <a:ext cx="367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 Box 52">
            <a:extLst>
              <a:ext uri="{FF2B5EF4-FFF2-40B4-BE49-F238E27FC236}">
                <a16:creationId xmlns:a16="http://schemas.microsoft.com/office/drawing/2014/main" id="{28CF844A-4742-4C5D-AB53-EB9E9F95D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648" y="2465383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游离的氨基酸</a:t>
            </a:r>
            <a:endParaRPr lang="zh-CN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DB7524C9-65CC-40FE-B0F0-EA5D6D5E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987" y="3192458"/>
            <a:ext cx="3278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原料、模板、酶、能量</a:t>
            </a:r>
          </a:p>
        </p:txBody>
      </p:sp>
      <p:sp>
        <p:nvSpPr>
          <p:cNvPr id="28" name="Text Box 56">
            <a:extLst>
              <a:ext uri="{FF2B5EF4-FFF2-40B4-BE49-F238E27FC236}">
                <a16:creationId xmlns:a16="http://schemas.microsoft.com/office/drawing/2014/main" id="{B63C2197-083E-43F2-A935-0EAC9EF81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286" y="3840158"/>
            <a:ext cx="266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碱基互补配对原则</a:t>
            </a:r>
            <a:endParaRPr lang="zh-CN" altLang="zh-CN" sz="2400" b="1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 Box 66">
            <a:extLst>
              <a:ext uri="{FF2B5EF4-FFF2-40B4-BE49-F238E27FC236}">
                <a16:creationId xmlns:a16="http://schemas.microsoft.com/office/drawing/2014/main" id="{4417ECC5-816B-4D1D-AC0F-EB0AD800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548" y="1079496"/>
            <a:ext cx="265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细胞质（核糖体）</a:t>
            </a:r>
          </a:p>
        </p:txBody>
      </p:sp>
      <p:sp>
        <p:nvSpPr>
          <p:cNvPr id="30" name="Text Box 56">
            <a:extLst>
              <a:ext uri="{FF2B5EF4-FFF2-40B4-BE49-F238E27FC236}">
                <a16:creationId xmlns:a16="http://schemas.microsoft.com/office/drawing/2014/main" id="{5B294DC6-DE72-4B1D-ABC7-395DE95C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749" y="4530721"/>
            <a:ext cx="4206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具有一定氨基酸顺序的蛋白质</a:t>
            </a:r>
            <a:endParaRPr lang="zh-CN" altLang="zh-CN" sz="24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497377" y="362402"/>
            <a:ext cx="2088321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翻译</a:t>
            </a:r>
          </a:p>
        </p:txBody>
      </p:sp>
    </p:spTree>
    <p:extLst>
      <p:ext uri="{BB962C8B-B14F-4D97-AF65-F5344CB8AC3E}">
        <p14:creationId xmlns:p14="http://schemas.microsoft.com/office/powerpoint/2010/main" val="40224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8" grpId="0" bldLvl="0" autoUpdateAnimBg="0"/>
      <p:bldP spid="25" grpId="0" bldLvl="0" autoUpdateAnimBg="0"/>
      <p:bldP spid="26" grpId="0" bldLvl="0" autoUpdateAnimBg="0"/>
      <p:bldP spid="28" grpId="0" bldLvl="0" autoUpdateAnimBg="0"/>
      <p:bldP spid="29" grpId="0" bldLvl="0" autoUpdateAnimBg="0"/>
      <p:bldP spid="30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377681" y="4525498"/>
            <a:ext cx="86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377680" y="5030323"/>
            <a:ext cx="1048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=16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377680" y="5551023"/>
            <a:ext cx="1048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=64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2497454" y="1838760"/>
            <a:ext cx="1255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思考：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3753167" y="1698956"/>
            <a:ext cx="5327650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组成蛋白质的氨基酸：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信使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的碱基：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92255" y="3228352"/>
            <a:ext cx="762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种碱基如何决定蛋白质的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种氨基酸呢？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571176" y="1698239"/>
            <a:ext cx="1371600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927948" y="2354368"/>
            <a:ext cx="969963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814830" y="4519148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个碱基决定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个氨基酸就只能决定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       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816418" y="5543086"/>
            <a:ext cx="9034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个碱基决定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个氨基酸就可决定</a:t>
            </a:r>
            <a:r>
              <a:rPr lang="en-US" altLang="zh-CN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  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814831" y="5038261"/>
            <a:ext cx="8615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个碱基决定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个氨基酸就只能决定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080693" y="4519149"/>
            <a:ext cx="652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7952106" y="5023096"/>
            <a:ext cx="84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602856" y="5527211"/>
            <a:ext cx="981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814830" y="3871368"/>
            <a:ext cx="126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假设：</a:t>
            </a:r>
          </a:p>
        </p:txBody>
      </p:sp>
      <p:sp>
        <p:nvSpPr>
          <p:cNvPr id="27" name="WordArt 4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32328" y="1838760"/>
            <a:ext cx="874713" cy="91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？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1059152" y="186348"/>
            <a:ext cx="10103073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</a:t>
            </a:r>
            <a:r>
              <a:rPr lang="en-US" altLang="zh-CN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mRNA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如何将信息翻译成蛋白质？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6" grpId="0" autoUpdateAnimBg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6"/>
          <p:cNvSpPr/>
          <p:nvPr/>
        </p:nvSpPr>
        <p:spPr>
          <a:xfrm>
            <a:off x="1" y="3307706"/>
            <a:ext cx="2940148" cy="43983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7BC14A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任意多边形: 形状 16"/>
          <p:cNvSpPr/>
          <p:nvPr/>
        </p:nvSpPr>
        <p:spPr>
          <a:xfrm>
            <a:off x="1" y="972164"/>
            <a:ext cx="2940148" cy="43983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7BC14A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983946" y="964074"/>
            <a:ext cx="151096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课标要求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911704" y="1586434"/>
            <a:ext cx="10368592" cy="17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 eaLnBrk="1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说出三种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的结构和功能。</a:t>
            </a:r>
          </a:p>
          <a:p>
            <a:pPr defTabSz="1218565" eaLnBrk="1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描述转录和翻译的过程。</a:t>
            </a:r>
          </a:p>
          <a:p>
            <a:pPr defTabSz="1218565" eaLnBrk="1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tabLst>
                <a:tab pos="2430780" algn="l"/>
              </a:tabLst>
            </a:pPr>
            <a:endParaRPr lang="zh-CN" altLang="en-US" sz="2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983946" y="3307706"/>
            <a:ext cx="151096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素养要求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1704" y="4006580"/>
            <a:ext cx="10933293" cy="1747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 eaLnBrk="1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生命观念：通过掌握遗传信息的表达过程，明确蛋白质作为生命活动主要承担者的意义。</a:t>
            </a:r>
          </a:p>
          <a:p>
            <a:pPr defTabSz="1218565" eaLnBrk="1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科学思维：分析转录和翻译过程中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、氨基酸间的对应关系。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4934685" y="0"/>
            <a:ext cx="3208420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教学目标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>
            <a:off x="497377" y="362402"/>
            <a:ext cx="4855336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密码子（遗传密码）</a:t>
            </a:r>
          </a:p>
        </p:txBody>
      </p:sp>
      <p:pic>
        <p:nvPicPr>
          <p:cNvPr id="5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81" y="4580664"/>
            <a:ext cx="662463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19"/>
          <p:cNvGrpSpPr/>
          <p:nvPr/>
        </p:nvGrpSpPr>
        <p:grpSpPr bwMode="auto">
          <a:xfrm rot="10800000">
            <a:off x="3290094" y="4694964"/>
            <a:ext cx="985837" cy="433387"/>
            <a:chOff x="703" y="1842"/>
            <a:chExt cx="363" cy="227"/>
          </a:xfrm>
        </p:grpSpPr>
        <p:sp>
          <p:nvSpPr>
            <p:cNvPr id="54" name="Line 20"/>
            <p:cNvSpPr>
              <a:spLocks noChangeShapeType="1"/>
            </p:cNvSpPr>
            <p:nvPr/>
          </p:nvSpPr>
          <p:spPr bwMode="auto">
            <a:xfrm>
              <a:off x="703" y="1888"/>
              <a:ext cx="181" cy="18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>
              <a:off x="884" y="1842"/>
              <a:ext cx="0" cy="2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 flipH="1">
              <a:off x="884" y="1842"/>
              <a:ext cx="182" cy="2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116738" y="5208000"/>
            <a:ext cx="604870" cy="6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endParaRPr kumimoji="1" lang="en-US" altLang="zh-TW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4215884" y="5114898"/>
            <a:ext cx="604870" cy="6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3671061" y="5202721"/>
            <a:ext cx="604870" cy="6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endParaRPr kumimoji="1" lang="en-US" altLang="zh-TW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4754110" y="4924799"/>
            <a:ext cx="604870" cy="6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endParaRPr kumimoji="1" lang="en-US" altLang="zh-TW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5309935" y="4938867"/>
            <a:ext cx="604870" cy="6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endParaRPr kumimoji="1" lang="en-US" altLang="zh-TW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5851692" y="5048326"/>
            <a:ext cx="6048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kumimoji="1" lang="en-US" altLang="zh-TW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403986" y="5048326"/>
            <a:ext cx="604870" cy="6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endParaRPr kumimoji="1" lang="en-US" altLang="zh-TW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6949274" y="5048326"/>
            <a:ext cx="6048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kumimoji="1" lang="en-US" altLang="zh-TW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7521228" y="4917578"/>
            <a:ext cx="604870" cy="64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66" name="Text Box 47"/>
          <p:cNvSpPr txBox="1">
            <a:spLocks noChangeArrowheads="1"/>
          </p:cNvSpPr>
          <p:nvPr/>
        </p:nvSpPr>
        <p:spPr bwMode="auto">
          <a:xfrm>
            <a:off x="4900177" y="3757455"/>
            <a:ext cx="1293813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密码子</a:t>
            </a:r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>
            <a:off x="3137462" y="4077987"/>
            <a:ext cx="1293813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密码子</a:t>
            </a:r>
          </a:p>
        </p:txBody>
      </p:sp>
      <p:grpSp>
        <p:nvGrpSpPr>
          <p:cNvPr id="68" name="Group 19"/>
          <p:cNvGrpSpPr/>
          <p:nvPr/>
        </p:nvGrpSpPr>
        <p:grpSpPr bwMode="auto">
          <a:xfrm rot="10800000">
            <a:off x="5052809" y="4381108"/>
            <a:ext cx="985837" cy="433387"/>
            <a:chOff x="703" y="1842"/>
            <a:chExt cx="363" cy="227"/>
          </a:xfrm>
        </p:grpSpPr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703" y="1888"/>
              <a:ext cx="181" cy="18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>
              <a:off x="884" y="1842"/>
              <a:ext cx="0" cy="2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884" y="1842"/>
              <a:ext cx="182" cy="2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2" name="Group 19"/>
          <p:cNvGrpSpPr/>
          <p:nvPr/>
        </p:nvGrpSpPr>
        <p:grpSpPr bwMode="auto">
          <a:xfrm rot="10800000">
            <a:off x="6690735" y="4509979"/>
            <a:ext cx="985837" cy="433387"/>
            <a:chOff x="703" y="1842"/>
            <a:chExt cx="363" cy="227"/>
          </a:xfrm>
        </p:grpSpPr>
        <p:sp>
          <p:nvSpPr>
            <p:cNvPr id="73" name="Line 20"/>
            <p:cNvSpPr>
              <a:spLocks noChangeShapeType="1"/>
            </p:cNvSpPr>
            <p:nvPr/>
          </p:nvSpPr>
          <p:spPr bwMode="auto">
            <a:xfrm>
              <a:off x="703" y="1888"/>
              <a:ext cx="181" cy="18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Line 21"/>
            <p:cNvSpPr>
              <a:spLocks noChangeShapeType="1"/>
            </p:cNvSpPr>
            <p:nvPr/>
          </p:nvSpPr>
          <p:spPr bwMode="auto">
            <a:xfrm>
              <a:off x="884" y="1842"/>
              <a:ext cx="0" cy="2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Line 22"/>
            <p:cNvSpPr>
              <a:spLocks noChangeShapeType="1"/>
            </p:cNvSpPr>
            <p:nvPr/>
          </p:nvSpPr>
          <p:spPr bwMode="auto">
            <a:xfrm flipH="1">
              <a:off x="884" y="1842"/>
              <a:ext cx="182" cy="2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6" name="Text Box 47"/>
          <p:cNvSpPr txBox="1">
            <a:spLocks noChangeArrowheads="1"/>
          </p:cNvSpPr>
          <p:nvPr/>
        </p:nvSpPr>
        <p:spPr bwMode="auto">
          <a:xfrm>
            <a:off x="6538103" y="3875247"/>
            <a:ext cx="1293813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密码子</a:t>
            </a:r>
          </a:p>
        </p:txBody>
      </p:sp>
      <p:sp>
        <p:nvSpPr>
          <p:cNvPr id="78" name="Text Box 43"/>
          <p:cNvSpPr txBox="1">
            <a:spLocks noChangeArrowheads="1"/>
          </p:cNvSpPr>
          <p:nvPr/>
        </p:nvSpPr>
        <p:spPr bwMode="auto">
          <a:xfrm>
            <a:off x="1756117" y="1739291"/>
            <a:ext cx="8679766" cy="13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密码子：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遗传学上把</a:t>
            </a:r>
            <a:r>
              <a:rPr kumimoji="1"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信使</a:t>
            </a:r>
            <a:r>
              <a:rPr kumimoji="1"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  <a:r>
              <a:rPr kumimoji="1"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kumimoji="1"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1"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决定一个</a:t>
            </a:r>
            <a:r>
              <a:rPr kumimoji="1" lang="zh-CN" altLang="en-US" sz="2800" b="1" u="sng" dirty="0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氨基酸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kumimoji="1" lang="en-US" altLang="zh-CN" sz="2800" b="1" dirty="0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个相邻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的碱基叫做一个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密码子。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76" grpId="0" animBg="1"/>
      <p:bldP spid="7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200400" y="4648200"/>
            <a:ext cx="1295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200400" y="6214404"/>
            <a:ext cx="12192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096000" y="1519311"/>
            <a:ext cx="1430215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6000" y="1896794"/>
            <a:ext cx="1430215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26215" y="1531034"/>
            <a:ext cx="1430215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3124200" y="1531034"/>
            <a:ext cx="1295400" cy="208436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7737230" y="2180494"/>
            <a:ext cx="12051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718012" y="1818064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kumimoji="1"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kumimoji="1"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0" grpId="0" animBg="1"/>
      <p:bldP spid="12" grpId="0" animBg="1"/>
      <p:bldP spid="3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497377" y="362402"/>
            <a:ext cx="4855336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密码子（遗传密码）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68069" y="1377180"/>
            <a:ext cx="10689469" cy="484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、在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64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个遗传密码子中，能决定氨基酸的遗传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密码子只有</a:t>
            </a:r>
            <a:r>
              <a:rPr lang="zh-CN" altLang="en-US" b="1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        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、一种密码子，决定</a:t>
            </a:r>
            <a:r>
              <a:rPr lang="zh-CN" altLang="en-US" b="1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        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种特定的氨基酸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、一种氨基酸可能有</a:t>
            </a:r>
            <a:r>
              <a:rPr lang="zh-CN" altLang="en-US" b="1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                   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密码子（简并性）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、地球上几乎所有的生物</a:t>
            </a:r>
            <a:r>
              <a:rPr lang="zh-CN" altLang="en-US" b="1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          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密码子表（通用性）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32496" y="3462941"/>
            <a:ext cx="634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99201" y="4001331"/>
            <a:ext cx="4155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98297" y="5066652"/>
            <a:ext cx="1458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共用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86214" y="4517831"/>
            <a:ext cx="2370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一种或几种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11587" y="1877195"/>
            <a:ext cx="43861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起始密码子：</a:t>
            </a:r>
          </a:p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终止密码子：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15086" y="1823591"/>
            <a:ext cx="6010609" cy="5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AUG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GUG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（编码氨基酸）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15086" y="2362200"/>
            <a:ext cx="6416731" cy="5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UAA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UAG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UGA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（不编码氨基酸，终止信号）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16"/>
          <p:cNvSpPr>
            <a:spLocks noChangeArrowheads="1"/>
          </p:cNvSpPr>
          <p:nvPr/>
        </p:nvSpPr>
        <p:spPr bwMode="auto">
          <a:xfrm>
            <a:off x="497378" y="362402"/>
            <a:ext cx="1458032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翻译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3" name="Picture 2" descr="6722t06-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2698" b="15157"/>
          <a:stretch>
            <a:fillRect/>
          </a:stretch>
        </p:blipFill>
        <p:spPr bwMode="auto">
          <a:xfrm>
            <a:off x="1433695" y="1370464"/>
            <a:ext cx="9718506" cy="440882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2799471" y="3203916"/>
            <a:ext cx="1983544" cy="2732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36545" y="5936566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蛋白质合成场所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4628271" y="2025747"/>
            <a:ext cx="1983544" cy="21242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025660" y="1747540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tRNA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1" grpId="0" animBg="1"/>
      <p:bldP spid="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9070550" y="612696"/>
            <a:ext cx="2817360" cy="38059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2"/>
          <p:cNvGrpSpPr/>
          <p:nvPr/>
        </p:nvGrpSpPr>
        <p:grpSpPr bwMode="auto">
          <a:xfrm>
            <a:off x="4259279" y="3159320"/>
            <a:ext cx="2020888" cy="2076450"/>
            <a:chOff x="2179" y="1587"/>
            <a:chExt cx="1199" cy="128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997" y="2476"/>
              <a:ext cx="38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TW" sz="3600" b="1" i="0" u="none" strike="noStrike" kern="0" cap="none" spc="0" normalizeH="0" baseline="0" noProof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/>
            <p:nvPr/>
          </p:nvGrpSpPr>
          <p:grpSpPr bwMode="auto">
            <a:xfrm>
              <a:off x="2179" y="1587"/>
              <a:ext cx="960" cy="1287"/>
              <a:chOff x="2179" y="1587"/>
              <a:chExt cx="960" cy="1287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2179" y="2476"/>
                <a:ext cx="381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TW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kumimoji="0" lang="en-US" altLang="zh-TW" sz="2400" b="0" i="0" u="none" strike="noStrike" kern="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580" y="2476"/>
                <a:ext cx="381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TW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</a:p>
            </p:txBody>
          </p:sp>
          <p:grpSp>
            <p:nvGrpSpPr>
              <p:cNvPr id="9" name="Group 7"/>
              <p:cNvGrpSpPr/>
              <p:nvPr/>
            </p:nvGrpSpPr>
            <p:grpSpPr bwMode="auto">
              <a:xfrm>
                <a:off x="2331" y="1587"/>
                <a:ext cx="808" cy="889"/>
                <a:chOff x="1115" y="1587"/>
                <a:chExt cx="808" cy="889"/>
              </a:xfrm>
            </p:grpSpPr>
            <p:grpSp>
              <p:nvGrpSpPr>
                <p:cNvPr id="10" name="Group 8"/>
                <p:cNvGrpSpPr/>
                <p:nvPr/>
              </p:nvGrpSpPr>
              <p:grpSpPr bwMode="auto">
                <a:xfrm>
                  <a:off x="1239" y="1587"/>
                  <a:ext cx="528" cy="720"/>
                  <a:chOff x="2880" y="1296"/>
                  <a:chExt cx="1711" cy="2112"/>
                </a:xfrm>
              </p:grpSpPr>
              <p:grpSp>
                <p:nvGrpSpPr>
                  <p:cNvPr id="14" name="Group 9"/>
                  <p:cNvGrpSpPr/>
                  <p:nvPr/>
                </p:nvGrpSpPr>
                <p:grpSpPr bwMode="auto">
                  <a:xfrm>
                    <a:off x="3223" y="1702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27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5" name="Group 12"/>
                  <p:cNvGrpSpPr/>
                  <p:nvPr/>
                </p:nvGrpSpPr>
                <p:grpSpPr bwMode="auto">
                  <a:xfrm flipV="1">
                    <a:off x="3223" y="2419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25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6" name="Freeform 1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125"/>
                    <a:ext cx="367" cy="496"/>
                  </a:xfrm>
                  <a:custGeom>
                    <a:avLst/>
                    <a:gdLst>
                      <a:gd name="T0" fmla="*/ 364 w 872"/>
                      <a:gd name="T1" fmla="*/ 163 h 1096"/>
                      <a:gd name="T2" fmla="*/ 303 w 872"/>
                      <a:gd name="T3" fmla="*/ 119 h 1096"/>
                      <a:gd name="T4" fmla="*/ 263 w 872"/>
                      <a:gd name="T5" fmla="*/ 33 h 1096"/>
                      <a:gd name="T6" fmla="*/ 141 w 872"/>
                      <a:gd name="T7" fmla="*/ 11 h 1096"/>
                      <a:gd name="T8" fmla="*/ 40 w 872"/>
                      <a:gd name="T9" fmla="*/ 98 h 1096"/>
                      <a:gd name="T10" fmla="*/ 0 w 872"/>
                      <a:gd name="T11" fmla="*/ 228 h 1096"/>
                      <a:gd name="T12" fmla="*/ 40 w 872"/>
                      <a:gd name="T13" fmla="*/ 424 h 1096"/>
                      <a:gd name="T14" fmla="*/ 222 w 872"/>
                      <a:gd name="T15" fmla="*/ 489 h 1096"/>
                      <a:gd name="T16" fmla="*/ 343 w 872"/>
                      <a:gd name="T17" fmla="*/ 380 h 1096"/>
                      <a:gd name="T18" fmla="*/ 364 w 872"/>
                      <a:gd name="T19" fmla="*/ 315 h 10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 bwMode="auto">
                  <a:xfrm flipH="1">
                    <a:off x="3696" y="1296"/>
                    <a:ext cx="467" cy="970"/>
                    <a:chOff x="1632" y="480"/>
                    <a:chExt cx="864" cy="1296"/>
                  </a:xfrm>
                </p:grpSpPr>
                <p:sp>
                  <p:nvSpPr>
                    <p:cNvPr id="23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8" name="Group 19"/>
                  <p:cNvGrpSpPr/>
                  <p:nvPr/>
                </p:nvGrpSpPr>
                <p:grpSpPr bwMode="auto">
                  <a:xfrm flipH="1" flipV="1">
                    <a:off x="3709" y="2397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21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9" name="Freeform 2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8" y="2064"/>
                    <a:ext cx="463" cy="496"/>
                  </a:xfrm>
                  <a:custGeom>
                    <a:avLst/>
                    <a:gdLst>
                      <a:gd name="T0" fmla="*/ 459 w 872"/>
                      <a:gd name="T1" fmla="*/ 163 h 1096"/>
                      <a:gd name="T2" fmla="*/ 382 w 872"/>
                      <a:gd name="T3" fmla="*/ 119 h 1096"/>
                      <a:gd name="T4" fmla="*/ 331 w 872"/>
                      <a:gd name="T5" fmla="*/ 33 h 1096"/>
                      <a:gd name="T6" fmla="*/ 178 w 872"/>
                      <a:gd name="T7" fmla="*/ 11 h 1096"/>
                      <a:gd name="T8" fmla="*/ 51 w 872"/>
                      <a:gd name="T9" fmla="*/ 98 h 1096"/>
                      <a:gd name="T10" fmla="*/ 0 w 872"/>
                      <a:gd name="T11" fmla="*/ 228 h 1096"/>
                      <a:gd name="T12" fmla="*/ 51 w 872"/>
                      <a:gd name="T13" fmla="*/ 424 h 1096"/>
                      <a:gd name="T14" fmla="*/ 280 w 872"/>
                      <a:gd name="T15" fmla="*/ 489 h 1096"/>
                      <a:gd name="T16" fmla="*/ 433 w 872"/>
                      <a:gd name="T17" fmla="*/ 380 h 1096"/>
                      <a:gd name="T18" fmla="*/ 459 w 872"/>
                      <a:gd name="T19" fmla="*/ 315 h 109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Freeform 2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880"/>
                    <a:ext cx="670" cy="528"/>
                  </a:xfrm>
                  <a:custGeom>
                    <a:avLst/>
                    <a:gdLst>
                      <a:gd name="T0" fmla="*/ 222 w 1040"/>
                      <a:gd name="T1" fmla="*/ 31 h 816"/>
                      <a:gd name="T2" fmla="*/ 160 w 1040"/>
                      <a:gd name="T3" fmla="*/ 124 h 816"/>
                      <a:gd name="T4" fmla="*/ 67 w 1040"/>
                      <a:gd name="T5" fmla="*/ 186 h 816"/>
                      <a:gd name="T6" fmla="*/ 5 w 1040"/>
                      <a:gd name="T7" fmla="*/ 342 h 816"/>
                      <a:gd name="T8" fmla="*/ 98 w 1040"/>
                      <a:gd name="T9" fmla="*/ 497 h 816"/>
                      <a:gd name="T10" fmla="*/ 345 w 1040"/>
                      <a:gd name="T11" fmla="*/ 528 h 816"/>
                      <a:gd name="T12" fmla="*/ 531 w 1040"/>
                      <a:gd name="T13" fmla="*/ 497 h 816"/>
                      <a:gd name="T14" fmla="*/ 655 w 1040"/>
                      <a:gd name="T15" fmla="*/ 373 h 816"/>
                      <a:gd name="T16" fmla="*/ 624 w 1040"/>
                      <a:gd name="T17" fmla="*/ 248 h 816"/>
                      <a:gd name="T18" fmla="*/ 500 w 1040"/>
                      <a:gd name="T19" fmla="*/ 155 h 816"/>
                      <a:gd name="T20" fmla="*/ 376 w 1040"/>
                      <a:gd name="T21" fmla="*/ 93 h 816"/>
                      <a:gd name="T22" fmla="*/ 345 w 1040"/>
                      <a:gd name="T23" fmla="*/ 0 h 8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040" h="816">
                        <a:moveTo>
                          <a:pt x="344" y="48"/>
                        </a:moveTo>
                        <a:cubicBezTo>
                          <a:pt x="316" y="100"/>
                          <a:pt x="288" y="152"/>
                          <a:pt x="248" y="192"/>
                        </a:cubicBezTo>
                        <a:cubicBezTo>
                          <a:pt x="208" y="232"/>
                          <a:pt x="144" y="232"/>
                          <a:pt x="104" y="288"/>
                        </a:cubicBezTo>
                        <a:cubicBezTo>
                          <a:pt x="64" y="344"/>
                          <a:pt x="0" y="448"/>
                          <a:pt x="8" y="528"/>
                        </a:cubicBezTo>
                        <a:cubicBezTo>
                          <a:pt x="16" y="608"/>
                          <a:pt x="64" y="720"/>
                          <a:pt x="152" y="768"/>
                        </a:cubicBezTo>
                        <a:cubicBezTo>
                          <a:pt x="240" y="816"/>
                          <a:pt x="424" y="816"/>
                          <a:pt x="536" y="816"/>
                        </a:cubicBezTo>
                        <a:cubicBezTo>
                          <a:pt x="648" y="816"/>
                          <a:pt x="744" y="808"/>
                          <a:pt x="824" y="768"/>
                        </a:cubicBezTo>
                        <a:cubicBezTo>
                          <a:pt x="904" y="728"/>
                          <a:pt x="992" y="640"/>
                          <a:pt x="1016" y="576"/>
                        </a:cubicBezTo>
                        <a:cubicBezTo>
                          <a:pt x="1040" y="512"/>
                          <a:pt x="1008" y="440"/>
                          <a:pt x="968" y="384"/>
                        </a:cubicBezTo>
                        <a:cubicBezTo>
                          <a:pt x="928" y="328"/>
                          <a:pt x="840" y="280"/>
                          <a:pt x="776" y="240"/>
                        </a:cubicBezTo>
                        <a:cubicBezTo>
                          <a:pt x="712" y="200"/>
                          <a:pt x="624" y="184"/>
                          <a:pt x="584" y="144"/>
                        </a:cubicBezTo>
                        <a:cubicBezTo>
                          <a:pt x="544" y="104"/>
                          <a:pt x="544" y="24"/>
                          <a:pt x="53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1" name="AutoShape 24"/>
                <p:cNvCxnSpPr>
                  <a:cxnSpLocks noChangeShapeType="1"/>
                  <a:endCxn id="20" idx="4"/>
                </p:cNvCxnSpPr>
                <p:nvPr/>
              </p:nvCxnSpPr>
              <p:spPr bwMode="auto">
                <a:xfrm flipV="1">
                  <a:off x="1115" y="2296"/>
                  <a:ext cx="293" cy="180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" name="AutoShape 25"/>
                <p:cNvCxnSpPr>
                  <a:cxnSpLocks noChangeShapeType="1"/>
                  <a:endCxn id="20" idx="5"/>
                </p:cNvCxnSpPr>
                <p:nvPr/>
              </p:nvCxnSpPr>
              <p:spPr bwMode="auto">
                <a:xfrm flipH="1" flipV="1">
                  <a:off x="1494" y="2316"/>
                  <a:ext cx="48" cy="16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AutoShape 26"/>
                <p:cNvCxnSpPr>
                  <a:cxnSpLocks noChangeShapeType="1"/>
                  <a:stCxn id="20" idx="7"/>
                </p:cNvCxnSpPr>
                <p:nvPr/>
              </p:nvCxnSpPr>
              <p:spPr bwMode="auto">
                <a:xfrm>
                  <a:off x="1598" y="2254"/>
                  <a:ext cx="325" cy="222"/>
                </a:xfrm>
                <a:prstGeom prst="straightConnector1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4555161" y="2144651"/>
            <a:ext cx="1069997" cy="9556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天冬</a:t>
            </a:r>
            <a:b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酰氨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3" name="Group 31"/>
          <p:cNvGrpSpPr/>
          <p:nvPr/>
        </p:nvGrpSpPr>
        <p:grpSpPr bwMode="auto">
          <a:xfrm>
            <a:off x="6294573" y="3176866"/>
            <a:ext cx="1931988" cy="2093912"/>
            <a:chOff x="3473" y="1587"/>
            <a:chExt cx="1143" cy="1303"/>
          </a:xfrm>
        </p:grpSpPr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3854" y="2476"/>
              <a:ext cx="381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TW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99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3473" y="2476"/>
              <a:ext cx="381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TW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U</a:t>
              </a:r>
              <a:endParaRPr kumimoji="0" lang="en-US" altLang="zh-TW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4235" y="2491"/>
              <a:ext cx="381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TW" sz="36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</a:t>
              </a:r>
              <a:endParaRPr kumimoji="0" lang="en-US" altLang="zh-TW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oup 35"/>
            <p:cNvGrpSpPr/>
            <p:nvPr/>
          </p:nvGrpSpPr>
          <p:grpSpPr bwMode="auto">
            <a:xfrm>
              <a:off x="3614" y="1587"/>
              <a:ext cx="808" cy="889"/>
              <a:chOff x="1115" y="1587"/>
              <a:chExt cx="808" cy="889"/>
            </a:xfrm>
          </p:grpSpPr>
          <p:grpSp>
            <p:nvGrpSpPr>
              <p:cNvPr id="38" name="Group 36"/>
              <p:cNvGrpSpPr/>
              <p:nvPr/>
            </p:nvGrpSpPr>
            <p:grpSpPr bwMode="auto">
              <a:xfrm>
                <a:off x="1239" y="1587"/>
                <a:ext cx="528" cy="720"/>
                <a:chOff x="2880" y="1296"/>
                <a:chExt cx="1711" cy="2112"/>
              </a:xfrm>
            </p:grpSpPr>
            <p:grpSp>
              <p:nvGrpSpPr>
                <p:cNvPr id="42" name="Group 37"/>
                <p:cNvGrpSpPr/>
                <p:nvPr/>
              </p:nvGrpSpPr>
              <p:grpSpPr bwMode="auto">
                <a:xfrm>
                  <a:off x="3223" y="1702"/>
                  <a:ext cx="364" cy="586"/>
                  <a:chOff x="1632" y="480"/>
                  <a:chExt cx="864" cy="1296"/>
                </a:xfrm>
              </p:grpSpPr>
              <p:sp>
                <p:nvSpPr>
                  <p:cNvPr id="5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rgbClr val="00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3" name="Group 40"/>
                <p:cNvGrpSpPr/>
                <p:nvPr/>
              </p:nvGrpSpPr>
              <p:grpSpPr bwMode="auto">
                <a:xfrm flipV="1">
                  <a:off x="3223" y="2419"/>
                  <a:ext cx="364" cy="586"/>
                  <a:chOff x="1632" y="480"/>
                  <a:chExt cx="864" cy="1296"/>
                </a:xfrm>
              </p:grpSpPr>
              <p:sp>
                <p:nvSpPr>
                  <p:cNvPr id="5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rgbClr val="00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4" name="Freeform 43"/>
                <p:cNvSpPr>
                  <a:spLocks noChangeArrowheads="1"/>
                </p:cNvSpPr>
                <p:nvPr/>
              </p:nvSpPr>
              <p:spPr bwMode="auto">
                <a:xfrm>
                  <a:off x="2880" y="2125"/>
                  <a:ext cx="367" cy="496"/>
                </a:xfrm>
                <a:custGeom>
                  <a:avLst/>
                  <a:gdLst>
                    <a:gd name="T0" fmla="*/ 364 w 872"/>
                    <a:gd name="T1" fmla="*/ 163 h 1096"/>
                    <a:gd name="T2" fmla="*/ 303 w 872"/>
                    <a:gd name="T3" fmla="*/ 119 h 1096"/>
                    <a:gd name="T4" fmla="*/ 263 w 872"/>
                    <a:gd name="T5" fmla="*/ 33 h 1096"/>
                    <a:gd name="T6" fmla="*/ 141 w 872"/>
                    <a:gd name="T7" fmla="*/ 11 h 1096"/>
                    <a:gd name="T8" fmla="*/ 40 w 872"/>
                    <a:gd name="T9" fmla="*/ 98 h 1096"/>
                    <a:gd name="T10" fmla="*/ 0 w 872"/>
                    <a:gd name="T11" fmla="*/ 228 h 1096"/>
                    <a:gd name="T12" fmla="*/ 40 w 872"/>
                    <a:gd name="T13" fmla="*/ 424 h 1096"/>
                    <a:gd name="T14" fmla="*/ 222 w 872"/>
                    <a:gd name="T15" fmla="*/ 489 h 1096"/>
                    <a:gd name="T16" fmla="*/ 343 w 872"/>
                    <a:gd name="T17" fmla="*/ 380 h 1096"/>
                    <a:gd name="T18" fmla="*/ 364 w 872"/>
                    <a:gd name="T19" fmla="*/ 315 h 10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72" h="1096">
                      <a:moveTo>
                        <a:pt x="864" y="360"/>
                      </a:moveTo>
                      <a:cubicBezTo>
                        <a:pt x="812" y="336"/>
                        <a:pt x="760" y="312"/>
                        <a:pt x="720" y="264"/>
                      </a:cubicBezTo>
                      <a:cubicBezTo>
                        <a:pt x="680" y="216"/>
                        <a:pt x="688" y="112"/>
                        <a:pt x="624" y="72"/>
                      </a:cubicBezTo>
                      <a:cubicBezTo>
                        <a:pt x="560" y="32"/>
                        <a:pt x="424" y="0"/>
                        <a:pt x="336" y="24"/>
                      </a:cubicBezTo>
                      <a:cubicBezTo>
                        <a:pt x="248" y="48"/>
                        <a:pt x="152" y="136"/>
                        <a:pt x="96" y="216"/>
                      </a:cubicBezTo>
                      <a:cubicBezTo>
                        <a:pt x="40" y="296"/>
                        <a:pt x="0" y="384"/>
                        <a:pt x="0" y="504"/>
                      </a:cubicBezTo>
                      <a:cubicBezTo>
                        <a:pt x="0" y="624"/>
                        <a:pt x="8" y="840"/>
                        <a:pt x="96" y="936"/>
                      </a:cubicBezTo>
                      <a:cubicBezTo>
                        <a:pt x="184" y="1032"/>
                        <a:pt x="408" y="1096"/>
                        <a:pt x="528" y="1080"/>
                      </a:cubicBezTo>
                      <a:cubicBezTo>
                        <a:pt x="648" y="1064"/>
                        <a:pt x="760" y="904"/>
                        <a:pt x="816" y="840"/>
                      </a:cubicBezTo>
                      <a:cubicBezTo>
                        <a:pt x="872" y="776"/>
                        <a:pt x="840" y="728"/>
                        <a:pt x="864" y="696"/>
                      </a:cubicBezTo>
                    </a:path>
                  </a:pathLst>
                </a:custGeom>
                <a:noFill/>
                <a:ln w="28575">
                  <a:solidFill>
                    <a:srgbClr val="00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 bwMode="auto">
                <a:xfrm flipH="1">
                  <a:off x="3696" y="1296"/>
                  <a:ext cx="467" cy="970"/>
                  <a:chOff x="1632" y="480"/>
                  <a:chExt cx="864" cy="1296"/>
                </a:xfrm>
              </p:grpSpPr>
              <p:sp>
                <p:nvSpPr>
                  <p:cNvPr id="5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rgbClr val="00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6" name="Group 47"/>
                <p:cNvGrpSpPr/>
                <p:nvPr/>
              </p:nvGrpSpPr>
              <p:grpSpPr bwMode="auto">
                <a:xfrm flipH="1" flipV="1">
                  <a:off x="3709" y="2397"/>
                  <a:ext cx="364" cy="586"/>
                  <a:chOff x="1632" y="480"/>
                  <a:chExt cx="864" cy="1296"/>
                </a:xfrm>
              </p:grpSpPr>
              <p:sp>
                <p:nvSpPr>
                  <p:cNvPr id="4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rgbClr val="00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7" name="Freeform 50"/>
                <p:cNvSpPr>
                  <a:spLocks noChangeArrowheads="1"/>
                </p:cNvSpPr>
                <p:nvPr/>
              </p:nvSpPr>
              <p:spPr bwMode="auto">
                <a:xfrm flipH="1">
                  <a:off x="4128" y="2064"/>
                  <a:ext cx="463" cy="496"/>
                </a:xfrm>
                <a:custGeom>
                  <a:avLst/>
                  <a:gdLst>
                    <a:gd name="T0" fmla="*/ 459 w 872"/>
                    <a:gd name="T1" fmla="*/ 163 h 1096"/>
                    <a:gd name="T2" fmla="*/ 382 w 872"/>
                    <a:gd name="T3" fmla="*/ 119 h 1096"/>
                    <a:gd name="T4" fmla="*/ 331 w 872"/>
                    <a:gd name="T5" fmla="*/ 33 h 1096"/>
                    <a:gd name="T6" fmla="*/ 178 w 872"/>
                    <a:gd name="T7" fmla="*/ 11 h 1096"/>
                    <a:gd name="T8" fmla="*/ 51 w 872"/>
                    <a:gd name="T9" fmla="*/ 98 h 1096"/>
                    <a:gd name="T10" fmla="*/ 0 w 872"/>
                    <a:gd name="T11" fmla="*/ 228 h 1096"/>
                    <a:gd name="T12" fmla="*/ 51 w 872"/>
                    <a:gd name="T13" fmla="*/ 424 h 1096"/>
                    <a:gd name="T14" fmla="*/ 280 w 872"/>
                    <a:gd name="T15" fmla="*/ 489 h 1096"/>
                    <a:gd name="T16" fmla="*/ 433 w 872"/>
                    <a:gd name="T17" fmla="*/ 380 h 1096"/>
                    <a:gd name="T18" fmla="*/ 459 w 872"/>
                    <a:gd name="T19" fmla="*/ 315 h 10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72" h="1096">
                      <a:moveTo>
                        <a:pt x="864" y="360"/>
                      </a:moveTo>
                      <a:cubicBezTo>
                        <a:pt x="812" y="336"/>
                        <a:pt x="760" y="312"/>
                        <a:pt x="720" y="264"/>
                      </a:cubicBezTo>
                      <a:cubicBezTo>
                        <a:pt x="680" y="216"/>
                        <a:pt x="688" y="112"/>
                        <a:pt x="624" y="72"/>
                      </a:cubicBezTo>
                      <a:cubicBezTo>
                        <a:pt x="560" y="32"/>
                        <a:pt x="424" y="0"/>
                        <a:pt x="336" y="24"/>
                      </a:cubicBezTo>
                      <a:cubicBezTo>
                        <a:pt x="248" y="48"/>
                        <a:pt x="152" y="136"/>
                        <a:pt x="96" y="216"/>
                      </a:cubicBezTo>
                      <a:cubicBezTo>
                        <a:pt x="40" y="296"/>
                        <a:pt x="0" y="384"/>
                        <a:pt x="0" y="504"/>
                      </a:cubicBezTo>
                      <a:cubicBezTo>
                        <a:pt x="0" y="624"/>
                        <a:pt x="8" y="840"/>
                        <a:pt x="96" y="936"/>
                      </a:cubicBezTo>
                      <a:cubicBezTo>
                        <a:pt x="184" y="1032"/>
                        <a:pt x="408" y="1096"/>
                        <a:pt x="528" y="1080"/>
                      </a:cubicBezTo>
                      <a:cubicBezTo>
                        <a:pt x="648" y="1064"/>
                        <a:pt x="760" y="904"/>
                        <a:pt x="816" y="840"/>
                      </a:cubicBezTo>
                      <a:cubicBezTo>
                        <a:pt x="872" y="776"/>
                        <a:pt x="840" y="728"/>
                        <a:pt x="864" y="696"/>
                      </a:cubicBezTo>
                    </a:path>
                  </a:pathLst>
                </a:custGeom>
                <a:noFill/>
                <a:ln w="28575">
                  <a:solidFill>
                    <a:srgbClr val="00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51"/>
                <p:cNvSpPr>
                  <a:spLocks noChangeArrowheads="1"/>
                </p:cNvSpPr>
                <p:nvPr/>
              </p:nvSpPr>
              <p:spPr bwMode="auto">
                <a:xfrm>
                  <a:off x="3360" y="2880"/>
                  <a:ext cx="670" cy="528"/>
                </a:xfrm>
                <a:custGeom>
                  <a:avLst/>
                  <a:gdLst>
                    <a:gd name="T0" fmla="*/ 222 w 1040"/>
                    <a:gd name="T1" fmla="*/ 31 h 816"/>
                    <a:gd name="T2" fmla="*/ 160 w 1040"/>
                    <a:gd name="T3" fmla="*/ 124 h 816"/>
                    <a:gd name="T4" fmla="*/ 67 w 1040"/>
                    <a:gd name="T5" fmla="*/ 186 h 816"/>
                    <a:gd name="T6" fmla="*/ 5 w 1040"/>
                    <a:gd name="T7" fmla="*/ 342 h 816"/>
                    <a:gd name="T8" fmla="*/ 98 w 1040"/>
                    <a:gd name="T9" fmla="*/ 497 h 816"/>
                    <a:gd name="T10" fmla="*/ 345 w 1040"/>
                    <a:gd name="T11" fmla="*/ 528 h 816"/>
                    <a:gd name="T12" fmla="*/ 531 w 1040"/>
                    <a:gd name="T13" fmla="*/ 497 h 816"/>
                    <a:gd name="T14" fmla="*/ 655 w 1040"/>
                    <a:gd name="T15" fmla="*/ 373 h 816"/>
                    <a:gd name="T16" fmla="*/ 624 w 1040"/>
                    <a:gd name="T17" fmla="*/ 248 h 816"/>
                    <a:gd name="T18" fmla="*/ 500 w 1040"/>
                    <a:gd name="T19" fmla="*/ 155 h 816"/>
                    <a:gd name="T20" fmla="*/ 376 w 1040"/>
                    <a:gd name="T21" fmla="*/ 93 h 816"/>
                    <a:gd name="T22" fmla="*/ 345 w 1040"/>
                    <a:gd name="T23" fmla="*/ 0 h 8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40" h="816">
                      <a:moveTo>
                        <a:pt x="344" y="48"/>
                      </a:moveTo>
                      <a:cubicBezTo>
                        <a:pt x="316" y="100"/>
                        <a:pt x="288" y="152"/>
                        <a:pt x="248" y="192"/>
                      </a:cubicBezTo>
                      <a:cubicBezTo>
                        <a:pt x="208" y="232"/>
                        <a:pt x="144" y="232"/>
                        <a:pt x="104" y="288"/>
                      </a:cubicBezTo>
                      <a:cubicBezTo>
                        <a:pt x="64" y="344"/>
                        <a:pt x="0" y="448"/>
                        <a:pt x="8" y="528"/>
                      </a:cubicBezTo>
                      <a:cubicBezTo>
                        <a:pt x="16" y="608"/>
                        <a:pt x="64" y="720"/>
                        <a:pt x="152" y="768"/>
                      </a:cubicBezTo>
                      <a:cubicBezTo>
                        <a:pt x="240" y="816"/>
                        <a:pt x="424" y="816"/>
                        <a:pt x="536" y="816"/>
                      </a:cubicBezTo>
                      <a:cubicBezTo>
                        <a:pt x="648" y="816"/>
                        <a:pt x="744" y="808"/>
                        <a:pt x="824" y="768"/>
                      </a:cubicBezTo>
                      <a:cubicBezTo>
                        <a:pt x="904" y="728"/>
                        <a:pt x="992" y="640"/>
                        <a:pt x="1016" y="576"/>
                      </a:cubicBezTo>
                      <a:cubicBezTo>
                        <a:pt x="1040" y="512"/>
                        <a:pt x="1008" y="440"/>
                        <a:pt x="968" y="384"/>
                      </a:cubicBezTo>
                      <a:cubicBezTo>
                        <a:pt x="928" y="328"/>
                        <a:pt x="840" y="280"/>
                        <a:pt x="776" y="240"/>
                      </a:cubicBezTo>
                      <a:cubicBezTo>
                        <a:pt x="712" y="200"/>
                        <a:pt x="624" y="184"/>
                        <a:pt x="584" y="144"/>
                      </a:cubicBezTo>
                      <a:cubicBezTo>
                        <a:pt x="544" y="104"/>
                        <a:pt x="544" y="24"/>
                        <a:pt x="536" y="0"/>
                      </a:cubicBezTo>
                    </a:path>
                  </a:pathLst>
                </a:custGeom>
                <a:noFill/>
                <a:ln w="28575">
                  <a:solidFill>
                    <a:srgbClr val="00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9" name="AutoShape 52"/>
              <p:cNvCxnSpPr>
                <a:cxnSpLocks noChangeShapeType="1"/>
                <a:endCxn id="48" idx="4"/>
              </p:cNvCxnSpPr>
              <p:nvPr/>
            </p:nvCxnSpPr>
            <p:spPr bwMode="auto">
              <a:xfrm flipV="1">
                <a:off x="1115" y="2296"/>
                <a:ext cx="293" cy="18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53"/>
              <p:cNvCxnSpPr>
                <a:cxnSpLocks noChangeShapeType="1"/>
                <a:endCxn id="48" idx="5"/>
              </p:cNvCxnSpPr>
              <p:nvPr/>
            </p:nvCxnSpPr>
            <p:spPr bwMode="auto">
              <a:xfrm flipH="1" flipV="1">
                <a:off x="1494" y="2316"/>
                <a:ext cx="48" cy="16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AutoShape 54"/>
              <p:cNvCxnSpPr>
                <a:cxnSpLocks noChangeShapeType="1"/>
                <a:stCxn id="48" idx="7"/>
              </p:cNvCxnSpPr>
              <p:nvPr/>
            </p:nvCxnSpPr>
            <p:spPr bwMode="auto">
              <a:xfrm>
                <a:off x="1598" y="2254"/>
                <a:ext cx="325" cy="222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6616571" y="2105228"/>
            <a:ext cx="960078" cy="95567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异亮</a:t>
            </a:r>
            <a:b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氨酸</a:t>
            </a:r>
            <a:endParaRPr kumimoji="0" lang="zh-TW" altLang="zh-TW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8583948" y="4654621"/>
            <a:ext cx="1822450" cy="51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反密码子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2" name="Picture 60" descr="图 4-5 tRNA的结构示意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2" y="1863422"/>
            <a:ext cx="30765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AutoShape 16"/>
          <p:cNvSpPr>
            <a:spLocks noChangeArrowheads="1"/>
          </p:cNvSpPr>
          <p:nvPr/>
        </p:nvSpPr>
        <p:spPr bwMode="auto">
          <a:xfrm>
            <a:off x="497377" y="362402"/>
            <a:ext cx="3821405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转运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tRNA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4517223" y="536590"/>
            <a:ext cx="359781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-----</a:t>
            </a:r>
            <a:r>
              <a:rPr kumimoji="1"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运载工具</a:t>
            </a:r>
            <a:endParaRPr lang="zh-CN" altLang="en-US" sz="3600" b="1" dirty="0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2264" y="5797247"/>
            <a:ext cx="4052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（与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上的密码子互补配对）</a:t>
            </a:r>
            <a:endParaRPr lang="zh-CN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9247563" y="683484"/>
            <a:ext cx="2590562" cy="3445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注意：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每种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tRNA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只能识别并转运一种氨基酸。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一种氨基酸可由多个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tRNA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转运。</a:t>
            </a:r>
            <a:endParaRPr lang="zh-CN" altLang="en-US" sz="2400" dirty="0"/>
          </a:p>
        </p:txBody>
      </p:sp>
      <p:grpSp>
        <p:nvGrpSpPr>
          <p:cNvPr id="66" name="Group 2"/>
          <p:cNvGrpSpPr/>
          <p:nvPr/>
        </p:nvGrpSpPr>
        <p:grpSpPr bwMode="auto">
          <a:xfrm>
            <a:off x="3838242" y="5057449"/>
            <a:ext cx="6482746" cy="1448501"/>
            <a:chOff x="639" y="2704"/>
            <a:chExt cx="4630" cy="867"/>
          </a:xfrm>
        </p:grpSpPr>
        <p:sp>
          <p:nvSpPr>
            <p:cNvPr id="69" name="Rectangle 3"/>
            <p:cNvSpPr>
              <a:spLocks noChangeArrowheads="1"/>
            </p:cNvSpPr>
            <p:nvPr/>
          </p:nvSpPr>
          <p:spPr bwMode="auto">
            <a:xfrm>
              <a:off x="639" y="3364"/>
              <a:ext cx="3235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4"/>
            <p:cNvGrpSpPr/>
            <p:nvPr/>
          </p:nvGrpSpPr>
          <p:grpSpPr bwMode="auto">
            <a:xfrm>
              <a:off x="962" y="2708"/>
              <a:ext cx="432" cy="672"/>
              <a:chOff x="960" y="2400"/>
              <a:chExt cx="432" cy="672"/>
            </a:xfrm>
          </p:grpSpPr>
          <p:sp>
            <p:nvSpPr>
              <p:cNvPr id="96" name="Text Box 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endParaRPr lang="en-US" altLang="zh-TW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" name="Group 10"/>
            <p:cNvGrpSpPr/>
            <p:nvPr/>
          </p:nvGrpSpPr>
          <p:grpSpPr bwMode="auto">
            <a:xfrm>
              <a:off x="1918" y="2704"/>
              <a:ext cx="432" cy="672"/>
              <a:chOff x="960" y="2400"/>
              <a:chExt cx="432" cy="672"/>
            </a:xfrm>
          </p:grpSpPr>
          <p:sp>
            <p:nvSpPr>
              <p:cNvPr id="92" name="Text Box 11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 sz="36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Line 1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13"/>
            <p:cNvGrpSpPr/>
            <p:nvPr/>
          </p:nvGrpSpPr>
          <p:grpSpPr bwMode="auto">
            <a:xfrm>
              <a:off x="1446" y="2706"/>
              <a:ext cx="432" cy="673"/>
              <a:chOff x="960" y="2399"/>
              <a:chExt cx="432" cy="673"/>
            </a:xfrm>
          </p:grpSpPr>
          <p:sp>
            <p:nvSpPr>
              <p:cNvPr id="90" name="Text Box 14"/>
              <p:cNvSpPr txBox="1">
                <a:spLocks noChangeArrowheads="1"/>
              </p:cNvSpPr>
              <p:nvPr/>
            </p:nvSpPr>
            <p:spPr bwMode="auto">
              <a:xfrm>
                <a:off x="960" y="239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Line 1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4" name="Group 16"/>
            <p:cNvGrpSpPr/>
            <p:nvPr/>
          </p:nvGrpSpPr>
          <p:grpSpPr bwMode="auto">
            <a:xfrm>
              <a:off x="2398" y="2706"/>
              <a:ext cx="431" cy="672"/>
              <a:chOff x="961" y="2400"/>
              <a:chExt cx="431" cy="672"/>
            </a:xfrm>
          </p:grpSpPr>
          <p:sp>
            <p:nvSpPr>
              <p:cNvPr id="88" name="Text Box 17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Line 1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19"/>
            <p:cNvGrpSpPr/>
            <p:nvPr/>
          </p:nvGrpSpPr>
          <p:grpSpPr bwMode="auto">
            <a:xfrm>
              <a:off x="2881" y="2706"/>
              <a:ext cx="431" cy="673"/>
              <a:chOff x="961" y="2399"/>
              <a:chExt cx="431" cy="673"/>
            </a:xfrm>
          </p:grpSpPr>
          <p:sp>
            <p:nvSpPr>
              <p:cNvPr id="86" name="Text Box 20"/>
              <p:cNvSpPr txBox="1">
                <a:spLocks noChangeArrowheads="1"/>
              </p:cNvSpPr>
              <p:nvPr/>
            </p:nvSpPr>
            <p:spPr bwMode="auto">
              <a:xfrm>
                <a:off x="961" y="2399"/>
                <a:ext cx="431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 sz="36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Line 2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22"/>
            <p:cNvGrpSpPr/>
            <p:nvPr/>
          </p:nvGrpSpPr>
          <p:grpSpPr bwMode="auto">
            <a:xfrm>
              <a:off x="3330" y="2708"/>
              <a:ext cx="431" cy="672"/>
              <a:chOff x="960" y="2400"/>
              <a:chExt cx="431" cy="672"/>
            </a:xfrm>
          </p:grpSpPr>
          <p:sp>
            <p:nvSpPr>
              <p:cNvPr id="84" name="Text Box 23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1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lang="en-US" altLang="zh-TW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Line 24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4135" y="3258"/>
              <a:ext cx="1134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mRNA</a:t>
              </a:r>
            </a:p>
          </p:txBody>
        </p:sp>
      </p:grpSp>
      <p:sp>
        <p:nvSpPr>
          <p:cNvPr id="98" name="Text Box 58"/>
          <p:cNvSpPr txBox="1">
            <a:spLocks noChangeArrowheads="1"/>
          </p:cNvSpPr>
          <p:nvPr/>
        </p:nvSpPr>
        <p:spPr bwMode="auto">
          <a:xfrm>
            <a:off x="8397661" y="5118949"/>
            <a:ext cx="1822450" cy="518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密码子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57" grpId="0" animBg="1"/>
      <p:bldP spid="60" grpId="0"/>
      <p:bldP spid="2" grpId="0"/>
      <p:bldP spid="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2"/>
          <p:cNvSpPr/>
          <p:nvPr/>
        </p:nvSpPr>
        <p:spPr bwMode="auto">
          <a:xfrm>
            <a:off x="2171114" y="2452164"/>
            <a:ext cx="4368800" cy="3856037"/>
          </a:xfrm>
          <a:custGeom>
            <a:avLst/>
            <a:gdLst>
              <a:gd name="T0" fmla="*/ 1336 w 2752"/>
              <a:gd name="T1" fmla="*/ 8 h 2040"/>
              <a:gd name="T2" fmla="*/ 904 w 2752"/>
              <a:gd name="T3" fmla="*/ 56 h 2040"/>
              <a:gd name="T4" fmla="*/ 328 w 2752"/>
              <a:gd name="T5" fmla="*/ 296 h 2040"/>
              <a:gd name="T6" fmla="*/ 40 w 2752"/>
              <a:gd name="T7" fmla="*/ 728 h 2040"/>
              <a:gd name="T8" fmla="*/ 88 w 2752"/>
              <a:gd name="T9" fmla="*/ 1256 h 2040"/>
              <a:gd name="T10" fmla="*/ 280 w 2752"/>
              <a:gd name="T11" fmla="*/ 1496 h 2040"/>
              <a:gd name="T12" fmla="*/ 88 w 2752"/>
              <a:gd name="T13" fmla="*/ 1688 h 2040"/>
              <a:gd name="T14" fmla="*/ 136 w 2752"/>
              <a:gd name="T15" fmla="*/ 1832 h 2040"/>
              <a:gd name="T16" fmla="*/ 520 w 2752"/>
              <a:gd name="T17" fmla="*/ 1928 h 2040"/>
              <a:gd name="T18" fmla="*/ 1096 w 2752"/>
              <a:gd name="T19" fmla="*/ 2024 h 2040"/>
              <a:gd name="T20" fmla="*/ 1336 w 2752"/>
              <a:gd name="T21" fmla="*/ 2024 h 2040"/>
              <a:gd name="T22" fmla="*/ 1864 w 2752"/>
              <a:gd name="T23" fmla="*/ 2024 h 2040"/>
              <a:gd name="T24" fmla="*/ 2344 w 2752"/>
              <a:gd name="T25" fmla="*/ 1976 h 2040"/>
              <a:gd name="T26" fmla="*/ 2632 w 2752"/>
              <a:gd name="T27" fmla="*/ 1880 h 2040"/>
              <a:gd name="T28" fmla="*/ 2728 w 2752"/>
              <a:gd name="T29" fmla="*/ 1736 h 2040"/>
              <a:gd name="T30" fmla="*/ 2488 w 2752"/>
              <a:gd name="T31" fmla="*/ 1496 h 2040"/>
              <a:gd name="T32" fmla="*/ 2632 w 2752"/>
              <a:gd name="T33" fmla="*/ 1304 h 2040"/>
              <a:gd name="T34" fmla="*/ 2728 w 2752"/>
              <a:gd name="T35" fmla="*/ 968 h 2040"/>
              <a:gd name="T36" fmla="*/ 2680 w 2752"/>
              <a:gd name="T37" fmla="*/ 728 h 2040"/>
              <a:gd name="T38" fmla="*/ 2392 w 2752"/>
              <a:gd name="T39" fmla="*/ 344 h 2040"/>
              <a:gd name="T40" fmla="*/ 1912 w 2752"/>
              <a:gd name="T41" fmla="*/ 104 h 2040"/>
              <a:gd name="T42" fmla="*/ 1336 w 2752"/>
              <a:gd name="T43" fmla="*/ 8 h 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2" h="2040">
                <a:moveTo>
                  <a:pt x="1336" y="8"/>
                </a:moveTo>
                <a:cubicBezTo>
                  <a:pt x="1168" y="0"/>
                  <a:pt x="1072" y="8"/>
                  <a:pt x="904" y="56"/>
                </a:cubicBezTo>
                <a:cubicBezTo>
                  <a:pt x="736" y="104"/>
                  <a:pt x="472" y="184"/>
                  <a:pt x="328" y="296"/>
                </a:cubicBezTo>
                <a:cubicBezTo>
                  <a:pt x="184" y="408"/>
                  <a:pt x="80" y="568"/>
                  <a:pt x="40" y="728"/>
                </a:cubicBezTo>
                <a:cubicBezTo>
                  <a:pt x="0" y="888"/>
                  <a:pt x="48" y="1128"/>
                  <a:pt x="88" y="1256"/>
                </a:cubicBezTo>
                <a:cubicBezTo>
                  <a:pt x="128" y="1384"/>
                  <a:pt x="280" y="1424"/>
                  <a:pt x="280" y="1496"/>
                </a:cubicBezTo>
                <a:cubicBezTo>
                  <a:pt x="280" y="1568"/>
                  <a:pt x="112" y="1632"/>
                  <a:pt x="88" y="1688"/>
                </a:cubicBezTo>
                <a:cubicBezTo>
                  <a:pt x="64" y="1744"/>
                  <a:pt x="64" y="1792"/>
                  <a:pt x="136" y="1832"/>
                </a:cubicBezTo>
                <a:cubicBezTo>
                  <a:pt x="208" y="1872"/>
                  <a:pt x="360" y="1896"/>
                  <a:pt x="520" y="1928"/>
                </a:cubicBezTo>
                <a:cubicBezTo>
                  <a:pt x="680" y="1960"/>
                  <a:pt x="960" y="2008"/>
                  <a:pt x="1096" y="2024"/>
                </a:cubicBezTo>
                <a:cubicBezTo>
                  <a:pt x="1232" y="2040"/>
                  <a:pt x="1208" y="2024"/>
                  <a:pt x="1336" y="2024"/>
                </a:cubicBezTo>
                <a:cubicBezTo>
                  <a:pt x="1464" y="2024"/>
                  <a:pt x="1696" y="2032"/>
                  <a:pt x="1864" y="2024"/>
                </a:cubicBezTo>
                <a:cubicBezTo>
                  <a:pt x="2032" y="2016"/>
                  <a:pt x="2216" y="2000"/>
                  <a:pt x="2344" y="1976"/>
                </a:cubicBezTo>
                <a:cubicBezTo>
                  <a:pt x="2472" y="1952"/>
                  <a:pt x="2568" y="1920"/>
                  <a:pt x="2632" y="1880"/>
                </a:cubicBezTo>
                <a:cubicBezTo>
                  <a:pt x="2696" y="1840"/>
                  <a:pt x="2752" y="1800"/>
                  <a:pt x="2728" y="1736"/>
                </a:cubicBezTo>
                <a:cubicBezTo>
                  <a:pt x="2704" y="1672"/>
                  <a:pt x="2504" y="1568"/>
                  <a:pt x="2488" y="1496"/>
                </a:cubicBezTo>
                <a:cubicBezTo>
                  <a:pt x="2472" y="1424"/>
                  <a:pt x="2592" y="1392"/>
                  <a:pt x="2632" y="1304"/>
                </a:cubicBezTo>
                <a:cubicBezTo>
                  <a:pt x="2672" y="1216"/>
                  <a:pt x="2720" y="1064"/>
                  <a:pt x="2728" y="968"/>
                </a:cubicBezTo>
                <a:cubicBezTo>
                  <a:pt x="2736" y="872"/>
                  <a:pt x="2736" y="832"/>
                  <a:pt x="2680" y="728"/>
                </a:cubicBezTo>
                <a:cubicBezTo>
                  <a:pt x="2624" y="624"/>
                  <a:pt x="2520" y="448"/>
                  <a:pt x="2392" y="344"/>
                </a:cubicBezTo>
                <a:cubicBezTo>
                  <a:pt x="2264" y="240"/>
                  <a:pt x="2088" y="160"/>
                  <a:pt x="1912" y="104"/>
                </a:cubicBezTo>
                <a:cubicBezTo>
                  <a:pt x="1736" y="48"/>
                  <a:pt x="1504" y="16"/>
                  <a:pt x="1336" y="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3595393" y="5851002"/>
            <a:ext cx="15625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核糖体</a:t>
            </a:r>
            <a:endParaRPr lang="zh-TW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Group 2"/>
          <p:cNvGrpSpPr/>
          <p:nvPr/>
        </p:nvGrpSpPr>
        <p:grpSpPr bwMode="auto">
          <a:xfrm>
            <a:off x="2279483" y="3682375"/>
            <a:ext cx="8561986" cy="1506976"/>
            <a:chOff x="836" y="2690"/>
            <a:chExt cx="6115" cy="90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836" y="3364"/>
              <a:ext cx="4684" cy="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4"/>
            <p:cNvGrpSpPr/>
            <p:nvPr/>
          </p:nvGrpSpPr>
          <p:grpSpPr bwMode="auto">
            <a:xfrm>
              <a:off x="962" y="2708"/>
              <a:ext cx="432" cy="672"/>
              <a:chOff x="960" y="2400"/>
              <a:chExt cx="432" cy="672"/>
            </a:xfrm>
          </p:grpSpPr>
          <p:sp>
            <p:nvSpPr>
              <p:cNvPr id="33" name="Text Box 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 bwMode="auto">
            <a:xfrm>
              <a:off x="4716" y="2708"/>
              <a:ext cx="432" cy="672"/>
              <a:chOff x="960" y="2400"/>
              <a:chExt cx="432" cy="672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10"/>
            <p:cNvGrpSpPr/>
            <p:nvPr/>
          </p:nvGrpSpPr>
          <p:grpSpPr bwMode="auto">
            <a:xfrm>
              <a:off x="1918" y="2704"/>
              <a:ext cx="432" cy="672"/>
              <a:chOff x="960" y="2400"/>
              <a:chExt cx="432" cy="672"/>
            </a:xfrm>
          </p:grpSpPr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13"/>
            <p:cNvGrpSpPr/>
            <p:nvPr/>
          </p:nvGrpSpPr>
          <p:grpSpPr bwMode="auto">
            <a:xfrm>
              <a:off x="1446" y="2706"/>
              <a:ext cx="432" cy="673"/>
              <a:chOff x="960" y="2399"/>
              <a:chExt cx="432" cy="673"/>
            </a:xfrm>
          </p:grpSpPr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960" y="239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6"/>
            <p:cNvGrpSpPr/>
            <p:nvPr/>
          </p:nvGrpSpPr>
          <p:grpSpPr bwMode="auto">
            <a:xfrm>
              <a:off x="2398" y="2706"/>
              <a:ext cx="431" cy="672"/>
              <a:chOff x="961" y="2400"/>
              <a:chExt cx="431" cy="672"/>
            </a:xfrm>
          </p:grpSpPr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9"/>
            <p:cNvGrpSpPr/>
            <p:nvPr/>
          </p:nvGrpSpPr>
          <p:grpSpPr bwMode="auto">
            <a:xfrm>
              <a:off x="2881" y="2706"/>
              <a:ext cx="431" cy="673"/>
              <a:chOff x="961" y="2399"/>
              <a:chExt cx="431" cy="673"/>
            </a:xfrm>
          </p:grpSpPr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961" y="2399"/>
                <a:ext cx="431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22"/>
            <p:cNvGrpSpPr/>
            <p:nvPr/>
          </p:nvGrpSpPr>
          <p:grpSpPr bwMode="auto">
            <a:xfrm>
              <a:off x="3330" y="2708"/>
              <a:ext cx="431" cy="672"/>
              <a:chOff x="960" y="2400"/>
              <a:chExt cx="431" cy="672"/>
            </a:xfrm>
          </p:grpSpPr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1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25"/>
            <p:cNvGrpSpPr/>
            <p:nvPr/>
          </p:nvGrpSpPr>
          <p:grpSpPr bwMode="auto">
            <a:xfrm>
              <a:off x="4284" y="2690"/>
              <a:ext cx="432" cy="672"/>
              <a:chOff x="960" y="2400"/>
              <a:chExt cx="432" cy="672"/>
            </a:xfrm>
          </p:grpSpPr>
          <p:sp>
            <p:nvSpPr>
              <p:cNvPr id="19" name="Text Box 26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28"/>
            <p:cNvGrpSpPr/>
            <p:nvPr/>
          </p:nvGrpSpPr>
          <p:grpSpPr bwMode="auto">
            <a:xfrm>
              <a:off x="3852" y="2708"/>
              <a:ext cx="432" cy="672"/>
              <a:chOff x="960" y="2400"/>
              <a:chExt cx="432" cy="672"/>
            </a:xfrm>
          </p:grpSpPr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3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5817" y="3279"/>
              <a:ext cx="1134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mRNA</a:t>
              </a:r>
            </a:p>
          </p:txBody>
        </p:sp>
      </p:grp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865953" y="2691776"/>
            <a:ext cx="1376522" cy="528638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细胞质</a:t>
            </a:r>
            <a:endParaRPr lang="zh-TW" altLang="en-US" sz="2800" b="1" dirty="0">
              <a:solidFill>
                <a:srgbClr val="333399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>
            <a:off x="719163" y="926056"/>
            <a:ext cx="10821131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步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起始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进入细胞质，与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核糖体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结合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TW" altLang="zh-TW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253686" y="5077148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（模板）</a:t>
            </a:r>
            <a:endParaRPr lang="zh-CN" altLang="en-US" sz="2000" dirty="0"/>
          </a:p>
        </p:txBody>
      </p:sp>
      <p:sp>
        <p:nvSpPr>
          <p:cNvPr id="40" name="矩形 39"/>
          <p:cNvSpPr/>
          <p:nvPr/>
        </p:nvSpPr>
        <p:spPr>
          <a:xfrm>
            <a:off x="3716946" y="6266143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（场所）</a:t>
            </a:r>
            <a:endParaRPr lang="zh-CN" altLang="en-US" sz="2000" dirty="0"/>
          </a:p>
        </p:txBody>
      </p:sp>
      <p:sp>
        <p:nvSpPr>
          <p:cNvPr id="41" name="矩形 40"/>
          <p:cNvSpPr/>
          <p:nvPr/>
        </p:nvSpPr>
        <p:spPr>
          <a:xfrm>
            <a:off x="412581" y="38241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过程</a:t>
            </a:r>
            <a:r>
              <a:rPr lang="zh-CN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 2"/>
          <p:cNvSpPr/>
          <p:nvPr/>
        </p:nvSpPr>
        <p:spPr bwMode="auto">
          <a:xfrm>
            <a:off x="2497552" y="2716282"/>
            <a:ext cx="4368800" cy="3856037"/>
          </a:xfrm>
          <a:custGeom>
            <a:avLst/>
            <a:gdLst>
              <a:gd name="T0" fmla="*/ 1336 w 2752"/>
              <a:gd name="T1" fmla="*/ 8 h 2040"/>
              <a:gd name="T2" fmla="*/ 904 w 2752"/>
              <a:gd name="T3" fmla="*/ 56 h 2040"/>
              <a:gd name="T4" fmla="*/ 328 w 2752"/>
              <a:gd name="T5" fmla="*/ 296 h 2040"/>
              <a:gd name="T6" fmla="*/ 40 w 2752"/>
              <a:gd name="T7" fmla="*/ 728 h 2040"/>
              <a:gd name="T8" fmla="*/ 88 w 2752"/>
              <a:gd name="T9" fmla="*/ 1256 h 2040"/>
              <a:gd name="T10" fmla="*/ 280 w 2752"/>
              <a:gd name="T11" fmla="*/ 1496 h 2040"/>
              <a:gd name="T12" fmla="*/ 88 w 2752"/>
              <a:gd name="T13" fmla="*/ 1688 h 2040"/>
              <a:gd name="T14" fmla="*/ 136 w 2752"/>
              <a:gd name="T15" fmla="*/ 1832 h 2040"/>
              <a:gd name="T16" fmla="*/ 520 w 2752"/>
              <a:gd name="T17" fmla="*/ 1928 h 2040"/>
              <a:gd name="T18" fmla="*/ 1096 w 2752"/>
              <a:gd name="T19" fmla="*/ 2024 h 2040"/>
              <a:gd name="T20" fmla="*/ 1336 w 2752"/>
              <a:gd name="T21" fmla="*/ 2024 h 2040"/>
              <a:gd name="T22" fmla="*/ 1864 w 2752"/>
              <a:gd name="T23" fmla="*/ 2024 h 2040"/>
              <a:gd name="T24" fmla="*/ 2344 w 2752"/>
              <a:gd name="T25" fmla="*/ 1976 h 2040"/>
              <a:gd name="T26" fmla="*/ 2632 w 2752"/>
              <a:gd name="T27" fmla="*/ 1880 h 2040"/>
              <a:gd name="T28" fmla="*/ 2728 w 2752"/>
              <a:gd name="T29" fmla="*/ 1736 h 2040"/>
              <a:gd name="T30" fmla="*/ 2488 w 2752"/>
              <a:gd name="T31" fmla="*/ 1496 h 2040"/>
              <a:gd name="T32" fmla="*/ 2632 w 2752"/>
              <a:gd name="T33" fmla="*/ 1304 h 2040"/>
              <a:gd name="T34" fmla="*/ 2728 w 2752"/>
              <a:gd name="T35" fmla="*/ 968 h 2040"/>
              <a:gd name="T36" fmla="*/ 2680 w 2752"/>
              <a:gd name="T37" fmla="*/ 728 h 2040"/>
              <a:gd name="T38" fmla="*/ 2392 w 2752"/>
              <a:gd name="T39" fmla="*/ 344 h 2040"/>
              <a:gd name="T40" fmla="*/ 1912 w 2752"/>
              <a:gd name="T41" fmla="*/ 104 h 2040"/>
              <a:gd name="T42" fmla="*/ 1336 w 2752"/>
              <a:gd name="T43" fmla="*/ 8 h 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2" h="2040">
                <a:moveTo>
                  <a:pt x="1336" y="8"/>
                </a:moveTo>
                <a:cubicBezTo>
                  <a:pt x="1168" y="0"/>
                  <a:pt x="1072" y="8"/>
                  <a:pt x="904" y="56"/>
                </a:cubicBezTo>
                <a:cubicBezTo>
                  <a:pt x="736" y="104"/>
                  <a:pt x="472" y="184"/>
                  <a:pt x="328" y="296"/>
                </a:cubicBezTo>
                <a:cubicBezTo>
                  <a:pt x="184" y="408"/>
                  <a:pt x="80" y="568"/>
                  <a:pt x="40" y="728"/>
                </a:cubicBezTo>
                <a:cubicBezTo>
                  <a:pt x="0" y="888"/>
                  <a:pt x="48" y="1128"/>
                  <a:pt x="88" y="1256"/>
                </a:cubicBezTo>
                <a:cubicBezTo>
                  <a:pt x="128" y="1384"/>
                  <a:pt x="280" y="1424"/>
                  <a:pt x="280" y="1496"/>
                </a:cubicBezTo>
                <a:cubicBezTo>
                  <a:pt x="280" y="1568"/>
                  <a:pt x="112" y="1632"/>
                  <a:pt x="88" y="1688"/>
                </a:cubicBezTo>
                <a:cubicBezTo>
                  <a:pt x="64" y="1744"/>
                  <a:pt x="64" y="1792"/>
                  <a:pt x="136" y="1832"/>
                </a:cubicBezTo>
                <a:cubicBezTo>
                  <a:pt x="208" y="1872"/>
                  <a:pt x="360" y="1896"/>
                  <a:pt x="520" y="1928"/>
                </a:cubicBezTo>
                <a:cubicBezTo>
                  <a:pt x="680" y="1960"/>
                  <a:pt x="960" y="2008"/>
                  <a:pt x="1096" y="2024"/>
                </a:cubicBezTo>
                <a:cubicBezTo>
                  <a:pt x="1232" y="2040"/>
                  <a:pt x="1208" y="2024"/>
                  <a:pt x="1336" y="2024"/>
                </a:cubicBezTo>
                <a:cubicBezTo>
                  <a:pt x="1464" y="2024"/>
                  <a:pt x="1696" y="2032"/>
                  <a:pt x="1864" y="2024"/>
                </a:cubicBezTo>
                <a:cubicBezTo>
                  <a:pt x="2032" y="2016"/>
                  <a:pt x="2216" y="2000"/>
                  <a:pt x="2344" y="1976"/>
                </a:cubicBezTo>
                <a:cubicBezTo>
                  <a:pt x="2472" y="1952"/>
                  <a:pt x="2568" y="1920"/>
                  <a:pt x="2632" y="1880"/>
                </a:cubicBezTo>
                <a:cubicBezTo>
                  <a:pt x="2696" y="1840"/>
                  <a:pt x="2752" y="1800"/>
                  <a:pt x="2728" y="1736"/>
                </a:cubicBezTo>
                <a:cubicBezTo>
                  <a:pt x="2704" y="1672"/>
                  <a:pt x="2504" y="1568"/>
                  <a:pt x="2488" y="1496"/>
                </a:cubicBezTo>
                <a:cubicBezTo>
                  <a:pt x="2472" y="1424"/>
                  <a:pt x="2592" y="1392"/>
                  <a:pt x="2632" y="1304"/>
                </a:cubicBezTo>
                <a:cubicBezTo>
                  <a:pt x="2672" y="1216"/>
                  <a:pt x="2720" y="1064"/>
                  <a:pt x="2728" y="968"/>
                </a:cubicBezTo>
                <a:cubicBezTo>
                  <a:pt x="2736" y="872"/>
                  <a:pt x="2736" y="832"/>
                  <a:pt x="2680" y="728"/>
                </a:cubicBezTo>
                <a:cubicBezTo>
                  <a:pt x="2624" y="624"/>
                  <a:pt x="2520" y="448"/>
                  <a:pt x="2392" y="344"/>
                </a:cubicBezTo>
                <a:cubicBezTo>
                  <a:pt x="2264" y="240"/>
                  <a:pt x="2088" y="160"/>
                  <a:pt x="1912" y="104"/>
                </a:cubicBezTo>
                <a:cubicBezTo>
                  <a:pt x="1736" y="48"/>
                  <a:pt x="1504" y="16"/>
                  <a:pt x="1336" y="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9" name="Group 3"/>
          <p:cNvGrpSpPr/>
          <p:nvPr/>
        </p:nvGrpSpPr>
        <p:grpSpPr bwMode="auto">
          <a:xfrm>
            <a:off x="2904331" y="4653503"/>
            <a:ext cx="6383338" cy="1077913"/>
            <a:chOff x="923" y="2880"/>
            <a:chExt cx="4021" cy="679"/>
          </a:xfrm>
        </p:grpSpPr>
        <p:sp>
          <p:nvSpPr>
            <p:cNvPr id="180" name="Rectangle 4"/>
            <p:cNvSpPr>
              <a:spLocks noChangeArrowheads="1"/>
            </p:cNvSpPr>
            <p:nvPr/>
          </p:nvSpPr>
          <p:spPr bwMode="auto">
            <a:xfrm>
              <a:off x="923" y="3440"/>
              <a:ext cx="4021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1" name="Group 5"/>
            <p:cNvGrpSpPr/>
            <p:nvPr/>
          </p:nvGrpSpPr>
          <p:grpSpPr bwMode="auto">
            <a:xfrm>
              <a:off x="924" y="2895"/>
              <a:ext cx="381" cy="559"/>
              <a:chOff x="960" y="2400"/>
              <a:chExt cx="432" cy="672"/>
            </a:xfrm>
          </p:grpSpPr>
          <p:sp>
            <p:nvSpPr>
              <p:cNvPr id="206" name="Text Box 6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Line 7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Group 8"/>
            <p:cNvGrpSpPr/>
            <p:nvPr/>
          </p:nvGrpSpPr>
          <p:grpSpPr bwMode="auto">
            <a:xfrm>
              <a:off x="4235" y="2895"/>
              <a:ext cx="381" cy="559"/>
              <a:chOff x="960" y="2400"/>
              <a:chExt cx="432" cy="672"/>
            </a:xfrm>
          </p:grpSpPr>
          <p:sp>
            <p:nvSpPr>
              <p:cNvPr id="204" name="Text Box 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Line 1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3" name="Group 11"/>
            <p:cNvGrpSpPr/>
            <p:nvPr/>
          </p:nvGrpSpPr>
          <p:grpSpPr bwMode="auto">
            <a:xfrm>
              <a:off x="1767" y="2892"/>
              <a:ext cx="381" cy="558"/>
              <a:chOff x="960" y="2400"/>
              <a:chExt cx="432" cy="672"/>
            </a:xfrm>
          </p:grpSpPr>
          <p:sp>
            <p:nvSpPr>
              <p:cNvPr id="202" name="Text Box 12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Line 13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" name="Group 14"/>
            <p:cNvGrpSpPr/>
            <p:nvPr/>
          </p:nvGrpSpPr>
          <p:grpSpPr bwMode="auto">
            <a:xfrm>
              <a:off x="1351" y="2893"/>
              <a:ext cx="381" cy="560"/>
              <a:chOff x="960" y="2399"/>
              <a:chExt cx="432" cy="673"/>
            </a:xfrm>
          </p:grpSpPr>
          <p:sp>
            <p:nvSpPr>
              <p:cNvPr id="200" name="Text Box 15"/>
              <p:cNvSpPr txBox="1">
                <a:spLocks noChangeArrowheads="1"/>
              </p:cNvSpPr>
              <p:nvPr/>
            </p:nvSpPr>
            <p:spPr bwMode="auto">
              <a:xfrm>
                <a:off x="960" y="2399"/>
                <a:ext cx="432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Line 1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5" name="Group 17"/>
            <p:cNvGrpSpPr/>
            <p:nvPr/>
          </p:nvGrpSpPr>
          <p:grpSpPr bwMode="auto">
            <a:xfrm>
              <a:off x="2190" y="2893"/>
              <a:ext cx="381" cy="559"/>
              <a:chOff x="961" y="2400"/>
              <a:chExt cx="431" cy="672"/>
            </a:xfrm>
          </p:grpSpPr>
          <p:sp>
            <p:nvSpPr>
              <p:cNvPr id="198" name="Text Box 18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Line 1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6" name="Group 20"/>
            <p:cNvGrpSpPr/>
            <p:nvPr/>
          </p:nvGrpSpPr>
          <p:grpSpPr bwMode="auto">
            <a:xfrm>
              <a:off x="2616" y="2893"/>
              <a:ext cx="381" cy="560"/>
              <a:chOff x="961" y="2399"/>
              <a:chExt cx="431" cy="673"/>
            </a:xfrm>
          </p:grpSpPr>
          <p:sp>
            <p:nvSpPr>
              <p:cNvPr id="196" name="Text Box 21"/>
              <p:cNvSpPr txBox="1">
                <a:spLocks noChangeArrowheads="1"/>
              </p:cNvSpPr>
              <p:nvPr/>
            </p:nvSpPr>
            <p:spPr bwMode="auto">
              <a:xfrm>
                <a:off x="961" y="2399"/>
                <a:ext cx="431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3600" b="1" dirty="0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Line 2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7" name="Group 23"/>
            <p:cNvGrpSpPr/>
            <p:nvPr/>
          </p:nvGrpSpPr>
          <p:grpSpPr bwMode="auto">
            <a:xfrm>
              <a:off x="3012" y="2895"/>
              <a:ext cx="381" cy="559"/>
              <a:chOff x="960" y="2400"/>
              <a:chExt cx="431" cy="672"/>
            </a:xfrm>
          </p:grpSpPr>
          <p:sp>
            <p:nvSpPr>
              <p:cNvPr id="194" name="Text Box 24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Line 2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8" name="Group 26"/>
            <p:cNvGrpSpPr/>
            <p:nvPr/>
          </p:nvGrpSpPr>
          <p:grpSpPr bwMode="auto">
            <a:xfrm>
              <a:off x="3854" y="2880"/>
              <a:ext cx="381" cy="559"/>
              <a:chOff x="960" y="2400"/>
              <a:chExt cx="432" cy="672"/>
            </a:xfrm>
          </p:grpSpPr>
          <p:sp>
            <p:nvSpPr>
              <p:cNvPr id="192" name="Text Box 27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Line 2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9" name="Group 29"/>
            <p:cNvGrpSpPr/>
            <p:nvPr/>
          </p:nvGrpSpPr>
          <p:grpSpPr bwMode="auto">
            <a:xfrm>
              <a:off x="3473" y="2895"/>
              <a:ext cx="381" cy="559"/>
              <a:chOff x="960" y="2400"/>
              <a:chExt cx="432" cy="672"/>
            </a:xfrm>
          </p:grpSpPr>
          <p:sp>
            <p:nvSpPr>
              <p:cNvPr id="190" name="Text Box 3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Line 3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9" name="Text Box 88"/>
          <p:cNvSpPr txBox="1">
            <a:spLocks noChangeArrowheads="1"/>
          </p:cNvSpPr>
          <p:nvPr/>
        </p:nvSpPr>
        <p:spPr bwMode="auto">
          <a:xfrm>
            <a:off x="1783080" y="362402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grpSp>
        <p:nvGrpSpPr>
          <p:cNvPr id="212" name="Group 93"/>
          <p:cNvGrpSpPr/>
          <p:nvPr/>
        </p:nvGrpSpPr>
        <p:grpSpPr bwMode="auto">
          <a:xfrm>
            <a:off x="2904331" y="2297652"/>
            <a:ext cx="1887538" cy="2562225"/>
            <a:chOff x="924" y="1272"/>
            <a:chExt cx="1189" cy="1614"/>
          </a:xfrm>
        </p:grpSpPr>
        <p:grpSp>
          <p:nvGrpSpPr>
            <p:cNvPr id="213" name="Group 94"/>
            <p:cNvGrpSpPr/>
            <p:nvPr/>
          </p:nvGrpSpPr>
          <p:grpSpPr bwMode="auto">
            <a:xfrm>
              <a:off x="924" y="1587"/>
              <a:ext cx="1189" cy="1299"/>
              <a:chOff x="924" y="1587"/>
              <a:chExt cx="1189" cy="1299"/>
            </a:xfrm>
          </p:grpSpPr>
          <p:sp>
            <p:nvSpPr>
              <p:cNvPr id="215" name="Text Box 95"/>
              <p:cNvSpPr txBox="1">
                <a:spLocks noChangeArrowheads="1"/>
              </p:cNvSpPr>
              <p:nvPr/>
            </p:nvSpPr>
            <p:spPr bwMode="auto">
              <a:xfrm>
                <a:off x="924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Text Box 96"/>
              <p:cNvSpPr txBox="1">
                <a:spLocks noChangeArrowheads="1"/>
              </p:cNvSpPr>
              <p:nvPr/>
            </p:nvSpPr>
            <p:spPr bwMode="auto">
              <a:xfrm>
                <a:off x="1351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Text Box 97"/>
              <p:cNvSpPr txBox="1">
                <a:spLocks noChangeArrowheads="1"/>
              </p:cNvSpPr>
              <p:nvPr/>
            </p:nvSpPr>
            <p:spPr bwMode="auto">
              <a:xfrm>
                <a:off x="1732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8" name="Group 98"/>
              <p:cNvGrpSpPr/>
              <p:nvPr/>
            </p:nvGrpSpPr>
            <p:grpSpPr bwMode="auto">
              <a:xfrm>
                <a:off x="1115" y="1587"/>
                <a:ext cx="808" cy="889"/>
                <a:chOff x="1115" y="1587"/>
                <a:chExt cx="808" cy="889"/>
              </a:xfrm>
            </p:grpSpPr>
            <p:grpSp>
              <p:nvGrpSpPr>
                <p:cNvPr id="219" name="Group 99"/>
                <p:cNvGrpSpPr/>
                <p:nvPr/>
              </p:nvGrpSpPr>
              <p:grpSpPr bwMode="auto">
                <a:xfrm>
                  <a:off x="1239" y="1587"/>
                  <a:ext cx="528" cy="720"/>
                  <a:chOff x="2880" y="1296"/>
                  <a:chExt cx="1711" cy="2112"/>
                </a:xfrm>
              </p:grpSpPr>
              <p:grpSp>
                <p:nvGrpSpPr>
                  <p:cNvPr id="223" name="Group 100"/>
                  <p:cNvGrpSpPr/>
                  <p:nvPr/>
                </p:nvGrpSpPr>
                <p:grpSpPr bwMode="auto">
                  <a:xfrm>
                    <a:off x="3223" y="1702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236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7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24" name="Group 103"/>
                  <p:cNvGrpSpPr/>
                  <p:nvPr/>
                </p:nvGrpSpPr>
                <p:grpSpPr bwMode="auto">
                  <a:xfrm flipV="1">
                    <a:off x="3223" y="2419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234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5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25" name="Freeform 106"/>
                  <p:cNvSpPr/>
                  <p:nvPr/>
                </p:nvSpPr>
                <p:spPr bwMode="auto">
                  <a:xfrm>
                    <a:off x="2880" y="2125"/>
                    <a:ext cx="367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26" name="Group 107"/>
                  <p:cNvGrpSpPr/>
                  <p:nvPr/>
                </p:nvGrpSpPr>
                <p:grpSpPr bwMode="auto">
                  <a:xfrm flipH="1">
                    <a:off x="3696" y="1296"/>
                    <a:ext cx="467" cy="970"/>
                    <a:chOff x="1632" y="480"/>
                    <a:chExt cx="864" cy="1296"/>
                  </a:xfrm>
                </p:grpSpPr>
                <p:sp>
                  <p:nvSpPr>
                    <p:cNvPr id="23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27" name="Group 110"/>
                  <p:cNvGrpSpPr/>
                  <p:nvPr/>
                </p:nvGrpSpPr>
                <p:grpSpPr bwMode="auto">
                  <a:xfrm flipH="1" flipV="1">
                    <a:off x="3709" y="2397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230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1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28" name="Freeform 113"/>
                  <p:cNvSpPr/>
                  <p:nvPr/>
                </p:nvSpPr>
                <p:spPr bwMode="auto">
                  <a:xfrm flipH="1">
                    <a:off x="4128" y="2064"/>
                    <a:ext cx="463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9" name="Freeform 114"/>
                  <p:cNvSpPr/>
                  <p:nvPr/>
                </p:nvSpPr>
                <p:spPr bwMode="auto">
                  <a:xfrm>
                    <a:off x="3360" y="2880"/>
                    <a:ext cx="670" cy="528"/>
                  </a:xfrm>
                  <a:custGeom>
                    <a:avLst/>
                    <a:gdLst>
                      <a:gd name="T0" fmla="*/ 344 w 1040"/>
                      <a:gd name="T1" fmla="*/ 48 h 816"/>
                      <a:gd name="T2" fmla="*/ 248 w 1040"/>
                      <a:gd name="T3" fmla="*/ 192 h 816"/>
                      <a:gd name="T4" fmla="*/ 104 w 1040"/>
                      <a:gd name="T5" fmla="*/ 288 h 816"/>
                      <a:gd name="T6" fmla="*/ 8 w 1040"/>
                      <a:gd name="T7" fmla="*/ 528 h 816"/>
                      <a:gd name="T8" fmla="*/ 152 w 1040"/>
                      <a:gd name="T9" fmla="*/ 768 h 816"/>
                      <a:gd name="T10" fmla="*/ 536 w 1040"/>
                      <a:gd name="T11" fmla="*/ 816 h 816"/>
                      <a:gd name="T12" fmla="*/ 824 w 1040"/>
                      <a:gd name="T13" fmla="*/ 768 h 816"/>
                      <a:gd name="T14" fmla="*/ 1016 w 1040"/>
                      <a:gd name="T15" fmla="*/ 576 h 816"/>
                      <a:gd name="T16" fmla="*/ 968 w 1040"/>
                      <a:gd name="T17" fmla="*/ 384 h 816"/>
                      <a:gd name="T18" fmla="*/ 776 w 1040"/>
                      <a:gd name="T19" fmla="*/ 240 h 816"/>
                      <a:gd name="T20" fmla="*/ 584 w 1040"/>
                      <a:gd name="T21" fmla="*/ 144 h 816"/>
                      <a:gd name="T22" fmla="*/ 536 w 1040"/>
                      <a:gd name="T23" fmla="*/ 0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0" h="816">
                        <a:moveTo>
                          <a:pt x="344" y="48"/>
                        </a:moveTo>
                        <a:cubicBezTo>
                          <a:pt x="316" y="100"/>
                          <a:pt x="288" y="152"/>
                          <a:pt x="248" y="192"/>
                        </a:cubicBezTo>
                        <a:cubicBezTo>
                          <a:pt x="208" y="232"/>
                          <a:pt x="144" y="232"/>
                          <a:pt x="104" y="288"/>
                        </a:cubicBezTo>
                        <a:cubicBezTo>
                          <a:pt x="64" y="344"/>
                          <a:pt x="0" y="448"/>
                          <a:pt x="8" y="528"/>
                        </a:cubicBezTo>
                        <a:cubicBezTo>
                          <a:pt x="16" y="608"/>
                          <a:pt x="64" y="720"/>
                          <a:pt x="152" y="768"/>
                        </a:cubicBezTo>
                        <a:cubicBezTo>
                          <a:pt x="240" y="816"/>
                          <a:pt x="424" y="816"/>
                          <a:pt x="536" y="816"/>
                        </a:cubicBezTo>
                        <a:cubicBezTo>
                          <a:pt x="648" y="816"/>
                          <a:pt x="744" y="808"/>
                          <a:pt x="824" y="768"/>
                        </a:cubicBezTo>
                        <a:cubicBezTo>
                          <a:pt x="904" y="728"/>
                          <a:pt x="992" y="640"/>
                          <a:pt x="1016" y="576"/>
                        </a:cubicBezTo>
                        <a:cubicBezTo>
                          <a:pt x="1040" y="512"/>
                          <a:pt x="1008" y="440"/>
                          <a:pt x="968" y="384"/>
                        </a:cubicBezTo>
                        <a:cubicBezTo>
                          <a:pt x="928" y="328"/>
                          <a:pt x="840" y="280"/>
                          <a:pt x="776" y="240"/>
                        </a:cubicBezTo>
                        <a:cubicBezTo>
                          <a:pt x="712" y="200"/>
                          <a:pt x="624" y="184"/>
                          <a:pt x="584" y="144"/>
                        </a:cubicBezTo>
                        <a:cubicBezTo>
                          <a:pt x="544" y="104"/>
                          <a:pt x="544" y="24"/>
                          <a:pt x="536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20" name="AutoShape 115"/>
                <p:cNvCxnSpPr>
                  <a:cxnSpLocks noChangeShapeType="1"/>
                  <a:stCxn id="215" idx="0"/>
                  <a:endCxn id="229" idx="4"/>
                </p:cNvCxnSpPr>
                <p:nvPr/>
              </p:nvCxnSpPr>
              <p:spPr bwMode="auto">
                <a:xfrm flipV="1">
                  <a:off x="1115" y="2296"/>
                  <a:ext cx="293" cy="180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1" name="AutoShape 116"/>
                <p:cNvCxnSpPr>
                  <a:cxnSpLocks noChangeShapeType="1"/>
                  <a:stCxn id="216" idx="0"/>
                  <a:endCxn id="229" idx="5"/>
                </p:cNvCxnSpPr>
                <p:nvPr/>
              </p:nvCxnSpPr>
              <p:spPr bwMode="auto">
                <a:xfrm flipH="1" flipV="1">
                  <a:off x="1494" y="2316"/>
                  <a:ext cx="48" cy="16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2" name="AutoShape 117"/>
                <p:cNvCxnSpPr>
                  <a:cxnSpLocks noChangeShapeType="1"/>
                  <a:stCxn id="229" idx="7"/>
                  <a:endCxn id="217" idx="0"/>
                </p:cNvCxnSpPr>
                <p:nvPr/>
              </p:nvCxnSpPr>
              <p:spPr bwMode="auto">
                <a:xfrm>
                  <a:off x="1598" y="2254"/>
                  <a:ext cx="325" cy="22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214" name="Text Box 118"/>
            <p:cNvSpPr txBox="1">
              <a:spLocks noChangeArrowheads="1"/>
            </p:cNvSpPr>
            <p:nvPr/>
          </p:nvSpPr>
          <p:spPr bwMode="auto">
            <a:xfrm>
              <a:off x="1117" y="1272"/>
              <a:ext cx="772" cy="2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亮氨酸</a:t>
              </a:r>
              <a:endPara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8" name="Group 149"/>
          <p:cNvGrpSpPr/>
          <p:nvPr/>
        </p:nvGrpSpPr>
        <p:grpSpPr bwMode="auto">
          <a:xfrm>
            <a:off x="7240587" y="1494022"/>
            <a:ext cx="1843087" cy="2622550"/>
            <a:chOff x="2753" y="1245"/>
            <a:chExt cx="1161" cy="1652"/>
          </a:xfrm>
        </p:grpSpPr>
        <p:grpSp>
          <p:nvGrpSpPr>
            <p:cNvPr id="239" name="Group 148"/>
            <p:cNvGrpSpPr/>
            <p:nvPr/>
          </p:nvGrpSpPr>
          <p:grpSpPr bwMode="auto">
            <a:xfrm>
              <a:off x="2753" y="1557"/>
              <a:ext cx="1161" cy="1340"/>
              <a:chOff x="2753" y="1557"/>
              <a:chExt cx="1161" cy="1340"/>
            </a:xfrm>
          </p:grpSpPr>
          <p:sp>
            <p:nvSpPr>
              <p:cNvPr id="241" name="Text Box 121"/>
              <p:cNvSpPr txBox="1">
                <a:spLocks noChangeArrowheads="1"/>
              </p:cNvSpPr>
              <p:nvPr/>
            </p:nvSpPr>
            <p:spPr bwMode="auto">
              <a:xfrm rot="279327">
                <a:off x="3533" y="2487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2" name="Group 122"/>
              <p:cNvGrpSpPr/>
              <p:nvPr/>
            </p:nvGrpSpPr>
            <p:grpSpPr bwMode="auto">
              <a:xfrm rot="279327">
                <a:off x="2753" y="1557"/>
                <a:ext cx="960" cy="1299"/>
                <a:chOff x="2179" y="1587"/>
                <a:chExt cx="960" cy="1299"/>
              </a:xfrm>
            </p:grpSpPr>
            <p:sp>
              <p:nvSpPr>
                <p:cNvPr id="243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2179" y="2476"/>
                  <a:ext cx="381" cy="41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C</a:t>
                  </a:r>
                  <a:endParaRPr lang="en-US" altLang="zh-TW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4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2580" y="2475"/>
                  <a:ext cx="381" cy="41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U</a:t>
                  </a:r>
                </a:p>
              </p:txBody>
            </p:sp>
            <p:grpSp>
              <p:nvGrpSpPr>
                <p:cNvPr id="245" name="Group 125"/>
                <p:cNvGrpSpPr/>
                <p:nvPr/>
              </p:nvGrpSpPr>
              <p:grpSpPr bwMode="auto">
                <a:xfrm>
                  <a:off x="2331" y="1587"/>
                  <a:ext cx="808" cy="889"/>
                  <a:chOff x="1115" y="1587"/>
                  <a:chExt cx="808" cy="889"/>
                </a:xfrm>
              </p:grpSpPr>
              <p:grpSp>
                <p:nvGrpSpPr>
                  <p:cNvPr id="246" name="Group 126"/>
                  <p:cNvGrpSpPr/>
                  <p:nvPr/>
                </p:nvGrpSpPr>
                <p:grpSpPr bwMode="auto">
                  <a:xfrm>
                    <a:off x="1239" y="1587"/>
                    <a:ext cx="528" cy="720"/>
                    <a:chOff x="2880" y="1296"/>
                    <a:chExt cx="1711" cy="2112"/>
                  </a:xfrm>
                </p:grpSpPr>
                <p:grpSp>
                  <p:nvGrpSpPr>
                    <p:cNvPr id="250" name="Group 127"/>
                    <p:cNvGrpSpPr/>
                    <p:nvPr/>
                  </p:nvGrpSpPr>
                  <p:grpSpPr bwMode="auto">
                    <a:xfrm>
                      <a:off x="3223" y="1702"/>
                      <a:ext cx="364" cy="586"/>
                      <a:chOff x="1632" y="480"/>
                      <a:chExt cx="864" cy="1296"/>
                    </a:xfrm>
                  </p:grpSpPr>
                  <p:sp>
                    <p:nvSpPr>
                      <p:cNvPr id="263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64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251" name="Group 130"/>
                    <p:cNvGrpSpPr/>
                    <p:nvPr/>
                  </p:nvGrpSpPr>
                  <p:grpSpPr bwMode="auto">
                    <a:xfrm flipV="1">
                      <a:off x="3223" y="2419"/>
                      <a:ext cx="364" cy="586"/>
                      <a:chOff x="1632" y="480"/>
                      <a:chExt cx="864" cy="1296"/>
                    </a:xfrm>
                  </p:grpSpPr>
                  <p:sp>
                    <p:nvSpPr>
                      <p:cNvPr id="261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62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252" name="Freeform 133"/>
                    <p:cNvSpPr/>
                    <p:nvPr/>
                  </p:nvSpPr>
                  <p:spPr bwMode="auto">
                    <a:xfrm>
                      <a:off x="2880" y="2125"/>
                      <a:ext cx="367" cy="496"/>
                    </a:xfrm>
                    <a:custGeom>
                      <a:avLst/>
                      <a:gdLst>
                        <a:gd name="T0" fmla="*/ 864 w 872"/>
                        <a:gd name="T1" fmla="*/ 360 h 1096"/>
                        <a:gd name="T2" fmla="*/ 720 w 872"/>
                        <a:gd name="T3" fmla="*/ 264 h 1096"/>
                        <a:gd name="T4" fmla="*/ 624 w 872"/>
                        <a:gd name="T5" fmla="*/ 72 h 1096"/>
                        <a:gd name="T6" fmla="*/ 336 w 872"/>
                        <a:gd name="T7" fmla="*/ 24 h 1096"/>
                        <a:gd name="T8" fmla="*/ 96 w 872"/>
                        <a:gd name="T9" fmla="*/ 216 h 1096"/>
                        <a:gd name="T10" fmla="*/ 0 w 872"/>
                        <a:gd name="T11" fmla="*/ 504 h 1096"/>
                        <a:gd name="T12" fmla="*/ 96 w 872"/>
                        <a:gd name="T13" fmla="*/ 936 h 1096"/>
                        <a:gd name="T14" fmla="*/ 528 w 872"/>
                        <a:gd name="T15" fmla="*/ 1080 h 1096"/>
                        <a:gd name="T16" fmla="*/ 816 w 872"/>
                        <a:gd name="T17" fmla="*/ 840 h 1096"/>
                        <a:gd name="T18" fmla="*/ 864 w 872"/>
                        <a:gd name="T19" fmla="*/ 696 h 10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72" h="1096">
                          <a:moveTo>
                            <a:pt x="864" y="360"/>
                          </a:moveTo>
                          <a:cubicBezTo>
                            <a:pt x="812" y="336"/>
                            <a:pt x="760" y="312"/>
                            <a:pt x="720" y="264"/>
                          </a:cubicBezTo>
                          <a:cubicBezTo>
                            <a:pt x="680" y="216"/>
                            <a:pt x="688" y="112"/>
                            <a:pt x="624" y="72"/>
                          </a:cubicBezTo>
                          <a:cubicBezTo>
                            <a:pt x="560" y="32"/>
                            <a:pt x="424" y="0"/>
                            <a:pt x="336" y="24"/>
                          </a:cubicBezTo>
                          <a:cubicBezTo>
                            <a:pt x="248" y="48"/>
                            <a:pt x="152" y="136"/>
                            <a:pt x="96" y="216"/>
                          </a:cubicBezTo>
                          <a:cubicBezTo>
                            <a:pt x="40" y="296"/>
                            <a:pt x="0" y="384"/>
                            <a:pt x="0" y="504"/>
                          </a:cubicBezTo>
                          <a:cubicBezTo>
                            <a:pt x="0" y="624"/>
                            <a:pt x="8" y="840"/>
                            <a:pt x="96" y="936"/>
                          </a:cubicBezTo>
                          <a:cubicBezTo>
                            <a:pt x="184" y="1032"/>
                            <a:pt x="408" y="1096"/>
                            <a:pt x="528" y="1080"/>
                          </a:cubicBezTo>
                          <a:cubicBezTo>
                            <a:pt x="648" y="1064"/>
                            <a:pt x="760" y="904"/>
                            <a:pt x="816" y="840"/>
                          </a:cubicBezTo>
                          <a:cubicBezTo>
                            <a:pt x="872" y="776"/>
                            <a:pt x="840" y="728"/>
                            <a:pt x="864" y="69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253" name="Group 134"/>
                    <p:cNvGrpSpPr/>
                    <p:nvPr/>
                  </p:nvGrpSpPr>
                  <p:grpSpPr bwMode="auto">
                    <a:xfrm flipH="1">
                      <a:off x="3696" y="1296"/>
                      <a:ext cx="467" cy="970"/>
                      <a:chOff x="1632" y="480"/>
                      <a:chExt cx="864" cy="1296"/>
                    </a:xfrm>
                  </p:grpSpPr>
                  <p:sp>
                    <p:nvSpPr>
                      <p:cNvPr id="259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60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254" name="Group 137"/>
                    <p:cNvGrpSpPr/>
                    <p:nvPr/>
                  </p:nvGrpSpPr>
                  <p:grpSpPr bwMode="auto">
                    <a:xfrm flipH="1" flipV="1">
                      <a:off x="3709" y="2397"/>
                      <a:ext cx="364" cy="586"/>
                      <a:chOff x="1632" y="480"/>
                      <a:chExt cx="864" cy="1296"/>
                    </a:xfrm>
                  </p:grpSpPr>
                  <p:sp>
                    <p:nvSpPr>
                      <p:cNvPr id="257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58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255" name="Freeform 140"/>
                    <p:cNvSpPr/>
                    <p:nvPr/>
                  </p:nvSpPr>
                  <p:spPr bwMode="auto">
                    <a:xfrm flipH="1">
                      <a:off x="4128" y="2064"/>
                      <a:ext cx="463" cy="496"/>
                    </a:xfrm>
                    <a:custGeom>
                      <a:avLst/>
                      <a:gdLst>
                        <a:gd name="T0" fmla="*/ 864 w 872"/>
                        <a:gd name="T1" fmla="*/ 360 h 1096"/>
                        <a:gd name="T2" fmla="*/ 720 w 872"/>
                        <a:gd name="T3" fmla="*/ 264 h 1096"/>
                        <a:gd name="T4" fmla="*/ 624 w 872"/>
                        <a:gd name="T5" fmla="*/ 72 h 1096"/>
                        <a:gd name="T6" fmla="*/ 336 w 872"/>
                        <a:gd name="T7" fmla="*/ 24 h 1096"/>
                        <a:gd name="T8" fmla="*/ 96 w 872"/>
                        <a:gd name="T9" fmla="*/ 216 h 1096"/>
                        <a:gd name="T10" fmla="*/ 0 w 872"/>
                        <a:gd name="T11" fmla="*/ 504 h 1096"/>
                        <a:gd name="T12" fmla="*/ 96 w 872"/>
                        <a:gd name="T13" fmla="*/ 936 h 1096"/>
                        <a:gd name="T14" fmla="*/ 528 w 872"/>
                        <a:gd name="T15" fmla="*/ 1080 h 1096"/>
                        <a:gd name="T16" fmla="*/ 816 w 872"/>
                        <a:gd name="T17" fmla="*/ 840 h 1096"/>
                        <a:gd name="T18" fmla="*/ 864 w 872"/>
                        <a:gd name="T19" fmla="*/ 696 h 10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72" h="1096">
                          <a:moveTo>
                            <a:pt x="864" y="360"/>
                          </a:moveTo>
                          <a:cubicBezTo>
                            <a:pt x="812" y="336"/>
                            <a:pt x="760" y="312"/>
                            <a:pt x="720" y="264"/>
                          </a:cubicBezTo>
                          <a:cubicBezTo>
                            <a:pt x="680" y="216"/>
                            <a:pt x="688" y="112"/>
                            <a:pt x="624" y="72"/>
                          </a:cubicBezTo>
                          <a:cubicBezTo>
                            <a:pt x="560" y="32"/>
                            <a:pt x="424" y="0"/>
                            <a:pt x="336" y="24"/>
                          </a:cubicBezTo>
                          <a:cubicBezTo>
                            <a:pt x="248" y="48"/>
                            <a:pt x="152" y="136"/>
                            <a:pt x="96" y="216"/>
                          </a:cubicBezTo>
                          <a:cubicBezTo>
                            <a:pt x="40" y="296"/>
                            <a:pt x="0" y="384"/>
                            <a:pt x="0" y="504"/>
                          </a:cubicBezTo>
                          <a:cubicBezTo>
                            <a:pt x="0" y="624"/>
                            <a:pt x="8" y="840"/>
                            <a:pt x="96" y="936"/>
                          </a:cubicBezTo>
                          <a:cubicBezTo>
                            <a:pt x="184" y="1032"/>
                            <a:pt x="408" y="1096"/>
                            <a:pt x="528" y="1080"/>
                          </a:cubicBezTo>
                          <a:cubicBezTo>
                            <a:pt x="648" y="1064"/>
                            <a:pt x="760" y="904"/>
                            <a:pt x="816" y="840"/>
                          </a:cubicBezTo>
                          <a:cubicBezTo>
                            <a:pt x="872" y="776"/>
                            <a:pt x="840" y="728"/>
                            <a:pt x="864" y="69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6" name="Freeform 141"/>
                    <p:cNvSpPr/>
                    <p:nvPr/>
                  </p:nvSpPr>
                  <p:spPr bwMode="auto">
                    <a:xfrm>
                      <a:off x="3360" y="2880"/>
                      <a:ext cx="670" cy="528"/>
                    </a:xfrm>
                    <a:custGeom>
                      <a:avLst/>
                      <a:gdLst>
                        <a:gd name="T0" fmla="*/ 344 w 1040"/>
                        <a:gd name="T1" fmla="*/ 48 h 816"/>
                        <a:gd name="T2" fmla="*/ 248 w 1040"/>
                        <a:gd name="T3" fmla="*/ 192 h 816"/>
                        <a:gd name="T4" fmla="*/ 104 w 1040"/>
                        <a:gd name="T5" fmla="*/ 288 h 816"/>
                        <a:gd name="T6" fmla="*/ 8 w 1040"/>
                        <a:gd name="T7" fmla="*/ 528 h 816"/>
                        <a:gd name="T8" fmla="*/ 152 w 1040"/>
                        <a:gd name="T9" fmla="*/ 768 h 816"/>
                        <a:gd name="T10" fmla="*/ 536 w 1040"/>
                        <a:gd name="T11" fmla="*/ 816 h 816"/>
                        <a:gd name="T12" fmla="*/ 824 w 1040"/>
                        <a:gd name="T13" fmla="*/ 768 h 816"/>
                        <a:gd name="T14" fmla="*/ 1016 w 1040"/>
                        <a:gd name="T15" fmla="*/ 576 h 816"/>
                        <a:gd name="T16" fmla="*/ 968 w 1040"/>
                        <a:gd name="T17" fmla="*/ 384 h 816"/>
                        <a:gd name="T18" fmla="*/ 776 w 1040"/>
                        <a:gd name="T19" fmla="*/ 240 h 816"/>
                        <a:gd name="T20" fmla="*/ 584 w 1040"/>
                        <a:gd name="T21" fmla="*/ 144 h 816"/>
                        <a:gd name="T22" fmla="*/ 536 w 1040"/>
                        <a:gd name="T23" fmla="*/ 0 h 8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040" h="816">
                          <a:moveTo>
                            <a:pt x="344" y="48"/>
                          </a:moveTo>
                          <a:cubicBezTo>
                            <a:pt x="316" y="100"/>
                            <a:pt x="288" y="152"/>
                            <a:pt x="248" y="192"/>
                          </a:cubicBezTo>
                          <a:cubicBezTo>
                            <a:pt x="208" y="232"/>
                            <a:pt x="144" y="232"/>
                            <a:pt x="104" y="288"/>
                          </a:cubicBezTo>
                          <a:cubicBezTo>
                            <a:pt x="64" y="344"/>
                            <a:pt x="0" y="448"/>
                            <a:pt x="8" y="528"/>
                          </a:cubicBezTo>
                          <a:cubicBezTo>
                            <a:pt x="16" y="608"/>
                            <a:pt x="64" y="720"/>
                            <a:pt x="152" y="768"/>
                          </a:cubicBezTo>
                          <a:cubicBezTo>
                            <a:pt x="240" y="816"/>
                            <a:pt x="424" y="816"/>
                            <a:pt x="536" y="816"/>
                          </a:cubicBezTo>
                          <a:cubicBezTo>
                            <a:pt x="648" y="816"/>
                            <a:pt x="744" y="808"/>
                            <a:pt x="824" y="768"/>
                          </a:cubicBezTo>
                          <a:cubicBezTo>
                            <a:pt x="904" y="728"/>
                            <a:pt x="992" y="640"/>
                            <a:pt x="1016" y="576"/>
                          </a:cubicBezTo>
                          <a:cubicBezTo>
                            <a:pt x="1040" y="512"/>
                            <a:pt x="1008" y="440"/>
                            <a:pt x="968" y="384"/>
                          </a:cubicBezTo>
                          <a:cubicBezTo>
                            <a:pt x="928" y="328"/>
                            <a:pt x="840" y="280"/>
                            <a:pt x="776" y="240"/>
                          </a:cubicBezTo>
                          <a:cubicBezTo>
                            <a:pt x="712" y="200"/>
                            <a:pt x="624" y="184"/>
                            <a:pt x="584" y="144"/>
                          </a:cubicBezTo>
                          <a:cubicBezTo>
                            <a:pt x="544" y="104"/>
                            <a:pt x="544" y="24"/>
                            <a:pt x="536" y="0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247" name="AutoShape 142"/>
                  <p:cNvCxnSpPr>
                    <a:cxnSpLocks noChangeShapeType="1"/>
                    <a:endCxn id="256" idx="4"/>
                  </p:cNvCxnSpPr>
                  <p:nvPr/>
                </p:nvCxnSpPr>
                <p:spPr bwMode="auto">
                  <a:xfrm flipV="1">
                    <a:off x="1115" y="2296"/>
                    <a:ext cx="293" cy="180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8" name="AutoShape 143"/>
                  <p:cNvCxnSpPr>
                    <a:cxnSpLocks noChangeShapeType="1"/>
                    <a:endCxn id="256" idx="5"/>
                  </p:cNvCxnSpPr>
                  <p:nvPr/>
                </p:nvCxnSpPr>
                <p:spPr bwMode="auto">
                  <a:xfrm flipH="1" flipV="1">
                    <a:off x="1494" y="2316"/>
                    <a:ext cx="48" cy="16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9" name="AutoShape 144"/>
                  <p:cNvCxnSpPr>
                    <a:cxnSpLocks noChangeShapeType="1"/>
                    <a:stCxn id="256" idx="7"/>
                  </p:cNvCxnSpPr>
                  <p:nvPr/>
                </p:nvCxnSpPr>
                <p:spPr bwMode="auto">
                  <a:xfrm>
                    <a:off x="1598" y="2254"/>
                    <a:ext cx="325" cy="222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240" name="Text Box 145"/>
            <p:cNvSpPr txBox="1">
              <a:spLocks noChangeArrowheads="1"/>
            </p:cNvSpPr>
            <p:nvPr/>
          </p:nvSpPr>
          <p:spPr bwMode="auto">
            <a:xfrm rot="279327">
              <a:off x="2874" y="1245"/>
              <a:ext cx="977" cy="29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天冬酰氨</a:t>
              </a:r>
              <a:endPara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AutoShape 16"/>
          <p:cNvSpPr>
            <a:spLocks noChangeArrowheads="1"/>
          </p:cNvSpPr>
          <p:nvPr/>
        </p:nvSpPr>
        <p:spPr bwMode="auto">
          <a:xfrm>
            <a:off x="798783" y="424181"/>
            <a:ext cx="10821131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步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运输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tRNA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携带氨基酸置于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特定位置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TW" altLang="zh-TW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8766969" y="2453777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tRNA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>
            <a:off x="2378612" y="2622135"/>
            <a:ext cx="4368800" cy="3856038"/>
          </a:xfrm>
          <a:custGeom>
            <a:avLst/>
            <a:gdLst>
              <a:gd name="T0" fmla="*/ 1336 w 2752"/>
              <a:gd name="T1" fmla="*/ 8 h 2040"/>
              <a:gd name="T2" fmla="*/ 904 w 2752"/>
              <a:gd name="T3" fmla="*/ 56 h 2040"/>
              <a:gd name="T4" fmla="*/ 328 w 2752"/>
              <a:gd name="T5" fmla="*/ 296 h 2040"/>
              <a:gd name="T6" fmla="*/ 40 w 2752"/>
              <a:gd name="T7" fmla="*/ 728 h 2040"/>
              <a:gd name="T8" fmla="*/ 88 w 2752"/>
              <a:gd name="T9" fmla="*/ 1256 h 2040"/>
              <a:gd name="T10" fmla="*/ 280 w 2752"/>
              <a:gd name="T11" fmla="*/ 1496 h 2040"/>
              <a:gd name="T12" fmla="*/ 88 w 2752"/>
              <a:gd name="T13" fmla="*/ 1688 h 2040"/>
              <a:gd name="T14" fmla="*/ 136 w 2752"/>
              <a:gd name="T15" fmla="*/ 1832 h 2040"/>
              <a:gd name="T16" fmla="*/ 520 w 2752"/>
              <a:gd name="T17" fmla="*/ 1928 h 2040"/>
              <a:gd name="T18" fmla="*/ 1096 w 2752"/>
              <a:gd name="T19" fmla="*/ 2024 h 2040"/>
              <a:gd name="T20" fmla="*/ 1336 w 2752"/>
              <a:gd name="T21" fmla="*/ 2024 h 2040"/>
              <a:gd name="T22" fmla="*/ 1864 w 2752"/>
              <a:gd name="T23" fmla="*/ 2024 h 2040"/>
              <a:gd name="T24" fmla="*/ 2344 w 2752"/>
              <a:gd name="T25" fmla="*/ 1976 h 2040"/>
              <a:gd name="T26" fmla="*/ 2632 w 2752"/>
              <a:gd name="T27" fmla="*/ 1880 h 2040"/>
              <a:gd name="T28" fmla="*/ 2728 w 2752"/>
              <a:gd name="T29" fmla="*/ 1736 h 2040"/>
              <a:gd name="T30" fmla="*/ 2488 w 2752"/>
              <a:gd name="T31" fmla="*/ 1496 h 2040"/>
              <a:gd name="T32" fmla="*/ 2632 w 2752"/>
              <a:gd name="T33" fmla="*/ 1304 h 2040"/>
              <a:gd name="T34" fmla="*/ 2728 w 2752"/>
              <a:gd name="T35" fmla="*/ 968 h 2040"/>
              <a:gd name="T36" fmla="*/ 2680 w 2752"/>
              <a:gd name="T37" fmla="*/ 728 h 2040"/>
              <a:gd name="T38" fmla="*/ 2392 w 2752"/>
              <a:gd name="T39" fmla="*/ 344 h 2040"/>
              <a:gd name="T40" fmla="*/ 1912 w 2752"/>
              <a:gd name="T41" fmla="*/ 104 h 2040"/>
              <a:gd name="T42" fmla="*/ 1336 w 2752"/>
              <a:gd name="T43" fmla="*/ 8 h 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2" h="2040">
                <a:moveTo>
                  <a:pt x="1336" y="8"/>
                </a:moveTo>
                <a:cubicBezTo>
                  <a:pt x="1168" y="0"/>
                  <a:pt x="1072" y="8"/>
                  <a:pt x="904" y="56"/>
                </a:cubicBezTo>
                <a:cubicBezTo>
                  <a:pt x="736" y="104"/>
                  <a:pt x="472" y="184"/>
                  <a:pt x="328" y="296"/>
                </a:cubicBezTo>
                <a:cubicBezTo>
                  <a:pt x="184" y="408"/>
                  <a:pt x="80" y="568"/>
                  <a:pt x="40" y="728"/>
                </a:cubicBezTo>
                <a:cubicBezTo>
                  <a:pt x="0" y="888"/>
                  <a:pt x="48" y="1128"/>
                  <a:pt x="88" y="1256"/>
                </a:cubicBezTo>
                <a:cubicBezTo>
                  <a:pt x="128" y="1384"/>
                  <a:pt x="280" y="1424"/>
                  <a:pt x="280" y="1496"/>
                </a:cubicBezTo>
                <a:cubicBezTo>
                  <a:pt x="280" y="1568"/>
                  <a:pt x="112" y="1632"/>
                  <a:pt x="88" y="1688"/>
                </a:cubicBezTo>
                <a:cubicBezTo>
                  <a:pt x="64" y="1744"/>
                  <a:pt x="64" y="1792"/>
                  <a:pt x="136" y="1832"/>
                </a:cubicBezTo>
                <a:cubicBezTo>
                  <a:pt x="208" y="1872"/>
                  <a:pt x="360" y="1896"/>
                  <a:pt x="520" y="1928"/>
                </a:cubicBezTo>
                <a:cubicBezTo>
                  <a:pt x="680" y="1960"/>
                  <a:pt x="960" y="2008"/>
                  <a:pt x="1096" y="2024"/>
                </a:cubicBezTo>
                <a:cubicBezTo>
                  <a:pt x="1232" y="2040"/>
                  <a:pt x="1208" y="2024"/>
                  <a:pt x="1336" y="2024"/>
                </a:cubicBezTo>
                <a:cubicBezTo>
                  <a:pt x="1464" y="2024"/>
                  <a:pt x="1696" y="2032"/>
                  <a:pt x="1864" y="2024"/>
                </a:cubicBezTo>
                <a:cubicBezTo>
                  <a:pt x="2032" y="2016"/>
                  <a:pt x="2216" y="2000"/>
                  <a:pt x="2344" y="1976"/>
                </a:cubicBezTo>
                <a:cubicBezTo>
                  <a:pt x="2472" y="1952"/>
                  <a:pt x="2568" y="1920"/>
                  <a:pt x="2632" y="1880"/>
                </a:cubicBezTo>
                <a:cubicBezTo>
                  <a:pt x="2696" y="1840"/>
                  <a:pt x="2752" y="1800"/>
                  <a:pt x="2728" y="1736"/>
                </a:cubicBezTo>
                <a:cubicBezTo>
                  <a:pt x="2704" y="1672"/>
                  <a:pt x="2504" y="1568"/>
                  <a:pt x="2488" y="1496"/>
                </a:cubicBezTo>
                <a:cubicBezTo>
                  <a:pt x="2472" y="1424"/>
                  <a:pt x="2592" y="1392"/>
                  <a:pt x="2632" y="1304"/>
                </a:cubicBezTo>
                <a:cubicBezTo>
                  <a:pt x="2672" y="1216"/>
                  <a:pt x="2720" y="1064"/>
                  <a:pt x="2728" y="968"/>
                </a:cubicBezTo>
                <a:cubicBezTo>
                  <a:pt x="2736" y="872"/>
                  <a:pt x="2736" y="832"/>
                  <a:pt x="2680" y="728"/>
                </a:cubicBezTo>
                <a:cubicBezTo>
                  <a:pt x="2624" y="624"/>
                  <a:pt x="2520" y="448"/>
                  <a:pt x="2392" y="344"/>
                </a:cubicBezTo>
                <a:cubicBezTo>
                  <a:pt x="2264" y="240"/>
                  <a:pt x="2088" y="160"/>
                  <a:pt x="1912" y="104"/>
                </a:cubicBezTo>
                <a:cubicBezTo>
                  <a:pt x="1736" y="48"/>
                  <a:pt x="1504" y="16"/>
                  <a:pt x="1336" y="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3"/>
          <p:cNvGrpSpPr/>
          <p:nvPr/>
        </p:nvGrpSpPr>
        <p:grpSpPr bwMode="auto">
          <a:xfrm>
            <a:off x="2602449" y="4069937"/>
            <a:ext cx="6610350" cy="1049338"/>
            <a:chOff x="780" y="2880"/>
            <a:chExt cx="4164" cy="661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80" y="3440"/>
              <a:ext cx="416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/>
            <p:nvPr/>
          </p:nvGrpSpPr>
          <p:grpSpPr bwMode="auto">
            <a:xfrm>
              <a:off x="924" y="2895"/>
              <a:ext cx="381" cy="559"/>
              <a:chOff x="960" y="2400"/>
              <a:chExt cx="432" cy="672"/>
            </a:xfrm>
          </p:grpSpPr>
          <p:sp>
            <p:nvSpPr>
              <p:cNvPr id="32" name="Text Box 6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 bwMode="auto">
            <a:xfrm>
              <a:off x="4235" y="2895"/>
              <a:ext cx="381" cy="559"/>
              <a:chOff x="960" y="2400"/>
              <a:chExt cx="432" cy="672"/>
            </a:xfrm>
          </p:grpSpPr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11"/>
            <p:cNvGrpSpPr/>
            <p:nvPr/>
          </p:nvGrpSpPr>
          <p:grpSpPr bwMode="auto">
            <a:xfrm>
              <a:off x="1767" y="2892"/>
              <a:ext cx="381" cy="558"/>
              <a:chOff x="960" y="2400"/>
              <a:chExt cx="432" cy="672"/>
            </a:xfrm>
          </p:grpSpPr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14"/>
            <p:cNvGrpSpPr/>
            <p:nvPr/>
          </p:nvGrpSpPr>
          <p:grpSpPr bwMode="auto">
            <a:xfrm>
              <a:off x="1351" y="2893"/>
              <a:ext cx="381" cy="560"/>
              <a:chOff x="960" y="2399"/>
              <a:chExt cx="432" cy="673"/>
            </a:xfrm>
          </p:grpSpPr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960" y="2399"/>
                <a:ext cx="432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7"/>
            <p:cNvGrpSpPr/>
            <p:nvPr/>
          </p:nvGrpSpPr>
          <p:grpSpPr bwMode="auto">
            <a:xfrm>
              <a:off x="2190" y="2893"/>
              <a:ext cx="381" cy="559"/>
              <a:chOff x="961" y="2400"/>
              <a:chExt cx="431" cy="672"/>
            </a:xfrm>
          </p:grpSpPr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20"/>
            <p:cNvGrpSpPr/>
            <p:nvPr/>
          </p:nvGrpSpPr>
          <p:grpSpPr bwMode="auto">
            <a:xfrm>
              <a:off x="2616" y="2893"/>
              <a:ext cx="381" cy="560"/>
              <a:chOff x="961" y="2399"/>
              <a:chExt cx="431" cy="673"/>
            </a:xfrm>
          </p:grpSpPr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961" y="2399"/>
                <a:ext cx="431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23"/>
            <p:cNvGrpSpPr/>
            <p:nvPr/>
          </p:nvGrpSpPr>
          <p:grpSpPr bwMode="auto">
            <a:xfrm>
              <a:off x="3012" y="2895"/>
              <a:ext cx="381" cy="559"/>
              <a:chOff x="960" y="2400"/>
              <a:chExt cx="431" cy="672"/>
            </a:xfrm>
          </p:grpSpPr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26"/>
            <p:cNvGrpSpPr/>
            <p:nvPr/>
          </p:nvGrpSpPr>
          <p:grpSpPr bwMode="auto">
            <a:xfrm>
              <a:off x="3854" y="2880"/>
              <a:ext cx="381" cy="559"/>
              <a:chOff x="960" y="2400"/>
              <a:chExt cx="432" cy="672"/>
            </a:xfrm>
          </p:grpSpPr>
          <p:sp>
            <p:nvSpPr>
              <p:cNvPr id="18" name="Text Box 27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29"/>
            <p:cNvGrpSpPr/>
            <p:nvPr/>
          </p:nvGrpSpPr>
          <p:grpSpPr bwMode="auto">
            <a:xfrm>
              <a:off x="3473" y="2895"/>
              <a:ext cx="381" cy="559"/>
              <a:chOff x="960" y="2400"/>
              <a:chExt cx="432" cy="672"/>
            </a:xfrm>
          </p:grpSpPr>
          <p:sp>
            <p:nvSpPr>
              <p:cNvPr id="16" name="Text Box 3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3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2"/>
          <p:cNvGrpSpPr/>
          <p:nvPr/>
        </p:nvGrpSpPr>
        <p:grpSpPr bwMode="auto">
          <a:xfrm>
            <a:off x="2912012" y="1701386"/>
            <a:ext cx="1887538" cy="2574925"/>
            <a:chOff x="924" y="1264"/>
            <a:chExt cx="1189" cy="1622"/>
          </a:xfrm>
        </p:grpSpPr>
        <p:grpSp>
          <p:nvGrpSpPr>
            <p:cNvPr id="35" name="Group 33"/>
            <p:cNvGrpSpPr/>
            <p:nvPr/>
          </p:nvGrpSpPr>
          <p:grpSpPr bwMode="auto">
            <a:xfrm>
              <a:off x="924" y="1587"/>
              <a:ext cx="1189" cy="1299"/>
              <a:chOff x="924" y="1587"/>
              <a:chExt cx="1189" cy="1299"/>
            </a:xfrm>
          </p:grpSpPr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924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1351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 Box 36"/>
              <p:cNvSpPr txBox="1">
                <a:spLocks noChangeArrowheads="1"/>
              </p:cNvSpPr>
              <p:nvPr/>
            </p:nvSpPr>
            <p:spPr bwMode="auto">
              <a:xfrm>
                <a:off x="1732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Group 37"/>
              <p:cNvGrpSpPr/>
              <p:nvPr/>
            </p:nvGrpSpPr>
            <p:grpSpPr bwMode="auto">
              <a:xfrm>
                <a:off x="1115" y="1587"/>
                <a:ext cx="808" cy="889"/>
                <a:chOff x="1115" y="1587"/>
                <a:chExt cx="808" cy="889"/>
              </a:xfrm>
            </p:grpSpPr>
            <p:grpSp>
              <p:nvGrpSpPr>
                <p:cNvPr id="41" name="Group 38"/>
                <p:cNvGrpSpPr/>
                <p:nvPr/>
              </p:nvGrpSpPr>
              <p:grpSpPr bwMode="auto">
                <a:xfrm>
                  <a:off x="1239" y="1587"/>
                  <a:ext cx="528" cy="720"/>
                  <a:chOff x="2880" y="1296"/>
                  <a:chExt cx="1711" cy="2112"/>
                </a:xfrm>
              </p:grpSpPr>
              <p:grpSp>
                <p:nvGrpSpPr>
                  <p:cNvPr id="45" name="Group 39"/>
                  <p:cNvGrpSpPr/>
                  <p:nvPr/>
                </p:nvGrpSpPr>
                <p:grpSpPr bwMode="auto">
                  <a:xfrm>
                    <a:off x="3223" y="1702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58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6" name="Group 42"/>
                  <p:cNvGrpSpPr/>
                  <p:nvPr/>
                </p:nvGrpSpPr>
                <p:grpSpPr bwMode="auto">
                  <a:xfrm flipV="1">
                    <a:off x="3223" y="2419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56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7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7" name="Freeform 45"/>
                  <p:cNvSpPr/>
                  <p:nvPr/>
                </p:nvSpPr>
                <p:spPr bwMode="auto">
                  <a:xfrm>
                    <a:off x="2880" y="2125"/>
                    <a:ext cx="367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48" name="Group 46"/>
                  <p:cNvGrpSpPr/>
                  <p:nvPr/>
                </p:nvGrpSpPr>
                <p:grpSpPr bwMode="auto">
                  <a:xfrm flipH="1">
                    <a:off x="3696" y="1296"/>
                    <a:ext cx="467" cy="970"/>
                    <a:chOff x="1632" y="480"/>
                    <a:chExt cx="864" cy="1296"/>
                  </a:xfrm>
                </p:grpSpPr>
                <p:sp>
                  <p:nvSpPr>
                    <p:cNvPr id="54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49" name="Group 49"/>
                  <p:cNvGrpSpPr/>
                  <p:nvPr/>
                </p:nvGrpSpPr>
                <p:grpSpPr bwMode="auto">
                  <a:xfrm flipH="1" flipV="1">
                    <a:off x="3709" y="2397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52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3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50" name="Freeform 52"/>
                  <p:cNvSpPr/>
                  <p:nvPr/>
                </p:nvSpPr>
                <p:spPr bwMode="auto">
                  <a:xfrm flipH="1">
                    <a:off x="4128" y="2064"/>
                    <a:ext cx="463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Freeform 53"/>
                  <p:cNvSpPr/>
                  <p:nvPr/>
                </p:nvSpPr>
                <p:spPr bwMode="auto">
                  <a:xfrm>
                    <a:off x="3360" y="2880"/>
                    <a:ext cx="670" cy="528"/>
                  </a:xfrm>
                  <a:custGeom>
                    <a:avLst/>
                    <a:gdLst>
                      <a:gd name="T0" fmla="*/ 344 w 1040"/>
                      <a:gd name="T1" fmla="*/ 48 h 816"/>
                      <a:gd name="T2" fmla="*/ 248 w 1040"/>
                      <a:gd name="T3" fmla="*/ 192 h 816"/>
                      <a:gd name="T4" fmla="*/ 104 w 1040"/>
                      <a:gd name="T5" fmla="*/ 288 h 816"/>
                      <a:gd name="T6" fmla="*/ 8 w 1040"/>
                      <a:gd name="T7" fmla="*/ 528 h 816"/>
                      <a:gd name="T8" fmla="*/ 152 w 1040"/>
                      <a:gd name="T9" fmla="*/ 768 h 816"/>
                      <a:gd name="T10" fmla="*/ 536 w 1040"/>
                      <a:gd name="T11" fmla="*/ 816 h 816"/>
                      <a:gd name="T12" fmla="*/ 824 w 1040"/>
                      <a:gd name="T13" fmla="*/ 768 h 816"/>
                      <a:gd name="T14" fmla="*/ 1016 w 1040"/>
                      <a:gd name="T15" fmla="*/ 576 h 816"/>
                      <a:gd name="T16" fmla="*/ 968 w 1040"/>
                      <a:gd name="T17" fmla="*/ 384 h 816"/>
                      <a:gd name="T18" fmla="*/ 776 w 1040"/>
                      <a:gd name="T19" fmla="*/ 240 h 816"/>
                      <a:gd name="T20" fmla="*/ 584 w 1040"/>
                      <a:gd name="T21" fmla="*/ 144 h 816"/>
                      <a:gd name="T22" fmla="*/ 536 w 1040"/>
                      <a:gd name="T23" fmla="*/ 0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0" h="816">
                        <a:moveTo>
                          <a:pt x="344" y="48"/>
                        </a:moveTo>
                        <a:cubicBezTo>
                          <a:pt x="316" y="100"/>
                          <a:pt x="288" y="152"/>
                          <a:pt x="248" y="192"/>
                        </a:cubicBezTo>
                        <a:cubicBezTo>
                          <a:pt x="208" y="232"/>
                          <a:pt x="144" y="232"/>
                          <a:pt x="104" y="288"/>
                        </a:cubicBezTo>
                        <a:cubicBezTo>
                          <a:pt x="64" y="344"/>
                          <a:pt x="0" y="448"/>
                          <a:pt x="8" y="528"/>
                        </a:cubicBezTo>
                        <a:cubicBezTo>
                          <a:pt x="16" y="608"/>
                          <a:pt x="64" y="720"/>
                          <a:pt x="152" y="768"/>
                        </a:cubicBezTo>
                        <a:cubicBezTo>
                          <a:pt x="240" y="816"/>
                          <a:pt x="424" y="816"/>
                          <a:pt x="536" y="816"/>
                        </a:cubicBezTo>
                        <a:cubicBezTo>
                          <a:pt x="648" y="816"/>
                          <a:pt x="744" y="808"/>
                          <a:pt x="824" y="768"/>
                        </a:cubicBezTo>
                        <a:cubicBezTo>
                          <a:pt x="904" y="728"/>
                          <a:pt x="992" y="640"/>
                          <a:pt x="1016" y="576"/>
                        </a:cubicBezTo>
                        <a:cubicBezTo>
                          <a:pt x="1040" y="512"/>
                          <a:pt x="1008" y="440"/>
                          <a:pt x="968" y="384"/>
                        </a:cubicBezTo>
                        <a:cubicBezTo>
                          <a:pt x="928" y="328"/>
                          <a:pt x="840" y="280"/>
                          <a:pt x="776" y="240"/>
                        </a:cubicBezTo>
                        <a:cubicBezTo>
                          <a:pt x="712" y="200"/>
                          <a:pt x="624" y="184"/>
                          <a:pt x="584" y="144"/>
                        </a:cubicBezTo>
                        <a:cubicBezTo>
                          <a:pt x="544" y="104"/>
                          <a:pt x="544" y="24"/>
                          <a:pt x="536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42" name="AutoShape 54"/>
                <p:cNvCxnSpPr>
                  <a:cxnSpLocks noChangeShapeType="1"/>
                  <a:stCxn id="37" idx="0"/>
                  <a:endCxn id="51" idx="4"/>
                </p:cNvCxnSpPr>
                <p:nvPr/>
              </p:nvCxnSpPr>
              <p:spPr bwMode="auto">
                <a:xfrm flipV="1">
                  <a:off x="1115" y="2296"/>
                  <a:ext cx="293" cy="180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AutoShape 55"/>
                <p:cNvCxnSpPr>
                  <a:cxnSpLocks noChangeShapeType="1"/>
                  <a:stCxn id="38" idx="0"/>
                  <a:endCxn id="51" idx="5"/>
                </p:cNvCxnSpPr>
                <p:nvPr/>
              </p:nvCxnSpPr>
              <p:spPr bwMode="auto">
                <a:xfrm flipH="1" flipV="1">
                  <a:off x="1494" y="2316"/>
                  <a:ext cx="48" cy="16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AutoShape 56"/>
                <p:cNvCxnSpPr>
                  <a:cxnSpLocks noChangeShapeType="1"/>
                  <a:stCxn id="51" idx="7"/>
                  <a:endCxn id="39" idx="0"/>
                </p:cNvCxnSpPr>
                <p:nvPr/>
              </p:nvCxnSpPr>
              <p:spPr bwMode="auto">
                <a:xfrm>
                  <a:off x="1598" y="2254"/>
                  <a:ext cx="325" cy="22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36" name="Text Box 57"/>
            <p:cNvSpPr txBox="1">
              <a:spLocks noChangeArrowheads="1"/>
            </p:cNvSpPr>
            <p:nvPr/>
          </p:nvSpPr>
          <p:spPr bwMode="auto">
            <a:xfrm>
              <a:off x="992" y="1264"/>
              <a:ext cx="818" cy="2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亮氨酸</a:t>
              </a:r>
              <a:endPara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8"/>
          <p:cNvGrpSpPr/>
          <p:nvPr/>
        </p:nvGrpSpPr>
        <p:grpSpPr bwMode="auto">
          <a:xfrm>
            <a:off x="4893213" y="1664874"/>
            <a:ext cx="1903413" cy="2535238"/>
            <a:chOff x="2179" y="1289"/>
            <a:chExt cx="1199" cy="1597"/>
          </a:xfrm>
        </p:grpSpPr>
        <p:grpSp>
          <p:nvGrpSpPr>
            <p:cNvPr id="61" name="Group 59"/>
            <p:cNvGrpSpPr/>
            <p:nvPr/>
          </p:nvGrpSpPr>
          <p:grpSpPr bwMode="auto">
            <a:xfrm>
              <a:off x="2179" y="1587"/>
              <a:ext cx="1199" cy="1299"/>
              <a:chOff x="2179" y="1587"/>
              <a:chExt cx="1199" cy="1299"/>
            </a:xfrm>
          </p:grpSpPr>
          <p:sp>
            <p:nvSpPr>
              <p:cNvPr id="63" name="Text Box 60"/>
              <p:cNvSpPr txBox="1">
                <a:spLocks noChangeArrowheads="1"/>
              </p:cNvSpPr>
              <p:nvPr/>
            </p:nvSpPr>
            <p:spPr bwMode="auto">
              <a:xfrm>
                <a:off x="2997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61"/>
              <p:cNvGrpSpPr/>
              <p:nvPr/>
            </p:nvGrpSpPr>
            <p:grpSpPr bwMode="auto">
              <a:xfrm>
                <a:off x="2179" y="1587"/>
                <a:ext cx="960" cy="1299"/>
                <a:chOff x="2179" y="1587"/>
                <a:chExt cx="960" cy="1299"/>
              </a:xfrm>
            </p:grpSpPr>
            <p:sp>
              <p:nvSpPr>
                <p:cNvPr id="65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179" y="2476"/>
                  <a:ext cx="381" cy="41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C</a:t>
                  </a:r>
                  <a:endParaRPr lang="en-US" altLang="zh-TW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580" y="2476"/>
                  <a:ext cx="381" cy="41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U</a:t>
                  </a:r>
                </a:p>
              </p:txBody>
            </p:sp>
            <p:grpSp>
              <p:nvGrpSpPr>
                <p:cNvPr id="67" name="Group 64"/>
                <p:cNvGrpSpPr/>
                <p:nvPr/>
              </p:nvGrpSpPr>
              <p:grpSpPr bwMode="auto">
                <a:xfrm>
                  <a:off x="2331" y="1587"/>
                  <a:ext cx="808" cy="889"/>
                  <a:chOff x="1115" y="1587"/>
                  <a:chExt cx="808" cy="889"/>
                </a:xfrm>
              </p:grpSpPr>
              <p:grpSp>
                <p:nvGrpSpPr>
                  <p:cNvPr id="68" name="Group 65"/>
                  <p:cNvGrpSpPr/>
                  <p:nvPr/>
                </p:nvGrpSpPr>
                <p:grpSpPr bwMode="auto">
                  <a:xfrm>
                    <a:off x="1239" y="1587"/>
                    <a:ext cx="528" cy="720"/>
                    <a:chOff x="2880" y="1296"/>
                    <a:chExt cx="1711" cy="2112"/>
                  </a:xfrm>
                </p:grpSpPr>
                <p:grpSp>
                  <p:nvGrpSpPr>
                    <p:cNvPr id="72" name="Group 66"/>
                    <p:cNvGrpSpPr/>
                    <p:nvPr/>
                  </p:nvGrpSpPr>
                  <p:grpSpPr bwMode="auto">
                    <a:xfrm>
                      <a:off x="3223" y="1702"/>
                      <a:ext cx="364" cy="586"/>
                      <a:chOff x="1632" y="480"/>
                      <a:chExt cx="864" cy="1296"/>
                    </a:xfrm>
                  </p:grpSpPr>
                  <p:sp>
                    <p:nvSpPr>
                      <p:cNvPr id="85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6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73" name="Group 69"/>
                    <p:cNvGrpSpPr/>
                    <p:nvPr/>
                  </p:nvGrpSpPr>
                  <p:grpSpPr bwMode="auto">
                    <a:xfrm flipV="1">
                      <a:off x="3223" y="2419"/>
                      <a:ext cx="364" cy="586"/>
                      <a:chOff x="1632" y="480"/>
                      <a:chExt cx="864" cy="1296"/>
                    </a:xfrm>
                  </p:grpSpPr>
                  <p:sp>
                    <p:nvSpPr>
                      <p:cNvPr id="83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4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74" name="Freeform 72"/>
                    <p:cNvSpPr/>
                    <p:nvPr/>
                  </p:nvSpPr>
                  <p:spPr bwMode="auto">
                    <a:xfrm>
                      <a:off x="2880" y="2125"/>
                      <a:ext cx="367" cy="496"/>
                    </a:xfrm>
                    <a:custGeom>
                      <a:avLst/>
                      <a:gdLst>
                        <a:gd name="T0" fmla="*/ 864 w 872"/>
                        <a:gd name="T1" fmla="*/ 360 h 1096"/>
                        <a:gd name="T2" fmla="*/ 720 w 872"/>
                        <a:gd name="T3" fmla="*/ 264 h 1096"/>
                        <a:gd name="T4" fmla="*/ 624 w 872"/>
                        <a:gd name="T5" fmla="*/ 72 h 1096"/>
                        <a:gd name="T6" fmla="*/ 336 w 872"/>
                        <a:gd name="T7" fmla="*/ 24 h 1096"/>
                        <a:gd name="T8" fmla="*/ 96 w 872"/>
                        <a:gd name="T9" fmla="*/ 216 h 1096"/>
                        <a:gd name="T10" fmla="*/ 0 w 872"/>
                        <a:gd name="T11" fmla="*/ 504 h 1096"/>
                        <a:gd name="T12" fmla="*/ 96 w 872"/>
                        <a:gd name="T13" fmla="*/ 936 h 1096"/>
                        <a:gd name="T14" fmla="*/ 528 w 872"/>
                        <a:gd name="T15" fmla="*/ 1080 h 1096"/>
                        <a:gd name="T16" fmla="*/ 816 w 872"/>
                        <a:gd name="T17" fmla="*/ 840 h 1096"/>
                        <a:gd name="T18" fmla="*/ 864 w 872"/>
                        <a:gd name="T19" fmla="*/ 696 h 10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72" h="1096">
                          <a:moveTo>
                            <a:pt x="864" y="360"/>
                          </a:moveTo>
                          <a:cubicBezTo>
                            <a:pt x="812" y="336"/>
                            <a:pt x="760" y="312"/>
                            <a:pt x="720" y="264"/>
                          </a:cubicBezTo>
                          <a:cubicBezTo>
                            <a:pt x="680" y="216"/>
                            <a:pt x="688" y="112"/>
                            <a:pt x="624" y="72"/>
                          </a:cubicBezTo>
                          <a:cubicBezTo>
                            <a:pt x="560" y="32"/>
                            <a:pt x="424" y="0"/>
                            <a:pt x="336" y="24"/>
                          </a:cubicBezTo>
                          <a:cubicBezTo>
                            <a:pt x="248" y="48"/>
                            <a:pt x="152" y="136"/>
                            <a:pt x="96" y="216"/>
                          </a:cubicBezTo>
                          <a:cubicBezTo>
                            <a:pt x="40" y="296"/>
                            <a:pt x="0" y="384"/>
                            <a:pt x="0" y="504"/>
                          </a:cubicBezTo>
                          <a:cubicBezTo>
                            <a:pt x="0" y="624"/>
                            <a:pt x="8" y="840"/>
                            <a:pt x="96" y="936"/>
                          </a:cubicBezTo>
                          <a:cubicBezTo>
                            <a:pt x="184" y="1032"/>
                            <a:pt x="408" y="1096"/>
                            <a:pt x="528" y="1080"/>
                          </a:cubicBezTo>
                          <a:cubicBezTo>
                            <a:pt x="648" y="1064"/>
                            <a:pt x="760" y="904"/>
                            <a:pt x="816" y="840"/>
                          </a:cubicBezTo>
                          <a:cubicBezTo>
                            <a:pt x="872" y="776"/>
                            <a:pt x="840" y="728"/>
                            <a:pt x="864" y="69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75" name="Group 73"/>
                    <p:cNvGrpSpPr/>
                    <p:nvPr/>
                  </p:nvGrpSpPr>
                  <p:grpSpPr bwMode="auto">
                    <a:xfrm flipH="1">
                      <a:off x="3696" y="1296"/>
                      <a:ext cx="467" cy="970"/>
                      <a:chOff x="1632" y="480"/>
                      <a:chExt cx="864" cy="1296"/>
                    </a:xfrm>
                  </p:grpSpPr>
                  <p:sp>
                    <p:nvSpPr>
                      <p:cNvPr id="81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76" name="Group 76"/>
                    <p:cNvGrpSpPr/>
                    <p:nvPr/>
                  </p:nvGrpSpPr>
                  <p:grpSpPr bwMode="auto">
                    <a:xfrm flipH="1" flipV="1">
                      <a:off x="3709" y="2397"/>
                      <a:ext cx="364" cy="586"/>
                      <a:chOff x="1632" y="480"/>
                      <a:chExt cx="864" cy="1296"/>
                    </a:xfrm>
                  </p:grpSpPr>
                  <p:sp>
                    <p:nvSpPr>
                      <p:cNvPr id="79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0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77" name="Freeform 79"/>
                    <p:cNvSpPr/>
                    <p:nvPr/>
                  </p:nvSpPr>
                  <p:spPr bwMode="auto">
                    <a:xfrm flipH="1">
                      <a:off x="4128" y="2064"/>
                      <a:ext cx="463" cy="496"/>
                    </a:xfrm>
                    <a:custGeom>
                      <a:avLst/>
                      <a:gdLst>
                        <a:gd name="T0" fmla="*/ 864 w 872"/>
                        <a:gd name="T1" fmla="*/ 360 h 1096"/>
                        <a:gd name="T2" fmla="*/ 720 w 872"/>
                        <a:gd name="T3" fmla="*/ 264 h 1096"/>
                        <a:gd name="T4" fmla="*/ 624 w 872"/>
                        <a:gd name="T5" fmla="*/ 72 h 1096"/>
                        <a:gd name="T6" fmla="*/ 336 w 872"/>
                        <a:gd name="T7" fmla="*/ 24 h 1096"/>
                        <a:gd name="T8" fmla="*/ 96 w 872"/>
                        <a:gd name="T9" fmla="*/ 216 h 1096"/>
                        <a:gd name="T10" fmla="*/ 0 w 872"/>
                        <a:gd name="T11" fmla="*/ 504 h 1096"/>
                        <a:gd name="T12" fmla="*/ 96 w 872"/>
                        <a:gd name="T13" fmla="*/ 936 h 1096"/>
                        <a:gd name="T14" fmla="*/ 528 w 872"/>
                        <a:gd name="T15" fmla="*/ 1080 h 1096"/>
                        <a:gd name="T16" fmla="*/ 816 w 872"/>
                        <a:gd name="T17" fmla="*/ 840 h 1096"/>
                        <a:gd name="T18" fmla="*/ 864 w 872"/>
                        <a:gd name="T19" fmla="*/ 696 h 10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72" h="1096">
                          <a:moveTo>
                            <a:pt x="864" y="360"/>
                          </a:moveTo>
                          <a:cubicBezTo>
                            <a:pt x="812" y="336"/>
                            <a:pt x="760" y="312"/>
                            <a:pt x="720" y="264"/>
                          </a:cubicBezTo>
                          <a:cubicBezTo>
                            <a:pt x="680" y="216"/>
                            <a:pt x="688" y="112"/>
                            <a:pt x="624" y="72"/>
                          </a:cubicBezTo>
                          <a:cubicBezTo>
                            <a:pt x="560" y="32"/>
                            <a:pt x="424" y="0"/>
                            <a:pt x="336" y="24"/>
                          </a:cubicBezTo>
                          <a:cubicBezTo>
                            <a:pt x="248" y="48"/>
                            <a:pt x="152" y="136"/>
                            <a:pt x="96" y="216"/>
                          </a:cubicBezTo>
                          <a:cubicBezTo>
                            <a:pt x="40" y="296"/>
                            <a:pt x="0" y="384"/>
                            <a:pt x="0" y="504"/>
                          </a:cubicBezTo>
                          <a:cubicBezTo>
                            <a:pt x="0" y="624"/>
                            <a:pt x="8" y="840"/>
                            <a:pt x="96" y="936"/>
                          </a:cubicBezTo>
                          <a:cubicBezTo>
                            <a:pt x="184" y="1032"/>
                            <a:pt x="408" y="1096"/>
                            <a:pt x="528" y="1080"/>
                          </a:cubicBezTo>
                          <a:cubicBezTo>
                            <a:pt x="648" y="1064"/>
                            <a:pt x="760" y="904"/>
                            <a:pt x="816" y="840"/>
                          </a:cubicBezTo>
                          <a:cubicBezTo>
                            <a:pt x="872" y="776"/>
                            <a:pt x="840" y="728"/>
                            <a:pt x="864" y="69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Freeform 80"/>
                    <p:cNvSpPr/>
                    <p:nvPr/>
                  </p:nvSpPr>
                  <p:spPr bwMode="auto">
                    <a:xfrm>
                      <a:off x="3360" y="2880"/>
                      <a:ext cx="670" cy="528"/>
                    </a:xfrm>
                    <a:custGeom>
                      <a:avLst/>
                      <a:gdLst>
                        <a:gd name="T0" fmla="*/ 344 w 1040"/>
                        <a:gd name="T1" fmla="*/ 48 h 816"/>
                        <a:gd name="T2" fmla="*/ 248 w 1040"/>
                        <a:gd name="T3" fmla="*/ 192 h 816"/>
                        <a:gd name="T4" fmla="*/ 104 w 1040"/>
                        <a:gd name="T5" fmla="*/ 288 h 816"/>
                        <a:gd name="T6" fmla="*/ 8 w 1040"/>
                        <a:gd name="T7" fmla="*/ 528 h 816"/>
                        <a:gd name="T8" fmla="*/ 152 w 1040"/>
                        <a:gd name="T9" fmla="*/ 768 h 816"/>
                        <a:gd name="T10" fmla="*/ 536 w 1040"/>
                        <a:gd name="T11" fmla="*/ 816 h 816"/>
                        <a:gd name="T12" fmla="*/ 824 w 1040"/>
                        <a:gd name="T13" fmla="*/ 768 h 816"/>
                        <a:gd name="T14" fmla="*/ 1016 w 1040"/>
                        <a:gd name="T15" fmla="*/ 576 h 816"/>
                        <a:gd name="T16" fmla="*/ 968 w 1040"/>
                        <a:gd name="T17" fmla="*/ 384 h 816"/>
                        <a:gd name="T18" fmla="*/ 776 w 1040"/>
                        <a:gd name="T19" fmla="*/ 240 h 816"/>
                        <a:gd name="T20" fmla="*/ 584 w 1040"/>
                        <a:gd name="T21" fmla="*/ 144 h 816"/>
                        <a:gd name="T22" fmla="*/ 536 w 1040"/>
                        <a:gd name="T23" fmla="*/ 0 h 8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040" h="816">
                          <a:moveTo>
                            <a:pt x="344" y="48"/>
                          </a:moveTo>
                          <a:cubicBezTo>
                            <a:pt x="316" y="100"/>
                            <a:pt x="288" y="152"/>
                            <a:pt x="248" y="192"/>
                          </a:cubicBezTo>
                          <a:cubicBezTo>
                            <a:pt x="208" y="232"/>
                            <a:pt x="144" y="232"/>
                            <a:pt x="104" y="288"/>
                          </a:cubicBezTo>
                          <a:cubicBezTo>
                            <a:pt x="64" y="344"/>
                            <a:pt x="0" y="448"/>
                            <a:pt x="8" y="528"/>
                          </a:cubicBezTo>
                          <a:cubicBezTo>
                            <a:pt x="16" y="608"/>
                            <a:pt x="64" y="720"/>
                            <a:pt x="152" y="768"/>
                          </a:cubicBezTo>
                          <a:cubicBezTo>
                            <a:pt x="240" y="816"/>
                            <a:pt x="424" y="816"/>
                            <a:pt x="536" y="816"/>
                          </a:cubicBezTo>
                          <a:cubicBezTo>
                            <a:pt x="648" y="816"/>
                            <a:pt x="744" y="808"/>
                            <a:pt x="824" y="768"/>
                          </a:cubicBezTo>
                          <a:cubicBezTo>
                            <a:pt x="904" y="728"/>
                            <a:pt x="992" y="640"/>
                            <a:pt x="1016" y="576"/>
                          </a:cubicBezTo>
                          <a:cubicBezTo>
                            <a:pt x="1040" y="512"/>
                            <a:pt x="1008" y="440"/>
                            <a:pt x="968" y="384"/>
                          </a:cubicBezTo>
                          <a:cubicBezTo>
                            <a:pt x="928" y="328"/>
                            <a:pt x="840" y="280"/>
                            <a:pt x="776" y="240"/>
                          </a:cubicBezTo>
                          <a:cubicBezTo>
                            <a:pt x="712" y="200"/>
                            <a:pt x="624" y="184"/>
                            <a:pt x="584" y="144"/>
                          </a:cubicBezTo>
                          <a:cubicBezTo>
                            <a:pt x="544" y="104"/>
                            <a:pt x="544" y="24"/>
                            <a:pt x="536" y="0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69" name="AutoShape 81"/>
                  <p:cNvCxnSpPr>
                    <a:cxnSpLocks noChangeShapeType="1"/>
                    <a:endCxn id="78" idx="4"/>
                  </p:cNvCxnSpPr>
                  <p:nvPr/>
                </p:nvCxnSpPr>
                <p:spPr bwMode="auto">
                  <a:xfrm flipV="1">
                    <a:off x="1115" y="2296"/>
                    <a:ext cx="293" cy="180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" name="AutoShape 82"/>
                  <p:cNvCxnSpPr>
                    <a:cxnSpLocks noChangeShapeType="1"/>
                    <a:endCxn id="78" idx="5"/>
                  </p:cNvCxnSpPr>
                  <p:nvPr/>
                </p:nvCxnSpPr>
                <p:spPr bwMode="auto">
                  <a:xfrm flipH="1" flipV="1">
                    <a:off x="1494" y="2316"/>
                    <a:ext cx="48" cy="16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1" name="AutoShape 83"/>
                  <p:cNvCxnSpPr>
                    <a:cxnSpLocks noChangeShapeType="1"/>
                    <a:stCxn id="78" idx="7"/>
                  </p:cNvCxnSpPr>
                  <p:nvPr/>
                </p:nvCxnSpPr>
                <p:spPr bwMode="auto">
                  <a:xfrm>
                    <a:off x="1598" y="2254"/>
                    <a:ext cx="325" cy="222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62" name="Text Box 84"/>
            <p:cNvSpPr txBox="1">
              <a:spLocks noChangeArrowheads="1"/>
            </p:cNvSpPr>
            <p:nvPr/>
          </p:nvSpPr>
          <p:spPr bwMode="auto">
            <a:xfrm>
              <a:off x="2278" y="1289"/>
              <a:ext cx="938" cy="2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天冬酰氨</a:t>
              </a:r>
              <a:endPara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5"/>
          <p:cNvGrpSpPr/>
          <p:nvPr/>
        </p:nvGrpSpPr>
        <p:grpSpPr bwMode="auto">
          <a:xfrm rot="456989">
            <a:off x="8672597" y="1381848"/>
            <a:ext cx="1814513" cy="2609850"/>
            <a:chOff x="3472" y="1256"/>
            <a:chExt cx="1143" cy="1644"/>
          </a:xfrm>
        </p:grpSpPr>
        <p:grpSp>
          <p:nvGrpSpPr>
            <p:cNvPr id="88" name="Group 86"/>
            <p:cNvGrpSpPr/>
            <p:nvPr/>
          </p:nvGrpSpPr>
          <p:grpSpPr bwMode="auto">
            <a:xfrm>
              <a:off x="3472" y="1587"/>
              <a:ext cx="1143" cy="1313"/>
              <a:chOff x="3472" y="1587"/>
              <a:chExt cx="1143" cy="1313"/>
            </a:xfrm>
          </p:grpSpPr>
          <p:sp>
            <p:nvSpPr>
              <p:cNvPr id="90" name="Text Box 87"/>
              <p:cNvSpPr txBox="1">
                <a:spLocks noChangeArrowheads="1"/>
              </p:cNvSpPr>
              <p:nvPr/>
            </p:nvSpPr>
            <p:spPr bwMode="auto">
              <a:xfrm>
                <a:off x="3853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Text Box 88"/>
              <p:cNvSpPr txBox="1">
                <a:spLocks noChangeArrowheads="1"/>
              </p:cNvSpPr>
              <p:nvPr/>
            </p:nvSpPr>
            <p:spPr bwMode="auto">
              <a:xfrm>
                <a:off x="3472" y="2475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89"/>
              <p:cNvSpPr txBox="1">
                <a:spLocks noChangeArrowheads="1"/>
              </p:cNvSpPr>
              <p:nvPr/>
            </p:nvSpPr>
            <p:spPr bwMode="auto">
              <a:xfrm>
                <a:off x="4234" y="2490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3" name="Group 90"/>
              <p:cNvGrpSpPr/>
              <p:nvPr/>
            </p:nvGrpSpPr>
            <p:grpSpPr bwMode="auto">
              <a:xfrm>
                <a:off x="3614" y="1587"/>
                <a:ext cx="808" cy="889"/>
                <a:chOff x="1115" y="1587"/>
                <a:chExt cx="808" cy="889"/>
              </a:xfrm>
            </p:grpSpPr>
            <p:grpSp>
              <p:nvGrpSpPr>
                <p:cNvPr id="94" name="Group 91"/>
                <p:cNvGrpSpPr/>
                <p:nvPr/>
              </p:nvGrpSpPr>
              <p:grpSpPr bwMode="auto">
                <a:xfrm>
                  <a:off x="1239" y="1587"/>
                  <a:ext cx="528" cy="720"/>
                  <a:chOff x="2880" y="1296"/>
                  <a:chExt cx="1711" cy="2112"/>
                </a:xfrm>
              </p:grpSpPr>
              <p:grpSp>
                <p:nvGrpSpPr>
                  <p:cNvPr id="98" name="Group 92"/>
                  <p:cNvGrpSpPr/>
                  <p:nvPr/>
                </p:nvGrpSpPr>
                <p:grpSpPr bwMode="auto">
                  <a:xfrm>
                    <a:off x="3223" y="1702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11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2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99" name="Group 95"/>
                  <p:cNvGrpSpPr/>
                  <p:nvPr/>
                </p:nvGrpSpPr>
                <p:grpSpPr bwMode="auto">
                  <a:xfrm flipV="1">
                    <a:off x="3223" y="2419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09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0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00" name="Freeform 98"/>
                  <p:cNvSpPr/>
                  <p:nvPr/>
                </p:nvSpPr>
                <p:spPr bwMode="auto">
                  <a:xfrm>
                    <a:off x="2880" y="2125"/>
                    <a:ext cx="367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01" name="Group 99"/>
                  <p:cNvGrpSpPr/>
                  <p:nvPr/>
                </p:nvGrpSpPr>
                <p:grpSpPr bwMode="auto">
                  <a:xfrm flipH="1">
                    <a:off x="3696" y="1296"/>
                    <a:ext cx="467" cy="970"/>
                    <a:chOff x="1632" y="480"/>
                    <a:chExt cx="864" cy="1296"/>
                  </a:xfrm>
                </p:grpSpPr>
                <p:sp>
                  <p:nvSpPr>
                    <p:cNvPr id="107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8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02"/>
                  <p:cNvGrpSpPr/>
                  <p:nvPr/>
                </p:nvGrpSpPr>
                <p:grpSpPr bwMode="auto">
                  <a:xfrm flipH="1" flipV="1">
                    <a:off x="3709" y="2397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05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6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03" name="Freeform 105"/>
                  <p:cNvSpPr/>
                  <p:nvPr/>
                </p:nvSpPr>
                <p:spPr bwMode="auto">
                  <a:xfrm flipH="1">
                    <a:off x="4128" y="2064"/>
                    <a:ext cx="463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Freeform 106"/>
                  <p:cNvSpPr/>
                  <p:nvPr/>
                </p:nvSpPr>
                <p:spPr bwMode="auto">
                  <a:xfrm>
                    <a:off x="3360" y="2880"/>
                    <a:ext cx="670" cy="528"/>
                  </a:xfrm>
                  <a:custGeom>
                    <a:avLst/>
                    <a:gdLst>
                      <a:gd name="T0" fmla="*/ 344 w 1040"/>
                      <a:gd name="T1" fmla="*/ 48 h 816"/>
                      <a:gd name="T2" fmla="*/ 248 w 1040"/>
                      <a:gd name="T3" fmla="*/ 192 h 816"/>
                      <a:gd name="T4" fmla="*/ 104 w 1040"/>
                      <a:gd name="T5" fmla="*/ 288 h 816"/>
                      <a:gd name="T6" fmla="*/ 8 w 1040"/>
                      <a:gd name="T7" fmla="*/ 528 h 816"/>
                      <a:gd name="T8" fmla="*/ 152 w 1040"/>
                      <a:gd name="T9" fmla="*/ 768 h 816"/>
                      <a:gd name="T10" fmla="*/ 536 w 1040"/>
                      <a:gd name="T11" fmla="*/ 816 h 816"/>
                      <a:gd name="T12" fmla="*/ 824 w 1040"/>
                      <a:gd name="T13" fmla="*/ 768 h 816"/>
                      <a:gd name="T14" fmla="*/ 1016 w 1040"/>
                      <a:gd name="T15" fmla="*/ 576 h 816"/>
                      <a:gd name="T16" fmla="*/ 968 w 1040"/>
                      <a:gd name="T17" fmla="*/ 384 h 816"/>
                      <a:gd name="T18" fmla="*/ 776 w 1040"/>
                      <a:gd name="T19" fmla="*/ 240 h 816"/>
                      <a:gd name="T20" fmla="*/ 584 w 1040"/>
                      <a:gd name="T21" fmla="*/ 144 h 816"/>
                      <a:gd name="T22" fmla="*/ 536 w 1040"/>
                      <a:gd name="T23" fmla="*/ 0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0" h="816">
                        <a:moveTo>
                          <a:pt x="344" y="48"/>
                        </a:moveTo>
                        <a:cubicBezTo>
                          <a:pt x="316" y="100"/>
                          <a:pt x="288" y="152"/>
                          <a:pt x="248" y="192"/>
                        </a:cubicBezTo>
                        <a:cubicBezTo>
                          <a:pt x="208" y="232"/>
                          <a:pt x="144" y="232"/>
                          <a:pt x="104" y="288"/>
                        </a:cubicBezTo>
                        <a:cubicBezTo>
                          <a:pt x="64" y="344"/>
                          <a:pt x="0" y="448"/>
                          <a:pt x="8" y="528"/>
                        </a:cubicBezTo>
                        <a:cubicBezTo>
                          <a:pt x="16" y="608"/>
                          <a:pt x="64" y="720"/>
                          <a:pt x="152" y="768"/>
                        </a:cubicBezTo>
                        <a:cubicBezTo>
                          <a:pt x="240" y="816"/>
                          <a:pt x="424" y="816"/>
                          <a:pt x="536" y="816"/>
                        </a:cubicBezTo>
                        <a:cubicBezTo>
                          <a:pt x="648" y="816"/>
                          <a:pt x="744" y="808"/>
                          <a:pt x="824" y="768"/>
                        </a:cubicBezTo>
                        <a:cubicBezTo>
                          <a:pt x="904" y="728"/>
                          <a:pt x="992" y="640"/>
                          <a:pt x="1016" y="576"/>
                        </a:cubicBezTo>
                        <a:cubicBezTo>
                          <a:pt x="1040" y="512"/>
                          <a:pt x="1008" y="440"/>
                          <a:pt x="968" y="384"/>
                        </a:cubicBezTo>
                        <a:cubicBezTo>
                          <a:pt x="928" y="328"/>
                          <a:pt x="840" y="280"/>
                          <a:pt x="776" y="240"/>
                        </a:cubicBezTo>
                        <a:cubicBezTo>
                          <a:pt x="712" y="200"/>
                          <a:pt x="624" y="184"/>
                          <a:pt x="584" y="144"/>
                        </a:cubicBezTo>
                        <a:cubicBezTo>
                          <a:pt x="544" y="104"/>
                          <a:pt x="544" y="24"/>
                          <a:pt x="536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95" name="AutoShape 107"/>
                <p:cNvCxnSpPr>
                  <a:cxnSpLocks noChangeShapeType="1"/>
                  <a:endCxn id="104" idx="4"/>
                </p:cNvCxnSpPr>
                <p:nvPr/>
              </p:nvCxnSpPr>
              <p:spPr bwMode="auto">
                <a:xfrm flipV="1">
                  <a:off x="1115" y="2296"/>
                  <a:ext cx="293" cy="180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AutoShape 108"/>
                <p:cNvCxnSpPr>
                  <a:cxnSpLocks noChangeShapeType="1"/>
                  <a:endCxn id="104" idx="5"/>
                </p:cNvCxnSpPr>
                <p:nvPr/>
              </p:nvCxnSpPr>
              <p:spPr bwMode="auto">
                <a:xfrm flipH="1" flipV="1">
                  <a:off x="1494" y="2316"/>
                  <a:ext cx="48" cy="16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" name="AutoShape 109"/>
                <p:cNvCxnSpPr>
                  <a:cxnSpLocks noChangeShapeType="1"/>
                  <a:stCxn id="104" idx="7"/>
                </p:cNvCxnSpPr>
                <p:nvPr/>
              </p:nvCxnSpPr>
              <p:spPr bwMode="auto">
                <a:xfrm>
                  <a:off x="1598" y="2254"/>
                  <a:ext cx="325" cy="22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89" name="Text Box 110"/>
            <p:cNvSpPr txBox="1">
              <a:spLocks noChangeArrowheads="1"/>
            </p:cNvSpPr>
            <p:nvPr/>
          </p:nvSpPr>
          <p:spPr bwMode="auto">
            <a:xfrm>
              <a:off x="3528" y="1256"/>
              <a:ext cx="930" cy="291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异亮氨酸</a:t>
              </a:r>
              <a:endPara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4" name="Text Box 113"/>
          <p:cNvSpPr txBox="1">
            <a:spLocks noChangeArrowheads="1"/>
          </p:cNvSpPr>
          <p:nvPr/>
        </p:nvSpPr>
        <p:spPr bwMode="auto">
          <a:xfrm>
            <a:off x="2786536" y="849441"/>
            <a:ext cx="4213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两个氨基酸分子脱水缩合</a:t>
            </a:r>
          </a:p>
        </p:txBody>
      </p:sp>
      <p:sp>
        <p:nvSpPr>
          <p:cNvPr id="115" name="Rectangle 114">
            <a:hlinkClick r:id="rId2"/>
          </p:cNvPr>
          <p:cNvSpPr>
            <a:spLocks noChangeArrowheads="1"/>
          </p:cNvSpPr>
          <p:nvPr/>
        </p:nvSpPr>
        <p:spPr bwMode="auto">
          <a:xfrm>
            <a:off x="4331006" y="1766367"/>
            <a:ext cx="695325" cy="3175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>
            <a:off x="4609881" y="2655566"/>
            <a:ext cx="4368800" cy="3856037"/>
          </a:xfrm>
          <a:custGeom>
            <a:avLst/>
            <a:gdLst>
              <a:gd name="T0" fmla="*/ 1336 w 2752"/>
              <a:gd name="T1" fmla="*/ 8 h 2040"/>
              <a:gd name="T2" fmla="*/ 904 w 2752"/>
              <a:gd name="T3" fmla="*/ 56 h 2040"/>
              <a:gd name="T4" fmla="*/ 328 w 2752"/>
              <a:gd name="T5" fmla="*/ 296 h 2040"/>
              <a:gd name="T6" fmla="*/ 40 w 2752"/>
              <a:gd name="T7" fmla="*/ 728 h 2040"/>
              <a:gd name="T8" fmla="*/ 88 w 2752"/>
              <a:gd name="T9" fmla="*/ 1256 h 2040"/>
              <a:gd name="T10" fmla="*/ 280 w 2752"/>
              <a:gd name="T11" fmla="*/ 1496 h 2040"/>
              <a:gd name="T12" fmla="*/ 88 w 2752"/>
              <a:gd name="T13" fmla="*/ 1688 h 2040"/>
              <a:gd name="T14" fmla="*/ 136 w 2752"/>
              <a:gd name="T15" fmla="*/ 1832 h 2040"/>
              <a:gd name="T16" fmla="*/ 520 w 2752"/>
              <a:gd name="T17" fmla="*/ 1928 h 2040"/>
              <a:gd name="T18" fmla="*/ 1096 w 2752"/>
              <a:gd name="T19" fmla="*/ 2024 h 2040"/>
              <a:gd name="T20" fmla="*/ 1336 w 2752"/>
              <a:gd name="T21" fmla="*/ 2024 h 2040"/>
              <a:gd name="T22" fmla="*/ 1864 w 2752"/>
              <a:gd name="T23" fmla="*/ 2024 h 2040"/>
              <a:gd name="T24" fmla="*/ 2344 w 2752"/>
              <a:gd name="T25" fmla="*/ 1976 h 2040"/>
              <a:gd name="T26" fmla="*/ 2632 w 2752"/>
              <a:gd name="T27" fmla="*/ 1880 h 2040"/>
              <a:gd name="T28" fmla="*/ 2728 w 2752"/>
              <a:gd name="T29" fmla="*/ 1736 h 2040"/>
              <a:gd name="T30" fmla="*/ 2488 w 2752"/>
              <a:gd name="T31" fmla="*/ 1496 h 2040"/>
              <a:gd name="T32" fmla="*/ 2632 w 2752"/>
              <a:gd name="T33" fmla="*/ 1304 h 2040"/>
              <a:gd name="T34" fmla="*/ 2728 w 2752"/>
              <a:gd name="T35" fmla="*/ 968 h 2040"/>
              <a:gd name="T36" fmla="*/ 2680 w 2752"/>
              <a:gd name="T37" fmla="*/ 728 h 2040"/>
              <a:gd name="T38" fmla="*/ 2392 w 2752"/>
              <a:gd name="T39" fmla="*/ 344 h 2040"/>
              <a:gd name="T40" fmla="*/ 1912 w 2752"/>
              <a:gd name="T41" fmla="*/ 104 h 2040"/>
              <a:gd name="T42" fmla="*/ 1336 w 2752"/>
              <a:gd name="T43" fmla="*/ 8 h 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2" h="2040">
                <a:moveTo>
                  <a:pt x="1336" y="8"/>
                </a:moveTo>
                <a:cubicBezTo>
                  <a:pt x="1168" y="0"/>
                  <a:pt x="1072" y="8"/>
                  <a:pt x="904" y="56"/>
                </a:cubicBezTo>
                <a:cubicBezTo>
                  <a:pt x="736" y="104"/>
                  <a:pt x="472" y="184"/>
                  <a:pt x="328" y="296"/>
                </a:cubicBezTo>
                <a:cubicBezTo>
                  <a:pt x="184" y="408"/>
                  <a:pt x="80" y="568"/>
                  <a:pt x="40" y="728"/>
                </a:cubicBezTo>
                <a:cubicBezTo>
                  <a:pt x="0" y="888"/>
                  <a:pt x="48" y="1128"/>
                  <a:pt x="88" y="1256"/>
                </a:cubicBezTo>
                <a:cubicBezTo>
                  <a:pt x="128" y="1384"/>
                  <a:pt x="280" y="1424"/>
                  <a:pt x="280" y="1496"/>
                </a:cubicBezTo>
                <a:cubicBezTo>
                  <a:pt x="280" y="1568"/>
                  <a:pt x="112" y="1632"/>
                  <a:pt x="88" y="1688"/>
                </a:cubicBezTo>
                <a:cubicBezTo>
                  <a:pt x="64" y="1744"/>
                  <a:pt x="64" y="1792"/>
                  <a:pt x="136" y="1832"/>
                </a:cubicBezTo>
                <a:cubicBezTo>
                  <a:pt x="208" y="1872"/>
                  <a:pt x="360" y="1896"/>
                  <a:pt x="520" y="1928"/>
                </a:cubicBezTo>
                <a:cubicBezTo>
                  <a:pt x="680" y="1960"/>
                  <a:pt x="960" y="2008"/>
                  <a:pt x="1096" y="2024"/>
                </a:cubicBezTo>
                <a:cubicBezTo>
                  <a:pt x="1232" y="2040"/>
                  <a:pt x="1208" y="2024"/>
                  <a:pt x="1336" y="2024"/>
                </a:cubicBezTo>
                <a:cubicBezTo>
                  <a:pt x="1464" y="2024"/>
                  <a:pt x="1696" y="2032"/>
                  <a:pt x="1864" y="2024"/>
                </a:cubicBezTo>
                <a:cubicBezTo>
                  <a:pt x="2032" y="2016"/>
                  <a:pt x="2216" y="2000"/>
                  <a:pt x="2344" y="1976"/>
                </a:cubicBezTo>
                <a:cubicBezTo>
                  <a:pt x="2472" y="1952"/>
                  <a:pt x="2568" y="1920"/>
                  <a:pt x="2632" y="1880"/>
                </a:cubicBezTo>
                <a:cubicBezTo>
                  <a:pt x="2696" y="1840"/>
                  <a:pt x="2752" y="1800"/>
                  <a:pt x="2728" y="1736"/>
                </a:cubicBezTo>
                <a:cubicBezTo>
                  <a:pt x="2704" y="1672"/>
                  <a:pt x="2504" y="1568"/>
                  <a:pt x="2488" y="1496"/>
                </a:cubicBezTo>
                <a:cubicBezTo>
                  <a:pt x="2472" y="1424"/>
                  <a:pt x="2592" y="1392"/>
                  <a:pt x="2632" y="1304"/>
                </a:cubicBezTo>
                <a:cubicBezTo>
                  <a:pt x="2672" y="1216"/>
                  <a:pt x="2720" y="1064"/>
                  <a:pt x="2728" y="968"/>
                </a:cubicBezTo>
                <a:cubicBezTo>
                  <a:pt x="2736" y="872"/>
                  <a:pt x="2736" y="832"/>
                  <a:pt x="2680" y="728"/>
                </a:cubicBezTo>
                <a:cubicBezTo>
                  <a:pt x="2624" y="624"/>
                  <a:pt x="2520" y="448"/>
                  <a:pt x="2392" y="344"/>
                </a:cubicBezTo>
                <a:cubicBezTo>
                  <a:pt x="2264" y="240"/>
                  <a:pt x="2088" y="160"/>
                  <a:pt x="1912" y="104"/>
                </a:cubicBezTo>
                <a:cubicBezTo>
                  <a:pt x="1736" y="48"/>
                  <a:pt x="1504" y="16"/>
                  <a:pt x="1336" y="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3"/>
          <p:cNvGrpSpPr/>
          <p:nvPr/>
        </p:nvGrpSpPr>
        <p:grpSpPr bwMode="auto">
          <a:xfrm>
            <a:off x="2552482" y="4657402"/>
            <a:ext cx="6834187" cy="1079500"/>
            <a:chOff x="639" y="2880"/>
            <a:chExt cx="4305" cy="68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39" y="3440"/>
              <a:ext cx="4305" cy="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/>
            <p:nvPr/>
          </p:nvGrpSpPr>
          <p:grpSpPr bwMode="auto">
            <a:xfrm>
              <a:off x="924" y="2895"/>
              <a:ext cx="381" cy="559"/>
              <a:chOff x="960" y="2400"/>
              <a:chExt cx="432" cy="672"/>
            </a:xfrm>
          </p:grpSpPr>
          <p:sp>
            <p:nvSpPr>
              <p:cNvPr id="32" name="Text Box 6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 bwMode="auto">
            <a:xfrm>
              <a:off x="4235" y="2895"/>
              <a:ext cx="381" cy="559"/>
              <a:chOff x="960" y="2400"/>
              <a:chExt cx="432" cy="672"/>
            </a:xfrm>
          </p:grpSpPr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11"/>
            <p:cNvGrpSpPr/>
            <p:nvPr/>
          </p:nvGrpSpPr>
          <p:grpSpPr bwMode="auto">
            <a:xfrm>
              <a:off x="1767" y="2892"/>
              <a:ext cx="381" cy="558"/>
              <a:chOff x="960" y="2400"/>
              <a:chExt cx="432" cy="672"/>
            </a:xfrm>
          </p:grpSpPr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14"/>
            <p:cNvGrpSpPr/>
            <p:nvPr/>
          </p:nvGrpSpPr>
          <p:grpSpPr bwMode="auto">
            <a:xfrm>
              <a:off x="1351" y="2893"/>
              <a:ext cx="381" cy="560"/>
              <a:chOff x="960" y="2399"/>
              <a:chExt cx="432" cy="673"/>
            </a:xfrm>
          </p:grpSpPr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auto">
              <a:xfrm>
                <a:off x="960" y="2399"/>
                <a:ext cx="432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7"/>
            <p:cNvGrpSpPr/>
            <p:nvPr/>
          </p:nvGrpSpPr>
          <p:grpSpPr bwMode="auto">
            <a:xfrm>
              <a:off x="2190" y="2893"/>
              <a:ext cx="381" cy="559"/>
              <a:chOff x="961" y="2400"/>
              <a:chExt cx="431" cy="672"/>
            </a:xfrm>
          </p:grpSpPr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20"/>
            <p:cNvGrpSpPr/>
            <p:nvPr/>
          </p:nvGrpSpPr>
          <p:grpSpPr bwMode="auto">
            <a:xfrm>
              <a:off x="2616" y="2893"/>
              <a:ext cx="381" cy="560"/>
              <a:chOff x="961" y="2399"/>
              <a:chExt cx="431" cy="673"/>
            </a:xfrm>
          </p:grpSpPr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961" y="2399"/>
                <a:ext cx="431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23"/>
            <p:cNvGrpSpPr/>
            <p:nvPr/>
          </p:nvGrpSpPr>
          <p:grpSpPr bwMode="auto">
            <a:xfrm>
              <a:off x="3012" y="2895"/>
              <a:ext cx="381" cy="559"/>
              <a:chOff x="960" y="2400"/>
              <a:chExt cx="431" cy="672"/>
            </a:xfrm>
          </p:grpSpPr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26"/>
            <p:cNvGrpSpPr/>
            <p:nvPr/>
          </p:nvGrpSpPr>
          <p:grpSpPr bwMode="auto">
            <a:xfrm>
              <a:off x="3854" y="2880"/>
              <a:ext cx="381" cy="559"/>
              <a:chOff x="960" y="2400"/>
              <a:chExt cx="432" cy="672"/>
            </a:xfrm>
          </p:grpSpPr>
          <p:sp>
            <p:nvSpPr>
              <p:cNvPr id="18" name="Text Box 27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29"/>
            <p:cNvGrpSpPr/>
            <p:nvPr/>
          </p:nvGrpSpPr>
          <p:grpSpPr bwMode="auto">
            <a:xfrm>
              <a:off x="3473" y="2895"/>
              <a:ext cx="381" cy="559"/>
              <a:chOff x="960" y="2400"/>
              <a:chExt cx="432" cy="672"/>
            </a:xfrm>
          </p:grpSpPr>
          <p:sp>
            <p:nvSpPr>
              <p:cNvPr id="16" name="Text Box 3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3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2"/>
          <p:cNvGrpSpPr/>
          <p:nvPr/>
        </p:nvGrpSpPr>
        <p:grpSpPr bwMode="auto">
          <a:xfrm rot="310041">
            <a:off x="3003332" y="2539678"/>
            <a:ext cx="1889125" cy="2062163"/>
            <a:chOff x="923" y="1587"/>
            <a:chExt cx="1190" cy="1299"/>
          </a:xfrm>
        </p:grpSpPr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923" y="2475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1351" y="2476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1732" y="2475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U</a:t>
              </a:r>
              <a:endParaRPr lang="en-US" altLang="zh-TW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6"/>
            <p:cNvGrpSpPr/>
            <p:nvPr/>
          </p:nvGrpSpPr>
          <p:grpSpPr bwMode="auto">
            <a:xfrm>
              <a:off x="1115" y="1587"/>
              <a:ext cx="808" cy="889"/>
              <a:chOff x="1115" y="1587"/>
              <a:chExt cx="808" cy="889"/>
            </a:xfrm>
          </p:grpSpPr>
          <p:grpSp>
            <p:nvGrpSpPr>
              <p:cNvPr id="39" name="Group 37"/>
              <p:cNvGrpSpPr/>
              <p:nvPr/>
            </p:nvGrpSpPr>
            <p:grpSpPr bwMode="auto">
              <a:xfrm>
                <a:off x="1239" y="1587"/>
                <a:ext cx="528" cy="720"/>
                <a:chOff x="2880" y="1296"/>
                <a:chExt cx="1711" cy="2112"/>
              </a:xfrm>
            </p:grpSpPr>
            <p:grpSp>
              <p:nvGrpSpPr>
                <p:cNvPr id="43" name="Group 38"/>
                <p:cNvGrpSpPr/>
                <p:nvPr/>
              </p:nvGrpSpPr>
              <p:grpSpPr bwMode="auto">
                <a:xfrm>
                  <a:off x="3223" y="1702"/>
                  <a:ext cx="364" cy="586"/>
                  <a:chOff x="1632" y="480"/>
                  <a:chExt cx="864" cy="1296"/>
                </a:xfrm>
              </p:grpSpPr>
              <p:sp>
                <p:nvSpPr>
                  <p:cNvPr id="5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4" name="Group 41"/>
                <p:cNvGrpSpPr/>
                <p:nvPr/>
              </p:nvGrpSpPr>
              <p:grpSpPr bwMode="auto">
                <a:xfrm flipV="1">
                  <a:off x="3223" y="2419"/>
                  <a:ext cx="364" cy="586"/>
                  <a:chOff x="1632" y="480"/>
                  <a:chExt cx="864" cy="1296"/>
                </a:xfrm>
              </p:grpSpPr>
              <p:sp>
                <p:nvSpPr>
                  <p:cNvPr id="5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5" name="Freeform 44"/>
                <p:cNvSpPr/>
                <p:nvPr/>
              </p:nvSpPr>
              <p:spPr bwMode="auto">
                <a:xfrm>
                  <a:off x="2880" y="2125"/>
                  <a:ext cx="367" cy="496"/>
                </a:xfrm>
                <a:custGeom>
                  <a:avLst/>
                  <a:gdLst>
                    <a:gd name="T0" fmla="*/ 864 w 872"/>
                    <a:gd name="T1" fmla="*/ 360 h 1096"/>
                    <a:gd name="T2" fmla="*/ 720 w 872"/>
                    <a:gd name="T3" fmla="*/ 264 h 1096"/>
                    <a:gd name="T4" fmla="*/ 624 w 872"/>
                    <a:gd name="T5" fmla="*/ 72 h 1096"/>
                    <a:gd name="T6" fmla="*/ 336 w 872"/>
                    <a:gd name="T7" fmla="*/ 24 h 1096"/>
                    <a:gd name="T8" fmla="*/ 96 w 872"/>
                    <a:gd name="T9" fmla="*/ 216 h 1096"/>
                    <a:gd name="T10" fmla="*/ 0 w 872"/>
                    <a:gd name="T11" fmla="*/ 504 h 1096"/>
                    <a:gd name="T12" fmla="*/ 96 w 872"/>
                    <a:gd name="T13" fmla="*/ 936 h 1096"/>
                    <a:gd name="T14" fmla="*/ 528 w 872"/>
                    <a:gd name="T15" fmla="*/ 1080 h 1096"/>
                    <a:gd name="T16" fmla="*/ 816 w 872"/>
                    <a:gd name="T17" fmla="*/ 840 h 1096"/>
                    <a:gd name="T18" fmla="*/ 864 w 872"/>
                    <a:gd name="T19" fmla="*/ 696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2" h="1096">
                      <a:moveTo>
                        <a:pt x="864" y="360"/>
                      </a:moveTo>
                      <a:cubicBezTo>
                        <a:pt x="812" y="336"/>
                        <a:pt x="760" y="312"/>
                        <a:pt x="720" y="264"/>
                      </a:cubicBezTo>
                      <a:cubicBezTo>
                        <a:pt x="680" y="216"/>
                        <a:pt x="688" y="112"/>
                        <a:pt x="624" y="72"/>
                      </a:cubicBezTo>
                      <a:cubicBezTo>
                        <a:pt x="560" y="32"/>
                        <a:pt x="424" y="0"/>
                        <a:pt x="336" y="24"/>
                      </a:cubicBezTo>
                      <a:cubicBezTo>
                        <a:pt x="248" y="48"/>
                        <a:pt x="152" y="136"/>
                        <a:pt x="96" y="216"/>
                      </a:cubicBezTo>
                      <a:cubicBezTo>
                        <a:pt x="40" y="296"/>
                        <a:pt x="0" y="384"/>
                        <a:pt x="0" y="504"/>
                      </a:cubicBezTo>
                      <a:cubicBezTo>
                        <a:pt x="0" y="624"/>
                        <a:pt x="8" y="840"/>
                        <a:pt x="96" y="936"/>
                      </a:cubicBezTo>
                      <a:cubicBezTo>
                        <a:pt x="184" y="1032"/>
                        <a:pt x="408" y="1096"/>
                        <a:pt x="528" y="1080"/>
                      </a:cubicBezTo>
                      <a:cubicBezTo>
                        <a:pt x="648" y="1064"/>
                        <a:pt x="760" y="904"/>
                        <a:pt x="816" y="840"/>
                      </a:cubicBezTo>
                      <a:cubicBezTo>
                        <a:pt x="872" y="776"/>
                        <a:pt x="840" y="728"/>
                        <a:pt x="864" y="69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 bwMode="auto">
                <a:xfrm flipH="1">
                  <a:off x="3696" y="1296"/>
                  <a:ext cx="467" cy="970"/>
                  <a:chOff x="1632" y="480"/>
                  <a:chExt cx="864" cy="1296"/>
                </a:xfrm>
              </p:grpSpPr>
              <p:sp>
                <p:nvSpPr>
                  <p:cNvPr id="5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7" name="Group 48"/>
                <p:cNvGrpSpPr/>
                <p:nvPr/>
              </p:nvGrpSpPr>
              <p:grpSpPr bwMode="auto">
                <a:xfrm flipH="1" flipV="1">
                  <a:off x="3709" y="2397"/>
                  <a:ext cx="364" cy="586"/>
                  <a:chOff x="1632" y="480"/>
                  <a:chExt cx="864" cy="1296"/>
                </a:xfrm>
              </p:grpSpPr>
              <p:sp>
                <p:nvSpPr>
                  <p:cNvPr id="5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8" name="Freeform 51"/>
                <p:cNvSpPr/>
                <p:nvPr/>
              </p:nvSpPr>
              <p:spPr bwMode="auto">
                <a:xfrm flipH="1">
                  <a:off x="4128" y="2064"/>
                  <a:ext cx="463" cy="496"/>
                </a:xfrm>
                <a:custGeom>
                  <a:avLst/>
                  <a:gdLst>
                    <a:gd name="T0" fmla="*/ 864 w 872"/>
                    <a:gd name="T1" fmla="*/ 360 h 1096"/>
                    <a:gd name="T2" fmla="*/ 720 w 872"/>
                    <a:gd name="T3" fmla="*/ 264 h 1096"/>
                    <a:gd name="T4" fmla="*/ 624 w 872"/>
                    <a:gd name="T5" fmla="*/ 72 h 1096"/>
                    <a:gd name="T6" fmla="*/ 336 w 872"/>
                    <a:gd name="T7" fmla="*/ 24 h 1096"/>
                    <a:gd name="T8" fmla="*/ 96 w 872"/>
                    <a:gd name="T9" fmla="*/ 216 h 1096"/>
                    <a:gd name="T10" fmla="*/ 0 w 872"/>
                    <a:gd name="T11" fmla="*/ 504 h 1096"/>
                    <a:gd name="T12" fmla="*/ 96 w 872"/>
                    <a:gd name="T13" fmla="*/ 936 h 1096"/>
                    <a:gd name="T14" fmla="*/ 528 w 872"/>
                    <a:gd name="T15" fmla="*/ 1080 h 1096"/>
                    <a:gd name="T16" fmla="*/ 816 w 872"/>
                    <a:gd name="T17" fmla="*/ 840 h 1096"/>
                    <a:gd name="T18" fmla="*/ 864 w 872"/>
                    <a:gd name="T19" fmla="*/ 696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2" h="1096">
                      <a:moveTo>
                        <a:pt x="864" y="360"/>
                      </a:moveTo>
                      <a:cubicBezTo>
                        <a:pt x="812" y="336"/>
                        <a:pt x="760" y="312"/>
                        <a:pt x="720" y="264"/>
                      </a:cubicBezTo>
                      <a:cubicBezTo>
                        <a:pt x="680" y="216"/>
                        <a:pt x="688" y="112"/>
                        <a:pt x="624" y="72"/>
                      </a:cubicBezTo>
                      <a:cubicBezTo>
                        <a:pt x="560" y="32"/>
                        <a:pt x="424" y="0"/>
                        <a:pt x="336" y="24"/>
                      </a:cubicBezTo>
                      <a:cubicBezTo>
                        <a:pt x="248" y="48"/>
                        <a:pt x="152" y="136"/>
                        <a:pt x="96" y="216"/>
                      </a:cubicBezTo>
                      <a:cubicBezTo>
                        <a:pt x="40" y="296"/>
                        <a:pt x="0" y="384"/>
                        <a:pt x="0" y="504"/>
                      </a:cubicBezTo>
                      <a:cubicBezTo>
                        <a:pt x="0" y="624"/>
                        <a:pt x="8" y="840"/>
                        <a:pt x="96" y="936"/>
                      </a:cubicBezTo>
                      <a:cubicBezTo>
                        <a:pt x="184" y="1032"/>
                        <a:pt x="408" y="1096"/>
                        <a:pt x="528" y="1080"/>
                      </a:cubicBezTo>
                      <a:cubicBezTo>
                        <a:pt x="648" y="1064"/>
                        <a:pt x="760" y="904"/>
                        <a:pt x="816" y="840"/>
                      </a:cubicBezTo>
                      <a:cubicBezTo>
                        <a:pt x="872" y="776"/>
                        <a:pt x="840" y="728"/>
                        <a:pt x="864" y="69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52"/>
                <p:cNvSpPr/>
                <p:nvPr/>
              </p:nvSpPr>
              <p:spPr bwMode="auto">
                <a:xfrm>
                  <a:off x="3360" y="2880"/>
                  <a:ext cx="670" cy="528"/>
                </a:xfrm>
                <a:custGeom>
                  <a:avLst/>
                  <a:gdLst>
                    <a:gd name="T0" fmla="*/ 344 w 1040"/>
                    <a:gd name="T1" fmla="*/ 48 h 816"/>
                    <a:gd name="T2" fmla="*/ 248 w 1040"/>
                    <a:gd name="T3" fmla="*/ 192 h 816"/>
                    <a:gd name="T4" fmla="*/ 104 w 1040"/>
                    <a:gd name="T5" fmla="*/ 288 h 816"/>
                    <a:gd name="T6" fmla="*/ 8 w 1040"/>
                    <a:gd name="T7" fmla="*/ 528 h 816"/>
                    <a:gd name="T8" fmla="*/ 152 w 1040"/>
                    <a:gd name="T9" fmla="*/ 768 h 816"/>
                    <a:gd name="T10" fmla="*/ 536 w 1040"/>
                    <a:gd name="T11" fmla="*/ 816 h 816"/>
                    <a:gd name="T12" fmla="*/ 824 w 1040"/>
                    <a:gd name="T13" fmla="*/ 768 h 816"/>
                    <a:gd name="T14" fmla="*/ 1016 w 1040"/>
                    <a:gd name="T15" fmla="*/ 576 h 816"/>
                    <a:gd name="T16" fmla="*/ 968 w 1040"/>
                    <a:gd name="T17" fmla="*/ 384 h 816"/>
                    <a:gd name="T18" fmla="*/ 776 w 1040"/>
                    <a:gd name="T19" fmla="*/ 240 h 816"/>
                    <a:gd name="T20" fmla="*/ 584 w 1040"/>
                    <a:gd name="T21" fmla="*/ 144 h 816"/>
                    <a:gd name="T22" fmla="*/ 536 w 1040"/>
                    <a:gd name="T23" fmla="*/ 0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40" h="816">
                      <a:moveTo>
                        <a:pt x="344" y="48"/>
                      </a:moveTo>
                      <a:cubicBezTo>
                        <a:pt x="316" y="100"/>
                        <a:pt x="288" y="152"/>
                        <a:pt x="248" y="192"/>
                      </a:cubicBezTo>
                      <a:cubicBezTo>
                        <a:pt x="208" y="232"/>
                        <a:pt x="144" y="232"/>
                        <a:pt x="104" y="288"/>
                      </a:cubicBezTo>
                      <a:cubicBezTo>
                        <a:pt x="64" y="344"/>
                        <a:pt x="0" y="448"/>
                        <a:pt x="8" y="528"/>
                      </a:cubicBezTo>
                      <a:cubicBezTo>
                        <a:pt x="16" y="608"/>
                        <a:pt x="64" y="720"/>
                        <a:pt x="152" y="768"/>
                      </a:cubicBezTo>
                      <a:cubicBezTo>
                        <a:pt x="240" y="816"/>
                        <a:pt x="424" y="816"/>
                        <a:pt x="536" y="816"/>
                      </a:cubicBezTo>
                      <a:cubicBezTo>
                        <a:pt x="648" y="816"/>
                        <a:pt x="744" y="808"/>
                        <a:pt x="824" y="768"/>
                      </a:cubicBezTo>
                      <a:cubicBezTo>
                        <a:pt x="904" y="728"/>
                        <a:pt x="992" y="640"/>
                        <a:pt x="1016" y="576"/>
                      </a:cubicBezTo>
                      <a:cubicBezTo>
                        <a:pt x="1040" y="512"/>
                        <a:pt x="1008" y="440"/>
                        <a:pt x="968" y="384"/>
                      </a:cubicBezTo>
                      <a:cubicBezTo>
                        <a:pt x="928" y="328"/>
                        <a:pt x="840" y="280"/>
                        <a:pt x="776" y="240"/>
                      </a:cubicBezTo>
                      <a:cubicBezTo>
                        <a:pt x="712" y="200"/>
                        <a:pt x="624" y="184"/>
                        <a:pt x="584" y="144"/>
                      </a:cubicBezTo>
                      <a:cubicBezTo>
                        <a:pt x="544" y="104"/>
                        <a:pt x="544" y="24"/>
                        <a:pt x="53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0" name="AutoShape 53"/>
              <p:cNvCxnSpPr>
                <a:cxnSpLocks noChangeShapeType="1"/>
                <a:stCxn id="35" idx="0"/>
                <a:endCxn id="49" idx="4"/>
              </p:cNvCxnSpPr>
              <p:nvPr/>
            </p:nvCxnSpPr>
            <p:spPr bwMode="auto">
              <a:xfrm flipV="1">
                <a:off x="1115" y="2296"/>
                <a:ext cx="293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AutoShape 54"/>
              <p:cNvCxnSpPr>
                <a:cxnSpLocks noChangeShapeType="1"/>
                <a:stCxn id="36" idx="0"/>
                <a:endCxn id="49" idx="5"/>
              </p:cNvCxnSpPr>
              <p:nvPr/>
            </p:nvCxnSpPr>
            <p:spPr bwMode="auto">
              <a:xfrm flipH="1" flipV="1">
                <a:off x="1494" y="2316"/>
                <a:ext cx="48" cy="16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55"/>
              <p:cNvCxnSpPr>
                <a:cxnSpLocks noChangeShapeType="1"/>
                <a:stCxn id="49" idx="7"/>
                <a:endCxn id="37" idx="0"/>
              </p:cNvCxnSpPr>
              <p:nvPr/>
            </p:nvCxnSpPr>
            <p:spPr bwMode="auto">
              <a:xfrm>
                <a:off x="1598" y="2254"/>
                <a:ext cx="325" cy="2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3294504" y="2029241"/>
            <a:ext cx="113357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亮氨酸</a:t>
            </a:r>
            <a:endParaRPr lang="zh-TW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9" name="Group 57"/>
          <p:cNvGrpSpPr/>
          <p:nvPr/>
        </p:nvGrpSpPr>
        <p:grpSpPr bwMode="auto">
          <a:xfrm>
            <a:off x="4997231" y="2022152"/>
            <a:ext cx="1903412" cy="2644775"/>
            <a:chOff x="2179" y="1220"/>
            <a:chExt cx="1199" cy="1666"/>
          </a:xfrm>
        </p:grpSpPr>
        <p:grpSp>
          <p:nvGrpSpPr>
            <p:cNvPr id="60" name="Group 58"/>
            <p:cNvGrpSpPr/>
            <p:nvPr/>
          </p:nvGrpSpPr>
          <p:grpSpPr bwMode="auto">
            <a:xfrm>
              <a:off x="2179" y="1587"/>
              <a:ext cx="1199" cy="1299"/>
              <a:chOff x="2179" y="1587"/>
              <a:chExt cx="1199" cy="1299"/>
            </a:xfrm>
          </p:grpSpPr>
          <p:sp>
            <p:nvSpPr>
              <p:cNvPr id="62" name="Text Box 59"/>
              <p:cNvSpPr txBox="1">
                <a:spLocks noChangeArrowheads="1"/>
              </p:cNvSpPr>
              <p:nvPr/>
            </p:nvSpPr>
            <p:spPr bwMode="auto">
              <a:xfrm>
                <a:off x="2997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3" name="Group 60"/>
              <p:cNvGrpSpPr/>
              <p:nvPr/>
            </p:nvGrpSpPr>
            <p:grpSpPr bwMode="auto">
              <a:xfrm>
                <a:off x="2179" y="1587"/>
                <a:ext cx="960" cy="1299"/>
                <a:chOff x="2179" y="1587"/>
                <a:chExt cx="960" cy="1299"/>
              </a:xfrm>
            </p:grpSpPr>
            <p:sp>
              <p:nvSpPr>
                <p:cNvPr id="6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179" y="2476"/>
                  <a:ext cx="381" cy="41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C</a:t>
                  </a:r>
                  <a:endParaRPr lang="en-US" altLang="zh-TW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580" y="2476"/>
                  <a:ext cx="381" cy="41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36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U</a:t>
                  </a:r>
                </a:p>
              </p:txBody>
            </p:sp>
            <p:grpSp>
              <p:nvGrpSpPr>
                <p:cNvPr id="66" name="Group 63"/>
                <p:cNvGrpSpPr/>
                <p:nvPr/>
              </p:nvGrpSpPr>
              <p:grpSpPr bwMode="auto">
                <a:xfrm>
                  <a:off x="2331" y="1587"/>
                  <a:ext cx="808" cy="889"/>
                  <a:chOff x="1115" y="1587"/>
                  <a:chExt cx="808" cy="889"/>
                </a:xfrm>
              </p:grpSpPr>
              <p:grpSp>
                <p:nvGrpSpPr>
                  <p:cNvPr id="67" name="Group 64"/>
                  <p:cNvGrpSpPr/>
                  <p:nvPr/>
                </p:nvGrpSpPr>
                <p:grpSpPr bwMode="auto">
                  <a:xfrm>
                    <a:off x="1239" y="1587"/>
                    <a:ext cx="528" cy="720"/>
                    <a:chOff x="2880" y="1296"/>
                    <a:chExt cx="1711" cy="2112"/>
                  </a:xfrm>
                </p:grpSpPr>
                <p:grpSp>
                  <p:nvGrpSpPr>
                    <p:cNvPr id="71" name="Group 65"/>
                    <p:cNvGrpSpPr/>
                    <p:nvPr/>
                  </p:nvGrpSpPr>
                  <p:grpSpPr bwMode="auto">
                    <a:xfrm>
                      <a:off x="3223" y="1702"/>
                      <a:ext cx="364" cy="586"/>
                      <a:chOff x="1632" y="480"/>
                      <a:chExt cx="864" cy="1296"/>
                    </a:xfrm>
                  </p:grpSpPr>
                  <p:sp>
                    <p:nvSpPr>
                      <p:cNvPr id="84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5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72" name="Group 68"/>
                    <p:cNvGrpSpPr/>
                    <p:nvPr/>
                  </p:nvGrpSpPr>
                  <p:grpSpPr bwMode="auto">
                    <a:xfrm flipV="1">
                      <a:off x="3223" y="2419"/>
                      <a:ext cx="364" cy="586"/>
                      <a:chOff x="1632" y="480"/>
                      <a:chExt cx="864" cy="1296"/>
                    </a:xfrm>
                  </p:grpSpPr>
                  <p:sp>
                    <p:nvSpPr>
                      <p:cNvPr id="82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3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73" name="Freeform 71"/>
                    <p:cNvSpPr/>
                    <p:nvPr/>
                  </p:nvSpPr>
                  <p:spPr bwMode="auto">
                    <a:xfrm>
                      <a:off x="2880" y="2125"/>
                      <a:ext cx="367" cy="496"/>
                    </a:xfrm>
                    <a:custGeom>
                      <a:avLst/>
                      <a:gdLst>
                        <a:gd name="T0" fmla="*/ 864 w 872"/>
                        <a:gd name="T1" fmla="*/ 360 h 1096"/>
                        <a:gd name="T2" fmla="*/ 720 w 872"/>
                        <a:gd name="T3" fmla="*/ 264 h 1096"/>
                        <a:gd name="T4" fmla="*/ 624 w 872"/>
                        <a:gd name="T5" fmla="*/ 72 h 1096"/>
                        <a:gd name="T6" fmla="*/ 336 w 872"/>
                        <a:gd name="T7" fmla="*/ 24 h 1096"/>
                        <a:gd name="T8" fmla="*/ 96 w 872"/>
                        <a:gd name="T9" fmla="*/ 216 h 1096"/>
                        <a:gd name="T10" fmla="*/ 0 w 872"/>
                        <a:gd name="T11" fmla="*/ 504 h 1096"/>
                        <a:gd name="T12" fmla="*/ 96 w 872"/>
                        <a:gd name="T13" fmla="*/ 936 h 1096"/>
                        <a:gd name="T14" fmla="*/ 528 w 872"/>
                        <a:gd name="T15" fmla="*/ 1080 h 1096"/>
                        <a:gd name="T16" fmla="*/ 816 w 872"/>
                        <a:gd name="T17" fmla="*/ 840 h 1096"/>
                        <a:gd name="T18" fmla="*/ 864 w 872"/>
                        <a:gd name="T19" fmla="*/ 696 h 10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72" h="1096">
                          <a:moveTo>
                            <a:pt x="864" y="360"/>
                          </a:moveTo>
                          <a:cubicBezTo>
                            <a:pt x="812" y="336"/>
                            <a:pt x="760" y="312"/>
                            <a:pt x="720" y="264"/>
                          </a:cubicBezTo>
                          <a:cubicBezTo>
                            <a:pt x="680" y="216"/>
                            <a:pt x="688" y="112"/>
                            <a:pt x="624" y="72"/>
                          </a:cubicBezTo>
                          <a:cubicBezTo>
                            <a:pt x="560" y="32"/>
                            <a:pt x="424" y="0"/>
                            <a:pt x="336" y="24"/>
                          </a:cubicBezTo>
                          <a:cubicBezTo>
                            <a:pt x="248" y="48"/>
                            <a:pt x="152" y="136"/>
                            <a:pt x="96" y="216"/>
                          </a:cubicBezTo>
                          <a:cubicBezTo>
                            <a:pt x="40" y="296"/>
                            <a:pt x="0" y="384"/>
                            <a:pt x="0" y="504"/>
                          </a:cubicBezTo>
                          <a:cubicBezTo>
                            <a:pt x="0" y="624"/>
                            <a:pt x="8" y="840"/>
                            <a:pt x="96" y="936"/>
                          </a:cubicBezTo>
                          <a:cubicBezTo>
                            <a:pt x="184" y="1032"/>
                            <a:pt x="408" y="1096"/>
                            <a:pt x="528" y="1080"/>
                          </a:cubicBezTo>
                          <a:cubicBezTo>
                            <a:pt x="648" y="1064"/>
                            <a:pt x="760" y="904"/>
                            <a:pt x="816" y="840"/>
                          </a:cubicBezTo>
                          <a:cubicBezTo>
                            <a:pt x="872" y="776"/>
                            <a:pt x="840" y="728"/>
                            <a:pt x="864" y="69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74" name="Group 72"/>
                    <p:cNvGrpSpPr/>
                    <p:nvPr/>
                  </p:nvGrpSpPr>
                  <p:grpSpPr bwMode="auto">
                    <a:xfrm flipH="1">
                      <a:off x="3696" y="1296"/>
                      <a:ext cx="467" cy="970"/>
                      <a:chOff x="1632" y="480"/>
                      <a:chExt cx="864" cy="1296"/>
                    </a:xfrm>
                  </p:grpSpPr>
                  <p:sp>
                    <p:nvSpPr>
                      <p:cNvPr id="80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1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75" name="Group 75"/>
                    <p:cNvGrpSpPr/>
                    <p:nvPr/>
                  </p:nvGrpSpPr>
                  <p:grpSpPr bwMode="auto">
                    <a:xfrm flipH="1" flipV="1">
                      <a:off x="3709" y="2397"/>
                      <a:ext cx="364" cy="586"/>
                      <a:chOff x="1632" y="480"/>
                      <a:chExt cx="864" cy="1296"/>
                    </a:xfrm>
                  </p:grpSpPr>
                  <p:sp>
                    <p:nvSpPr>
                      <p:cNvPr id="78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6" y="480"/>
                        <a:ext cx="0" cy="12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9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776"/>
                        <a:ext cx="86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76" name="Freeform 78"/>
                    <p:cNvSpPr/>
                    <p:nvPr/>
                  </p:nvSpPr>
                  <p:spPr bwMode="auto">
                    <a:xfrm flipH="1">
                      <a:off x="4128" y="2064"/>
                      <a:ext cx="463" cy="496"/>
                    </a:xfrm>
                    <a:custGeom>
                      <a:avLst/>
                      <a:gdLst>
                        <a:gd name="T0" fmla="*/ 864 w 872"/>
                        <a:gd name="T1" fmla="*/ 360 h 1096"/>
                        <a:gd name="T2" fmla="*/ 720 w 872"/>
                        <a:gd name="T3" fmla="*/ 264 h 1096"/>
                        <a:gd name="T4" fmla="*/ 624 w 872"/>
                        <a:gd name="T5" fmla="*/ 72 h 1096"/>
                        <a:gd name="T6" fmla="*/ 336 w 872"/>
                        <a:gd name="T7" fmla="*/ 24 h 1096"/>
                        <a:gd name="T8" fmla="*/ 96 w 872"/>
                        <a:gd name="T9" fmla="*/ 216 h 1096"/>
                        <a:gd name="T10" fmla="*/ 0 w 872"/>
                        <a:gd name="T11" fmla="*/ 504 h 1096"/>
                        <a:gd name="T12" fmla="*/ 96 w 872"/>
                        <a:gd name="T13" fmla="*/ 936 h 1096"/>
                        <a:gd name="T14" fmla="*/ 528 w 872"/>
                        <a:gd name="T15" fmla="*/ 1080 h 1096"/>
                        <a:gd name="T16" fmla="*/ 816 w 872"/>
                        <a:gd name="T17" fmla="*/ 840 h 1096"/>
                        <a:gd name="T18" fmla="*/ 864 w 872"/>
                        <a:gd name="T19" fmla="*/ 696 h 10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872" h="1096">
                          <a:moveTo>
                            <a:pt x="864" y="360"/>
                          </a:moveTo>
                          <a:cubicBezTo>
                            <a:pt x="812" y="336"/>
                            <a:pt x="760" y="312"/>
                            <a:pt x="720" y="264"/>
                          </a:cubicBezTo>
                          <a:cubicBezTo>
                            <a:pt x="680" y="216"/>
                            <a:pt x="688" y="112"/>
                            <a:pt x="624" y="72"/>
                          </a:cubicBezTo>
                          <a:cubicBezTo>
                            <a:pt x="560" y="32"/>
                            <a:pt x="424" y="0"/>
                            <a:pt x="336" y="24"/>
                          </a:cubicBezTo>
                          <a:cubicBezTo>
                            <a:pt x="248" y="48"/>
                            <a:pt x="152" y="136"/>
                            <a:pt x="96" y="216"/>
                          </a:cubicBezTo>
                          <a:cubicBezTo>
                            <a:pt x="40" y="296"/>
                            <a:pt x="0" y="384"/>
                            <a:pt x="0" y="504"/>
                          </a:cubicBezTo>
                          <a:cubicBezTo>
                            <a:pt x="0" y="624"/>
                            <a:pt x="8" y="840"/>
                            <a:pt x="96" y="936"/>
                          </a:cubicBezTo>
                          <a:cubicBezTo>
                            <a:pt x="184" y="1032"/>
                            <a:pt x="408" y="1096"/>
                            <a:pt x="528" y="1080"/>
                          </a:cubicBezTo>
                          <a:cubicBezTo>
                            <a:pt x="648" y="1064"/>
                            <a:pt x="760" y="904"/>
                            <a:pt x="816" y="840"/>
                          </a:cubicBezTo>
                          <a:cubicBezTo>
                            <a:pt x="872" y="776"/>
                            <a:pt x="840" y="728"/>
                            <a:pt x="864" y="696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Freeform 79"/>
                    <p:cNvSpPr/>
                    <p:nvPr/>
                  </p:nvSpPr>
                  <p:spPr bwMode="auto">
                    <a:xfrm>
                      <a:off x="3360" y="2880"/>
                      <a:ext cx="670" cy="528"/>
                    </a:xfrm>
                    <a:custGeom>
                      <a:avLst/>
                      <a:gdLst>
                        <a:gd name="T0" fmla="*/ 344 w 1040"/>
                        <a:gd name="T1" fmla="*/ 48 h 816"/>
                        <a:gd name="T2" fmla="*/ 248 w 1040"/>
                        <a:gd name="T3" fmla="*/ 192 h 816"/>
                        <a:gd name="T4" fmla="*/ 104 w 1040"/>
                        <a:gd name="T5" fmla="*/ 288 h 816"/>
                        <a:gd name="T6" fmla="*/ 8 w 1040"/>
                        <a:gd name="T7" fmla="*/ 528 h 816"/>
                        <a:gd name="T8" fmla="*/ 152 w 1040"/>
                        <a:gd name="T9" fmla="*/ 768 h 816"/>
                        <a:gd name="T10" fmla="*/ 536 w 1040"/>
                        <a:gd name="T11" fmla="*/ 816 h 816"/>
                        <a:gd name="T12" fmla="*/ 824 w 1040"/>
                        <a:gd name="T13" fmla="*/ 768 h 816"/>
                        <a:gd name="T14" fmla="*/ 1016 w 1040"/>
                        <a:gd name="T15" fmla="*/ 576 h 816"/>
                        <a:gd name="T16" fmla="*/ 968 w 1040"/>
                        <a:gd name="T17" fmla="*/ 384 h 816"/>
                        <a:gd name="T18" fmla="*/ 776 w 1040"/>
                        <a:gd name="T19" fmla="*/ 240 h 816"/>
                        <a:gd name="T20" fmla="*/ 584 w 1040"/>
                        <a:gd name="T21" fmla="*/ 144 h 816"/>
                        <a:gd name="T22" fmla="*/ 536 w 1040"/>
                        <a:gd name="T23" fmla="*/ 0 h 8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040" h="816">
                          <a:moveTo>
                            <a:pt x="344" y="48"/>
                          </a:moveTo>
                          <a:cubicBezTo>
                            <a:pt x="316" y="100"/>
                            <a:pt x="288" y="152"/>
                            <a:pt x="248" y="192"/>
                          </a:cubicBezTo>
                          <a:cubicBezTo>
                            <a:pt x="208" y="232"/>
                            <a:pt x="144" y="232"/>
                            <a:pt x="104" y="288"/>
                          </a:cubicBezTo>
                          <a:cubicBezTo>
                            <a:pt x="64" y="344"/>
                            <a:pt x="0" y="448"/>
                            <a:pt x="8" y="528"/>
                          </a:cubicBezTo>
                          <a:cubicBezTo>
                            <a:pt x="16" y="608"/>
                            <a:pt x="64" y="720"/>
                            <a:pt x="152" y="768"/>
                          </a:cubicBezTo>
                          <a:cubicBezTo>
                            <a:pt x="240" y="816"/>
                            <a:pt x="424" y="816"/>
                            <a:pt x="536" y="816"/>
                          </a:cubicBezTo>
                          <a:cubicBezTo>
                            <a:pt x="648" y="816"/>
                            <a:pt x="744" y="808"/>
                            <a:pt x="824" y="768"/>
                          </a:cubicBezTo>
                          <a:cubicBezTo>
                            <a:pt x="904" y="728"/>
                            <a:pt x="992" y="640"/>
                            <a:pt x="1016" y="576"/>
                          </a:cubicBezTo>
                          <a:cubicBezTo>
                            <a:pt x="1040" y="512"/>
                            <a:pt x="1008" y="440"/>
                            <a:pt x="968" y="384"/>
                          </a:cubicBezTo>
                          <a:cubicBezTo>
                            <a:pt x="928" y="328"/>
                            <a:pt x="840" y="280"/>
                            <a:pt x="776" y="240"/>
                          </a:cubicBezTo>
                          <a:cubicBezTo>
                            <a:pt x="712" y="200"/>
                            <a:pt x="624" y="184"/>
                            <a:pt x="584" y="144"/>
                          </a:cubicBezTo>
                          <a:cubicBezTo>
                            <a:pt x="544" y="104"/>
                            <a:pt x="544" y="24"/>
                            <a:pt x="536" y="0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68" name="AutoShape 80"/>
                  <p:cNvCxnSpPr>
                    <a:cxnSpLocks noChangeShapeType="1"/>
                    <a:endCxn id="77" idx="4"/>
                  </p:cNvCxnSpPr>
                  <p:nvPr/>
                </p:nvCxnSpPr>
                <p:spPr bwMode="auto">
                  <a:xfrm flipV="1">
                    <a:off x="1115" y="2296"/>
                    <a:ext cx="293" cy="180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9" name="AutoShape 81"/>
                  <p:cNvCxnSpPr>
                    <a:cxnSpLocks noChangeShapeType="1"/>
                    <a:endCxn id="77" idx="5"/>
                  </p:cNvCxnSpPr>
                  <p:nvPr/>
                </p:nvCxnSpPr>
                <p:spPr bwMode="auto">
                  <a:xfrm flipH="1" flipV="1">
                    <a:off x="1494" y="2316"/>
                    <a:ext cx="48" cy="16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0" name="AutoShape 82"/>
                  <p:cNvCxnSpPr>
                    <a:cxnSpLocks noChangeShapeType="1"/>
                    <a:stCxn id="77" idx="7"/>
                  </p:cNvCxnSpPr>
                  <p:nvPr/>
                </p:nvCxnSpPr>
                <p:spPr bwMode="auto">
                  <a:xfrm>
                    <a:off x="1598" y="2254"/>
                    <a:ext cx="325" cy="222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61" name="Text Box 83"/>
            <p:cNvSpPr txBox="1">
              <a:spLocks noChangeArrowheads="1"/>
            </p:cNvSpPr>
            <p:nvPr/>
          </p:nvSpPr>
          <p:spPr bwMode="auto">
            <a:xfrm>
              <a:off x="2268" y="1220"/>
              <a:ext cx="911" cy="2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天冬酰氨</a:t>
              </a:r>
              <a:endPara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4"/>
          <p:cNvGrpSpPr/>
          <p:nvPr/>
        </p:nvGrpSpPr>
        <p:grpSpPr bwMode="auto">
          <a:xfrm>
            <a:off x="6948269" y="2023739"/>
            <a:ext cx="1814513" cy="2695575"/>
            <a:chOff x="3473" y="1203"/>
            <a:chExt cx="1143" cy="1698"/>
          </a:xfrm>
        </p:grpSpPr>
        <p:grpSp>
          <p:nvGrpSpPr>
            <p:cNvPr id="87" name="Group 85"/>
            <p:cNvGrpSpPr/>
            <p:nvPr/>
          </p:nvGrpSpPr>
          <p:grpSpPr bwMode="auto">
            <a:xfrm>
              <a:off x="3473" y="1587"/>
              <a:ext cx="1143" cy="1314"/>
              <a:chOff x="3473" y="1587"/>
              <a:chExt cx="1143" cy="1314"/>
            </a:xfrm>
          </p:grpSpPr>
          <p:sp>
            <p:nvSpPr>
              <p:cNvPr id="89" name="Text Box 86"/>
              <p:cNvSpPr txBox="1">
                <a:spLocks noChangeArrowheads="1"/>
              </p:cNvSpPr>
              <p:nvPr/>
            </p:nvSpPr>
            <p:spPr bwMode="auto">
              <a:xfrm>
                <a:off x="3854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 Box 87"/>
              <p:cNvSpPr txBox="1">
                <a:spLocks noChangeArrowheads="1"/>
              </p:cNvSpPr>
              <p:nvPr/>
            </p:nvSpPr>
            <p:spPr bwMode="auto">
              <a:xfrm>
                <a:off x="3473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Text Box 88"/>
              <p:cNvSpPr txBox="1">
                <a:spLocks noChangeArrowheads="1"/>
              </p:cNvSpPr>
              <p:nvPr/>
            </p:nvSpPr>
            <p:spPr bwMode="auto">
              <a:xfrm>
                <a:off x="4235" y="2491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89"/>
              <p:cNvGrpSpPr/>
              <p:nvPr/>
            </p:nvGrpSpPr>
            <p:grpSpPr bwMode="auto">
              <a:xfrm>
                <a:off x="3614" y="1587"/>
                <a:ext cx="808" cy="889"/>
                <a:chOff x="1115" y="1587"/>
                <a:chExt cx="808" cy="889"/>
              </a:xfrm>
            </p:grpSpPr>
            <p:grpSp>
              <p:nvGrpSpPr>
                <p:cNvPr id="93" name="Group 90"/>
                <p:cNvGrpSpPr/>
                <p:nvPr/>
              </p:nvGrpSpPr>
              <p:grpSpPr bwMode="auto">
                <a:xfrm>
                  <a:off x="1239" y="1587"/>
                  <a:ext cx="528" cy="720"/>
                  <a:chOff x="2880" y="1296"/>
                  <a:chExt cx="1711" cy="2112"/>
                </a:xfrm>
              </p:grpSpPr>
              <p:grpSp>
                <p:nvGrpSpPr>
                  <p:cNvPr id="97" name="Group 91"/>
                  <p:cNvGrpSpPr/>
                  <p:nvPr/>
                </p:nvGrpSpPr>
                <p:grpSpPr bwMode="auto">
                  <a:xfrm>
                    <a:off x="3223" y="1702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10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1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98" name="Group 94"/>
                  <p:cNvGrpSpPr/>
                  <p:nvPr/>
                </p:nvGrpSpPr>
                <p:grpSpPr bwMode="auto">
                  <a:xfrm flipV="1">
                    <a:off x="3223" y="2419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08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99" name="Freeform 97"/>
                  <p:cNvSpPr/>
                  <p:nvPr/>
                </p:nvSpPr>
                <p:spPr bwMode="auto">
                  <a:xfrm>
                    <a:off x="2880" y="2125"/>
                    <a:ext cx="367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00" name="Group 98"/>
                  <p:cNvGrpSpPr/>
                  <p:nvPr/>
                </p:nvGrpSpPr>
                <p:grpSpPr bwMode="auto">
                  <a:xfrm flipH="1">
                    <a:off x="3696" y="1296"/>
                    <a:ext cx="467" cy="970"/>
                    <a:chOff x="1632" y="480"/>
                    <a:chExt cx="864" cy="1296"/>
                  </a:xfrm>
                </p:grpSpPr>
                <p:sp>
                  <p:nvSpPr>
                    <p:cNvPr id="106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01"/>
                  <p:cNvGrpSpPr/>
                  <p:nvPr/>
                </p:nvGrpSpPr>
                <p:grpSpPr bwMode="auto">
                  <a:xfrm flipH="1" flipV="1">
                    <a:off x="3709" y="2397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04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02" name="Freeform 104"/>
                  <p:cNvSpPr/>
                  <p:nvPr/>
                </p:nvSpPr>
                <p:spPr bwMode="auto">
                  <a:xfrm flipH="1">
                    <a:off x="4128" y="2064"/>
                    <a:ext cx="463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" name="Freeform 105"/>
                  <p:cNvSpPr/>
                  <p:nvPr/>
                </p:nvSpPr>
                <p:spPr bwMode="auto">
                  <a:xfrm>
                    <a:off x="3360" y="2880"/>
                    <a:ext cx="670" cy="528"/>
                  </a:xfrm>
                  <a:custGeom>
                    <a:avLst/>
                    <a:gdLst>
                      <a:gd name="T0" fmla="*/ 344 w 1040"/>
                      <a:gd name="T1" fmla="*/ 48 h 816"/>
                      <a:gd name="T2" fmla="*/ 248 w 1040"/>
                      <a:gd name="T3" fmla="*/ 192 h 816"/>
                      <a:gd name="T4" fmla="*/ 104 w 1040"/>
                      <a:gd name="T5" fmla="*/ 288 h 816"/>
                      <a:gd name="T6" fmla="*/ 8 w 1040"/>
                      <a:gd name="T7" fmla="*/ 528 h 816"/>
                      <a:gd name="T8" fmla="*/ 152 w 1040"/>
                      <a:gd name="T9" fmla="*/ 768 h 816"/>
                      <a:gd name="T10" fmla="*/ 536 w 1040"/>
                      <a:gd name="T11" fmla="*/ 816 h 816"/>
                      <a:gd name="T12" fmla="*/ 824 w 1040"/>
                      <a:gd name="T13" fmla="*/ 768 h 816"/>
                      <a:gd name="T14" fmla="*/ 1016 w 1040"/>
                      <a:gd name="T15" fmla="*/ 576 h 816"/>
                      <a:gd name="T16" fmla="*/ 968 w 1040"/>
                      <a:gd name="T17" fmla="*/ 384 h 816"/>
                      <a:gd name="T18" fmla="*/ 776 w 1040"/>
                      <a:gd name="T19" fmla="*/ 240 h 816"/>
                      <a:gd name="T20" fmla="*/ 584 w 1040"/>
                      <a:gd name="T21" fmla="*/ 144 h 816"/>
                      <a:gd name="T22" fmla="*/ 536 w 1040"/>
                      <a:gd name="T23" fmla="*/ 0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0" h="816">
                        <a:moveTo>
                          <a:pt x="344" y="48"/>
                        </a:moveTo>
                        <a:cubicBezTo>
                          <a:pt x="316" y="100"/>
                          <a:pt x="288" y="152"/>
                          <a:pt x="248" y="192"/>
                        </a:cubicBezTo>
                        <a:cubicBezTo>
                          <a:pt x="208" y="232"/>
                          <a:pt x="144" y="232"/>
                          <a:pt x="104" y="288"/>
                        </a:cubicBezTo>
                        <a:cubicBezTo>
                          <a:pt x="64" y="344"/>
                          <a:pt x="0" y="448"/>
                          <a:pt x="8" y="528"/>
                        </a:cubicBezTo>
                        <a:cubicBezTo>
                          <a:pt x="16" y="608"/>
                          <a:pt x="64" y="720"/>
                          <a:pt x="152" y="768"/>
                        </a:cubicBezTo>
                        <a:cubicBezTo>
                          <a:pt x="240" y="816"/>
                          <a:pt x="424" y="816"/>
                          <a:pt x="536" y="816"/>
                        </a:cubicBezTo>
                        <a:cubicBezTo>
                          <a:pt x="648" y="816"/>
                          <a:pt x="744" y="808"/>
                          <a:pt x="824" y="768"/>
                        </a:cubicBezTo>
                        <a:cubicBezTo>
                          <a:pt x="904" y="728"/>
                          <a:pt x="992" y="640"/>
                          <a:pt x="1016" y="576"/>
                        </a:cubicBezTo>
                        <a:cubicBezTo>
                          <a:pt x="1040" y="512"/>
                          <a:pt x="1008" y="440"/>
                          <a:pt x="968" y="384"/>
                        </a:cubicBezTo>
                        <a:cubicBezTo>
                          <a:pt x="928" y="328"/>
                          <a:pt x="840" y="280"/>
                          <a:pt x="776" y="240"/>
                        </a:cubicBezTo>
                        <a:cubicBezTo>
                          <a:pt x="712" y="200"/>
                          <a:pt x="624" y="184"/>
                          <a:pt x="584" y="144"/>
                        </a:cubicBezTo>
                        <a:cubicBezTo>
                          <a:pt x="544" y="104"/>
                          <a:pt x="544" y="24"/>
                          <a:pt x="536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94" name="AutoShape 106"/>
                <p:cNvCxnSpPr>
                  <a:cxnSpLocks noChangeShapeType="1"/>
                  <a:endCxn id="103" idx="4"/>
                </p:cNvCxnSpPr>
                <p:nvPr/>
              </p:nvCxnSpPr>
              <p:spPr bwMode="auto">
                <a:xfrm flipV="1">
                  <a:off x="1115" y="2296"/>
                  <a:ext cx="293" cy="180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5" name="AutoShape 107"/>
                <p:cNvCxnSpPr>
                  <a:cxnSpLocks noChangeShapeType="1"/>
                  <a:endCxn id="103" idx="5"/>
                </p:cNvCxnSpPr>
                <p:nvPr/>
              </p:nvCxnSpPr>
              <p:spPr bwMode="auto">
                <a:xfrm flipH="1" flipV="1">
                  <a:off x="1494" y="2316"/>
                  <a:ext cx="48" cy="16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AutoShape 108"/>
                <p:cNvCxnSpPr>
                  <a:cxnSpLocks noChangeShapeType="1"/>
                  <a:stCxn id="103" idx="7"/>
                </p:cNvCxnSpPr>
                <p:nvPr/>
              </p:nvCxnSpPr>
              <p:spPr bwMode="auto">
                <a:xfrm>
                  <a:off x="1598" y="2254"/>
                  <a:ext cx="325" cy="22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88" name="Text Box 109"/>
            <p:cNvSpPr txBox="1">
              <a:spLocks noChangeArrowheads="1"/>
            </p:cNvSpPr>
            <p:nvPr/>
          </p:nvSpPr>
          <p:spPr bwMode="auto">
            <a:xfrm>
              <a:off x="3614" y="1203"/>
              <a:ext cx="953" cy="291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异亮氨酸</a:t>
              </a:r>
              <a:endPara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4443193" y="2121151"/>
            <a:ext cx="695325" cy="3175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6591082" y="2100733"/>
            <a:ext cx="581025" cy="304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5" name="AutoShape 16"/>
          <p:cNvSpPr>
            <a:spLocks noChangeArrowheads="1"/>
          </p:cNvSpPr>
          <p:nvPr/>
        </p:nvSpPr>
        <p:spPr bwMode="auto">
          <a:xfrm>
            <a:off x="719565" y="88125"/>
            <a:ext cx="10821131" cy="151569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步  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延伸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核糖体沿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移动，读取下一个密码子，由对应</a:t>
            </a:r>
            <a:endParaRPr lang="en-US" altLang="zh-CN" sz="2800" b="1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tRNA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运输相应的氨基酸加到延伸中的肽链上。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47656" y="2132319"/>
            <a:ext cx="581025" cy="304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6669880" y="2639560"/>
            <a:ext cx="4368800" cy="3856038"/>
          </a:xfrm>
          <a:custGeom>
            <a:avLst/>
            <a:gdLst>
              <a:gd name="T0" fmla="*/ 1336 w 2752"/>
              <a:gd name="T1" fmla="*/ 8 h 2040"/>
              <a:gd name="T2" fmla="*/ 904 w 2752"/>
              <a:gd name="T3" fmla="*/ 56 h 2040"/>
              <a:gd name="T4" fmla="*/ 328 w 2752"/>
              <a:gd name="T5" fmla="*/ 296 h 2040"/>
              <a:gd name="T6" fmla="*/ 40 w 2752"/>
              <a:gd name="T7" fmla="*/ 728 h 2040"/>
              <a:gd name="T8" fmla="*/ 88 w 2752"/>
              <a:gd name="T9" fmla="*/ 1256 h 2040"/>
              <a:gd name="T10" fmla="*/ 280 w 2752"/>
              <a:gd name="T11" fmla="*/ 1496 h 2040"/>
              <a:gd name="T12" fmla="*/ 88 w 2752"/>
              <a:gd name="T13" fmla="*/ 1688 h 2040"/>
              <a:gd name="T14" fmla="*/ 136 w 2752"/>
              <a:gd name="T15" fmla="*/ 1832 h 2040"/>
              <a:gd name="T16" fmla="*/ 520 w 2752"/>
              <a:gd name="T17" fmla="*/ 1928 h 2040"/>
              <a:gd name="T18" fmla="*/ 1096 w 2752"/>
              <a:gd name="T19" fmla="*/ 2024 h 2040"/>
              <a:gd name="T20" fmla="*/ 1336 w 2752"/>
              <a:gd name="T21" fmla="*/ 2024 h 2040"/>
              <a:gd name="T22" fmla="*/ 1864 w 2752"/>
              <a:gd name="T23" fmla="*/ 2024 h 2040"/>
              <a:gd name="T24" fmla="*/ 2344 w 2752"/>
              <a:gd name="T25" fmla="*/ 1976 h 2040"/>
              <a:gd name="T26" fmla="*/ 2632 w 2752"/>
              <a:gd name="T27" fmla="*/ 1880 h 2040"/>
              <a:gd name="T28" fmla="*/ 2728 w 2752"/>
              <a:gd name="T29" fmla="*/ 1736 h 2040"/>
              <a:gd name="T30" fmla="*/ 2488 w 2752"/>
              <a:gd name="T31" fmla="*/ 1496 h 2040"/>
              <a:gd name="T32" fmla="*/ 2632 w 2752"/>
              <a:gd name="T33" fmla="*/ 1304 h 2040"/>
              <a:gd name="T34" fmla="*/ 2728 w 2752"/>
              <a:gd name="T35" fmla="*/ 968 h 2040"/>
              <a:gd name="T36" fmla="*/ 2680 w 2752"/>
              <a:gd name="T37" fmla="*/ 728 h 2040"/>
              <a:gd name="T38" fmla="*/ 2392 w 2752"/>
              <a:gd name="T39" fmla="*/ 344 h 2040"/>
              <a:gd name="T40" fmla="*/ 1912 w 2752"/>
              <a:gd name="T41" fmla="*/ 104 h 2040"/>
              <a:gd name="T42" fmla="*/ 1336 w 2752"/>
              <a:gd name="T43" fmla="*/ 8 h 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2" h="2040">
                <a:moveTo>
                  <a:pt x="1336" y="8"/>
                </a:moveTo>
                <a:cubicBezTo>
                  <a:pt x="1168" y="0"/>
                  <a:pt x="1072" y="8"/>
                  <a:pt x="904" y="56"/>
                </a:cubicBezTo>
                <a:cubicBezTo>
                  <a:pt x="736" y="104"/>
                  <a:pt x="472" y="184"/>
                  <a:pt x="328" y="296"/>
                </a:cubicBezTo>
                <a:cubicBezTo>
                  <a:pt x="184" y="408"/>
                  <a:pt x="80" y="568"/>
                  <a:pt x="40" y="728"/>
                </a:cubicBezTo>
                <a:cubicBezTo>
                  <a:pt x="0" y="888"/>
                  <a:pt x="48" y="1128"/>
                  <a:pt x="88" y="1256"/>
                </a:cubicBezTo>
                <a:cubicBezTo>
                  <a:pt x="128" y="1384"/>
                  <a:pt x="280" y="1424"/>
                  <a:pt x="280" y="1496"/>
                </a:cubicBezTo>
                <a:cubicBezTo>
                  <a:pt x="280" y="1568"/>
                  <a:pt x="112" y="1632"/>
                  <a:pt x="88" y="1688"/>
                </a:cubicBezTo>
                <a:cubicBezTo>
                  <a:pt x="64" y="1744"/>
                  <a:pt x="64" y="1792"/>
                  <a:pt x="136" y="1832"/>
                </a:cubicBezTo>
                <a:cubicBezTo>
                  <a:pt x="208" y="1872"/>
                  <a:pt x="360" y="1896"/>
                  <a:pt x="520" y="1928"/>
                </a:cubicBezTo>
                <a:cubicBezTo>
                  <a:pt x="680" y="1960"/>
                  <a:pt x="960" y="2008"/>
                  <a:pt x="1096" y="2024"/>
                </a:cubicBezTo>
                <a:cubicBezTo>
                  <a:pt x="1232" y="2040"/>
                  <a:pt x="1208" y="2024"/>
                  <a:pt x="1336" y="2024"/>
                </a:cubicBezTo>
                <a:cubicBezTo>
                  <a:pt x="1464" y="2024"/>
                  <a:pt x="1696" y="2032"/>
                  <a:pt x="1864" y="2024"/>
                </a:cubicBezTo>
                <a:cubicBezTo>
                  <a:pt x="2032" y="2016"/>
                  <a:pt x="2216" y="2000"/>
                  <a:pt x="2344" y="1976"/>
                </a:cubicBezTo>
                <a:cubicBezTo>
                  <a:pt x="2472" y="1952"/>
                  <a:pt x="2568" y="1920"/>
                  <a:pt x="2632" y="1880"/>
                </a:cubicBezTo>
                <a:cubicBezTo>
                  <a:pt x="2696" y="1840"/>
                  <a:pt x="2752" y="1800"/>
                  <a:pt x="2728" y="1736"/>
                </a:cubicBezTo>
                <a:cubicBezTo>
                  <a:pt x="2704" y="1672"/>
                  <a:pt x="2504" y="1568"/>
                  <a:pt x="2488" y="1496"/>
                </a:cubicBezTo>
                <a:cubicBezTo>
                  <a:pt x="2472" y="1424"/>
                  <a:pt x="2592" y="1392"/>
                  <a:pt x="2632" y="1304"/>
                </a:cubicBezTo>
                <a:cubicBezTo>
                  <a:pt x="2672" y="1216"/>
                  <a:pt x="2720" y="1064"/>
                  <a:pt x="2728" y="968"/>
                </a:cubicBezTo>
                <a:cubicBezTo>
                  <a:pt x="2736" y="872"/>
                  <a:pt x="2736" y="832"/>
                  <a:pt x="2680" y="728"/>
                </a:cubicBezTo>
                <a:cubicBezTo>
                  <a:pt x="2624" y="624"/>
                  <a:pt x="2520" y="448"/>
                  <a:pt x="2392" y="344"/>
                </a:cubicBezTo>
                <a:cubicBezTo>
                  <a:pt x="2264" y="240"/>
                  <a:pt x="2088" y="160"/>
                  <a:pt x="1912" y="104"/>
                </a:cubicBezTo>
                <a:cubicBezTo>
                  <a:pt x="1736" y="48"/>
                  <a:pt x="1504" y="16"/>
                  <a:pt x="1336" y="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4"/>
          <p:cNvGrpSpPr/>
          <p:nvPr/>
        </p:nvGrpSpPr>
        <p:grpSpPr bwMode="auto">
          <a:xfrm>
            <a:off x="2678906" y="4641400"/>
            <a:ext cx="7970837" cy="1071563"/>
            <a:chOff x="639" y="2880"/>
            <a:chExt cx="5021" cy="67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39" y="3440"/>
              <a:ext cx="5021" cy="1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6"/>
            <p:cNvGrpSpPr/>
            <p:nvPr/>
          </p:nvGrpSpPr>
          <p:grpSpPr bwMode="auto">
            <a:xfrm>
              <a:off x="924" y="2895"/>
              <a:ext cx="381" cy="559"/>
              <a:chOff x="960" y="2400"/>
              <a:chExt cx="432" cy="672"/>
            </a:xfrm>
          </p:grpSpPr>
          <p:sp>
            <p:nvSpPr>
              <p:cNvPr id="33" name="Text Box 7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 bwMode="auto">
            <a:xfrm>
              <a:off x="4235" y="2895"/>
              <a:ext cx="381" cy="559"/>
              <a:chOff x="960" y="2400"/>
              <a:chExt cx="432" cy="672"/>
            </a:xfrm>
          </p:grpSpPr>
          <p:sp>
            <p:nvSpPr>
              <p:cNvPr id="31" name="Text Box 10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12"/>
            <p:cNvGrpSpPr/>
            <p:nvPr/>
          </p:nvGrpSpPr>
          <p:grpSpPr bwMode="auto">
            <a:xfrm>
              <a:off x="1767" y="2892"/>
              <a:ext cx="381" cy="558"/>
              <a:chOff x="960" y="2400"/>
              <a:chExt cx="432" cy="672"/>
            </a:xfrm>
          </p:grpSpPr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5"/>
            <p:cNvGrpSpPr/>
            <p:nvPr/>
          </p:nvGrpSpPr>
          <p:grpSpPr bwMode="auto">
            <a:xfrm>
              <a:off x="1351" y="2893"/>
              <a:ext cx="381" cy="560"/>
              <a:chOff x="960" y="2399"/>
              <a:chExt cx="432" cy="673"/>
            </a:xfrm>
          </p:grpSpPr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960" y="2399"/>
                <a:ext cx="432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8"/>
            <p:cNvGrpSpPr/>
            <p:nvPr/>
          </p:nvGrpSpPr>
          <p:grpSpPr bwMode="auto">
            <a:xfrm>
              <a:off x="2190" y="2893"/>
              <a:ext cx="381" cy="559"/>
              <a:chOff x="961" y="2400"/>
              <a:chExt cx="431" cy="672"/>
            </a:xfrm>
          </p:grpSpPr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>
                <a:off x="961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21"/>
            <p:cNvGrpSpPr/>
            <p:nvPr/>
          </p:nvGrpSpPr>
          <p:grpSpPr bwMode="auto">
            <a:xfrm>
              <a:off x="2616" y="2893"/>
              <a:ext cx="381" cy="560"/>
              <a:chOff x="961" y="2399"/>
              <a:chExt cx="431" cy="673"/>
            </a:xfrm>
          </p:grpSpPr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961" y="2399"/>
                <a:ext cx="431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24"/>
            <p:cNvGrpSpPr/>
            <p:nvPr/>
          </p:nvGrpSpPr>
          <p:grpSpPr bwMode="auto">
            <a:xfrm>
              <a:off x="3012" y="2895"/>
              <a:ext cx="381" cy="559"/>
              <a:chOff x="960" y="2400"/>
              <a:chExt cx="431" cy="672"/>
            </a:xfrm>
          </p:grpSpPr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1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27"/>
            <p:cNvGrpSpPr/>
            <p:nvPr/>
          </p:nvGrpSpPr>
          <p:grpSpPr bwMode="auto">
            <a:xfrm>
              <a:off x="3854" y="2880"/>
              <a:ext cx="381" cy="559"/>
              <a:chOff x="960" y="2400"/>
              <a:chExt cx="432" cy="672"/>
            </a:xfrm>
          </p:grpSpPr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oup 30"/>
            <p:cNvGrpSpPr/>
            <p:nvPr/>
          </p:nvGrpSpPr>
          <p:grpSpPr bwMode="auto">
            <a:xfrm>
              <a:off x="3473" y="2895"/>
              <a:ext cx="381" cy="559"/>
              <a:chOff x="960" y="2400"/>
              <a:chExt cx="432" cy="672"/>
            </a:xfrm>
          </p:grpSpPr>
          <p:sp>
            <p:nvSpPr>
              <p:cNvPr id="17" name="Text Box 31"/>
              <p:cNvSpPr txBox="1">
                <a:spLocks noChangeArrowheads="1"/>
              </p:cNvSpPr>
              <p:nvPr/>
            </p:nvSpPr>
            <p:spPr bwMode="auto">
              <a:xfrm>
                <a:off x="960" y="2400"/>
                <a:ext cx="432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 dirty="0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>
                <a:off x="1120" y="2784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" name="Group 33"/>
          <p:cNvGrpSpPr/>
          <p:nvPr/>
        </p:nvGrpSpPr>
        <p:grpSpPr bwMode="auto">
          <a:xfrm rot="945774">
            <a:off x="1815306" y="2337936"/>
            <a:ext cx="1889125" cy="2062163"/>
            <a:chOff x="923" y="1587"/>
            <a:chExt cx="1190" cy="1299"/>
          </a:xfrm>
        </p:grpSpPr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923" y="2475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1350" y="2475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1732" y="2476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U</a:t>
              </a:r>
              <a:endParaRPr lang="en-US" altLang="zh-TW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37"/>
            <p:cNvGrpSpPr/>
            <p:nvPr/>
          </p:nvGrpSpPr>
          <p:grpSpPr bwMode="auto">
            <a:xfrm>
              <a:off x="1114" y="1587"/>
              <a:ext cx="808" cy="889"/>
              <a:chOff x="1115" y="1587"/>
              <a:chExt cx="808" cy="889"/>
            </a:xfrm>
          </p:grpSpPr>
          <p:grpSp>
            <p:nvGrpSpPr>
              <p:cNvPr id="40" name="Group 38"/>
              <p:cNvGrpSpPr/>
              <p:nvPr/>
            </p:nvGrpSpPr>
            <p:grpSpPr bwMode="auto">
              <a:xfrm>
                <a:off x="1239" y="1587"/>
                <a:ext cx="528" cy="720"/>
                <a:chOff x="2880" y="1296"/>
                <a:chExt cx="1711" cy="2112"/>
              </a:xfrm>
            </p:grpSpPr>
            <p:grpSp>
              <p:nvGrpSpPr>
                <p:cNvPr id="44" name="Group 39"/>
                <p:cNvGrpSpPr/>
                <p:nvPr/>
              </p:nvGrpSpPr>
              <p:grpSpPr bwMode="auto">
                <a:xfrm>
                  <a:off x="3223" y="1702"/>
                  <a:ext cx="364" cy="586"/>
                  <a:chOff x="1632" y="480"/>
                  <a:chExt cx="864" cy="1296"/>
                </a:xfrm>
              </p:grpSpPr>
              <p:sp>
                <p:nvSpPr>
                  <p:cNvPr id="5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5" name="Group 42"/>
                <p:cNvGrpSpPr/>
                <p:nvPr/>
              </p:nvGrpSpPr>
              <p:grpSpPr bwMode="auto">
                <a:xfrm flipV="1">
                  <a:off x="3223" y="2419"/>
                  <a:ext cx="364" cy="586"/>
                  <a:chOff x="1632" y="480"/>
                  <a:chExt cx="864" cy="1296"/>
                </a:xfrm>
              </p:grpSpPr>
              <p:sp>
                <p:nvSpPr>
                  <p:cNvPr id="55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6" name="Freeform 45"/>
                <p:cNvSpPr/>
                <p:nvPr/>
              </p:nvSpPr>
              <p:spPr bwMode="auto">
                <a:xfrm>
                  <a:off x="2880" y="2125"/>
                  <a:ext cx="367" cy="496"/>
                </a:xfrm>
                <a:custGeom>
                  <a:avLst/>
                  <a:gdLst>
                    <a:gd name="T0" fmla="*/ 864 w 872"/>
                    <a:gd name="T1" fmla="*/ 360 h 1096"/>
                    <a:gd name="T2" fmla="*/ 720 w 872"/>
                    <a:gd name="T3" fmla="*/ 264 h 1096"/>
                    <a:gd name="T4" fmla="*/ 624 w 872"/>
                    <a:gd name="T5" fmla="*/ 72 h 1096"/>
                    <a:gd name="T6" fmla="*/ 336 w 872"/>
                    <a:gd name="T7" fmla="*/ 24 h 1096"/>
                    <a:gd name="T8" fmla="*/ 96 w 872"/>
                    <a:gd name="T9" fmla="*/ 216 h 1096"/>
                    <a:gd name="T10" fmla="*/ 0 w 872"/>
                    <a:gd name="T11" fmla="*/ 504 h 1096"/>
                    <a:gd name="T12" fmla="*/ 96 w 872"/>
                    <a:gd name="T13" fmla="*/ 936 h 1096"/>
                    <a:gd name="T14" fmla="*/ 528 w 872"/>
                    <a:gd name="T15" fmla="*/ 1080 h 1096"/>
                    <a:gd name="T16" fmla="*/ 816 w 872"/>
                    <a:gd name="T17" fmla="*/ 840 h 1096"/>
                    <a:gd name="T18" fmla="*/ 864 w 872"/>
                    <a:gd name="T19" fmla="*/ 696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2" h="1096">
                      <a:moveTo>
                        <a:pt x="864" y="360"/>
                      </a:moveTo>
                      <a:cubicBezTo>
                        <a:pt x="812" y="336"/>
                        <a:pt x="760" y="312"/>
                        <a:pt x="720" y="264"/>
                      </a:cubicBezTo>
                      <a:cubicBezTo>
                        <a:pt x="680" y="216"/>
                        <a:pt x="688" y="112"/>
                        <a:pt x="624" y="72"/>
                      </a:cubicBezTo>
                      <a:cubicBezTo>
                        <a:pt x="560" y="32"/>
                        <a:pt x="424" y="0"/>
                        <a:pt x="336" y="24"/>
                      </a:cubicBezTo>
                      <a:cubicBezTo>
                        <a:pt x="248" y="48"/>
                        <a:pt x="152" y="136"/>
                        <a:pt x="96" y="216"/>
                      </a:cubicBezTo>
                      <a:cubicBezTo>
                        <a:pt x="40" y="296"/>
                        <a:pt x="0" y="384"/>
                        <a:pt x="0" y="504"/>
                      </a:cubicBezTo>
                      <a:cubicBezTo>
                        <a:pt x="0" y="624"/>
                        <a:pt x="8" y="840"/>
                        <a:pt x="96" y="936"/>
                      </a:cubicBezTo>
                      <a:cubicBezTo>
                        <a:pt x="184" y="1032"/>
                        <a:pt x="408" y="1096"/>
                        <a:pt x="528" y="1080"/>
                      </a:cubicBezTo>
                      <a:cubicBezTo>
                        <a:pt x="648" y="1064"/>
                        <a:pt x="760" y="904"/>
                        <a:pt x="816" y="840"/>
                      </a:cubicBezTo>
                      <a:cubicBezTo>
                        <a:pt x="872" y="776"/>
                        <a:pt x="840" y="728"/>
                        <a:pt x="864" y="69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 bwMode="auto">
                <a:xfrm flipH="1">
                  <a:off x="3696" y="1296"/>
                  <a:ext cx="467" cy="970"/>
                  <a:chOff x="1632" y="480"/>
                  <a:chExt cx="864" cy="1296"/>
                </a:xfrm>
              </p:grpSpPr>
              <p:sp>
                <p:nvSpPr>
                  <p:cNvPr id="5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48" name="Group 49"/>
                <p:cNvGrpSpPr/>
                <p:nvPr/>
              </p:nvGrpSpPr>
              <p:grpSpPr bwMode="auto">
                <a:xfrm flipH="1" flipV="1">
                  <a:off x="3709" y="2397"/>
                  <a:ext cx="364" cy="586"/>
                  <a:chOff x="1632" y="480"/>
                  <a:chExt cx="864" cy="1296"/>
                </a:xfrm>
              </p:grpSpPr>
              <p:sp>
                <p:nvSpPr>
                  <p:cNvPr id="5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9" name="Freeform 52"/>
                <p:cNvSpPr/>
                <p:nvPr/>
              </p:nvSpPr>
              <p:spPr bwMode="auto">
                <a:xfrm flipH="1">
                  <a:off x="4128" y="2064"/>
                  <a:ext cx="463" cy="496"/>
                </a:xfrm>
                <a:custGeom>
                  <a:avLst/>
                  <a:gdLst>
                    <a:gd name="T0" fmla="*/ 864 w 872"/>
                    <a:gd name="T1" fmla="*/ 360 h 1096"/>
                    <a:gd name="T2" fmla="*/ 720 w 872"/>
                    <a:gd name="T3" fmla="*/ 264 h 1096"/>
                    <a:gd name="T4" fmla="*/ 624 w 872"/>
                    <a:gd name="T5" fmla="*/ 72 h 1096"/>
                    <a:gd name="T6" fmla="*/ 336 w 872"/>
                    <a:gd name="T7" fmla="*/ 24 h 1096"/>
                    <a:gd name="T8" fmla="*/ 96 w 872"/>
                    <a:gd name="T9" fmla="*/ 216 h 1096"/>
                    <a:gd name="T10" fmla="*/ 0 w 872"/>
                    <a:gd name="T11" fmla="*/ 504 h 1096"/>
                    <a:gd name="T12" fmla="*/ 96 w 872"/>
                    <a:gd name="T13" fmla="*/ 936 h 1096"/>
                    <a:gd name="T14" fmla="*/ 528 w 872"/>
                    <a:gd name="T15" fmla="*/ 1080 h 1096"/>
                    <a:gd name="T16" fmla="*/ 816 w 872"/>
                    <a:gd name="T17" fmla="*/ 840 h 1096"/>
                    <a:gd name="T18" fmla="*/ 864 w 872"/>
                    <a:gd name="T19" fmla="*/ 696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2" h="1096">
                      <a:moveTo>
                        <a:pt x="864" y="360"/>
                      </a:moveTo>
                      <a:cubicBezTo>
                        <a:pt x="812" y="336"/>
                        <a:pt x="760" y="312"/>
                        <a:pt x="720" y="264"/>
                      </a:cubicBezTo>
                      <a:cubicBezTo>
                        <a:pt x="680" y="216"/>
                        <a:pt x="688" y="112"/>
                        <a:pt x="624" y="72"/>
                      </a:cubicBezTo>
                      <a:cubicBezTo>
                        <a:pt x="560" y="32"/>
                        <a:pt x="424" y="0"/>
                        <a:pt x="336" y="24"/>
                      </a:cubicBezTo>
                      <a:cubicBezTo>
                        <a:pt x="248" y="48"/>
                        <a:pt x="152" y="136"/>
                        <a:pt x="96" y="216"/>
                      </a:cubicBezTo>
                      <a:cubicBezTo>
                        <a:pt x="40" y="296"/>
                        <a:pt x="0" y="384"/>
                        <a:pt x="0" y="504"/>
                      </a:cubicBezTo>
                      <a:cubicBezTo>
                        <a:pt x="0" y="624"/>
                        <a:pt x="8" y="840"/>
                        <a:pt x="96" y="936"/>
                      </a:cubicBezTo>
                      <a:cubicBezTo>
                        <a:pt x="184" y="1032"/>
                        <a:pt x="408" y="1096"/>
                        <a:pt x="528" y="1080"/>
                      </a:cubicBezTo>
                      <a:cubicBezTo>
                        <a:pt x="648" y="1064"/>
                        <a:pt x="760" y="904"/>
                        <a:pt x="816" y="840"/>
                      </a:cubicBezTo>
                      <a:cubicBezTo>
                        <a:pt x="872" y="776"/>
                        <a:pt x="840" y="728"/>
                        <a:pt x="864" y="69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53"/>
                <p:cNvSpPr/>
                <p:nvPr/>
              </p:nvSpPr>
              <p:spPr bwMode="auto">
                <a:xfrm>
                  <a:off x="3360" y="2880"/>
                  <a:ext cx="670" cy="528"/>
                </a:xfrm>
                <a:custGeom>
                  <a:avLst/>
                  <a:gdLst>
                    <a:gd name="T0" fmla="*/ 344 w 1040"/>
                    <a:gd name="T1" fmla="*/ 48 h 816"/>
                    <a:gd name="T2" fmla="*/ 248 w 1040"/>
                    <a:gd name="T3" fmla="*/ 192 h 816"/>
                    <a:gd name="T4" fmla="*/ 104 w 1040"/>
                    <a:gd name="T5" fmla="*/ 288 h 816"/>
                    <a:gd name="T6" fmla="*/ 8 w 1040"/>
                    <a:gd name="T7" fmla="*/ 528 h 816"/>
                    <a:gd name="T8" fmla="*/ 152 w 1040"/>
                    <a:gd name="T9" fmla="*/ 768 h 816"/>
                    <a:gd name="T10" fmla="*/ 536 w 1040"/>
                    <a:gd name="T11" fmla="*/ 816 h 816"/>
                    <a:gd name="T12" fmla="*/ 824 w 1040"/>
                    <a:gd name="T13" fmla="*/ 768 h 816"/>
                    <a:gd name="T14" fmla="*/ 1016 w 1040"/>
                    <a:gd name="T15" fmla="*/ 576 h 816"/>
                    <a:gd name="T16" fmla="*/ 968 w 1040"/>
                    <a:gd name="T17" fmla="*/ 384 h 816"/>
                    <a:gd name="T18" fmla="*/ 776 w 1040"/>
                    <a:gd name="T19" fmla="*/ 240 h 816"/>
                    <a:gd name="T20" fmla="*/ 584 w 1040"/>
                    <a:gd name="T21" fmla="*/ 144 h 816"/>
                    <a:gd name="T22" fmla="*/ 536 w 1040"/>
                    <a:gd name="T23" fmla="*/ 0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40" h="816">
                      <a:moveTo>
                        <a:pt x="344" y="48"/>
                      </a:moveTo>
                      <a:cubicBezTo>
                        <a:pt x="316" y="100"/>
                        <a:pt x="288" y="152"/>
                        <a:pt x="248" y="192"/>
                      </a:cubicBezTo>
                      <a:cubicBezTo>
                        <a:pt x="208" y="232"/>
                        <a:pt x="144" y="232"/>
                        <a:pt x="104" y="288"/>
                      </a:cubicBezTo>
                      <a:cubicBezTo>
                        <a:pt x="64" y="344"/>
                        <a:pt x="0" y="448"/>
                        <a:pt x="8" y="528"/>
                      </a:cubicBezTo>
                      <a:cubicBezTo>
                        <a:pt x="16" y="608"/>
                        <a:pt x="64" y="720"/>
                        <a:pt x="152" y="768"/>
                      </a:cubicBezTo>
                      <a:cubicBezTo>
                        <a:pt x="240" y="816"/>
                        <a:pt x="424" y="816"/>
                        <a:pt x="536" y="816"/>
                      </a:cubicBezTo>
                      <a:cubicBezTo>
                        <a:pt x="648" y="816"/>
                        <a:pt x="744" y="808"/>
                        <a:pt x="824" y="768"/>
                      </a:cubicBezTo>
                      <a:cubicBezTo>
                        <a:pt x="904" y="728"/>
                        <a:pt x="992" y="640"/>
                        <a:pt x="1016" y="576"/>
                      </a:cubicBezTo>
                      <a:cubicBezTo>
                        <a:pt x="1040" y="512"/>
                        <a:pt x="1008" y="440"/>
                        <a:pt x="968" y="384"/>
                      </a:cubicBezTo>
                      <a:cubicBezTo>
                        <a:pt x="928" y="328"/>
                        <a:pt x="840" y="280"/>
                        <a:pt x="776" y="240"/>
                      </a:cubicBezTo>
                      <a:cubicBezTo>
                        <a:pt x="712" y="200"/>
                        <a:pt x="624" y="184"/>
                        <a:pt x="584" y="144"/>
                      </a:cubicBezTo>
                      <a:cubicBezTo>
                        <a:pt x="544" y="104"/>
                        <a:pt x="544" y="24"/>
                        <a:pt x="53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1" name="AutoShape 54"/>
              <p:cNvCxnSpPr>
                <a:cxnSpLocks noChangeShapeType="1"/>
                <a:stCxn id="36" idx="0"/>
                <a:endCxn id="50" idx="4"/>
              </p:cNvCxnSpPr>
              <p:nvPr/>
            </p:nvCxnSpPr>
            <p:spPr bwMode="auto">
              <a:xfrm flipV="1">
                <a:off x="1115" y="2296"/>
                <a:ext cx="293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55"/>
              <p:cNvCxnSpPr>
                <a:cxnSpLocks noChangeShapeType="1"/>
                <a:stCxn id="37" idx="0"/>
                <a:endCxn id="50" idx="5"/>
              </p:cNvCxnSpPr>
              <p:nvPr/>
            </p:nvCxnSpPr>
            <p:spPr bwMode="auto">
              <a:xfrm flipH="1" flipV="1">
                <a:off x="1494" y="2316"/>
                <a:ext cx="48" cy="16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AutoShape 56"/>
              <p:cNvCxnSpPr>
                <a:cxnSpLocks noChangeShapeType="1"/>
                <a:stCxn id="50" idx="7"/>
                <a:endCxn id="38" idx="0"/>
              </p:cNvCxnSpPr>
              <p:nvPr/>
            </p:nvCxnSpPr>
            <p:spPr bwMode="auto">
              <a:xfrm>
                <a:off x="1598" y="2254"/>
                <a:ext cx="325" cy="2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3411084" y="2047536"/>
            <a:ext cx="111442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亮氨酸</a:t>
            </a:r>
            <a:endParaRPr lang="zh-TW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0" name="Group 58"/>
          <p:cNvGrpSpPr/>
          <p:nvPr/>
        </p:nvGrpSpPr>
        <p:grpSpPr bwMode="auto">
          <a:xfrm rot="329175">
            <a:off x="4766468" y="2807836"/>
            <a:ext cx="1901825" cy="2062163"/>
            <a:chOff x="2179" y="1587"/>
            <a:chExt cx="1198" cy="1299"/>
          </a:xfrm>
        </p:grpSpPr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2996" y="2476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2" name="Group 60"/>
            <p:cNvGrpSpPr/>
            <p:nvPr/>
          </p:nvGrpSpPr>
          <p:grpSpPr bwMode="auto">
            <a:xfrm>
              <a:off x="2179" y="1587"/>
              <a:ext cx="960" cy="1298"/>
              <a:chOff x="2179" y="1587"/>
              <a:chExt cx="960" cy="1298"/>
            </a:xfrm>
          </p:grpSpPr>
          <p:sp>
            <p:nvSpPr>
              <p:cNvPr id="63" name="Text Box 61"/>
              <p:cNvSpPr txBox="1">
                <a:spLocks noChangeArrowheads="1"/>
              </p:cNvSpPr>
              <p:nvPr/>
            </p:nvSpPr>
            <p:spPr bwMode="auto">
              <a:xfrm>
                <a:off x="2179" y="2475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 Box 62"/>
              <p:cNvSpPr txBox="1">
                <a:spLocks noChangeArrowheads="1"/>
              </p:cNvSpPr>
              <p:nvPr/>
            </p:nvSpPr>
            <p:spPr bwMode="auto">
              <a:xfrm>
                <a:off x="2580" y="2475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</a:p>
            </p:txBody>
          </p:sp>
          <p:grpSp>
            <p:nvGrpSpPr>
              <p:cNvPr id="65" name="Group 63"/>
              <p:cNvGrpSpPr/>
              <p:nvPr/>
            </p:nvGrpSpPr>
            <p:grpSpPr bwMode="auto">
              <a:xfrm>
                <a:off x="2331" y="1587"/>
                <a:ext cx="808" cy="889"/>
                <a:chOff x="1115" y="1587"/>
                <a:chExt cx="808" cy="889"/>
              </a:xfrm>
            </p:grpSpPr>
            <p:grpSp>
              <p:nvGrpSpPr>
                <p:cNvPr id="66" name="Group 64"/>
                <p:cNvGrpSpPr/>
                <p:nvPr/>
              </p:nvGrpSpPr>
              <p:grpSpPr bwMode="auto">
                <a:xfrm>
                  <a:off x="1239" y="1587"/>
                  <a:ext cx="528" cy="720"/>
                  <a:chOff x="2880" y="1296"/>
                  <a:chExt cx="1711" cy="2112"/>
                </a:xfrm>
              </p:grpSpPr>
              <p:grpSp>
                <p:nvGrpSpPr>
                  <p:cNvPr id="70" name="Group 65"/>
                  <p:cNvGrpSpPr/>
                  <p:nvPr/>
                </p:nvGrpSpPr>
                <p:grpSpPr bwMode="auto">
                  <a:xfrm>
                    <a:off x="3223" y="1702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83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71" name="Group 68"/>
                  <p:cNvGrpSpPr/>
                  <p:nvPr/>
                </p:nvGrpSpPr>
                <p:grpSpPr bwMode="auto">
                  <a:xfrm flipV="1">
                    <a:off x="3223" y="2419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81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2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72" name="Freeform 71"/>
                  <p:cNvSpPr/>
                  <p:nvPr/>
                </p:nvSpPr>
                <p:spPr bwMode="auto">
                  <a:xfrm>
                    <a:off x="2880" y="2125"/>
                    <a:ext cx="367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73" name="Group 72"/>
                  <p:cNvGrpSpPr/>
                  <p:nvPr/>
                </p:nvGrpSpPr>
                <p:grpSpPr bwMode="auto">
                  <a:xfrm flipH="1">
                    <a:off x="3696" y="1296"/>
                    <a:ext cx="467" cy="970"/>
                    <a:chOff x="1632" y="480"/>
                    <a:chExt cx="864" cy="1296"/>
                  </a:xfrm>
                </p:grpSpPr>
                <p:sp>
                  <p:nvSpPr>
                    <p:cNvPr id="79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74" name="Group 75"/>
                  <p:cNvGrpSpPr/>
                  <p:nvPr/>
                </p:nvGrpSpPr>
                <p:grpSpPr bwMode="auto">
                  <a:xfrm flipH="1" flipV="1">
                    <a:off x="3709" y="2397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77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75" name="Freeform 78"/>
                  <p:cNvSpPr/>
                  <p:nvPr/>
                </p:nvSpPr>
                <p:spPr bwMode="auto">
                  <a:xfrm flipH="1">
                    <a:off x="4128" y="2064"/>
                    <a:ext cx="463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Freeform 79"/>
                  <p:cNvSpPr/>
                  <p:nvPr/>
                </p:nvSpPr>
                <p:spPr bwMode="auto">
                  <a:xfrm>
                    <a:off x="3360" y="2880"/>
                    <a:ext cx="670" cy="528"/>
                  </a:xfrm>
                  <a:custGeom>
                    <a:avLst/>
                    <a:gdLst>
                      <a:gd name="T0" fmla="*/ 344 w 1040"/>
                      <a:gd name="T1" fmla="*/ 48 h 816"/>
                      <a:gd name="T2" fmla="*/ 248 w 1040"/>
                      <a:gd name="T3" fmla="*/ 192 h 816"/>
                      <a:gd name="T4" fmla="*/ 104 w 1040"/>
                      <a:gd name="T5" fmla="*/ 288 h 816"/>
                      <a:gd name="T6" fmla="*/ 8 w 1040"/>
                      <a:gd name="T7" fmla="*/ 528 h 816"/>
                      <a:gd name="T8" fmla="*/ 152 w 1040"/>
                      <a:gd name="T9" fmla="*/ 768 h 816"/>
                      <a:gd name="T10" fmla="*/ 536 w 1040"/>
                      <a:gd name="T11" fmla="*/ 816 h 816"/>
                      <a:gd name="T12" fmla="*/ 824 w 1040"/>
                      <a:gd name="T13" fmla="*/ 768 h 816"/>
                      <a:gd name="T14" fmla="*/ 1016 w 1040"/>
                      <a:gd name="T15" fmla="*/ 576 h 816"/>
                      <a:gd name="T16" fmla="*/ 968 w 1040"/>
                      <a:gd name="T17" fmla="*/ 384 h 816"/>
                      <a:gd name="T18" fmla="*/ 776 w 1040"/>
                      <a:gd name="T19" fmla="*/ 240 h 816"/>
                      <a:gd name="T20" fmla="*/ 584 w 1040"/>
                      <a:gd name="T21" fmla="*/ 144 h 816"/>
                      <a:gd name="T22" fmla="*/ 536 w 1040"/>
                      <a:gd name="T23" fmla="*/ 0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0" h="816">
                        <a:moveTo>
                          <a:pt x="344" y="48"/>
                        </a:moveTo>
                        <a:cubicBezTo>
                          <a:pt x="316" y="100"/>
                          <a:pt x="288" y="152"/>
                          <a:pt x="248" y="192"/>
                        </a:cubicBezTo>
                        <a:cubicBezTo>
                          <a:pt x="208" y="232"/>
                          <a:pt x="144" y="232"/>
                          <a:pt x="104" y="288"/>
                        </a:cubicBezTo>
                        <a:cubicBezTo>
                          <a:pt x="64" y="344"/>
                          <a:pt x="0" y="448"/>
                          <a:pt x="8" y="528"/>
                        </a:cubicBezTo>
                        <a:cubicBezTo>
                          <a:pt x="16" y="608"/>
                          <a:pt x="64" y="720"/>
                          <a:pt x="152" y="768"/>
                        </a:cubicBezTo>
                        <a:cubicBezTo>
                          <a:pt x="240" y="816"/>
                          <a:pt x="424" y="816"/>
                          <a:pt x="536" y="816"/>
                        </a:cubicBezTo>
                        <a:cubicBezTo>
                          <a:pt x="648" y="816"/>
                          <a:pt x="744" y="808"/>
                          <a:pt x="824" y="768"/>
                        </a:cubicBezTo>
                        <a:cubicBezTo>
                          <a:pt x="904" y="728"/>
                          <a:pt x="992" y="640"/>
                          <a:pt x="1016" y="576"/>
                        </a:cubicBezTo>
                        <a:cubicBezTo>
                          <a:pt x="1040" y="512"/>
                          <a:pt x="1008" y="440"/>
                          <a:pt x="968" y="384"/>
                        </a:cubicBezTo>
                        <a:cubicBezTo>
                          <a:pt x="928" y="328"/>
                          <a:pt x="840" y="280"/>
                          <a:pt x="776" y="240"/>
                        </a:cubicBezTo>
                        <a:cubicBezTo>
                          <a:pt x="712" y="200"/>
                          <a:pt x="624" y="184"/>
                          <a:pt x="584" y="144"/>
                        </a:cubicBezTo>
                        <a:cubicBezTo>
                          <a:pt x="544" y="104"/>
                          <a:pt x="544" y="24"/>
                          <a:pt x="536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67" name="AutoShape 80"/>
                <p:cNvCxnSpPr>
                  <a:cxnSpLocks noChangeShapeType="1"/>
                  <a:endCxn id="76" idx="4"/>
                </p:cNvCxnSpPr>
                <p:nvPr/>
              </p:nvCxnSpPr>
              <p:spPr bwMode="auto">
                <a:xfrm flipV="1">
                  <a:off x="1115" y="2296"/>
                  <a:ext cx="293" cy="180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8" name="AutoShape 81"/>
                <p:cNvCxnSpPr>
                  <a:cxnSpLocks noChangeShapeType="1"/>
                  <a:endCxn id="76" idx="5"/>
                </p:cNvCxnSpPr>
                <p:nvPr/>
              </p:nvCxnSpPr>
              <p:spPr bwMode="auto">
                <a:xfrm flipH="1" flipV="1">
                  <a:off x="1494" y="2316"/>
                  <a:ext cx="48" cy="16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AutoShape 82"/>
                <p:cNvCxnSpPr>
                  <a:cxnSpLocks noChangeShapeType="1"/>
                  <a:stCxn id="76" idx="7"/>
                </p:cNvCxnSpPr>
                <p:nvPr/>
              </p:nvCxnSpPr>
              <p:spPr bwMode="auto">
                <a:xfrm>
                  <a:off x="1598" y="2254"/>
                  <a:ext cx="325" cy="22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85" name="Text Box 83"/>
          <p:cNvSpPr txBox="1">
            <a:spLocks noChangeArrowheads="1"/>
          </p:cNvSpPr>
          <p:nvPr/>
        </p:nvSpPr>
        <p:spPr bwMode="auto">
          <a:xfrm>
            <a:off x="5223442" y="2047145"/>
            <a:ext cx="1413328" cy="46166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天冬酰氨</a:t>
            </a:r>
            <a:endParaRPr lang="zh-TW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6" name="Group 84"/>
          <p:cNvGrpSpPr/>
          <p:nvPr/>
        </p:nvGrpSpPr>
        <p:grpSpPr bwMode="auto">
          <a:xfrm>
            <a:off x="7093743" y="2047424"/>
            <a:ext cx="1814513" cy="2627312"/>
            <a:chOff x="3473" y="1246"/>
            <a:chExt cx="1143" cy="1655"/>
          </a:xfrm>
        </p:grpSpPr>
        <p:grpSp>
          <p:nvGrpSpPr>
            <p:cNvPr id="87" name="Group 85"/>
            <p:cNvGrpSpPr/>
            <p:nvPr/>
          </p:nvGrpSpPr>
          <p:grpSpPr bwMode="auto">
            <a:xfrm>
              <a:off x="3473" y="1587"/>
              <a:ext cx="1143" cy="1314"/>
              <a:chOff x="3473" y="1587"/>
              <a:chExt cx="1143" cy="1314"/>
            </a:xfrm>
          </p:grpSpPr>
          <p:sp>
            <p:nvSpPr>
              <p:cNvPr id="89" name="Text Box 86"/>
              <p:cNvSpPr txBox="1">
                <a:spLocks noChangeArrowheads="1"/>
              </p:cNvSpPr>
              <p:nvPr/>
            </p:nvSpPr>
            <p:spPr bwMode="auto">
              <a:xfrm>
                <a:off x="3854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 Box 87"/>
              <p:cNvSpPr txBox="1">
                <a:spLocks noChangeArrowheads="1"/>
              </p:cNvSpPr>
              <p:nvPr/>
            </p:nvSpPr>
            <p:spPr bwMode="auto">
              <a:xfrm>
                <a:off x="3473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  <a:endParaRPr lang="en-US" altLang="zh-TW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Text Box 88"/>
              <p:cNvSpPr txBox="1">
                <a:spLocks noChangeArrowheads="1"/>
              </p:cNvSpPr>
              <p:nvPr/>
            </p:nvSpPr>
            <p:spPr bwMode="auto">
              <a:xfrm>
                <a:off x="4235" y="2491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endPara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89"/>
              <p:cNvGrpSpPr/>
              <p:nvPr/>
            </p:nvGrpSpPr>
            <p:grpSpPr bwMode="auto">
              <a:xfrm>
                <a:off x="3614" y="1587"/>
                <a:ext cx="808" cy="889"/>
                <a:chOff x="1115" y="1587"/>
                <a:chExt cx="808" cy="889"/>
              </a:xfrm>
            </p:grpSpPr>
            <p:grpSp>
              <p:nvGrpSpPr>
                <p:cNvPr id="93" name="Group 90"/>
                <p:cNvGrpSpPr/>
                <p:nvPr/>
              </p:nvGrpSpPr>
              <p:grpSpPr bwMode="auto">
                <a:xfrm>
                  <a:off x="1239" y="1587"/>
                  <a:ext cx="528" cy="720"/>
                  <a:chOff x="2880" y="1296"/>
                  <a:chExt cx="1711" cy="2112"/>
                </a:xfrm>
              </p:grpSpPr>
              <p:grpSp>
                <p:nvGrpSpPr>
                  <p:cNvPr id="97" name="Group 91"/>
                  <p:cNvGrpSpPr/>
                  <p:nvPr/>
                </p:nvGrpSpPr>
                <p:grpSpPr bwMode="auto">
                  <a:xfrm>
                    <a:off x="3223" y="1702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10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1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98" name="Group 94"/>
                  <p:cNvGrpSpPr/>
                  <p:nvPr/>
                </p:nvGrpSpPr>
                <p:grpSpPr bwMode="auto">
                  <a:xfrm flipV="1">
                    <a:off x="3223" y="2419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08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9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99" name="Freeform 97"/>
                  <p:cNvSpPr/>
                  <p:nvPr/>
                </p:nvSpPr>
                <p:spPr bwMode="auto">
                  <a:xfrm>
                    <a:off x="2880" y="2125"/>
                    <a:ext cx="367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00" name="Group 98"/>
                  <p:cNvGrpSpPr/>
                  <p:nvPr/>
                </p:nvGrpSpPr>
                <p:grpSpPr bwMode="auto">
                  <a:xfrm flipH="1">
                    <a:off x="3696" y="1296"/>
                    <a:ext cx="467" cy="970"/>
                    <a:chOff x="1632" y="480"/>
                    <a:chExt cx="864" cy="1296"/>
                  </a:xfrm>
                </p:grpSpPr>
                <p:sp>
                  <p:nvSpPr>
                    <p:cNvPr id="106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7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01"/>
                  <p:cNvGrpSpPr/>
                  <p:nvPr/>
                </p:nvGrpSpPr>
                <p:grpSpPr bwMode="auto">
                  <a:xfrm flipH="1" flipV="1">
                    <a:off x="3709" y="2397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04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02" name="Freeform 104"/>
                  <p:cNvSpPr/>
                  <p:nvPr/>
                </p:nvSpPr>
                <p:spPr bwMode="auto">
                  <a:xfrm flipH="1">
                    <a:off x="4128" y="2064"/>
                    <a:ext cx="463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" name="Freeform 105"/>
                  <p:cNvSpPr/>
                  <p:nvPr/>
                </p:nvSpPr>
                <p:spPr bwMode="auto">
                  <a:xfrm>
                    <a:off x="3360" y="2880"/>
                    <a:ext cx="670" cy="528"/>
                  </a:xfrm>
                  <a:custGeom>
                    <a:avLst/>
                    <a:gdLst>
                      <a:gd name="T0" fmla="*/ 344 w 1040"/>
                      <a:gd name="T1" fmla="*/ 48 h 816"/>
                      <a:gd name="T2" fmla="*/ 248 w 1040"/>
                      <a:gd name="T3" fmla="*/ 192 h 816"/>
                      <a:gd name="T4" fmla="*/ 104 w 1040"/>
                      <a:gd name="T5" fmla="*/ 288 h 816"/>
                      <a:gd name="T6" fmla="*/ 8 w 1040"/>
                      <a:gd name="T7" fmla="*/ 528 h 816"/>
                      <a:gd name="T8" fmla="*/ 152 w 1040"/>
                      <a:gd name="T9" fmla="*/ 768 h 816"/>
                      <a:gd name="T10" fmla="*/ 536 w 1040"/>
                      <a:gd name="T11" fmla="*/ 816 h 816"/>
                      <a:gd name="T12" fmla="*/ 824 w 1040"/>
                      <a:gd name="T13" fmla="*/ 768 h 816"/>
                      <a:gd name="T14" fmla="*/ 1016 w 1040"/>
                      <a:gd name="T15" fmla="*/ 576 h 816"/>
                      <a:gd name="T16" fmla="*/ 968 w 1040"/>
                      <a:gd name="T17" fmla="*/ 384 h 816"/>
                      <a:gd name="T18" fmla="*/ 776 w 1040"/>
                      <a:gd name="T19" fmla="*/ 240 h 816"/>
                      <a:gd name="T20" fmla="*/ 584 w 1040"/>
                      <a:gd name="T21" fmla="*/ 144 h 816"/>
                      <a:gd name="T22" fmla="*/ 536 w 1040"/>
                      <a:gd name="T23" fmla="*/ 0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0" h="816">
                        <a:moveTo>
                          <a:pt x="344" y="48"/>
                        </a:moveTo>
                        <a:cubicBezTo>
                          <a:pt x="316" y="100"/>
                          <a:pt x="288" y="152"/>
                          <a:pt x="248" y="192"/>
                        </a:cubicBezTo>
                        <a:cubicBezTo>
                          <a:pt x="208" y="232"/>
                          <a:pt x="144" y="232"/>
                          <a:pt x="104" y="288"/>
                        </a:cubicBezTo>
                        <a:cubicBezTo>
                          <a:pt x="64" y="344"/>
                          <a:pt x="0" y="448"/>
                          <a:pt x="8" y="528"/>
                        </a:cubicBezTo>
                        <a:cubicBezTo>
                          <a:pt x="16" y="608"/>
                          <a:pt x="64" y="720"/>
                          <a:pt x="152" y="768"/>
                        </a:cubicBezTo>
                        <a:cubicBezTo>
                          <a:pt x="240" y="816"/>
                          <a:pt x="424" y="816"/>
                          <a:pt x="536" y="816"/>
                        </a:cubicBezTo>
                        <a:cubicBezTo>
                          <a:pt x="648" y="816"/>
                          <a:pt x="744" y="808"/>
                          <a:pt x="824" y="768"/>
                        </a:cubicBezTo>
                        <a:cubicBezTo>
                          <a:pt x="904" y="728"/>
                          <a:pt x="992" y="640"/>
                          <a:pt x="1016" y="576"/>
                        </a:cubicBezTo>
                        <a:cubicBezTo>
                          <a:pt x="1040" y="512"/>
                          <a:pt x="1008" y="440"/>
                          <a:pt x="968" y="384"/>
                        </a:cubicBezTo>
                        <a:cubicBezTo>
                          <a:pt x="928" y="328"/>
                          <a:pt x="840" y="280"/>
                          <a:pt x="776" y="240"/>
                        </a:cubicBezTo>
                        <a:cubicBezTo>
                          <a:pt x="712" y="200"/>
                          <a:pt x="624" y="184"/>
                          <a:pt x="584" y="144"/>
                        </a:cubicBezTo>
                        <a:cubicBezTo>
                          <a:pt x="544" y="104"/>
                          <a:pt x="544" y="24"/>
                          <a:pt x="536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94" name="AutoShape 106"/>
                <p:cNvCxnSpPr>
                  <a:cxnSpLocks noChangeShapeType="1"/>
                  <a:endCxn id="103" idx="4"/>
                </p:cNvCxnSpPr>
                <p:nvPr/>
              </p:nvCxnSpPr>
              <p:spPr bwMode="auto">
                <a:xfrm flipV="1">
                  <a:off x="1115" y="2296"/>
                  <a:ext cx="293" cy="180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5" name="AutoShape 107"/>
                <p:cNvCxnSpPr>
                  <a:cxnSpLocks noChangeShapeType="1"/>
                  <a:endCxn id="103" idx="5"/>
                </p:cNvCxnSpPr>
                <p:nvPr/>
              </p:nvCxnSpPr>
              <p:spPr bwMode="auto">
                <a:xfrm flipH="1" flipV="1">
                  <a:off x="1494" y="2316"/>
                  <a:ext cx="48" cy="16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AutoShape 108"/>
                <p:cNvCxnSpPr>
                  <a:cxnSpLocks noChangeShapeType="1"/>
                  <a:stCxn id="103" idx="7"/>
                </p:cNvCxnSpPr>
                <p:nvPr/>
              </p:nvCxnSpPr>
              <p:spPr bwMode="auto">
                <a:xfrm>
                  <a:off x="1598" y="2254"/>
                  <a:ext cx="325" cy="22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88" name="Text Box 109"/>
            <p:cNvSpPr txBox="1">
              <a:spLocks noChangeArrowheads="1"/>
            </p:cNvSpPr>
            <p:nvPr/>
          </p:nvSpPr>
          <p:spPr bwMode="auto">
            <a:xfrm>
              <a:off x="3558" y="1246"/>
              <a:ext cx="890" cy="291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异亮氨酸</a:t>
              </a:r>
              <a:endPara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4527144" y="2119619"/>
            <a:ext cx="695325" cy="3175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3" name="Text Box 112"/>
          <p:cNvSpPr txBox="1">
            <a:spLocks noChangeArrowheads="1"/>
          </p:cNvSpPr>
          <p:nvPr/>
        </p:nvSpPr>
        <p:spPr bwMode="auto">
          <a:xfrm>
            <a:off x="3314699" y="1178450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TW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离开，再去转运新的氨基酸</a:t>
            </a:r>
          </a:p>
        </p:txBody>
      </p: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0117930" y="4603329"/>
            <a:ext cx="604837" cy="64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5" name="Line 11"/>
          <p:cNvSpPr>
            <a:spLocks noChangeShapeType="1"/>
          </p:cNvSpPr>
          <p:nvPr/>
        </p:nvSpPr>
        <p:spPr bwMode="auto">
          <a:xfrm>
            <a:off x="10338733" y="5142388"/>
            <a:ext cx="0" cy="380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6" name="Text Box 28"/>
          <p:cNvSpPr txBox="1">
            <a:spLocks noChangeArrowheads="1"/>
          </p:cNvSpPr>
          <p:nvPr/>
        </p:nvSpPr>
        <p:spPr bwMode="auto">
          <a:xfrm>
            <a:off x="9509881" y="4611482"/>
            <a:ext cx="604837" cy="64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b="1" dirty="0">
                <a:solidFill>
                  <a:srgbClr val="99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7" name="Line 29"/>
          <p:cNvSpPr>
            <a:spLocks noChangeShapeType="1"/>
          </p:cNvSpPr>
          <p:nvPr/>
        </p:nvSpPr>
        <p:spPr bwMode="auto">
          <a:xfrm>
            <a:off x="9733895" y="5146711"/>
            <a:ext cx="0" cy="380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8892235" y="4650924"/>
            <a:ext cx="604837" cy="64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9" name="Line 32"/>
          <p:cNvSpPr>
            <a:spLocks noChangeShapeType="1"/>
          </p:cNvSpPr>
          <p:nvPr/>
        </p:nvSpPr>
        <p:spPr bwMode="auto">
          <a:xfrm>
            <a:off x="9129058" y="5142388"/>
            <a:ext cx="0" cy="380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6"/>
          <p:cNvSpPr/>
          <p:nvPr/>
        </p:nvSpPr>
        <p:spPr>
          <a:xfrm>
            <a:off x="2180493" y="4691979"/>
            <a:ext cx="2940148" cy="43983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7BC14A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任意多边形: 形状 16"/>
          <p:cNvSpPr/>
          <p:nvPr/>
        </p:nvSpPr>
        <p:spPr>
          <a:xfrm>
            <a:off x="2180493" y="2150877"/>
            <a:ext cx="2940148" cy="439836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7BC14A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3164438" y="2142787"/>
            <a:ext cx="151096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教学重点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62714" y="4557520"/>
            <a:ext cx="4178897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 eaLnBrk="1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遗传信息的翻译过程。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3164438" y="4691979"/>
            <a:ext cx="151096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Arial" panose="020B0604020202020204" pitchFamily="34" charset="0"/>
              </a:rPr>
              <a:t>教学难点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762714" y="1997153"/>
            <a:ext cx="4450431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 eaLnBrk="1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遗传信息的转录和翻译过程。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4906550" y="260166"/>
            <a:ext cx="3208420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教学重难点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45889" y="2953475"/>
            <a:ext cx="5684080" cy="732326"/>
            <a:chOff x="3962543" y="2888227"/>
            <a:chExt cx="5684080" cy="732326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962543" y="3158612"/>
              <a:ext cx="17190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DNA(</a:t>
              </a:r>
              <a:r>
                <a:rPr lang="zh-CN" altLang="en-US" sz="2400" b="1" dirty="0">
                  <a:ea typeface="黑体" panose="02010609060101010101" pitchFamily="49" charset="-122"/>
                </a:rPr>
                <a:t>基因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rot="16200000" flipH="1">
              <a:off x="7981842" y="3095385"/>
              <a:ext cx="0" cy="667230"/>
            </a:xfrm>
            <a:prstGeom prst="line">
              <a:avLst/>
            </a:prstGeom>
            <a:noFill/>
            <a:ln w="50800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5602656" y="2929561"/>
              <a:ext cx="95151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ea typeface="黑体" panose="02010609060101010101" pitchFamily="49" charset="-122"/>
                </a:rPr>
                <a:t>转录</a:t>
              </a: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6439769" y="3158888"/>
              <a:ext cx="11521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mRNA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7577887" y="2888227"/>
              <a:ext cx="95151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ea typeface="黑体" panose="02010609060101010101" pitchFamily="49" charset="-122"/>
                </a:rPr>
                <a:t>翻译</a:t>
              </a: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8436706" y="3158613"/>
              <a:ext cx="1209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蛋白质</a:t>
              </a: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rot="16200000" flipH="1">
              <a:off x="6045530" y="3098292"/>
              <a:ext cx="0" cy="667230"/>
            </a:xfrm>
            <a:prstGeom prst="line">
              <a:avLst/>
            </a:prstGeom>
            <a:noFill/>
            <a:ln w="50800">
              <a:solidFill>
                <a:sysClr val="windowText" lastClr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2"/>
          <p:cNvSpPr>
            <a:spLocks noChangeArrowheads="1"/>
          </p:cNvSpPr>
          <p:nvPr/>
        </p:nvSpPr>
        <p:spPr bwMode="auto">
          <a:xfrm rot="645731">
            <a:off x="5257786" y="2693521"/>
            <a:ext cx="593725" cy="304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5" name="Freeform 3"/>
          <p:cNvSpPr/>
          <p:nvPr/>
        </p:nvSpPr>
        <p:spPr bwMode="auto">
          <a:xfrm>
            <a:off x="7501280" y="3001962"/>
            <a:ext cx="4368800" cy="3856038"/>
          </a:xfrm>
          <a:custGeom>
            <a:avLst/>
            <a:gdLst>
              <a:gd name="T0" fmla="*/ 1336 w 2752"/>
              <a:gd name="T1" fmla="*/ 8 h 2040"/>
              <a:gd name="T2" fmla="*/ 904 w 2752"/>
              <a:gd name="T3" fmla="*/ 56 h 2040"/>
              <a:gd name="T4" fmla="*/ 328 w 2752"/>
              <a:gd name="T5" fmla="*/ 296 h 2040"/>
              <a:gd name="T6" fmla="*/ 40 w 2752"/>
              <a:gd name="T7" fmla="*/ 728 h 2040"/>
              <a:gd name="T8" fmla="*/ 88 w 2752"/>
              <a:gd name="T9" fmla="*/ 1256 h 2040"/>
              <a:gd name="T10" fmla="*/ 280 w 2752"/>
              <a:gd name="T11" fmla="*/ 1496 h 2040"/>
              <a:gd name="T12" fmla="*/ 88 w 2752"/>
              <a:gd name="T13" fmla="*/ 1688 h 2040"/>
              <a:gd name="T14" fmla="*/ 136 w 2752"/>
              <a:gd name="T15" fmla="*/ 1832 h 2040"/>
              <a:gd name="T16" fmla="*/ 520 w 2752"/>
              <a:gd name="T17" fmla="*/ 1928 h 2040"/>
              <a:gd name="T18" fmla="*/ 1096 w 2752"/>
              <a:gd name="T19" fmla="*/ 2024 h 2040"/>
              <a:gd name="T20" fmla="*/ 1336 w 2752"/>
              <a:gd name="T21" fmla="*/ 2024 h 2040"/>
              <a:gd name="T22" fmla="*/ 1864 w 2752"/>
              <a:gd name="T23" fmla="*/ 2024 h 2040"/>
              <a:gd name="T24" fmla="*/ 2344 w 2752"/>
              <a:gd name="T25" fmla="*/ 1976 h 2040"/>
              <a:gd name="T26" fmla="*/ 2632 w 2752"/>
              <a:gd name="T27" fmla="*/ 1880 h 2040"/>
              <a:gd name="T28" fmla="*/ 2728 w 2752"/>
              <a:gd name="T29" fmla="*/ 1736 h 2040"/>
              <a:gd name="T30" fmla="*/ 2488 w 2752"/>
              <a:gd name="T31" fmla="*/ 1496 h 2040"/>
              <a:gd name="T32" fmla="*/ 2632 w 2752"/>
              <a:gd name="T33" fmla="*/ 1304 h 2040"/>
              <a:gd name="T34" fmla="*/ 2728 w 2752"/>
              <a:gd name="T35" fmla="*/ 968 h 2040"/>
              <a:gd name="T36" fmla="*/ 2680 w 2752"/>
              <a:gd name="T37" fmla="*/ 728 h 2040"/>
              <a:gd name="T38" fmla="*/ 2392 w 2752"/>
              <a:gd name="T39" fmla="*/ 344 h 2040"/>
              <a:gd name="T40" fmla="*/ 1912 w 2752"/>
              <a:gd name="T41" fmla="*/ 104 h 2040"/>
              <a:gd name="T42" fmla="*/ 1336 w 2752"/>
              <a:gd name="T43" fmla="*/ 8 h 2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2" h="2040">
                <a:moveTo>
                  <a:pt x="1336" y="8"/>
                </a:moveTo>
                <a:cubicBezTo>
                  <a:pt x="1168" y="0"/>
                  <a:pt x="1072" y="8"/>
                  <a:pt x="904" y="56"/>
                </a:cubicBezTo>
                <a:cubicBezTo>
                  <a:pt x="736" y="104"/>
                  <a:pt x="472" y="184"/>
                  <a:pt x="328" y="296"/>
                </a:cubicBezTo>
                <a:cubicBezTo>
                  <a:pt x="184" y="408"/>
                  <a:pt x="80" y="568"/>
                  <a:pt x="40" y="728"/>
                </a:cubicBezTo>
                <a:cubicBezTo>
                  <a:pt x="0" y="888"/>
                  <a:pt x="48" y="1128"/>
                  <a:pt x="88" y="1256"/>
                </a:cubicBezTo>
                <a:cubicBezTo>
                  <a:pt x="128" y="1384"/>
                  <a:pt x="280" y="1424"/>
                  <a:pt x="280" y="1496"/>
                </a:cubicBezTo>
                <a:cubicBezTo>
                  <a:pt x="280" y="1568"/>
                  <a:pt x="112" y="1632"/>
                  <a:pt x="88" y="1688"/>
                </a:cubicBezTo>
                <a:cubicBezTo>
                  <a:pt x="64" y="1744"/>
                  <a:pt x="64" y="1792"/>
                  <a:pt x="136" y="1832"/>
                </a:cubicBezTo>
                <a:cubicBezTo>
                  <a:pt x="208" y="1872"/>
                  <a:pt x="360" y="1896"/>
                  <a:pt x="520" y="1928"/>
                </a:cubicBezTo>
                <a:cubicBezTo>
                  <a:pt x="680" y="1960"/>
                  <a:pt x="960" y="2008"/>
                  <a:pt x="1096" y="2024"/>
                </a:cubicBezTo>
                <a:cubicBezTo>
                  <a:pt x="1232" y="2040"/>
                  <a:pt x="1208" y="2024"/>
                  <a:pt x="1336" y="2024"/>
                </a:cubicBezTo>
                <a:cubicBezTo>
                  <a:pt x="1464" y="2024"/>
                  <a:pt x="1696" y="2032"/>
                  <a:pt x="1864" y="2024"/>
                </a:cubicBezTo>
                <a:cubicBezTo>
                  <a:pt x="2032" y="2016"/>
                  <a:pt x="2216" y="2000"/>
                  <a:pt x="2344" y="1976"/>
                </a:cubicBezTo>
                <a:cubicBezTo>
                  <a:pt x="2472" y="1952"/>
                  <a:pt x="2568" y="1920"/>
                  <a:pt x="2632" y="1880"/>
                </a:cubicBezTo>
                <a:cubicBezTo>
                  <a:pt x="2696" y="1840"/>
                  <a:pt x="2752" y="1800"/>
                  <a:pt x="2728" y="1736"/>
                </a:cubicBezTo>
                <a:cubicBezTo>
                  <a:pt x="2704" y="1672"/>
                  <a:pt x="2504" y="1568"/>
                  <a:pt x="2488" y="1496"/>
                </a:cubicBezTo>
                <a:cubicBezTo>
                  <a:pt x="2472" y="1424"/>
                  <a:pt x="2592" y="1392"/>
                  <a:pt x="2632" y="1304"/>
                </a:cubicBezTo>
                <a:cubicBezTo>
                  <a:pt x="2672" y="1216"/>
                  <a:pt x="2720" y="1064"/>
                  <a:pt x="2728" y="968"/>
                </a:cubicBezTo>
                <a:cubicBezTo>
                  <a:pt x="2736" y="872"/>
                  <a:pt x="2736" y="832"/>
                  <a:pt x="2680" y="728"/>
                </a:cubicBezTo>
                <a:cubicBezTo>
                  <a:pt x="2624" y="624"/>
                  <a:pt x="2520" y="448"/>
                  <a:pt x="2392" y="344"/>
                </a:cubicBezTo>
                <a:cubicBezTo>
                  <a:pt x="2264" y="240"/>
                  <a:pt x="2088" y="160"/>
                  <a:pt x="1912" y="104"/>
                </a:cubicBezTo>
                <a:cubicBezTo>
                  <a:pt x="1736" y="48"/>
                  <a:pt x="1504" y="16"/>
                  <a:pt x="1336" y="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6" name="Group 4"/>
          <p:cNvGrpSpPr/>
          <p:nvPr/>
        </p:nvGrpSpPr>
        <p:grpSpPr bwMode="auto">
          <a:xfrm rot="1212569">
            <a:off x="1298917" y="2688762"/>
            <a:ext cx="1887538" cy="2062163"/>
            <a:chOff x="923" y="1587"/>
            <a:chExt cx="1189" cy="1299"/>
          </a:xfrm>
        </p:grpSpPr>
        <p:sp>
          <p:nvSpPr>
            <p:cNvPr id="117" name="Text Box 5"/>
            <p:cNvSpPr txBox="1">
              <a:spLocks noChangeArrowheads="1"/>
            </p:cNvSpPr>
            <p:nvPr/>
          </p:nvSpPr>
          <p:spPr bwMode="auto">
            <a:xfrm>
              <a:off x="923" y="2476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8" name="Text Box 6"/>
            <p:cNvSpPr txBox="1">
              <a:spLocks noChangeArrowheads="1"/>
            </p:cNvSpPr>
            <p:nvPr/>
          </p:nvSpPr>
          <p:spPr bwMode="auto">
            <a:xfrm>
              <a:off x="1351" y="2475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1731" y="2476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U</a:t>
              </a:r>
              <a:endParaRPr lang="en-US" altLang="zh-TW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0" name="Group 8"/>
            <p:cNvGrpSpPr/>
            <p:nvPr/>
          </p:nvGrpSpPr>
          <p:grpSpPr bwMode="auto">
            <a:xfrm>
              <a:off x="1114" y="1587"/>
              <a:ext cx="808" cy="889"/>
              <a:chOff x="1115" y="1587"/>
              <a:chExt cx="808" cy="889"/>
            </a:xfrm>
          </p:grpSpPr>
          <p:grpSp>
            <p:nvGrpSpPr>
              <p:cNvPr id="121" name="Group 9"/>
              <p:cNvGrpSpPr/>
              <p:nvPr/>
            </p:nvGrpSpPr>
            <p:grpSpPr bwMode="auto">
              <a:xfrm>
                <a:off x="1239" y="1587"/>
                <a:ext cx="528" cy="720"/>
                <a:chOff x="2880" y="1296"/>
                <a:chExt cx="1711" cy="2112"/>
              </a:xfrm>
            </p:grpSpPr>
            <p:grpSp>
              <p:nvGrpSpPr>
                <p:cNvPr id="125" name="Group 10"/>
                <p:cNvGrpSpPr/>
                <p:nvPr/>
              </p:nvGrpSpPr>
              <p:grpSpPr bwMode="auto">
                <a:xfrm>
                  <a:off x="3223" y="1702"/>
                  <a:ext cx="364" cy="586"/>
                  <a:chOff x="1632" y="480"/>
                  <a:chExt cx="864" cy="1296"/>
                </a:xfrm>
              </p:grpSpPr>
              <p:sp>
                <p:nvSpPr>
                  <p:cNvPr id="13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6" name="Group 13"/>
                <p:cNvGrpSpPr/>
                <p:nvPr/>
              </p:nvGrpSpPr>
              <p:grpSpPr bwMode="auto">
                <a:xfrm flipV="1">
                  <a:off x="3223" y="2419"/>
                  <a:ext cx="364" cy="586"/>
                  <a:chOff x="1632" y="480"/>
                  <a:chExt cx="864" cy="1296"/>
                </a:xfrm>
              </p:grpSpPr>
              <p:sp>
                <p:nvSpPr>
                  <p:cNvPr id="13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7" name="Freeform 16"/>
                <p:cNvSpPr/>
                <p:nvPr/>
              </p:nvSpPr>
              <p:spPr bwMode="auto">
                <a:xfrm>
                  <a:off x="2880" y="2125"/>
                  <a:ext cx="367" cy="496"/>
                </a:xfrm>
                <a:custGeom>
                  <a:avLst/>
                  <a:gdLst>
                    <a:gd name="T0" fmla="*/ 864 w 872"/>
                    <a:gd name="T1" fmla="*/ 360 h 1096"/>
                    <a:gd name="T2" fmla="*/ 720 w 872"/>
                    <a:gd name="T3" fmla="*/ 264 h 1096"/>
                    <a:gd name="T4" fmla="*/ 624 w 872"/>
                    <a:gd name="T5" fmla="*/ 72 h 1096"/>
                    <a:gd name="T6" fmla="*/ 336 w 872"/>
                    <a:gd name="T7" fmla="*/ 24 h 1096"/>
                    <a:gd name="T8" fmla="*/ 96 w 872"/>
                    <a:gd name="T9" fmla="*/ 216 h 1096"/>
                    <a:gd name="T10" fmla="*/ 0 w 872"/>
                    <a:gd name="T11" fmla="*/ 504 h 1096"/>
                    <a:gd name="T12" fmla="*/ 96 w 872"/>
                    <a:gd name="T13" fmla="*/ 936 h 1096"/>
                    <a:gd name="T14" fmla="*/ 528 w 872"/>
                    <a:gd name="T15" fmla="*/ 1080 h 1096"/>
                    <a:gd name="T16" fmla="*/ 816 w 872"/>
                    <a:gd name="T17" fmla="*/ 840 h 1096"/>
                    <a:gd name="T18" fmla="*/ 864 w 872"/>
                    <a:gd name="T19" fmla="*/ 696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2" h="1096">
                      <a:moveTo>
                        <a:pt x="864" y="360"/>
                      </a:moveTo>
                      <a:cubicBezTo>
                        <a:pt x="812" y="336"/>
                        <a:pt x="760" y="312"/>
                        <a:pt x="720" y="264"/>
                      </a:cubicBezTo>
                      <a:cubicBezTo>
                        <a:pt x="680" y="216"/>
                        <a:pt x="688" y="112"/>
                        <a:pt x="624" y="72"/>
                      </a:cubicBezTo>
                      <a:cubicBezTo>
                        <a:pt x="560" y="32"/>
                        <a:pt x="424" y="0"/>
                        <a:pt x="336" y="24"/>
                      </a:cubicBezTo>
                      <a:cubicBezTo>
                        <a:pt x="248" y="48"/>
                        <a:pt x="152" y="136"/>
                        <a:pt x="96" y="216"/>
                      </a:cubicBezTo>
                      <a:cubicBezTo>
                        <a:pt x="40" y="296"/>
                        <a:pt x="0" y="384"/>
                        <a:pt x="0" y="504"/>
                      </a:cubicBezTo>
                      <a:cubicBezTo>
                        <a:pt x="0" y="624"/>
                        <a:pt x="8" y="840"/>
                        <a:pt x="96" y="936"/>
                      </a:cubicBezTo>
                      <a:cubicBezTo>
                        <a:pt x="184" y="1032"/>
                        <a:pt x="408" y="1096"/>
                        <a:pt x="528" y="1080"/>
                      </a:cubicBezTo>
                      <a:cubicBezTo>
                        <a:pt x="648" y="1064"/>
                        <a:pt x="760" y="904"/>
                        <a:pt x="816" y="840"/>
                      </a:cubicBezTo>
                      <a:cubicBezTo>
                        <a:pt x="872" y="776"/>
                        <a:pt x="840" y="728"/>
                        <a:pt x="864" y="69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8" name="Group 17"/>
                <p:cNvGrpSpPr/>
                <p:nvPr/>
              </p:nvGrpSpPr>
              <p:grpSpPr bwMode="auto">
                <a:xfrm flipH="1">
                  <a:off x="3696" y="1296"/>
                  <a:ext cx="467" cy="970"/>
                  <a:chOff x="1632" y="480"/>
                  <a:chExt cx="864" cy="1296"/>
                </a:xfrm>
              </p:grpSpPr>
              <p:sp>
                <p:nvSpPr>
                  <p:cNvPr id="13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9" name="Group 20"/>
                <p:cNvGrpSpPr/>
                <p:nvPr/>
              </p:nvGrpSpPr>
              <p:grpSpPr bwMode="auto">
                <a:xfrm flipH="1" flipV="1">
                  <a:off x="3709" y="2397"/>
                  <a:ext cx="364" cy="586"/>
                  <a:chOff x="1632" y="480"/>
                  <a:chExt cx="864" cy="1296"/>
                </a:xfrm>
              </p:grpSpPr>
              <p:sp>
                <p:nvSpPr>
                  <p:cNvPr id="13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0" name="Freeform 23"/>
                <p:cNvSpPr/>
                <p:nvPr/>
              </p:nvSpPr>
              <p:spPr bwMode="auto">
                <a:xfrm flipH="1">
                  <a:off x="4128" y="2064"/>
                  <a:ext cx="463" cy="496"/>
                </a:xfrm>
                <a:custGeom>
                  <a:avLst/>
                  <a:gdLst>
                    <a:gd name="T0" fmla="*/ 864 w 872"/>
                    <a:gd name="T1" fmla="*/ 360 h 1096"/>
                    <a:gd name="T2" fmla="*/ 720 w 872"/>
                    <a:gd name="T3" fmla="*/ 264 h 1096"/>
                    <a:gd name="T4" fmla="*/ 624 w 872"/>
                    <a:gd name="T5" fmla="*/ 72 h 1096"/>
                    <a:gd name="T6" fmla="*/ 336 w 872"/>
                    <a:gd name="T7" fmla="*/ 24 h 1096"/>
                    <a:gd name="T8" fmla="*/ 96 w 872"/>
                    <a:gd name="T9" fmla="*/ 216 h 1096"/>
                    <a:gd name="T10" fmla="*/ 0 w 872"/>
                    <a:gd name="T11" fmla="*/ 504 h 1096"/>
                    <a:gd name="T12" fmla="*/ 96 w 872"/>
                    <a:gd name="T13" fmla="*/ 936 h 1096"/>
                    <a:gd name="T14" fmla="*/ 528 w 872"/>
                    <a:gd name="T15" fmla="*/ 1080 h 1096"/>
                    <a:gd name="T16" fmla="*/ 816 w 872"/>
                    <a:gd name="T17" fmla="*/ 840 h 1096"/>
                    <a:gd name="T18" fmla="*/ 864 w 872"/>
                    <a:gd name="T19" fmla="*/ 696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2" h="1096">
                      <a:moveTo>
                        <a:pt x="864" y="360"/>
                      </a:moveTo>
                      <a:cubicBezTo>
                        <a:pt x="812" y="336"/>
                        <a:pt x="760" y="312"/>
                        <a:pt x="720" y="264"/>
                      </a:cubicBezTo>
                      <a:cubicBezTo>
                        <a:pt x="680" y="216"/>
                        <a:pt x="688" y="112"/>
                        <a:pt x="624" y="72"/>
                      </a:cubicBezTo>
                      <a:cubicBezTo>
                        <a:pt x="560" y="32"/>
                        <a:pt x="424" y="0"/>
                        <a:pt x="336" y="24"/>
                      </a:cubicBezTo>
                      <a:cubicBezTo>
                        <a:pt x="248" y="48"/>
                        <a:pt x="152" y="136"/>
                        <a:pt x="96" y="216"/>
                      </a:cubicBezTo>
                      <a:cubicBezTo>
                        <a:pt x="40" y="296"/>
                        <a:pt x="0" y="384"/>
                        <a:pt x="0" y="504"/>
                      </a:cubicBezTo>
                      <a:cubicBezTo>
                        <a:pt x="0" y="624"/>
                        <a:pt x="8" y="840"/>
                        <a:pt x="96" y="936"/>
                      </a:cubicBezTo>
                      <a:cubicBezTo>
                        <a:pt x="184" y="1032"/>
                        <a:pt x="408" y="1096"/>
                        <a:pt x="528" y="1080"/>
                      </a:cubicBezTo>
                      <a:cubicBezTo>
                        <a:pt x="648" y="1064"/>
                        <a:pt x="760" y="904"/>
                        <a:pt x="816" y="840"/>
                      </a:cubicBezTo>
                      <a:cubicBezTo>
                        <a:pt x="872" y="776"/>
                        <a:pt x="840" y="728"/>
                        <a:pt x="864" y="69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24"/>
                <p:cNvSpPr/>
                <p:nvPr/>
              </p:nvSpPr>
              <p:spPr bwMode="auto">
                <a:xfrm>
                  <a:off x="3360" y="2880"/>
                  <a:ext cx="670" cy="528"/>
                </a:xfrm>
                <a:custGeom>
                  <a:avLst/>
                  <a:gdLst>
                    <a:gd name="T0" fmla="*/ 344 w 1040"/>
                    <a:gd name="T1" fmla="*/ 48 h 816"/>
                    <a:gd name="T2" fmla="*/ 248 w 1040"/>
                    <a:gd name="T3" fmla="*/ 192 h 816"/>
                    <a:gd name="T4" fmla="*/ 104 w 1040"/>
                    <a:gd name="T5" fmla="*/ 288 h 816"/>
                    <a:gd name="T6" fmla="*/ 8 w 1040"/>
                    <a:gd name="T7" fmla="*/ 528 h 816"/>
                    <a:gd name="T8" fmla="*/ 152 w 1040"/>
                    <a:gd name="T9" fmla="*/ 768 h 816"/>
                    <a:gd name="T10" fmla="*/ 536 w 1040"/>
                    <a:gd name="T11" fmla="*/ 816 h 816"/>
                    <a:gd name="T12" fmla="*/ 824 w 1040"/>
                    <a:gd name="T13" fmla="*/ 768 h 816"/>
                    <a:gd name="T14" fmla="*/ 1016 w 1040"/>
                    <a:gd name="T15" fmla="*/ 576 h 816"/>
                    <a:gd name="T16" fmla="*/ 968 w 1040"/>
                    <a:gd name="T17" fmla="*/ 384 h 816"/>
                    <a:gd name="T18" fmla="*/ 776 w 1040"/>
                    <a:gd name="T19" fmla="*/ 240 h 816"/>
                    <a:gd name="T20" fmla="*/ 584 w 1040"/>
                    <a:gd name="T21" fmla="*/ 144 h 816"/>
                    <a:gd name="T22" fmla="*/ 536 w 1040"/>
                    <a:gd name="T23" fmla="*/ 0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40" h="816">
                      <a:moveTo>
                        <a:pt x="344" y="48"/>
                      </a:moveTo>
                      <a:cubicBezTo>
                        <a:pt x="316" y="100"/>
                        <a:pt x="288" y="152"/>
                        <a:pt x="248" y="192"/>
                      </a:cubicBezTo>
                      <a:cubicBezTo>
                        <a:pt x="208" y="232"/>
                        <a:pt x="144" y="232"/>
                        <a:pt x="104" y="288"/>
                      </a:cubicBezTo>
                      <a:cubicBezTo>
                        <a:pt x="64" y="344"/>
                        <a:pt x="0" y="448"/>
                        <a:pt x="8" y="528"/>
                      </a:cubicBezTo>
                      <a:cubicBezTo>
                        <a:pt x="16" y="608"/>
                        <a:pt x="64" y="720"/>
                        <a:pt x="152" y="768"/>
                      </a:cubicBezTo>
                      <a:cubicBezTo>
                        <a:pt x="240" y="816"/>
                        <a:pt x="424" y="816"/>
                        <a:pt x="536" y="816"/>
                      </a:cubicBezTo>
                      <a:cubicBezTo>
                        <a:pt x="648" y="816"/>
                        <a:pt x="744" y="808"/>
                        <a:pt x="824" y="768"/>
                      </a:cubicBezTo>
                      <a:cubicBezTo>
                        <a:pt x="904" y="728"/>
                        <a:pt x="992" y="640"/>
                        <a:pt x="1016" y="576"/>
                      </a:cubicBezTo>
                      <a:cubicBezTo>
                        <a:pt x="1040" y="512"/>
                        <a:pt x="1008" y="440"/>
                        <a:pt x="968" y="384"/>
                      </a:cubicBezTo>
                      <a:cubicBezTo>
                        <a:pt x="928" y="328"/>
                        <a:pt x="840" y="280"/>
                        <a:pt x="776" y="240"/>
                      </a:cubicBezTo>
                      <a:cubicBezTo>
                        <a:pt x="712" y="200"/>
                        <a:pt x="624" y="184"/>
                        <a:pt x="584" y="144"/>
                      </a:cubicBezTo>
                      <a:cubicBezTo>
                        <a:pt x="544" y="104"/>
                        <a:pt x="544" y="24"/>
                        <a:pt x="53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22" name="AutoShape 25"/>
              <p:cNvCxnSpPr>
                <a:cxnSpLocks noChangeShapeType="1"/>
                <a:stCxn id="117" idx="0"/>
                <a:endCxn id="131" idx="4"/>
              </p:cNvCxnSpPr>
              <p:nvPr/>
            </p:nvCxnSpPr>
            <p:spPr bwMode="auto">
              <a:xfrm flipV="1">
                <a:off x="1115" y="2296"/>
                <a:ext cx="293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AutoShape 26"/>
              <p:cNvCxnSpPr>
                <a:cxnSpLocks noChangeShapeType="1"/>
                <a:stCxn id="118" idx="0"/>
                <a:endCxn id="131" idx="5"/>
              </p:cNvCxnSpPr>
              <p:nvPr/>
            </p:nvCxnSpPr>
            <p:spPr bwMode="auto">
              <a:xfrm flipH="1" flipV="1">
                <a:off x="1494" y="2316"/>
                <a:ext cx="48" cy="16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AutoShape 27"/>
              <p:cNvCxnSpPr>
                <a:cxnSpLocks noChangeShapeType="1"/>
                <a:stCxn id="131" idx="7"/>
                <a:endCxn id="119" idx="0"/>
              </p:cNvCxnSpPr>
              <p:nvPr/>
            </p:nvCxnSpPr>
            <p:spPr bwMode="auto">
              <a:xfrm>
                <a:off x="1598" y="2254"/>
                <a:ext cx="325" cy="2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40" name="Group 28"/>
          <p:cNvGrpSpPr/>
          <p:nvPr/>
        </p:nvGrpSpPr>
        <p:grpSpPr bwMode="auto">
          <a:xfrm rot="512061">
            <a:off x="3203917" y="3145962"/>
            <a:ext cx="1905000" cy="2062163"/>
            <a:chOff x="2178" y="1587"/>
            <a:chExt cx="1200" cy="1299"/>
          </a:xfrm>
        </p:grpSpPr>
        <p:sp>
          <p:nvSpPr>
            <p:cNvPr id="141" name="Text Box 29"/>
            <p:cNvSpPr txBox="1">
              <a:spLocks noChangeArrowheads="1"/>
            </p:cNvSpPr>
            <p:nvPr/>
          </p:nvSpPr>
          <p:spPr bwMode="auto">
            <a:xfrm>
              <a:off x="2997" y="2475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2" name="Group 30"/>
            <p:cNvGrpSpPr/>
            <p:nvPr/>
          </p:nvGrpSpPr>
          <p:grpSpPr bwMode="auto">
            <a:xfrm>
              <a:off x="2178" y="1587"/>
              <a:ext cx="961" cy="1299"/>
              <a:chOff x="2178" y="1587"/>
              <a:chExt cx="961" cy="1299"/>
            </a:xfrm>
          </p:grpSpPr>
          <p:sp>
            <p:nvSpPr>
              <p:cNvPr id="143" name="Text Box 31"/>
              <p:cNvSpPr txBox="1">
                <a:spLocks noChangeArrowheads="1"/>
              </p:cNvSpPr>
              <p:nvPr/>
            </p:nvSpPr>
            <p:spPr bwMode="auto">
              <a:xfrm>
                <a:off x="2178" y="2476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endParaRPr lang="en-US" altLang="zh-TW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Text Box 32"/>
              <p:cNvSpPr txBox="1">
                <a:spLocks noChangeArrowheads="1"/>
              </p:cNvSpPr>
              <p:nvPr/>
            </p:nvSpPr>
            <p:spPr bwMode="auto">
              <a:xfrm>
                <a:off x="2579" y="2475"/>
                <a:ext cx="381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3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U</a:t>
                </a:r>
              </a:p>
            </p:txBody>
          </p:sp>
          <p:grpSp>
            <p:nvGrpSpPr>
              <p:cNvPr id="145" name="Group 33"/>
              <p:cNvGrpSpPr/>
              <p:nvPr/>
            </p:nvGrpSpPr>
            <p:grpSpPr bwMode="auto">
              <a:xfrm>
                <a:off x="2331" y="1587"/>
                <a:ext cx="808" cy="889"/>
                <a:chOff x="1115" y="1587"/>
                <a:chExt cx="808" cy="889"/>
              </a:xfrm>
            </p:grpSpPr>
            <p:grpSp>
              <p:nvGrpSpPr>
                <p:cNvPr id="146" name="Group 34"/>
                <p:cNvGrpSpPr/>
                <p:nvPr/>
              </p:nvGrpSpPr>
              <p:grpSpPr bwMode="auto">
                <a:xfrm>
                  <a:off x="1239" y="1587"/>
                  <a:ext cx="528" cy="720"/>
                  <a:chOff x="2880" y="1296"/>
                  <a:chExt cx="1711" cy="2112"/>
                </a:xfrm>
              </p:grpSpPr>
              <p:grpSp>
                <p:nvGrpSpPr>
                  <p:cNvPr id="150" name="Group 35"/>
                  <p:cNvGrpSpPr/>
                  <p:nvPr/>
                </p:nvGrpSpPr>
                <p:grpSpPr bwMode="auto">
                  <a:xfrm>
                    <a:off x="3223" y="1702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63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4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51" name="Group 38"/>
                  <p:cNvGrpSpPr/>
                  <p:nvPr/>
                </p:nvGrpSpPr>
                <p:grpSpPr bwMode="auto">
                  <a:xfrm flipV="1">
                    <a:off x="3223" y="2419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61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2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52" name="Freeform 41"/>
                  <p:cNvSpPr/>
                  <p:nvPr/>
                </p:nvSpPr>
                <p:spPr bwMode="auto">
                  <a:xfrm>
                    <a:off x="2880" y="2125"/>
                    <a:ext cx="367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53" name="Group 42"/>
                  <p:cNvGrpSpPr/>
                  <p:nvPr/>
                </p:nvGrpSpPr>
                <p:grpSpPr bwMode="auto">
                  <a:xfrm flipH="1">
                    <a:off x="3696" y="1296"/>
                    <a:ext cx="467" cy="970"/>
                    <a:chOff x="1632" y="480"/>
                    <a:chExt cx="864" cy="1296"/>
                  </a:xfrm>
                </p:grpSpPr>
                <p:sp>
                  <p:nvSpPr>
                    <p:cNvPr id="159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0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54" name="Group 45"/>
                  <p:cNvGrpSpPr/>
                  <p:nvPr/>
                </p:nvGrpSpPr>
                <p:grpSpPr bwMode="auto">
                  <a:xfrm flipH="1" flipV="1">
                    <a:off x="3709" y="2397"/>
                    <a:ext cx="364" cy="586"/>
                    <a:chOff x="1632" y="480"/>
                    <a:chExt cx="864" cy="1296"/>
                  </a:xfrm>
                </p:grpSpPr>
                <p:sp>
                  <p:nvSpPr>
                    <p:cNvPr id="157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480"/>
                      <a:ext cx="0" cy="1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58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776"/>
                      <a:ext cx="86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55" name="Freeform 48"/>
                  <p:cNvSpPr/>
                  <p:nvPr/>
                </p:nvSpPr>
                <p:spPr bwMode="auto">
                  <a:xfrm flipH="1">
                    <a:off x="4128" y="2064"/>
                    <a:ext cx="463" cy="496"/>
                  </a:xfrm>
                  <a:custGeom>
                    <a:avLst/>
                    <a:gdLst>
                      <a:gd name="T0" fmla="*/ 864 w 872"/>
                      <a:gd name="T1" fmla="*/ 360 h 1096"/>
                      <a:gd name="T2" fmla="*/ 720 w 872"/>
                      <a:gd name="T3" fmla="*/ 264 h 1096"/>
                      <a:gd name="T4" fmla="*/ 624 w 872"/>
                      <a:gd name="T5" fmla="*/ 72 h 1096"/>
                      <a:gd name="T6" fmla="*/ 336 w 872"/>
                      <a:gd name="T7" fmla="*/ 24 h 1096"/>
                      <a:gd name="T8" fmla="*/ 96 w 872"/>
                      <a:gd name="T9" fmla="*/ 216 h 1096"/>
                      <a:gd name="T10" fmla="*/ 0 w 872"/>
                      <a:gd name="T11" fmla="*/ 504 h 1096"/>
                      <a:gd name="T12" fmla="*/ 96 w 872"/>
                      <a:gd name="T13" fmla="*/ 936 h 1096"/>
                      <a:gd name="T14" fmla="*/ 528 w 872"/>
                      <a:gd name="T15" fmla="*/ 1080 h 1096"/>
                      <a:gd name="T16" fmla="*/ 816 w 872"/>
                      <a:gd name="T17" fmla="*/ 840 h 1096"/>
                      <a:gd name="T18" fmla="*/ 864 w 872"/>
                      <a:gd name="T19" fmla="*/ 696 h 1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72" h="1096">
                        <a:moveTo>
                          <a:pt x="864" y="360"/>
                        </a:moveTo>
                        <a:cubicBezTo>
                          <a:pt x="812" y="336"/>
                          <a:pt x="760" y="312"/>
                          <a:pt x="720" y="264"/>
                        </a:cubicBezTo>
                        <a:cubicBezTo>
                          <a:pt x="680" y="216"/>
                          <a:pt x="688" y="112"/>
                          <a:pt x="624" y="72"/>
                        </a:cubicBezTo>
                        <a:cubicBezTo>
                          <a:pt x="560" y="32"/>
                          <a:pt x="424" y="0"/>
                          <a:pt x="336" y="24"/>
                        </a:cubicBezTo>
                        <a:cubicBezTo>
                          <a:pt x="248" y="48"/>
                          <a:pt x="152" y="136"/>
                          <a:pt x="96" y="216"/>
                        </a:cubicBezTo>
                        <a:cubicBezTo>
                          <a:pt x="40" y="296"/>
                          <a:pt x="0" y="384"/>
                          <a:pt x="0" y="504"/>
                        </a:cubicBezTo>
                        <a:cubicBezTo>
                          <a:pt x="0" y="624"/>
                          <a:pt x="8" y="840"/>
                          <a:pt x="96" y="936"/>
                        </a:cubicBezTo>
                        <a:cubicBezTo>
                          <a:pt x="184" y="1032"/>
                          <a:pt x="408" y="1096"/>
                          <a:pt x="528" y="1080"/>
                        </a:cubicBezTo>
                        <a:cubicBezTo>
                          <a:pt x="648" y="1064"/>
                          <a:pt x="760" y="904"/>
                          <a:pt x="816" y="840"/>
                        </a:cubicBezTo>
                        <a:cubicBezTo>
                          <a:pt x="872" y="776"/>
                          <a:pt x="840" y="728"/>
                          <a:pt x="864" y="696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6" name="Freeform 49"/>
                  <p:cNvSpPr/>
                  <p:nvPr/>
                </p:nvSpPr>
                <p:spPr bwMode="auto">
                  <a:xfrm>
                    <a:off x="3360" y="2880"/>
                    <a:ext cx="670" cy="528"/>
                  </a:xfrm>
                  <a:custGeom>
                    <a:avLst/>
                    <a:gdLst>
                      <a:gd name="T0" fmla="*/ 344 w 1040"/>
                      <a:gd name="T1" fmla="*/ 48 h 816"/>
                      <a:gd name="T2" fmla="*/ 248 w 1040"/>
                      <a:gd name="T3" fmla="*/ 192 h 816"/>
                      <a:gd name="T4" fmla="*/ 104 w 1040"/>
                      <a:gd name="T5" fmla="*/ 288 h 816"/>
                      <a:gd name="T6" fmla="*/ 8 w 1040"/>
                      <a:gd name="T7" fmla="*/ 528 h 816"/>
                      <a:gd name="T8" fmla="*/ 152 w 1040"/>
                      <a:gd name="T9" fmla="*/ 768 h 816"/>
                      <a:gd name="T10" fmla="*/ 536 w 1040"/>
                      <a:gd name="T11" fmla="*/ 816 h 816"/>
                      <a:gd name="T12" fmla="*/ 824 w 1040"/>
                      <a:gd name="T13" fmla="*/ 768 h 816"/>
                      <a:gd name="T14" fmla="*/ 1016 w 1040"/>
                      <a:gd name="T15" fmla="*/ 576 h 816"/>
                      <a:gd name="T16" fmla="*/ 968 w 1040"/>
                      <a:gd name="T17" fmla="*/ 384 h 816"/>
                      <a:gd name="T18" fmla="*/ 776 w 1040"/>
                      <a:gd name="T19" fmla="*/ 240 h 816"/>
                      <a:gd name="T20" fmla="*/ 584 w 1040"/>
                      <a:gd name="T21" fmla="*/ 144 h 816"/>
                      <a:gd name="T22" fmla="*/ 536 w 1040"/>
                      <a:gd name="T23" fmla="*/ 0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40" h="816">
                        <a:moveTo>
                          <a:pt x="344" y="48"/>
                        </a:moveTo>
                        <a:cubicBezTo>
                          <a:pt x="316" y="100"/>
                          <a:pt x="288" y="152"/>
                          <a:pt x="248" y="192"/>
                        </a:cubicBezTo>
                        <a:cubicBezTo>
                          <a:pt x="208" y="232"/>
                          <a:pt x="144" y="232"/>
                          <a:pt x="104" y="288"/>
                        </a:cubicBezTo>
                        <a:cubicBezTo>
                          <a:pt x="64" y="344"/>
                          <a:pt x="0" y="448"/>
                          <a:pt x="8" y="528"/>
                        </a:cubicBezTo>
                        <a:cubicBezTo>
                          <a:pt x="16" y="608"/>
                          <a:pt x="64" y="720"/>
                          <a:pt x="152" y="768"/>
                        </a:cubicBezTo>
                        <a:cubicBezTo>
                          <a:pt x="240" y="816"/>
                          <a:pt x="424" y="816"/>
                          <a:pt x="536" y="816"/>
                        </a:cubicBezTo>
                        <a:cubicBezTo>
                          <a:pt x="648" y="816"/>
                          <a:pt x="744" y="808"/>
                          <a:pt x="824" y="768"/>
                        </a:cubicBezTo>
                        <a:cubicBezTo>
                          <a:pt x="904" y="728"/>
                          <a:pt x="992" y="640"/>
                          <a:pt x="1016" y="576"/>
                        </a:cubicBezTo>
                        <a:cubicBezTo>
                          <a:pt x="1040" y="512"/>
                          <a:pt x="1008" y="440"/>
                          <a:pt x="968" y="384"/>
                        </a:cubicBezTo>
                        <a:cubicBezTo>
                          <a:pt x="928" y="328"/>
                          <a:pt x="840" y="280"/>
                          <a:pt x="776" y="240"/>
                        </a:cubicBezTo>
                        <a:cubicBezTo>
                          <a:pt x="712" y="200"/>
                          <a:pt x="624" y="184"/>
                          <a:pt x="584" y="144"/>
                        </a:cubicBezTo>
                        <a:cubicBezTo>
                          <a:pt x="544" y="104"/>
                          <a:pt x="544" y="24"/>
                          <a:pt x="536" y="0"/>
                        </a:cubicBez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47" name="AutoShape 50"/>
                <p:cNvCxnSpPr>
                  <a:cxnSpLocks noChangeShapeType="1"/>
                  <a:endCxn id="156" idx="4"/>
                </p:cNvCxnSpPr>
                <p:nvPr/>
              </p:nvCxnSpPr>
              <p:spPr bwMode="auto">
                <a:xfrm flipV="1">
                  <a:off x="1115" y="2296"/>
                  <a:ext cx="293" cy="180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8" name="AutoShape 51"/>
                <p:cNvCxnSpPr>
                  <a:cxnSpLocks noChangeShapeType="1"/>
                  <a:endCxn id="156" idx="5"/>
                </p:cNvCxnSpPr>
                <p:nvPr/>
              </p:nvCxnSpPr>
              <p:spPr bwMode="auto">
                <a:xfrm flipH="1" flipV="1">
                  <a:off x="1494" y="2316"/>
                  <a:ext cx="48" cy="16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9" name="AutoShape 52"/>
                <p:cNvCxnSpPr>
                  <a:cxnSpLocks noChangeShapeType="1"/>
                  <a:stCxn id="156" idx="7"/>
                </p:cNvCxnSpPr>
                <p:nvPr/>
              </p:nvCxnSpPr>
              <p:spPr bwMode="auto">
                <a:xfrm>
                  <a:off x="1598" y="2254"/>
                  <a:ext cx="325" cy="222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65" name="Group 53"/>
          <p:cNvGrpSpPr/>
          <p:nvPr/>
        </p:nvGrpSpPr>
        <p:grpSpPr bwMode="auto">
          <a:xfrm rot="213690">
            <a:off x="4727917" y="4060361"/>
            <a:ext cx="1816100" cy="2084388"/>
            <a:chOff x="3472" y="1587"/>
            <a:chExt cx="1144" cy="1313"/>
          </a:xfrm>
        </p:grpSpPr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3854" y="2476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99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TW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7" name="Text Box 55"/>
            <p:cNvSpPr txBox="1">
              <a:spLocks noChangeArrowheads="1"/>
            </p:cNvSpPr>
            <p:nvPr/>
          </p:nvSpPr>
          <p:spPr bwMode="auto">
            <a:xfrm>
              <a:off x="3472" y="2476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U</a:t>
              </a:r>
              <a:endParaRPr lang="en-US" altLang="zh-TW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8" name="Text Box 56"/>
            <p:cNvSpPr txBox="1">
              <a:spLocks noChangeArrowheads="1"/>
            </p:cNvSpPr>
            <p:nvPr/>
          </p:nvSpPr>
          <p:spPr bwMode="auto">
            <a:xfrm>
              <a:off x="4235" y="2490"/>
              <a:ext cx="381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3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</a:t>
              </a:r>
              <a:endParaRPr lang="en-US" altLang="zh-TW" sz="3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9" name="Group 57"/>
            <p:cNvGrpSpPr/>
            <p:nvPr/>
          </p:nvGrpSpPr>
          <p:grpSpPr bwMode="auto">
            <a:xfrm>
              <a:off x="3614" y="1587"/>
              <a:ext cx="808" cy="889"/>
              <a:chOff x="1115" y="1587"/>
              <a:chExt cx="808" cy="889"/>
            </a:xfrm>
          </p:grpSpPr>
          <p:grpSp>
            <p:nvGrpSpPr>
              <p:cNvPr id="170" name="Group 58"/>
              <p:cNvGrpSpPr/>
              <p:nvPr/>
            </p:nvGrpSpPr>
            <p:grpSpPr bwMode="auto">
              <a:xfrm>
                <a:off x="1239" y="1587"/>
                <a:ext cx="528" cy="720"/>
                <a:chOff x="2880" y="1296"/>
                <a:chExt cx="1711" cy="2112"/>
              </a:xfrm>
            </p:grpSpPr>
            <p:grpSp>
              <p:nvGrpSpPr>
                <p:cNvPr id="174" name="Group 59"/>
                <p:cNvGrpSpPr/>
                <p:nvPr/>
              </p:nvGrpSpPr>
              <p:grpSpPr bwMode="auto">
                <a:xfrm>
                  <a:off x="3223" y="1702"/>
                  <a:ext cx="364" cy="586"/>
                  <a:chOff x="1632" y="480"/>
                  <a:chExt cx="864" cy="1296"/>
                </a:xfrm>
              </p:grpSpPr>
              <p:sp>
                <p:nvSpPr>
                  <p:cNvPr id="187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5" name="Group 62"/>
                <p:cNvGrpSpPr/>
                <p:nvPr/>
              </p:nvGrpSpPr>
              <p:grpSpPr bwMode="auto">
                <a:xfrm flipV="1">
                  <a:off x="3223" y="2419"/>
                  <a:ext cx="364" cy="586"/>
                  <a:chOff x="1632" y="480"/>
                  <a:chExt cx="864" cy="1296"/>
                </a:xfrm>
              </p:grpSpPr>
              <p:sp>
                <p:nvSpPr>
                  <p:cNvPr id="185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6" name="Freeform 65"/>
                <p:cNvSpPr/>
                <p:nvPr/>
              </p:nvSpPr>
              <p:spPr bwMode="auto">
                <a:xfrm>
                  <a:off x="2880" y="2125"/>
                  <a:ext cx="367" cy="496"/>
                </a:xfrm>
                <a:custGeom>
                  <a:avLst/>
                  <a:gdLst>
                    <a:gd name="T0" fmla="*/ 864 w 872"/>
                    <a:gd name="T1" fmla="*/ 360 h 1096"/>
                    <a:gd name="T2" fmla="*/ 720 w 872"/>
                    <a:gd name="T3" fmla="*/ 264 h 1096"/>
                    <a:gd name="T4" fmla="*/ 624 w 872"/>
                    <a:gd name="T5" fmla="*/ 72 h 1096"/>
                    <a:gd name="T6" fmla="*/ 336 w 872"/>
                    <a:gd name="T7" fmla="*/ 24 h 1096"/>
                    <a:gd name="T8" fmla="*/ 96 w 872"/>
                    <a:gd name="T9" fmla="*/ 216 h 1096"/>
                    <a:gd name="T10" fmla="*/ 0 w 872"/>
                    <a:gd name="T11" fmla="*/ 504 h 1096"/>
                    <a:gd name="T12" fmla="*/ 96 w 872"/>
                    <a:gd name="T13" fmla="*/ 936 h 1096"/>
                    <a:gd name="T14" fmla="*/ 528 w 872"/>
                    <a:gd name="T15" fmla="*/ 1080 h 1096"/>
                    <a:gd name="T16" fmla="*/ 816 w 872"/>
                    <a:gd name="T17" fmla="*/ 840 h 1096"/>
                    <a:gd name="T18" fmla="*/ 864 w 872"/>
                    <a:gd name="T19" fmla="*/ 696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2" h="1096">
                      <a:moveTo>
                        <a:pt x="864" y="360"/>
                      </a:moveTo>
                      <a:cubicBezTo>
                        <a:pt x="812" y="336"/>
                        <a:pt x="760" y="312"/>
                        <a:pt x="720" y="264"/>
                      </a:cubicBezTo>
                      <a:cubicBezTo>
                        <a:pt x="680" y="216"/>
                        <a:pt x="688" y="112"/>
                        <a:pt x="624" y="72"/>
                      </a:cubicBezTo>
                      <a:cubicBezTo>
                        <a:pt x="560" y="32"/>
                        <a:pt x="424" y="0"/>
                        <a:pt x="336" y="24"/>
                      </a:cubicBezTo>
                      <a:cubicBezTo>
                        <a:pt x="248" y="48"/>
                        <a:pt x="152" y="136"/>
                        <a:pt x="96" y="216"/>
                      </a:cubicBezTo>
                      <a:cubicBezTo>
                        <a:pt x="40" y="296"/>
                        <a:pt x="0" y="384"/>
                        <a:pt x="0" y="504"/>
                      </a:cubicBezTo>
                      <a:cubicBezTo>
                        <a:pt x="0" y="624"/>
                        <a:pt x="8" y="840"/>
                        <a:pt x="96" y="936"/>
                      </a:cubicBezTo>
                      <a:cubicBezTo>
                        <a:pt x="184" y="1032"/>
                        <a:pt x="408" y="1096"/>
                        <a:pt x="528" y="1080"/>
                      </a:cubicBezTo>
                      <a:cubicBezTo>
                        <a:pt x="648" y="1064"/>
                        <a:pt x="760" y="904"/>
                        <a:pt x="816" y="840"/>
                      </a:cubicBezTo>
                      <a:cubicBezTo>
                        <a:pt x="872" y="776"/>
                        <a:pt x="840" y="728"/>
                        <a:pt x="864" y="69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77" name="Group 66"/>
                <p:cNvGrpSpPr/>
                <p:nvPr/>
              </p:nvGrpSpPr>
              <p:grpSpPr bwMode="auto">
                <a:xfrm flipH="1">
                  <a:off x="3696" y="1296"/>
                  <a:ext cx="467" cy="970"/>
                  <a:chOff x="1632" y="480"/>
                  <a:chExt cx="864" cy="1296"/>
                </a:xfrm>
              </p:grpSpPr>
              <p:sp>
                <p:nvSpPr>
                  <p:cNvPr id="183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8" name="Group 69"/>
                <p:cNvGrpSpPr/>
                <p:nvPr/>
              </p:nvGrpSpPr>
              <p:grpSpPr bwMode="auto">
                <a:xfrm flipH="1" flipV="1">
                  <a:off x="3709" y="2397"/>
                  <a:ext cx="364" cy="586"/>
                  <a:chOff x="1632" y="480"/>
                  <a:chExt cx="864" cy="1296"/>
                </a:xfrm>
              </p:grpSpPr>
              <p:sp>
                <p:nvSpPr>
                  <p:cNvPr id="181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480"/>
                    <a:ext cx="0" cy="12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2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776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9" name="Freeform 72"/>
                <p:cNvSpPr/>
                <p:nvPr/>
              </p:nvSpPr>
              <p:spPr bwMode="auto">
                <a:xfrm flipH="1">
                  <a:off x="4128" y="2064"/>
                  <a:ext cx="463" cy="496"/>
                </a:xfrm>
                <a:custGeom>
                  <a:avLst/>
                  <a:gdLst>
                    <a:gd name="T0" fmla="*/ 864 w 872"/>
                    <a:gd name="T1" fmla="*/ 360 h 1096"/>
                    <a:gd name="T2" fmla="*/ 720 w 872"/>
                    <a:gd name="T3" fmla="*/ 264 h 1096"/>
                    <a:gd name="T4" fmla="*/ 624 w 872"/>
                    <a:gd name="T5" fmla="*/ 72 h 1096"/>
                    <a:gd name="T6" fmla="*/ 336 w 872"/>
                    <a:gd name="T7" fmla="*/ 24 h 1096"/>
                    <a:gd name="T8" fmla="*/ 96 w 872"/>
                    <a:gd name="T9" fmla="*/ 216 h 1096"/>
                    <a:gd name="T10" fmla="*/ 0 w 872"/>
                    <a:gd name="T11" fmla="*/ 504 h 1096"/>
                    <a:gd name="T12" fmla="*/ 96 w 872"/>
                    <a:gd name="T13" fmla="*/ 936 h 1096"/>
                    <a:gd name="T14" fmla="*/ 528 w 872"/>
                    <a:gd name="T15" fmla="*/ 1080 h 1096"/>
                    <a:gd name="T16" fmla="*/ 816 w 872"/>
                    <a:gd name="T17" fmla="*/ 840 h 1096"/>
                    <a:gd name="T18" fmla="*/ 864 w 872"/>
                    <a:gd name="T19" fmla="*/ 696 h 1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2" h="1096">
                      <a:moveTo>
                        <a:pt x="864" y="360"/>
                      </a:moveTo>
                      <a:cubicBezTo>
                        <a:pt x="812" y="336"/>
                        <a:pt x="760" y="312"/>
                        <a:pt x="720" y="264"/>
                      </a:cubicBezTo>
                      <a:cubicBezTo>
                        <a:pt x="680" y="216"/>
                        <a:pt x="688" y="112"/>
                        <a:pt x="624" y="72"/>
                      </a:cubicBezTo>
                      <a:cubicBezTo>
                        <a:pt x="560" y="32"/>
                        <a:pt x="424" y="0"/>
                        <a:pt x="336" y="24"/>
                      </a:cubicBezTo>
                      <a:cubicBezTo>
                        <a:pt x="248" y="48"/>
                        <a:pt x="152" y="136"/>
                        <a:pt x="96" y="216"/>
                      </a:cubicBezTo>
                      <a:cubicBezTo>
                        <a:pt x="40" y="296"/>
                        <a:pt x="0" y="384"/>
                        <a:pt x="0" y="504"/>
                      </a:cubicBezTo>
                      <a:cubicBezTo>
                        <a:pt x="0" y="624"/>
                        <a:pt x="8" y="840"/>
                        <a:pt x="96" y="936"/>
                      </a:cubicBezTo>
                      <a:cubicBezTo>
                        <a:pt x="184" y="1032"/>
                        <a:pt x="408" y="1096"/>
                        <a:pt x="528" y="1080"/>
                      </a:cubicBezTo>
                      <a:cubicBezTo>
                        <a:pt x="648" y="1064"/>
                        <a:pt x="760" y="904"/>
                        <a:pt x="816" y="840"/>
                      </a:cubicBezTo>
                      <a:cubicBezTo>
                        <a:pt x="872" y="776"/>
                        <a:pt x="840" y="728"/>
                        <a:pt x="864" y="696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0" name="Freeform 73"/>
                <p:cNvSpPr/>
                <p:nvPr/>
              </p:nvSpPr>
              <p:spPr bwMode="auto">
                <a:xfrm>
                  <a:off x="3360" y="2880"/>
                  <a:ext cx="670" cy="528"/>
                </a:xfrm>
                <a:custGeom>
                  <a:avLst/>
                  <a:gdLst>
                    <a:gd name="T0" fmla="*/ 344 w 1040"/>
                    <a:gd name="T1" fmla="*/ 48 h 816"/>
                    <a:gd name="T2" fmla="*/ 248 w 1040"/>
                    <a:gd name="T3" fmla="*/ 192 h 816"/>
                    <a:gd name="T4" fmla="*/ 104 w 1040"/>
                    <a:gd name="T5" fmla="*/ 288 h 816"/>
                    <a:gd name="T6" fmla="*/ 8 w 1040"/>
                    <a:gd name="T7" fmla="*/ 528 h 816"/>
                    <a:gd name="T8" fmla="*/ 152 w 1040"/>
                    <a:gd name="T9" fmla="*/ 768 h 816"/>
                    <a:gd name="T10" fmla="*/ 536 w 1040"/>
                    <a:gd name="T11" fmla="*/ 816 h 816"/>
                    <a:gd name="T12" fmla="*/ 824 w 1040"/>
                    <a:gd name="T13" fmla="*/ 768 h 816"/>
                    <a:gd name="T14" fmla="*/ 1016 w 1040"/>
                    <a:gd name="T15" fmla="*/ 576 h 816"/>
                    <a:gd name="T16" fmla="*/ 968 w 1040"/>
                    <a:gd name="T17" fmla="*/ 384 h 816"/>
                    <a:gd name="T18" fmla="*/ 776 w 1040"/>
                    <a:gd name="T19" fmla="*/ 240 h 816"/>
                    <a:gd name="T20" fmla="*/ 584 w 1040"/>
                    <a:gd name="T21" fmla="*/ 144 h 816"/>
                    <a:gd name="T22" fmla="*/ 536 w 1040"/>
                    <a:gd name="T23" fmla="*/ 0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40" h="816">
                      <a:moveTo>
                        <a:pt x="344" y="48"/>
                      </a:moveTo>
                      <a:cubicBezTo>
                        <a:pt x="316" y="100"/>
                        <a:pt x="288" y="152"/>
                        <a:pt x="248" y="192"/>
                      </a:cubicBezTo>
                      <a:cubicBezTo>
                        <a:pt x="208" y="232"/>
                        <a:pt x="144" y="232"/>
                        <a:pt x="104" y="288"/>
                      </a:cubicBezTo>
                      <a:cubicBezTo>
                        <a:pt x="64" y="344"/>
                        <a:pt x="0" y="448"/>
                        <a:pt x="8" y="528"/>
                      </a:cubicBezTo>
                      <a:cubicBezTo>
                        <a:pt x="16" y="608"/>
                        <a:pt x="64" y="720"/>
                        <a:pt x="152" y="768"/>
                      </a:cubicBezTo>
                      <a:cubicBezTo>
                        <a:pt x="240" y="816"/>
                        <a:pt x="424" y="816"/>
                        <a:pt x="536" y="816"/>
                      </a:cubicBezTo>
                      <a:cubicBezTo>
                        <a:pt x="648" y="816"/>
                        <a:pt x="744" y="808"/>
                        <a:pt x="824" y="768"/>
                      </a:cubicBezTo>
                      <a:cubicBezTo>
                        <a:pt x="904" y="728"/>
                        <a:pt x="992" y="640"/>
                        <a:pt x="1016" y="576"/>
                      </a:cubicBezTo>
                      <a:cubicBezTo>
                        <a:pt x="1040" y="512"/>
                        <a:pt x="1008" y="440"/>
                        <a:pt x="968" y="384"/>
                      </a:cubicBezTo>
                      <a:cubicBezTo>
                        <a:pt x="928" y="328"/>
                        <a:pt x="840" y="280"/>
                        <a:pt x="776" y="240"/>
                      </a:cubicBezTo>
                      <a:cubicBezTo>
                        <a:pt x="712" y="200"/>
                        <a:pt x="624" y="184"/>
                        <a:pt x="584" y="144"/>
                      </a:cubicBezTo>
                      <a:cubicBezTo>
                        <a:pt x="544" y="104"/>
                        <a:pt x="544" y="24"/>
                        <a:pt x="53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71" name="AutoShape 74"/>
              <p:cNvCxnSpPr>
                <a:cxnSpLocks noChangeShapeType="1"/>
                <a:endCxn id="180" idx="4"/>
              </p:cNvCxnSpPr>
              <p:nvPr/>
            </p:nvCxnSpPr>
            <p:spPr bwMode="auto">
              <a:xfrm flipV="1">
                <a:off x="1115" y="2296"/>
                <a:ext cx="293" cy="18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2" name="AutoShape 75"/>
              <p:cNvCxnSpPr>
                <a:cxnSpLocks noChangeShapeType="1"/>
                <a:endCxn id="180" idx="5"/>
              </p:cNvCxnSpPr>
              <p:nvPr/>
            </p:nvCxnSpPr>
            <p:spPr bwMode="auto">
              <a:xfrm flipH="1" flipV="1">
                <a:off x="1494" y="2316"/>
                <a:ext cx="48" cy="16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" name="AutoShape 76"/>
              <p:cNvCxnSpPr>
                <a:cxnSpLocks noChangeShapeType="1"/>
                <a:stCxn id="180" idx="7"/>
              </p:cNvCxnSpPr>
              <p:nvPr/>
            </p:nvCxnSpPr>
            <p:spPr bwMode="auto">
              <a:xfrm>
                <a:off x="1598" y="2254"/>
                <a:ext cx="325" cy="22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9" name="Text Box 77"/>
          <p:cNvSpPr txBox="1">
            <a:spLocks noChangeArrowheads="1"/>
          </p:cNvSpPr>
          <p:nvPr/>
        </p:nvSpPr>
        <p:spPr bwMode="auto">
          <a:xfrm rot="645731">
            <a:off x="1921588" y="1965307"/>
            <a:ext cx="1154969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亮氨酸</a:t>
            </a:r>
            <a:endParaRPr lang="zh-TW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0" name="Text Box 78"/>
          <p:cNvSpPr txBox="1">
            <a:spLocks noChangeArrowheads="1"/>
          </p:cNvSpPr>
          <p:nvPr/>
        </p:nvSpPr>
        <p:spPr bwMode="auto">
          <a:xfrm rot="645731">
            <a:off x="3829655" y="2427357"/>
            <a:ext cx="1447803" cy="46166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天冬酰氨</a:t>
            </a:r>
            <a:endParaRPr lang="zh-TW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1" name="Text Box 79"/>
          <p:cNvSpPr txBox="1">
            <a:spLocks noChangeArrowheads="1"/>
          </p:cNvSpPr>
          <p:nvPr/>
        </p:nvSpPr>
        <p:spPr bwMode="auto">
          <a:xfrm rot="645731">
            <a:off x="5840656" y="2831100"/>
            <a:ext cx="1480995" cy="46166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异亮氨酸</a:t>
            </a:r>
            <a:endParaRPr lang="zh-TW" altLang="zh-TW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2" name="Rectangle 80"/>
          <p:cNvSpPr>
            <a:spLocks noChangeArrowheads="1"/>
          </p:cNvSpPr>
          <p:nvPr/>
        </p:nvSpPr>
        <p:spPr bwMode="auto">
          <a:xfrm rot="645731">
            <a:off x="3044227" y="2233095"/>
            <a:ext cx="809625" cy="3175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3" name="AutoShape 16"/>
          <p:cNvSpPr>
            <a:spLocks noChangeArrowheads="1"/>
          </p:cNvSpPr>
          <p:nvPr/>
        </p:nvSpPr>
        <p:spPr bwMode="auto">
          <a:xfrm>
            <a:off x="719565" y="88125"/>
            <a:ext cx="10821131" cy="151569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步  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脱离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当核糖体到达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上的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终止密码子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时，合成终止</a:t>
            </a:r>
            <a:r>
              <a:rPr lang="zh-CN" altLang="en-US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肽链从核糖体与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的复合物上脱离。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5885" y="337946"/>
            <a:ext cx="11447586" cy="77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从基因的表达过程可以看出：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123741" y="3053863"/>
            <a:ext cx="43926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859865" y="2243443"/>
            <a:ext cx="10719626" cy="25838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09190" y="2401394"/>
            <a:ext cx="13723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16200000" flipH="1">
            <a:off x="4082308" y="1685292"/>
            <a:ext cx="0" cy="21846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597397" y="2248576"/>
            <a:ext cx="9515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转录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55241" y="2923034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（基因）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71285" y="2401393"/>
            <a:ext cx="1777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019249" y="3889176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ea typeface="黑体" panose="02010609060101010101" pitchFamily="49" charset="-122"/>
              </a:rPr>
              <a:t>脱氧核苷酸序列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rot="16200000">
            <a:off x="4123259" y="3496718"/>
            <a:ext cx="9090" cy="122991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28628" y="3566631"/>
            <a:ext cx="9515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决定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966707" y="3876022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70C0"/>
                </a:solidFill>
                <a:ea typeface="黑体" panose="02010609060101010101" pitchFamily="49" charset="-122"/>
              </a:rPr>
              <a:t>核糖核苷酸序列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672424" y="4265411"/>
            <a:ext cx="29658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en-US" sz="2400" b="1" dirty="0">
                <a:ea typeface="黑体" panose="02010609060101010101" pitchFamily="49" charset="-122"/>
              </a:rPr>
              <a:t>碱基序列）</a:t>
            </a: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rot="16200000" flipH="1">
            <a:off x="8240678" y="1680159"/>
            <a:ext cx="0" cy="21846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755767" y="2243443"/>
            <a:ext cx="9515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翻译</a:t>
            </a:r>
          </a:p>
        </p:txBody>
      </p:sp>
      <p:sp>
        <p:nvSpPr>
          <p:cNvPr id="23" name="矩形 22"/>
          <p:cNvSpPr/>
          <p:nvPr/>
        </p:nvSpPr>
        <p:spPr>
          <a:xfrm>
            <a:off x="9538079" y="2405972"/>
            <a:ext cx="2041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蛋白质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859865" y="4264378"/>
            <a:ext cx="2709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2400" b="1" dirty="0">
                <a:ea typeface="黑体" panose="02010609060101010101" pitchFamily="49" charset="-122"/>
              </a:rPr>
              <a:t>碱基序列）</a:t>
            </a: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rot="16200000">
            <a:off x="8404609" y="3465439"/>
            <a:ext cx="9090" cy="122991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909978" y="3535352"/>
            <a:ext cx="9515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决定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9496577" y="3827739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氨基酸序列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1055236" y="230152"/>
            <a:ext cx="2119214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框架图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480446" y="1505242"/>
            <a:ext cx="7911477" cy="4200404"/>
            <a:chOff x="2480446" y="1505242"/>
            <a:chExt cx="7911477" cy="4200404"/>
          </a:xfrm>
        </p:grpSpPr>
        <p:grpSp>
          <p:nvGrpSpPr>
            <p:cNvPr id="37" name="组合 36"/>
            <p:cNvGrpSpPr/>
            <p:nvPr/>
          </p:nvGrpSpPr>
          <p:grpSpPr>
            <a:xfrm>
              <a:off x="2480446" y="1505242"/>
              <a:ext cx="7911477" cy="4200404"/>
              <a:chOff x="961135" y="1308295"/>
              <a:chExt cx="7911477" cy="4200404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3179299" y="1308295"/>
                <a:ext cx="14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遗传信息</a:t>
                </a:r>
              </a:p>
            </p:txBody>
          </p:sp>
          <p:cxnSp>
            <p:nvCxnSpPr>
              <p:cNvPr id="4" name="直接箭头连接符 3"/>
              <p:cNvCxnSpPr/>
              <p:nvPr/>
            </p:nvCxnSpPr>
            <p:spPr>
              <a:xfrm>
                <a:off x="3882683" y="1885071"/>
                <a:ext cx="0" cy="47830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文本框 5"/>
              <p:cNvSpPr txBox="1"/>
              <p:nvPr/>
            </p:nvSpPr>
            <p:spPr>
              <a:xfrm>
                <a:off x="4063220" y="1859504"/>
                <a:ext cx="97317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储存于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355144" y="2374725"/>
                <a:ext cx="10832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DNA</a:t>
                </a:r>
                <a:endPara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063220" y="2890170"/>
                <a:ext cx="97317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转录</a:t>
                </a:r>
              </a:p>
            </p:txBody>
          </p:sp>
          <p:cxnSp>
            <p:nvCxnSpPr>
              <p:cNvPr id="9" name="直接箭头连接符 8"/>
              <p:cNvCxnSpPr/>
              <p:nvPr/>
            </p:nvCxnSpPr>
            <p:spPr>
              <a:xfrm>
                <a:off x="3896750" y="2836390"/>
                <a:ext cx="0" cy="47830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/>
            </p:nvSpPr>
            <p:spPr>
              <a:xfrm>
                <a:off x="3334041" y="3344060"/>
                <a:ext cx="1259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mRNA</a:t>
                </a:r>
                <a:endPara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直接箭头连接符 10"/>
              <p:cNvCxnSpPr/>
              <p:nvPr/>
            </p:nvCxnSpPr>
            <p:spPr>
              <a:xfrm flipV="1">
                <a:off x="4670630" y="3571376"/>
                <a:ext cx="860163" cy="35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 flipH="1">
                <a:off x="2436977" y="3588961"/>
                <a:ext cx="819526" cy="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/>
            </p:nvSpPr>
            <p:spPr>
              <a:xfrm>
                <a:off x="2381970" y="3660485"/>
                <a:ext cx="97317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含有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585755" y="3655935"/>
                <a:ext cx="97317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属于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587065" y="3340543"/>
                <a:ext cx="1259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RNA</a:t>
                </a:r>
                <a:endPara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012541" y="3340542"/>
                <a:ext cx="14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密码子</a:t>
                </a:r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>
                <a:off x="1685444" y="3963167"/>
                <a:ext cx="0" cy="10167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/>
            </p:nvSpPr>
            <p:spPr>
              <a:xfrm>
                <a:off x="1713580" y="4221555"/>
                <a:ext cx="97317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编码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961135" y="5041013"/>
                <a:ext cx="14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氨基酸</a:t>
                </a:r>
              </a:p>
            </p:txBody>
          </p:sp>
          <p:cxnSp>
            <p:nvCxnSpPr>
              <p:cNvPr id="23" name="直接箭头连接符 22"/>
              <p:cNvCxnSpPr/>
              <p:nvPr/>
            </p:nvCxnSpPr>
            <p:spPr>
              <a:xfrm flipV="1">
                <a:off x="2416658" y="5271845"/>
                <a:ext cx="860163" cy="351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文本框 23"/>
              <p:cNvSpPr txBox="1"/>
              <p:nvPr/>
            </p:nvSpPr>
            <p:spPr>
              <a:xfrm>
                <a:off x="3232710" y="5007009"/>
                <a:ext cx="14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蛋白质</a:t>
                </a:r>
              </a:p>
            </p:txBody>
          </p:sp>
          <p:sp>
            <p:nvSpPr>
              <p:cNvPr id="20" name="左大括号 19"/>
              <p:cNvSpPr/>
              <p:nvPr/>
            </p:nvSpPr>
            <p:spPr>
              <a:xfrm>
                <a:off x="6846118" y="3090225"/>
                <a:ext cx="309480" cy="965820"/>
              </a:xfrm>
              <a:prstGeom prst="leftBrac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7233146" y="2827055"/>
                <a:ext cx="1259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mRNA</a:t>
                </a:r>
                <a:endPara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237345" y="3288720"/>
                <a:ext cx="1259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rRNA</a:t>
                </a:r>
                <a:endPara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230488" y="3824338"/>
                <a:ext cx="1259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tRNA</a:t>
                </a:r>
                <a:endPara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直接箭头连接符 30"/>
              <p:cNvCxnSpPr>
                <a:endCxn id="33" idx="0"/>
              </p:cNvCxnSpPr>
              <p:nvPr/>
            </p:nvCxnSpPr>
            <p:spPr>
              <a:xfrm>
                <a:off x="7808256" y="4274618"/>
                <a:ext cx="0" cy="77241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/>
              <p:cNvSpPr txBox="1"/>
              <p:nvPr/>
            </p:nvSpPr>
            <p:spPr>
              <a:xfrm>
                <a:off x="7899438" y="4453541"/>
                <a:ext cx="97317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转运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090804" y="5047034"/>
                <a:ext cx="14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氨基酸</a:t>
                </a:r>
              </a:p>
            </p:txBody>
          </p:sp>
          <p:cxnSp>
            <p:nvCxnSpPr>
              <p:cNvPr id="34" name="直接箭头连接符 33"/>
              <p:cNvCxnSpPr/>
              <p:nvPr/>
            </p:nvCxnSpPr>
            <p:spPr>
              <a:xfrm flipH="1">
                <a:off x="4692620" y="5272096"/>
                <a:ext cx="2341598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直接箭头连接符 37"/>
            <p:cNvCxnSpPr/>
            <p:nvPr/>
          </p:nvCxnSpPr>
          <p:spPr>
            <a:xfrm>
              <a:off x="5416061" y="4147894"/>
              <a:ext cx="0" cy="10293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5582531" y="4457663"/>
              <a:ext cx="97317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翻译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4056021" y="4284850"/>
            <a:ext cx="5064696" cy="177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0" name="Group 24"/>
          <p:cNvGrpSpPr/>
          <p:nvPr/>
        </p:nvGrpSpPr>
        <p:grpSpPr bwMode="auto">
          <a:xfrm>
            <a:off x="4391177" y="3612289"/>
            <a:ext cx="448258" cy="692270"/>
            <a:chOff x="960" y="2510"/>
            <a:chExt cx="432" cy="562"/>
          </a:xfrm>
        </p:grpSpPr>
        <p:sp>
          <p:nvSpPr>
            <p:cNvPr id="56" name="Text Box 25"/>
            <p:cNvSpPr txBox="1">
              <a:spLocks noChangeArrowheads="1"/>
            </p:cNvSpPr>
            <p:nvPr/>
          </p:nvSpPr>
          <p:spPr bwMode="auto">
            <a:xfrm>
              <a:off x="960" y="2510"/>
              <a:ext cx="4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U</a:t>
              </a:r>
              <a:endParaRPr lang="en-US" altLang="zh-TW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27"/>
          <p:cNvGrpSpPr/>
          <p:nvPr/>
        </p:nvGrpSpPr>
        <p:grpSpPr bwMode="auto">
          <a:xfrm>
            <a:off x="8286458" y="3612289"/>
            <a:ext cx="448258" cy="692270"/>
            <a:chOff x="960" y="2510"/>
            <a:chExt cx="432" cy="562"/>
          </a:xfrm>
        </p:grpSpPr>
        <p:sp>
          <p:nvSpPr>
            <p:cNvPr id="54" name="Text Box 28"/>
            <p:cNvSpPr txBox="1">
              <a:spLocks noChangeArrowheads="1"/>
            </p:cNvSpPr>
            <p:nvPr/>
          </p:nvSpPr>
          <p:spPr bwMode="auto">
            <a:xfrm>
              <a:off x="960" y="2510"/>
              <a:ext cx="4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</a:t>
              </a:r>
              <a:endParaRPr lang="en-US" altLang="zh-TW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Line 29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0"/>
          <p:cNvGrpSpPr/>
          <p:nvPr/>
        </p:nvGrpSpPr>
        <p:grpSpPr bwMode="auto">
          <a:xfrm>
            <a:off x="5383156" y="3607362"/>
            <a:ext cx="448258" cy="692270"/>
            <a:chOff x="960" y="2510"/>
            <a:chExt cx="432" cy="562"/>
          </a:xfrm>
        </p:grpSpPr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960" y="2510"/>
              <a:ext cx="4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99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TW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Line 32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 bwMode="auto">
          <a:xfrm>
            <a:off x="4893392" y="3609826"/>
            <a:ext cx="448258" cy="693501"/>
            <a:chOff x="960" y="2509"/>
            <a:chExt cx="432" cy="563"/>
          </a:xfrm>
        </p:grpSpPr>
        <p:sp>
          <p:nvSpPr>
            <p:cNvPr id="50" name="Text Box 34"/>
            <p:cNvSpPr txBox="1">
              <a:spLocks noChangeArrowheads="1"/>
            </p:cNvSpPr>
            <p:nvPr/>
          </p:nvSpPr>
          <p:spPr bwMode="auto">
            <a:xfrm>
              <a:off x="960" y="2509"/>
              <a:ext cx="4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U</a:t>
              </a:r>
              <a:endParaRPr lang="en-US" altLang="zh-TW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6"/>
          <p:cNvGrpSpPr/>
          <p:nvPr/>
        </p:nvGrpSpPr>
        <p:grpSpPr bwMode="auto">
          <a:xfrm>
            <a:off x="5881221" y="3609826"/>
            <a:ext cx="447221" cy="692270"/>
            <a:chOff x="961" y="2510"/>
            <a:chExt cx="431" cy="562"/>
          </a:xfrm>
        </p:grpSpPr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961" y="2510"/>
              <a:ext cx="43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</a:t>
              </a:r>
              <a:endParaRPr lang="en-US" altLang="zh-TW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9"/>
          <p:cNvGrpSpPr/>
          <p:nvPr/>
        </p:nvGrpSpPr>
        <p:grpSpPr bwMode="auto">
          <a:xfrm>
            <a:off x="6382398" y="3609826"/>
            <a:ext cx="447221" cy="693501"/>
            <a:chOff x="961" y="2509"/>
            <a:chExt cx="431" cy="563"/>
          </a:xfrm>
        </p:grpSpPr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961" y="2509"/>
              <a:ext cx="43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42"/>
          <p:cNvGrpSpPr/>
          <p:nvPr/>
        </p:nvGrpSpPr>
        <p:grpSpPr bwMode="auto">
          <a:xfrm>
            <a:off x="6848296" y="3612289"/>
            <a:ext cx="447221" cy="692270"/>
            <a:chOff x="960" y="2510"/>
            <a:chExt cx="431" cy="562"/>
          </a:xfrm>
        </p:grpSpPr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960" y="2510"/>
              <a:ext cx="43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U</a:t>
              </a:r>
              <a:endParaRPr lang="en-US" altLang="zh-TW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45"/>
          <p:cNvGrpSpPr/>
          <p:nvPr/>
        </p:nvGrpSpPr>
        <p:grpSpPr bwMode="auto">
          <a:xfrm>
            <a:off x="7838200" y="3590117"/>
            <a:ext cx="448258" cy="705819"/>
            <a:chOff x="960" y="2510"/>
            <a:chExt cx="432" cy="573"/>
          </a:xfrm>
        </p:grpSpPr>
        <p:sp>
          <p:nvSpPr>
            <p:cNvPr id="42" name="Text Box 46"/>
            <p:cNvSpPr txBox="1">
              <a:spLocks noChangeArrowheads="1"/>
            </p:cNvSpPr>
            <p:nvPr/>
          </p:nvSpPr>
          <p:spPr bwMode="auto">
            <a:xfrm>
              <a:off x="960" y="2510"/>
              <a:ext cx="4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U</a:t>
              </a:r>
              <a:endParaRPr lang="en-US" altLang="zh-TW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>
              <a:off x="1120" y="2795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48"/>
          <p:cNvGrpSpPr/>
          <p:nvPr/>
        </p:nvGrpSpPr>
        <p:grpSpPr bwMode="auto">
          <a:xfrm>
            <a:off x="7389942" y="3612289"/>
            <a:ext cx="448258" cy="692270"/>
            <a:chOff x="960" y="2510"/>
            <a:chExt cx="432" cy="562"/>
          </a:xfrm>
        </p:grpSpPr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960" y="2510"/>
              <a:ext cx="4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>
                  <a:solidFill>
                    <a:srgbClr val="99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endParaRPr lang="en-US" altLang="zh-TW" sz="20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1120" y="278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1951137" y="3810525"/>
            <a:ext cx="1725587" cy="5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1951137" y="1152330"/>
            <a:ext cx="1617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4056021" y="1267684"/>
            <a:ext cx="5041670" cy="1322238"/>
            <a:chOff x="305417" y="3571517"/>
            <a:chExt cx="4736976" cy="1126817"/>
          </a:xfrm>
        </p:grpSpPr>
        <p:grpSp>
          <p:nvGrpSpPr>
            <p:cNvPr id="60" name="Group 3"/>
            <p:cNvGrpSpPr/>
            <p:nvPr/>
          </p:nvGrpSpPr>
          <p:grpSpPr bwMode="auto">
            <a:xfrm>
              <a:off x="305417" y="3571517"/>
              <a:ext cx="4736976" cy="594867"/>
              <a:chOff x="444" y="149"/>
              <a:chExt cx="4305" cy="647"/>
            </a:xfrm>
          </p:grpSpPr>
          <p:sp>
            <p:nvSpPr>
              <p:cNvPr id="89" name="Rectangle 4"/>
              <p:cNvSpPr>
                <a:spLocks noChangeArrowheads="1"/>
              </p:cNvSpPr>
              <p:nvPr/>
            </p:nvSpPr>
            <p:spPr bwMode="auto">
              <a:xfrm flipV="1">
                <a:off x="444" y="149"/>
                <a:ext cx="4305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 Box 5"/>
              <p:cNvSpPr txBox="1">
                <a:spLocks noChangeArrowheads="1"/>
              </p:cNvSpPr>
              <p:nvPr/>
            </p:nvSpPr>
            <p:spPr bwMode="auto">
              <a:xfrm>
                <a:off x="729" y="410"/>
                <a:ext cx="381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 flipV="1">
                <a:off x="870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7"/>
              <p:cNvSpPr txBox="1">
                <a:spLocks noChangeArrowheads="1"/>
              </p:cNvSpPr>
              <p:nvPr/>
            </p:nvSpPr>
            <p:spPr bwMode="auto">
              <a:xfrm>
                <a:off x="4040" y="410"/>
                <a:ext cx="381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r>
                  <a:rPr lang="en-US" altLang="zh-TW" sz="20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 flipV="1">
                <a:off x="4181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 Box 9"/>
              <p:cNvSpPr txBox="1">
                <a:spLocks noChangeArrowheads="1"/>
              </p:cNvSpPr>
              <p:nvPr/>
            </p:nvSpPr>
            <p:spPr bwMode="auto">
              <a:xfrm>
                <a:off x="1572" y="413"/>
                <a:ext cx="381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95" name="Line 10"/>
              <p:cNvSpPr>
                <a:spLocks noChangeShapeType="1"/>
              </p:cNvSpPr>
              <p:nvPr/>
            </p:nvSpPr>
            <p:spPr bwMode="auto">
              <a:xfrm flipV="1">
                <a:off x="1713" y="259"/>
                <a:ext cx="0" cy="23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 Box 11"/>
              <p:cNvSpPr txBox="1">
                <a:spLocks noChangeArrowheads="1"/>
              </p:cNvSpPr>
              <p:nvPr/>
            </p:nvSpPr>
            <p:spPr bwMode="auto">
              <a:xfrm>
                <a:off x="1156" y="412"/>
                <a:ext cx="381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V="1">
                <a:off x="1297" y="25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 Box 13"/>
              <p:cNvSpPr txBox="1">
                <a:spLocks noChangeArrowheads="1"/>
              </p:cNvSpPr>
              <p:nvPr/>
            </p:nvSpPr>
            <p:spPr bwMode="auto">
              <a:xfrm>
                <a:off x="1995" y="412"/>
                <a:ext cx="381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FF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TW" sz="2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99" name="Line 14"/>
              <p:cNvSpPr>
                <a:spLocks noChangeShapeType="1"/>
              </p:cNvSpPr>
              <p:nvPr/>
            </p:nvSpPr>
            <p:spPr bwMode="auto">
              <a:xfrm flipV="1">
                <a:off x="2136" y="257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 Box 15"/>
              <p:cNvSpPr txBox="1">
                <a:spLocks noChangeArrowheads="1"/>
              </p:cNvSpPr>
              <p:nvPr/>
            </p:nvSpPr>
            <p:spPr bwMode="auto">
              <a:xfrm>
                <a:off x="2421" y="412"/>
                <a:ext cx="381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endParaRPr lang="en-US" altLang="zh-TW" sz="20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Line 16"/>
              <p:cNvSpPr>
                <a:spLocks noChangeShapeType="1"/>
              </p:cNvSpPr>
              <p:nvPr/>
            </p:nvSpPr>
            <p:spPr bwMode="auto">
              <a:xfrm flipV="1">
                <a:off x="2562" y="25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Text Box 17"/>
              <p:cNvSpPr txBox="1">
                <a:spLocks noChangeArrowheads="1"/>
              </p:cNvSpPr>
              <p:nvPr/>
            </p:nvSpPr>
            <p:spPr bwMode="auto">
              <a:xfrm>
                <a:off x="2817" y="410"/>
                <a:ext cx="381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0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03" name="Line 18"/>
              <p:cNvSpPr>
                <a:spLocks noChangeShapeType="1"/>
              </p:cNvSpPr>
              <p:nvPr/>
            </p:nvSpPr>
            <p:spPr bwMode="auto">
              <a:xfrm flipV="1">
                <a:off x="2958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Text Box 19"/>
              <p:cNvSpPr txBox="1">
                <a:spLocks noChangeArrowheads="1"/>
              </p:cNvSpPr>
              <p:nvPr/>
            </p:nvSpPr>
            <p:spPr bwMode="auto">
              <a:xfrm>
                <a:off x="3659" y="425"/>
                <a:ext cx="381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TW" sz="20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05" name="Line 20"/>
              <p:cNvSpPr>
                <a:spLocks noChangeShapeType="1"/>
              </p:cNvSpPr>
              <p:nvPr/>
            </p:nvSpPr>
            <p:spPr bwMode="auto">
              <a:xfrm flipV="1">
                <a:off x="3800" y="270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Text Box 21"/>
              <p:cNvSpPr txBox="1">
                <a:spLocks noChangeArrowheads="1"/>
              </p:cNvSpPr>
              <p:nvPr/>
            </p:nvSpPr>
            <p:spPr bwMode="auto">
              <a:xfrm>
                <a:off x="3278" y="410"/>
                <a:ext cx="381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TW" sz="20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TW" sz="2000" b="1">
                    <a:solidFill>
                      <a:srgbClr val="9933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07" name="Line 22"/>
              <p:cNvSpPr>
                <a:spLocks noChangeShapeType="1"/>
              </p:cNvSpPr>
              <p:nvPr/>
            </p:nvSpPr>
            <p:spPr bwMode="auto">
              <a:xfrm flipV="1">
                <a:off x="3419" y="255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Group 23"/>
            <p:cNvGrpSpPr/>
            <p:nvPr/>
          </p:nvGrpSpPr>
          <p:grpSpPr bwMode="auto">
            <a:xfrm>
              <a:off x="305417" y="4059334"/>
              <a:ext cx="4736976" cy="639000"/>
              <a:chOff x="500" y="1594"/>
              <a:chExt cx="4305" cy="695"/>
            </a:xfrm>
          </p:grpSpPr>
          <p:sp>
            <p:nvSpPr>
              <p:cNvPr id="63" name="Rectangle 24"/>
              <p:cNvSpPr>
                <a:spLocks noChangeArrowheads="1"/>
              </p:cNvSpPr>
              <p:nvPr/>
            </p:nvSpPr>
            <p:spPr bwMode="auto">
              <a:xfrm>
                <a:off x="500" y="2169"/>
                <a:ext cx="4305" cy="1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25"/>
              <p:cNvGrpSpPr/>
              <p:nvPr/>
            </p:nvGrpSpPr>
            <p:grpSpPr bwMode="auto">
              <a:xfrm>
                <a:off x="785" y="1609"/>
                <a:ext cx="381" cy="574"/>
                <a:chOff x="960" y="2400"/>
                <a:chExt cx="432" cy="690"/>
              </a:xfrm>
            </p:grpSpPr>
            <p:sp>
              <p:nvSpPr>
                <p:cNvPr id="8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T</a:t>
                  </a:r>
                  <a:endParaRPr lang="en-US" altLang="zh-TW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Line 27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5" name="Group 28"/>
              <p:cNvGrpSpPr/>
              <p:nvPr/>
            </p:nvGrpSpPr>
            <p:grpSpPr bwMode="auto">
              <a:xfrm>
                <a:off x="4096" y="1609"/>
                <a:ext cx="381" cy="574"/>
                <a:chOff x="960" y="2400"/>
                <a:chExt cx="432" cy="690"/>
              </a:xfrm>
            </p:grpSpPr>
            <p:sp>
              <p:nvSpPr>
                <p:cNvPr id="8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FF00FF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C</a:t>
                  </a:r>
                  <a:endParaRPr lang="en-US" altLang="zh-TW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30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6" name="Group 31"/>
              <p:cNvGrpSpPr/>
              <p:nvPr/>
            </p:nvGrpSpPr>
            <p:grpSpPr bwMode="auto">
              <a:xfrm>
                <a:off x="1628" y="1606"/>
                <a:ext cx="381" cy="573"/>
                <a:chOff x="960" y="2400"/>
                <a:chExt cx="432" cy="690"/>
              </a:xfrm>
            </p:grpSpPr>
            <p:sp>
              <p:nvSpPr>
                <p:cNvPr id="8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en-US" altLang="zh-TW" sz="20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Line 33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" name="Group 34"/>
              <p:cNvGrpSpPr/>
              <p:nvPr/>
            </p:nvGrpSpPr>
            <p:grpSpPr bwMode="auto">
              <a:xfrm>
                <a:off x="1212" y="1607"/>
                <a:ext cx="381" cy="575"/>
                <a:chOff x="960" y="2399"/>
                <a:chExt cx="432" cy="691"/>
              </a:xfrm>
            </p:grpSpPr>
            <p:sp>
              <p:nvSpPr>
                <p:cNvPr id="8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60" y="2399"/>
                  <a:ext cx="432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T</a:t>
                  </a:r>
                  <a:endParaRPr lang="en-US" altLang="zh-TW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Line 36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8" name="Group 37"/>
              <p:cNvGrpSpPr/>
              <p:nvPr/>
            </p:nvGrpSpPr>
            <p:grpSpPr bwMode="auto">
              <a:xfrm>
                <a:off x="2051" y="1607"/>
                <a:ext cx="381" cy="574"/>
                <a:chOff x="961" y="2400"/>
                <a:chExt cx="431" cy="690"/>
              </a:xfrm>
            </p:grpSpPr>
            <p:sp>
              <p:nvSpPr>
                <p:cNvPr id="7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961" y="2400"/>
                  <a:ext cx="431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G</a:t>
                  </a:r>
                  <a:endParaRPr lang="en-US" altLang="zh-TW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Line 39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9" name="Line 42"/>
              <p:cNvSpPr>
                <a:spLocks noChangeShapeType="1"/>
              </p:cNvSpPr>
              <p:nvPr/>
            </p:nvSpPr>
            <p:spPr bwMode="auto">
              <a:xfrm>
                <a:off x="2643" y="194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0" name="Group 43"/>
              <p:cNvGrpSpPr/>
              <p:nvPr/>
            </p:nvGrpSpPr>
            <p:grpSpPr bwMode="auto">
              <a:xfrm>
                <a:off x="2873" y="1609"/>
                <a:ext cx="381" cy="574"/>
                <a:chOff x="960" y="2400"/>
                <a:chExt cx="431" cy="690"/>
              </a:xfrm>
            </p:grpSpPr>
            <p:sp>
              <p:nvSpPr>
                <p:cNvPr id="7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1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T</a:t>
                  </a:r>
                  <a:endParaRPr lang="en-US" altLang="zh-TW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Line 45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1" name="Group 46"/>
              <p:cNvGrpSpPr/>
              <p:nvPr/>
            </p:nvGrpSpPr>
            <p:grpSpPr bwMode="auto">
              <a:xfrm>
                <a:off x="3715" y="1594"/>
                <a:ext cx="381" cy="574"/>
                <a:chOff x="960" y="2400"/>
                <a:chExt cx="432" cy="690"/>
              </a:xfrm>
            </p:grpSpPr>
            <p:sp>
              <p:nvSpPr>
                <p:cNvPr id="7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T </a:t>
                  </a:r>
                </a:p>
              </p:txBody>
            </p:sp>
            <p:sp>
              <p:nvSpPr>
                <p:cNvPr id="76" name="Line 48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2" name="Group 49"/>
              <p:cNvGrpSpPr/>
              <p:nvPr/>
            </p:nvGrpSpPr>
            <p:grpSpPr bwMode="auto">
              <a:xfrm>
                <a:off x="3334" y="1609"/>
                <a:ext cx="381" cy="574"/>
                <a:chOff x="960" y="2400"/>
                <a:chExt cx="432" cy="690"/>
              </a:xfrm>
            </p:grpSpPr>
            <p:sp>
              <p:nvSpPr>
                <p:cNvPr id="7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960" y="2400"/>
                  <a:ext cx="432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TW" sz="2000" b="1">
                      <a:solidFill>
                        <a:srgbClr val="993300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A</a:t>
                  </a:r>
                  <a:endParaRPr lang="en-US" altLang="zh-TW" sz="20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Line 51"/>
                <p:cNvSpPr>
                  <a:spLocks noChangeShapeType="1"/>
                </p:cNvSpPr>
                <p:nvPr/>
              </p:nvSpPr>
              <p:spPr bwMode="auto">
                <a:xfrm>
                  <a:off x="1120" y="280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20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2" name="Text Box 44"/>
            <p:cNvSpPr txBox="1">
              <a:spLocks noChangeArrowheads="1"/>
            </p:cNvSpPr>
            <p:nvPr/>
          </p:nvSpPr>
          <p:spPr bwMode="auto">
            <a:xfrm>
              <a:off x="2464025" y="4079632"/>
              <a:ext cx="370065" cy="34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20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</a:t>
              </a:r>
              <a:endParaRPr lang="en-US" altLang="zh-TW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Line 11"/>
          <p:cNvSpPr>
            <a:spLocks noChangeShapeType="1"/>
          </p:cNvSpPr>
          <p:nvPr/>
        </p:nvSpPr>
        <p:spPr bwMode="auto">
          <a:xfrm>
            <a:off x="6651911" y="2761854"/>
            <a:ext cx="0" cy="90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9" name="Text Box 6"/>
          <p:cNvSpPr txBox="1">
            <a:spLocks noChangeArrowheads="1"/>
          </p:cNvSpPr>
          <p:nvPr/>
        </p:nvSpPr>
        <p:spPr bwMode="auto">
          <a:xfrm>
            <a:off x="6670671" y="2907788"/>
            <a:ext cx="17937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转录</a:t>
            </a:r>
          </a:p>
        </p:txBody>
      </p:sp>
      <p:sp>
        <p:nvSpPr>
          <p:cNvPr id="110" name="Rectangle 2"/>
          <p:cNvSpPr>
            <a:spLocks noChangeArrowheads="1"/>
          </p:cNvSpPr>
          <p:nvPr/>
        </p:nvSpPr>
        <p:spPr bwMode="auto">
          <a:xfrm>
            <a:off x="7405273" y="5874590"/>
            <a:ext cx="581025" cy="304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1" name="Text Box 57"/>
          <p:cNvSpPr txBox="1">
            <a:spLocks noChangeArrowheads="1"/>
          </p:cNvSpPr>
          <p:nvPr/>
        </p:nvSpPr>
        <p:spPr bwMode="auto">
          <a:xfrm>
            <a:off x="4168701" y="5789807"/>
            <a:ext cx="111442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亮氨酸</a:t>
            </a:r>
            <a:endParaRPr lang="zh-TW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" name="Text Box 83"/>
          <p:cNvSpPr txBox="1">
            <a:spLocks noChangeArrowheads="1"/>
          </p:cNvSpPr>
          <p:nvPr/>
        </p:nvSpPr>
        <p:spPr bwMode="auto">
          <a:xfrm>
            <a:off x="5981059" y="5789416"/>
            <a:ext cx="1413328" cy="46166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缬氨酸</a:t>
            </a:r>
            <a:endParaRPr lang="zh-TW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3" name="Rectangle 110"/>
          <p:cNvSpPr>
            <a:spLocks noChangeArrowheads="1"/>
          </p:cNvSpPr>
          <p:nvPr/>
        </p:nvSpPr>
        <p:spPr bwMode="auto">
          <a:xfrm>
            <a:off x="5284761" y="5861890"/>
            <a:ext cx="695325" cy="3175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4" name="Text Box 109"/>
          <p:cNvSpPr txBox="1">
            <a:spLocks noChangeArrowheads="1"/>
          </p:cNvSpPr>
          <p:nvPr/>
        </p:nvSpPr>
        <p:spPr bwMode="auto">
          <a:xfrm>
            <a:off x="7986298" y="5789416"/>
            <a:ext cx="1412875" cy="461962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异亮氨酸</a:t>
            </a:r>
            <a:endParaRPr lang="zh-TW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5" name="Text Box 58"/>
          <p:cNvSpPr txBox="1">
            <a:spLocks noChangeArrowheads="1"/>
          </p:cNvSpPr>
          <p:nvPr/>
        </p:nvSpPr>
        <p:spPr bwMode="auto">
          <a:xfrm>
            <a:off x="1951137" y="5789565"/>
            <a:ext cx="1617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蛋白质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6" name="Line 11"/>
          <p:cNvSpPr>
            <a:spLocks noChangeShapeType="1"/>
          </p:cNvSpPr>
          <p:nvPr/>
        </p:nvSpPr>
        <p:spPr bwMode="auto">
          <a:xfrm>
            <a:off x="6665979" y="4674071"/>
            <a:ext cx="0" cy="90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7" name="Text Box 6"/>
          <p:cNvSpPr txBox="1">
            <a:spLocks noChangeArrowheads="1"/>
          </p:cNvSpPr>
          <p:nvPr/>
        </p:nvSpPr>
        <p:spPr bwMode="auto">
          <a:xfrm>
            <a:off x="6684739" y="4820005"/>
            <a:ext cx="17937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翻译</a:t>
            </a:r>
          </a:p>
        </p:txBody>
      </p:sp>
      <p:grpSp>
        <p:nvGrpSpPr>
          <p:cNvPr id="125" name="组合 124"/>
          <p:cNvGrpSpPr/>
          <p:nvPr/>
        </p:nvGrpSpPr>
        <p:grpSpPr>
          <a:xfrm>
            <a:off x="334286" y="6582"/>
            <a:ext cx="1003901" cy="580459"/>
            <a:chOff x="6754574" y="768401"/>
            <a:chExt cx="2025165" cy="962178"/>
          </a:xfrm>
        </p:grpSpPr>
        <p:sp>
          <p:nvSpPr>
            <p:cNvPr id="126" name="任意多边形 2"/>
            <p:cNvSpPr/>
            <p:nvPr/>
          </p:nvSpPr>
          <p:spPr>
            <a:xfrm>
              <a:off x="6754574" y="916375"/>
              <a:ext cx="2025165" cy="814204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  <a:gd name="connsiteX0-1" fmla="*/ 0 w 1902269"/>
                <a:gd name="connsiteY0-2" fmla="*/ 711790 h 711790"/>
                <a:gd name="connsiteX1-3" fmla="*/ 987869 w 1902269"/>
                <a:gd name="connsiteY1-4" fmla="*/ 0 h 711790"/>
                <a:gd name="connsiteX2-5" fmla="*/ 1902269 w 1902269"/>
                <a:gd name="connsiteY2-6" fmla="*/ 543698 h 711790"/>
                <a:gd name="connsiteX0-7" fmla="*/ 0 w 2025165"/>
                <a:gd name="connsiteY0-8" fmla="*/ 814204 h 814204"/>
                <a:gd name="connsiteX1-9" fmla="*/ 1110765 w 2025165"/>
                <a:gd name="connsiteY1-10" fmla="*/ 0 h 814204"/>
                <a:gd name="connsiteX2-11" fmla="*/ 2025165 w 2025165"/>
                <a:gd name="connsiteY2-12" fmla="*/ 543698 h 8142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025165" h="814204">
                  <a:moveTo>
                    <a:pt x="0" y="814204"/>
                  </a:moveTo>
                  <a:lnTo>
                    <a:pt x="1110765" y="0"/>
                  </a:lnTo>
                  <a:lnTo>
                    <a:pt x="2025165" y="543698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7726341" y="768401"/>
              <a:ext cx="306258" cy="306258"/>
              <a:chOff x="4358418" y="2619972"/>
              <a:chExt cx="409163" cy="409163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4358418" y="2619972"/>
                <a:ext cx="409163" cy="4091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9" name="组合 128"/>
              <p:cNvGrpSpPr/>
              <p:nvPr/>
            </p:nvGrpSpPr>
            <p:grpSpPr>
              <a:xfrm rot="1267204">
                <a:off x="4415118" y="2671937"/>
                <a:ext cx="301040" cy="301040"/>
                <a:chOff x="3518404" y="1580443"/>
                <a:chExt cx="1276350" cy="1276350"/>
              </a:xfrm>
            </p:grpSpPr>
            <p:sp>
              <p:nvSpPr>
                <p:cNvPr id="130" name="椭圆 129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47000">
                      <a:schemeClr val="bg1">
                        <a:lumMod val="65000"/>
                      </a:schemeClr>
                    </a:gs>
                    <a:gs pos="82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椭圆 130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椭圆 131"/>
                <p:cNvSpPr/>
                <p:nvPr/>
              </p:nvSpPr>
              <p:spPr bwMode="auto">
                <a:xfrm rot="912585">
                  <a:off x="3748954" y="1623405"/>
                  <a:ext cx="720309" cy="42319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33" name="五边形 9"/>
          <p:cNvSpPr/>
          <p:nvPr/>
        </p:nvSpPr>
        <p:spPr>
          <a:xfrm rot="21119712">
            <a:off x="-24331" y="489589"/>
            <a:ext cx="1918115" cy="504056"/>
          </a:xfrm>
          <a:prstGeom prst="homePlat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134" name="TextBox 28"/>
          <p:cNvSpPr txBox="1"/>
          <p:nvPr/>
        </p:nvSpPr>
        <p:spPr>
          <a:xfrm rot="21127478">
            <a:off x="206532" y="555966"/>
            <a:ext cx="1387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课堂巩固</a:t>
            </a:r>
          </a:p>
        </p:txBody>
      </p:sp>
      <p:sp>
        <p:nvSpPr>
          <p:cNvPr id="135" name="Text Box 58"/>
          <p:cNvSpPr txBox="1">
            <a:spLocks noChangeArrowheads="1"/>
          </p:cNvSpPr>
          <p:nvPr/>
        </p:nvSpPr>
        <p:spPr bwMode="auto">
          <a:xfrm>
            <a:off x="9076538" y="1087606"/>
            <a:ext cx="1617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模板链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8" grpId="0" animBg="1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6" grpId="0" animBg="1"/>
      <p:bldP spid="117" grpId="0"/>
      <p:bldP spid="1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roup 2"/>
          <p:cNvGraphicFramePr>
            <a:graphicFrameLocks noGrp="1"/>
          </p:cNvGraphicFramePr>
          <p:nvPr/>
        </p:nvGraphicFramePr>
        <p:xfrm>
          <a:off x="2046147" y="449649"/>
          <a:ext cx="8713787" cy="6070671"/>
        </p:xfrm>
        <a:graphic>
          <a:graphicData uri="http://schemas.openxmlformats.org/drawingml/2006/table">
            <a:tbl>
              <a:tblPr/>
              <a:tblGrid>
                <a:gridCol w="179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1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阶段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项目</a:t>
                      </a: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转录（有解旋）</a:t>
                      </a: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翻译（无解旋）</a:t>
                      </a: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定义</a:t>
                      </a: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场所</a:t>
                      </a: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模板</a:t>
                      </a: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遗传信息传递的方向</a:t>
                      </a: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原料</a:t>
                      </a: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产物</a:t>
                      </a: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实质</a:t>
                      </a: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798" marB="46798" anchor="ctr" anchorCtr="1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" name="Line 54"/>
          <p:cNvSpPr>
            <a:spLocks noChangeShapeType="1"/>
          </p:cNvSpPr>
          <p:nvPr/>
        </p:nvSpPr>
        <p:spPr bwMode="auto">
          <a:xfrm>
            <a:off x="2066051" y="478059"/>
            <a:ext cx="1690023" cy="8583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34286" y="6582"/>
            <a:ext cx="1003901" cy="580459"/>
            <a:chOff x="6754574" y="768401"/>
            <a:chExt cx="2025165" cy="962178"/>
          </a:xfrm>
        </p:grpSpPr>
        <p:sp>
          <p:nvSpPr>
            <p:cNvPr id="19" name="任意多边形 2"/>
            <p:cNvSpPr/>
            <p:nvPr/>
          </p:nvSpPr>
          <p:spPr>
            <a:xfrm>
              <a:off x="6754574" y="916375"/>
              <a:ext cx="2025165" cy="814204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  <a:gd name="connsiteX0-1" fmla="*/ 0 w 1902269"/>
                <a:gd name="connsiteY0-2" fmla="*/ 711790 h 711790"/>
                <a:gd name="connsiteX1-3" fmla="*/ 987869 w 1902269"/>
                <a:gd name="connsiteY1-4" fmla="*/ 0 h 711790"/>
                <a:gd name="connsiteX2-5" fmla="*/ 1902269 w 1902269"/>
                <a:gd name="connsiteY2-6" fmla="*/ 543698 h 711790"/>
                <a:gd name="connsiteX0-7" fmla="*/ 0 w 2025165"/>
                <a:gd name="connsiteY0-8" fmla="*/ 814204 h 814204"/>
                <a:gd name="connsiteX1-9" fmla="*/ 1110765 w 2025165"/>
                <a:gd name="connsiteY1-10" fmla="*/ 0 h 814204"/>
                <a:gd name="connsiteX2-11" fmla="*/ 2025165 w 2025165"/>
                <a:gd name="connsiteY2-12" fmla="*/ 543698 h 8142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025165" h="814204">
                  <a:moveTo>
                    <a:pt x="0" y="814204"/>
                  </a:moveTo>
                  <a:lnTo>
                    <a:pt x="1110765" y="0"/>
                  </a:lnTo>
                  <a:lnTo>
                    <a:pt x="2025165" y="543698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726341" y="768401"/>
              <a:ext cx="306258" cy="306258"/>
              <a:chOff x="4358418" y="2619972"/>
              <a:chExt cx="409163" cy="40916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358418" y="2619972"/>
                <a:ext cx="409163" cy="4091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 rot="1267204">
                <a:off x="4415118" y="2671937"/>
                <a:ext cx="301040" cy="301040"/>
                <a:chOff x="3518404" y="1580443"/>
                <a:chExt cx="1276350" cy="1276350"/>
              </a:xfrm>
            </p:grpSpPr>
            <p:sp>
              <p:nvSpPr>
                <p:cNvPr id="23" name="椭圆 22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47000">
                      <a:schemeClr val="bg1">
                        <a:lumMod val="65000"/>
                      </a:schemeClr>
                    </a:gs>
                    <a:gs pos="82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 bwMode="auto">
                <a:xfrm rot="912585">
                  <a:off x="3748954" y="1623405"/>
                  <a:ext cx="720309" cy="42319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6" name="五边形 9"/>
          <p:cNvSpPr/>
          <p:nvPr/>
        </p:nvSpPr>
        <p:spPr>
          <a:xfrm rot="21119712">
            <a:off x="-24331" y="489589"/>
            <a:ext cx="1918115" cy="504056"/>
          </a:xfrm>
          <a:prstGeom prst="homePlat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27" name="TextBox 28"/>
          <p:cNvSpPr txBox="1"/>
          <p:nvPr/>
        </p:nvSpPr>
        <p:spPr>
          <a:xfrm rot="21127478">
            <a:off x="206532" y="555966"/>
            <a:ext cx="1387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课后归纳</a:t>
            </a:r>
          </a:p>
        </p:txBody>
      </p:sp>
      <p:sp>
        <p:nvSpPr>
          <p:cNvPr id="14" name="Text Box 40">
            <a:extLst>
              <a:ext uri="{FF2B5EF4-FFF2-40B4-BE49-F238E27FC236}">
                <a16:creationId xmlns:a16="http://schemas.microsoft.com/office/drawing/2014/main" id="{A6698721-B9EA-4E8D-B108-62B709B6B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413" y="1413243"/>
            <a:ext cx="3095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在细胞核中，以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的一条链为模板合成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的过程。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id="{4052A6E5-CA3E-4947-B4EC-AEAEC8579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438" y="1419682"/>
            <a:ext cx="3313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以信使</a:t>
            </a:r>
            <a:r>
              <a:rPr kumimoji="1"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为模板，合成具有一定氨基酸顺序的蛋白质的过程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EA1872B7-0CEF-4434-AD45-0929A6EFF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413" y="2653170"/>
            <a:ext cx="110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细胞核</a:t>
            </a:r>
          </a:p>
        </p:txBody>
      </p:sp>
      <p:sp>
        <p:nvSpPr>
          <p:cNvPr id="17" name="Text Box 43">
            <a:extLst>
              <a:ext uri="{FF2B5EF4-FFF2-40B4-BE49-F238E27FC236}">
                <a16:creationId xmlns:a16="http://schemas.microsoft.com/office/drawing/2014/main" id="{AB75985D-3FF4-4689-995E-15AFD873B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438" y="2653170"/>
            <a:ext cx="2328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细胞质的核糖体</a:t>
            </a: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2208E9D7-508D-4972-BC4B-0595F7FFE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413" y="3246895"/>
            <a:ext cx="2084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的一条链</a:t>
            </a:r>
          </a:p>
        </p:txBody>
      </p:sp>
      <p:sp>
        <p:nvSpPr>
          <p:cNvPr id="29" name="Text Box 45">
            <a:extLst>
              <a:ext uri="{FF2B5EF4-FFF2-40B4-BE49-F238E27FC236}">
                <a16:creationId xmlns:a16="http://schemas.microsoft.com/office/drawing/2014/main" id="{F99BC74E-0E27-41CB-BF1D-649A70D47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438" y="3256072"/>
            <a:ext cx="1451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信使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id="{B0AA71F0-A7D7-43C0-BC0B-DD123AECA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413" y="3877132"/>
            <a:ext cx="2050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DNA→mRNA</a:t>
            </a:r>
          </a:p>
        </p:txBody>
      </p:sp>
      <p:sp>
        <p:nvSpPr>
          <p:cNvPr id="31" name="Text Box 47">
            <a:extLst>
              <a:ext uri="{FF2B5EF4-FFF2-40B4-BE49-F238E27FC236}">
                <a16:creationId xmlns:a16="http://schemas.microsoft.com/office/drawing/2014/main" id="{8FF480E1-85F2-4FE4-83DD-37B17C64E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438" y="3877131"/>
            <a:ext cx="2305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mRNA→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蛋白质</a:t>
            </a:r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id="{FF6CA36E-C525-41D5-BC80-E68E6E910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413" y="4520070"/>
            <a:ext cx="2808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含</a:t>
            </a:r>
            <a:r>
              <a:rPr kumimoji="1"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kumimoji="1"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种核糖核苷酸</a:t>
            </a:r>
          </a:p>
        </p:txBody>
      </p:sp>
      <p:sp>
        <p:nvSpPr>
          <p:cNvPr id="33" name="Text Box 49">
            <a:extLst>
              <a:ext uri="{FF2B5EF4-FFF2-40B4-BE49-F238E27FC236}">
                <a16:creationId xmlns:a16="http://schemas.microsoft.com/office/drawing/2014/main" id="{80B33E77-57C5-4092-A9F7-6174EC8A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438" y="4669295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合成蛋白质的</a:t>
            </a:r>
            <a:r>
              <a:rPr kumimoji="1"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种氨基酸</a:t>
            </a:r>
          </a:p>
        </p:txBody>
      </p:sp>
      <p:sp>
        <p:nvSpPr>
          <p:cNvPr id="34" name="Text Box 50">
            <a:extLst>
              <a:ext uri="{FF2B5EF4-FFF2-40B4-BE49-F238E27FC236}">
                <a16:creationId xmlns:a16="http://schemas.microsoft.com/office/drawing/2014/main" id="{6578C132-4AA8-49C9-9EA0-CB9E4905F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413" y="541542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信使</a:t>
            </a:r>
            <a:r>
              <a:rPr kumimoji="1" lang="en-US" altLang="zh-CN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C08CE180-1B68-4F37-A803-E4263837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438" y="5250320"/>
            <a:ext cx="3744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2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有一定氨基酸排列顺序的多肽，进一步加工为蛋白质</a:t>
            </a:r>
          </a:p>
        </p:txBody>
      </p:sp>
      <p:sp>
        <p:nvSpPr>
          <p:cNvPr id="36" name="Text Box 52">
            <a:extLst>
              <a:ext uri="{FF2B5EF4-FFF2-40B4-BE49-F238E27FC236}">
                <a16:creationId xmlns:a16="http://schemas.microsoft.com/office/drawing/2014/main" id="{2FCCD66E-335C-4025-A3A8-A88A78EDE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413" y="6037720"/>
            <a:ext cx="263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是遗传信息的转录</a:t>
            </a:r>
          </a:p>
        </p:txBody>
      </p:sp>
      <p:sp>
        <p:nvSpPr>
          <p:cNvPr id="37" name="Text Box 53">
            <a:extLst>
              <a:ext uri="{FF2B5EF4-FFF2-40B4-BE49-F238E27FC236}">
                <a16:creationId xmlns:a16="http://schemas.microsoft.com/office/drawing/2014/main" id="{6EED6D2B-A951-4EDB-9F04-1850F42D7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438" y="6063120"/>
            <a:ext cx="263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是遗传信息的表达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608285" y="4974511"/>
            <a:ext cx="63514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问题：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细胞核中的基因是如何指导细胞质中蛋白质的合成呢？</a:t>
            </a:r>
            <a:endParaRPr lang="zh-CN" altLang="en-US" sz="3200" b="1" dirty="0">
              <a:solidFill>
                <a:srgbClr val="0000CC"/>
              </a:solidFill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7" r="19533"/>
          <a:stretch>
            <a:fillRect/>
          </a:stretch>
        </p:blipFill>
        <p:spPr>
          <a:xfrm>
            <a:off x="456746" y="626426"/>
            <a:ext cx="4156020" cy="571511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315292" y="1815252"/>
            <a:ext cx="1252025" cy="2222174"/>
            <a:chOff x="2315292" y="1815252"/>
            <a:chExt cx="1252025" cy="2222174"/>
          </a:xfrm>
        </p:grpSpPr>
        <p:sp>
          <p:nvSpPr>
            <p:cNvPr id="4" name="椭圆 3"/>
            <p:cNvSpPr/>
            <p:nvPr/>
          </p:nvSpPr>
          <p:spPr>
            <a:xfrm>
              <a:off x="2315292" y="1815252"/>
              <a:ext cx="1237957" cy="11219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WordArt 4">
              <a:hlinkClick r:id="rId3" action="ppaction://hlinkfile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96913" y="1895116"/>
              <a:ext cx="874713" cy="9159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 dirty="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206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？</a:t>
              </a: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2757268" y="3737879"/>
              <a:ext cx="810049" cy="29954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4136011" y="191556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细胞核</a:t>
            </a:r>
            <a:endParaRPr lang="zh-CN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3761054" y="480265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核糖体</a:t>
            </a:r>
            <a:endParaRPr lang="zh-CN" altLang="en-US" sz="2400" dirty="0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076255" y="850487"/>
            <a:ext cx="137235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ea typeface="黑体" panose="02010609060101010101" pitchFamily="49" charset="-122"/>
              </a:rPr>
              <a:t>基因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9819455" y="850487"/>
            <a:ext cx="1747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ea typeface="黑体" panose="02010609060101010101" pitchFamily="49" charset="-122"/>
              </a:rPr>
              <a:t>蛋白质</a:t>
            </a: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rot="16200000" flipH="1">
            <a:off x="8436829" y="134385"/>
            <a:ext cx="0" cy="218467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7951918" y="697669"/>
            <a:ext cx="9515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anose="02010609060101010101" pitchFamily="49" charset="-122"/>
              </a:rPr>
              <a:t>指导</a:t>
            </a: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6628756" y="2146392"/>
            <a:ext cx="0" cy="90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5608285" y="1465275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携带遗传信息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567922" y="1465274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ea typeface="黑体" panose="02010609060101010101" pitchFamily="49" charset="-122"/>
              </a:rPr>
              <a:t>体现生物性状</a:t>
            </a: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10620404" y="2151982"/>
            <a:ext cx="0" cy="90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409059" y="3149889"/>
            <a:ext cx="2994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场所：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9320661" y="3149889"/>
            <a:ext cx="2639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场所：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42884" y="1914580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RNA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651455" y="3637183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RNA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99628" y="1399107"/>
            <a:ext cx="107433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RNA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4169" y="3857775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主要在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细胞核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</a:t>
            </a:r>
          </a:p>
        </p:txBody>
      </p:sp>
      <p:sp>
        <p:nvSpPr>
          <p:cNvPr id="18" name="矩形 17"/>
          <p:cNvSpPr/>
          <p:nvPr/>
        </p:nvSpPr>
        <p:spPr>
          <a:xfrm>
            <a:off x="9955046" y="385731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核糖体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41" grpId="0"/>
      <p:bldP spid="12" grpId="0" animBg="1"/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45377" y="1983236"/>
            <a:ext cx="104531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RNA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一般为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单链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，比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短，能通过核孔，从细胞核转移到细胞质中；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5376" y="3540206"/>
            <a:ext cx="10215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2.RNA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也是由四种核苷酸链接而成，也能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储存遗传信息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45376" y="4604733"/>
            <a:ext cx="9934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3.RNA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的关系中，也遵循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碱基互补配对原则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537384" y="562819"/>
            <a:ext cx="9350524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</a:t>
            </a:r>
            <a:r>
              <a:rPr lang="en-US" altLang="zh-CN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为什么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RNA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适合做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的信使呢？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98783" y="424181"/>
            <a:ext cx="3208420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</a:rPr>
              <a:t>RNA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</a:rPr>
              <a:t>的组成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2400300" y="1807699"/>
            <a:ext cx="7391400" cy="164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．基本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组成</a:t>
            </a:r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单位：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</a:t>
            </a:r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36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．组成成分：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472897" y="1892107"/>
            <a:ext cx="2478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核糖核苷酸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5" descr="4-2.T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8" y="3832324"/>
            <a:ext cx="51863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6850964" y="6042124"/>
            <a:ext cx="17538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98783" y="424181"/>
            <a:ext cx="3208420" cy="10080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83B40D"/>
              </a:gs>
              <a:gs pos="50000">
                <a:srgbClr val="83B40D">
                  <a:gamma/>
                  <a:tint val="0"/>
                  <a:invGamma/>
                </a:srgbClr>
              </a:gs>
              <a:gs pos="100000">
                <a:srgbClr val="83B40D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</a:rPr>
              <a:t>RNA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</a:rPr>
              <a:t>的种类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163B9326-F8C1-42B5-953F-F4E4C01D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72" y="1221232"/>
            <a:ext cx="6624638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_278093">
            <a:extLst>
              <a:ext uri="{FF2B5EF4-FFF2-40B4-BE49-F238E27FC236}">
                <a16:creationId xmlns:a16="http://schemas.microsoft.com/office/drawing/2014/main" id="{EF3797D7-86D6-4F00-A36D-1C6A951B6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4"/>
          <a:stretch/>
        </p:blipFill>
        <p:spPr bwMode="auto">
          <a:xfrm>
            <a:off x="5400053" y="3549272"/>
            <a:ext cx="5400675" cy="283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06179FA-8520-45F8-972B-C814111D3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06574"/>
              </p:ext>
            </p:extLst>
          </p:nvPr>
        </p:nvGraphicFramePr>
        <p:xfrm>
          <a:off x="704191" y="2222695"/>
          <a:ext cx="3397603" cy="3039188"/>
        </p:xfrm>
        <a:graphic>
          <a:graphicData uri="http://schemas.openxmlformats.org/drawingml/2006/table">
            <a:tbl>
              <a:tblPr/>
              <a:tblGrid>
                <a:gridCol w="3397603">
                  <a:extLst>
                    <a:ext uri="{9D8B030D-6E8A-4147-A177-3AD203B41FA5}">
                      <a16:colId xmlns:a16="http://schemas.microsoft.com/office/drawing/2014/main" val="1262427868"/>
                    </a:ext>
                  </a:extLst>
                </a:gridCol>
              </a:tblGrid>
              <a:tr h="759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种类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189047"/>
                  </a:ext>
                </a:extLst>
              </a:tr>
              <a:tr h="759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800" b="1" kern="100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信使</a:t>
                      </a:r>
                      <a:r>
                        <a:rPr lang="en-US" sz="2800" b="1" kern="100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RNA(mRNA)</a:t>
                      </a:r>
                      <a:endParaRPr lang="zh-CN" sz="2800" b="1" kern="100" baseline="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681408"/>
                  </a:ext>
                </a:extLst>
              </a:tr>
              <a:tr h="759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转运</a:t>
                      </a:r>
                      <a:r>
                        <a:rPr lang="en-US" sz="2800" b="1" kern="100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RNA(tRNA)</a:t>
                      </a:r>
                      <a:endParaRPr lang="zh-CN" sz="2800" b="1" kern="100" baseline="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095119"/>
                  </a:ext>
                </a:extLst>
              </a:tr>
              <a:tr h="7597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核糖体</a:t>
                      </a:r>
                      <a:r>
                        <a:rPr lang="en-US" sz="2800" b="1" kern="100" baseline="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RNA(rRNA)</a:t>
                      </a:r>
                      <a:endParaRPr lang="zh-CN" sz="2800" b="1" kern="100" baseline="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9BBB59"/>
                      </a:solidFill>
                    </a:lnL>
                    <a:lnR w="12700" cmpd="sng">
                      <a:solidFill>
                        <a:srgbClr val="9BBB59"/>
                      </a:solidFill>
                    </a:lnR>
                    <a:lnT w="12700" cmpd="sng">
                      <a:solidFill>
                        <a:srgbClr val="9BBB59"/>
                      </a:solidFill>
                    </a:lnT>
                    <a:lnB w="12700" cmpd="sng">
                      <a:solidFill>
                        <a:srgbClr val="9BBB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550457"/>
                  </a:ext>
                </a:extLst>
              </a:tr>
            </a:tbl>
          </a:graphicData>
        </a:graphic>
      </p:graphicFrame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FC69CC2A-CA45-45C3-9CD4-C0A251583B79}"/>
              </a:ext>
            </a:extLst>
          </p:cNvPr>
          <p:cNvSpPr/>
          <p:nvPr/>
        </p:nvSpPr>
        <p:spPr>
          <a:xfrm>
            <a:off x="5219112" y="389691"/>
            <a:ext cx="2152356" cy="831541"/>
          </a:xfrm>
          <a:prstGeom prst="wedgeRoundRectCallout">
            <a:avLst>
              <a:gd name="adj1" fmla="val 92226"/>
              <a:gd name="adj2" fmla="val 693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7C961796-64DA-4CE1-9385-6B949878A8BE}"/>
              </a:ext>
            </a:extLst>
          </p:cNvPr>
          <p:cNvSpPr/>
          <p:nvPr/>
        </p:nvSpPr>
        <p:spPr>
          <a:xfrm>
            <a:off x="10128737" y="2694494"/>
            <a:ext cx="1789191" cy="1329154"/>
          </a:xfrm>
          <a:prstGeom prst="cloudCallout">
            <a:avLst>
              <a:gd name="adj1" fmla="val -68645"/>
              <a:gd name="adj2" fmla="val 614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对话气泡: 椭圆形 5">
            <a:extLst>
              <a:ext uri="{FF2B5EF4-FFF2-40B4-BE49-F238E27FC236}">
                <a16:creationId xmlns:a16="http://schemas.microsoft.com/office/drawing/2014/main" id="{4BBC5E18-F643-4E1A-A2B3-6B98AEF58CE9}"/>
              </a:ext>
            </a:extLst>
          </p:cNvPr>
          <p:cNvSpPr/>
          <p:nvPr/>
        </p:nvSpPr>
        <p:spPr>
          <a:xfrm>
            <a:off x="7217380" y="2884694"/>
            <a:ext cx="1500554" cy="1329154"/>
          </a:xfrm>
          <a:prstGeom prst="wedgeEllipseCallout">
            <a:avLst>
              <a:gd name="adj1" fmla="val -33020"/>
              <a:gd name="adj2" fmla="val 8049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8BBEE3-2C33-440F-9C11-94F414F8E27A}"/>
              </a:ext>
            </a:extLst>
          </p:cNvPr>
          <p:cNvSpPr/>
          <p:nvPr/>
        </p:nvSpPr>
        <p:spPr>
          <a:xfrm>
            <a:off x="5400053" y="390235"/>
            <a:ext cx="1998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蛋白质合成的直接模板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C04F9B9-74FA-42D1-8BBB-0D6EFCEEEB31}"/>
              </a:ext>
            </a:extLst>
          </p:cNvPr>
          <p:cNvSpPr/>
          <p:nvPr/>
        </p:nvSpPr>
        <p:spPr>
          <a:xfrm>
            <a:off x="10233784" y="2879362"/>
            <a:ext cx="1500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识别并转运氨基酸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2EF1B39-93F9-4143-9BB4-02C7EB66D264}"/>
              </a:ext>
            </a:extLst>
          </p:cNvPr>
          <p:cNvSpPr/>
          <p:nvPr/>
        </p:nvSpPr>
        <p:spPr>
          <a:xfrm>
            <a:off x="7259584" y="3133772"/>
            <a:ext cx="1500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核糖体的组成成分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17"/>
          <p:cNvCxnSpPr/>
          <p:nvPr/>
        </p:nvCxnSpPr>
        <p:spPr>
          <a:xfrm flipH="1">
            <a:off x="1743098" y="1241"/>
            <a:ext cx="3949890" cy="6853933"/>
          </a:xfrm>
          <a:prstGeom prst="line">
            <a:avLst/>
          </a:prstGeom>
          <a:ln w="12700">
            <a:solidFill>
              <a:srgbClr val="7BC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4009007" y="1342007"/>
            <a:ext cx="995400" cy="1401832"/>
          </a:xfrm>
          <a:prstGeom prst="parallelogram">
            <a:avLst>
              <a:gd name="adj" fmla="val 81010"/>
            </a:avLst>
          </a:prstGeom>
          <a:solidFill>
            <a:srgbClr val="7BC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6" tIns="45692" rIns="91386" bIns="45692" numCol="1" spcCol="0" rtlCol="0" fromWordArt="0" anchor="ctr" anchorCtr="0" forceAA="0" compatLnSpc="1">
            <a:noAutofit/>
          </a:bodyPr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>
              <a:solidFill>
                <a:srgbClr val="7BC14A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2" name="任意多边形: 形状 16"/>
          <p:cNvSpPr/>
          <p:nvPr/>
        </p:nvSpPr>
        <p:spPr>
          <a:xfrm>
            <a:off x="408522" y="2853144"/>
            <a:ext cx="11780659" cy="2087477"/>
          </a:xfrm>
          <a:custGeom>
            <a:avLst/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7BC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59355" y="3213055"/>
            <a:ext cx="1834911" cy="13676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prstClr val="white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77515" y="3468893"/>
            <a:ext cx="998591" cy="92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395" dirty="0">
                <a:solidFill>
                  <a:srgbClr val="7BC14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01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1561426" y="3499652"/>
            <a:ext cx="7918167" cy="86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、遗传信息的转录</a:t>
            </a:r>
          </a:p>
          <a:p>
            <a:pPr algn="r" defTabSz="121856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YI CHUAN XIN XI DE ZHUAN LU</a:t>
            </a:r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基因指导蛋白质的合成</Template>
  <TotalTime>288</TotalTime>
  <Words>1743</Words>
  <Application>Microsoft Office PowerPoint</Application>
  <PresentationFormat>宽屏</PresentationFormat>
  <Paragraphs>775</Paragraphs>
  <Slides>44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4" baseType="lpstr">
      <vt:lpstr>等线</vt:lpstr>
      <vt:lpstr>黑体</vt:lpstr>
      <vt:lpstr>思源黑体 CN Normal</vt:lpstr>
      <vt:lpstr>宋体</vt:lpstr>
      <vt:lpstr>Arial</vt:lpstr>
      <vt:lpstr>Arial Black</vt:lpstr>
      <vt:lpstr>Calibri</vt:lpstr>
      <vt:lpstr>Times New Roman</vt:lpstr>
      <vt:lpstr>Office 主题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田茂友</dc:creator>
  <cp:lastModifiedBy>ji junbin</cp:lastModifiedBy>
  <cp:revision>127</cp:revision>
  <dcterms:created xsi:type="dcterms:W3CDTF">2019-10-21T06:50:00Z</dcterms:created>
  <dcterms:modified xsi:type="dcterms:W3CDTF">2020-04-29T07:34:47Z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