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83" r:id="rId3"/>
    <p:sldId id="332" r:id="rId4"/>
    <p:sldId id="284" r:id="rId5"/>
    <p:sldId id="331" r:id="rId6"/>
    <p:sldId id="260" r:id="rId7"/>
    <p:sldId id="261" r:id="rId8"/>
    <p:sldId id="262" r:id="rId9"/>
    <p:sldId id="263" r:id="rId10"/>
    <p:sldId id="265" r:id="rId11"/>
    <p:sldId id="270" r:id="rId12"/>
    <p:sldId id="271" r:id="rId13"/>
    <p:sldId id="274" r:id="rId14"/>
    <p:sldId id="275" r:id="rId15"/>
    <p:sldId id="277" r:id="rId16"/>
    <p:sldId id="278" r:id="rId17"/>
    <p:sldId id="272" r:id="rId18"/>
    <p:sldId id="273" r:id="rId19"/>
    <p:sldId id="294" r:id="rId20"/>
    <p:sldId id="266" r:id="rId21"/>
    <p:sldId id="285" r:id="rId22"/>
    <p:sldId id="287" r:id="rId23"/>
    <p:sldId id="292" r:id="rId24"/>
    <p:sldId id="288" r:id="rId25"/>
    <p:sldId id="319" r:id="rId26"/>
    <p:sldId id="320" r:id="rId27"/>
    <p:sldId id="321" r:id="rId28"/>
    <p:sldId id="279" r:id="rId29"/>
    <p:sldId id="280" r:id="rId30"/>
    <p:sldId id="312" r:id="rId31"/>
    <p:sldId id="313" r:id="rId32"/>
    <p:sldId id="314" r:id="rId33"/>
    <p:sldId id="293" r:id="rId34"/>
    <p:sldId id="281" r:id="rId35"/>
    <p:sldId id="289" r:id="rId36"/>
    <p:sldId id="290" r:id="rId3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84" y="-64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320"/>
            <a:ext cx="10972800" cy="1143000"/>
          </a:xfrm>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5811618E-019A-46FA-B492-71C1A9465C3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Tx/>
                <a:buNone/>
                <a:defRPr/>
              </a:pPr>
              <a:t>2020/6/3</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D97E563-5D38-4BA7-BDE1-B5B0C9C04EE7}" type="slidenum">
              <a:rPr kumimoji="0" lang="zh-CN" altLang="en-US" sz="1200" b="0" i="0" u="none" strike="noStrike" kern="1200" cap="none" spc="0" normalizeH="0" baseline="0" noProof="1" dirty="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zh-CN" altLang="en-US" sz="1200" b="0" i="0" u="none" strike="noStrike" kern="1200" cap="none" spc="0" normalizeH="0" baseline="0" noProof="1">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pPr/>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pPr/>
              <a:t>2020/6/3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图片 3"/>
          <p:cNvPicPr>
            <a:picLocks noChangeAspect="1"/>
          </p:cNvPicPr>
          <p:nvPr/>
        </p:nvPicPr>
        <p:blipFill>
          <a:blip r:embed="rId2" cstate="print"/>
          <a:stretch>
            <a:fillRect/>
          </a:stretch>
        </p:blipFill>
        <p:spPr>
          <a:xfrm>
            <a:off x="0" y="0"/>
            <a:ext cx="12192000" cy="6858000"/>
          </a:xfrm>
          <a:prstGeom prst="rect">
            <a:avLst/>
          </a:prstGeom>
          <a:noFill/>
          <a:ln w="9525">
            <a:noFill/>
          </a:ln>
        </p:spPr>
      </p:pic>
      <p:sp>
        <p:nvSpPr>
          <p:cNvPr id="3076" name="标题 1"/>
          <p:cNvSpPr/>
          <p:nvPr/>
        </p:nvSpPr>
        <p:spPr>
          <a:xfrm>
            <a:off x="2320120" y="2796434"/>
            <a:ext cx="8164268" cy="836083"/>
          </a:xfrm>
          <a:prstGeom prst="rect">
            <a:avLst/>
          </a:prstGeom>
          <a:noFill/>
          <a:ln w="9525">
            <a:noFill/>
          </a:ln>
        </p:spPr>
        <p:txBody>
          <a:bodyPr anchor="ctr"/>
          <a:lstStyle/>
          <a:p>
            <a:pPr algn="ctr" eaLnBrk="1" hangingPunct="1"/>
            <a:r>
              <a:rPr lang="zh-CN" altLang="en-US" sz="6400" b="1" dirty="0">
                <a:latin typeface="楷体" panose="02010609060101010101" pitchFamily="49" charset="-122"/>
                <a:ea typeface="楷体" panose="02010609060101010101" pitchFamily="49" charset="-122"/>
              </a:rPr>
              <a:t>苏锡常镇二模解读</a:t>
            </a:r>
            <a:r>
              <a:rPr lang="zh-CN" altLang="en-US" sz="6400" b="1" dirty="0" smtClean="0">
                <a:latin typeface="楷体" panose="02010609060101010101" pitchFamily="49" charset="-122"/>
                <a:ea typeface="楷体" panose="02010609060101010101" pitchFamily="49" charset="-122"/>
              </a:rPr>
              <a:t>（</a:t>
            </a:r>
            <a:r>
              <a:rPr lang="en-US" altLang="zh-CN" sz="6400" b="1" smtClean="0">
                <a:latin typeface="楷体" panose="02010609060101010101" pitchFamily="49" charset="-122"/>
                <a:ea typeface="楷体" panose="02010609060101010101" pitchFamily="49" charset="-122"/>
              </a:rPr>
              <a:t>5.22</a:t>
            </a:r>
            <a:r>
              <a:rPr lang="zh-CN" altLang="en-US" sz="6400" b="1" smtClean="0">
                <a:latin typeface="楷体" panose="02010609060101010101" pitchFamily="49" charset="-122"/>
                <a:ea typeface="楷体" panose="02010609060101010101" pitchFamily="49" charset="-122"/>
              </a:rPr>
              <a:t>）</a:t>
            </a:r>
            <a:endParaRPr lang="zh-CN" altLang="en-US" sz="64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076"/>
                                        </p:tgtEl>
                                        <p:attrNameLst>
                                          <p:attrName>style.visibility</p:attrName>
                                        </p:attrNameLst>
                                      </p:cBhvr>
                                      <p:to>
                                        <p:strVal val="visible"/>
                                      </p:to>
                                    </p:set>
                                    <p:animEffect filter="wipe(up)">
                                      <p:cBhvr>
                                        <p:cTn id="7" dur="5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15053" y="0"/>
            <a:ext cx="12192000" cy="4769485"/>
          </a:xfrm>
          <a:prstGeom prst="rect">
            <a:avLst/>
          </a:prstGeom>
          <a:noFill/>
          <a:ln w="9525">
            <a:noFill/>
          </a:ln>
        </p:spPr>
        <p:txBody>
          <a:bodyPr>
            <a:spAutoFit/>
          </a:bodyPr>
          <a:lstStyle/>
          <a:p>
            <a:pPr marL="133350" indent="-133350" eaLnBrk="1" hangingPunct="1"/>
            <a:r>
              <a:rPr lang="en-US" altLang="zh-CN" sz="3200" dirty="0">
                <a:latin typeface="Calibri" panose="020F0502020204030204" charset="0"/>
              </a:rPr>
              <a:t>     </a:t>
            </a:r>
            <a:r>
              <a:rPr lang="en-US" altLang="zh-CN" sz="3200" b="1" dirty="0">
                <a:solidFill>
                  <a:srgbClr val="00B0F0"/>
                </a:solidFill>
                <a:latin typeface="Calibri" panose="020F0502020204030204" charset="0"/>
              </a:rPr>
              <a:t> </a:t>
            </a:r>
            <a:r>
              <a:rPr lang="zh-CN" altLang="en-US" sz="3200" b="1" dirty="0">
                <a:solidFill>
                  <a:srgbClr val="00B0F0"/>
                </a:solidFill>
                <a:latin typeface="Calibri" panose="020F0502020204030204" charset="0"/>
              </a:rPr>
              <a:t>试一试</a:t>
            </a:r>
            <a:r>
              <a:rPr lang="en-US" altLang="zh-CN" sz="3200" b="1" dirty="0">
                <a:solidFill>
                  <a:srgbClr val="00B0F0"/>
                </a:solidFill>
                <a:latin typeface="Calibri" panose="020F0502020204030204" charset="0"/>
              </a:rPr>
              <a:t> </a:t>
            </a:r>
            <a:r>
              <a:rPr lang="en-US" altLang="zh-CN" sz="3200" dirty="0">
                <a:latin typeface="Calibri" panose="020F0502020204030204" charset="0"/>
              </a:rPr>
              <a:t>     </a:t>
            </a:r>
            <a:endParaRPr lang="zh-CN" altLang="zh-CN" sz="3200" dirty="0">
              <a:latin typeface="Calibri" panose="020F0502020204030204" charset="0"/>
            </a:endParaRPr>
          </a:p>
          <a:p>
            <a:pPr marL="133350" indent="-133350" eaLnBrk="1" hangingPunct="1"/>
            <a:endParaRPr lang="zh-CN" altLang="zh-CN" sz="3200" dirty="0">
              <a:latin typeface="Calibri" panose="020F0502020204030204" charset="0"/>
            </a:endParaRPr>
          </a:p>
          <a:p>
            <a:pPr marL="133350" indent="-133350" eaLnBrk="1" hangingPunct="1"/>
            <a:r>
              <a:rPr lang="en-US" altLang="zh-CN" sz="3200" b="1" dirty="0">
                <a:latin typeface="Times New Roman" panose="02020603050405020304" pitchFamily="18" charset="0"/>
              </a:rPr>
              <a:t> Body mass index, or BMI, is a measure of a person’s weight_________ height. A person with a BMI of twenty-five to twenty-nine is considered overweight.</a:t>
            </a:r>
          </a:p>
          <a:p>
            <a:pPr marL="133350" indent="-133350" eaLnBrk="1" hangingPunct="1"/>
            <a:r>
              <a:rPr lang="en-US" altLang="zh-CN" sz="3200" b="1" dirty="0">
                <a:latin typeface="Times New Roman" panose="02020603050405020304" pitchFamily="18" charset="0"/>
              </a:rPr>
              <a:t>A. in view of	          B. in relation to</a:t>
            </a:r>
          </a:p>
          <a:p>
            <a:pPr marL="133350" indent="-133350" eaLnBrk="1" hangingPunct="1"/>
            <a:r>
              <a:rPr lang="en-US" altLang="zh-CN" sz="3200" b="1" dirty="0">
                <a:latin typeface="Times New Roman" panose="02020603050405020304" pitchFamily="18" charset="0"/>
              </a:rPr>
              <a:t>C. in terms of	          D. in response to</a:t>
            </a:r>
          </a:p>
          <a:p>
            <a:pPr marL="133350" indent="-133350" eaLnBrk="1" hangingPunct="1"/>
            <a:endParaRPr lang="en-US" altLang="zh-CN" sz="2400" dirty="0">
              <a:latin typeface="Calibri" panose="020F0502020204030204" charset="0"/>
            </a:endParaRPr>
          </a:p>
          <a:p>
            <a:pPr marL="133350" indent="-133350" eaLnBrk="1" hangingPunct="1"/>
            <a:endParaRPr lang="en-US" altLang="zh-CN" sz="2400" dirty="0">
              <a:latin typeface="Calibri" panose="020F0502020204030204" charset="0"/>
            </a:endParaRPr>
          </a:p>
          <a:p>
            <a:pPr marL="133350" indent="-133350" eaLnBrk="1" hangingPunct="1"/>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3772535" y="2539153"/>
            <a:ext cx="768773" cy="471593"/>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500"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7" name="文本框 6"/>
          <p:cNvSpPr txBox="1"/>
          <p:nvPr/>
        </p:nvSpPr>
        <p:spPr>
          <a:xfrm>
            <a:off x="0" y="3529008"/>
            <a:ext cx="13255413" cy="1076325"/>
          </a:xfrm>
          <a:prstGeom prst="rect">
            <a:avLst/>
          </a:prstGeom>
          <a:noFill/>
          <a:ln w="9525">
            <a:noFill/>
          </a:ln>
        </p:spPr>
        <p:txBody>
          <a:bodyPr wrap="square">
            <a:spAutoFit/>
          </a:bodyPr>
          <a:lstStyle/>
          <a:p>
            <a:pPr eaLnBrk="1" hangingPunct="1"/>
            <a:r>
              <a:rPr altLang="zh-CN" sz="3200" b="1" dirty="0">
                <a:solidFill>
                  <a:srgbClr val="00B0F0"/>
                </a:solidFill>
                <a:latin typeface="Arial" panose="020B0604020202020204" pitchFamily="34" charset="0"/>
              </a:rPr>
              <a:t>A. in view of考虑到；由于；B. in relation to涉及；与…相</a:t>
            </a:r>
            <a:r>
              <a:rPr lang="zh-CN" sz="3200" b="1" dirty="0">
                <a:solidFill>
                  <a:srgbClr val="00B0F0"/>
                </a:solidFill>
                <a:latin typeface="Arial" panose="020B0604020202020204" pitchFamily="34" charset="0"/>
              </a:rPr>
              <a:t>比</a:t>
            </a:r>
            <a:r>
              <a:rPr altLang="zh-CN" sz="3200" b="1" dirty="0">
                <a:solidFill>
                  <a:srgbClr val="00B0F0"/>
                </a:solidFill>
                <a:latin typeface="Arial" panose="020B0604020202020204" pitchFamily="34" charset="0"/>
              </a:rPr>
              <a:t>；</a:t>
            </a:r>
          </a:p>
          <a:p>
            <a:pPr eaLnBrk="1" hangingPunct="1"/>
            <a:r>
              <a:rPr altLang="zh-CN" sz="3200" b="1" dirty="0">
                <a:solidFill>
                  <a:srgbClr val="00B0F0"/>
                </a:solidFill>
                <a:latin typeface="Arial" panose="020B0604020202020204" pitchFamily="34" charset="0"/>
              </a:rPr>
              <a:t>C. in terms of就……而言，在…方面；D. in response to回应……</a:t>
            </a:r>
          </a:p>
        </p:txBody>
      </p:sp>
      <p:sp>
        <p:nvSpPr>
          <p:cNvPr id="9" name="文本框 8"/>
          <p:cNvSpPr txBox="1"/>
          <p:nvPr/>
        </p:nvSpPr>
        <p:spPr>
          <a:xfrm>
            <a:off x="358987" y="4799753"/>
            <a:ext cx="11833013" cy="1568450"/>
          </a:xfrm>
          <a:prstGeom prst="rect">
            <a:avLst/>
          </a:prstGeom>
          <a:noFill/>
          <a:ln w="9525">
            <a:noFill/>
          </a:ln>
        </p:spPr>
        <p:txBody>
          <a:bodyPr wrap="square">
            <a:spAutoFit/>
          </a:bodyPr>
          <a:lstStyle/>
          <a:p>
            <a:pPr eaLnBrk="1" hangingPunct="1"/>
            <a:r>
              <a:rPr lang="en-US" sz="3200" b="1" dirty="0">
                <a:solidFill>
                  <a:schemeClr val="tx1"/>
                </a:solidFill>
                <a:uFillTx/>
                <a:latin typeface="Arial" panose="020B0604020202020204" pitchFamily="34" charset="0"/>
              </a:rPr>
              <a:t>There is a report </a:t>
            </a:r>
            <a:r>
              <a:rPr lang="en-US" sz="3200" b="1" dirty="0">
                <a:solidFill>
                  <a:srgbClr val="FF0000"/>
                </a:solidFill>
                <a:uFillTx/>
                <a:latin typeface="Arial" panose="020B0604020202020204" pitchFamily="34" charset="0"/>
              </a:rPr>
              <a:t>in relation to</a:t>
            </a:r>
            <a:r>
              <a:rPr lang="en-US" sz="3200" b="1" dirty="0">
                <a:solidFill>
                  <a:schemeClr val="tx1"/>
                </a:solidFill>
                <a:uFillTx/>
                <a:latin typeface="Arial" panose="020B0604020202020204" pitchFamily="34" charset="0"/>
              </a:rPr>
              <a:t> the crash.</a:t>
            </a:r>
          </a:p>
          <a:p>
            <a:pPr eaLnBrk="1" hangingPunct="1"/>
            <a:r>
              <a:rPr lang="en-US" altLang="zh-CN" sz="3200" b="1" dirty="0">
                <a:solidFill>
                  <a:schemeClr val="tx1"/>
                </a:solidFill>
                <a:uFillTx/>
                <a:latin typeface="Arial" panose="020B0604020202020204" pitchFamily="34" charset="0"/>
              </a:rPr>
              <a:t>It's important to consider cost</a:t>
            </a:r>
            <a:r>
              <a:rPr lang="en-US" altLang="zh-CN" sz="3200" b="1" dirty="0">
                <a:solidFill>
                  <a:srgbClr val="FF0000"/>
                </a:solidFill>
                <a:uFillTx/>
                <a:latin typeface="Arial" panose="020B0604020202020204" pitchFamily="34" charset="0"/>
              </a:rPr>
              <a:t> in relation to</a:t>
            </a:r>
            <a:r>
              <a:rPr lang="en-US" altLang="zh-CN" sz="3200" b="1" dirty="0">
                <a:solidFill>
                  <a:schemeClr val="tx1"/>
                </a:solidFill>
                <a:uFillTx/>
                <a:latin typeface="Arial" panose="020B0604020202020204" pitchFamily="34" charset="0"/>
              </a:rPr>
              <a:t> its value.</a:t>
            </a:r>
          </a:p>
          <a:p>
            <a:pPr eaLnBrk="1" hangingPunct="1"/>
            <a:r>
              <a:rPr lang="en-US" altLang="zh-CN" sz="3200" b="1" dirty="0">
                <a:solidFill>
                  <a:schemeClr val="tx1"/>
                </a:solidFill>
                <a:uFillTx/>
                <a:latin typeface="Arial" panose="020B0604020202020204" pitchFamily="34" charset="0"/>
              </a:rPr>
              <a:t>The price is to high </a:t>
            </a:r>
            <a:r>
              <a:rPr lang="en-US" altLang="zh-CN" sz="3200" b="1" dirty="0">
                <a:solidFill>
                  <a:srgbClr val="FF0000"/>
                </a:solidFill>
                <a:uFillTx/>
                <a:latin typeface="Arial" panose="020B0604020202020204" pitchFamily="34" charset="0"/>
              </a:rPr>
              <a:t>in relation to</a:t>
            </a:r>
            <a:r>
              <a:rPr lang="en-US" altLang="zh-CN" sz="3200" b="1" dirty="0">
                <a:solidFill>
                  <a:schemeClr val="tx1"/>
                </a:solidFill>
                <a:uFillTx/>
                <a:latin typeface="Arial" panose="020B0604020202020204" pitchFamily="34" charset="0"/>
              </a:rPr>
              <a:t> his salary.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文本框 99"/>
          <p:cNvSpPr txBox="1">
            <a:spLocks noChangeArrowheads="1"/>
          </p:cNvSpPr>
          <p:nvPr/>
        </p:nvSpPr>
        <p:spPr bwMode="auto">
          <a:xfrm>
            <a:off x="0" y="863474"/>
            <a:ext cx="12189883" cy="3539426"/>
          </a:xfrm>
          <a:prstGeom prst="rect">
            <a:avLst/>
          </a:prstGeom>
          <a:noFill/>
          <a:ln w="9525">
            <a:noFill/>
            <a:miter lim="800000"/>
          </a:ln>
        </p:spPr>
        <p:txBody>
          <a:bodyPr lIns="121917" tIns="60958" rIns="121917" bIns="60958">
            <a:spAutoFit/>
          </a:bodyPr>
          <a:lstStyle/>
          <a:p>
            <a:r>
              <a:rPr lang="en-US" altLang="zh-CN" sz="3700" b="1">
                <a:latin typeface="Times New Roman" panose="02020603050405020304" pitchFamily="18" charset="0"/>
              </a:rPr>
              <a:t>27. The Amazon rainforest is considered the lungs of Earth, much of  _____ located in Brazil.</a:t>
            </a:r>
          </a:p>
          <a:p>
            <a:endParaRPr lang="zh-CN" altLang="en-US" sz="3700" b="1"/>
          </a:p>
          <a:p>
            <a:r>
              <a:rPr lang="zh-CN" altLang="en-US" sz="3700" b="1"/>
              <a:t>A. </a:t>
            </a:r>
            <a:r>
              <a:rPr lang="en-US" altLang="zh-CN" sz="3700" b="1"/>
              <a:t>which</a:t>
            </a:r>
            <a:r>
              <a:rPr lang="zh-CN" altLang="en-US" sz="3700" b="1"/>
              <a:t>           B.</a:t>
            </a:r>
            <a:r>
              <a:rPr lang="en-US" altLang="zh-CN" sz="3700" b="1"/>
              <a:t>what</a:t>
            </a:r>
            <a:r>
              <a:rPr lang="zh-CN" altLang="en-US" sz="3700" b="1"/>
              <a:t>       C. </a:t>
            </a:r>
            <a:r>
              <a:rPr lang="en-US" altLang="zh-CN" sz="3700" b="1"/>
              <a:t>it</a:t>
            </a:r>
            <a:r>
              <a:rPr lang="zh-CN" altLang="en-US" sz="3700" b="1"/>
              <a:t>             D. </a:t>
            </a:r>
            <a:r>
              <a:rPr lang="en-US" altLang="zh-CN" sz="3700" b="1"/>
              <a:t>that</a:t>
            </a:r>
            <a:endParaRPr lang="en-US" altLang="zh-CN" sz="3700" b="1">
              <a:latin typeface="Times New Roman" panose="02020603050405020304" pitchFamily="18" charset="0"/>
            </a:endParaRPr>
          </a:p>
          <a:p>
            <a:endParaRPr lang="en-US" altLang="zh-CN" sz="3700" b="1">
              <a:latin typeface="Times New Roman" panose="02020603050405020304" pitchFamily="18" charset="0"/>
            </a:endParaRPr>
          </a:p>
          <a:p>
            <a:endParaRPr lang="en-US" altLang="zh-CN" sz="3700" b="1"/>
          </a:p>
        </p:txBody>
      </p:sp>
      <p:sp>
        <p:nvSpPr>
          <p:cNvPr id="9218" name="文本框 2"/>
          <p:cNvSpPr txBox="1">
            <a:spLocks noChangeArrowheads="1"/>
          </p:cNvSpPr>
          <p:nvPr/>
        </p:nvSpPr>
        <p:spPr bwMode="auto">
          <a:xfrm>
            <a:off x="4385733" y="474134"/>
            <a:ext cx="2660651" cy="859367"/>
          </a:xfrm>
          <a:prstGeom prst="rect">
            <a:avLst/>
          </a:prstGeom>
          <a:noFill/>
          <a:ln w="9525">
            <a:noFill/>
            <a:miter lim="800000"/>
          </a:ln>
        </p:spPr>
        <p:txBody>
          <a:bodyPr lIns="121917" tIns="60958" rIns="121917" bIns="60958">
            <a:spAutoFit/>
          </a:bodyPr>
          <a:lstStyle/>
          <a:p>
            <a:endParaRPr lang="zh-CN" altLang="en-US" sz="4800" b="1"/>
          </a:p>
        </p:txBody>
      </p:sp>
      <p:sp>
        <p:nvSpPr>
          <p:cNvPr id="13" name="Oval 18"/>
          <p:cNvSpPr>
            <a:spLocks noChangeArrowheads="1"/>
          </p:cNvSpPr>
          <p:nvPr/>
        </p:nvSpPr>
        <p:spPr bwMode="auto">
          <a:xfrm>
            <a:off x="3092229" y="1491460"/>
            <a:ext cx="1813984" cy="778933"/>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6" name="文本框 5"/>
          <p:cNvSpPr txBox="1"/>
          <p:nvPr/>
        </p:nvSpPr>
        <p:spPr>
          <a:xfrm>
            <a:off x="197892" y="3563866"/>
            <a:ext cx="11404600" cy="2585319"/>
          </a:xfrm>
          <a:prstGeom prst="rect">
            <a:avLst/>
          </a:prstGeom>
          <a:noFill/>
          <a:ln w="9525">
            <a:noFill/>
          </a:ln>
        </p:spPr>
        <p:txBody>
          <a:bodyPr lIns="121917" tIns="60958" rIns="121917" bIns="60958">
            <a:spAutoFit/>
            <a:scene3d>
              <a:camera prst="orthographicFront"/>
              <a:lightRig rig="threePt" dir="t"/>
            </a:scene3d>
          </a:bodyPr>
          <a:lstStyle/>
          <a:p>
            <a:r>
              <a:rPr lang="en-US" altLang="zh-CN" sz="3200" noProof="1">
                <a:solidFill>
                  <a:schemeClr val="accent1"/>
                </a:solidFill>
                <a:effectLst>
                  <a:outerShdw blurRad="38100" dist="25400" dir="5400000" algn="ctr" rotWithShape="0">
                    <a:srgbClr val="6E747A">
                      <a:alpha val="43000"/>
                    </a:srgbClr>
                  </a:outerShdw>
                </a:effectLst>
              </a:rPr>
              <a:t>【解析】考查独立主格结构。句意：亚马逊雨林被认为是地球之肺，大部分都位于在巴西。独立主格结构作状语，由</a:t>
            </a:r>
            <a:r>
              <a:rPr lang="zh-CN" altLang="zh-CN" sz="3200" noProof="1">
                <a:solidFill>
                  <a:schemeClr val="accent1"/>
                </a:solidFill>
                <a:effectLst>
                  <a:outerShdw blurRad="38100" dist="25400" dir="5400000" algn="ctr" rotWithShape="0">
                    <a:srgbClr val="6E747A">
                      <a:alpha val="43000"/>
                    </a:srgbClr>
                  </a:outerShdw>
                </a:effectLst>
              </a:rPr>
              <a:t>名词</a:t>
            </a:r>
            <a:r>
              <a:rPr lang="en-US" altLang="zh-CN" sz="3200" noProof="1">
                <a:solidFill>
                  <a:schemeClr val="accent1"/>
                </a:solidFill>
                <a:effectLst>
                  <a:outerShdw blurRad="38100" dist="25400" dir="5400000" algn="ctr" rotWithShape="0">
                    <a:srgbClr val="6E747A">
                      <a:alpha val="43000"/>
                    </a:srgbClr>
                  </a:outerShdw>
                </a:effectLst>
              </a:rPr>
              <a:t>或</a:t>
            </a:r>
            <a:r>
              <a:rPr lang="zh-CN" altLang="en-US" sz="3200" noProof="1">
                <a:solidFill>
                  <a:schemeClr val="accent1"/>
                </a:solidFill>
                <a:effectLst>
                  <a:outerShdw blurRad="38100" dist="25400" dir="5400000" algn="ctr" rotWithShape="0">
                    <a:srgbClr val="6E747A">
                      <a:alpha val="43000"/>
                    </a:srgbClr>
                  </a:outerShdw>
                </a:effectLst>
              </a:rPr>
              <a:t>代词</a:t>
            </a:r>
            <a:r>
              <a:rPr lang="en-US" altLang="zh-CN" sz="3200" noProof="1">
                <a:solidFill>
                  <a:schemeClr val="accent1"/>
                </a:solidFill>
                <a:effectLst>
                  <a:outerShdw blurRad="38100" dist="25400" dir="5400000" algn="ctr" rotWithShape="0">
                    <a:srgbClr val="6E747A">
                      <a:alpha val="43000"/>
                    </a:srgbClr>
                  </a:outerShdw>
                </a:effectLst>
              </a:rPr>
              <a:t>+动词的现在分词或者过去分词组成。此句中空格处所填指代亚马逊雨林用it，因此选C。</a:t>
            </a:r>
          </a:p>
          <a:p>
            <a:endParaRPr lang="en-US" altLang="zh-CN" sz="3200" b="1" noProof="1">
              <a:solidFill>
                <a:schemeClr val="accent1"/>
              </a:solidFill>
              <a:effectLst>
                <a:outerShdw blurRad="38100" dist="25400" dir="5400000" algn="ctr" rotWithShape="0">
                  <a:srgbClr val="6E747A">
                    <a:alpha val="43000"/>
                  </a:srgbClr>
                </a:outerShdw>
              </a:effectLst>
            </a:endParaRPr>
          </a:p>
        </p:txBody>
      </p:sp>
      <p:sp>
        <p:nvSpPr>
          <p:cNvPr id="3" name="Oval 18"/>
          <p:cNvSpPr>
            <a:spLocks noChangeArrowheads="1"/>
          </p:cNvSpPr>
          <p:nvPr/>
        </p:nvSpPr>
        <p:spPr bwMode="auto">
          <a:xfrm>
            <a:off x="4903589" y="2650162"/>
            <a:ext cx="601133" cy="510116"/>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6" grpId="0"/>
      <p:bldP spid="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文本框 1"/>
          <p:cNvSpPr txBox="1">
            <a:spLocks noChangeArrowheads="1"/>
          </p:cNvSpPr>
          <p:nvPr/>
        </p:nvSpPr>
        <p:spPr bwMode="auto">
          <a:xfrm>
            <a:off x="151130" y="1109770"/>
            <a:ext cx="11700933" cy="1105535"/>
          </a:xfrm>
          <a:prstGeom prst="rect">
            <a:avLst/>
          </a:prstGeom>
          <a:noFill/>
          <a:ln w="9525">
            <a:noFill/>
            <a:miter lim="800000"/>
          </a:ln>
        </p:spPr>
        <p:txBody>
          <a:bodyPr lIns="121917" tIns="60958" rIns="121917" bIns="60958">
            <a:spAutoFit/>
          </a:bodyPr>
          <a:lstStyle/>
          <a:p>
            <a:endParaRPr lang="zh-CN" altLang="en-US" sz="3200" b="1">
              <a:solidFill>
                <a:srgbClr val="0000FF"/>
              </a:solidFill>
            </a:endParaRPr>
          </a:p>
          <a:p>
            <a:r>
              <a:rPr lang="zh-CN" altLang="en-US" sz="3200" b="1">
                <a:solidFill>
                  <a:srgbClr val="0000FF"/>
                </a:solidFill>
              </a:rPr>
              <a:t>试一试</a:t>
            </a:r>
          </a:p>
        </p:txBody>
      </p:sp>
      <p:sp>
        <p:nvSpPr>
          <p:cNvPr id="8" name="文本框 7"/>
          <p:cNvSpPr txBox="1"/>
          <p:nvPr/>
        </p:nvSpPr>
        <p:spPr>
          <a:xfrm>
            <a:off x="0" y="2671170"/>
            <a:ext cx="12192000" cy="3075305"/>
          </a:xfrm>
          <a:prstGeom prst="rect">
            <a:avLst/>
          </a:prstGeom>
          <a:noFill/>
          <a:ln w="9525">
            <a:noFill/>
          </a:ln>
        </p:spPr>
        <p:txBody>
          <a:bodyPr lIns="121917" tIns="60958" rIns="121917" bIns="60958">
            <a:spAutoFit/>
          </a:bodyPr>
          <a:lstStyle/>
          <a:p>
            <a:r>
              <a:rPr lang="en-US" altLang="zh-CN" sz="3200" b="1" noProof="1">
                <a:latin typeface="Times New Roman" panose="02020603050405020304" pitchFamily="18" charset="0"/>
                <a:sym typeface="+mn-ea"/>
              </a:rPr>
              <a:t> Titled Pain , the book contains 51 poems, _______ written in the past three years, Zhao told China Daily in Beijing.</a:t>
            </a:r>
            <a:endParaRPr lang="en-US" altLang="zh-CN" sz="3200" b="1" noProof="1">
              <a:latin typeface="Times New Roman" panose="02020603050405020304" pitchFamily="18" charset="0"/>
            </a:endParaRPr>
          </a:p>
          <a:p>
            <a:r>
              <a:rPr lang="en-US" altLang="zh-CN" sz="3200" b="1" noProof="1">
                <a:latin typeface="Times New Roman" panose="02020603050405020304" pitchFamily="18" charset="0"/>
                <a:sym typeface="+mn-ea"/>
              </a:rPr>
              <a:t>  A. most of which 	                        B. most of them </a:t>
            </a:r>
            <a:endParaRPr lang="en-US" altLang="zh-CN" sz="3200" b="1" noProof="1">
              <a:latin typeface="Times New Roman" panose="02020603050405020304" pitchFamily="18" charset="0"/>
            </a:endParaRPr>
          </a:p>
          <a:p>
            <a:r>
              <a:rPr lang="en-US" altLang="zh-CN" sz="3200" b="1" noProof="1">
                <a:latin typeface="Times New Roman" panose="02020603050405020304" pitchFamily="18" charset="0"/>
                <a:sym typeface="+mn-ea"/>
              </a:rPr>
              <a:t>  C. most of what 	                        D. most of it</a:t>
            </a:r>
            <a:endParaRPr lang="zh-CN" altLang="en-US" sz="3200" b="1" noProof="1"/>
          </a:p>
          <a:p>
            <a:endParaRPr lang="en-US" altLang="zh-CN" sz="3200" b="1" noProof="1"/>
          </a:p>
          <a:p>
            <a:pPr marL="177800" indent="-177800"/>
            <a:r>
              <a:rPr lang="en-US" altLang="zh-CN" sz="3200" noProof="1">
                <a:solidFill>
                  <a:srgbClr val="000000"/>
                </a:solidFill>
                <a:latin typeface="Times New Roman" panose="02020603050405020304" pitchFamily="18" charset="0"/>
              </a:rPr>
              <a:t>	</a:t>
            </a:r>
            <a:endParaRPr lang="zh-CN" altLang="en-US" sz="3200" noProof="1"/>
          </a:p>
        </p:txBody>
      </p:sp>
      <p:sp>
        <p:nvSpPr>
          <p:cNvPr id="9" name="Oval 18"/>
          <p:cNvSpPr>
            <a:spLocks noChangeArrowheads="1"/>
          </p:cNvSpPr>
          <p:nvPr/>
        </p:nvSpPr>
        <p:spPr bwMode="auto">
          <a:xfrm>
            <a:off x="6135995" y="3692794"/>
            <a:ext cx="465667" cy="491067"/>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2" name="Oval 18"/>
          <p:cNvSpPr>
            <a:spLocks noChangeArrowheads="1"/>
          </p:cNvSpPr>
          <p:nvPr/>
        </p:nvSpPr>
        <p:spPr bwMode="auto">
          <a:xfrm>
            <a:off x="8916418" y="2540000"/>
            <a:ext cx="1356784" cy="992717"/>
          </a:xfrm>
          <a:prstGeom prst="ellipse">
            <a:avLst/>
          </a:prstGeom>
          <a:noFill/>
          <a:ln w="63500" cap="flat" cmpd="sng">
            <a:solidFill>
              <a:srgbClr val="FF0000"/>
            </a:solidFill>
            <a:round/>
          </a:ln>
          <a:effectLst/>
        </p:spPr>
        <p:txBody>
          <a:bodyPr wrap="none" lIns="121917" tIns="60958" rIns="121917" bIns="60958" anchor="ctr"/>
          <a:lstStyle/>
          <a:p>
            <a:pPr>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ldLvl="0" animBg="1"/>
      <p:bldP spid="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8440" y="233680"/>
            <a:ext cx="12112625" cy="3924300"/>
          </a:xfrm>
        </p:spPr>
        <p:txBody>
          <a:bodyPr/>
          <a:lstStyle/>
          <a:p>
            <a:r>
              <a:rPr lang="zh-CN" altLang="en-US" sz="3200" b="1" noProof="1"/>
              <a:t>29. The past decades have witnessed China</a:t>
            </a:r>
            <a:r>
              <a:rPr lang="en-US" altLang="zh-CN" sz="3200" b="1" noProof="1"/>
              <a:t>’</a:t>
            </a:r>
            <a:r>
              <a:rPr lang="zh-CN" altLang="en-US" sz="3200" b="1" noProof="1"/>
              <a:t>s many scientific achievements, _____</a:t>
            </a:r>
            <a:r>
              <a:rPr lang="en-US" altLang="zh-CN" sz="3200" b="1" noProof="1"/>
              <a:t>the</a:t>
            </a:r>
            <a:r>
              <a:rPr lang="zh-CN" altLang="en-US" sz="3200" b="1" noProof="1"/>
              <a:t> development of Shenwei surpercomputers is a typical example.</a:t>
            </a:r>
          </a:p>
          <a:p>
            <a:pPr marL="0" indent="0">
              <a:buFontTx/>
              <a:buNone/>
            </a:pPr>
            <a:r>
              <a:rPr lang="zh-CN" altLang="en-US" sz="3200" b="1" noProof="1"/>
              <a:t>    A. to which    B. for which    </a:t>
            </a:r>
          </a:p>
          <a:p>
            <a:pPr marL="0" indent="0">
              <a:buFontTx/>
              <a:buNone/>
            </a:pPr>
            <a:r>
              <a:rPr lang="zh-CN" altLang="en-US" sz="3200" b="1" noProof="1"/>
              <a:t>    C. in which    D. of which</a:t>
            </a:r>
          </a:p>
          <a:p>
            <a:pPr marL="0" indent="0">
              <a:buFontTx/>
              <a:buNone/>
            </a:pPr>
            <a:endParaRPr lang="zh-CN" altLang="en-US" b="1" noProof="1">
              <a:solidFill>
                <a:srgbClr val="1D41D5"/>
              </a:solidFill>
            </a:endParaRPr>
          </a:p>
        </p:txBody>
      </p:sp>
      <p:sp>
        <p:nvSpPr>
          <p:cNvPr id="13" name="Oval 18"/>
          <p:cNvSpPr>
            <a:spLocks noChangeArrowheads="1"/>
          </p:cNvSpPr>
          <p:nvPr/>
        </p:nvSpPr>
        <p:spPr bwMode="auto">
          <a:xfrm>
            <a:off x="2652627" y="2200253"/>
            <a:ext cx="690033" cy="454025"/>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8" name="文本框 7"/>
          <p:cNvSpPr txBox="1">
            <a:spLocks noChangeArrowheads="1"/>
          </p:cNvSpPr>
          <p:nvPr/>
        </p:nvSpPr>
        <p:spPr bwMode="auto">
          <a:xfrm>
            <a:off x="466090" y="361315"/>
            <a:ext cx="2875915" cy="829945"/>
          </a:xfrm>
          <a:prstGeom prst="rect">
            <a:avLst/>
          </a:prstGeom>
          <a:noFill/>
          <a:ln w="9525">
            <a:noFill/>
            <a:miter lim="800000"/>
          </a:ln>
        </p:spPr>
        <p:txBody>
          <a:bodyPr wrap="square">
            <a:spAutoFit/>
          </a:bodyPr>
          <a:lstStyle/>
          <a:p>
            <a:r>
              <a:rPr lang="en-US" altLang="zh-CN" sz="4800">
                <a:solidFill>
                  <a:srgbClr val="FF0000"/>
                </a:solidFill>
              </a:rPr>
              <a:t>______</a:t>
            </a:r>
          </a:p>
        </p:txBody>
      </p:sp>
      <p:sp>
        <p:nvSpPr>
          <p:cNvPr id="7" name="文本框 6"/>
          <p:cNvSpPr txBox="1">
            <a:spLocks noChangeArrowheads="1"/>
          </p:cNvSpPr>
          <p:nvPr/>
        </p:nvSpPr>
        <p:spPr bwMode="auto">
          <a:xfrm>
            <a:off x="240069" y="3109629"/>
            <a:ext cx="11493500" cy="2061210"/>
          </a:xfrm>
          <a:prstGeom prst="rect">
            <a:avLst/>
          </a:prstGeom>
          <a:noFill/>
          <a:ln w="9525">
            <a:noFill/>
            <a:miter lim="800000"/>
          </a:ln>
        </p:spPr>
        <p:txBody>
          <a:bodyPr>
            <a:spAutoFit/>
          </a:bodyPr>
          <a:lstStyle/>
          <a:p>
            <a:r>
              <a:rPr lang="zh-CN" altLang="en-US" sz="3200"/>
              <a:t>【解析】考查定语从句。句意：过去的几十年见证了中国许多科技成就的产生和发展，其中超级计算机“神威</a:t>
            </a:r>
            <a:r>
              <a:rPr lang="en-US" altLang="zh-CN" sz="3200"/>
              <a:t>”</a:t>
            </a:r>
            <a:r>
              <a:rPr lang="zh-CN" altLang="en-US" sz="3200"/>
              <a:t>的开发就是一个很典型的例子。</a:t>
            </a:r>
            <a:r>
              <a:rPr lang="zh-CN" altLang="en-US" sz="3200">
                <a:solidFill>
                  <a:srgbClr val="1D41D5"/>
                </a:solidFill>
              </a:rPr>
              <a:t>神威是众多科技成就之一，因此用of which，故选D。</a:t>
            </a:r>
            <a:endParaRPr lang="zh-CN" alt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linds(horizontal)">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linds(horizontal)">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8"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标题 1"/>
          <p:cNvSpPr>
            <a:spLocks noGrp="1" noChangeArrowheads="1"/>
          </p:cNvSpPr>
          <p:nvPr>
            <p:ph type="title"/>
          </p:nvPr>
        </p:nvSpPr>
        <p:spPr/>
        <p:txBody>
          <a:bodyPr/>
          <a:lstStyle/>
          <a:p>
            <a:r>
              <a:rPr lang="zh-CN" altLang="en-US" b="1">
                <a:solidFill>
                  <a:srgbClr val="0000FF"/>
                </a:solidFill>
              </a:rPr>
              <a:t>试一试</a:t>
            </a:r>
            <a:br>
              <a:rPr lang="zh-CN" altLang="en-US" b="1">
                <a:solidFill>
                  <a:srgbClr val="0000FF"/>
                </a:solidFill>
              </a:rPr>
            </a:br>
            <a:endParaRPr lang="zh-CN" altLang="en-US"/>
          </a:p>
        </p:txBody>
      </p:sp>
      <p:sp>
        <p:nvSpPr>
          <p:cNvPr id="3" name="内容占位符 2"/>
          <p:cNvSpPr>
            <a:spLocks noGrp="1"/>
          </p:cNvSpPr>
          <p:nvPr>
            <p:ph idx="1"/>
          </p:nvPr>
        </p:nvSpPr>
        <p:spPr>
          <a:xfrm>
            <a:off x="537949" y="993112"/>
            <a:ext cx="10515600" cy="4351338"/>
          </a:xfrm>
        </p:spPr>
        <p:txBody>
          <a:bodyPr/>
          <a:lstStyle/>
          <a:p>
            <a:r>
              <a:rPr lang="zh-CN" altLang="en-US" b="1" noProof="1"/>
              <a:t>(　　) Just as Martin Luther King Jr. said, peace is not merely a distant goal that we seek, but a means </a:t>
            </a:r>
            <a:r>
              <a:rPr lang="en-US" altLang="zh-CN" b="1" noProof="1"/>
              <a:t>______</a:t>
            </a:r>
            <a:r>
              <a:rPr lang="zh-CN" altLang="en-US" b="1" noProof="1"/>
              <a:t>we arrive at that goal. </a:t>
            </a:r>
          </a:p>
          <a:p>
            <a:pPr marL="0" indent="0">
              <a:buFontTx/>
              <a:buNone/>
            </a:pPr>
            <a:r>
              <a:rPr lang="zh-CN" altLang="en-US" b="1" noProof="1"/>
              <a:t>   A. in which	      B. with which	</a:t>
            </a:r>
          </a:p>
          <a:p>
            <a:pPr marL="0" indent="0">
              <a:buFontTx/>
              <a:buNone/>
            </a:pPr>
            <a:r>
              <a:rPr lang="zh-CN" altLang="en-US" b="1" noProof="1"/>
              <a:t>  C. by which	      D. to which</a:t>
            </a:r>
          </a:p>
        </p:txBody>
      </p:sp>
      <p:sp>
        <p:nvSpPr>
          <p:cNvPr id="13" name="Oval 18"/>
          <p:cNvSpPr>
            <a:spLocks noChangeArrowheads="1"/>
          </p:cNvSpPr>
          <p:nvPr/>
        </p:nvSpPr>
        <p:spPr bwMode="auto">
          <a:xfrm>
            <a:off x="445195" y="2830063"/>
            <a:ext cx="651933" cy="455613"/>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5556762" y="1172476"/>
            <a:ext cx="5778500" cy="830263"/>
          </a:xfrm>
          <a:prstGeom prst="rect">
            <a:avLst/>
          </a:prstGeom>
          <a:noFill/>
          <a:ln w="9525">
            <a:noFill/>
            <a:miter lim="800000"/>
          </a:ln>
        </p:spPr>
        <p:txBody>
          <a:bodyPr>
            <a:spAutoFit/>
          </a:bodyPr>
          <a:lstStyle/>
          <a:p>
            <a:r>
              <a:rPr lang="en-US" altLang="zh-CN" sz="4800">
                <a:solidFill>
                  <a:srgbClr val="FF0000"/>
                </a:solidFill>
              </a:rPr>
              <a:t>____</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36476" y="997518"/>
            <a:ext cx="11155436" cy="2909888"/>
          </a:xfrm>
        </p:spPr>
        <p:txBody>
          <a:bodyPr/>
          <a:lstStyle/>
          <a:p>
            <a:pPr>
              <a:buNone/>
            </a:pPr>
            <a:r>
              <a:rPr lang="en-US" altLang="zh-CN" sz="3200" b="1" noProof="1"/>
              <a:t>31.</a:t>
            </a:r>
            <a:r>
              <a:rPr lang="zh-CN" altLang="en-US" sz="3200" b="1" noProof="1"/>
              <a:t>More attention on digital books reflects a rising trend in the industry towards _____ many are calling “digital first".</a:t>
            </a:r>
          </a:p>
          <a:p>
            <a:pPr marL="0" indent="0">
              <a:buFontTx/>
              <a:buNone/>
            </a:pPr>
            <a:r>
              <a:rPr lang="zh-CN" altLang="en-US" sz="3200" b="1" noProof="1"/>
              <a:t> A. which      B. that       C. what      D. where</a:t>
            </a:r>
          </a:p>
          <a:p>
            <a:pPr marL="0" indent="0">
              <a:buFontTx/>
              <a:buNone/>
            </a:pPr>
            <a:endParaRPr lang="zh-CN" altLang="en-US" b="1" noProof="1">
              <a:solidFill>
                <a:srgbClr val="1D41D5"/>
              </a:solidFill>
            </a:endParaRPr>
          </a:p>
        </p:txBody>
      </p:sp>
      <p:sp>
        <p:nvSpPr>
          <p:cNvPr id="13" name="Oval 18"/>
          <p:cNvSpPr>
            <a:spLocks noChangeArrowheads="1"/>
          </p:cNvSpPr>
          <p:nvPr/>
        </p:nvSpPr>
        <p:spPr bwMode="auto">
          <a:xfrm>
            <a:off x="3971639" y="2054363"/>
            <a:ext cx="679449" cy="393700"/>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6075972" y="1224248"/>
            <a:ext cx="5778500" cy="830262"/>
          </a:xfrm>
          <a:prstGeom prst="rect">
            <a:avLst/>
          </a:prstGeom>
          <a:noFill/>
          <a:ln w="9525">
            <a:noFill/>
            <a:miter lim="800000"/>
          </a:ln>
        </p:spPr>
        <p:txBody>
          <a:bodyPr>
            <a:spAutoFit/>
          </a:bodyPr>
          <a:lstStyle/>
          <a:p>
            <a:r>
              <a:rPr lang="en-US" altLang="zh-CN" sz="4800">
                <a:solidFill>
                  <a:srgbClr val="FF0000"/>
                </a:solidFill>
              </a:rPr>
              <a:t>____</a:t>
            </a:r>
          </a:p>
        </p:txBody>
      </p:sp>
      <p:sp>
        <p:nvSpPr>
          <p:cNvPr id="13316" name="文本框 3"/>
          <p:cNvSpPr txBox="1">
            <a:spLocks noChangeArrowheads="1"/>
          </p:cNvSpPr>
          <p:nvPr/>
        </p:nvSpPr>
        <p:spPr bwMode="auto">
          <a:xfrm>
            <a:off x="1274233" y="3781425"/>
            <a:ext cx="1365251" cy="368300"/>
          </a:xfrm>
          <a:prstGeom prst="rect">
            <a:avLst/>
          </a:prstGeom>
          <a:noFill/>
          <a:ln w="9525">
            <a:noFill/>
            <a:miter lim="800000"/>
          </a:ln>
        </p:spPr>
        <p:txBody>
          <a:bodyPr>
            <a:spAutoFit/>
          </a:bodyPr>
          <a:lstStyle/>
          <a:p>
            <a:endParaRPr lang="zh-CN" altLang="en-US"/>
          </a:p>
        </p:txBody>
      </p:sp>
      <p:sp>
        <p:nvSpPr>
          <p:cNvPr id="13317" name="文本框 4"/>
          <p:cNvSpPr txBox="1">
            <a:spLocks noChangeArrowheads="1"/>
          </p:cNvSpPr>
          <p:nvPr/>
        </p:nvSpPr>
        <p:spPr bwMode="auto">
          <a:xfrm>
            <a:off x="236152" y="3032695"/>
            <a:ext cx="10924116" cy="2554545"/>
          </a:xfrm>
          <a:prstGeom prst="rect">
            <a:avLst/>
          </a:prstGeom>
          <a:noFill/>
          <a:ln w="9525">
            <a:noFill/>
            <a:miter lim="800000"/>
          </a:ln>
        </p:spPr>
        <p:txBody>
          <a:bodyPr>
            <a:spAutoFit/>
          </a:bodyPr>
          <a:lstStyle/>
          <a:p>
            <a:r>
              <a:rPr lang="zh-CN" altLang="en-US" sz="3200"/>
              <a:t>【解析】考查名词性从句。句意：电子书受到越来越多关注的现象反映电子书产业的不断攀升，我们把它叫做“数字化优先”。介词towards后面缺少宾语，从句中call后面缺少宾语，前缺后缺用what。</a:t>
            </a:r>
            <a:r>
              <a:rPr lang="zh-CN" altLang="en-US" sz="3200">
                <a:solidFill>
                  <a:srgbClr val="1D41D5"/>
                </a:solidFill>
              </a:rPr>
              <a:t>what在宾语从句中作call的宾语，故选C。</a:t>
            </a:r>
            <a:endParaRPr lang="zh-CN" alt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91152" y="458386"/>
            <a:ext cx="11565467" cy="3146425"/>
          </a:xfrm>
        </p:spPr>
        <p:txBody>
          <a:bodyPr/>
          <a:lstStyle/>
          <a:p>
            <a:pPr>
              <a:buNone/>
            </a:pPr>
            <a:r>
              <a:rPr lang="zh-CN" altLang="en-US" b="1">
                <a:solidFill>
                  <a:srgbClr val="0000FF"/>
                </a:solidFill>
              </a:rPr>
              <a:t>试一试</a:t>
            </a:r>
            <a:endParaRPr lang="en-US" altLang="zh-CN" b="1">
              <a:solidFill>
                <a:srgbClr val="0000FF"/>
              </a:solidFill>
            </a:endParaRPr>
          </a:p>
          <a:p>
            <a:pPr>
              <a:buNone/>
            </a:pPr>
            <a:r>
              <a:rPr lang="zh-CN" altLang="en-US" sz="3200" b="1" noProof="1"/>
              <a:t>A large number of young women, unconscious that they are at risk, live in _____ UNAIDS calls “challenging environments”, with insufficient access to food and education.</a:t>
            </a:r>
          </a:p>
          <a:p>
            <a:r>
              <a:rPr lang="zh-CN" altLang="en-US" sz="3200" b="1" noProof="1"/>
              <a:t>A. where	   B. what	   C. why	  D. how</a:t>
            </a:r>
          </a:p>
          <a:p>
            <a:pPr marL="0" indent="0">
              <a:buFontTx/>
              <a:buNone/>
            </a:pPr>
            <a:endParaRPr lang="zh-CN" altLang="en-US" b="1" noProof="1"/>
          </a:p>
        </p:txBody>
      </p:sp>
      <p:sp>
        <p:nvSpPr>
          <p:cNvPr id="13" name="Oval 18"/>
          <p:cNvSpPr>
            <a:spLocks noChangeArrowheads="1"/>
          </p:cNvSpPr>
          <p:nvPr/>
        </p:nvSpPr>
        <p:spPr bwMode="auto">
          <a:xfrm>
            <a:off x="2199723" y="2441387"/>
            <a:ext cx="687916" cy="455613"/>
          </a:xfrm>
          <a:prstGeom prst="ellipse">
            <a:avLst/>
          </a:prstGeom>
          <a:noFill/>
          <a:ln w="63500" cap="flat" cmpd="sng">
            <a:solidFill>
              <a:srgbClr val="FF0000"/>
            </a:solidFill>
            <a:round/>
          </a:ln>
          <a:effectLst/>
        </p:spPr>
        <p:txBody>
          <a:bodyPr wrap="none" anchor="ctr"/>
          <a:lstStyle/>
          <a:p>
            <a:pPr>
              <a:buFont typeface="Arial" panose="020B0604020202020204" pitchFamily="34" charset="0"/>
              <a:buNone/>
              <a:defRPr/>
            </a:pPr>
            <a:endParaRPr lang="zh-CN" altLang="en-US" sz="1875" noProof="1">
              <a:solidFill>
                <a:srgbClr val="000000"/>
              </a:solidFill>
              <a:latin typeface="Times New Roman" panose="02020603050405020304" pitchFamily="18" charset="0"/>
            </a:endParaRPr>
          </a:p>
        </p:txBody>
      </p:sp>
      <p:sp>
        <p:nvSpPr>
          <p:cNvPr id="4" name="文本框 3"/>
          <p:cNvSpPr txBox="1">
            <a:spLocks noChangeArrowheads="1"/>
          </p:cNvSpPr>
          <p:nvPr/>
        </p:nvSpPr>
        <p:spPr bwMode="auto">
          <a:xfrm>
            <a:off x="374651" y="3359151"/>
            <a:ext cx="11425767" cy="2062103"/>
          </a:xfrm>
          <a:prstGeom prst="rect">
            <a:avLst/>
          </a:prstGeom>
          <a:noFill/>
          <a:ln w="9525">
            <a:noFill/>
            <a:miter lim="800000"/>
          </a:ln>
        </p:spPr>
        <p:txBody>
          <a:bodyPr>
            <a:spAutoFit/>
          </a:bodyPr>
          <a:lstStyle/>
          <a:p>
            <a:r>
              <a:rPr lang="zh-CN" altLang="en-US" sz="3200" b="1"/>
              <a:t>【</a:t>
            </a:r>
            <a:r>
              <a:rPr lang="zh-CN" altLang="en-US" sz="3200"/>
              <a:t>详解】考查宾语从句。句意：许多年轻妇女不知道自己处于危险之中，她们生活在艾滋病规划署所说的“具有挑战性的环境“中，得不到足够的食物和教育。</a:t>
            </a:r>
            <a:r>
              <a:rPr lang="zh-CN" altLang="en-US" sz="3200">
                <a:solidFill>
                  <a:srgbClr val="1D41D5"/>
                </a:solidFill>
              </a:rPr>
              <a:t>live in 后面引导的宾语从句的谓语动词calls缺少间接宾语，应该填what。故选B。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a:spLocks noChangeArrowheads="1"/>
          </p:cNvSpPr>
          <p:nvPr/>
        </p:nvSpPr>
        <p:spPr bwMode="auto">
          <a:xfrm>
            <a:off x="171451" y="709085"/>
            <a:ext cx="11846983" cy="2092877"/>
          </a:xfrm>
          <a:prstGeom prst="rect">
            <a:avLst/>
          </a:prstGeom>
          <a:noFill/>
          <a:ln>
            <a:noFill/>
          </a:ln>
        </p:spPr>
        <p:txBody>
          <a:bodyPr lIns="121917" tIns="60958" rIns="121917" bIns="60958">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3200" b="1" dirty="0"/>
              <a:t>30. Nowadays the growth of food delivery apps in China _____ the country with takeout containers and plastic bags.</a:t>
            </a:r>
            <a:endParaRPr lang="zh-CN" altLang="zh-CN" sz="3200" b="1" dirty="0"/>
          </a:p>
          <a:p>
            <a:pPr marL="609600" indent="-609600">
              <a:buFontTx/>
              <a:buAutoNum type="alphaUcPeriod"/>
              <a:defRPr/>
            </a:pPr>
            <a:r>
              <a:rPr lang="en-US" altLang="zh-CN" sz="3200" b="1" dirty="0"/>
              <a:t>have drowned            B. has been drowned    </a:t>
            </a:r>
          </a:p>
          <a:p>
            <a:pPr>
              <a:defRPr/>
            </a:pPr>
            <a:r>
              <a:rPr lang="en-US" altLang="zh-CN" sz="3200" b="1" dirty="0"/>
              <a:t>C. is drowning                 D. are drowned</a:t>
            </a:r>
            <a:endParaRPr lang="zh-CN" altLang="en-US" sz="3200" b="1" dirty="0"/>
          </a:p>
        </p:txBody>
      </p:sp>
      <p:sp>
        <p:nvSpPr>
          <p:cNvPr id="2051" name="文本框 2"/>
          <p:cNvSpPr txBox="1">
            <a:spLocks noChangeArrowheads="1"/>
          </p:cNvSpPr>
          <p:nvPr/>
        </p:nvSpPr>
        <p:spPr bwMode="auto">
          <a:xfrm>
            <a:off x="4525433" y="35984"/>
            <a:ext cx="2660651" cy="861483"/>
          </a:xfrm>
          <a:prstGeom prst="rect">
            <a:avLst/>
          </a:prstGeom>
          <a:noFill/>
          <a:ln w="9525">
            <a:noFill/>
            <a:miter lim="800000"/>
          </a:ln>
        </p:spPr>
        <p:txBody>
          <a:bodyPr lIns="121917" tIns="60958" rIns="121917" bIns="60958">
            <a:spAutoFit/>
          </a:bodyPr>
          <a:lstStyle/>
          <a:p>
            <a:pPr eaLnBrk="1" hangingPunct="1"/>
            <a:r>
              <a:rPr lang="en-US" altLang="zh-CN" sz="4800" b="1"/>
              <a:t>   30</a:t>
            </a:r>
            <a:r>
              <a:rPr lang="zh-CN" altLang="en-US" sz="4800" b="1"/>
              <a:t>题</a:t>
            </a:r>
          </a:p>
        </p:txBody>
      </p:sp>
      <p:sp>
        <p:nvSpPr>
          <p:cNvPr id="10" name="文本框 9"/>
          <p:cNvSpPr txBox="1">
            <a:spLocks noChangeArrowheads="1"/>
          </p:cNvSpPr>
          <p:nvPr/>
        </p:nvSpPr>
        <p:spPr bwMode="auto">
          <a:xfrm>
            <a:off x="459318" y="2796118"/>
            <a:ext cx="11283949" cy="615949"/>
          </a:xfrm>
          <a:prstGeom prst="rect">
            <a:avLst/>
          </a:prstGeom>
          <a:noFill/>
          <a:ln w="9525">
            <a:noFill/>
            <a:miter lim="800000"/>
          </a:ln>
        </p:spPr>
        <p:txBody>
          <a:bodyPr lIns="121917" tIns="60958" rIns="121917" bIns="60958">
            <a:spAutoFit/>
          </a:bodyPr>
          <a:lstStyle/>
          <a:p>
            <a:pPr eaLnBrk="1" hangingPunct="1"/>
            <a:r>
              <a:rPr lang="zh-CN" altLang="zh-CN" sz="3200" b="1">
                <a:solidFill>
                  <a:srgbClr val="FF0000"/>
                </a:solidFill>
              </a:rPr>
              <a:t>考查动词时态和语态</a:t>
            </a:r>
            <a:r>
              <a:rPr lang="en-US" altLang="zh-CN" sz="3200" b="1">
                <a:solidFill>
                  <a:srgbClr val="FF0000"/>
                </a:solidFill>
              </a:rPr>
              <a:t> </a:t>
            </a:r>
          </a:p>
        </p:txBody>
      </p:sp>
      <p:sp>
        <p:nvSpPr>
          <p:cNvPr id="8197" name="矩形 10"/>
          <p:cNvSpPr>
            <a:spLocks noChangeArrowheads="1"/>
          </p:cNvSpPr>
          <p:nvPr/>
        </p:nvSpPr>
        <p:spPr bwMode="auto">
          <a:xfrm>
            <a:off x="721784" y="3384551"/>
            <a:ext cx="7051540" cy="615549"/>
          </a:xfrm>
          <a:prstGeom prst="rect">
            <a:avLst/>
          </a:prstGeom>
          <a:noFill/>
          <a:ln w="9525">
            <a:noFill/>
            <a:miter lim="800000"/>
          </a:ln>
        </p:spPr>
        <p:txBody>
          <a:bodyPr wrap="none" lIns="121917" tIns="60958" rIns="121917" bIns="60958">
            <a:spAutoFit/>
          </a:bodyPr>
          <a:lstStyle/>
          <a:p>
            <a:r>
              <a:rPr lang="en-US" altLang="zh-CN" sz="3200" b="1"/>
              <a:t>drown</a:t>
            </a:r>
            <a:r>
              <a:rPr lang="zh-CN" altLang="en-US" sz="3200" b="1"/>
              <a:t>淹死</a:t>
            </a:r>
            <a:r>
              <a:rPr lang="en-US" altLang="zh-CN" sz="3200" b="1"/>
              <a:t>; </a:t>
            </a:r>
            <a:r>
              <a:rPr lang="zh-CN" altLang="en-US" sz="3200" b="1"/>
              <a:t>浸没</a:t>
            </a:r>
            <a:r>
              <a:rPr lang="en-US" altLang="zh-CN" sz="3200" b="1"/>
              <a:t>; </a:t>
            </a:r>
            <a:r>
              <a:rPr lang="zh-CN" altLang="en-US" sz="3200" b="1"/>
              <a:t>麻痹某人对</a:t>
            </a:r>
            <a:r>
              <a:rPr lang="en-US" altLang="zh-CN" sz="3200" b="1"/>
              <a:t>…</a:t>
            </a:r>
            <a:r>
              <a:rPr lang="zh-CN" altLang="en-US" sz="3200" b="1"/>
              <a:t>的意识</a:t>
            </a:r>
            <a:r>
              <a:rPr lang="en-US" altLang="zh-CN" sz="3200" b="1"/>
              <a:t> </a:t>
            </a:r>
            <a:endParaRPr lang="zh-CN" altLang="en-US" sz="3200" b="1"/>
          </a:p>
        </p:txBody>
      </p:sp>
      <p:cxnSp>
        <p:nvCxnSpPr>
          <p:cNvPr id="8" name="AutoShape 7"/>
          <p:cNvCxnSpPr>
            <a:cxnSpLocks noChangeShapeType="1"/>
          </p:cNvCxnSpPr>
          <p:nvPr/>
        </p:nvCxnSpPr>
        <p:spPr bwMode="auto">
          <a:xfrm flipV="1">
            <a:off x="7535334" y="309033"/>
            <a:ext cx="1835151" cy="643467"/>
          </a:xfrm>
          <a:prstGeom prst="straightConnector1">
            <a:avLst/>
          </a:prstGeom>
          <a:noFill/>
          <a:ln w="41275">
            <a:solidFill>
              <a:schemeClr val="hlink"/>
            </a:solidFill>
            <a:round/>
            <a:tailEnd type="triangle" w="med" len="med"/>
          </a:ln>
        </p:spPr>
      </p:cxnSp>
      <p:sp>
        <p:nvSpPr>
          <p:cNvPr id="8200" name="TextBox 10"/>
          <p:cNvSpPr txBox="1">
            <a:spLocks noChangeArrowheads="1"/>
          </p:cNvSpPr>
          <p:nvPr/>
        </p:nvSpPr>
        <p:spPr bwMode="auto">
          <a:xfrm>
            <a:off x="9359901" y="0"/>
            <a:ext cx="912284" cy="400105"/>
          </a:xfrm>
          <a:prstGeom prst="rect">
            <a:avLst/>
          </a:prstGeom>
          <a:noFill/>
          <a:ln w="9525">
            <a:noFill/>
            <a:miter lim="800000"/>
          </a:ln>
        </p:spPr>
        <p:txBody>
          <a:bodyPr lIns="121917" tIns="60958" rIns="121917" bIns="60958">
            <a:spAutoFit/>
          </a:bodyPr>
          <a:lstStyle/>
          <a:p>
            <a:r>
              <a:rPr lang="zh-CN" altLang="en-US" b="1"/>
              <a:t>主语</a:t>
            </a:r>
          </a:p>
        </p:txBody>
      </p:sp>
      <p:sp>
        <p:nvSpPr>
          <p:cNvPr id="9" name="Oval 18"/>
          <p:cNvSpPr>
            <a:spLocks noChangeArrowheads="1"/>
          </p:cNvSpPr>
          <p:nvPr/>
        </p:nvSpPr>
        <p:spPr bwMode="auto">
          <a:xfrm>
            <a:off x="220134" y="2309284"/>
            <a:ext cx="478367" cy="395816"/>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2" name="TextBox 1"/>
          <p:cNvSpPr txBox="1">
            <a:spLocks noChangeArrowheads="1"/>
          </p:cNvSpPr>
          <p:nvPr/>
        </p:nvSpPr>
        <p:spPr bwMode="auto">
          <a:xfrm>
            <a:off x="734485" y="4226985"/>
            <a:ext cx="10485967" cy="1384990"/>
          </a:xfrm>
          <a:prstGeom prst="rect">
            <a:avLst/>
          </a:prstGeom>
          <a:noFill/>
          <a:ln w="9525">
            <a:noFill/>
            <a:miter lim="800000"/>
          </a:ln>
        </p:spPr>
        <p:txBody>
          <a:bodyPr lIns="121917" tIns="60958" rIns="121917" bIns="60958">
            <a:spAutoFit/>
          </a:bodyPr>
          <a:lstStyle/>
          <a:p>
            <a:r>
              <a:rPr lang="zh-CN" altLang="zh-CN" sz="3200" b="1"/>
              <a:t>句意：如今中国外卖软件数量的不断增加使我们国家到处都是外卖盒和塑料袋</a:t>
            </a:r>
            <a:endParaRPr lang="zh-CN" altLang="en-US" sz="3200" b="1">
              <a:sym typeface="宋体" panose="02010600030101010101" pitchFamily="2" charset="-122"/>
            </a:endParaRPr>
          </a:p>
          <a:p>
            <a:endParaRPr lang="zh-CN" altLang="en-US"/>
          </a:p>
        </p:txBody>
      </p:sp>
      <p:sp>
        <p:nvSpPr>
          <p:cNvPr id="11" name="TextBox 1"/>
          <p:cNvSpPr txBox="1">
            <a:spLocks noChangeArrowheads="1"/>
          </p:cNvSpPr>
          <p:nvPr/>
        </p:nvSpPr>
        <p:spPr bwMode="auto">
          <a:xfrm>
            <a:off x="2927351" y="723900"/>
            <a:ext cx="6576483" cy="615951"/>
          </a:xfrm>
          <a:prstGeom prst="rect">
            <a:avLst/>
          </a:prstGeom>
          <a:solidFill>
            <a:srgbClr val="FFFF00"/>
          </a:solidFill>
          <a:ln w="9525">
            <a:noFill/>
            <a:miter lim="800000"/>
          </a:ln>
        </p:spPr>
        <p:txBody>
          <a:bodyPr lIns="121917" tIns="60958" rIns="121917" bIns="60958">
            <a:spAutoFit/>
          </a:bodyPr>
          <a:lstStyle/>
          <a:p>
            <a:pPr>
              <a:buFont typeface="Arial" panose="020B0604020202020204" pitchFamily="34" charset="0"/>
              <a:buNone/>
            </a:pPr>
            <a:r>
              <a:rPr lang="en-US" altLang="zh-CN" sz="3200" b="1"/>
              <a:t>the growth of food delivery apps</a:t>
            </a:r>
            <a:endParaRPr lang="zh-CN" altLang="en-US" sz="3200">
              <a:latin typeface="Times New Roman" panose="02020603050405020304" pitchFamily="18" charset="0"/>
              <a:cs typeface="Times New Roman" panose="02020603050405020304" pitchFamily="18" charset="0"/>
            </a:endParaRPr>
          </a:p>
        </p:txBody>
      </p:sp>
      <p:sp>
        <p:nvSpPr>
          <p:cNvPr id="12" name="TextBox 1"/>
          <p:cNvSpPr txBox="1">
            <a:spLocks noChangeArrowheads="1"/>
          </p:cNvSpPr>
          <p:nvPr/>
        </p:nvSpPr>
        <p:spPr bwMode="auto">
          <a:xfrm>
            <a:off x="2707011" y="735052"/>
            <a:ext cx="6576483" cy="615951"/>
          </a:xfrm>
          <a:prstGeom prst="rect">
            <a:avLst/>
          </a:prstGeom>
          <a:solidFill>
            <a:srgbClr val="FFFF00"/>
          </a:solidFill>
          <a:ln w="9525">
            <a:noFill/>
            <a:miter lim="800000"/>
          </a:ln>
        </p:spPr>
        <p:txBody>
          <a:bodyPr lIns="121917" tIns="60958" rIns="121917" bIns="60958">
            <a:spAutoFit/>
          </a:bodyPr>
          <a:lstStyle/>
          <a:p>
            <a:pPr>
              <a:buFont typeface="Arial" panose="020B0604020202020204" pitchFamily="34" charset="0"/>
              <a:buNone/>
            </a:pPr>
            <a:r>
              <a:rPr lang="en-US" altLang="zh-CN" sz="3200" b="1">
                <a:solidFill>
                  <a:srgbClr val="0070C0"/>
                </a:solidFill>
              </a:rPr>
              <a:t>the growth </a:t>
            </a:r>
            <a:r>
              <a:rPr lang="en-US" altLang="zh-CN" sz="3200" b="1"/>
              <a:t>of food delivery apps</a:t>
            </a:r>
            <a:endParaRPr lang="zh-CN" altLang="en-US" sz="3200">
              <a:latin typeface="Times New Roman" panose="02020603050405020304" pitchFamily="18" charset="0"/>
              <a:cs typeface="Times New Roman" panose="02020603050405020304" pitchFamily="18" charset="0"/>
            </a:endParaRPr>
          </a:p>
        </p:txBody>
      </p:sp>
      <p:cxnSp>
        <p:nvCxnSpPr>
          <p:cNvPr id="13" name="直接连接符 4"/>
          <p:cNvCxnSpPr/>
          <p:nvPr/>
        </p:nvCxnSpPr>
        <p:spPr>
          <a:xfrm>
            <a:off x="1583267" y="1824567"/>
            <a:ext cx="1064684" cy="423333"/>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8" name="直接连接符 4"/>
          <p:cNvCxnSpPr/>
          <p:nvPr/>
        </p:nvCxnSpPr>
        <p:spPr>
          <a:xfrm>
            <a:off x="6208185" y="2349500"/>
            <a:ext cx="1062567" cy="425451"/>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20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19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barn(inVertical)">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9" grpId="0" animBg="1"/>
      <p:bldP spid="2" grpId="0"/>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a:spLocks noChangeArrowheads="1"/>
          </p:cNvSpPr>
          <p:nvPr/>
        </p:nvSpPr>
        <p:spPr bwMode="auto">
          <a:xfrm>
            <a:off x="0" y="1"/>
            <a:ext cx="12192000" cy="5386086"/>
          </a:xfrm>
          <a:prstGeom prst="rect">
            <a:avLst/>
          </a:prstGeom>
          <a:noFill/>
          <a:ln w="9525">
            <a:noFill/>
            <a:miter lim="800000"/>
          </a:ln>
        </p:spPr>
        <p:txBody>
          <a:bodyPr lIns="121917" tIns="60958" rIns="121917" bIns="60958">
            <a:spAutoFit/>
          </a:bodyPr>
          <a:lstStyle/>
          <a:p>
            <a:pPr marL="177800" indent="-177800">
              <a:defRPr/>
            </a:pPr>
            <a:r>
              <a:rPr lang="en-US" altLang="zh-CN" sz="3200" dirty="0">
                <a:latin typeface="Calibri" panose="020F0502020204030204" charset="0"/>
              </a:rPr>
              <a:t>            </a:t>
            </a:r>
            <a:endParaRPr lang="zh-CN" altLang="zh-CN" sz="3200" dirty="0">
              <a:latin typeface="Calibri" panose="020F0502020204030204" charset="0"/>
            </a:endParaRPr>
          </a:p>
          <a:p>
            <a:pPr marL="177800" indent="-177800">
              <a:defRPr/>
            </a:pPr>
            <a:endParaRPr lang="zh-CN" altLang="zh-CN" sz="3200" dirty="0">
              <a:latin typeface="Calibri" panose="020F0502020204030204" charset="0"/>
            </a:endParaRPr>
          </a:p>
          <a:p>
            <a:pPr fontAlgn="ctr">
              <a:defRPr/>
            </a:pPr>
            <a:r>
              <a:rPr lang="zh-CN" altLang="zh-CN" sz="3200" b="1" dirty="0">
                <a:latin typeface="Arial" panose="020B0604020202020204" pitchFamily="34" charset="0"/>
              </a:rPr>
              <a:t>【江苏省苏州市五校</a:t>
            </a:r>
            <a:r>
              <a:rPr lang="en-US" altLang="zh-CN" sz="3200" b="1" dirty="0">
                <a:latin typeface="Arial" panose="020B0604020202020204" pitchFamily="34" charset="0"/>
              </a:rPr>
              <a:t>2019-2020</a:t>
            </a:r>
            <a:r>
              <a:rPr lang="zh-CN" altLang="zh-CN" sz="3200" b="1" dirty="0">
                <a:latin typeface="Arial" panose="020B0604020202020204" pitchFamily="34" charset="0"/>
              </a:rPr>
              <a:t>学年高三</a:t>
            </a:r>
            <a:r>
              <a:rPr lang="en-US" altLang="zh-CN" sz="3200" b="1" dirty="0">
                <a:latin typeface="Arial" panose="020B0604020202020204" pitchFamily="34" charset="0"/>
              </a:rPr>
              <a:t>12</a:t>
            </a:r>
            <a:r>
              <a:rPr lang="zh-CN" altLang="zh-CN" sz="3200" b="1" dirty="0">
                <a:latin typeface="Arial" panose="020B0604020202020204" pitchFamily="34" charset="0"/>
              </a:rPr>
              <a:t>月月考】</a:t>
            </a:r>
            <a:endParaRPr lang="zh-CN" altLang="zh-CN" sz="3200" dirty="0">
              <a:latin typeface="Arial" panose="020B0604020202020204" pitchFamily="34" charset="0"/>
            </a:endParaRPr>
          </a:p>
          <a:p>
            <a:pPr fontAlgn="ctr">
              <a:defRPr/>
            </a:pPr>
            <a:r>
              <a:rPr lang="en-US" altLang="zh-CN" sz="3200" dirty="0">
                <a:latin typeface="Arial" panose="020B0604020202020204" pitchFamily="34" charset="0"/>
              </a:rPr>
              <a:t>New energy-sharing projects _____ in dozens of cities across the country to fuel China’s sharing </a:t>
            </a:r>
            <a:r>
              <a:rPr lang="en-US" altLang="zh-CN" sz="3200">
                <a:latin typeface="Arial" panose="020B0604020202020204" pitchFamily="34" charset="0"/>
              </a:rPr>
              <a:t>economy  in </a:t>
            </a:r>
            <a:r>
              <a:rPr lang="en-US" altLang="zh-CN" sz="3200" dirty="0">
                <a:latin typeface="Arial" panose="020B0604020202020204" pitchFamily="34" charset="0"/>
              </a:rPr>
              <a:t>the next few years.</a:t>
            </a:r>
            <a:endParaRPr lang="zh-CN" altLang="zh-CN" sz="3200" dirty="0">
              <a:latin typeface="Arial" panose="020B0604020202020204" pitchFamily="34" charset="0"/>
            </a:endParaRPr>
          </a:p>
          <a:p>
            <a:pPr fontAlgn="ctr">
              <a:defRPr/>
            </a:pPr>
            <a:r>
              <a:rPr lang="en-US" altLang="zh-CN" sz="3200" dirty="0">
                <a:latin typeface="Arial" panose="020B0604020202020204" pitchFamily="34" charset="0"/>
              </a:rPr>
              <a:t>A. are to carry out	        B. are being carried out</a:t>
            </a:r>
            <a:endParaRPr lang="zh-CN" altLang="zh-CN" sz="3200" dirty="0">
              <a:latin typeface="Arial" panose="020B0604020202020204" pitchFamily="34" charset="0"/>
            </a:endParaRPr>
          </a:p>
          <a:p>
            <a:pPr fontAlgn="ctr">
              <a:defRPr/>
            </a:pPr>
            <a:r>
              <a:rPr lang="en-US" altLang="zh-CN" sz="3200" dirty="0">
                <a:latin typeface="Arial" panose="020B0604020202020204" pitchFamily="34" charset="0"/>
              </a:rPr>
              <a:t>C. were carried out	        D. will have been carried out</a:t>
            </a:r>
            <a:endParaRPr lang="zh-CN" altLang="zh-CN" sz="3200" dirty="0">
              <a:latin typeface="Arial" panose="020B0604020202020204" pitchFamily="34" charset="0"/>
            </a:endParaRPr>
          </a:p>
          <a:p>
            <a:pPr marL="177800" indent="-177800">
              <a:defRPr/>
            </a:pPr>
            <a:endParaRPr lang="en-US" altLang="zh-CN" sz="3200" dirty="0">
              <a:latin typeface="Times New Roman" panose="02020603050405020304" pitchFamily="18"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4559301" y="2565401"/>
            <a:ext cx="478367" cy="395817"/>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190500" y="4341284"/>
            <a:ext cx="12192000" cy="1107992"/>
          </a:xfrm>
          <a:prstGeom prst="rect">
            <a:avLst/>
          </a:prstGeom>
          <a:noFill/>
          <a:ln w="9525">
            <a:noFill/>
            <a:miter lim="800000"/>
          </a:ln>
        </p:spPr>
        <p:txBody>
          <a:bodyPr lIns="121917" tIns="60958" rIns="121917" bIns="60958">
            <a:spAutoFit/>
          </a:bodyPr>
          <a:lstStyle/>
          <a:p>
            <a:pPr eaLnBrk="1" hangingPunct="1"/>
            <a:r>
              <a:rPr lang="zh-CN" altLang="zh-CN" sz="3200" b="1"/>
              <a:t>句意：新的能源共享项目</a:t>
            </a:r>
            <a:r>
              <a:rPr lang="zh-CN" altLang="zh-CN" sz="3200" b="1">
                <a:solidFill>
                  <a:srgbClr val="FF0000"/>
                </a:solidFill>
              </a:rPr>
              <a:t>正在</a:t>
            </a:r>
            <a:r>
              <a:rPr lang="zh-CN" altLang="zh-CN" sz="3200" b="1"/>
              <a:t>全国数十个城市开展，目的是给中国未来几年的经济提供动力。</a:t>
            </a:r>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556215" y="1676400"/>
          <a:ext cx="7884159" cy="1951136"/>
        </p:xfrm>
        <a:graphic>
          <a:graphicData uri="http://schemas.openxmlformats.org/drawingml/2006/table">
            <a:tbl>
              <a:tblPr firstRow="1" bandRow="1">
                <a:tableStyleId>{2D5ABB26-0587-4C30-8999-92F81FD0307C}</a:tableStyleId>
              </a:tblPr>
              <a:tblGrid>
                <a:gridCol w="1005632"/>
                <a:gridCol w="1005632"/>
                <a:gridCol w="1005632"/>
                <a:gridCol w="925183"/>
                <a:gridCol w="985520"/>
                <a:gridCol w="985520"/>
                <a:gridCol w="985520"/>
                <a:gridCol w="985520"/>
              </a:tblGrid>
              <a:tr h="457298">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26</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27</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28</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98">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29</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30</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chemeClr val="tx1"/>
                          </a:solidFill>
                          <a:latin typeface="Times New Roman" panose="02020603050405020304" pitchFamily="18" charset="0"/>
                          <a:cs typeface="Times New Roman" panose="02020603050405020304" pitchFamily="18" charset="0"/>
                        </a:rPr>
                        <a:t>35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1824" name="TextBox 16"/>
          <p:cNvSpPr txBox="1">
            <a:spLocks noChangeArrowheads="1"/>
          </p:cNvSpPr>
          <p:nvPr/>
        </p:nvSpPr>
        <p:spPr bwMode="auto">
          <a:xfrm>
            <a:off x="406400" y="304801"/>
            <a:ext cx="5046133" cy="461963"/>
          </a:xfrm>
          <a:prstGeom prst="rect">
            <a:avLst/>
          </a:prstGeom>
          <a:noFill/>
          <a:ln w="9525">
            <a:noFill/>
            <a:miter lim="800000"/>
          </a:ln>
        </p:spPr>
        <p:txBody>
          <a:bodyPr>
            <a:spAutoFit/>
          </a:bodyPr>
          <a:lstStyle/>
          <a:p>
            <a:r>
              <a:rPr lang="en-US" altLang="zh-CN" sz="2400" i="1" u="sng">
                <a:latin typeface="Times New Roman" panose="02020603050405020304" pitchFamily="18" charset="0"/>
              </a:rPr>
              <a:t>Check the answers</a:t>
            </a:r>
            <a:endParaRPr lang="zh-CN" altLang="en-US" sz="2400" i="1" u="sng">
              <a:latin typeface="Times New Roman" panose="02020603050405020304" pitchFamily="18" charset="0"/>
              <a:cs typeface="Times New Roman" panose="02020603050405020304" pitchFamily="18" charset="0"/>
            </a:endParaRPr>
          </a:p>
        </p:txBody>
      </p:sp>
      <p:pic>
        <p:nvPicPr>
          <p:cNvPr id="31825" name="Picture 62"/>
          <p:cNvPicPr>
            <a:picLocks noChangeAspect="1" noChangeArrowheads="1"/>
          </p:cNvPicPr>
          <p:nvPr/>
        </p:nvPicPr>
        <p:blipFill>
          <a:blip r:embed="rId2" cstate="print"/>
          <a:srcRect/>
          <a:stretch>
            <a:fillRect/>
          </a:stretch>
        </p:blipFill>
        <p:spPr bwMode="auto">
          <a:xfrm>
            <a:off x="0" y="5540376"/>
            <a:ext cx="1763184" cy="1317625"/>
          </a:xfrm>
          <a:prstGeom prst="rect">
            <a:avLst/>
          </a:prstGeom>
          <a:noFill/>
          <a:ln w="9525">
            <a:noFill/>
            <a:miter lim="800000"/>
            <a:headEnd/>
            <a:tailEnd/>
          </a:ln>
        </p:spPr>
      </p:pic>
      <p:pic>
        <p:nvPicPr>
          <p:cNvPr id="31826" name="Picture 63"/>
          <p:cNvPicPr>
            <a:picLocks noChangeAspect="1" noChangeArrowheads="1"/>
          </p:cNvPicPr>
          <p:nvPr/>
        </p:nvPicPr>
        <p:blipFill>
          <a:blip r:embed="rId3" cstate="print"/>
          <a:srcRect/>
          <a:stretch>
            <a:fillRect/>
          </a:stretch>
        </p:blipFill>
        <p:spPr bwMode="auto">
          <a:xfrm>
            <a:off x="2063752" y="5410201"/>
            <a:ext cx="10128249" cy="963613"/>
          </a:xfrm>
          <a:prstGeom prst="rect">
            <a:avLst/>
          </a:prstGeom>
          <a:noFill/>
          <a:ln w="9525">
            <a:noFill/>
            <a:miter lim="800000"/>
            <a:headEnd/>
            <a:tailEnd/>
          </a:ln>
        </p:spPr>
      </p:pic>
      <p:sp>
        <p:nvSpPr>
          <p:cNvPr id="31835" name="TextBox 17"/>
          <p:cNvSpPr txBox="1">
            <a:spLocks noChangeArrowheads="1"/>
          </p:cNvSpPr>
          <p:nvPr/>
        </p:nvSpPr>
        <p:spPr bwMode="auto">
          <a:xfrm>
            <a:off x="508000" y="8382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 9.7</a:t>
            </a:r>
            <a:endParaRPr lang="zh-CN" altLang="en-US" sz="32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图片 33801"/>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4098" name="矩形 33802"/>
          <p:cNvSpPr>
            <a:spLocks noChangeArrowheads="1"/>
          </p:cNvSpPr>
          <p:nvPr/>
        </p:nvSpPr>
        <p:spPr bwMode="auto">
          <a:xfrm>
            <a:off x="912284" y="765175"/>
            <a:ext cx="7967133" cy="1322388"/>
          </a:xfrm>
          <a:prstGeom prst="rect">
            <a:avLst/>
          </a:prstGeom>
          <a:noFill/>
          <a:ln w="9525">
            <a:noFill/>
            <a:miter lim="800000"/>
          </a:ln>
        </p:spPr>
        <p:txBody>
          <a:bodyPr>
            <a:spAutoFit/>
          </a:bodyPr>
          <a:lstStyle/>
          <a:p>
            <a:r>
              <a:rPr lang="en-US" altLang="zh-CN" sz="4000" b="1">
                <a:solidFill>
                  <a:schemeClr val="tx2"/>
                </a:solidFill>
                <a:latin typeface="Comic Sans MS" panose="030F0702030302020204" pitchFamily="66" charset="0"/>
              </a:rPr>
              <a:t>Part 1: Analysis of the exercises</a:t>
            </a:r>
            <a:endParaRPr lang="zh-CN" altLang="en-US" sz="4000" b="1">
              <a:solidFill>
                <a:schemeClr val="tx2"/>
              </a:solidFill>
              <a:latin typeface="Comic Sans MS" panose="030F0702030302020204" pitchFamily="66" charset="0"/>
            </a:endParaRPr>
          </a:p>
        </p:txBody>
      </p:sp>
      <p:graphicFrame>
        <p:nvGraphicFramePr>
          <p:cNvPr id="33992" name="表格 33991"/>
          <p:cNvGraphicFramePr/>
          <p:nvPr/>
        </p:nvGraphicFramePr>
        <p:xfrm>
          <a:off x="983405" y="2398078"/>
          <a:ext cx="5394960" cy="3275012"/>
        </p:xfrm>
        <a:graphic>
          <a:graphicData uri="http://schemas.openxmlformats.org/drawingml/2006/table">
            <a:tbl>
              <a:tblPr/>
              <a:tblGrid>
                <a:gridCol w="1298787"/>
                <a:gridCol w="1363133"/>
                <a:gridCol w="1555325"/>
                <a:gridCol w="1177715"/>
              </a:tblGrid>
              <a:tr h="1066800">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FFFFFF"/>
                          </a:solidFill>
                        </a:rPr>
                        <a:t>I</a:t>
                      </a:r>
                      <a:r>
                        <a:rPr lang="zh-CN" altLang="en-US" sz="2000" b="1">
                          <a:solidFill>
                            <a:srgbClr val="FFFFFF"/>
                          </a:solidFill>
                        </a:rPr>
                        <a:t>卷题型</a:t>
                      </a:r>
                    </a:p>
                    <a:p>
                      <a:pPr marL="0" lvl="0" indent="0" algn="ctr">
                        <a:buNone/>
                      </a:pPr>
                      <a:r>
                        <a:rPr lang="zh-CN" altLang="en-US" sz="2000" b="1">
                          <a:solidFill>
                            <a:srgbClr val="FFFFFF"/>
                          </a:solidFill>
                        </a:rPr>
                        <a:t>                                               </a:t>
                      </a: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FFFFFF"/>
                          </a:solidFill>
                        </a:rPr>
                        <a:t>单选</a:t>
                      </a: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FFFFFF"/>
                          </a:solidFill>
                        </a:rPr>
                        <a:t>完形</a:t>
                      </a: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FFFFFF"/>
                          </a:solidFill>
                        </a:rPr>
                        <a:t>总分</a:t>
                      </a: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815975">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000000"/>
                          </a:solidFill>
                        </a:rPr>
                        <a:t>平均分</a:t>
                      </a:r>
                    </a:p>
                    <a:p>
                      <a:pPr marL="0" lvl="0" indent="0" algn="ctr">
                        <a:buNone/>
                      </a:pPr>
                      <a:endParaRPr lang="zh-CN" altLang="en-US" sz="2000" b="1">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000000"/>
                          </a:solidFill>
                        </a:rPr>
                        <a:t>9.7</a:t>
                      </a:r>
                      <a:r>
                        <a:rPr lang="zh-CN" altLang="en-US" sz="2000" b="1">
                          <a:solidFill>
                            <a:srgbClr val="000000"/>
                          </a:solidFill>
                        </a:rPr>
                        <a:t>（</a:t>
                      </a:r>
                      <a:r>
                        <a:rPr lang="en-US" altLang="zh-CN" sz="2000" b="1">
                          <a:solidFill>
                            <a:srgbClr val="000000"/>
                          </a:solidFill>
                        </a:rPr>
                        <a:t>15</a:t>
                      </a:r>
                      <a:r>
                        <a:rPr lang="zh-CN" altLang="en-US" sz="2000" b="1">
                          <a:solidFill>
                            <a:srgbClr val="000000"/>
                          </a:solidFill>
                        </a:rPr>
                        <a:t>）</a:t>
                      </a:r>
                      <a:endParaRPr lang="en-US" sz="2000" b="1" dirty="0">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a:solidFill>
                            <a:srgbClr val="000000"/>
                          </a:solidFill>
                        </a:rPr>
                        <a:t>13.6</a:t>
                      </a:r>
                      <a:r>
                        <a:rPr lang="zh-CN" altLang="en-US" sz="2000" b="1">
                          <a:solidFill>
                            <a:srgbClr val="000000"/>
                          </a:solidFill>
                        </a:rPr>
                        <a:t>（</a:t>
                      </a:r>
                      <a:r>
                        <a:rPr lang="en-US" altLang="zh-CN" sz="2000" b="1">
                          <a:solidFill>
                            <a:srgbClr val="000000"/>
                          </a:solidFill>
                        </a:rPr>
                        <a:t>20</a:t>
                      </a:r>
                      <a:r>
                        <a:rPr lang="zh-CN" altLang="en-US" sz="2000" b="1">
                          <a:solidFill>
                            <a:srgbClr val="000000"/>
                          </a:solidFill>
                        </a:rPr>
                        <a:t>）</a:t>
                      </a:r>
                      <a:endParaRPr lang="en-US" sz="2000" b="1" dirty="0">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000000"/>
                          </a:solidFill>
                        </a:rPr>
                        <a:t>23.4</a:t>
                      </a:r>
                      <a:endParaRPr lang="en-US" sz="2000" b="1" dirty="0">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814387">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000000"/>
                          </a:solidFill>
                        </a:rPr>
                        <a:t>最高分</a:t>
                      </a: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9EDF4"/>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dirty="0">
                          <a:solidFill>
                            <a:srgbClr val="FF0000"/>
                          </a:solidFill>
                        </a:rPr>
                        <a:t>14</a:t>
                      </a: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dirty="0">
                          <a:solidFill>
                            <a:srgbClr val="FF0000"/>
                          </a:solidFill>
                        </a:rPr>
                        <a:t>18</a:t>
                      </a: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9EDF4"/>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a:solidFill>
                            <a:srgbClr val="FF0000"/>
                          </a:solidFill>
                        </a:rPr>
                        <a:t>31</a:t>
                      </a:r>
                      <a:endParaRPr lang="en-US" sz="2000" b="1" dirty="0">
                        <a:solidFill>
                          <a:srgbClr val="FF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577850">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zh-CN" altLang="en-US" sz="2000" b="1">
                          <a:solidFill>
                            <a:srgbClr val="000000"/>
                          </a:solidFill>
                        </a:rPr>
                        <a:t>最低分</a:t>
                      </a: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a:solidFill>
                            <a:srgbClr val="000000"/>
                          </a:solidFill>
                        </a:rPr>
                        <a:t>3</a:t>
                      </a:r>
                      <a:endParaRPr lang="en-US" sz="2000" b="1" dirty="0">
                        <a:solidFill>
                          <a:srgbClr val="000000"/>
                        </a:solidFill>
                      </a:endParaRP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sz="2000" b="1">
                          <a:solidFill>
                            <a:srgbClr val="000000"/>
                          </a:solidFill>
                        </a:rPr>
                        <a:t>9</a:t>
                      </a:r>
                      <a:endParaRPr lang="en-US" sz="2000" b="1" dirty="0">
                        <a:solidFill>
                          <a:srgbClr val="000000"/>
                        </a:solidFill>
                      </a:endParaRPr>
                    </a:p>
                  </a:txBody>
                  <a:tcPr marL="121920" marR="121920" anchor="ct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c>
                  <a:txBody>
                    <a:bodyPr/>
                    <a:lstStyle>
                      <a:lvl1pPr marL="342900" lvl="0" indent="-342900" algn="l" rtl="0" eaLnBrk="0" fontAlgn="base" hangingPunct="0">
                        <a:spcBef>
                          <a:spcPct val="20000"/>
                        </a:spcBef>
                        <a:spcAft>
                          <a:spcPct val="0"/>
                        </a:spcAft>
                        <a:buClrTx/>
                        <a:buSzTx/>
                        <a:buFont typeface="Arial" panose="020B0604020202020204" pitchFamily="34" charset="0"/>
                        <a:buChar char="•"/>
                        <a:defRPr sz="2800" kern="1200">
                          <a:solidFill>
                            <a:schemeClr val="tx1"/>
                          </a:solidFill>
                          <a:latin typeface="+mn-lt"/>
                          <a:ea typeface="+mn-ea"/>
                          <a:cs typeface="+mn-cs"/>
                        </a:defRPr>
                      </a:lvl1pPr>
                      <a:lvl2pPr marL="742950" lvl="1" indent="-285750" algn="l" rtl="0" eaLnBrk="0" fontAlgn="base" hangingPunct="0">
                        <a:spcBef>
                          <a:spcPct val="20000"/>
                        </a:spcBef>
                        <a:spcAft>
                          <a:spcPct val="0"/>
                        </a:spcAft>
                        <a:buClrTx/>
                        <a:buSzTx/>
                        <a:buFont typeface="Arial" panose="020B0604020202020204" pitchFamily="34" charset="0"/>
                        <a:buChar char="–"/>
                        <a:defRPr sz="2400" kern="1200">
                          <a:solidFill>
                            <a:schemeClr val="tx1"/>
                          </a:solidFill>
                          <a:latin typeface="+mn-lt"/>
                          <a:ea typeface="+mn-ea"/>
                          <a:cs typeface="+mn-cs"/>
                        </a:defRPr>
                      </a:lvl2pPr>
                      <a:lvl3pPr marL="1143000" lvl="2" indent="-228600" algn="l" rtl="0" eaLnBrk="0" fontAlgn="base" hangingPunct="0">
                        <a:spcBef>
                          <a:spcPct val="20000"/>
                        </a:spcBef>
                        <a:spcAft>
                          <a:spcPct val="0"/>
                        </a:spcAft>
                        <a:buClrTx/>
                        <a:buSzTx/>
                        <a:buFont typeface="Arial" panose="020B0604020202020204" pitchFamily="34" charset="0"/>
                        <a:buChar char="•"/>
                        <a:defRPr sz="2000" kern="1200">
                          <a:solidFill>
                            <a:schemeClr val="tx1"/>
                          </a:solidFill>
                          <a:latin typeface="+mn-lt"/>
                          <a:ea typeface="+mn-ea"/>
                          <a:cs typeface="+mn-cs"/>
                        </a:defRPr>
                      </a:lvl3pPr>
                      <a:lvl4pPr marL="1600200" lvl="3"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4pPr>
                      <a:lvl5pPr marL="2057400" lvl="4" indent="-228600" algn="l" rtl="0" eaLnBrk="0" fontAlgn="base" hangingPunct="0">
                        <a:spcBef>
                          <a:spcPct val="20000"/>
                        </a:spcBef>
                        <a:spcAft>
                          <a:spcPct val="0"/>
                        </a:spcAft>
                        <a:buClrTx/>
                        <a:buSzTx/>
                        <a:buFont typeface="Arial" panose="020B0604020202020204" pitchFamily="34" charset="0"/>
                        <a:buChar char="»"/>
                        <a:defRPr sz="1800" kern="1200">
                          <a:solidFill>
                            <a:schemeClr val="tx1"/>
                          </a:solidFill>
                          <a:latin typeface="+mn-lt"/>
                          <a:ea typeface="+mn-ea"/>
                          <a:cs typeface="+mn-cs"/>
                        </a:defRPr>
                      </a:lvl5pPr>
                    </a:lstStyle>
                    <a:p>
                      <a:pPr marL="0" lvl="0" indent="0" algn="ctr">
                        <a:buNone/>
                      </a:pPr>
                      <a:r>
                        <a:rPr lang="en-US" altLang="zh-CN" sz="2000" b="1">
                          <a:solidFill>
                            <a:srgbClr val="000000"/>
                          </a:solidFill>
                        </a:rPr>
                        <a:t>12</a:t>
                      </a:r>
                    </a:p>
                  </a:txBody>
                  <a:tcPr marL="121920" marR="121920" anchor="ctr">
                    <a:lnL w="12700" cap="flat" cmpd="sng" algn="ctr">
                      <a:solidFill>
                        <a:srgbClr val="FFFFFF"/>
                      </a:solidFill>
                      <a:prstDash val="solid"/>
                      <a:round/>
                      <a:headEnd type="none" w="med" len="med"/>
                      <a:tailEnd type="none" w="med" len="med"/>
                    </a:lnL>
                    <a:lnR w="12700" cap="flat" cmpd="sng">
                      <a:solidFill>
                        <a:srgbClr val="FFFFFF"/>
                      </a:solidFill>
                      <a:prstDash val="solid"/>
                      <a:headEnd type="none" w="med" len="med"/>
                      <a:tailEnd type="none" w="med" len="med"/>
                    </a:lnR>
                    <a:lnT w="12700" cap="flat" cmpd="sng" algn="ctr">
                      <a:solidFill>
                        <a:srgbClr val="FFFFFF"/>
                      </a:solidFill>
                      <a:prstDash val="solid"/>
                      <a:roun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solidFill>
                  </a:tcPr>
                </a:tc>
              </a:tr>
            </a:tbl>
          </a:graphicData>
        </a:graphic>
      </p:graphicFrame>
      <p:sp>
        <p:nvSpPr>
          <p:cNvPr id="33994" name="云形标注 33993"/>
          <p:cNvSpPr>
            <a:spLocks noChangeArrowheads="1"/>
          </p:cNvSpPr>
          <p:nvPr/>
        </p:nvSpPr>
        <p:spPr bwMode="auto">
          <a:xfrm>
            <a:off x="7649210" y="1942149"/>
            <a:ext cx="4387851" cy="3730625"/>
          </a:xfrm>
          <a:prstGeom prst="cloudCallout">
            <a:avLst>
              <a:gd name="adj1" fmla="val -64602"/>
              <a:gd name="adj2" fmla="val 22912"/>
            </a:avLst>
          </a:prstGeom>
          <a:solidFill>
            <a:srgbClr val="FFFFFF">
              <a:alpha val="0"/>
            </a:srgbClr>
          </a:solidFill>
          <a:ln w="9525">
            <a:solidFill>
              <a:schemeClr val="tx1"/>
            </a:solidFill>
            <a:round/>
          </a:ln>
        </p:spPr>
        <p:txBody>
          <a:bodyPr/>
          <a:lstStyle/>
          <a:p>
            <a:pPr algn="ctr"/>
            <a:r>
              <a:rPr lang="zh-CN" altLang="en-US" sz="2400" b="1">
                <a:solidFill>
                  <a:schemeClr val="tx2"/>
                </a:solidFill>
              </a:rPr>
              <a:t>朱圣金</a:t>
            </a:r>
            <a:r>
              <a:rPr lang="en-US" altLang="zh-CN" sz="2400" b="1">
                <a:solidFill>
                  <a:schemeClr val="tx2"/>
                </a:solidFill>
              </a:rPr>
              <a:t>31</a:t>
            </a:r>
          </a:p>
          <a:p>
            <a:pPr algn="ctr"/>
            <a:r>
              <a:rPr lang="zh-CN" altLang="en-US" sz="2400" b="1">
                <a:solidFill>
                  <a:schemeClr val="tx2"/>
                </a:solidFill>
              </a:rPr>
              <a:t>潘宇</a:t>
            </a:r>
            <a:r>
              <a:rPr lang="en-US" altLang="zh-CN" sz="2400" b="1">
                <a:solidFill>
                  <a:schemeClr val="tx2"/>
                </a:solidFill>
              </a:rPr>
              <a:t>30</a:t>
            </a:r>
          </a:p>
          <a:p>
            <a:pPr algn="ctr"/>
            <a:r>
              <a:rPr lang="zh-CN" altLang="en-US" sz="2400" b="1">
                <a:solidFill>
                  <a:schemeClr val="tx2"/>
                </a:solidFill>
              </a:rPr>
              <a:t>李天琪</a:t>
            </a:r>
            <a:r>
              <a:rPr lang="en-US" altLang="zh-CN" sz="2400" b="1">
                <a:solidFill>
                  <a:schemeClr val="tx2"/>
                </a:solidFill>
              </a:rPr>
              <a:t>30</a:t>
            </a:r>
          </a:p>
          <a:p>
            <a:pPr algn="ctr"/>
            <a:r>
              <a:rPr lang="zh-CN" altLang="en-US" sz="2400" b="1">
                <a:solidFill>
                  <a:schemeClr val="tx2"/>
                </a:solidFill>
              </a:rPr>
              <a:t>周驰</a:t>
            </a:r>
            <a:r>
              <a:rPr lang="en-US" altLang="zh-CN" sz="2400" b="1">
                <a:solidFill>
                  <a:schemeClr val="tx2"/>
                </a:solidFill>
              </a:rPr>
              <a:t>29</a:t>
            </a:r>
          </a:p>
          <a:p>
            <a:pPr algn="ctr"/>
            <a:r>
              <a:rPr lang="zh-CN" altLang="en-US" sz="2400" b="1">
                <a:solidFill>
                  <a:schemeClr val="tx2"/>
                </a:solidFill>
              </a:rPr>
              <a:t>吴家佳</a:t>
            </a:r>
            <a:r>
              <a:rPr lang="en-US" altLang="zh-CN" sz="2400" b="1">
                <a:solidFill>
                  <a:schemeClr val="tx2"/>
                </a:solidFill>
              </a:rPr>
              <a:t>29</a:t>
            </a:r>
          </a:p>
        </p:txBody>
      </p:sp>
      <p:pic>
        <p:nvPicPr>
          <p:cNvPr id="1026" name="Picture 2" descr="C:\Users\asus\Desktop\21277660_085813906000_2.jpg"/>
          <p:cNvPicPr>
            <a:picLocks noChangeAspect="1" noChangeArrowheads="1"/>
          </p:cNvPicPr>
          <p:nvPr/>
        </p:nvPicPr>
        <p:blipFill>
          <a:blip r:embed="rId3" cstate="print"/>
          <a:srcRect/>
          <a:stretch>
            <a:fillRect/>
          </a:stretch>
        </p:blipFill>
        <p:spPr bwMode="auto">
          <a:xfrm>
            <a:off x="10430933" y="5180014"/>
            <a:ext cx="1263651" cy="1582737"/>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33992"/>
                                        </p:tgtEl>
                                        <p:attrNameLst>
                                          <p:attrName>style.visibility</p:attrName>
                                        </p:attrNameLst>
                                      </p:cBhvr>
                                      <p:to>
                                        <p:strVal val="visible"/>
                                      </p:to>
                                    </p:set>
                                    <p:animEffect transition="in" filter="slide(fromLeft)">
                                      <p:cBhvr>
                                        <p:cTn id="7" dur="500"/>
                                        <p:tgtEl>
                                          <p:spTgt spid="3399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3994"/>
                                        </p:tgtEl>
                                        <p:attrNameLst>
                                          <p:attrName>style.visibility</p:attrName>
                                        </p:attrNameLst>
                                      </p:cBhvr>
                                      <p:to>
                                        <p:strVal val="visible"/>
                                      </p:to>
                                    </p:set>
                                    <p:anim calcmode="lin" valueType="num">
                                      <p:cBhvr>
                                        <p:cTn id="12" dur="500" fill="hold"/>
                                        <p:tgtEl>
                                          <p:spTgt spid="33994"/>
                                        </p:tgtEl>
                                        <p:attrNameLst>
                                          <p:attrName>ppt_x</p:attrName>
                                        </p:attrNameLst>
                                      </p:cBhvr>
                                      <p:tavLst>
                                        <p:tav tm="0">
                                          <p:val>
                                            <p:strVal val="0-#ppt_w/2"/>
                                          </p:val>
                                        </p:tav>
                                        <p:tav tm="100000">
                                          <p:val>
                                            <p:strVal val="#ppt_x"/>
                                          </p:val>
                                        </p:tav>
                                      </p:tavLst>
                                    </p:anim>
                                    <p:anim calcmode="lin" valueType="num">
                                      <p:cBhvr>
                                        <p:cTn id="13" dur="500" fill="hold"/>
                                        <p:tgtEl>
                                          <p:spTgt spid="3399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anim calcmode="lin" valueType="num">
                                      <p:cBhvr>
                                        <p:cTn id="18" dur="500" fill="hold"/>
                                        <p:tgtEl>
                                          <p:spTgt spid="1026"/>
                                        </p:tgtEl>
                                        <p:attrNameLst>
                                          <p:attrName>ppt_x</p:attrName>
                                        </p:attrNameLst>
                                      </p:cBhvr>
                                      <p:tavLst>
                                        <p:tav tm="0">
                                          <p:val>
                                            <p:strVal val="0-#ppt_w/2"/>
                                          </p:val>
                                        </p:tav>
                                        <p:tav tm="100000">
                                          <p:val>
                                            <p:strVal val="#ppt_x"/>
                                          </p:val>
                                        </p:tav>
                                      </p:tavLst>
                                    </p:anim>
                                    <p:anim calcmode="lin" valueType="num">
                                      <p:cBhvr>
                                        <p:cTn id="19"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4"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文本框 1"/>
          <p:cNvSpPr txBox="1"/>
          <p:nvPr/>
        </p:nvSpPr>
        <p:spPr>
          <a:xfrm>
            <a:off x="0" y="-211"/>
            <a:ext cx="11688233" cy="7477760"/>
          </a:xfrm>
          <a:prstGeom prst="rect">
            <a:avLst/>
          </a:prstGeom>
          <a:noFill/>
          <a:ln w="9525">
            <a:noFill/>
          </a:ln>
        </p:spPr>
        <p:txBody>
          <a:bodyPr>
            <a:spAutoFit/>
          </a:bodyPr>
          <a:lstStyle/>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have a guilty/clear conscience       </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问心有</a:t>
            </a:r>
            <a:r>
              <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无愧</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get around /round/about           </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传播，到处走动</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pay off           </a:t>
            </a:r>
            <a:r>
              <a:rPr lang="zh-CN" altLang="en-US" sz="2800" dirty="0">
                <a:gradFill>
                  <a:gsLst>
                    <a:gs pos="0">
                      <a:srgbClr val="FE4444"/>
                    </a:gs>
                    <a:gs pos="100000">
                      <a:srgbClr val="832B2B"/>
                    </a:gs>
                  </a:gsLst>
                  <a:lin scaled="0"/>
                </a:gradFill>
                <a:latin typeface="Arial" panose="020B0604020202020204" pitchFamily="34" charset="0"/>
                <a:sym typeface="宋体" panose="02010600030101010101" pitchFamily="2" charset="-122"/>
              </a:rPr>
              <a:t>成功，有回报</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hold on /hang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on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坚持住，挺住</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speak /think ill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of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说某人的坏话，认为某人不好</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take sth</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 personally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针对个人</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in preference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to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而不是</a:t>
            </a:r>
            <a:endParaRPr lang="en-US" altLang="zh-CN" sz="2800" dirty="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FE4444"/>
                    </a:gs>
                    <a:gs pos="100000">
                      <a:srgbClr val="832B2B"/>
                    </a:gs>
                  </a:gsLst>
                  <a:lin scaled="0"/>
                </a:gradFill>
                <a:latin typeface="Arial" panose="020B0604020202020204" pitchFamily="34" charset="0"/>
                <a:sym typeface="宋体" panose="02010600030101010101" pitchFamily="2" charset="-122"/>
              </a:rPr>
              <a:t>give </a:t>
            </a:r>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rise to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导致</a:t>
            </a:r>
            <a:endParaRPr lang="en-US" altLang="zh-CN" sz="2800">
              <a:gradFill>
                <a:gsLst>
                  <a:gs pos="0">
                    <a:srgbClr val="FE4444"/>
                  </a:gs>
                  <a:gs pos="100000">
                    <a:srgbClr val="832B2B"/>
                  </a:gs>
                </a:gsLst>
                <a:lin scaled="0"/>
              </a:gradFill>
              <a:latin typeface="Arial" panose="020B0604020202020204" pitchFamily="34" charset="0"/>
              <a:sym typeface="宋体" panose="02010600030101010101" pitchFamily="2" charset="-122"/>
            </a:endParaRPr>
          </a:p>
          <a:p>
            <a:pPr eaLnBrk="1" hangingPunct="1"/>
            <a:r>
              <a:rPr lang="en-US" altLang="zh-CN" sz="2800" b="1">
                <a:gradFill>
                  <a:gsLst>
                    <a:gs pos="0">
                      <a:srgbClr val="FE4444"/>
                    </a:gs>
                    <a:gs pos="100000">
                      <a:srgbClr val="832B2B"/>
                    </a:gs>
                  </a:gsLst>
                  <a:lin scaled="0"/>
                </a:gradFill>
                <a:latin typeface="Arial" panose="020B0604020202020204" pitchFamily="34" charset="0"/>
                <a:sym typeface="宋体" panose="02010600030101010101" pitchFamily="2" charset="-122"/>
              </a:rPr>
              <a:t>Take things as they come   </a:t>
            </a:r>
            <a:r>
              <a:rPr lang="zh-CN" altLang="en-US" sz="2800">
                <a:gradFill>
                  <a:gsLst>
                    <a:gs pos="0">
                      <a:srgbClr val="FE4444"/>
                    </a:gs>
                    <a:gs pos="100000">
                      <a:srgbClr val="832B2B"/>
                    </a:gs>
                  </a:gsLst>
                  <a:lin scaled="0"/>
                </a:gradFill>
                <a:latin typeface="Arial" panose="020B0604020202020204" pitchFamily="34" charset="0"/>
                <a:sym typeface="宋体" panose="02010600030101010101" pitchFamily="2" charset="-122"/>
              </a:rPr>
              <a:t>既来之，则安之</a:t>
            </a: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drown...</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with....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覆盖</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tech gaint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科技巨头</a:t>
            </a:r>
            <a:endParaRPr lang="en-US" altLang="zh-CN" sz="2800" dirty="0">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the hightest-earning </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animated film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票房最高的电影</a:t>
            </a:r>
            <a:r>
              <a:rPr lang="en-US" altLang="zh-CN" sz="2800">
                <a:gradFill>
                  <a:gsLst>
                    <a:gs pos="0">
                      <a:srgbClr val="7B32B2"/>
                    </a:gs>
                    <a:gs pos="100000">
                      <a:srgbClr val="401A5D"/>
                    </a:gs>
                  </a:gsLst>
                  <a:lin scaled="0"/>
                </a:gradFill>
                <a:latin typeface="Arial" panose="020B0604020202020204" pitchFamily="34" charset="0"/>
                <a:sym typeface="宋体" panose="02010600030101010101" pitchFamily="2" charset="-122"/>
              </a:rPr>
              <a:t> </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the concept </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of education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教育理念</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food </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delivery apps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外卖小程序</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2800" b="1" dirty="0">
                <a:gradFill>
                  <a:gsLst>
                    <a:gs pos="0">
                      <a:srgbClr val="7B32B2"/>
                    </a:gs>
                    <a:gs pos="100000">
                      <a:srgbClr val="401A5D"/>
                    </a:gs>
                  </a:gsLst>
                  <a:lin scaled="0"/>
                </a:gradFill>
                <a:latin typeface="Arial" panose="020B0604020202020204" pitchFamily="34" charset="0"/>
                <a:sym typeface="宋体" panose="02010600030101010101" pitchFamily="2" charset="-122"/>
              </a:rPr>
              <a:t>drown...</a:t>
            </a:r>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with....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覆盖</a:t>
            </a:r>
          </a:p>
          <a:p>
            <a:pPr eaLnBrk="1" hangingPunct="1"/>
            <a:r>
              <a:rPr lang="en-US" altLang="zh-CN" sz="2800" b="1">
                <a:gradFill>
                  <a:gsLst>
                    <a:gs pos="0">
                      <a:srgbClr val="7B32B2"/>
                    </a:gs>
                    <a:gs pos="100000">
                      <a:srgbClr val="401A5D"/>
                    </a:gs>
                  </a:gsLst>
                  <a:lin scaled="0"/>
                </a:gradFill>
                <a:latin typeface="Arial" panose="020B0604020202020204" pitchFamily="34" charset="0"/>
                <a:sym typeface="宋体" panose="02010600030101010101" pitchFamily="2" charset="-122"/>
              </a:rPr>
              <a:t>a popular vlogger </a:t>
            </a:r>
            <a:r>
              <a:rPr lang="zh-CN" altLang="en-US" sz="2800">
                <a:gradFill>
                  <a:gsLst>
                    <a:gs pos="0">
                      <a:srgbClr val="7B32B2"/>
                    </a:gs>
                    <a:gs pos="100000">
                      <a:srgbClr val="401A5D"/>
                    </a:gs>
                  </a:gsLst>
                  <a:lin scaled="0"/>
                </a:gradFill>
                <a:latin typeface="Arial" panose="020B0604020202020204" pitchFamily="34" charset="0"/>
                <a:sym typeface="宋体" panose="02010600030101010101" pitchFamily="2" charset="-122"/>
              </a:rPr>
              <a:t>一位网红博主</a:t>
            </a:r>
            <a:endParaRPr lang="en-US" altLang="zh-CN" sz="2800"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endParaRPr lang="en-US" altLang="zh-CN" sz="3200" b="1"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内容占位符 2"/>
          <p:cNvSpPr>
            <a:spLocks noGrp="1" noChangeArrowheads="1"/>
          </p:cNvSpPr>
          <p:nvPr>
            <p:ph idx="1"/>
          </p:nvPr>
        </p:nvSpPr>
        <p:spPr>
          <a:xfrm>
            <a:off x="609600" y="1295401"/>
            <a:ext cx="10972800" cy="4835525"/>
          </a:xfrm>
          <a:solidFill>
            <a:schemeClr val="bg1"/>
          </a:solidFill>
        </p:spPr>
        <p:txBody>
          <a:bodyPr/>
          <a:lstStyle/>
          <a:p>
            <a:pPr marL="0" indent="0">
              <a:buFont typeface="Wingdings" panose="05000000000000000000" pitchFamily="2" charset="2"/>
              <a:buNone/>
            </a:pPr>
            <a:r>
              <a:rPr lang="en-US" altLang="zh-CN" sz="3200" b="1">
                <a:solidFill>
                  <a:srgbClr val="0000FF"/>
                </a:solidFill>
              </a:rPr>
              <a:t>Read the Text  Three Times</a:t>
            </a:r>
            <a:endParaRPr lang="en-US" altLang="zh-CN" b="1">
              <a:solidFill>
                <a:srgbClr val="0000FF"/>
              </a:solidFill>
            </a:endParaRPr>
          </a:p>
          <a:p>
            <a:pPr marL="0" indent="0">
              <a:buFont typeface="Wingdings" panose="05000000000000000000" pitchFamily="2" charset="2"/>
              <a:buNone/>
            </a:pPr>
            <a:r>
              <a:rPr lang="en-US" altLang="zh-CN" sz="3600"/>
              <a:t>First reading(3 minutes)</a:t>
            </a:r>
          </a:p>
          <a:p>
            <a:pPr marL="0" indent="0">
              <a:buFont typeface="Wingdings" panose="05000000000000000000" pitchFamily="2" charset="2"/>
              <a:buNone/>
            </a:pPr>
            <a:endParaRPr lang="en-US" altLang="zh-CN" sz="3600"/>
          </a:p>
          <a:p>
            <a:pPr marL="0" indent="0">
              <a:buFont typeface="Wingdings" panose="05000000000000000000" pitchFamily="2" charset="2"/>
              <a:buNone/>
            </a:pPr>
            <a:r>
              <a:rPr lang="en-US" altLang="zh-CN" sz="3600"/>
              <a:t>Second reading(9 minutes)</a:t>
            </a:r>
          </a:p>
          <a:p>
            <a:pPr marL="0" indent="0">
              <a:buFont typeface="Wingdings" panose="05000000000000000000" pitchFamily="2" charset="2"/>
              <a:buNone/>
            </a:pPr>
            <a:endParaRPr lang="en-US" altLang="zh-CN" sz="3600"/>
          </a:p>
          <a:p>
            <a:pPr marL="0" indent="0">
              <a:buFont typeface="Wingdings" panose="05000000000000000000" pitchFamily="2" charset="2"/>
              <a:buNone/>
            </a:pPr>
            <a:r>
              <a:rPr lang="en-US" altLang="zh-CN" sz="3600"/>
              <a:t>Third reading(2minutes)</a:t>
            </a:r>
            <a:endParaRPr lang="zh-CN" altLang="en-US" sz="3600"/>
          </a:p>
        </p:txBody>
      </p:sp>
      <p:sp>
        <p:nvSpPr>
          <p:cNvPr id="4" name="TextBox 3"/>
          <p:cNvSpPr txBox="1">
            <a:spLocks noChangeArrowheads="1"/>
          </p:cNvSpPr>
          <p:nvPr/>
        </p:nvSpPr>
        <p:spPr bwMode="auto">
          <a:xfrm>
            <a:off x="4165600" y="2540000"/>
            <a:ext cx="6841067" cy="584200"/>
          </a:xfrm>
          <a:prstGeom prst="rect">
            <a:avLst/>
          </a:prstGeom>
          <a:noFill/>
          <a:ln w="9525">
            <a:noFill/>
            <a:miter lim="800000"/>
          </a:ln>
        </p:spPr>
        <p:txBody>
          <a:bodyPr>
            <a:spAutoFit/>
          </a:bodyPr>
          <a:lstStyle/>
          <a:p>
            <a:r>
              <a:rPr lang="en-US" altLang="zh-CN" sz="3200" b="1">
                <a:solidFill>
                  <a:srgbClr val="FF0000"/>
                </a:solidFill>
              </a:rPr>
              <a:t>for main idea and outline </a:t>
            </a:r>
            <a:endParaRPr lang="zh-CN" altLang="en-US" sz="3200" b="1">
              <a:solidFill>
                <a:srgbClr val="FF0000"/>
              </a:solidFill>
            </a:endParaRPr>
          </a:p>
        </p:txBody>
      </p:sp>
      <p:sp>
        <p:nvSpPr>
          <p:cNvPr id="5" name="TextBox 4"/>
          <p:cNvSpPr txBox="1">
            <a:spLocks noChangeArrowheads="1"/>
          </p:cNvSpPr>
          <p:nvPr/>
        </p:nvSpPr>
        <p:spPr bwMode="auto">
          <a:xfrm>
            <a:off x="4165600" y="3886200"/>
            <a:ext cx="6841067" cy="584200"/>
          </a:xfrm>
          <a:prstGeom prst="rect">
            <a:avLst/>
          </a:prstGeom>
          <a:noFill/>
          <a:ln w="9525">
            <a:noFill/>
            <a:miter lim="800000"/>
          </a:ln>
        </p:spPr>
        <p:txBody>
          <a:bodyPr>
            <a:spAutoFit/>
          </a:bodyPr>
          <a:lstStyle/>
          <a:p>
            <a:r>
              <a:rPr lang="en-US" altLang="zh-CN" sz="3200" b="1">
                <a:solidFill>
                  <a:srgbClr val="FF0000"/>
                </a:solidFill>
              </a:rPr>
              <a:t>for answers from the text</a:t>
            </a:r>
            <a:endParaRPr lang="zh-CN" altLang="en-US" sz="3200" b="1">
              <a:solidFill>
                <a:srgbClr val="FF0000"/>
              </a:solidFill>
            </a:endParaRPr>
          </a:p>
        </p:txBody>
      </p:sp>
      <p:sp>
        <p:nvSpPr>
          <p:cNvPr id="6" name="TextBox 5"/>
          <p:cNvSpPr txBox="1">
            <a:spLocks noChangeArrowheads="1"/>
          </p:cNvSpPr>
          <p:nvPr/>
        </p:nvSpPr>
        <p:spPr bwMode="auto">
          <a:xfrm>
            <a:off x="4214284" y="5334000"/>
            <a:ext cx="6841067" cy="584200"/>
          </a:xfrm>
          <a:prstGeom prst="rect">
            <a:avLst/>
          </a:prstGeom>
          <a:noFill/>
          <a:ln w="9525">
            <a:noFill/>
            <a:miter lim="800000"/>
          </a:ln>
        </p:spPr>
        <p:txBody>
          <a:bodyPr>
            <a:spAutoFit/>
          </a:bodyPr>
          <a:lstStyle/>
          <a:p>
            <a:r>
              <a:rPr lang="en-US" altLang="zh-CN" sz="3200" b="1">
                <a:solidFill>
                  <a:srgbClr val="FF0000"/>
                </a:solidFill>
              </a:rPr>
              <a:t>for the complete story </a:t>
            </a:r>
            <a:endParaRPr lang="zh-CN" altLang="en-US" sz="3200" b="1">
              <a:solidFill>
                <a:srgbClr val="FF0000"/>
              </a:solidFill>
            </a:endParaRPr>
          </a:p>
        </p:txBody>
      </p:sp>
      <p:sp>
        <p:nvSpPr>
          <p:cNvPr id="18437" name="TextBox 3"/>
          <p:cNvSpPr txBox="1">
            <a:spLocks noChangeArrowheads="1"/>
          </p:cNvSpPr>
          <p:nvPr/>
        </p:nvSpPr>
        <p:spPr bwMode="auto">
          <a:xfrm>
            <a:off x="666751" y="404814"/>
            <a:ext cx="4095749" cy="523875"/>
          </a:xfrm>
          <a:prstGeom prst="rect">
            <a:avLst/>
          </a:prstGeom>
          <a:solidFill>
            <a:srgbClr val="92D050"/>
          </a:solidFill>
          <a:ln w="9525">
            <a:noFill/>
            <a:miter lim="800000"/>
          </a:ln>
        </p:spPr>
        <p:txBody>
          <a:bodyPr>
            <a:spAutoFit/>
          </a:bodyPr>
          <a:lstStyle/>
          <a:p>
            <a:r>
              <a:rPr lang="en-US" altLang="zh-CN" sz="2800" b="1">
                <a:latin typeface="Lucida Handwriting" pitchFamily="66" charset="0"/>
              </a:rPr>
              <a:t>Part 2 Cloze</a:t>
            </a:r>
            <a:endParaRPr lang="zh-CN" altLang="en-US" sz="2800" b="1">
              <a:latin typeface="Lucida Handwriting" pitchFamily="66" charset="0"/>
            </a:endParaRPr>
          </a:p>
        </p:txBody>
      </p:sp>
      <p:sp>
        <p:nvSpPr>
          <p:cNvPr id="18438" name="TextBox 6"/>
          <p:cNvSpPr txBox="1">
            <a:spLocks noChangeArrowheads="1"/>
          </p:cNvSpPr>
          <p:nvPr/>
        </p:nvSpPr>
        <p:spPr bwMode="auto">
          <a:xfrm>
            <a:off x="5283200" y="3810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13.6</a:t>
            </a:r>
            <a:endParaRPr lang="zh-CN" altLang="en-US" sz="3200" b="1">
              <a:solidFill>
                <a:srgbClr val="FF0000"/>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bg/>
                                          </p:spTgt>
                                        </p:tgtEl>
                                        <p:attrNameLst>
                                          <p:attrName>style.visibility</p:attrName>
                                        </p:attrNameLst>
                                      </p:cBhvr>
                                      <p:to>
                                        <p:strVal val="visible"/>
                                      </p:to>
                                    </p:set>
                                    <p:animEffect transition="in" filter="box(in)">
                                      <p:cBhvr>
                                        <p:cTn id="7" dur="500"/>
                                        <p:tgtEl>
                                          <p:spTgt spid="14338">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8">
                                            <p:txEl>
                                              <p:pRg st="0" end="0"/>
                                            </p:txEl>
                                          </p:spTgt>
                                        </p:tgtEl>
                                        <p:attrNameLst>
                                          <p:attrName>style.visibility</p:attrName>
                                        </p:attrNameLst>
                                      </p:cBhvr>
                                      <p:to>
                                        <p:strVal val="visible"/>
                                      </p:to>
                                    </p:set>
                                    <p:animEffect transition="in" filter="box(in)">
                                      <p:cBhvr>
                                        <p:cTn id="12" dur="500"/>
                                        <p:tgtEl>
                                          <p:spTgt spid="1433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8">
                                            <p:txEl>
                                              <p:pRg st="1" end="1"/>
                                            </p:txEl>
                                          </p:spTgt>
                                        </p:tgtEl>
                                        <p:attrNameLst>
                                          <p:attrName>style.visibility</p:attrName>
                                        </p:attrNameLst>
                                      </p:cBhvr>
                                      <p:to>
                                        <p:strVal val="visible"/>
                                      </p:to>
                                    </p:set>
                                    <p:animEffect transition="in" filter="box(in)">
                                      <p:cBhvr>
                                        <p:cTn id="17" dur="500"/>
                                        <p:tgtEl>
                                          <p:spTgt spid="1433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338">
                                            <p:txEl>
                                              <p:pRg st="3" end="3"/>
                                            </p:txEl>
                                          </p:spTgt>
                                        </p:tgtEl>
                                        <p:attrNameLst>
                                          <p:attrName>style.visibility</p:attrName>
                                        </p:attrNameLst>
                                      </p:cBhvr>
                                      <p:to>
                                        <p:strVal val="visible"/>
                                      </p:to>
                                    </p:set>
                                    <p:animEffect transition="in" filter="box(in)">
                                      <p:cBhvr>
                                        <p:cTn id="22" dur="500"/>
                                        <p:tgtEl>
                                          <p:spTgt spid="1433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animEffect transition="in" filter="box(in)">
                                      <p:cBhvr>
                                        <p:cTn id="27" dur="500"/>
                                        <p:tgtEl>
                                          <p:spTgt spid="1433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1000"/>
                                        <p:tgtEl>
                                          <p:spTgt spid="6"/>
                                        </p:tgtEl>
                                      </p:cBhvr>
                                    </p:animEffect>
                                    <p:anim calcmode="lin" valueType="num">
                                      <p:cBhvr>
                                        <p:cTn id="47" dur="1000" fill="hold"/>
                                        <p:tgtEl>
                                          <p:spTgt spid="6"/>
                                        </p:tgtEl>
                                        <p:attrNameLst>
                                          <p:attrName>ppt_x</p:attrName>
                                        </p:attrNameLst>
                                      </p:cBhvr>
                                      <p:tavLst>
                                        <p:tav tm="0">
                                          <p:val>
                                            <p:strVal val="#ppt_x"/>
                                          </p:val>
                                        </p:tav>
                                        <p:tav tm="100000">
                                          <p:val>
                                            <p:strVal val="#ppt_x"/>
                                          </p:val>
                                        </p:tav>
                                      </p:tavLst>
                                    </p:anim>
                                    <p:anim calcmode="lin" valueType="num">
                                      <p:cBhvr>
                                        <p:cTn id="4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nimBg="1"/>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a:spLocks noChangeArrowheads="1"/>
          </p:cNvSpPr>
          <p:nvPr/>
        </p:nvSpPr>
        <p:spPr bwMode="auto">
          <a:xfrm>
            <a:off x="508000" y="838200"/>
            <a:ext cx="10972800" cy="1214438"/>
          </a:xfrm>
          <a:prstGeom prst="rect">
            <a:avLst/>
          </a:prstGeom>
          <a:noFill/>
          <a:ln w="9525">
            <a:noFill/>
            <a:miter lim="800000"/>
          </a:ln>
        </p:spPr>
        <p:txBody>
          <a:bodyPr/>
          <a:lstStyle/>
          <a:p>
            <a:pPr>
              <a:spcBef>
                <a:spcPct val="20000"/>
              </a:spcBef>
            </a:pPr>
            <a:r>
              <a:rPr lang="en-US" altLang="zh-CN" sz="3600" b="1"/>
              <a:t>What kind of writing? </a:t>
            </a:r>
          </a:p>
          <a:p>
            <a:pPr>
              <a:spcBef>
                <a:spcPct val="20000"/>
              </a:spcBef>
            </a:pPr>
            <a:r>
              <a:rPr lang="en-US" altLang="zh-CN" sz="3600" b="1"/>
              <a:t>What is it about?</a:t>
            </a:r>
          </a:p>
          <a:p>
            <a:pPr>
              <a:lnSpc>
                <a:spcPct val="150000"/>
              </a:lnSpc>
              <a:spcBef>
                <a:spcPts val="1200"/>
              </a:spcBef>
            </a:pPr>
            <a:r>
              <a:rPr lang="en-US" altLang="zh-CN" sz="3600" b="1"/>
              <a:t>Summarize it using about </a:t>
            </a:r>
            <a:r>
              <a:rPr lang="en-US" altLang="zh-CN" sz="3600" b="1">
                <a:solidFill>
                  <a:srgbClr val="FF0000"/>
                </a:solidFill>
              </a:rPr>
              <a:t>30</a:t>
            </a:r>
            <a:r>
              <a:rPr lang="en-US" altLang="zh-CN" sz="3600" b="1"/>
              <a:t> words.</a:t>
            </a:r>
          </a:p>
          <a:p>
            <a:pPr>
              <a:spcBef>
                <a:spcPct val="20000"/>
              </a:spcBef>
            </a:pPr>
            <a:endParaRPr lang="en-US" altLang="zh-CN" sz="3600" b="1"/>
          </a:p>
          <a:p>
            <a:pPr>
              <a:spcBef>
                <a:spcPct val="20000"/>
              </a:spcBef>
            </a:pPr>
            <a:endParaRPr lang="en-US" altLang="zh-CN" sz="3600" b="1"/>
          </a:p>
          <a:p>
            <a:pPr>
              <a:spcBef>
                <a:spcPct val="20000"/>
              </a:spcBef>
              <a:buFont typeface="Arial" panose="020B0604020202020204" pitchFamily="34" charset="0"/>
              <a:buChar char="•"/>
            </a:pPr>
            <a:endParaRPr lang="en-US" altLang="zh-CN" sz="2600">
              <a:latin typeface="Times New Roman" panose="02020603050405020304" pitchFamily="18" charset="0"/>
              <a:cs typeface="Times New Roman" panose="02020603050405020304" pitchFamily="18" charset="0"/>
            </a:endParaRPr>
          </a:p>
        </p:txBody>
      </p:sp>
      <p:sp>
        <p:nvSpPr>
          <p:cNvPr id="13317" name="TextBox 5"/>
          <p:cNvSpPr txBox="1">
            <a:spLocks noChangeArrowheads="1"/>
          </p:cNvSpPr>
          <p:nvPr/>
        </p:nvSpPr>
        <p:spPr bwMode="auto">
          <a:xfrm>
            <a:off x="308610" y="3167227"/>
            <a:ext cx="11586117" cy="1569660"/>
          </a:xfrm>
          <a:prstGeom prst="rect">
            <a:avLst/>
          </a:prstGeom>
          <a:noFill/>
          <a:ln w="9525">
            <a:noFill/>
            <a:miter lim="800000"/>
          </a:ln>
        </p:spPr>
        <p:txBody>
          <a:bodyPr wrap="square">
            <a:spAutoFit/>
          </a:bodyPr>
          <a:lstStyle/>
          <a:p>
            <a:pPr algn="just"/>
            <a:r>
              <a:rPr lang="en-US" altLang="zh-CN" sz="3200" b="1"/>
              <a:t>In the article, the auther thinks it_________ _______  for young girls  to do pipe work ,but finally she feels it is worthwhile to____________.</a:t>
            </a:r>
            <a:endParaRPr lang="zh-CN" altLang="en-US" sz="3200" b="1"/>
          </a:p>
        </p:txBody>
      </p:sp>
      <p:sp>
        <p:nvSpPr>
          <p:cNvPr id="5" name="TextBox 1"/>
          <p:cNvSpPr txBox="1">
            <a:spLocks noChangeArrowheads="1"/>
          </p:cNvSpPr>
          <p:nvPr/>
        </p:nvSpPr>
        <p:spPr bwMode="auto">
          <a:xfrm>
            <a:off x="6454079" y="3178098"/>
            <a:ext cx="3548565" cy="584775"/>
          </a:xfrm>
          <a:prstGeom prst="rect">
            <a:avLst/>
          </a:prstGeom>
          <a:solidFill>
            <a:srgbClr val="FFE79B"/>
          </a:solidFill>
          <a:ln w="9525">
            <a:noFill/>
            <a:miter lim="800000"/>
          </a:ln>
        </p:spPr>
        <p:txBody>
          <a:bodyPr wrap="square">
            <a:spAutoFit/>
          </a:bodyPr>
          <a:lstStyle/>
          <a:p>
            <a:r>
              <a:rPr lang="en-US" altLang="zh-CN" sz="3200">
                <a:solidFill>
                  <a:srgbClr val="FF0000"/>
                </a:solidFill>
                <a:latin typeface="Times New Roman" panose="02020603050405020304" pitchFamily="18" charset="0"/>
                <a:cs typeface="Times New Roman" panose="02020603050405020304" pitchFamily="18" charset="0"/>
              </a:rPr>
              <a:t>tough and difficult</a:t>
            </a:r>
            <a:endParaRPr lang="zh-CN" altLang="en-US" sz="3200">
              <a:solidFill>
                <a:srgbClr val="FF0000"/>
              </a:solidFill>
              <a:latin typeface="Times New Roman" panose="02020603050405020304" pitchFamily="18" charset="0"/>
              <a:cs typeface="Times New Roman" panose="02020603050405020304" pitchFamily="18" charset="0"/>
            </a:endParaRPr>
          </a:p>
        </p:txBody>
      </p:sp>
      <p:sp>
        <p:nvSpPr>
          <p:cNvPr id="9" name="TextBox 1"/>
          <p:cNvSpPr txBox="1">
            <a:spLocks noChangeArrowheads="1"/>
          </p:cNvSpPr>
          <p:nvPr/>
        </p:nvSpPr>
        <p:spPr bwMode="auto">
          <a:xfrm>
            <a:off x="845820" y="4153535"/>
            <a:ext cx="5116830" cy="583565"/>
          </a:xfrm>
          <a:prstGeom prst="rect">
            <a:avLst/>
          </a:prstGeom>
          <a:solidFill>
            <a:srgbClr val="FFE79B"/>
          </a:solidFill>
          <a:ln w="9525">
            <a:noFill/>
            <a:miter lim="800000"/>
          </a:ln>
        </p:spPr>
        <p:txBody>
          <a:bodyPr wrap="square">
            <a:spAutoFit/>
          </a:bodyPr>
          <a:lstStyle/>
          <a:p>
            <a:r>
              <a:rPr lang="en-US" altLang="zh-CN" sz="3200">
                <a:solidFill>
                  <a:srgbClr val="FF0000"/>
                </a:solidFill>
                <a:latin typeface="Times New Roman" panose="02020603050405020304" pitchFamily="18" charset="0"/>
                <a:cs typeface="Times New Roman" panose="02020603050405020304" pitchFamily="18" charset="0"/>
              </a:rPr>
              <a:t>bring order to others' life </a:t>
            </a:r>
            <a:endParaRPr lang="zh-CN" altLang="en-US" sz="320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0" y="0"/>
            <a:ext cx="4650058" cy="523220"/>
          </a:xfrm>
          <a:prstGeom prst="rect">
            <a:avLst/>
          </a:prstGeom>
          <a:noFill/>
        </p:spPr>
        <p:txBody>
          <a:bodyPr wrap="square" rtlCol="0">
            <a:spAutoFit/>
          </a:bodyPr>
          <a:lstStyle/>
          <a:p>
            <a:r>
              <a:rPr lang="en-US" altLang="zh-CN" sz="2800" b="1">
                <a:solidFill>
                  <a:srgbClr val="00B050"/>
                </a:solidFill>
              </a:rPr>
              <a:t>First reading</a:t>
            </a:r>
            <a:endParaRPr lang="zh-CN" altLang="en-US" sz="2800" b="1">
              <a:solidFill>
                <a:srgbClr val="00B050"/>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317"/>
                                        </p:tgtEl>
                                        <p:attrNameLst>
                                          <p:attrName>style.visibility</p:attrName>
                                        </p:attrNameLst>
                                      </p:cBhvr>
                                      <p:to>
                                        <p:strVal val="visible"/>
                                      </p:to>
                                    </p:set>
                                    <p:animEffect transition="in" filter="blinds(horizontal)">
                                      <p:cBhvr>
                                        <p:cTn id="22" dur="500"/>
                                        <p:tgtEl>
                                          <p:spTgt spid="1331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5" grpId="0" bldLvl="0" animBg="1"/>
      <p:bldP spid="9"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508001" y="1676400"/>
          <a:ext cx="9855199" cy="2987676"/>
        </p:xfrm>
        <a:graphic>
          <a:graphicData uri="http://schemas.openxmlformats.org/drawingml/2006/table">
            <a:tbl>
              <a:tblPr firstRow="1" bandRow="1">
                <a:tableStyleId>{2D5ABB26-0587-4C30-8999-92F81FD0307C}</a:tableStyleId>
              </a:tblPr>
              <a:tblGrid>
                <a:gridCol w="1005632"/>
                <a:gridCol w="1005632"/>
                <a:gridCol w="1005632"/>
                <a:gridCol w="925183"/>
                <a:gridCol w="985520"/>
                <a:gridCol w="985520"/>
                <a:gridCol w="985520"/>
                <a:gridCol w="985520"/>
                <a:gridCol w="985520"/>
                <a:gridCol w="985520"/>
              </a:tblGrid>
              <a:tr h="457298">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36</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37</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38</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39</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40</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B</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D</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64%</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68%</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86%</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86%</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89%</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27%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80%</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75%</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70%</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98">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46</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47</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48</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49</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50</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51</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52</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53</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54</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dirty="0">
                          <a:solidFill>
                            <a:schemeClr val="tx1"/>
                          </a:solidFill>
                          <a:latin typeface="Times New Roman" panose="02020603050405020304" pitchFamily="18" charset="0"/>
                          <a:cs typeface="Times New Roman" panose="02020603050405020304" pitchFamily="18" charset="0"/>
                        </a:rPr>
                        <a:t>55</a:t>
                      </a:r>
                      <a:endParaRPr lang="zh-CN" altLang="en-US" sz="2000" dirty="0">
                        <a:solidFill>
                          <a:schemeClr val="tx1"/>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dirty="0">
                          <a:solidFill>
                            <a:srgbClr val="006600"/>
                          </a:solidFill>
                          <a:latin typeface="Times New Roman" panose="02020603050405020304" pitchFamily="18" charset="0"/>
                          <a:cs typeface="Times New Roman" panose="02020603050405020304" pitchFamily="18" charset="0"/>
                        </a:rPr>
                        <a:t>C</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800" b="1">
                          <a:solidFill>
                            <a:srgbClr val="006600"/>
                          </a:solidFill>
                          <a:latin typeface="Times New Roman" panose="02020603050405020304" pitchFamily="18" charset="0"/>
                          <a:cs typeface="Times New Roman" panose="02020603050405020304" pitchFamily="18" charset="0"/>
                        </a:rPr>
                        <a:t>A</a:t>
                      </a:r>
                      <a:endParaRPr lang="zh-CN" altLang="en-US" sz="2800" b="1" dirty="0">
                        <a:solidFill>
                          <a:srgbClr val="0066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27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2000" kern="1200">
                          <a:solidFill>
                            <a:srgbClr val="FF0000"/>
                          </a:solidFill>
                          <a:latin typeface="Times New Roman" panose="02020603050405020304" pitchFamily="18" charset="0"/>
                          <a:ea typeface="+mn-ea"/>
                          <a:cs typeface="Times New Roman" panose="02020603050405020304" pitchFamily="18" charset="0"/>
                        </a:rPr>
                        <a:t>68%</a:t>
                      </a:r>
                      <a:endParaRPr lang="zh-CN" altLang="en-US" sz="2000" kern="1200">
                        <a:solidFill>
                          <a:srgbClr val="FF0000"/>
                        </a:solidFill>
                        <a:latin typeface="Times New Roman" panose="02020603050405020304" pitchFamily="18" charset="0"/>
                        <a:ea typeface="+mn-ea"/>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82%</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25%</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57%</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66%</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55%</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43%</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74%</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000">
                          <a:solidFill>
                            <a:srgbClr val="FF0000"/>
                          </a:solidFill>
                          <a:latin typeface="Times New Roman" panose="02020603050405020304" pitchFamily="18" charset="0"/>
                          <a:cs typeface="Times New Roman" panose="02020603050405020304" pitchFamily="18" charset="0"/>
                        </a:rPr>
                        <a:t>91%</a:t>
                      </a:r>
                      <a:endParaRPr lang="zh-CN" altLang="en-US" sz="2000" dirty="0">
                        <a:solidFill>
                          <a:srgbClr val="FF0000"/>
                        </a:solidFill>
                        <a:latin typeface="Times New Roman" panose="02020603050405020304" pitchFamily="18" charset="0"/>
                        <a:cs typeface="Times New Roman" panose="02020603050405020304" pitchFamily="18" charset="0"/>
                      </a:endParaRPr>
                    </a:p>
                  </a:txBody>
                  <a:tcPr marL="121920" marR="121920"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1824" name="TextBox 16"/>
          <p:cNvSpPr txBox="1">
            <a:spLocks noChangeArrowheads="1"/>
          </p:cNvSpPr>
          <p:nvPr/>
        </p:nvSpPr>
        <p:spPr bwMode="auto">
          <a:xfrm>
            <a:off x="406400" y="304801"/>
            <a:ext cx="5046133" cy="461963"/>
          </a:xfrm>
          <a:prstGeom prst="rect">
            <a:avLst/>
          </a:prstGeom>
          <a:noFill/>
          <a:ln w="9525">
            <a:noFill/>
            <a:miter lim="800000"/>
          </a:ln>
        </p:spPr>
        <p:txBody>
          <a:bodyPr>
            <a:spAutoFit/>
          </a:bodyPr>
          <a:lstStyle/>
          <a:p>
            <a:r>
              <a:rPr lang="en-US" altLang="zh-CN" sz="2400" i="1" u="sng">
                <a:latin typeface="Times New Roman" panose="02020603050405020304" pitchFamily="18" charset="0"/>
              </a:rPr>
              <a:t>Check the answers</a:t>
            </a:r>
            <a:endParaRPr lang="zh-CN" altLang="en-US" sz="2400" i="1" u="sng">
              <a:latin typeface="Times New Roman" panose="02020603050405020304" pitchFamily="18" charset="0"/>
              <a:cs typeface="Times New Roman" panose="02020603050405020304" pitchFamily="18" charset="0"/>
            </a:endParaRPr>
          </a:p>
        </p:txBody>
      </p:sp>
      <p:pic>
        <p:nvPicPr>
          <p:cNvPr id="31825" name="Picture 62"/>
          <p:cNvPicPr>
            <a:picLocks noChangeAspect="1" noChangeArrowheads="1"/>
          </p:cNvPicPr>
          <p:nvPr/>
        </p:nvPicPr>
        <p:blipFill>
          <a:blip r:embed="rId2" cstate="print"/>
          <a:srcRect/>
          <a:stretch>
            <a:fillRect/>
          </a:stretch>
        </p:blipFill>
        <p:spPr bwMode="auto">
          <a:xfrm>
            <a:off x="0" y="5540376"/>
            <a:ext cx="1763184" cy="1317625"/>
          </a:xfrm>
          <a:prstGeom prst="rect">
            <a:avLst/>
          </a:prstGeom>
          <a:noFill/>
          <a:ln w="9525">
            <a:noFill/>
            <a:miter lim="800000"/>
            <a:headEnd/>
            <a:tailEnd/>
          </a:ln>
        </p:spPr>
      </p:pic>
      <p:pic>
        <p:nvPicPr>
          <p:cNvPr id="31826" name="Picture 63"/>
          <p:cNvPicPr>
            <a:picLocks noChangeAspect="1" noChangeArrowheads="1"/>
          </p:cNvPicPr>
          <p:nvPr/>
        </p:nvPicPr>
        <p:blipFill>
          <a:blip r:embed="rId3" cstate="print"/>
          <a:srcRect/>
          <a:stretch>
            <a:fillRect/>
          </a:stretch>
        </p:blipFill>
        <p:spPr bwMode="auto">
          <a:xfrm>
            <a:off x="2063752" y="5410201"/>
            <a:ext cx="10128249" cy="963613"/>
          </a:xfrm>
          <a:prstGeom prst="rect">
            <a:avLst/>
          </a:prstGeom>
          <a:noFill/>
          <a:ln w="9525">
            <a:noFill/>
            <a:miter lim="800000"/>
            <a:headEnd/>
            <a:tailEnd/>
          </a:ln>
        </p:spPr>
      </p:pic>
      <p:sp>
        <p:nvSpPr>
          <p:cNvPr id="9" name="椭圆 8"/>
          <p:cNvSpPr/>
          <p:nvPr/>
        </p:nvSpPr>
        <p:spPr>
          <a:xfrm>
            <a:off x="2743200" y="3200400"/>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1" name="椭圆 10"/>
          <p:cNvSpPr/>
          <p:nvPr/>
        </p:nvSpPr>
        <p:spPr>
          <a:xfrm>
            <a:off x="1763349" y="1732001"/>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2" name="椭圆 11"/>
          <p:cNvSpPr/>
          <p:nvPr/>
        </p:nvSpPr>
        <p:spPr>
          <a:xfrm>
            <a:off x="6662234" y="1732156"/>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3" name="椭圆 12"/>
          <p:cNvSpPr/>
          <p:nvPr/>
        </p:nvSpPr>
        <p:spPr>
          <a:xfrm>
            <a:off x="785542" y="3181815"/>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4" name="椭圆 13"/>
          <p:cNvSpPr/>
          <p:nvPr/>
        </p:nvSpPr>
        <p:spPr>
          <a:xfrm>
            <a:off x="711200" y="1676400"/>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5" name="椭圆 14"/>
          <p:cNvSpPr/>
          <p:nvPr/>
        </p:nvSpPr>
        <p:spPr>
          <a:xfrm>
            <a:off x="4572000" y="3200400"/>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6" name="椭圆 15"/>
          <p:cNvSpPr/>
          <p:nvPr/>
        </p:nvSpPr>
        <p:spPr>
          <a:xfrm>
            <a:off x="3604322" y="3233854"/>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7" name="椭圆 16"/>
          <p:cNvSpPr/>
          <p:nvPr/>
        </p:nvSpPr>
        <p:spPr>
          <a:xfrm>
            <a:off x="8591395" y="3233853"/>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31835" name="TextBox 17"/>
          <p:cNvSpPr txBox="1">
            <a:spLocks noChangeArrowheads="1"/>
          </p:cNvSpPr>
          <p:nvPr/>
        </p:nvSpPr>
        <p:spPr bwMode="auto">
          <a:xfrm>
            <a:off x="508000" y="8382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 13.6</a:t>
            </a:r>
            <a:endParaRPr lang="zh-CN" altLang="en-US" sz="3200" b="1">
              <a:solidFill>
                <a:srgbClr val="FF0000"/>
              </a:solidFill>
            </a:endParaRPr>
          </a:p>
        </p:txBody>
      </p:sp>
      <p:sp>
        <p:nvSpPr>
          <p:cNvPr id="18" name="椭圆 17"/>
          <p:cNvSpPr/>
          <p:nvPr/>
        </p:nvSpPr>
        <p:spPr>
          <a:xfrm>
            <a:off x="6625063" y="3207834"/>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
        <p:nvSpPr>
          <p:cNvPr id="19" name="椭圆 18"/>
          <p:cNvSpPr/>
          <p:nvPr/>
        </p:nvSpPr>
        <p:spPr>
          <a:xfrm>
            <a:off x="7639824" y="3207834"/>
            <a:ext cx="609600" cy="381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dirty="0">
              <a:solidFill>
                <a:schemeClr val="tx2">
                  <a:lumMod val="40000"/>
                  <a:lumOff val="6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checkerboard(across)">
                                      <p:cBhvr>
                                        <p:cTn id="15" dur="500"/>
                                        <p:tgtEl>
                                          <p:spTgt spid="1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checkerboard(across)">
                                      <p:cBhvr>
                                        <p:cTn id="18" dur="500"/>
                                        <p:tgtEl>
                                          <p:spTgt spid="12"/>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checkerboard(across)">
                                      <p:cBhvr>
                                        <p:cTn id="21" dur="500"/>
                                        <p:tgtEl>
                                          <p:spTgt spid="13"/>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heckerboard(across)">
                                      <p:cBhvr>
                                        <p:cTn id="24" dur="500"/>
                                        <p:tgtEl>
                                          <p:spTgt spid="9"/>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checkerboard(across)">
                                      <p:cBhvr>
                                        <p:cTn id="30" dur="500"/>
                                        <p:tgtEl>
                                          <p:spTgt spid="16"/>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checkerboard(across)">
                                      <p:cBhvr>
                                        <p:cTn id="33" dur="500"/>
                                        <p:tgtEl>
                                          <p:spTgt spid="17"/>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checkerboard(across)">
                                      <p:cBhvr>
                                        <p:cTn id="36" dur="500"/>
                                        <p:tgtEl>
                                          <p:spTgt spid="18"/>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checkerboard(across)">
                                      <p:cBhvr>
                                        <p:cTn id="3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bldLvl="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1"/>
          <p:cNvSpPr>
            <a:spLocks noGrp="1" noChangeArrowheads="1"/>
          </p:cNvSpPr>
          <p:nvPr>
            <p:ph type="title"/>
          </p:nvPr>
        </p:nvSpPr>
        <p:spPr>
          <a:xfrm>
            <a:off x="508000" y="457200"/>
            <a:ext cx="10058400" cy="731838"/>
          </a:xfrm>
        </p:spPr>
        <p:txBody>
          <a:bodyPr/>
          <a:lstStyle/>
          <a:p>
            <a:r>
              <a:rPr lang="en-US" altLang="zh-CN"/>
              <a:t>Three times reading for cloze </a:t>
            </a:r>
            <a:endParaRPr lang="zh-CN" altLang="en-US"/>
          </a:p>
        </p:txBody>
      </p:sp>
      <p:sp>
        <p:nvSpPr>
          <p:cNvPr id="14339" name="内容占位符 2"/>
          <p:cNvSpPr>
            <a:spLocks noGrp="1" noChangeArrowheads="1"/>
          </p:cNvSpPr>
          <p:nvPr>
            <p:ph idx="1"/>
          </p:nvPr>
        </p:nvSpPr>
        <p:spPr>
          <a:xfrm>
            <a:off x="146051" y="1676400"/>
            <a:ext cx="11639549" cy="4038600"/>
          </a:xfrm>
        </p:spPr>
        <p:txBody>
          <a:bodyPr/>
          <a:lstStyle/>
          <a:p>
            <a:pPr marL="0" indent="0">
              <a:buFont typeface="Wingdings" panose="05000000000000000000" pitchFamily="2" charset="2"/>
              <a:buNone/>
            </a:pPr>
            <a:r>
              <a:rPr lang="en-US" altLang="zh-CN" sz="3500"/>
              <a:t>Second reading for answers from the text</a:t>
            </a:r>
          </a:p>
          <a:p>
            <a:pPr marL="0" indent="0">
              <a:buFont typeface="Wingdings" panose="05000000000000000000" pitchFamily="2" charset="2"/>
              <a:buNone/>
            </a:pPr>
            <a:endParaRPr lang="en-US" altLang="zh-CN" sz="3200">
              <a:solidFill>
                <a:srgbClr val="006600"/>
              </a:solidFill>
            </a:endParaRPr>
          </a:p>
          <a:p>
            <a:pPr marL="0" indent="0">
              <a:buFont typeface="Wingdings" panose="05000000000000000000" pitchFamily="2" charset="2"/>
              <a:buNone/>
            </a:pPr>
            <a:r>
              <a:rPr lang="en-US" altLang="zh-CN" sz="3200">
                <a:solidFill>
                  <a:srgbClr val="FF0000"/>
                </a:solidFill>
              </a:rPr>
              <a:t>1.gather all the surrounding information and make sensible judgments </a:t>
            </a:r>
          </a:p>
          <a:p>
            <a:pPr marL="0" indent="0">
              <a:buFont typeface="Wingdings" panose="05000000000000000000" pitchFamily="2" charset="2"/>
              <a:buNone/>
            </a:pPr>
            <a:r>
              <a:rPr lang="en-US" altLang="zh-CN" sz="3200">
                <a:solidFill>
                  <a:srgbClr val="FF0000"/>
                </a:solidFill>
              </a:rPr>
              <a:t>2.give each answer a reason given by the context, rather than “I think…”</a:t>
            </a:r>
          </a:p>
          <a:p>
            <a:pPr marL="0" indent="0">
              <a:buFont typeface="Wingdings" panose="05000000000000000000" pitchFamily="2" charset="2"/>
              <a:buNone/>
            </a:pPr>
            <a:endParaRPr lang="zh-CN" altLang="en-US" sz="3600"/>
          </a:p>
        </p:txBody>
      </p:sp>
      <p:sp>
        <p:nvSpPr>
          <p:cNvPr id="21507" name="TextBox 3"/>
          <p:cNvSpPr txBox="1">
            <a:spLocks noChangeArrowheads="1"/>
          </p:cNvSpPr>
          <p:nvPr/>
        </p:nvSpPr>
        <p:spPr bwMode="auto">
          <a:xfrm>
            <a:off x="173568" y="1606550"/>
            <a:ext cx="11205633" cy="369332"/>
          </a:xfrm>
          <a:prstGeom prst="rect">
            <a:avLst/>
          </a:prstGeom>
          <a:solidFill>
            <a:srgbClr val="00B050">
              <a:alpha val="38823"/>
            </a:srgbClr>
          </a:solidFill>
          <a:ln w="9525">
            <a:noFill/>
            <a:miter lim="800000"/>
          </a:ln>
        </p:spPr>
        <p:txBody>
          <a:bodyPr>
            <a:spAutoFit/>
          </a:bodyPr>
          <a:lstStyle/>
          <a:p>
            <a:endParaRPr lang="zh-CN" alt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animEffect transition="in" filter="fade">
                                      <p:cBhvr>
                                        <p:cTn id="7" dur="1000"/>
                                        <p:tgtEl>
                                          <p:spTgt spid="14339">
                                            <p:txEl>
                                              <p:pRg st="2" end="2"/>
                                            </p:txEl>
                                          </p:spTgt>
                                        </p:tgtEl>
                                      </p:cBhvr>
                                    </p:animEffect>
                                    <p:anim calcmode="lin" valueType="num">
                                      <p:cBhvr>
                                        <p:cTn id="8"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339">
                                            <p:txEl>
                                              <p:pRg st="3" end="3"/>
                                            </p:txEl>
                                          </p:spTgt>
                                        </p:tgtEl>
                                        <p:attrNameLst>
                                          <p:attrName>style.visibility</p:attrName>
                                        </p:attrNameLst>
                                      </p:cBhvr>
                                      <p:to>
                                        <p:strVal val="visible"/>
                                      </p:to>
                                    </p:set>
                                    <p:animEffect transition="in" filter="fade">
                                      <p:cBhvr>
                                        <p:cTn id="14" dur="1000"/>
                                        <p:tgtEl>
                                          <p:spTgt spid="14339">
                                            <p:txEl>
                                              <p:pRg st="3" end="3"/>
                                            </p:txEl>
                                          </p:spTgt>
                                        </p:tgtEl>
                                      </p:cBhvr>
                                    </p:animEffect>
                                    <p:anim calcmode="lin" valueType="num">
                                      <p:cBhvr>
                                        <p:cTn id="15"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quarter" idx="10"/>
          </p:nvPr>
        </p:nvSpPr>
        <p:spPr/>
        <p:txBody>
          <a:bodyPr/>
          <a:lstStyle/>
          <a:p>
            <a:pPr>
              <a:defRPr/>
            </a:pPr>
            <a:fld id="{5811618E-019A-46FA-B492-71C1A9465C38}" type="datetime1">
              <a:rPr lang="zh-CN" altLang="en-US"/>
              <a:pPr>
                <a:defRPr/>
              </a:pPr>
              <a:t>2020/6/3</a:t>
            </a:fld>
            <a:endParaRPr lang="zh-CN" altLang="en-US" sz="2400">
              <a:solidFill>
                <a:schemeClr val="tx1"/>
              </a:solidFill>
            </a:endParaRPr>
          </a:p>
        </p:txBody>
      </p:sp>
      <p:sp>
        <p:nvSpPr>
          <p:cNvPr id="11266" name="文本框 4"/>
          <p:cNvSpPr txBox="1">
            <a:spLocks noChangeArrowheads="1"/>
          </p:cNvSpPr>
          <p:nvPr/>
        </p:nvSpPr>
        <p:spPr bwMode="auto">
          <a:xfrm>
            <a:off x="699771" y="1431291"/>
            <a:ext cx="11143784" cy="4921885"/>
          </a:xfrm>
          <a:prstGeom prst="rect">
            <a:avLst/>
          </a:prstGeom>
          <a:noFill/>
          <a:ln w="9525">
            <a:noFill/>
            <a:miter lim="800000"/>
          </a:ln>
        </p:spPr>
        <p:txBody>
          <a:bodyPr wrap="square" lIns="121917" tIns="60958" rIns="121917" bIns="60958">
            <a:spAutoFit/>
          </a:bodyPr>
          <a:lstStyle/>
          <a:p>
            <a:pPr eaLnBrk="0" hangingPunct="0"/>
            <a:r>
              <a:rPr lang="en-US" altLang="zh-CN">
                <a:sym typeface="Wingdings" panose="05000000000000000000" pitchFamily="2" charset="2"/>
              </a:rPr>
              <a:t>    </a:t>
            </a:r>
            <a:r>
              <a:rPr lang="zh-CN" altLang="en-US" sz="2400" b="1">
                <a:sym typeface="Wingdings" panose="05000000000000000000" pitchFamily="2" charset="2"/>
              </a:rPr>
              <a:t></a:t>
            </a:r>
            <a:r>
              <a:rPr lang="zh-CN" altLang="en-US" sz="2400" b="1"/>
              <a:t>Few 17-year-old girls know how to weld (焊接) two metal pipes together. I have learned this skill in the past five years as a(n) </a:t>
            </a:r>
            <a:r>
              <a:rPr lang="zh-CN" altLang="en-US" sz="2400" b="1" u="sng">
                <a:solidFill>
                  <a:srgbClr val="FF0000"/>
                </a:solidFill>
              </a:rPr>
              <a:t> 36 </a:t>
            </a:r>
            <a:r>
              <a:rPr lang="zh-CN" altLang="en-US" sz="2400" b="1">
                <a:solidFill>
                  <a:srgbClr val="FF0000"/>
                </a:solidFill>
              </a:rPr>
              <a:t> </a:t>
            </a:r>
            <a:r>
              <a:rPr lang="zh-CN" altLang="en-US" sz="2400" b="1"/>
              <a:t>for my </a:t>
            </a:r>
            <a:r>
              <a:rPr lang="zh-CN" altLang="en-US" sz="2400" b="1" smtClean="0"/>
              <a:t>father‘s </a:t>
            </a:r>
            <a:r>
              <a:rPr lang="zh-CN" altLang="en-US" sz="2400" b="1"/>
              <a:t>personal </a:t>
            </a:r>
            <a:r>
              <a:rPr lang="zh-CN" altLang="en-US" sz="2400" b="1" smtClean="0"/>
              <a:t>plumbing  </a:t>
            </a:r>
            <a:r>
              <a:rPr lang="zh-CN" altLang="en-US" sz="2400" b="1"/>
              <a:t>(管道装置)business. This summer job often needs to deal with the mess that causes physical and mental </a:t>
            </a:r>
            <a:r>
              <a:rPr lang="zh-CN" altLang="en-US" sz="2400" b="1" u="sng"/>
              <a:t>  37 </a:t>
            </a:r>
            <a:r>
              <a:rPr lang="zh-CN" altLang="en-US" sz="2400" b="1"/>
              <a:t> , and, to some extent</a:t>
            </a:r>
            <a:r>
              <a:rPr lang="en-US" altLang="zh-CN" sz="2400" b="1"/>
              <a:t>,</a:t>
            </a:r>
            <a:r>
              <a:rPr lang="zh-CN" altLang="en-US" sz="2400" b="1"/>
              <a:t> </a:t>
            </a:r>
            <a:r>
              <a:rPr lang="zh-CN" altLang="en-US" sz="2400" b="1" u="sng"/>
              <a:t>38 </a:t>
            </a:r>
            <a:r>
              <a:rPr lang="zh-CN" altLang="en-US" sz="2400" b="1"/>
              <a:t>  a tough and elegant attitude. It is often difficult to cope with. But I  </a:t>
            </a:r>
            <a:r>
              <a:rPr lang="zh-CN" altLang="en-US" sz="2400" b="1" u="sng"/>
              <a:t>39 </a:t>
            </a:r>
            <a:r>
              <a:rPr lang="zh-CN" altLang="en-US" sz="2400" b="1"/>
              <a:t> .</a:t>
            </a:r>
          </a:p>
          <a:p>
            <a:pPr eaLnBrk="0" hangingPunct="0"/>
            <a:r>
              <a:rPr lang="zh-CN" altLang="en-US" sz="2400" b="1">
                <a:sym typeface="Wingdings" panose="05000000000000000000" pitchFamily="2" charset="2"/>
              </a:rPr>
              <a:t>    </a:t>
            </a:r>
            <a:r>
              <a:rPr lang="zh-CN" altLang="en-US" sz="2400" b="1"/>
              <a:t>Every morning, I have to put on a pair of men's jeans. Most of my peers are   </a:t>
            </a:r>
            <a:r>
              <a:rPr lang="zh-CN" altLang="en-US" sz="2400" b="1" u="sng"/>
              <a:t>40 </a:t>
            </a:r>
            <a:r>
              <a:rPr lang="zh-CN" altLang="en-US" sz="2400" b="1"/>
              <a:t>  to wear it in public. I </a:t>
            </a:r>
            <a:r>
              <a:rPr lang="zh-CN" altLang="en-US" sz="2400" b="1" u="sng"/>
              <a:t> 41 </a:t>
            </a:r>
            <a:r>
              <a:rPr lang="zh-CN" altLang="en-US" sz="2400" b="1"/>
              <a:t>  tied my hair when I rushed out of the house, and  </a:t>
            </a:r>
            <a:r>
              <a:rPr lang="zh-CN" altLang="en-US" sz="2400" b="1" u="sng"/>
              <a:t> 42  </a:t>
            </a:r>
            <a:r>
              <a:rPr lang="zh-CN" altLang="en-US" sz="2400" b="1"/>
              <a:t> </a:t>
            </a:r>
            <a:r>
              <a:rPr lang="zh-CN" altLang="en-US" sz="2400" b="1" smtClean="0"/>
              <a:t>into </a:t>
            </a:r>
            <a:r>
              <a:rPr lang="zh-CN" altLang="en-US" sz="2400" b="1"/>
              <a:t>the front passenger seat of the plumber's construction vehicle.</a:t>
            </a:r>
          </a:p>
          <a:p>
            <a:pPr eaLnBrk="0" hangingPunct="0"/>
            <a:r>
              <a:rPr lang="zh-CN" altLang="en-US" sz="2400" b="1">
                <a:sym typeface="Wingdings" panose="05000000000000000000" pitchFamily="2" charset="2"/>
              </a:rPr>
              <a:t>    </a:t>
            </a:r>
            <a:r>
              <a:rPr lang="zh-CN" altLang="en-US" sz="2400" b="1"/>
              <a:t>When my peers were part-time babysitters or lifeguards, I was helping my father in the dirty bathroom or the   </a:t>
            </a:r>
            <a:r>
              <a:rPr lang="zh-CN" altLang="en-US" sz="2400" b="1" u="sng"/>
              <a:t>43 </a:t>
            </a:r>
            <a:r>
              <a:rPr lang="zh-CN" altLang="en-US" sz="2400" b="1"/>
              <a:t>  basement. </a:t>
            </a:r>
          </a:p>
          <a:p>
            <a:pPr eaLnBrk="0" hangingPunct="0"/>
            <a:endParaRPr lang="en-US" altLang="zh-CN" sz="2400" b="1"/>
          </a:p>
          <a:p>
            <a:pPr eaLnBrk="0" hangingPunct="0"/>
            <a:r>
              <a:rPr lang="en-US" altLang="zh-CN" sz="2400" b="1"/>
              <a:t>36.A. companion 	B. fellow </a:t>
            </a:r>
            <a:r>
              <a:rPr lang="en-US" altLang="zh-CN" sz="2400" b="1" smtClean="0"/>
              <a:t>   </a:t>
            </a:r>
            <a:r>
              <a:rPr lang="en-US" altLang="zh-CN" sz="2400" b="1"/>
              <a:t>	C. assistant 	D. engineer</a:t>
            </a:r>
          </a:p>
          <a:p>
            <a:pPr eaLnBrk="0" hangingPunct="0"/>
            <a:endParaRPr lang="en-US" altLang="zh-CN" sz="2400" b="1"/>
          </a:p>
        </p:txBody>
      </p:sp>
      <p:cxnSp>
        <p:nvCxnSpPr>
          <p:cNvPr id="7" name="直接连接符 6"/>
          <p:cNvCxnSpPr/>
          <p:nvPr/>
        </p:nvCxnSpPr>
        <p:spPr>
          <a:xfrm>
            <a:off x="8998867" y="4767160"/>
            <a:ext cx="2502215" cy="32350"/>
          </a:xfrm>
          <a:prstGeom prst="line">
            <a:avLst/>
          </a:prstGeom>
          <a:ln w="38100">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9" name="AutoShape 7"/>
          <p:cNvCxnSpPr>
            <a:cxnSpLocks noChangeShapeType="1"/>
          </p:cNvCxnSpPr>
          <p:nvPr/>
        </p:nvCxnSpPr>
        <p:spPr bwMode="auto">
          <a:xfrm>
            <a:off x="6978565" y="2151589"/>
            <a:ext cx="3234519" cy="2647665"/>
          </a:xfrm>
          <a:prstGeom prst="straightConnector1">
            <a:avLst/>
          </a:prstGeom>
          <a:noFill/>
          <a:ln w="41275">
            <a:solidFill>
              <a:schemeClr val="hlink"/>
            </a:solidFill>
            <a:round/>
            <a:tailEnd type="triangle" w="med" len="med"/>
          </a:ln>
        </p:spPr>
      </p:cxnSp>
      <p:sp>
        <p:nvSpPr>
          <p:cNvPr id="5" name="Oval 18"/>
          <p:cNvSpPr>
            <a:spLocks noChangeArrowheads="1"/>
          </p:cNvSpPr>
          <p:nvPr/>
        </p:nvSpPr>
        <p:spPr bwMode="auto">
          <a:xfrm>
            <a:off x="5139690" y="5525770"/>
            <a:ext cx="594360" cy="437515"/>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2060" name="文本框 2"/>
          <p:cNvSpPr txBox="1">
            <a:spLocks noChangeArrowheads="1"/>
          </p:cNvSpPr>
          <p:nvPr/>
        </p:nvSpPr>
        <p:spPr bwMode="auto">
          <a:xfrm>
            <a:off x="4473363" y="227119"/>
            <a:ext cx="2660651" cy="859155"/>
          </a:xfrm>
          <a:prstGeom prst="rect">
            <a:avLst/>
          </a:prstGeom>
          <a:noFill/>
          <a:ln w="9525">
            <a:noFill/>
            <a:miter lim="800000"/>
          </a:ln>
        </p:spPr>
        <p:txBody>
          <a:bodyPr lIns="121917" tIns="60958" rIns="121917" bIns="60958">
            <a:spAutoFit/>
          </a:bodyPr>
          <a:lstStyle/>
          <a:p>
            <a:pPr eaLnBrk="1" hangingPunct="1"/>
            <a:r>
              <a:rPr lang="en-US" altLang="zh-CN" sz="4800" b="1"/>
              <a:t>   36</a:t>
            </a:r>
            <a:r>
              <a:rPr lang="zh-CN" altLang="en-US" sz="4800" b="1"/>
              <a:t>题</a:t>
            </a:r>
          </a:p>
        </p:txBody>
      </p:sp>
      <p:sp>
        <p:nvSpPr>
          <p:cNvPr id="10" name="TextBox 1"/>
          <p:cNvSpPr txBox="1">
            <a:spLocks noChangeArrowheads="1"/>
          </p:cNvSpPr>
          <p:nvPr/>
        </p:nvSpPr>
        <p:spPr bwMode="auto">
          <a:xfrm>
            <a:off x="9077899" y="5378373"/>
            <a:ext cx="2343211" cy="583565"/>
          </a:xfrm>
          <a:prstGeom prst="rect">
            <a:avLst/>
          </a:prstGeom>
          <a:solidFill>
            <a:srgbClr val="FFE79B"/>
          </a:solidFill>
          <a:ln w="9525">
            <a:noFill/>
            <a:miter lim="800000"/>
          </a:ln>
        </p:spPr>
        <p:txBody>
          <a:bodyPr wrap="square">
            <a:spAutoFit/>
          </a:bodyPr>
          <a:lstStyle/>
          <a:p>
            <a:r>
              <a:rPr lang="zh-CN" altLang="en-US" sz="3200">
                <a:solidFill>
                  <a:srgbClr val="FF0000"/>
                </a:solidFill>
                <a:latin typeface="Times New Roman" panose="02020603050405020304" pitchFamily="18" charset="0"/>
                <a:cs typeface="Times New Roman" panose="02020603050405020304" pitchFamily="18" charset="0"/>
              </a:rPr>
              <a:t>语境暗示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0"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55345" y="1071245"/>
            <a:ext cx="10181590" cy="4523105"/>
          </a:xfrm>
          <a:prstGeom prst="rect">
            <a:avLst/>
          </a:prstGeom>
          <a:noFill/>
        </p:spPr>
        <p:txBody>
          <a:bodyPr wrap="square" rtlCol="0">
            <a:spAutoFit/>
          </a:bodyPr>
          <a:lstStyle/>
          <a:p>
            <a:pPr eaLnBrk="0" hangingPunct="0"/>
            <a:r>
              <a:rPr lang="en-US" altLang="zh-CN" sz="3200" b="1">
                <a:sym typeface="Wingdings" panose="05000000000000000000" pitchFamily="2" charset="2"/>
              </a:rPr>
              <a:t>     </a:t>
            </a:r>
            <a:r>
              <a:rPr lang="zh-CN" altLang="en-US" sz="3200" b="1">
                <a:sym typeface="Wingdings" panose="05000000000000000000" pitchFamily="2" charset="2"/>
              </a:rPr>
              <a:t></a:t>
            </a:r>
            <a:r>
              <a:rPr lang="zh-CN" altLang="en-US" sz="3200" b="1">
                <a:sym typeface="+mn-ea"/>
              </a:rPr>
              <a:t>Few 17-year-old girls know how to weld (焊接) two metal pipes together. I have learned this skill in the past five years as a(n) </a:t>
            </a:r>
            <a:r>
              <a:rPr lang="zh-CN" altLang="en-US" sz="3200" b="1" u="sng">
                <a:sym typeface="+mn-ea"/>
              </a:rPr>
              <a:t> 36 </a:t>
            </a:r>
            <a:r>
              <a:rPr lang="zh-CN" altLang="en-US" sz="3200" b="1">
                <a:sym typeface="+mn-ea"/>
              </a:rPr>
              <a:t> for my </a:t>
            </a:r>
            <a:r>
              <a:rPr lang="zh-CN" altLang="en-US" sz="3200" b="1" smtClean="0">
                <a:sym typeface="+mn-ea"/>
              </a:rPr>
              <a:t>father</a:t>
            </a:r>
            <a:r>
              <a:rPr lang="en-US" altLang="zh-CN" sz="3200" b="1" smtClean="0">
                <a:sym typeface="+mn-ea"/>
              </a:rPr>
              <a:t>'</a:t>
            </a:r>
            <a:r>
              <a:rPr lang="zh-CN" altLang="en-US" sz="3200" b="1" smtClean="0">
                <a:sym typeface="+mn-ea"/>
              </a:rPr>
              <a:t>s </a:t>
            </a:r>
            <a:r>
              <a:rPr lang="zh-CN" altLang="en-US" sz="3200" b="1">
                <a:sym typeface="+mn-ea"/>
              </a:rPr>
              <a:t>personal </a:t>
            </a:r>
            <a:r>
              <a:rPr lang="zh-CN" altLang="en-US" sz="3200" b="1" smtClean="0">
                <a:sym typeface="+mn-ea"/>
              </a:rPr>
              <a:t>plumbing  </a:t>
            </a:r>
            <a:r>
              <a:rPr lang="zh-CN" altLang="en-US" sz="3200" b="1">
                <a:sym typeface="+mn-ea"/>
              </a:rPr>
              <a:t>(管道装置)business. This summer job often needs to deal with the mess that causes physical and mental </a:t>
            </a:r>
            <a:r>
              <a:rPr lang="zh-CN" altLang="en-US" sz="3200" b="1" u="sng">
                <a:sym typeface="+mn-ea"/>
              </a:rPr>
              <a:t>  37 </a:t>
            </a:r>
            <a:r>
              <a:rPr lang="zh-CN" altLang="en-US" sz="3200" b="1">
                <a:sym typeface="+mn-ea"/>
              </a:rPr>
              <a:t> , and, to some extent</a:t>
            </a:r>
            <a:r>
              <a:rPr lang="en-US" altLang="zh-CN" sz="3200" b="1">
                <a:sym typeface="+mn-ea"/>
              </a:rPr>
              <a:t>,</a:t>
            </a:r>
            <a:r>
              <a:rPr lang="zh-CN" altLang="en-US" sz="3200" b="1">
                <a:sym typeface="+mn-ea"/>
              </a:rPr>
              <a:t> </a:t>
            </a:r>
            <a:r>
              <a:rPr lang="zh-CN" altLang="en-US" sz="3200" b="1" u="sng">
                <a:sym typeface="+mn-ea"/>
              </a:rPr>
              <a:t>38 </a:t>
            </a:r>
            <a:r>
              <a:rPr lang="zh-CN" altLang="en-US" sz="3200" b="1">
                <a:sym typeface="+mn-ea"/>
              </a:rPr>
              <a:t>  a tough and elegant attitude. It is often difficult to cope with. But I  </a:t>
            </a:r>
            <a:r>
              <a:rPr lang="zh-CN" altLang="en-US" sz="3200" b="1" u="sng">
                <a:sym typeface="+mn-ea"/>
              </a:rPr>
              <a:t>39 </a:t>
            </a:r>
            <a:r>
              <a:rPr lang="zh-CN" altLang="en-US" sz="3200" b="1">
                <a:sym typeface="+mn-ea"/>
              </a:rPr>
              <a:t> .</a:t>
            </a:r>
          </a:p>
          <a:p>
            <a:pPr eaLnBrk="0" hangingPunct="0"/>
            <a:endParaRPr lang="zh-CN" altLang="en-US" sz="3200" b="1">
              <a:sym typeface="+mn-ea"/>
            </a:endParaRPr>
          </a:p>
          <a:p>
            <a:pPr eaLnBrk="0" hangingPunct="0"/>
            <a:r>
              <a:rPr lang="en-US" altLang="zh-CN" sz="3200"/>
              <a:t>38.A. requires 	B. reflects 	C. reviews 	D. recovers</a:t>
            </a:r>
          </a:p>
        </p:txBody>
      </p:sp>
      <p:sp>
        <p:nvSpPr>
          <p:cNvPr id="2060" name="文本框 2"/>
          <p:cNvSpPr txBox="1">
            <a:spLocks noChangeArrowheads="1"/>
          </p:cNvSpPr>
          <p:nvPr/>
        </p:nvSpPr>
        <p:spPr bwMode="auto">
          <a:xfrm>
            <a:off x="4455583" y="-211"/>
            <a:ext cx="2660651" cy="859155"/>
          </a:xfrm>
          <a:prstGeom prst="rect">
            <a:avLst/>
          </a:prstGeom>
          <a:noFill/>
          <a:ln w="9525">
            <a:noFill/>
            <a:miter lim="800000"/>
          </a:ln>
        </p:spPr>
        <p:txBody>
          <a:bodyPr lIns="121917" tIns="60958" rIns="121917" bIns="60958">
            <a:spAutoFit/>
          </a:bodyPr>
          <a:lstStyle/>
          <a:p>
            <a:pPr eaLnBrk="1" hangingPunct="1"/>
            <a:r>
              <a:rPr lang="en-US" altLang="zh-CN" sz="4800" b="1"/>
              <a:t>   38</a:t>
            </a:r>
            <a:r>
              <a:rPr lang="zh-CN" altLang="en-US" sz="4800" b="1"/>
              <a:t>题</a:t>
            </a:r>
          </a:p>
        </p:txBody>
      </p:sp>
      <p:cxnSp>
        <p:nvCxnSpPr>
          <p:cNvPr id="4" name="直接连接符 3"/>
          <p:cNvCxnSpPr/>
          <p:nvPr/>
        </p:nvCxnSpPr>
        <p:spPr>
          <a:xfrm flipV="1">
            <a:off x="8197215" y="3146425"/>
            <a:ext cx="1205230" cy="177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Oval 18"/>
          <p:cNvSpPr>
            <a:spLocks noChangeArrowheads="1"/>
          </p:cNvSpPr>
          <p:nvPr/>
        </p:nvSpPr>
        <p:spPr bwMode="auto">
          <a:xfrm>
            <a:off x="9634220" y="3146425"/>
            <a:ext cx="1188085" cy="542290"/>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等于号 6"/>
          <p:cNvSpPr/>
          <p:nvPr/>
        </p:nvSpPr>
        <p:spPr>
          <a:xfrm>
            <a:off x="4725670" y="3009900"/>
            <a:ext cx="2741295" cy="154305"/>
          </a:xfrm>
          <a:prstGeom prst="mathEqual">
            <a:avLst>
              <a:gd name="adj1" fmla="val 12345"/>
              <a:gd name="adj2" fmla="val 11934"/>
            </a:avLst>
          </a:prstGeom>
          <a:gradFill>
            <a:gsLst>
              <a:gs pos="0">
                <a:srgbClr val="FE4444"/>
              </a:gs>
              <a:gs pos="100000">
                <a:srgbClr val="832B2B"/>
              </a:gs>
            </a:gsLst>
            <a:lin ang="5400000" scaled="0"/>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8" name="直接连接符 7"/>
          <p:cNvCxnSpPr/>
          <p:nvPr/>
        </p:nvCxnSpPr>
        <p:spPr>
          <a:xfrm>
            <a:off x="3387725" y="4109720"/>
            <a:ext cx="1216025" cy="25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AutoShape 7"/>
          <p:cNvCxnSpPr>
            <a:cxnSpLocks noChangeShapeType="1"/>
          </p:cNvCxnSpPr>
          <p:nvPr/>
        </p:nvCxnSpPr>
        <p:spPr bwMode="auto">
          <a:xfrm flipH="1">
            <a:off x="4295775" y="3164205"/>
            <a:ext cx="4432935" cy="951230"/>
          </a:xfrm>
          <a:prstGeom prst="straightConnector1">
            <a:avLst/>
          </a:prstGeom>
          <a:noFill/>
          <a:ln w="41275">
            <a:solidFill>
              <a:schemeClr val="hlink"/>
            </a:solidFill>
            <a:round/>
            <a:tailEnd type="triangle" w="med" len="med"/>
          </a:ln>
        </p:spPr>
      </p:cxnSp>
      <p:sp>
        <p:nvSpPr>
          <p:cNvPr id="9" name="Oval 18"/>
          <p:cNvSpPr>
            <a:spLocks noChangeArrowheads="1"/>
          </p:cNvSpPr>
          <p:nvPr/>
        </p:nvSpPr>
        <p:spPr bwMode="auto">
          <a:xfrm>
            <a:off x="1254125" y="5056505"/>
            <a:ext cx="595630" cy="415290"/>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10" name="TextBox 1"/>
          <p:cNvSpPr txBox="1">
            <a:spLocks noChangeArrowheads="1"/>
          </p:cNvSpPr>
          <p:nvPr/>
        </p:nvSpPr>
        <p:spPr bwMode="auto">
          <a:xfrm>
            <a:off x="8728649" y="4471593"/>
            <a:ext cx="2343211" cy="583565"/>
          </a:xfrm>
          <a:prstGeom prst="rect">
            <a:avLst/>
          </a:prstGeom>
          <a:solidFill>
            <a:srgbClr val="FFE79B"/>
          </a:solidFill>
          <a:ln w="9525">
            <a:noFill/>
            <a:miter lim="800000"/>
          </a:ln>
        </p:spPr>
        <p:txBody>
          <a:bodyPr wrap="square">
            <a:spAutoFit/>
          </a:bodyPr>
          <a:lstStyle/>
          <a:p>
            <a:r>
              <a:rPr lang="zh-CN" altLang="en-US" sz="3200">
                <a:solidFill>
                  <a:srgbClr val="FF0000"/>
                </a:solidFill>
                <a:latin typeface="Times New Roman" panose="02020603050405020304" pitchFamily="18" charset="0"/>
                <a:cs typeface="Times New Roman" panose="02020603050405020304" pitchFamily="18" charset="0"/>
              </a:rPr>
              <a:t>近义词复现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9" grpId="0" bldLvl="0" animBg="1"/>
      <p:bldP spid="10"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文本框 2"/>
          <p:cNvSpPr txBox="1">
            <a:spLocks noChangeArrowheads="1"/>
          </p:cNvSpPr>
          <p:nvPr/>
        </p:nvSpPr>
        <p:spPr bwMode="auto">
          <a:xfrm>
            <a:off x="4455583" y="-211"/>
            <a:ext cx="2660651" cy="859155"/>
          </a:xfrm>
          <a:prstGeom prst="rect">
            <a:avLst/>
          </a:prstGeom>
          <a:noFill/>
          <a:ln w="9525">
            <a:noFill/>
            <a:miter lim="800000"/>
          </a:ln>
        </p:spPr>
        <p:txBody>
          <a:bodyPr lIns="121917" tIns="60958" rIns="121917" bIns="60958">
            <a:spAutoFit/>
          </a:bodyPr>
          <a:lstStyle/>
          <a:p>
            <a:pPr eaLnBrk="1" hangingPunct="1"/>
            <a:r>
              <a:rPr lang="en-US" altLang="zh-CN" sz="4800" b="1"/>
              <a:t>   42</a:t>
            </a:r>
            <a:r>
              <a:rPr lang="zh-CN" altLang="en-US" sz="4800" b="1"/>
              <a:t>题</a:t>
            </a:r>
          </a:p>
        </p:txBody>
      </p:sp>
      <p:sp>
        <p:nvSpPr>
          <p:cNvPr id="3" name="文本框 2"/>
          <p:cNvSpPr txBox="1"/>
          <p:nvPr/>
        </p:nvSpPr>
        <p:spPr>
          <a:xfrm>
            <a:off x="589280" y="859155"/>
            <a:ext cx="10393045" cy="3046095"/>
          </a:xfrm>
          <a:prstGeom prst="rect">
            <a:avLst/>
          </a:prstGeom>
          <a:noFill/>
        </p:spPr>
        <p:txBody>
          <a:bodyPr wrap="square" rtlCol="0">
            <a:spAutoFit/>
          </a:bodyPr>
          <a:lstStyle/>
          <a:p>
            <a:pPr eaLnBrk="0" hangingPunct="0"/>
            <a:r>
              <a:rPr lang="en-US" altLang="zh-CN" sz="3200" b="1">
                <a:sym typeface="Wingdings" panose="05000000000000000000" pitchFamily="2" charset="2"/>
              </a:rPr>
              <a:t>    </a:t>
            </a:r>
            <a:r>
              <a:rPr lang="zh-CN" altLang="en-US" sz="3200" b="1">
                <a:sym typeface="Wingdings" panose="05000000000000000000" pitchFamily="2" charset="2"/>
              </a:rPr>
              <a:t></a:t>
            </a:r>
            <a:r>
              <a:rPr lang="zh-CN" altLang="en-US" sz="3200" b="1">
                <a:sym typeface="+mn-ea"/>
              </a:rPr>
              <a:t>Every morning, I have to put on a pair of men's jeans. Most of my peers are   </a:t>
            </a:r>
            <a:r>
              <a:rPr lang="zh-CN" altLang="en-US" sz="3200" b="1" u="sng">
                <a:sym typeface="+mn-ea"/>
              </a:rPr>
              <a:t>40 </a:t>
            </a:r>
            <a:r>
              <a:rPr lang="zh-CN" altLang="en-US" sz="3200" b="1">
                <a:sym typeface="+mn-ea"/>
              </a:rPr>
              <a:t>  to wear it in public. I </a:t>
            </a:r>
            <a:r>
              <a:rPr lang="zh-CN" altLang="en-US" sz="3200" b="1" u="sng">
                <a:sym typeface="+mn-ea"/>
              </a:rPr>
              <a:t> 41 </a:t>
            </a:r>
            <a:r>
              <a:rPr lang="zh-CN" altLang="en-US" sz="3200" b="1">
                <a:sym typeface="+mn-ea"/>
              </a:rPr>
              <a:t>  tied my hair when I rushed out of the house, and  </a:t>
            </a:r>
            <a:r>
              <a:rPr lang="zh-CN" altLang="en-US" sz="3200" b="1" u="sng">
                <a:solidFill>
                  <a:srgbClr val="FF0000"/>
                </a:solidFill>
                <a:sym typeface="+mn-ea"/>
              </a:rPr>
              <a:t> 42  </a:t>
            </a:r>
            <a:r>
              <a:rPr lang="zh-CN" altLang="en-US" sz="3200" b="1">
                <a:sym typeface="+mn-ea"/>
              </a:rPr>
              <a:t> </a:t>
            </a:r>
            <a:r>
              <a:rPr lang="zh-CN" altLang="en-US" sz="3200" b="1" smtClean="0">
                <a:sym typeface="+mn-ea"/>
              </a:rPr>
              <a:t>into </a:t>
            </a:r>
            <a:r>
              <a:rPr lang="zh-CN" altLang="en-US" sz="3200" b="1">
                <a:sym typeface="+mn-ea"/>
              </a:rPr>
              <a:t>the front passenger seat of the plumber's construction vehicle.</a:t>
            </a:r>
          </a:p>
          <a:p>
            <a:pPr eaLnBrk="0" hangingPunct="0"/>
            <a:endParaRPr lang="zh-CN" altLang="en-US" sz="3200"/>
          </a:p>
          <a:p>
            <a:pPr eaLnBrk="0" hangingPunct="0"/>
            <a:r>
              <a:rPr lang="zh-CN" altLang="en-US" sz="3200"/>
              <a:t>42.A. looked 	 B. moved 	   C. climbed 	    D. turned</a:t>
            </a:r>
          </a:p>
        </p:txBody>
      </p:sp>
      <p:sp>
        <p:nvSpPr>
          <p:cNvPr id="9" name="Oval 18"/>
          <p:cNvSpPr>
            <a:spLocks noChangeArrowheads="1"/>
          </p:cNvSpPr>
          <p:nvPr/>
        </p:nvSpPr>
        <p:spPr bwMode="auto">
          <a:xfrm>
            <a:off x="5348605" y="3368040"/>
            <a:ext cx="595630" cy="415290"/>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4" name="文本框 3"/>
          <p:cNvSpPr txBox="1"/>
          <p:nvPr/>
        </p:nvSpPr>
        <p:spPr>
          <a:xfrm>
            <a:off x="348615" y="4685665"/>
            <a:ext cx="10899140" cy="1568450"/>
          </a:xfrm>
          <a:prstGeom prst="rect">
            <a:avLst/>
          </a:prstGeom>
          <a:noFill/>
        </p:spPr>
        <p:txBody>
          <a:bodyPr wrap="square" rtlCol="0">
            <a:spAutoFit/>
          </a:bodyPr>
          <a:lstStyle/>
          <a:p>
            <a:r>
              <a:rPr lang="zh-CN" altLang="en-US" sz="3200">
                <a:solidFill>
                  <a:schemeClr val="accent1"/>
                </a:solidFill>
                <a:effectLst>
                  <a:outerShdw blurRad="38100" dist="25400" dir="5400000" algn="ctr" rotWithShape="0">
                    <a:srgbClr val="6E747A">
                      <a:alpha val="43000"/>
                    </a:srgbClr>
                  </a:outerShdw>
                </a:effectLst>
              </a:rPr>
              <a:t>【解析】考查动词辨析。我爬进水管工的工程车辆。固定搭配climb into xxx（小轿车、赛车、货车等）, look into是调查，turn into是变成， move into搬到（某地/某房子）。</a:t>
            </a:r>
          </a:p>
        </p:txBody>
      </p:sp>
      <p:sp>
        <p:nvSpPr>
          <p:cNvPr id="5" name="TextBox 1"/>
          <p:cNvSpPr txBox="1">
            <a:spLocks noChangeArrowheads="1"/>
          </p:cNvSpPr>
          <p:nvPr/>
        </p:nvSpPr>
        <p:spPr bwMode="auto">
          <a:xfrm>
            <a:off x="7992684" y="3905173"/>
            <a:ext cx="2343211" cy="583565"/>
          </a:xfrm>
          <a:prstGeom prst="rect">
            <a:avLst/>
          </a:prstGeom>
          <a:solidFill>
            <a:srgbClr val="FFE79B"/>
          </a:solidFill>
          <a:ln w="9525">
            <a:noFill/>
            <a:miter lim="800000"/>
          </a:ln>
        </p:spPr>
        <p:txBody>
          <a:bodyPr wrap="square">
            <a:spAutoFit/>
          </a:bodyPr>
          <a:lstStyle/>
          <a:p>
            <a:r>
              <a:rPr lang="zh-CN" altLang="en-US" sz="3200" smtClean="0">
                <a:solidFill>
                  <a:srgbClr val="FF0000"/>
                </a:solidFill>
                <a:latin typeface="Times New Roman" panose="02020603050405020304" pitchFamily="18" charset="0"/>
                <a:cs typeface="Times New Roman" panose="02020603050405020304" pitchFamily="18" charset="0"/>
              </a:rPr>
              <a:t>词义辨析</a:t>
            </a:r>
            <a:endParaRPr lang="zh-CN" altLang="en-US"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4" grpId="0"/>
      <p:bldP spid="5"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a:spLocks noChangeArrowheads="1"/>
          </p:cNvSpPr>
          <p:nvPr/>
        </p:nvSpPr>
        <p:spPr bwMode="auto">
          <a:xfrm>
            <a:off x="0" y="548217"/>
            <a:ext cx="12192000" cy="4890770"/>
          </a:xfrm>
          <a:prstGeom prst="rect">
            <a:avLst/>
          </a:prstGeom>
          <a:noFill/>
          <a:ln w="9525">
            <a:noFill/>
            <a:miter lim="800000"/>
          </a:ln>
        </p:spPr>
        <p:txBody>
          <a:bodyPr lIns="121917" tIns="60958" rIns="121917" bIns="60958">
            <a:spAutoFit/>
          </a:bodyPr>
          <a:lstStyle/>
          <a:p>
            <a:pPr marL="177800" indent="-177800">
              <a:defRPr/>
            </a:pPr>
            <a:r>
              <a:rPr lang="en-US" altLang="zh-CN" sz="3200" dirty="0">
                <a:latin typeface="Calibri" panose="020F0502020204030204" charset="0"/>
              </a:rPr>
              <a:t>            </a:t>
            </a:r>
            <a:endParaRPr lang="zh-CN" altLang="zh-CN" sz="3200" dirty="0">
              <a:latin typeface="Calibri" panose="020F0502020204030204" charset="0"/>
            </a:endParaRPr>
          </a:p>
          <a:p>
            <a:pPr>
              <a:defRPr/>
            </a:pPr>
            <a:r>
              <a:rPr lang="en-US" altLang="zh-CN" sz="3200" b="1" dirty="0">
                <a:latin typeface="Arial" panose="020B0604020202020204" pitchFamily="34" charset="0"/>
              </a:rPr>
              <a:t>There is nothing beautiful and neat; everything in front of you is      45     . Honestly speaking, I felt  </a:t>
            </a:r>
            <a:r>
              <a:rPr lang="en-US" altLang="zh-CN" sz="3200" b="1" u="sng" dirty="0">
                <a:latin typeface="Arial" panose="020B0604020202020204" pitchFamily="34" charset="0"/>
              </a:rPr>
              <a:t> 46   </a:t>
            </a:r>
            <a:r>
              <a:rPr lang="en-US" altLang="zh-CN" sz="3200" b="1" dirty="0">
                <a:latin typeface="Arial" panose="020B0604020202020204" pitchFamily="34" charset="0"/>
              </a:rPr>
              <a:t>  , discouraged and unable to think hard.</a:t>
            </a:r>
            <a:endParaRPr lang="zh-CN" altLang="zh-CN" sz="3200" b="1" dirty="0">
              <a:latin typeface="Arial" panose="020B0604020202020204" pitchFamily="34" charset="0"/>
            </a:endParaRPr>
          </a:p>
          <a:p>
            <a:pPr>
              <a:defRPr/>
            </a:pPr>
            <a:r>
              <a:rPr lang="en-US" altLang="zh-CN" sz="3200" b="1" dirty="0">
                <a:latin typeface="Arial" panose="020B0604020202020204" pitchFamily="34" charset="0"/>
              </a:rPr>
              <a:t>A. fearless       B. powerless      C. effortless      D. endless</a:t>
            </a:r>
            <a:endParaRPr lang="zh-CN" altLang="zh-CN" sz="3200" b="1" dirty="0">
              <a:latin typeface="Arial" panose="020B0604020202020204" pitchFamily="34" charset="0"/>
            </a:endParaRPr>
          </a:p>
          <a:p>
            <a:pPr>
              <a:defRPr/>
            </a:pPr>
            <a:r>
              <a:rPr lang="zh-CN" altLang="zh-CN" sz="3200" b="1" dirty="0">
                <a:solidFill>
                  <a:srgbClr val="FF0000"/>
                </a:solidFill>
                <a:latin typeface="Arial" panose="020B0604020202020204" pitchFamily="34" charset="0"/>
              </a:rPr>
              <a:t>考查形容词辨析</a:t>
            </a:r>
            <a:endParaRPr lang="en-US" altLang="zh-CN" sz="3200" b="1" dirty="0">
              <a:solidFill>
                <a:srgbClr val="FF0000"/>
              </a:solidFill>
              <a:latin typeface="Arial" panose="020B0604020202020204" pitchFamily="34" charset="0"/>
            </a:endParaRPr>
          </a:p>
          <a:p>
            <a:pPr marL="177800" indent="-177800">
              <a:defRPr/>
            </a:pPr>
            <a:endParaRPr lang="en-US" altLang="zh-CN" sz="3200" dirty="0">
              <a:latin typeface="Times New Roman" panose="02020603050405020304" pitchFamily="18"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2878667" y="2565401"/>
            <a:ext cx="478367" cy="395817"/>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431800" y="4868334"/>
            <a:ext cx="12192000" cy="613833"/>
          </a:xfrm>
          <a:prstGeom prst="rect">
            <a:avLst/>
          </a:prstGeom>
          <a:noFill/>
          <a:ln w="9525">
            <a:noFill/>
            <a:miter lim="800000"/>
          </a:ln>
        </p:spPr>
        <p:txBody>
          <a:bodyPr lIns="121917" tIns="60958" rIns="121917" bIns="60958">
            <a:spAutoFit/>
          </a:bodyPr>
          <a:lstStyle/>
          <a:p>
            <a:pPr eaLnBrk="1" hangingPunct="1"/>
            <a:r>
              <a:rPr lang="zh-CN" altLang="zh-CN" sz="3200" b="1"/>
              <a:t>句意：老实说，我感到无力、气馁和无法努力思考</a:t>
            </a:r>
            <a:endParaRPr lang="zh-CN" altLang="en-US" sz="3200" b="1"/>
          </a:p>
        </p:txBody>
      </p:sp>
      <p:sp>
        <p:nvSpPr>
          <p:cNvPr id="5" name="TextBox 1"/>
          <p:cNvSpPr txBox="1">
            <a:spLocks noChangeArrowheads="1"/>
          </p:cNvSpPr>
          <p:nvPr/>
        </p:nvSpPr>
        <p:spPr bwMode="auto">
          <a:xfrm>
            <a:off x="611717" y="1555751"/>
            <a:ext cx="1259416" cy="615949"/>
          </a:xfrm>
          <a:prstGeom prst="rect">
            <a:avLst/>
          </a:prstGeom>
          <a:solidFill>
            <a:srgbClr val="FFFF00"/>
          </a:solidFill>
          <a:ln w="9525">
            <a:noFill/>
            <a:miter lim="800000"/>
          </a:ln>
        </p:spPr>
        <p:txBody>
          <a:bodyPr lIns="121917" tIns="60958" rIns="121917" bIns="60958">
            <a:spAutoFit/>
          </a:bodyPr>
          <a:lstStyle/>
          <a:p>
            <a:pPr>
              <a:buFont typeface="Arial" panose="020B0604020202020204" pitchFamily="34" charset="0"/>
              <a:buNone/>
            </a:pPr>
            <a:r>
              <a:rPr lang="en-US" altLang="zh-CN" sz="3200" b="1">
                <a:solidFill>
                  <a:srgbClr val="0070C0"/>
                </a:solidFill>
              </a:rPr>
              <a:t>ugly</a:t>
            </a:r>
            <a:endParaRPr lang="zh-CN" altLang="en-US" sz="3200">
              <a:latin typeface="Times New Roman" panose="02020603050405020304" pitchFamily="18" charset="0"/>
              <a:cs typeface="Times New Roman" panose="02020603050405020304" pitchFamily="18" charset="0"/>
            </a:endParaRPr>
          </a:p>
        </p:txBody>
      </p:sp>
      <p:cxnSp>
        <p:nvCxnSpPr>
          <p:cNvPr id="8" name="直接连接符 4"/>
          <p:cNvCxnSpPr/>
          <p:nvPr/>
        </p:nvCxnSpPr>
        <p:spPr>
          <a:xfrm>
            <a:off x="8735485" y="2101851"/>
            <a:ext cx="2448983" cy="2116"/>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9" name="直接连接符 4"/>
          <p:cNvCxnSpPr/>
          <p:nvPr/>
        </p:nvCxnSpPr>
        <p:spPr>
          <a:xfrm>
            <a:off x="93134" y="2561167"/>
            <a:ext cx="3837517" cy="2117"/>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0" name="直接连接符 4"/>
          <p:cNvCxnSpPr/>
          <p:nvPr/>
        </p:nvCxnSpPr>
        <p:spPr>
          <a:xfrm>
            <a:off x="1871134" y="1555751"/>
            <a:ext cx="5041900" cy="0"/>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3" name="AutoShape 7"/>
          <p:cNvCxnSpPr>
            <a:cxnSpLocks noChangeShapeType="1"/>
          </p:cNvCxnSpPr>
          <p:nvPr/>
        </p:nvCxnSpPr>
        <p:spPr bwMode="auto">
          <a:xfrm flipV="1">
            <a:off x="6913034" y="793751"/>
            <a:ext cx="814917" cy="321733"/>
          </a:xfrm>
          <a:prstGeom prst="straightConnector1">
            <a:avLst/>
          </a:prstGeom>
          <a:noFill/>
          <a:ln w="41275">
            <a:solidFill>
              <a:schemeClr val="hlink"/>
            </a:solidFill>
            <a:round/>
            <a:tailEnd type="triangle" w="med" len="med"/>
          </a:ln>
        </p:spPr>
      </p:cxnSp>
      <p:sp>
        <p:nvSpPr>
          <p:cNvPr id="15" name="TextBox 10"/>
          <p:cNvSpPr txBox="1">
            <a:spLocks noChangeArrowheads="1"/>
          </p:cNvSpPr>
          <p:nvPr/>
        </p:nvSpPr>
        <p:spPr bwMode="auto">
          <a:xfrm>
            <a:off x="7823201" y="302684"/>
            <a:ext cx="1824567" cy="400105"/>
          </a:xfrm>
          <a:prstGeom prst="rect">
            <a:avLst/>
          </a:prstGeom>
          <a:noFill/>
          <a:ln w="9525">
            <a:noFill/>
            <a:miter lim="800000"/>
          </a:ln>
        </p:spPr>
        <p:txBody>
          <a:bodyPr lIns="121917" tIns="60958" rIns="121917" bIns="60958">
            <a:spAutoFit/>
          </a:bodyPr>
          <a:lstStyle/>
          <a:p>
            <a:r>
              <a:rPr lang="en-US" altLang="zh-CN" b="1"/>
              <a:t>discomfort</a:t>
            </a:r>
            <a:endParaRPr lang="zh-CN" altLang="en-US" b="1"/>
          </a:p>
        </p:txBody>
      </p:sp>
      <p:cxnSp>
        <p:nvCxnSpPr>
          <p:cNvPr id="16" name="直接连接符 4"/>
          <p:cNvCxnSpPr/>
          <p:nvPr/>
        </p:nvCxnSpPr>
        <p:spPr>
          <a:xfrm>
            <a:off x="156634" y="2093385"/>
            <a:ext cx="1714500" cy="2116"/>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sp>
        <p:nvSpPr>
          <p:cNvPr id="2060" name="文本框 2"/>
          <p:cNvSpPr txBox="1">
            <a:spLocks noChangeArrowheads="1"/>
          </p:cNvSpPr>
          <p:nvPr/>
        </p:nvSpPr>
        <p:spPr bwMode="auto">
          <a:xfrm>
            <a:off x="4525433" y="35984"/>
            <a:ext cx="2660651" cy="861483"/>
          </a:xfrm>
          <a:prstGeom prst="rect">
            <a:avLst/>
          </a:prstGeom>
          <a:noFill/>
          <a:ln w="9525">
            <a:noFill/>
            <a:miter lim="800000"/>
          </a:ln>
        </p:spPr>
        <p:txBody>
          <a:bodyPr lIns="121917" tIns="60958" rIns="121917" bIns="60958">
            <a:spAutoFit/>
          </a:bodyPr>
          <a:lstStyle/>
          <a:p>
            <a:pPr eaLnBrk="1" hangingPunct="1"/>
            <a:r>
              <a:rPr lang="en-US" altLang="zh-CN" sz="4800" b="1"/>
              <a:t>   46</a:t>
            </a:r>
            <a:r>
              <a:rPr lang="zh-CN" altLang="en-US" sz="4800" b="1"/>
              <a:t>题</a:t>
            </a:r>
          </a:p>
        </p:txBody>
      </p:sp>
      <p:sp>
        <p:nvSpPr>
          <p:cNvPr id="3085" name="矩形 13"/>
          <p:cNvSpPr>
            <a:spLocks noChangeArrowheads="1"/>
          </p:cNvSpPr>
          <p:nvPr/>
        </p:nvSpPr>
        <p:spPr bwMode="auto">
          <a:xfrm>
            <a:off x="1056218" y="3621617"/>
            <a:ext cx="8976783" cy="1107992"/>
          </a:xfrm>
          <a:prstGeom prst="rect">
            <a:avLst/>
          </a:prstGeom>
          <a:noFill/>
          <a:ln w="9525">
            <a:noFill/>
            <a:miter lim="800000"/>
          </a:ln>
        </p:spPr>
        <p:txBody>
          <a:bodyPr lIns="121917" tIns="60958" rIns="121917" bIns="60958">
            <a:spAutoFit/>
          </a:bodyPr>
          <a:lstStyle/>
          <a:p>
            <a:r>
              <a:rPr lang="en-US" altLang="zh-CN" sz="3200" b="1"/>
              <a:t>powerless </a:t>
            </a:r>
            <a:r>
              <a:rPr lang="zh-CN" altLang="en-US" sz="3200" b="1"/>
              <a:t>力不从心的</a:t>
            </a:r>
            <a:r>
              <a:rPr lang="en-US" altLang="zh-CN" sz="3200" b="1"/>
              <a:t>;   </a:t>
            </a:r>
            <a:r>
              <a:rPr lang="zh-CN" altLang="en-US" sz="3200" b="1"/>
              <a:t>无能为力的 </a:t>
            </a:r>
            <a:endParaRPr lang="en-US" altLang="zh-CN" sz="3200" b="1"/>
          </a:p>
          <a:p>
            <a:r>
              <a:rPr lang="en-US" altLang="zh-CN" sz="3200" b="1"/>
              <a:t>effortless   </a:t>
            </a:r>
            <a:r>
              <a:rPr lang="zh-CN" altLang="en-US" sz="3200" b="1"/>
              <a:t>不需费力的；容易的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linds(horizontal)">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inVertic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arn(inVertical)">
                                      <p:cBhvr>
                                        <p:cTn id="5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5" grpId="0" animBg="1"/>
      <p:bldP spid="308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a:spLocks noChangeArrowheads="1"/>
          </p:cNvSpPr>
          <p:nvPr/>
        </p:nvSpPr>
        <p:spPr bwMode="auto">
          <a:xfrm>
            <a:off x="95251" y="1940984"/>
            <a:ext cx="12096749" cy="4893643"/>
          </a:xfrm>
          <a:prstGeom prst="rect">
            <a:avLst/>
          </a:prstGeom>
          <a:noFill/>
          <a:ln w="9525">
            <a:noFill/>
            <a:miter lim="800000"/>
          </a:ln>
        </p:spPr>
        <p:txBody>
          <a:bodyPr lIns="121917" tIns="60958" rIns="121917" bIns="60958">
            <a:spAutoFit/>
          </a:bodyPr>
          <a:lstStyle/>
          <a:p>
            <a:pPr marL="177800" indent="-177800">
              <a:defRPr/>
            </a:pPr>
            <a:r>
              <a:rPr lang="en-US" altLang="zh-CN" sz="3200" b="1" dirty="0"/>
              <a:t>         Pipe work is a tough job, and I sometimes hate it. I asked   myself why I had to  </a:t>
            </a:r>
            <a:r>
              <a:rPr lang="en-US" altLang="zh-CN" sz="3200" b="1" u="sng" dirty="0"/>
              <a:t>      47     </a:t>
            </a:r>
            <a:r>
              <a:rPr lang="en-US" altLang="zh-CN" sz="3200" b="1" dirty="0"/>
              <a:t>these dust and sweat. I can even find another job, a </a:t>
            </a:r>
            <a:r>
              <a:rPr lang="en-US" altLang="zh-CN" sz="3200" b="1" u="sng" dirty="0"/>
              <a:t>  48   </a:t>
            </a:r>
            <a:r>
              <a:rPr lang="en-US" altLang="zh-CN" sz="3200" b="1" dirty="0"/>
              <a:t>job more like my peers.</a:t>
            </a:r>
          </a:p>
          <a:p>
            <a:pPr>
              <a:defRPr/>
            </a:pPr>
            <a:r>
              <a:rPr lang="en-US" altLang="zh-CN" sz="3200" b="1" dirty="0"/>
              <a:t> </a:t>
            </a:r>
          </a:p>
          <a:p>
            <a:pPr>
              <a:defRPr/>
            </a:pPr>
            <a:r>
              <a:rPr lang="en-US" altLang="zh-CN" sz="3200" b="1" dirty="0"/>
              <a:t>A. renewable      B. responsible 	   C. regular       D. realistic</a:t>
            </a:r>
            <a:endParaRPr lang="en-US" altLang="zh-CN" sz="3200" b="1" dirty="0">
              <a:solidFill>
                <a:srgbClr val="FF0000"/>
              </a:solidFill>
              <a:latin typeface="Arial" panose="020B0604020202020204" pitchFamily="34" charset="0"/>
            </a:endParaRPr>
          </a:p>
          <a:p>
            <a:pPr>
              <a:defRPr/>
            </a:pPr>
            <a:r>
              <a:rPr lang="zh-CN" altLang="zh-CN" sz="3200" b="1" dirty="0">
                <a:solidFill>
                  <a:srgbClr val="FF0000"/>
                </a:solidFill>
                <a:latin typeface="Arial" panose="020B0604020202020204" pitchFamily="34" charset="0"/>
              </a:rPr>
              <a:t>考查形容词辨析</a:t>
            </a:r>
            <a:endParaRPr lang="en-US" altLang="zh-CN" sz="3200" b="1" dirty="0">
              <a:solidFill>
                <a:srgbClr val="FF0000"/>
              </a:solidFill>
              <a:latin typeface="Arial" panose="020B0604020202020204" pitchFamily="34" charset="0"/>
            </a:endParaRPr>
          </a:p>
          <a:p>
            <a:pPr marL="177800" indent="-177800">
              <a:defRPr/>
            </a:pPr>
            <a:endParaRPr lang="en-US" altLang="zh-CN" sz="3200" dirty="0">
              <a:latin typeface="Times New Roman" panose="02020603050405020304" pitchFamily="18"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en-US" altLang="zh-CN" dirty="0">
              <a:latin typeface="Calibri" panose="020F0502020204030204" charset="0"/>
            </a:endParaRPr>
          </a:p>
          <a:p>
            <a:pPr marL="177800" indent="-177800">
              <a:defRPr/>
            </a:pPr>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6580718" y="4047068"/>
            <a:ext cx="478367" cy="395817"/>
          </a:xfrm>
          <a:prstGeom prst="ellipse">
            <a:avLst/>
          </a:prstGeom>
          <a:noFill/>
          <a:ln w="63500" cap="flat" cmpd="sng">
            <a:solidFill>
              <a:srgbClr val="FF0000"/>
            </a:solidFill>
            <a:round/>
          </a:ln>
          <a:effectLst/>
        </p:spPr>
        <p:txBody>
          <a:bodyPr wrap="none" lIns="121917" tIns="60958" rIns="121917" bIns="60958" anchor="ctr"/>
          <a:lstStyle/>
          <a:p>
            <a:pPr eaLnBrk="1" hangingPunct="1">
              <a:buFont typeface="Arial" panose="020B0604020202020204" pitchFamily="34" charset="0"/>
              <a:buNone/>
              <a:defRPr/>
            </a:pPr>
            <a:endParaRPr lang="zh-CN" altLang="en-US" sz="2500" noProof="1">
              <a:solidFill>
                <a:srgbClr val="000000"/>
              </a:solidFill>
              <a:latin typeface="Times New Roman" panose="02020603050405020304" pitchFamily="18" charset="0"/>
            </a:endParaRPr>
          </a:p>
        </p:txBody>
      </p:sp>
      <p:sp>
        <p:nvSpPr>
          <p:cNvPr id="7" name="文本框 6"/>
          <p:cNvSpPr txBox="1">
            <a:spLocks noChangeArrowheads="1"/>
          </p:cNvSpPr>
          <p:nvPr/>
        </p:nvSpPr>
        <p:spPr bwMode="auto">
          <a:xfrm>
            <a:off x="431800" y="5145617"/>
            <a:ext cx="12192000" cy="1107992"/>
          </a:xfrm>
          <a:prstGeom prst="rect">
            <a:avLst/>
          </a:prstGeom>
          <a:noFill/>
          <a:ln w="9525">
            <a:noFill/>
            <a:miter lim="800000"/>
          </a:ln>
        </p:spPr>
        <p:txBody>
          <a:bodyPr lIns="121917" tIns="60958" rIns="121917" bIns="60958">
            <a:spAutoFit/>
          </a:bodyPr>
          <a:lstStyle/>
          <a:p>
            <a:r>
              <a:rPr lang="zh-CN" altLang="en-US" sz="3200" b="1"/>
              <a:t>句意：</a:t>
            </a:r>
            <a:r>
              <a:rPr lang="zh-CN" altLang="zh-CN" sz="3200" b="1"/>
              <a:t>我</a:t>
            </a:r>
            <a:r>
              <a:rPr lang="zh-CN" altLang="en-US" sz="3200" b="1"/>
              <a:t>甚至可以找另外一份工作，一份更像</a:t>
            </a:r>
            <a:r>
              <a:rPr lang="zh-CN" altLang="zh-CN" sz="3200" b="1"/>
              <a:t>我的同龄人</a:t>
            </a:r>
            <a:r>
              <a:rPr lang="zh-CN" altLang="en-US" sz="3200" b="1"/>
              <a:t>做的</a:t>
            </a:r>
            <a:r>
              <a:rPr lang="zh-CN" altLang="zh-CN" sz="3200" b="1"/>
              <a:t>常规工作。</a:t>
            </a:r>
          </a:p>
        </p:txBody>
      </p:sp>
      <p:sp>
        <p:nvSpPr>
          <p:cNvPr id="5" name="TextBox 1"/>
          <p:cNvSpPr txBox="1">
            <a:spLocks noChangeArrowheads="1"/>
          </p:cNvSpPr>
          <p:nvPr/>
        </p:nvSpPr>
        <p:spPr bwMode="auto">
          <a:xfrm>
            <a:off x="2491740" y="2354580"/>
            <a:ext cx="1611630" cy="553994"/>
          </a:xfrm>
          <a:prstGeom prst="rect">
            <a:avLst/>
          </a:prstGeom>
          <a:solidFill>
            <a:srgbClr val="FFFF00"/>
          </a:solidFill>
          <a:ln w="9525">
            <a:noFill/>
            <a:miter lim="800000"/>
          </a:ln>
        </p:spPr>
        <p:txBody>
          <a:bodyPr wrap="square" lIns="121917" tIns="60958" rIns="121917" bIns="60958">
            <a:spAutoFit/>
          </a:bodyPr>
          <a:lstStyle/>
          <a:p>
            <a:pPr>
              <a:buFont typeface="Arial" panose="020B0604020202020204" pitchFamily="34" charset="0"/>
              <a:buNone/>
            </a:pPr>
            <a:r>
              <a:rPr lang="en-US" altLang="zh-CN" sz="2800" b="1">
                <a:solidFill>
                  <a:srgbClr val="0070C0"/>
                </a:solidFill>
              </a:rPr>
              <a:t>tolerate</a:t>
            </a:r>
            <a:endParaRPr lang="zh-CN" altLang="en-US" sz="2800">
              <a:latin typeface="Times New Roman" panose="02020603050405020304" pitchFamily="18" charset="0"/>
              <a:cs typeface="Times New Roman" panose="02020603050405020304" pitchFamily="18" charset="0"/>
            </a:endParaRPr>
          </a:p>
        </p:txBody>
      </p:sp>
      <p:cxnSp>
        <p:nvCxnSpPr>
          <p:cNvPr id="9" name="直接连接符 4"/>
          <p:cNvCxnSpPr/>
          <p:nvPr/>
        </p:nvCxnSpPr>
        <p:spPr>
          <a:xfrm>
            <a:off x="6815667" y="1202267"/>
            <a:ext cx="4176184" cy="0"/>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cxnSp>
        <p:nvCxnSpPr>
          <p:cNvPr id="13" name="AutoShape 7"/>
          <p:cNvCxnSpPr>
            <a:cxnSpLocks noChangeShapeType="1"/>
          </p:cNvCxnSpPr>
          <p:nvPr/>
        </p:nvCxnSpPr>
        <p:spPr bwMode="auto">
          <a:xfrm flipH="1">
            <a:off x="7186084" y="1202267"/>
            <a:ext cx="1227667" cy="2844800"/>
          </a:xfrm>
          <a:prstGeom prst="straightConnector1">
            <a:avLst/>
          </a:prstGeom>
          <a:noFill/>
          <a:ln w="41275">
            <a:solidFill>
              <a:schemeClr val="hlink"/>
            </a:solidFill>
            <a:round/>
            <a:tailEnd type="triangle" w="med" len="med"/>
          </a:ln>
        </p:spPr>
      </p:cxnSp>
      <p:sp>
        <p:nvSpPr>
          <p:cNvPr id="3080" name="文本框 2"/>
          <p:cNvSpPr txBox="1">
            <a:spLocks noChangeArrowheads="1"/>
          </p:cNvSpPr>
          <p:nvPr/>
        </p:nvSpPr>
        <p:spPr bwMode="auto">
          <a:xfrm>
            <a:off x="4525433" y="35984"/>
            <a:ext cx="2660651" cy="861483"/>
          </a:xfrm>
          <a:prstGeom prst="rect">
            <a:avLst/>
          </a:prstGeom>
          <a:noFill/>
          <a:ln w="9525">
            <a:noFill/>
            <a:miter lim="800000"/>
          </a:ln>
        </p:spPr>
        <p:txBody>
          <a:bodyPr lIns="121917" tIns="60958" rIns="121917" bIns="60958">
            <a:spAutoFit/>
          </a:bodyPr>
          <a:lstStyle/>
          <a:p>
            <a:pPr eaLnBrk="1" hangingPunct="1"/>
            <a:r>
              <a:rPr lang="en-US" altLang="zh-CN" sz="4800" b="1"/>
              <a:t>   48</a:t>
            </a:r>
            <a:r>
              <a:rPr lang="zh-CN" altLang="en-US" sz="4800" b="1"/>
              <a:t>题</a:t>
            </a:r>
          </a:p>
        </p:txBody>
      </p:sp>
      <p:sp>
        <p:nvSpPr>
          <p:cNvPr id="14" name="文本框 6"/>
          <p:cNvSpPr txBox="1">
            <a:spLocks noChangeArrowheads="1"/>
          </p:cNvSpPr>
          <p:nvPr/>
        </p:nvSpPr>
        <p:spPr bwMode="auto">
          <a:xfrm>
            <a:off x="334433" y="596900"/>
            <a:ext cx="11474451" cy="1107992"/>
          </a:xfrm>
          <a:prstGeom prst="rect">
            <a:avLst/>
          </a:prstGeom>
          <a:noFill/>
          <a:ln w="9525">
            <a:noFill/>
            <a:miter lim="800000"/>
          </a:ln>
        </p:spPr>
        <p:txBody>
          <a:bodyPr lIns="121917" tIns="60958" rIns="121917" bIns="60958">
            <a:spAutoFit/>
          </a:bodyPr>
          <a:lstStyle/>
          <a:p>
            <a:pPr eaLnBrk="1" hangingPunct="1"/>
            <a:r>
              <a:rPr lang="zh-CN" altLang="en-US" sz="3200" b="1"/>
              <a:t>（</a:t>
            </a:r>
            <a:r>
              <a:rPr lang="en-US" altLang="zh-CN" sz="3200" b="1"/>
              <a:t>Para3</a:t>
            </a:r>
            <a:r>
              <a:rPr lang="zh-CN" altLang="en-US" sz="3200" b="1"/>
              <a:t>）</a:t>
            </a:r>
            <a:r>
              <a:rPr lang="en-US" altLang="zh-CN" sz="3200" b="1"/>
              <a:t>When my peers were part-time babysitters or lifeguards, I was helping my father in the dirty bathroom …</a:t>
            </a:r>
            <a:endParaRPr lang="zh-CN" altLang="en-US" sz="3200" b="1"/>
          </a:p>
        </p:txBody>
      </p:sp>
      <p:cxnSp>
        <p:nvCxnSpPr>
          <p:cNvPr id="10" name="直接连接符 4"/>
          <p:cNvCxnSpPr/>
          <p:nvPr/>
        </p:nvCxnSpPr>
        <p:spPr>
          <a:xfrm>
            <a:off x="3361267" y="3557693"/>
            <a:ext cx="2590800" cy="0"/>
          </a:xfrm>
          <a:prstGeom prst="line">
            <a:avLst/>
          </a:prstGeom>
          <a:ln w="63500" cmpd="sng">
            <a:solidFill>
              <a:srgbClr val="187D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inVertical)">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arn(inVertical)">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5"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图片 33801"/>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4098" name="矩形 33802"/>
          <p:cNvSpPr>
            <a:spLocks noChangeArrowheads="1"/>
          </p:cNvSpPr>
          <p:nvPr/>
        </p:nvSpPr>
        <p:spPr bwMode="auto">
          <a:xfrm>
            <a:off x="912284" y="765175"/>
            <a:ext cx="7967133" cy="706755"/>
          </a:xfrm>
          <a:prstGeom prst="rect">
            <a:avLst/>
          </a:prstGeom>
          <a:noFill/>
          <a:ln w="9525">
            <a:noFill/>
            <a:miter lim="800000"/>
          </a:ln>
        </p:spPr>
        <p:txBody>
          <a:bodyPr>
            <a:spAutoFit/>
          </a:bodyPr>
          <a:lstStyle/>
          <a:p>
            <a:r>
              <a:rPr lang="zh-CN" sz="4000" b="1">
                <a:solidFill>
                  <a:schemeClr val="tx2"/>
                </a:solidFill>
                <a:latin typeface="Comic Sans MS" panose="030F0702030302020204" pitchFamily="66" charset="0"/>
              </a:rPr>
              <a:t>教学目标</a:t>
            </a:r>
          </a:p>
        </p:txBody>
      </p:sp>
      <p:pic>
        <p:nvPicPr>
          <p:cNvPr id="1026" name="Picture 2" descr="C:\Users\asus\Desktop\21277660_085813906000_2.jpg"/>
          <p:cNvPicPr>
            <a:picLocks noChangeAspect="1" noChangeArrowheads="1"/>
          </p:cNvPicPr>
          <p:nvPr/>
        </p:nvPicPr>
        <p:blipFill>
          <a:blip r:embed="rId3" cstate="print"/>
          <a:srcRect/>
          <a:stretch>
            <a:fillRect/>
          </a:stretch>
        </p:blipFill>
        <p:spPr bwMode="auto">
          <a:xfrm>
            <a:off x="10430933" y="5180014"/>
            <a:ext cx="1263651" cy="1582737"/>
          </a:xfrm>
          <a:prstGeom prst="rect">
            <a:avLst/>
          </a:prstGeom>
          <a:noFill/>
          <a:ln w="9525">
            <a:noFill/>
            <a:miter lim="800000"/>
            <a:headEnd/>
            <a:tailEnd/>
          </a:ln>
        </p:spPr>
      </p:pic>
      <p:sp>
        <p:nvSpPr>
          <p:cNvPr id="2" name="文本框 1"/>
          <p:cNvSpPr txBox="1"/>
          <p:nvPr/>
        </p:nvSpPr>
        <p:spPr>
          <a:xfrm>
            <a:off x="428625" y="1800225"/>
            <a:ext cx="9535795" cy="3476625"/>
          </a:xfrm>
          <a:prstGeom prst="rect">
            <a:avLst/>
          </a:prstGeom>
          <a:noFill/>
        </p:spPr>
        <p:txBody>
          <a:bodyPr wrap="square" rtlCol="0">
            <a:spAutoFit/>
          </a:bodyPr>
          <a:lstStyle/>
          <a:p>
            <a:r>
              <a:rPr lang="en-US" altLang="zh-CN" sz="4400">
                <a:solidFill>
                  <a:srgbClr val="FF0000"/>
                </a:solidFill>
              </a:rPr>
              <a:t>1.</a:t>
            </a:r>
            <a:r>
              <a:rPr lang="zh-CN" altLang="en-US" sz="4400">
                <a:solidFill>
                  <a:srgbClr val="FF0000"/>
                </a:solidFill>
              </a:rPr>
              <a:t>完成试卷单选完型部分的讲解，同时复习最近试卷中的同类型错误。</a:t>
            </a:r>
          </a:p>
          <a:p>
            <a:endParaRPr lang="zh-CN" altLang="en-US" sz="4400">
              <a:solidFill>
                <a:srgbClr val="FF0000"/>
              </a:solidFill>
            </a:endParaRPr>
          </a:p>
          <a:p>
            <a:r>
              <a:rPr lang="en-US" altLang="zh-CN" sz="4400">
                <a:solidFill>
                  <a:srgbClr val="FF0000"/>
                </a:solidFill>
              </a:rPr>
              <a:t>2</a:t>
            </a:r>
            <a:r>
              <a:rPr lang="zh-CN" altLang="en-US" sz="4400">
                <a:solidFill>
                  <a:srgbClr val="FF0000"/>
                </a:solidFill>
              </a:rPr>
              <a:t>练习巩固重点错误的题型，做到不留问题地学习。</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0-#ppt_w/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33550" y="552450"/>
            <a:ext cx="8843963" cy="2765425"/>
          </a:xfrm>
        </p:spPr>
        <p:txBody>
          <a:bodyPr/>
          <a:lstStyle/>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3200" b="0" i="0" u="none" strike="noStrike" kern="1200" cap="none" spc="0" normalizeH="0" baseline="0" noProof="1">
                <a:solidFill>
                  <a:schemeClr val="tx1"/>
                </a:solidFill>
                <a:latin typeface="+mn-lt"/>
                <a:ea typeface="+mn-ea"/>
                <a:cs typeface="+mn-cs"/>
              </a:rPr>
              <a:t>  </a:t>
            </a:r>
            <a:r>
              <a:rPr kumimoji="0" lang="zh-CN" altLang="en-US" sz="3200" b="0" i="0" u="sng" strike="noStrike" kern="1200" cap="none" spc="0" normalizeH="0" baseline="0" noProof="1">
                <a:solidFill>
                  <a:schemeClr val="tx1"/>
                </a:solidFill>
                <a:latin typeface="+mn-lt"/>
                <a:ea typeface="+mn-ea"/>
                <a:cs typeface="+mn-cs"/>
              </a:rPr>
              <a:t>49</a:t>
            </a:r>
            <a:r>
              <a:rPr kumimoji="0" lang="zh-CN" altLang="en-US" sz="3200" b="0" i="0" u="none" strike="noStrike" kern="1200" cap="none" spc="0" normalizeH="0" baseline="0" noProof="1">
                <a:solidFill>
                  <a:schemeClr val="tx1"/>
                </a:solidFill>
                <a:latin typeface="+mn-lt"/>
                <a:ea typeface="+mn-ea"/>
                <a:cs typeface="+mn-cs"/>
              </a:rPr>
              <a:t>       , just like I hate messy pipes, I also hate being affected by these little      </a:t>
            </a:r>
            <a:r>
              <a:rPr kumimoji="0" lang="zh-CN" altLang="en-US" sz="3200" b="0" i="0" u="sng" strike="noStrike" kern="1200" cap="none" spc="0" normalizeH="0" baseline="0" noProof="1">
                <a:solidFill>
                  <a:srgbClr val="FF0000"/>
                </a:solidFill>
                <a:latin typeface="+mn-lt"/>
                <a:ea typeface="+mn-ea"/>
                <a:cs typeface="+mn-cs"/>
              </a:rPr>
              <a:t>50 </a:t>
            </a:r>
            <a:r>
              <a:rPr kumimoji="0" lang="zh-CN" altLang="en-US" sz="3200" b="0" i="0" u="sng" strike="noStrike" kern="1200" cap="none" spc="0" normalizeH="0" baseline="0" noProof="1">
                <a:solidFill>
                  <a:schemeClr val="tx1"/>
                </a:solidFill>
                <a:latin typeface="+mn-lt"/>
                <a:ea typeface="+mn-ea"/>
                <a:cs typeface="+mn-cs"/>
              </a:rPr>
              <a:t> </a:t>
            </a:r>
          </a:p>
          <a:p>
            <a:pPr marL="0" marR="0" indent="0" algn="l" defTabSz="914400" rtl="0" eaLnBrk="1" fontAlgn="base" latinLnBrk="0" hangingPunct="1">
              <a:lnSpc>
                <a:spcPct val="100000"/>
              </a:lnSpc>
              <a:spcBef>
                <a:spcPct val="20000"/>
              </a:spcBef>
              <a:spcAft>
                <a:spcPct val="0"/>
              </a:spcAft>
              <a:buClrTx/>
              <a:buSzTx/>
              <a:buFontTx/>
              <a:buNone/>
            </a:pPr>
            <a:r>
              <a:rPr kumimoji="0" lang="zh-CN" altLang="en-US" sz="3200" b="0" i="0" u="none" strike="noStrike" kern="1200" cap="none" spc="0" normalizeH="0" baseline="0" noProof="1">
                <a:solidFill>
                  <a:schemeClr val="tx1"/>
                </a:solidFill>
                <a:latin typeface="+mn-lt"/>
                <a:ea typeface="+mn-ea"/>
                <a:cs typeface="+mn-cs"/>
              </a:rPr>
              <a:t>emotions. After all, the world is built by people who are willing to get their hands     </a:t>
            </a:r>
            <a:r>
              <a:rPr kumimoji="0" lang="zh-CN" altLang="en-US" sz="3200" b="0" i="0" u="sng" strike="noStrike" kern="1200" cap="none" spc="0" normalizeH="0" baseline="0" noProof="1">
                <a:solidFill>
                  <a:schemeClr val="tx1"/>
                </a:solidFill>
                <a:latin typeface="+mn-lt"/>
                <a:ea typeface="+mn-ea"/>
                <a:cs typeface="+mn-cs"/>
              </a:rPr>
              <a:t>51 </a:t>
            </a:r>
            <a:r>
              <a:rPr kumimoji="0" lang="zh-CN" altLang="en-US" sz="3200" b="0" i="0" u="none" strike="noStrike" kern="1200" cap="none" spc="0" normalizeH="0" baseline="0" noProof="1">
                <a:solidFill>
                  <a:schemeClr val="tx1"/>
                </a:solidFill>
                <a:latin typeface="+mn-lt"/>
                <a:ea typeface="+mn-ea"/>
                <a:cs typeface="+mn-cs"/>
              </a:rPr>
              <a:t>   .</a:t>
            </a: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3200" b="0" i="0" u="none" strike="noStrike" kern="1200" cap="none" spc="0" normalizeH="0" baseline="0" noProof="1">
              <a:solidFill>
                <a:schemeClr val="tx1"/>
              </a:solidFill>
              <a:latin typeface="+mn-lt"/>
              <a:ea typeface="+mn-ea"/>
              <a:cs typeface="+mn-cs"/>
            </a:endParaRPr>
          </a:p>
        </p:txBody>
      </p:sp>
      <p:sp>
        <p:nvSpPr>
          <p:cNvPr id="7" name="TextBox 1"/>
          <p:cNvSpPr txBox="1"/>
          <p:nvPr/>
        </p:nvSpPr>
        <p:spPr>
          <a:xfrm>
            <a:off x="6940868" y="1099503"/>
            <a:ext cx="1646237" cy="521970"/>
          </a:xfrm>
          <a:prstGeom prst="rect">
            <a:avLst/>
          </a:prstGeom>
          <a:solidFill>
            <a:srgbClr val="FFFF00"/>
          </a:solidFill>
          <a:ln w="9525">
            <a:noFill/>
          </a:ln>
        </p:spPr>
        <p:txBody>
          <a:bodyPr wrap="square" anchor="t">
            <a:spAutoFit/>
          </a:bodyPr>
          <a:lstStyle/>
          <a:p>
            <a:r>
              <a:rPr lang="en-US" altLang="zh-CN" sz="2800" dirty="0">
                <a:latin typeface="Times New Roman" panose="02020603050405020304" pitchFamily="18" charset="0"/>
                <a:ea typeface="宋体" panose="02010600030101010101" pitchFamily="2" charset="-122"/>
              </a:rPr>
              <a:t>disturbing</a:t>
            </a:r>
            <a:endParaRPr lang="en-US" altLang="zh-CN" sz="2800" dirty="0">
              <a:latin typeface="Times New Roman" panose="02020603050405020304" pitchFamily="18" charset="0"/>
              <a:ea typeface="Times New Roman" panose="02020603050405020304" pitchFamily="18" charset="0"/>
            </a:endParaRPr>
          </a:p>
        </p:txBody>
      </p:sp>
      <p:sp>
        <p:nvSpPr>
          <p:cNvPr id="9" name="TextBox 1"/>
          <p:cNvSpPr txBox="1"/>
          <p:nvPr/>
        </p:nvSpPr>
        <p:spPr>
          <a:xfrm>
            <a:off x="1946275" y="577850"/>
            <a:ext cx="1646238" cy="521970"/>
          </a:xfrm>
          <a:prstGeom prst="rect">
            <a:avLst/>
          </a:prstGeom>
          <a:solidFill>
            <a:srgbClr val="FFFF00"/>
          </a:solidFill>
          <a:ln w="9525">
            <a:noFill/>
          </a:ln>
        </p:spPr>
        <p:txBody>
          <a:bodyPr wrap="square" anchor="t">
            <a:spAutoFit/>
          </a:bodyPr>
          <a:lstStyle/>
          <a:p>
            <a:r>
              <a:rPr lang="en-US" altLang="zh-CN" sz="2800" dirty="0">
                <a:latin typeface="Times New Roman" panose="02020603050405020304" pitchFamily="18" charset="0"/>
                <a:ea typeface="宋体" panose="02010600030101010101" pitchFamily="2" charset="-122"/>
              </a:rPr>
              <a:t>However</a:t>
            </a:r>
            <a:endParaRPr lang="en-US" altLang="zh-CN" sz="2800" dirty="0">
              <a:latin typeface="Times New Roman" panose="02020603050405020304" pitchFamily="18" charset="0"/>
              <a:ea typeface="Times New Roman" panose="02020603050405020304" pitchFamily="18" charset="0"/>
            </a:endParaRPr>
          </a:p>
        </p:txBody>
      </p:sp>
      <p:sp>
        <p:nvSpPr>
          <p:cNvPr id="2" name="TextBox 1"/>
          <p:cNvSpPr txBox="1"/>
          <p:nvPr/>
        </p:nvSpPr>
        <p:spPr>
          <a:xfrm>
            <a:off x="6679883" y="2152650"/>
            <a:ext cx="1254125" cy="521970"/>
          </a:xfrm>
          <a:prstGeom prst="rect">
            <a:avLst/>
          </a:prstGeom>
          <a:solidFill>
            <a:srgbClr val="FFFF00"/>
          </a:solidFill>
          <a:ln w="9525">
            <a:noFill/>
          </a:ln>
        </p:spPr>
        <p:txBody>
          <a:bodyPr wrap="square" anchor="t">
            <a:spAutoFit/>
          </a:bodyPr>
          <a:lstStyle/>
          <a:p>
            <a:r>
              <a:rPr lang="en-US" altLang="zh-CN" sz="2800" dirty="0">
                <a:latin typeface="Times New Roman" panose="02020603050405020304" pitchFamily="18" charset="0"/>
                <a:ea typeface="宋体" panose="02010600030101010101" pitchFamily="2" charset="-122"/>
              </a:rPr>
              <a:t>dirty</a:t>
            </a:r>
            <a:endParaRPr lang="en-US" altLang="zh-CN" sz="2800" dirty="0">
              <a:latin typeface="Times New Roman" panose="02020603050405020304" pitchFamily="18" charset="0"/>
              <a:ea typeface="Times New Roman" panose="02020603050405020304" pitchFamily="18" charset="0"/>
            </a:endParaRPr>
          </a:p>
        </p:txBody>
      </p:sp>
      <p:sp>
        <p:nvSpPr>
          <p:cNvPr id="4" name="文本框 3"/>
          <p:cNvSpPr txBox="1"/>
          <p:nvPr/>
        </p:nvSpPr>
        <p:spPr>
          <a:xfrm>
            <a:off x="1851025" y="3560763"/>
            <a:ext cx="1544638" cy="829945"/>
          </a:xfrm>
          <a:prstGeom prst="rect">
            <a:avLst/>
          </a:prstGeom>
          <a:noFill/>
          <a:ln w="9525">
            <a:noFill/>
          </a:ln>
        </p:spPr>
        <p:txBody>
          <a:bodyPr wrap="square" anchor="t">
            <a:spAutoFit/>
          </a:bodyPr>
          <a:lstStyle/>
          <a:p>
            <a:r>
              <a:rPr lang="en-US" altLang="zh-CN" sz="4800" dirty="0">
                <a:solidFill>
                  <a:srgbClr val="FF0000"/>
                </a:solidFill>
                <a:latin typeface="Arial" panose="020B0604020202020204" pitchFamily="34" charset="0"/>
                <a:ea typeface="宋体" panose="02010600030101010101" pitchFamily="2" charset="-122"/>
              </a:rPr>
              <a:t>___</a:t>
            </a:r>
          </a:p>
        </p:txBody>
      </p:sp>
      <p:sp>
        <p:nvSpPr>
          <p:cNvPr id="5" name="文本框 4"/>
          <p:cNvSpPr txBox="1"/>
          <p:nvPr/>
        </p:nvSpPr>
        <p:spPr>
          <a:xfrm>
            <a:off x="1968500" y="3317875"/>
            <a:ext cx="8108950" cy="2159000"/>
          </a:xfrm>
          <a:prstGeom prst="rect">
            <a:avLst/>
          </a:prstGeom>
          <a:noFill/>
          <a:ln w="9525">
            <a:noFill/>
          </a:ln>
        </p:spPr>
        <p:txBody>
          <a:bodyPr wrap="square" anchor="t">
            <a:spAutoFit/>
          </a:bodyPr>
          <a:lstStyle/>
          <a:p>
            <a:pPr>
              <a:spcBef>
                <a:spcPct val="20000"/>
              </a:spcBef>
              <a:buSzTx/>
            </a:pPr>
            <a:r>
              <a:rPr lang="zh-CN" altLang="en-US" sz="3200">
                <a:latin typeface="Arial" panose="020B0604020202020204" pitchFamily="34" charset="0"/>
                <a:ea typeface="宋体" panose="02010600030101010101" pitchFamily="2" charset="-122"/>
              </a:rPr>
              <a:t>Pipe work is a tough job, and I sometimes hate it. </a:t>
            </a:r>
          </a:p>
          <a:p>
            <a:pPr>
              <a:spcBef>
                <a:spcPct val="20000"/>
              </a:spcBef>
              <a:buSzTx/>
            </a:pPr>
            <a:r>
              <a:rPr lang="zh-CN" altLang="en-US" sz="3200">
                <a:latin typeface="Arial" panose="020B0604020202020204" pitchFamily="34" charset="0"/>
                <a:ea typeface="宋体" panose="02010600030101010101" pitchFamily="2" charset="-122"/>
              </a:rPr>
              <a:t>上一段可知作者其实觉得并不开心，因此这里是烦乱不安的心绪。</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9" grpId="0" bldLvl="0" animBg="1"/>
      <p:bldP spid="2" grpId="0" bldLvl="0" animBg="1"/>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内容占位符 2"/>
          <p:cNvSpPr>
            <a:spLocks noGrp="1"/>
          </p:cNvSpPr>
          <p:nvPr>
            <p:ph idx="1"/>
          </p:nvPr>
        </p:nvSpPr>
        <p:spPr>
          <a:xfrm>
            <a:off x="1981200" y="1600200"/>
            <a:ext cx="8229600" cy="1684338"/>
          </a:xfrm>
        </p:spPr>
        <p:txBody>
          <a:bodyPr anchor="t"/>
          <a:lstStyle/>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3200" b="0" i="0" u="none" strike="noStrike" kern="1200" cap="none" spc="0" normalizeH="0" baseline="0" noProof="1">
                <a:solidFill>
                  <a:schemeClr val="tx1"/>
                </a:solidFill>
                <a:latin typeface="+mn-lt"/>
                <a:ea typeface="+mn-ea"/>
                <a:cs typeface="+mn-cs"/>
              </a:rPr>
              <a:t> Life is a process of     </a:t>
            </a:r>
            <a:r>
              <a:rPr kumimoji="0" lang="zh-CN" altLang="en-US" sz="3200" b="0" i="0" u="sng" strike="noStrike" kern="1200" cap="none" spc="0" normalizeH="0" baseline="0" noProof="1">
                <a:solidFill>
                  <a:srgbClr val="FF0000"/>
                </a:solidFill>
                <a:latin typeface="+mn-lt"/>
                <a:ea typeface="+mn-ea"/>
                <a:cs typeface="+mn-cs"/>
              </a:rPr>
              <a:t>52</a:t>
            </a:r>
            <a:r>
              <a:rPr kumimoji="0" lang="zh-CN" altLang="en-US" sz="3200" b="0" i="0" u="none" strike="noStrike" kern="1200" cap="none" spc="0" normalizeH="0" baseline="0" noProof="1">
                <a:solidFill>
                  <a:schemeClr val="tx1"/>
                </a:solidFill>
                <a:latin typeface="+mn-lt"/>
                <a:ea typeface="+mn-ea"/>
                <a:cs typeface="+mn-cs"/>
              </a:rPr>
              <a:t>        chaos and learning to clean up, and pipeline work is no     </a:t>
            </a:r>
            <a:r>
              <a:rPr kumimoji="0" lang="zh-CN" altLang="en-US" sz="3200" b="0" i="0" u="sng" strike="noStrike" kern="1200" cap="none" spc="0" normalizeH="0" baseline="0" noProof="1">
                <a:solidFill>
                  <a:srgbClr val="FF0000"/>
                </a:solidFill>
                <a:latin typeface="+mn-lt"/>
                <a:ea typeface="+mn-ea"/>
                <a:cs typeface="+mn-cs"/>
              </a:rPr>
              <a:t>53</a:t>
            </a:r>
            <a:r>
              <a:rPr kumimoji="0" lang="zh-CN" altLang="en-US" sz="3200" b="0" i="0" u="none" strike="noStrike" kern="1200" cap="none" spc="0" normalizeH="0" baseline="0" noProof="1">
                <a:solidFill>
                  <a:schemeClr val="tx1"/>
                </a:solidFill>
                <a:latin typeface="+mn-lt"/>
                <a:ea typeface="+mn-ea"/>
                <a:cs typeface="+mn-cs"/>
              </a:rPr>
              <a:t>     .</a:t>
            </a: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3200" b="0" i="0" u="none" strike="noStrike" kern="1200" cap="none" spc="0" normalizeH="0" baseline="0" noProof="1">
              <a:solidFill>
                <a:schemeClr val="tx1"/>
              </a:solidFill>
              <a:latin typeface="+mn-lt"/>
              <a:ea typeface="+mn-ea"/>
              <a:cs typeface="+mn-cs"/>
            </a:endParaRPr>
          </a:p>
        </p:txBody>
      </p:sp>
      <p:sp>
        <p:nvSpPr>
          <p:cNvPr id="8" name="TextBox 1"/>
          <p:cNvSpPr txBox="1"/>
          <p:nvPr/>
        </p:nvSpPr>
        <p:spPr>
          <a:xfrm>
            <a:off x="5759768" y="1600200"/>
            <a:ext cx="1658937" cy="521970"/>
          </a:xfrm>
          <a:prstGeom prst="rect">
            <a:avLst/>
          </a:prstGeom>
          <a:solidFill>
            <a:srgbClr val="FFFF00"/>
          </a:solidFill>
          <a:ln w="9525">
            <a:noFill/>
          </a:ln>
        </p:spPr>
        <p:txBody>
          <a:bodyPr wrap="square" anchor="t">
            <a:spAutoFit/>
          </a:bodyPr>
          <a:lstStyle/>
          <a:p>
            <a:r>
              <a:rPr lang="en-US" altLang="zh-CN" sz="2800" dirty="0">
                <a:latin typeface="Times New Roman" panose="02020603050405020304" pitchFamily="18" charset="0"/>
                <a:ea typeface="宋体" panose="02010600030101010101" pitchFamily="2" charset="-122"/>
              </a:rPr>
              <a:t>accepting</a:t>
            </a:r>
            <a:endParaRPr lang="en-US" altLang="zh-CN" sz="2800" dirty="0">
              <a:latin typeface="Times New Roman" panose="02020603050405020304" pitchFamily="18" charset="0"/>
              <a:ea typeface="Times New Roman" panose="02020603050405020304" pitchFamily="18" charset="0"/>
            </a:endParaRPr>
          </a:p>
        </p:txBody>
      </p:sp>
      <p:sp>
        <p:nvSpPr>
          <p:cNvPr id="4" name="TextBox 1"/>
          <p:cNvSpPr txBox="1"/>
          <p:nvPr/>
        </p:nvSpPr>
        <p:spPr>
          <a:xfrm>
            <a:off x="2152650" y="2566035"/>
            <a:ext cx="1646238" cy="521970"/>
          </a:xfrm>
          <a:prstGeom prst="rect">
            <a:avLst/>
          </a:prstGeom>
          <a:solidFill>
            <a:srgbClr val="FFFF00"/>
          </a:solidFill>
          <a:ln w="9525">
            <a:noFill/>
          </a:ln>
        </p:spPr>
        <p:txBody>
          <a:bodyPr wrap="square" anchor="t">
            <a:spAutoFit/>
          </a:bodyPr>
          <a:lstStyle/>
          <a:p>
            <a:r>
              <a:rPr lang="en-US" altLang="zh-CN" sz="2800" dirty="0">
                <a:latin typeface="Times New Roman" panose="02020603050405020304" pitchFamily="18" charset="0"/>
                <a:ea typeface="宋体" panose="02010600030101010101" pitchFamily="2" charset="-122"/>
              </a:rPr>
              <a:t>exception</a:t>
            </a:r>
            <a:endParaRPr lang="en-US" altLang="zh-CN" sz="2800" dirty="0">
              <a:latin typeface="Times New Roman" panose="02020603050405020304" pitchFamily="18" charset="0"/>
              <a:ea typeface="Times New Roman" panose="02020603050405020304" pitchFamily="18" charset="0"/>
            </a:endParaRPr>
          </a:p>
        </p:txBody>
      </p:sp>
      <p:sp>
        <p:nvSpPr>
          <p:cNvPr id="2" name="文本框 1"/>
          <p:cNvSpPr txBox="1"/>
          <p:nvPr/>
        </p:nvSpPr>
        <p:spPr>
          <a:xfrm>
            <a:off x="2005013" y="3284538"/>
            <a:ext cx="8205787" cy="1568450"/>
          </a:xfrm>
          <a:prstGeom prst="rect">
            <a:avLst/>
          </a:prstGeom>
          <a:noFill/>
          <a:ln w="9525">
            <a:noFill/>
          </a:ln>
        </p:spPr>
        <p:txBody>
          <a:bodyPr wrap="square" anchor="t">
            <a:spAutoFit/>
          </a:bodyPr>
          <a:lstStyle/>
          <a:p>
            <a:r>
              <a:rPr lang="zh-CN" altLang="en-US" sz="3200" b="1">
                <a:latin typeface="Arial" panose="020B0604020202020204" pitchFamily="34" charset="0"/>
                <a:ea typeface="宋体" panose="02010600030101010101" pitchFamily="2" charset="-122"/>
              </a:rPr>
              <a:t>根据后面是清理混乱，可知应该是先接受混乱。</a:t>
            </a:r>
          </a:p>
          <a:p>
            <a:r>
              <a:rPr lang="zh-CN" altLang="en-US" sz="3200" b="1">
                <a:latin typeface="Arial" panose="020B0604020202020204" pitchFamily="34" charset="0"/>
                <a:ea typeface="宋体" panose="02010600030101010101" pitchFamily="2" charset="-122"/>
              </a:rPr>
              <a:t> </a:t>
            </a:r>
          </a:p>
        </p:txBody>
      </p:sp>
      <p:sp>
        <p:nvSpPr>
          <p:cNvPr id="3" name="文本框 2"/>
          <p:cNvSpPr txBox="1"/>
          <p:nvPr/>
        </p:nvSpPr>
        <p:spPr>
          <a:xfrm>
            <a:off x="4302760" y="1876425"/>
            <a:ext cx="1544638" cy="829945"/>
          </a:xfrm>
          <a:prstGeom prst="rect">
            <a:avLst/>
          </a:prstGeom>
          <a:noFill/>
          <a:ln w="9525">
            <a:noFill/>
          </a:ln>
        </p:spPr>
        <p:txBody>
          <a:bodyPr wrap="square" anchor="t">
            <a:spAutoFit/>
          </a:bodyPr>
          <a:lstStyle/>
          <a:p>
            <a:r>
              <a:rPr lang="en-US" altLang="zh-CN" sz="4800" dirty="0">
                <a:solidFill>
                  <a:srgbClr val="FF0000"/>
                </a:solidFill>
                <a:latin typeface="Arial" panose="020B0604020202020204" pitchFamily="34" charset="0"/>
                <a:ea typeface="宋体" panose="02010600030101010101" pitchFamily="2" charset="-122"/>
              </a:rPr>
              <a:t>____</a:t>
            </a:r>
          </a:p>
        </p:txBody>
      </p:sp>
      <p:sp>
        <p:nvSpPr>
          <p:cNvPr id="5" name="文本框 4"/>
          <p:cNvSpPr txBox="1"/>
          <p:nvPr/>
        </p:nvSpPr>
        <p:spPr>
          <a:xfrm>
            <a:off x="2152650" y="4852988"/>
            <a:ext cx="8272463" cy="1568450"/>
          </a:xfrm>
          <a:prstGeom prst="rect">
            <a:avLst/>
          </a:prstGeom>
          <a:noFill/>
          <a:ln w="9525">
            <a:noFill/>
          </a:ln>
        </p:spPr>
        <p:txBody>
          <a:bodyPr wrap="square" anchor="t">
            <a:spAutoFit/>
          </a:bodyPr>
          <a:lstStyle/>
          <a:p>
            <a:r>
              <a:rPr lang="zh-CN" altLang="en-US" sz="3200" b="1">
                <a:latin typeface="Arial" panose="020B0604020202020204" pitchFamily="34" charset="0"/>
                <a:ea typeface="宋体" panose="02010600030101010101" pitchFamily="2" charset="-122"/>
                <a:sym typeface="宋体" panose="02010600030101010101" pitchFamily="2" charset="-122"/>
              </a:rPr>
              <a:t>sth. is no exception为固定词组，表示...也不例外。生活是接受然后清理混乱的过程，修水管的工作也不例外。</a:t>
            </a:r>
            <a:endParaRPr lang="zh-CN" altLang="en-US" sz="3200" b="1">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4" grpId="0" bldLvl="0" animBg="1"/>
      <p:bldP spid="2" grpId="0"/>
      <p:bldP spid="3"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p:cNvSpPr>
          <p:nvPr>
            <p:ph type="title"/>
          </p:nvPr>
        </p:nvSpPr>
        <p:spPr/>
        <p:txBody>
          <a:bodyPr anchor="ctr"/>
          <a:lstStyle/>
          <a:p>
            <a:endParaRPr lang="zh-CN" altLang="en-US"/>
          </a:p>
        </p:txBody>
      </p:sp>
      <p:sp>
        <p:nvSpPr>
          <p:cNvPr id="16386" name="内容占位符 2"/>
          <p:cNvSpPr>
            <a:spLocks noGrp="1"/>
          </p:cNvSpPr>
          <p:nvPr>
            <p:ph idx="1"/>
          </p:nvPr>
        </p:nvSpPr>
        <p:spPr>
          <a:xfrm>
            <a:off x="1981200" y="1600200"/>
            <a:ext cx="8451850" cy="3190875"/>
          </a:xfrm>
        </p:spPr>
        <p:txBody>
          <a:bodyPr anchor="t"/>
          <a:lstStyle/>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3200" b="0" i="0" u="none" strike="noStrike" kern="1200" cap="none" spc="0" normalizeH="0" baseline="0" noProof="1">
                <a:solidFill>
                  <a:schemeClr val="tx1"/>
                </a:solidFill>
                <a:latin typeface="+mn-lt"/>
                <a:ea typeface="+mn-ea"/>
                <a:cs typeface="+mn-cs"/>
              </a:rPr>
              <a:t>My dad and I not only create chaos, we also create     </a:t>
            </a:r>
            <a:r>
              <a:rPr kumimoji="0" lang="zh-CN" altLang="en-US" sz="3200" b="0" i="0" u="sng" strike="noStrike" kern="1200" cap="none" spc="0" normalizeH="0" baseline="0" noProof="1">
                <a:solidFill>
                  <a:schemeClr val="tx1"/>
                </a:solidFill>
                <a:latin typeface="+mn-lt"/>
                <a:ea typeface="+mn-ea"/>
                <a:cs typeface="+mn-cs"/>
              </a:rPr>
              <a:t>54 </a:t>
            </a:r>
            <a:r>
              <a:rPr kumimoji="0" lang="zh-CN" altLang="en-US" sz="3200" b="0" i="0" u="none" strike="noStrike" kern="1200" cap="none" spc="0" normalizeH="0" baseline="0" noProof="1">
                <a:solidFill>
                  <a:schemeClr val="tx1"/>
                </a:solidFill>
                <a:latin typeface="+mn-lt"/>
                <a:ea typeface="+mn-ea"/>
                <a:cs typeface="+mn-cs"/>
              </a:rPr>
              <a:t>    . When customers are  </a:t>
            </a:r>
            <a:r>
              <a:rPr kumimoji="0" lang="zh-CN" altLang="en-US" sz="3200" b="0" i="0" u="sng" strike="noStrike" kern="1200" cap="none" spc="0" normalizeH="0" baseline="0" noProof="1">
                <a:solidFill>
                  <a:schemeClr val="tx1"/>
                </a:solidFill>
                <a:latin typeface="+mn-lt"/>
                <a:ea typeface="+mn-ea"/>
                <a:cs typeface="+mn-cs"/>
              </a:rPr>
              <a:t>55 </a:t>
            </a:r>
            <a:r>
              <a:rPr kumimoji="0" lang="zh-CN" altLang="en-US" sz="3200" b="0" i="0" u="none" strike="noStrike" kern="1200" cap="none" spc="0" normalizeH="0" baseline="0" noProof="1">
                <a:solidFill>
                  <a:schemeClr val="tx1"/>
                </a:solidFill>
                <a:latin typeface="+mn-lt"/>
                <a:ea typeface="+mn-ea"/>
                <a:cs typeface="+mn-cs"/>
              </a:rPr>
              <a:t>       for our work, I understand that we have brought order to their lives in small places. The physical and mental discomfort of plumbing work is worth it.</a:t>
            </a: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3200" b="0" i="0" u="none" strike="noStrike" kern="1200" cap="none" spc="0" normalizeH="0" baseline="0" noProof="1">
              <a:solidFill>
                <a:schemeClr val="tx1"/>
              </a:solidFill>
              <a:latin typeface="+mn-lt"/>
              <a:ea typeface="+mn-ea"/>
              <a:cs typeface="+mn-cs"/>
            </a:endParaRPr>
          </a:p>
        </p:txBody>
      </p:sp>
      <p:sp>
        <p:nvSpPr>
          <p:cNvPr id="7" name="TextBox 1"/>
          <p:cNvSpPr txBox="1"/>
          <p:nvPr/>
        </p:nvSpPr>
        <p:spPr>
          <a:xfrm>
            <a:off x="4556125" y="2017713"/>
            <a:ext cx="1371600" cy="521970"/>
          </a:xfrm>
          <a:prstGeom prst="rect">
            <a:avLst/>
          </a:prstGeom>
          <a:solidFill>
            <a:srgbClr val="FFFF00"/>
          </a:solidFill>
          <a:ln w="9525">
            <a:noFill/>
          </a:ln>
        </p:spPr>
        <p:txBody>
          <a:bodyPr wrap="square" anchor="t">
            <a:spAutoFit/>
          </a:bodyPr>
          <a:lstStyle/>
          <a:p>
            <a:r>
              <a:rPr lang="en-US" altLang="zh-CN" sz="2800" dirty="0">
                <a:latin typeface="Times New Roman" panose="02020603050405020304" pitchFamily="18" charset="0"/>
                <a:ea typeface="宋体" panose="02010600030101010101" pitchFamily="2" charset="-122"/>
              </a:rPr>
              <a:t>order</a:t>
            </a:r>
            <a:endParaRPr lang="en-US" altLang="zh-CN" sz="2800" dirty="0">
              <a:latin typeface="Times New Roman" panose="02020603050405020304" pitchFamily="18" charset="0"/>
              <a:ea typeface="Times New Roman" panose="02020603050405020304" pitchFamily="18" charset="0"/>
            </a:endParaRPr>
          </a:p>
        </p:txBody>
      </p:sp>
      <p:sp>
        <p:nvSpPr>
          <p:cNvPr id="4" name="TextBox 1"/>
          <p:cNvSpPr txBox="1"/>
          <p:nvPr/>
        </p:nvSpPr>
        <p:spPr>
          <a:xfrm>
            <a:off x="2233613" y="2617788"/>
            <a:ext cx="1371600" cy="521970"/>
          </a:xfrm>
          <a:prstGeom prst="rect">
            <a:avLst/>
          </a:prstGeom>
          <a:solidFill>
            <a:srgbClr val="FFFF00"/>
          </a:solidFill>
          <a:ln w="9525">
            <a:noFill/>
          </a:ln>
        </p:spPr>
        <p:txBody>
          <a:bodyPr wrap="square" anchor="t">
            <a:spAutoFit/>
          </a:bodyPr>
          <a:lstStyle/>
          <a:p>
            <a:r>
              <a:rPr lang="en-US" altLang="zh-CN" sz="2800" dirty="0">
                <a:latin typeface="Times New Roman" panose="02020603050405020304" pitchFamily="18" charset="0"/>
                <a:ea typeface="宋体" panose="02010600030101010101" pitchFamily="2" charset="-122"/>
              </a:rPr>
              <a:t>grateful</a:t>
            </a:r>
            <a:endParaRPr lang="en-US" altLang="zh-CN" sz="2800" dirty="0">
              <a:latin typeface="Times New Roman" panose="02020603050405020304" pitchFamily="18" charset="0"/>
              <a:ea typeface="Times New Roman" panose="02020603050405020304" pitchFamily="18" charset="0"/>
            </a:endParaRPr>
          </a:p>
        </p:txBody>
      </p:sp>
      <p:sp>
        <p:nvSpPr>
          <p:cNvPr id="2" name="文本框 1"/>
          <p:cNvSpPr txBox="1"/>
          <p:nvPr/>
        </p:nvSpPr>
        <p:spPr>
          <a:xfrm>
            <a:off x="2243138" y="4987925"/>
            <a:ext cx="8189912" cy="1568450"/>
          </a:xfrm>
          <a:prstGeom prst="rect">
            <a:avLst/>
          </a:prstGeom>
          <a:noFill/>
          <a:ln w="9525">
            <a:noFill/>
          </a:ln>
        </p:spPr>
        <p:txBody>
          <a:bodyPr wrap="square" anchor="t">
            <a:spAutoFit/>
          </a:bodyPr>
          <a:lstStyle/>
          <a:p>
            <a:r>
              <a:rPr lang="zh-CN" altLang="en-US" sz="3200" b="1">
                <a:latin typeface="Arial" panose="020B0604020202020204" pitchFamily="34" charset="0"/>
                <a:ea typeface="宋体" panose="02010600030101010101" pitchFamily="2" charset="-122"/>
              </a:rPr>
              <a:t>be grateful for表示对……感激。根据后面我觉得修水管的负面影响是值得的可知这里是人们表达了对作者以及父亲的工作的感谢。</a:t>
            </a:r>
          </a:p>
        </p:txBody>
      </p:sp>
      <p:sp>
        <p:nvSpPr>
          <p:cNvPr id="3" name="文本框 2"/>
          <p:cNvSpPr txBox="1"/>
          <p:nvPr/>
        </p:nvSpPr>
        <p:spPr>
          <a:xfrm>
            <a:off x="4765675" y="1417638"/>
            <a:ext cx="1647825" cy="829945"/>
          </a:xfrm>
          <a:prstGeom prst="rect">
            <a:avLst/>
          </a:prstGeom>
          <a:noFill/>
          <a:ln w="9525">
            <a:noFill/>
          </a:ln>
        </p:spPr>
        <p:txBody>
          <a:bodyPr wrap="square" anchor="t">
            <a:spAutoFit/>
          </a:bodyPr>
          <a:lstStyle/>
          <a:p>
            <a:r>
              <a:rPr lang="en-US" altLang="zh-CN" sz="4800" dirty="0">
                <a:solidFill>
                  <a:srgbClr val="FF0000"/>
                </a:solidFill>
                <a:latin typeface="Arial" panose="020B0604020202020204" pitchFamily="34" charset="0"/>
                <a:ea typeface="宋体" panose="02010600030101010101" pitchFamily="2" charset="-122"/>
              </a:rPr>
              <a:t>____</a:t>
            </a:r>
          </a:p>
        </p:txBody>
      </p:sp>
      <p:sp>
        <p:nvSpPr>
          <p:cNvPr id="5" name="文本框 4"/>
          <p:cNvSpPr txBox="1"/>
          <p:nvPr/>
        </p:nvSpPr>
        <p:spPr>
          <a:xfrm>
            <a:off x="2360613" y="1863725"/>
            <a:ext cx="1244600" cy="829945"/>
          </a:xfrm>
          <a:prstGeom prst="rect">
            <a:avLst/>
          </a:prstGeom>
          <a:noFill/>
          <a:ln w="9525">
            <a:noFill/>
          </a:ln>
        </p:spPr>
        <p:txBody>
          <a:bodyPr wrap="square" anchor="t">
            <a:spAutoFit/>
          </a:bodyPr>
          <a:lstStyle/>
          <a:p>
            <a:r>
              <a:rPr lang="en-US" altLang="zh-CN" sz="4800" dirty="0">
                <a:solidFill>
                  <a:srgbClr val="FF0000"/>
                </a:solidFill>
                <a:latin typeface="Arial" panose="020B0604020202020204" pitchFamily="34" charset="0"/>
                <a:ea typeface="宋体" panose="02010600030101010101" pitchFamily="2" charset="-122"/>
              </a:rPr>
              <a:t>__</a:t>
            </a:r>
          </a:p>
        </p:txBody>
      </p:sp>
      <p:sp>
        <p:nvSpPr>
          <p:cNvPr id="6" name="文本框 5"/>
          <p:cNvSpPr txBox="1"/>
          <p:nvPr/>
        </p:nvSpPr>
        <p:spPr>
          <a:xfrm>
            <a:off x="4765675" y="2898775"/>
            <a:ext cx="1412875" cy="829945"/>
          </a:xfrm>
          <a:prstGeom prst="rect">
            <a:avLst/>
          </a:prstGeom>
          <a:noFill/>
          <a:ln w="9525">
            <a:noFill/>
          </a:ln>
        </p:spPr>
        <p:txBody>
          <a:bodyPr wrap="square" anchor="t">
            <a:spAutoFit/>
          </a:bodyPr>
          <a:lstStyle/>
          <a:p>
            <a:r>
              <a:rPr lang="en-US" altLang="zh-CN" sz="4800" dirty="0">
                <a:solidFill>
                  <a:srgbClr val="FF0000"/>
                </a:solidFill>
                <a:latin typeface="Arial" panose="020B0604020202020204" pitchFamily="34" charset="0"/>
                <a:ea typeface="宋体" panose="02010600030101010101" pitchFamily="2" charset="-122"/>
              </a:rPr>
              <a:t>___</a:t>
            </a:r>
          </a:p>
        </p:txBody>
      </p:sp>
      <p:sp>
        <p:nvSpPr>
          <p:cNvPr id="8" name="文本框 7"/>
          <p:cNvSpPr txBox="1"/>
          <p:nvPr/>
        </p:nvSpPr>
        <p:spPr>
          <a:xfrm>
            <a:off x="4556125" y="3806825"/>
            <a:ext cx="3143250" cy="829945"/>
          </a:xfrm>
          <a:prstGeom prst="rect">
            <a:avLst/>
          </a:prstGeom>
          <a:noFill/>
          <a:ln w="9525">
            <a:noFill/>
          </a:ln>
        </p:spPr>
        <p:txBody>
          <a:bodyPr wrap="square" anchor="t">
            <a:spAutoFit/>
          </a:bodyPr>
          <a:lstStyle/>
          <a:p>
            <a:r>
              <a:rPr lang="en-US" altLang="zh-CN" sz="4800" dirty="0">
                <a:solidFill>
                  <a:srgbClr val="FF0000"/>
                </a:solidFill>
                <a:latin typeface="Arial" panose="020B0604020202020204" pitchFamily="34" charset="0"/>
                <a:ea typeface="宋体" panose="02010600030101010101" pitchFamily="2" charset="-122"/>
              </a:rPr>
              <a:t>________</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linds(horizontal)">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4" grpId="0" bldLvl="0" animBg="1"/>
      <p:bldP spid="2" grpId="0"/>
      <p:bldP spid="3" grpId="0"/>
      <p:bldP spid="5" grpId="0"/>
      <p:bldP spid="6"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1"/>
          <p:cNvSpPr>
            <a:spLocks noGrp="1" noChangeArrowheads="1"/>
          </p:cNvSpPr>
          <p:nvPr>
            <p:ph type="title"/>
          </p:nvPr>
        </p:nvSpPr>
        <p:spPr>
          <a:xfrm>
            <a:off x="812800" y="990601"/>
            <a:ext cx="10972800" cy="714375"/>
          </a:xfrm>
        </p:spPr>
        <p:txBody>
          <a:bodyPr lIns="0" rIns="0" bIns="0"/>
          <a:lstStyle/>
          <a:p>
            <a:r>
              <a:rPr lang="en-US" altLang="zh-CN" sz="3600">
                <a:ea typeface="Arial Unicode MS" pitchFamily="34" charset="-122"/>
              </a:rPr>
              <a:t> Problem solving strategies</a:t>
            </a:r>
            <a:endParaRPr lang="zh-CN" altLang="en-US" sz="3600">
              <a:ea typeface="Arial Unicode MS" pitchFamily="34" charset="-122"/>
            </a:endParaRPr>
          </a:p>
        </p:txBody>
      </p:sp>
      <p:sp>
        <p:nvSpPr>
          <p:cNvPr id="3" name="内容占位符 2"/>
          <p:cNvSpPr>
            <a:spLocks noGrp="1" noChangeArrowheads="1"/>
          </p:cNvSpPr>
          <p:nvPr>
            <p:ph idx="1"/>
          </p:nvPr>
        </p:nvSpPr>
        <p:spPr>
          <a:xfrm>
            <a:off x="609600" y="1935164"/>
            <a:ext cx="10972800" cy="3870325"/>
          </a:xfrm>
        </p:spPr>
        <p:txBody>
          <a:bodyPr/>
          <a:lstStyle/>
          <a:p>
            <a:r>
              <a:rPr lang="en-US" altLang="zh-CN" sz="2800" b="1">
                <a:ea typeface="Arial Unicode MS" pitchFamily="34" charset="-122"/>
              </a:rPr>
              <a:t>1. Common sense  		</a:t>
            </a:r>
            <a:r>
              <a:rPr lang="zh-CN" altLang="en-US" sz="2800" b="1">
                <a:solidFill>
                  <a:srgbClr val="FF0000"/>
                </a:solidFill>
                <a:ea typeface="Arial Unicode MS" pitchFamily="34" charset="-122"/>
              </a:rPr>
              <a:t>（</a:t>
            </a:r>
            <a:r>
              <a:rPr lang="zh-CN" altLang="en-US" sz="2800" b="1">
                <a:solidFill>
                  <a:srgbClr val="FF0000"/>
                </a:solidFill>
                <a:ea typeface="Arial Unicode MS" pitchFamily="34" charset="-122"/>
                <a:sym typeface="宋体" panose="02010600030101010101" pitchFamily="2" charset="-122"/>
              </a:rPr>
              <a:t>背景常识</a:t>
            </a:r>
            <a:r>
              <a:rPr lang="zh-CN" altLang="en-US" sz="2800" b="1">
                <a:solidFill>
                  <a:srgbClr val="FF0000"/>
                </a:solidFill>
                <a:ea typeface="Arial Unicode MS" pitchFamily="34" charset="-122"/>
              </a:rPr>
              <a:t>）</a:t>
            </a:r>
            <a:endParaRPr lang="en-US" altLang="zh-CN" sz="2800" b="1">
              <a:solidFill>
                <a:srgbClr val="FF0000"/>
              </a:solidFill>
              <a:ea typeface="Arial Unicode MS" pitchFamily="34" charset="-122"/>
            </a:endParaRPr>
          </a:p>
          <a:p>
            <a:r>
              <a:rPr lang="en-US" altLang="zh-CN" sz="2800" b="1">
                <a:ea typeface="Arial Unicode MS" pitchFamily="34" charset="-122"/>
              </a:rPr>
              <a:t>2. Fixed collocation  	</a:t>
            </a:r>
            <a:r>
              <a:rPr lang="zh-CN" altLang="en-US" sz="2800" b="1">
                <a:solidFill>
                  <a:srgbClr val="FF0000"/>
                </a:solidFill>
                <a:ea typeface="Arial Unicode MS" pitchFamily="34" charset="-122"/>
              </a:rPr>
              <a:t>（习惯搭配）</a:t>
            </a:r>
            <a:endParaRPr lang="en-US" altLang="zh-CN" sz="2800" b="1">
              <a:solidFill>
                <a:srgbClr val="FF0000"/>
              </a:solidFill>
              <a:ea typeface="Arial Unicode MS" pitchFamily="34" charset="-122"/>
            </a:endParaRPr>
          </a:p>
          <a:p>
            <a:r>
              <a:rPr lang="en-US" altLang="zh-CN" sz="2800" b="1">
                <a:ea typeface="Arial Unicode MS" pitchFamily="34" charset="-122"/>
              </a:rPr>
              <a:t>3. Logical analysis		</a:t>
            </a:r>
            <a:r>
              <a:rPr lang="zh-CN" altLang="en-US" sz="2800" b="1">
                <a:solidFill>
                  <a:srgbClr val="FF0000"/>
                </a:solidFill>
                <a:ea typeface="Arial Unicode MS" pitchFamily="34" charset="-122"/>
              </a:rPr>
              <a:t>（逻辑分析）</a:t>
            </a:r>
            <a:endParaRPr lang="en-US" altLang="zh-CN" sz="2800" b="1">
              <a:solidFill>
                <a:srgbClr val="FF0000"/>
              </a:solidFill>
              <a:ea typeface="Arial Unicode MS" pitchFamily="34" charset="-122"/>
            </a:endParaRPr>
          </a:p>
          <a:p>
            <a:r>
              <a:rPr lang="en-US" altLang="zh-CN" sz="2800" b="1">
                <a:ea typeface="Arial Unicode MS" pitchFamily="34" charset="-122"/>
              </a:rPr>
              <a:t>4. Context 			</a:t>
            </a:r>
            <a:r>
              <a:rPr lang="zh-CN" altLang="en-US" sz="2800" b="1">
                <a:solidFill>
                  <a:srgbClr val="FF0000"/>
                </a:solidFill>
                <a:ea typeface="Arial Unicode MS" pitchFamily="34" charset="-122"/>
              </a:rPr>
              <a:t>（上下文语境）</a:t>
            </a:r>
            <a:endParaRPr lang="en-US" altLang="zh-CN" sz="2800" b="1">
              <a:solidFill>
                <a:srgbClr val="FF0000"/>
              </a:solidFill>
              <a:ea typeface="Arial Unicode MS" pitchFamily="34" charset="-122"/>
            </a:endParaRPr>
          </a:p>
          <a:p>
            <a:r>
              <a:rPr lang="en-US" altLang="zh-CN" sz="2800" b="1">
                <a:ea typeface="Arial Unicode MS" pitchFamily="34" charset="-122"/>
              </a:rPr>
              <a:t>5. Repetition			</a:t>
            </a:r>
            <a:r>
              <a:rPr lang="zh-CN" altLang="en-US" sz="2800" b="1">
                <a:solidFill>
                  <a:srgbClr val="FF0000"/>
                </a:solidFill>
                <a:ea typeface="Arial Unicode MS" pitchFamily="34" charset="-122"/>
              </a:rPr>
              <a:t>（词汇复现）</a:t>
            </a:r>
            <a:endParaRPr lang="en-US" altLang="zh-CN" sz="2800" b="1">
              <a:solidFill>
                <a:srgbClr val="FF0000"/>
              </a:solidFill>
              <a:ea typeface="Arial Unicode MS" pitchFamily="34" charset="-122"/>
            </a:endParaRPr>
          </a:p>
          <a:p>
            <a:r>
              <a:rPr lang="en-US" altLang="zh-CN" sz="2800" b="1">
                <a:ea typeface="Arial Unicode MS" pitchFamily="34" charset="-122"/>
              </a:rPr>
              <a:t>6. Comparison		</a:t>
            </a:r>
            <a:r>
              <a:rPr lang="zh-CN" altLang="en-US" sz="2800" b="1">
                <a:solidFill>
                  <a:srgbClr val="FF0000"/>
                </a:solidFill>
                <a:ea typeface="Arial Unicode MS" pitchFamily="34" charset="-122"/>
              </a:rPr>
              <a:t>（词义辨析）</a:t>
            </a:r>
            <a:endParaRPr lang="en-US" altLang="zh-CN" sz="2800" b="1">
              <a:solidFill>
                <a:srgbClr val="FF0000"/>
              </a:solidFill>
              <a:ea typeface="Arial Unicode MS" pitchFamily="34" charset="-122"/>
            </a:endParaRPr>
          </a:p>
          <a:p>
            <a:endParaRPr lang="zh-CN" altLang="en-US" sz="2800" b="1">
              <a:solidFill>
                <a:srgbClr val="FF0000"/>
              </a:solidFill>
              <a:ea typeface="Arial Unicode MS" pitchFamily="34" charset="-122"/>
            </a:endParaRPr>
          </a:p>
        </p:txBody>
      </p:sp>
      <p:sp>
        <p:nvSpPr>
          <p:cNvPr id="29699" name="TextBox 3"/>
          <p:cNvSpPr txBox="1">
            <a:spLocks noChangeArrowheads="1"/>
          </p:cNvSpPr>
          <p:nvPr/>
        </p:nvSpPr>
        <p:spPr bwMode="auto">
          <a:xfrm>
            <a:off x="812801" y="381001"/>
            <a:ext cx="4095751" cy="646113"/>
          </a:xfrm>
          <a:prstGeom prst="rect">
            <a:avLst/>
          </a:prstGeom>
          <a:noFill/>
          <a:ln w="9525">
            <a:noFill/>
            <a:miter lim="800000"/>
          </a:ln>
        </p:spPr>
        <p:txBody>
          <a:bodyPr>
            <a:spAutoFit/>
          </a:bodyPr>
          <a:lstStyle/>
          <a:p>
            <a:r>
              <a:rPr lang="en-US" altLang="zh-CN" sz="3600" b="1">
                <a:solidFill>
                  <a:srgbClr val="FF0000"/>
                </a:solidFill>
                <a:latin typeface="Lucida Handwriting" pitchFamily="66" charset="0"/>
              </a:rPr>
              <a:t>Overview</a:t>
            </a:r>
            <a:endParaRPr lang="zh-CN" altLang="en-US" sz="3600" b="1">
              <a:solidFill>
                <a:srgbClr val="FF0000"/>
              </a:solidFill>
              <a:latin typeface="Lucida Handwriting" pitchFamily="66" charset="0"/>
            </a:endParaRPr>
          </a:p>
        </p:txBody>
      </p:sp>
      <p:sp>
        <p:nvSpPr>
          <p:cNvPr id="5" name="TextBox 4"/>
          <p:cNvSpPr txBox="1">
            <a:spLocks noChangeArrowheads="1"/>
          </p:cNvSpPr>
          <p:nvPr/>
        </p:nvSpPr>
        <p:spPr bwMode="auto">
          <a:xfrm>
            <a:off x="1625600" y="3505200"/>
            <a:ext cx="2133600" cy="369888"/>
          </a:xfrm>
          <a:prstGeom prst="rect">
            <a:avLst/>
          </a:prstGeom>
          <a:solidFill>
            <a:srgbClr val="FF0000">
              <a:alpha val="27058"/>
            </a:srgbClr>
          </a:solidFill>
          <a:ln w="12700">
            <a:solidFill>
              <a:schemeClr val="tx1"/>
            </a:solidFill>
            <a:miter lim="800000"/>
          </a:ln>
        </p:spPr>
        <p:txBody>
          <a:bodyPr>
            <a:spAutoFit/>
          </a:bodyPr>
          <a:lstStyle/>
          <a:p>
            <a:endParaRPr lang="zh-CN" altLang="en-US"/>
          </a:p>
        </p:txBody>
      </p:sp>
      <p:sp>
        <p:nvSpPr>
          <p:cNvPr id="6" name="TextBox 5"/>
          <p:cNvSpPr txBox="1">
            <a:spLocks noChangeArrowheads="1"/>
          </p:cNvSpPr>
          <p:nvPr/>
        </p:nvSpPr>
        <p:spPr bwMode="auto">
          <a:xfrm>
            <a:off x="1625600" y="4038600"/>
            <a:ext cx="2438400" cy="369888"/>
          </a:xfrm>
          <a:prstGeom prst="rect">
            <a:avLst/>
          </a:prstGeom>
          <a:solidFill>
            <a:srgbClr val="FF0000">
              <a:alpha val="27058"/>
            </a:srgbClr>
          </a:solidFill>
          <a:ln w="9525">
            <a:noFill/>
            <a:miter lim="800000"/>
          </a:ln>
        </p:spPr>
        <p:txBody>
          <a:bodyPr>
            <a:spAutoFit/>
          </a:bodyPr>
          <a:lstStyle/>
          <a:p>
            <a:endParaRPr lang="zh-CN" altLang="en-US"/>
          </a:p>
        </p:txBody>
      </p:sp>
      <p:sp>
        <p:nvSpPr>
          <p:cNvPr id="7" name="TextBox 6"/>
          <p:cNvSpPr txBox="1">
            <a:spLocks noChangeArrowheads="1"/>
          </p:cNvSpPr>
          <p:nvPr/>
        </p:nvSpPr>
        <p:spPr bwMode="auto">
          <a:xfrm>
            <a:off x="1625600" y="4572000"/>
            <a:ext cx="2946400" cy="369888"/>
          </a:xfrm>
          <a:prstGeom prst="rect">
            <a:avLst/>
          </a:prstGeom>
          <a:solidFill>
            <a:srgbClr val="FF0000">
              <a:alpha val="27058"/>
            </a:srgbClr>
          </a:solidFill>
          <a:ln w="9525">
            <a:noFill/>
            <a:miter lim="800000"/>
          </a:ln>
        </p:spPr>
        <p:txBody>
          <a:bodyPr>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0"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文本框 1"/>
          <p:cNvSpPr txBox="1"/>
          <p:nvPr/>
        </p:nvSpPr>
        <p:spPr>
          <a:xfrm>
            <a:off x="731520" y="1563140"/>
            <a:ext cx="12111143" cy="3969385"/>
          </a:xfrm>
          <a:prstGeom prst="rect">
            <a:avLst/>
          </a:prstGeom>
          <a:noFill/>
          <a:ln w="9525">
            <a:noFill/>
          </a:ln>
        </p:spPr>
        <p:txBody>
          <a:bodyPr wrap="square">
            <a:spAutoFit/>
          </a:bodyPr>
          <a:lstStyle/>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physical and mental discomfort  </a:t>
            </a:r>
            <a:r>
              <a:rPr lang="zh-CN" altLang="en-US" sz="3600">
                <a:gradFill>
                  <a:gsLst>
                    <a:gs pos="0">
                      <a:srgbClr val="7B32B2"/>
                    </a:gs>
                    <a:gs pos="100000">
                      <a:srgbClr val="401A5D"/>
                    </a:gs>
                  </a:gsLst>
                  <a:lin scaled="0"/>
                </a:gradFill>
                <a:latin typeface="Arial" panose="020B0604020202020204" pitchFamily="34" charset="0"/>
                <a:sym typeface="宋体" panose="02010600030101010101" pitchFamily="2" charset="-122"/>
              </a:rPr>
              <a:t>身心不适</a:t>
            </a:r>
            <a:endParaRPr lang="en-US" altLang="zh-CN" sz="360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to some extent  </a:t>
            </a:r>
            <a:r>
              <a:rPr lang="zh-CN" altLang="en-US" sz="3600">
                <a:gradFill>
                  <a:gsLst>
                    <a:gs pos="0">
                      <a:srgbClr val="7B32B2"/>
                    </a:gs>
                    <a:gs pos="100000">
                      <a:srgbClr val="401A5D"/>
                    </a:gs>
                  </a:gsLst>
                  <a:lin scaled="0"/>
                </a:gradFill>
                <a:latin typeface="Arial" panose="020B0604020202020204" pitchFamily="34" charset="0"/>
                <a:sym typeface="宋体" panose="02010600030101010101" pitchFamily="2" charset="-122"/>
              </a:rPr>
              <a:t>到某种程度，在某种程度上</a:t>
            </a:r>
            <a:endParaRPr lang="en-US" altLang="zh-CN" sz="3600">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hurriedly: in ahurry </a:t>
            </a: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cope with =deal with </a:t>
            </a:r>
            <a:r>
              <a:rPr lang="zh-CN" altLang="en-US" sz="3600" b="1">
                <a:gradFill>
                  <a:gsLst>
                    <a:gs pos="0">
                      <a:srgbClr val="7B32B2"/>
                    </a:gs>
                    <a:gs pos="100000">
                      <a:srgbClr val="401A5D"/>
                    </a:gs>
                  </a:gsLst>
                  <a:lin scaled="0"/>
                </a:gradFill>
                <a:latin typeface="Arial" panose="020B0604020202020204" pitchFamily="34" charset="0"/>
                <a:sym typeface="宋体" panose="02010600030101010101" pitchFamily="2" charset="-122"/>
              </a:rPr>
              <a:t>处理</a:t>
            </a:r>
            <a:endPar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climb into the car </a:t>
            </a:r>
            <a:r>
              <a:rPr lang="zh-CN" altLang="en-US" sz="3600" b="1">
                <a:gradFill>
                  <a:gsLst>
                    <a:gs pos="0">
                      <a:srgbClr val="7B32B2"/>
                    </a:gs>
                    <a:gs pos="100000">
                      <a:srgbClr val="401A5D"/>
                    </a:gs>
                  </a:gsLst>
                  <a:lin scaled="0"/>
                </a:gradFill>
                <a:latin typeface="Arial" panose="020B0604020202020204" pitchFamily="34" charset="0"/>
                <a:sym typeface="宋体" panose="02010600030101010101" pitchFamily="2" charset="-122"/>
              </a:rPr>
              <a:t>爬进汽车</a:t>
            </a:r>
            <a:endPar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r>
              <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rPr>
              <a:t>be no exception </a:t>
            </a:r>
            <a:r>
              <a:rPr lang="zh-CN" altLang="en-US" sz="3600" b="1">
                <a:gradFill>
                  <a:gsLst>
                    <a:gs pos="0">
                      <a:srgbClr val="7B32B2"/>
                    </a:gs>
                    <a:gs pos="100000">
                      <a:srgbClr val="401A5D"/>
                    </a:gs>
                  </a:gsLst>
                  <a:lin scaled="0"/>
                </a:gradFill>
                <a:latin typeface="Arial" panose="020B0604020202020204" pitchFamily="34" charset="0"/>
                <a:sym typeface="宋体" panose="02010600030101010101" pitchFamily="2" charset="-122"/>
              </a:rPr>
              <a:t>也不例外</a:t>
            </a:r>
            <a:endParaRPr lang="en-US" altLang="zh-CN" sz="3600" b="1">
              <a:gradFill>
                <a:gsLst>
                  <a:gs pos="0">
                    <a:srgbClr val="7B32B2"/>
                  </a:gs>
                  <a:gs pos="100000">
                    <a:srgbClr val="401A5D"/>
                  </a:gs>
                </a:gsLst>
                <a:lin scaled="0"/>
              </a:gradFill>
              <a:latin typeface="Arial" panose="020B0604020202020204" pitchFamily="34" charset="0"/>
              <a:sym typeface="宋体" panose="02010600030101010101" pitchFamily="2" charset="-122"/>
            </a:endParaRPr>
          </a:p>
          <a:p>
            <a:pPr eaLnBrk="1" hangingPunct="1"/>
            <a:endParaRPr lang="en-US" altLang="zh-CN" sz="3600" b="1" dirty="0">
              <a:gradFill>
                <a:gsLst>
                  <a:gs pos="0">
                    <a:srgbClr val="7B32B2"/>
                  </a:gs>
                  <a:gs pos="100000">
                    <a:srgbClr val="401A5D"/>
                  </a:gs>
                </a:gsLst>
                <a:lin scaled="0"/>
              </a:gradFill>
              <a:latin typeface="Arial" panose="020B0604020202020204" pitchFamily="34" charset="0"/>
              <a:sym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2"/>
          <p:cNvSpPr>
            <a:spLocks noGrp="1" noChangeArrowheads="1"/>
          </p:cNvSpPr>
          <p:nvPr>
            <p:ph idx="1"/>
          </p:nvPr>
        </p:nvSpPr>
        <p:spPr>
          <a:xfrm>
            <a:off x="609600" y="1828800"/>
            <a:ext cx="11887200" cy="5181600"/>
          </a:xfrm>
        </p:spPr>
        <p:txBody>
          <a:bodyPr/>
          <a:lstStyle/>
          <a:p>
            <a:pPr marL="0" indent="0">
              <a:buFont typeface="Wingdings" panose="05000000000000000000" pitchFamily="2" charset="2"/>
              <a:buNone/>
            </a:pPr>
            <a:endParaRPr lang="en-US" altLang="zh-CN">
              <a:solidFill>
                <a:srgbClr val="FF0000"/>
              </a:solidFill>
            </a:endParaRPr>
          </a:p>
          <a:p>
            <a:pPr marL="0" indent="0">
              <a:buFont typeface="Wingdings" panose="05000000000000000000" pitchFamily="2" charset="2"/>
              <a:buNone/>
            </a:pPr>
            <a:endParaRPr lang="zh-CN" altLang="en-US"/>
          </a:p>
        </p:txBody>
      </p:sp>
      <p:sp>
        <p:nvSpPr>
          <p:cNvPr id="36867" name="TextBox 1"/>
          <p:cNvSpPr txBox="1">
            <a:spLocks noChangeArrowheads="1"/>
          </p:cNvSpPr>
          <p:nvPr/>
        </p:nvSpPr>
        <p:spPr bwMode="auto">
          <a:xfrm>
            <a:off x="609600" y="2057400"/>
            <a:ext cx="10272184" cy="1200150"/>
          </a:xfrm>
          <a:prstGeom prst="rect">
            <a:avLst/>
          </a:prstGeom>
          <a:noFill/>
          <a:ln w="9525">
            <a:noFill/>
            <a:miter lim="800000"/>
          </a:ln>
        </p:spPr>
        <p:txBody>
          <a:bodyPr>
            <a:spAutoFit/>
          </a:bodyPr>
          <a:lstStyle/>
          <a:p>
            <a:pPr algn="just"/>
            <a:r>
              <a:rPr lang="en-US" altLang="zh-CN" sz="3600" b="1"/>
              <a:t>How much do you get or still remember from today’s class?</a:t>
            </a:r>
            <a:endParaRPr lang="zh-CN" altLang="en-US" sz="3600" b="1"/>
          </a:p>
        </p:txBody>
      </p:sp>
      <p:sp>
        <p:nvSpPr>
          <p:cNvPr id="36868" name="TextBox 3"/>
          <p:cNvSpPr txBox="1">
            <a:spLocks noChangeArrowheads="1"/>
          </p:cNvSpPr>
          <p:nvPr/>
        </p:nvSpPr>
        <p:spPr bwMode="auto">
          <a:xfrm>
            <a:off x="711201" y="762001"/>
            <a:ext cx="4095751" cy="646113"/>
          </a:xfrm>
          <a:prstGeom prst="rect">
            <a:avLst/>
          </a:prstGeom>
          <a:noFill/>
          <a:ln w="9525">
            <a:noFill/>
            <a:miter lim="800000"/>
          </a:ln>
        </p:spPr>
        <p:txBody>
          <a:bodyPr>
            <a:spAutoFit/>
          </a:bodyPr>
          <a:lstStyle/>
          <a:p>
            <a:r>
              <a:rPr lang="en-US" altLang="zh-CN" sz="3600" b="1">
                <a:solidFill>
                  <a:srgbClr val="850AFF"/>
                </a:solidFill>
                <a:latin typeface="Lucida Handwriting" pitchFamily="66" charset="0"/>
              </a:rPr>
              <a:t>Conclusion</a:t>
            </a:r>
            <a:endParaRPr lang="zh-CN" altLang="en-US" sz="3600" b="1">
              <a:solidFill>
                <a:srgbClr val="850AFF"/>
              </a:solidFill>
              <a:latin typeface="Lucida Handwriting" pitchFamily="66" charset="0"/>
            </a:endParaRPr>
          </a:p>
        </p:txBody>
      </p:sp>
      <p:sp>
        <p:nvSpPr>
          <p:cNvPr id="36869" name="TextBox 3"/>
          <p:cNvSpPr txBox="1">
            <a:spLocks noChangeArrowheads="1"/>
          </p:cNvSpPr>
          <p:nvPr/>
        </p:nvSpPr>
        <p:spPr bwMode="auto">
          <a:xfrm>
            <a:off x="812801" y="3810001"/>
            <a:ext cx="4095751" cy="646113"/>
          </a:xfrm>
          <a:prstGeom prst="rect">
            <a:avLst/>
          </a:prstGeom>
          <a:noFill/>
          <a:ln w="9525">
            <a:noFill/>
            <a:miter lim="800000"/>
          </a:ln>
        </p:spPr>
        <p:txBody>
          <a:bodyPr>
            <a:spAutoFit/>
          </a:bodyPr>
          <a:lstStyle/>
          <a:p>
            <a:r>
              <a:rPr lang="en-US" altLang="zh-CN" sz="3600" b="1">
                <a:solidFill>
                  <a:srgbClr val="850AFF"/>
                </a:solidFill>
                <a:latin typeface="Lucida Handwriting" pitchFamily="66" charset="0"/>
              </a:rPr>
              <a:t>Homework</a:t>
            </a:r>
            <a:endParaRPr lang="zh-CN" altLang="en-US" sz="3600" b="1">
              <a:solidFill>
                <a:srgbClr val="850AFF"/>
              </a:solidFill>
              <a:latin typeface="Lucida Handwriting" pitchFamily="66" charset="0"/>
            </a:endParaRPr>
          </a:p>
        </p:txBody>
      </p:sp>
      <p:sp>
        <p:nvSpPr>
          <p:cNvPr id="6" name="TextBox 1"/>
          <p:cNvSpPr txBox="1">
            <a:spLocks noChangeArrowheads="1"/>
          </p:cNvSpPr>
          <p:nvPr/>
        </p:nvSpPr>
        <p:spPr bwMode="auto">
          <a:xfrm>
            <a:off x="609600" y="4648200"/>
            <a:ext cx="10272184" cy="1200150"/>
          </a:xfrm>
          <a:prstGeom prst="rect">
            <a:avLst/>
          </a:prstGeom>
          <a:noFill/>
          <a:ln w="9525">
            <a:noFill/>
            <a:miter lim="800000"/>
          </a:ln>
        </p:spPr>
        <p:txBody>
          <a:bodyPr>
            <a:spAutoFit/>
          </a:bodyPr>
          <a:lstStyle/>
          <a:p>
            <a:pPr algn="just"/>
            <a:r>
              <a:rPr lang="en-US" altLang="zh-CN" sz="3600" b="1"/>
              <a:t>Finish exercises for consolidation using the skills we talked about</a:t>
            </a:r>
            <a:endParaRPr lang="zh-CN" alt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checkerboard(across)">
                                      <p:cBhvr>
                                        <p:cTn id="7" dur="500"/>
                                        <p:tgtEl>
                                          <p:spTgt spid="3686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6867"/>
                                        </p:tgtEl>
                                        <p:attrNameLst>
                                          <p:attrName>style.visibility</p:attrName>
                                        </p:attrNameLst>
                                      </p:cBhvr>
                                      <p:to>
                                        <p:strVal val="visible"/>
                                      </p:to>
                                    </p:set>
                                    <p:anim calcmode="lin" valueType="num">
                                      <p:cBhvr additive="base">
                                        <p:cTn id="12" dur="500" fill="hold"/>
                                        <p:tgtEl>
                                          <p:spTgt spid="36867"/>
                                        </p:tgtEl>
                                        <p:attrNameLst>
                                          <p:attrName>ppt_x</p:attrName>
                                        </p:attrNameLst>
                                      </p:cBhvr>
                                      <p:tavLst>
                                        <p:tav tm="0">
                                          <p:val>
                                            <p:strVal val="#ppt_x"/>
                                          </p:val>
                                        </p:tav>
                                        <p:tav tm="100000">
                                          <p:val>
                                            <p:strVal val="#ppt_x"/>
                                          </p:val>
                                        </p:tav>
                                      </p:tavLst>
                                    </p:anim>
                                    <p:anim calcmode="lin" valueType="num">
                                      <p:cBhvr additive="base">
                                        <p:cTn id="13" dur="500" fill="hold"/>
                                        <p:tgtEl>
                                          <p:spTgt spid="3686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6869"/>
                                        </p:tgtEl>
                                        <p:attrNameLst>
                                          <p:attrName>style.visibility</p:attrName>
                                        </p:attrNameLst>
                                      </p:cBhvr>
                                      <p:to>
                                        <p:strVal val="visible"/>
                                      </p:to>
                                    </p:set>
                                    <p:animEffect transition="in" filter="checkerboard(across)">
                                      <p:cBhvr>
                                        <p:cTn id="18" dur="500"/>
                                        <p:tgtEl>
                                          <p:spTgt spid="36869"/>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P spid="36868" grpId="0"/>
      <p:bldP spid="36869"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idx="1"/>
          </p:nvPr>
        </p:nvSpPr>
        <p:spPr>
          <a:xfrm>
            <a:off x="2381251" y="1285875"/>
            <a:ext cx="7715249" cy="857250"/>
          </a:xfrm>
        </p:spPr>
        <p:txBody>
          <a:bodyPr/>
          <a:lstStyle/>
          <a:p>
            <a:pPr>
              <a:buFont typeface="Wingdings 2" pitchFamily="18" charset="2"/>
              <a:buNone/>
            </a:pPr>
            <a:r>
              <a:rPr lang="en-US" altLang="zh-CN" sz="4400" b="1">
                <a:solidFill>
                  <a:srgbClr val="C00000"/>
                </a:solidFill>
                <a:latin typeface="Arial Unicode MS" pitchFamily="34" charset="-122"/>
                <a:ea typeface="Arial Unicode MS" pitchFamily="34" charset="-122"/>
              </a:rPr>
              <a:t>Wish you good luck!</a:t>
            </a:r>
          </a:p>
        </p:txBody>
      </p:sp>
      <p:pic>
        <p:nvPicPr>
          <p:cNvPr id="40962" name="Picture 5" descr="D:\照片\Thank you.gif"/>
          <p:cNvPicPr>
            <a:picLocks noChangeAspect="1" noChangeArrowheads="1"/>
          </p:cNvPicPr>
          <p:nvPr/>
        </p:nvPicPr>
        <p:blipFill>
          <a:blip r:embed="rId2" cstate="print"/>
          <a:srcRect/>
          <a:stretch>
            <a:fillRect/>
          </a:stretch>
        </p:blipFill>
        <p:spPr bwMode="auto">
          <a:xfrm>
            <a:off x="3429000" y="2571750"/>
            <a:ext cx="5048251" cy="3143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Box 3"/>
          <p:cNvSpPr txBox="1">
            <a:spLocks noChangeArrowheads="1"/>
          </p:cNvSpPr>
          <p:nvPr/>
        </p:nvSpPr>
        <p:spPr bwMode="auto">
          <a:xfrm>
            <a:off x="711200" y="533401"/>
            <a:ext cx="6851651" cy="523875"/>
          </a:xfrm>
          <a:prstGeom prst="rect">
            <a:avLst/>
          </a:prstGeom>
          <a:solidFill>
            <a:srgbClr val="92D050"/>
          </a:solidFill>
          <a:ln w="9525">
            <a:noFill/>
            <a:miter lim="800000"/>
          </a:ln>
        </p:spPr>
        <p:txBody>
          <a:bodyPr>
            <a:spAutoFit/>
          </a:bodyPr>
          <a:lstStyle/>
          <a:p>
            <a:r>
              <a:rPr lang="en-US" altLang="zh-CN" sz="2800" b="1">
                <a:latin typeface="Lucida Handwriting" pitchFamily="66" charset="0"/>
              </a:rPr>
              <a:t>Part 1 Multiple  Choice</a:t>
            </a:r>
            <a:endParaRPr lang="zh-CN" altLang="en-US" sz="2800" b="1">
              <a:latin typeface="Lucida Handwriting" pitchFamily="66" charset="0"/>
            </a:endParaRPr>
          </a:p>
        </p:txBody>
      </p:sp>
      <p:graphicFrame>
        <p:nvGraphicFramePr>
          <p:cNvPr id="5" name="Group 33"/>
          <p:cNvGraphicFramePr>
            <a:graphicFrameLocks noGrp="1"/>
          </p:cNvGraphicFramePr>
          <p:nvPr/>
        </p:nvGraphicFramePr>
        <p:xfrm>
          <a:off x="991218" y="2072268"/>
          <a:ext cx="8074723" cy="3840480"/>
        </p:xfrm>
        <a:graphic>
          <a:graphicData uri="http://schemas.openxmlformats.org/drawingml/2006/table">
            <a:tbl>
              <a:tblPr/>
              <a:tblGrid>
                <a:gridCol w="1479454"/>
                <a:gridCol w="3618440"/>
                <a:gridCol w="2976829"/>
              </a:tblGrid>
              <a:tr h="762000">
                <a:tc gridSpan="2">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dirty="0">
                          <a:ln>
                            <a:noFill/>
                          </a:ln>
                          <a:solidFill>
                            <a:srgbClr val="FFFFFF"/>
                          </a:solidFill>
                          <a:effectLst/>
                          <a:latin typeface="Arial" panose="020B0604020202020204" pitchFamily="34" charset="0"/>
                          <a:ea typeface="宋体" panose="02010600030101010101" pitchFamily="2" charset="-122"/>
                        </a:rPr>
                        <a:t>考点</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zh-CN"/>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dirty="0">
                          <a:ln>
                            <a:noFill/>
                          </a:ln>
                          <a:solidFill>
                            <a:srgbClr val="FFFFFF"/>
                          </a:solidFill>
                          <a:effectLst/>
                          <a:latin typeface="Arial" panose="020B0604020202020204" pitchFamily="34" charset="0"/>
                          <a:ea typeface="宋体" panose="02010600030101010101" pitchFamily="2" charset="-122"/>
                        </a:rPr>
                        <a:t>题号</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46125">
                <a:tc rowSpan="3">
                  <a:txBody>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3200" b="1" i="0" u="none" strike="noStrike" cap="none" normalizeH="0" baseline="0">
                        <a:ln>
                          <a:noFill/>
                        </a:ln>
                        <a:solidFill>
                          <a:srgbClr val="850AFF"/>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850AFF"/>
                          </a:solidFill>
                          <a:effectLst/>
                          <a:latin typeface="Arial" panose="020B0604020202020204" pitchFamily="34" charset="0"/>
                          <a:ea typeface="宋体" panose="02010600030101010101" pitchFamily="2" charset="-122"/>
                        </a:rPr>
                        <a:t>错误较多的几道题</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词汇短语辨析</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22 25 32 33</a:t>
                      </a:r>
                      <a:endParaRPr kumimoji="0" lang="zh-CN" altLang="en-US" sz="3200" b="0" i="0" u="none" strike="noStrike" cap="none" normalizeH="0" baseline="0" dirty="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r h="777875">
                <a:tc vMerge="1">
                  <a:txBody>
                    <a:bodyPr/>
                    <a:lstStyle/>
                    <a:p>
                      <a:endParaRPr lang="zh-CN"/>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非谓语动词</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27</a:t>
                      </a:r>
                      <a:endParaRPr kumimoji="0" lang="zh-CN" altLang="en-US" sz="3200" b="0" i="0" u="none" strike="noStrike" cap="none" normalizeH="0" baseline="0" dirty="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731838">
                <a:tc vMerge="1">
                  <a:txBody>
                    <a:bodyPr/>
                    <a:lstStyle/>
                    <a:p>
                      <a:endParaRPr lang="zh-CN"/>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从句</a:t>
                      </a:r>
                      <a:endParaRPr kumimoji="0" lang="en-US" altLang="zh-CN"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Arial" panose="020B0604020202020204" pitchFamily="34" charset="0"/>
                          <a:ea typeface="宋体" panose="02010600030101010101" pitchFamily="2" charset="-122"/>
                        </a:rPr>
                        <a:t>时态                         </a:t>
                      </a:r>
                      <a:endParaRPr kumimoji="0" lang="en-US" altLang="zh-CN" sz="3200" b="1"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29 31</a:t>
                      </a:r>
                    </a:p>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a:ln>
                            <a:noFill/>
                          </a:ln>
                          <a:solidFill>
                            <a:srgbClr val="000000"/>
                          </a:solidFill>
                          <a:effectLst/>
                          <a:latin typeface="Arial" panose="020B0604020202020204" pitchFamily="34" charset="0"/>
                          <a:ea typeface="宋体" panose="02010600030101010101" pitchFamily="2" charset="-122"/>
                        </a:rPr>
                        <a:t>30</a:t>
                      </a:r>
                      <a:endParaRPr kumimoji="0" lang="zh-CN" altLang="en-US" sz="3200" b="0" i="0" u="none" strike="noStrike" cap="none" normalizeH="0" baseline="0" dirty="0">
                        <a:ln>
                          <a:noFill/>
                        </a:ln>
                        <a:solidFill>
                          <a:srgbClr val="000000"/>
                        </a:solidFill>
                        <a:effectLst/>
                        <a:latin typeface="Arial" panose="020B0604020202020204" pitchFamily="34" charset="0"/>
                        <a:ea typeface="宋体" panose="02010600030101010101" pitchFamily="2" charset="-122"/>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bl>
          </a:graphicData>
        </a:graphic>
      </p:graphicFrame>
      <p:sp>
        <p:nvSpPr>
          <p:cNvPr id="7204" name="TextBox 7"/>
          <p:cNvSpPr txBox="1">
            <a:spLocks noChangeArrowheads="1"/>
          </p:cNvSpPr>
          <p:nvPr/>
        </p:nvSpPr>
        <p:spPr bwMode="auto">
          <a:xfrm>
            <a:off x="711200" y="1295400"/>
            <a:ext cx="4368800" cy="584200"/>
          </a:xfrm>
          <a:prstGeom prst="rect">
            <a:avLst/>
          </a:prstGeom>
          <a:noFill/>
          <a:ln w="9525">
            <a:noFill/>
            <a:miter lim="800000"/>
          </a:ln>
        </p:spPr>
        <p:txBody>
          <a:bodyPr>
            <a:spAutoFit/>
          </a:bodyPr>
          <a:lstStyle/>
          <a:p>
            <a:r>
              <a:rPr lang="zh-CN" altLang="en-US" sz="3200" b="1"/>
              <a:t>平均分值：</a:t>
            </a:r>
            <a:r>
              <a:rPr lang="en-US" altLang="zh-CN" sz="3200" b="1">
                <a:solidFill>
                  <a:srgbClr val="FF0000"/>
                </a:solidFill>
              </a:rPr>
              <a:t>9.7</a:t>
            </a:r>
            <a:endParaRPr lang="zh-CN" altLang="en-US" sz="3200" b="1">
              <a:solidFill>
                <a:srgbClr val="FF0000"/>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063115" y="3333115"/>
            <a:ext cx="7104380" cy="1521460"/>
          </a:xfrm>
          <a:prstGeom prst="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7" name="矩形 6"/>
          <p:cNvSpPr/>
          <p:nvPr/>
        </p:nvSpPr>
        <p:spPr>
          <a:xfrm>
            <a:off x="2063327" y="1700953"/>
            <a:ext cx="7103533" cy="15367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2400"/>
          </a:p>
        </p:txBody>
      </p:sp>
      <p:sp>
        <p:nvSpPr>
          <p:cNvPr id="16" name="矩形 15"/>
          <p:cNvSpPr/>
          <p:nvPr/>
        </p:nvSpPr>
        <p:spPr>
          <a:xfrm>
            <a:off x="17780" y="-26247"/>
            <a:ext cx="12145433" cy="1021080"/>
          </a:xfrm>
          <a:prstGeom prst="rect">
            <a:avLst/>
          </a:prstGeom>
          <a:solidFill>
            <a:srgbClr val="00B0F0"/>
          </a:solidFill>
          <a:ln>
            <a:solidFill>
              <a:schemeClr val="bg1"/>
            </a:solidFill>
          </a:ln>
          <a:effectLst>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lIns="91428" tIns="45713" rIns="91428" bIns="45713" rtlCol="0" anchor="ctr"/>
          <a:lstStyle/>
          <a:p>
            <a:pPr algn="ctr" defTabSz="913765"/>
            <a:endParaRPr lang="zh-CN" altLang="en-US" sz="1865" dirty="0">
              <a:solidFill>
                <a:prstClr val="white">
                  <a:lumMod val="75000"/>
                </a:prstClr>
              </a:solidFill>
              <a:latin typeface="微软雅黑" panose="020B0503020204020204" charset="-122"/>
              <a:ea typeface="微软雅黑" panose="020B0503020204020204" charset="-122"/>
            </a:endParaRPr>
          </a:p>
        </p:txBody>
      </p:sp>
      <p:sp>
        <p:nvSpPr>
          <p:cNvPr id="18" name="矩形 17"/>
          <p:cNvSpPr/>
          <p:nvPr/>
        </p:nvSpPr>
        <p:spPr>
          <a:xfrm>
            <a:off x="4054318" y="192948"/>
            <a:ext cx="4652010" cy="582295"/>
          </a:xfrm>
          <a:prstGeom prst="rect">
            <a:avLst/>
          </a:prstGeom>
        </p:spPr>
        <p:txBody>
          <a:bodyPr wrap="none" lIns="91428" tIns="45713" rIns="91428" bIns="45713">
            <a:spAutoFit/>
          </a:bodyPr>
          <a:lstStyle/>
          <a:p>
            <a:pPr algn="ctr" defTabSz="913765">
              <a:defRPr/>
            </a:pPr>
            <a:r>
              <a:rPr lang="zh-CN" altLang="en-US" sz="3200" b="1" dirty="0">
                <a:solidFill>
                  <a:prstClr val="white"/>
                </a:solidFill>
                <a:latin typeface="微软雅黑" panose="020B0503020204020204" charset="-122"/>
                <a:ea typeface="微软雅黑" panose="020B0503020204020204" charset="-122"/>
              </a:rPr>
              <a:t>单项选择的常见解题困难</a:t>
            </a:r>
          </a:p>
        </p:txBody>
      </p:sp>
      <p:sp>
        <p:nvSpPr>
          <p:cNvPr id="6" name="文本框 5"/>
          <p:cNvSpPr txBox="1"/>
          <p:nvPr/>
        </p:nvSpPr>
        <p:spPr>
          <a:xfrm>
            <a:off x="2063327" y="1700953"/>
            <a:ext cx="7494693" cy="3046095"/>
          </a:xfrm>
          <a:prstGeom prst="rect">
            <a:avLst/>
          </a:prstGeom>
          <a:noFill/>
        </p:spPr>
        <p:txBody>
          <a:bodyPr wrap="square" rtlCol="0">
            <a:spAutoFit/>
          </a:bodyPr>
          <a:lstStyle/>
          <a:p>
            <a:pPr fontAlgn="auto">
              <a:lnSpc>
                <a:spcPct val="150000"/>
              </a:lnSpc>
            </a:pPr>
            <a:r>
              <a:rPr lang="en-US" altLang="zh-CN" sz="3200"/>
              <a:t>1. </a:t>
            </a:r>
            <a:r>
              <a:rPr lang="zh-CN" altLang="en-US" sz="3200"/>
              <a:t>很多单词不认识</a:t>
            </a:r>
          </a:p>
          <a:p>
            <a:pPr fontAlgn="auto">
              <a:lnSpc>
                <a:spcPct val="150000"/>
              </a:lnSpc>
            </a:pPr>
            <a:r>
              <a:rPr lang="en-US" altLang="zh-CN" sz="3200"/>
              <a:t>2. </a:t>
            </a:r>
            <a:r>
              <a:rPr lang="zh-CN" altLang="en-US" sz="3200"/>
              <a:t>长难句不会分析</a:t>
            </a:r>
          </a:p>
          <a:p>
            <a:pPr fontAlgn="auto">
              <a:lnSpc>
                <a:spcPct val="150000"/>
              </a:lnSpc>
            </a:pPr>
            <a:r>
              <a:rPr lang="en-US" altLang="zh-CN" sz="3200"/>
              <a:t>3. </a:t>
            </a:r>
            <a:r>
              <a:rPr lang="zh-CN" altLang="en-US" sz="3200">
                <a:sym typeface="+mn-ea"/>
              </a:rPr>
              <a:t>找不到依据，无法判断考查点</a:t>
            </a:r>
            <a:endParaRPr lang="zh-CN" altLang="en-US" sz="3200"/>
          </a:p>
          <a:p>
            <a:pPr fontAlgn="auto">
              <a:lnSpc>
                <a:spcPct val="150000"/>
              </a:lnSpc>
            </a:pPr>
            <a:r>
              <a:rPr lang="en-US" altLang="zh-CN" sz="3200"/>
              <a:t>4. </a:t>
            </a:r>
            <a:r>
              <a:rPr lang="zh-CN" altLang="en-US" sz="3200"/>
              <a:t>依据能找到，但是总是理解偏差</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7"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0"/>
            <a:ext cx="12192000" cy="4154170"/>
          </a:xfrm>
          <a:prstGeom prst="rect">
            <a:avLst/>
          </a:prstGeom>
          <a:noFill/>
          <a:ln w="9525">
            <a:noFill/>
          </a:ln>
        </p:spPr>
        <p:txBody>
          <a:bodyPr>
            <a:spAutoFit/>
          </a:bodyPr>
          <a:lstStyle/>
          <a:p>
            <a:pPr marL="133350" indent="-133350" eaLnBrk="1" hangingPunct="1"/>
            <a:r>
              <a:rPr lang="en-US" altLang="zh-CN" sz="3200" dirty="0">
                <a:latin typeface="Calibri" panose="020F0502020204030204" charset="0"/>
              </a:rPr>
              <a:t>            </a:t>
            </a:r>
            <a:endParaRPr lang="zh-CN" altLang="zh-CN" sz="3200" dirty="0">
              <a:latin typeface="Calibri" panose="020F0502020204030204" charset="0"/>
            </a:endParaRPr>
          </a:p>
          <a:p>
            <a:pPr marL="133350" indent="-133350" eaLnBrk="1" hangingPunct="1"/>
            <a:endParaRPr lang="zh-CN" altLang="zh-CN" sz="3200" dirty="0">
              <a:latin typeface="Calibri" panose="020F0502020204030204" charset="0"/>
            </a:endParaRPr>
          </a:p>
          <a:p>
            <a:pPr marL="133350" indent="-133350" eaLnBrk="1" hangingPunct="1"/>
            <a:r>
              <a:rPr lang="en-US" altLang="zh-CN" sz="3200" b="1" dirty="0">
                <a:latin typeface="Times New Roman" panose="02020603050405020304" pitchFamily="18" charset="0"/>
              </a:rPr>
              <a:t>22. Nezha, the highest earning animated film ever in China, was _____ in North America in August, 2019.</a:t>
            </a:r>
          </a:p>
          <a:p>
            <a:pPr marL="133350" indent="-133350" eaLnBrk="1" hangingPunct="1"/>
            <a:r>
              <a:rPr lang="en-US" altLang="zh-CN" sz="3200" b="1" dirty="0">
                <a:latin typeface="Times New Roman" panose="02020603050405020304" pitchFamily="18" charset="0"/>
              </a:rPr>
              <a:t>A. relieved      B. restored       C registered      D. released</a:t>
            </a:r>
          </a:p>
          <a:p>
            <a:pPr marL="133350" indent="-133350" eaLnBrk="1" hangingPunct="1"/>
            <a:endParaRPr lang="en-US" altLang="zh-CN" sz="2400" dirty="0">
              <a:latin typeface="Calibri" panose="020F0502020204030204" charset="0"/>
            </a:endParaRPr>
          </a:p>
          <a:p>
            <a:pPr marL="133350" indent="-133350" eaLnBrk="1" hangingPunct="1"/>
            <a:endParaRPr lang="en-US" altLang="zh-CN" sz="2400" dirty="0">
              <a:latin typeface="Calibri" panose="020F0502020204030204" charset="0"/>
            </a:endParaRPr>
          </a:p>
          <a:p>
            <a:pPr marL="133350" indent="-133350" eaLnBrk="1" hangingPunct="1"/>
            <a:endParaRPr lang="en-US" altLang="zh-CN" sz="2400" dirty="0">
              <a:latin typeface="Calibri" panose="020F0502020204030204" charset="0"/>
            </a:endParaRPr>
          </a:p>
          <a:p>
            <a:pPr marL="133350" indent="-133350" eaLnBrk="1" hangingPunct="1"/>
            <a:endParaRPr lang="zh-CN" altLang="en-US" sz="3200" dirty="0">
              <a:latin typeface="Times New Roman" panose="02020603050405020304" pitchFamily="18" charset="0"/>
            </a:endParaRPr>
          </a:p>
        </p:txBody>
      </p:sp>
      <p:sp>
        <p:nvSpPr>
          <p:cNvPr id="6" name="Oval 18"/>
          <p:cNvSpPr>
            <a:spLocks noChangeArrowheads="1"/>
          </p:cNvSpPr>
          <p:nvPr/>
        </p:nvSpPr>
        <p:spPr bwMode="auto">
          <a:xfrm>
            <a:off x="7735571" y="2046817"/>
            <a:ext cx="478367" cy="395817"/>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500"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7" name="文本框 6"/>
          <p:cNvSpPr txBox="1"/>
          <p:nvPr/>
        </p:nvSpPr>
        <p:spPr>
          <a:xfrm>
            <a:off x="206164" y="2581487"/>
            <a:ext cx="12192000" cy="2061210"/>
          </a:xfrm>
          <a:prstGeom prst="rect">
            <a:avLst/>
          </a:prstGeom>
          <a:noFill/>
          <a:ln w="9525">
            <a:noFill/>
          </a:ln>
        </p:spPr>
        <p:txBody>
          <a:bodyPr>
            <a:spAutoFit/>
          </a:bodyPr>
          <a:lstStyle/>
          <a:p>
            <a:pPr eaLnBrk="1" hangingPunct="1"/>
            <a:r>
              <a:rPr altLang="zh-CN" sz="3200" b="1" dirty="0">
                <a:solidFill>
                  <a:srgbClr val="00B0F0"/>
                </a:solidFill>
                <a:latin typeface="Arial" panose="020B0604020202020204" pitchFamily="34" charset="0"/>
              </a:rPr>
              <a:t>A舒缓，放松；</a:t>
            </a:r>
          </a:p>
          <a:p>
            <a:pPr eaLnBrk="1" hangingPunct="1"/>
            <a:r>
              <a:rPr altLang="zh-CN" sz="3200" b="1" dirty="0">
                <a:solidFill>
                  <a:srgbClr val="00B0F0"/>
                </a:solidFill>
                <a:latin typeface="Arial" panose="020B0604020202020204" pitchFamily="34" charset="0"/>
              </a:rPr>
              <a:t>B恢复，修复，归还；</a:t>
            </a:r>
          </a:p>
          <a:p>
            <a:pPr eaLnBrk="1" hangingPunct="1"/>
            <a:r>
              <a:rPr altLang="zh-CN" sz="3200" b="1" dirty="0">
                <a:solidFill>
                  <a:srgbClr val="00B0F0"/>
                </a:solidFill>
                <a:latin typeface="Arial" panose="020B0604020202020204" pitchFamily="34" charset="0"/>
              </a:rPr>
              <a:t>C注册</a:t>
            </a:r>
            <a:r>
              <a:rPr lang="zh-CN" sz="3200" b="1" dirty="0">
                <a:solidFill>
                  <a:srgbClr val="00B0F0"/>
                </a:solidFill>
                <a:latin typeface="Arial" panose="020B0604020202020204" pitchFamily="34" charset="0"/>
              </a:rPr>
              <a:t>，登记</a:t>
            </a:r>
            <a:r>
              <a:rPr altLang="zh-CN" sz="3200" b="1" dirty="0">
                <a:solidFill>
                  <a:srgbClr val="00B0F0"/>
                </a:solidFill>
                <a:latin typeface="Arial" panose="020B0604020202020204" pitchFamily="34" charset="0"/>
              </a:rPr>
              <a:t>；</a:t>
            </a:r>
          </a:p>
          <a:p>
            <a:pPr eaLnBrk="1" hangingPunct="1"/>
            <a:r>
              <a:rPr altLang="zh-CN" sz="3200" b="1" dirty="0">
                <a:solidFill>
                  <a:srgbClr val="00B0F0"/>
                </a:solidFill>
                <a:latin typeface="Arial" panose="020B0604020202020204" pitchFamily="34" charset="0"/>
              </a:rPr>
              <a:t>D发行，放映，故选D。</a:t>
            </a:r>
          </a:p>
        </p:txBody>
      </p:sp>
      <p:sp>
        <p:nvSpPr>
          <p:cNvPr id="9" name="文本框 8"/>
          <p:cNvSpPr txBox="1"/>
          <p:nvPr/>
        </p:nvSpPr>
        <p:spPr>
          <a:xfrm>
            <a:off x="206587" y="5003377"/>
            <a:ext cx="9186333" cy="583565"/>
          </a:xfrm>
          <a:prstGeom prst="rect">
            <a:avLst/>
          </a:prstGeom>
          <a:noFill/>
          <a:ln w="9525">
            <a:noFill/>
          </a:ln>
        </p:spPr>
        <p:txBody>
          <a:bodyPr>
            <a:spAutoFit/>
          </a:bodyPr>
          <a:lstStyle/>
          <a:p>
            <a:pPr eaLnBrk="1" hangingPunct="1"/>
            <a:r>
              <a:rPr lang="en-US" sz="3200" b="1" dirty="0">
                <a:solidFill>
                  <a:schemeClr val="tx1"/>
                </a:solidFill>
                <a:uFillTx/>
                <a:latin typeface="Arial" panose="020B0604020202020204" pitchFamily="34" charset="0"/>
              </a:rPr>
              <a:t>Thousands lined up to</a:t>
            </a:r>
            <a:r>
              <a:rPr lang="en-US" sz="3200" b="1" dirty="0">
                <a:solidFill>
                  <a:srgbClr val="FF0000"/>
                </a:solidFill>
                <a:latin typeface="Arial" panose="020B0604020202020204" pitchFamily="34" charset="0"/>
              </a:rPr>
              <a:t> register </a:t>
            </a:r>
            <a:r>
              <a:rPr lang="en-US" sz="3200" b="1" dirty="0">
                <a:solidFill>
                  <a:schemeClr val="tx1"/>
                </a:solidFill>
                <a:uFillTx/>
                <a:latin typeface="Arial" panose="020B0604020202020204" pitchFamily="34" charset="0"/>
              </a:rPr>
              <a:t>to vote.</a:t>
            </a:r>
            <a:endParaRPr lang="en-US" altLang="en-US" sz="3200" b="1" dirty="0">
              <a:solidFill>
                <a:schemeClr val="tx1"/>
              </a:solidFill>
              <a:uFillTx/>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p:nvPr/>
        </p:nvSpPr>
        <p:spPr>
          <a:xfrm>
            <a:off x="158751" y="595631"/>
            <a:ext cx="11846983" cy="2553335"/>
          </a:xfrm>
          <a:prstGeom prst="rect">
            <a:avLst/>
          </a:prstGeom>
          <a:noFill/>
          <a:ln w="9525">
            <a:noFill/>
          </a:ln>
        </p:spPr>
        <p:txBody>
          <a:bodyPr>
            <a:spAutoFit/>
          </a:bodyPr>
          <a:lstStyle/>
          <a:p>
            <a:pPr eaLnBrk="1" fontAlgn="ctr" hangingPunct="1"/>
            <a:r>
              <a:rPr lang="en-US" altLang="zh-CN" sz="3200" b="1" dirty="0">
                <a:latin typeface="Arial" panose="020B0604020202020204" pitchFamily="34" charset="0"/>
              </a:rPr>
              <a:t>25. Economists have long focused on the concept of </a:t>
            </a:r>
          </a:p>
          <a:p>
            <a:pPr eaLnBrk="1" fontAlgn="ctr" hangingPunct="1"/>
            <a:r>
              <a:rPr lang="en-US" altLang="zh-CN" sz="3200" b="1" dirty="0">
                <a:latin typeface="Arial" panose="020B0604020202020204" pitchFamily="34" charset="0"/>
              </a:rPr>
              <a:t>education as an investment that, on average, _______well over the long term for both individual students and society as a whole.</a:t>
            </a:r>
          </a:p>
          <a:p>
            <a:pPr eaLnBrk="1" fontAlgn="ctr" hangingPunct="1"/>
            <a:r>
              <a:rPr lang="en-US" altLang="zh-CN" sz="3200" b="1" dirty="0">
                <a:latin typeface="Arial" panose="020B0604020202020204" pitchFamily="34" charset="0"/>
              </a:rPr>
              <a:t>A. gets around   B. makes up    C. holds on    D. pays off</a:t>
            </a:r>
          </a:p>
        </p:txBody>
      </p:sp>
      <p:sp>
        <p:nvSpPr>
          <p:cNvPr id="8" name="文本框 7"/>
          <p:cNvSpPr txBox="1"/>
          <p:nvPr/>
        </p:nvSpPr>
        <p:spPr>
          <a:xfrm>
            <a:off x="3254587" y="596053"/>
            <a:ext cx="3073400" cy="1076325"/>
          </a:xfrm>
          <a:prstGeom prst="rect">
            <a:avLst/>
          </a:prstGeom>
          <a:noFill/>
          <a:ln w="9525">
            <a:noFill/>
          </a:ln>
        </p:spPr>
        <p:txBody>
          <a:bodyPr wrap="square">
            <a:spAutoFit/>
          </a:bodyPr>
          <a:lstStyle/>
          <a:p>
            <a:pPr eaLnBrk="1" hangingPunct="1"/>
            <a:r>
              <a:rPr lang="en-US" altLang="zh-CN" sz="6400" dirty="0">
                <a:solidFill>
                  <a:srgbClr val="FF0000"/>
                </a:solidFill>
                <a:latin typeface="Arial" panose="020B0604020202020204" pitchFamily="34" charset="0"/>
              </a:rPr>
              <a:t>_____</a:t>
            </a:r>
          </a:p>
        </p:txBody>
      </p:sp>
      <p:sp>
        <p:nvSpPr>
          <p:cNvPr id="9" name="文本框 8"/>
          <p:cNvSpPr txBox="1"/>
          <p:nvPr/>
        </p:nvSpPr>
        <p:spPr>
          <a:xfrm>
            <a:off x="285327" y="5271347"/>
            <a:ext cx="13012420" cy="1076325"/>
          </a:xfrm>
          <a:prstGeom prst="rect">
            <a:avLst/>
          </a:prstGeom>
          <a:noFill/>
          <a:ln w="9525">
            <a:noFill/>
          </a:ln>
        </p:spPr>
        <p:txBody>
          <a:bodyPr wrap="square">
            <a:spAutoFit/>
          </a:bodyPr>
          <a:lstStyle/>
          <a:p>
            <a:pPr eaLnBrk="1" hangingPunct="1"/>
            <a:r>
              <a:rPr lang="en-US" altLang="zh-CN" sz="3200" b="1" dirty="0">
                <a:solidFill>
                  <a:schemeClr val="tx1"/>
                </a:solidFill>
                <a:uFillTx/>
                <a:latin typeface="Arial" panose="020B0604020202020204" pitchFamily="34" charset="0"/>
              </a:rPr>
              <a:t>They have loans</a:t>
            </a:r>
            <a:r>
              <a:rPr lang="zh-CN" altLang="en-US" sz="3200" b="1" dirty="0">
                <a:solidFill>
                  <a:schemeClr val="tx1"/>
                </a:solidFill>
                <a:uFillTx/>
                <a:latin typeface="Arial" panose="020B0604020202020204" pitchFamily="34" charset="0"/>
              </a:rPr>
              <a:t>，</a:t>
            </a:r>
            <a:r>
              <a:rPr lang="en-US" altLang="zh-CN" sz="3200" b="1" dirty="0">
                <a:solidFill>
                  <a:schemeClr val="tx1"/>
                </a:solidFill>
                <a:uFillTx/>
                <a:latin typeface="Arial" panose="020B0604020202020204" pitchFamily="34" charset="0"/>
              </a:rPr>
              <a:t>bills</a:t>
            </a:r>
            <a:r>
              <a:rPr lang="zh-CN" altLang="en-US" sz="3200" b="1" dirty="0">
                <a:solidFill>
                  <a:schemeClr val="tx1"/>
                </a:solidFill>
                <a:uFillTx/>
                <a:latin typeface="Arial" panose="020B0604020202020204" pitchFamily="34" charset="0"/>
              </a:rPr>
              <a:t>，</a:t>
            </a:r>
            <a:r>
              <a:rPr lang="en-US" altLang="zh-CN" sz="3200" b="1" dirty="0">
                <a:solidFill>
                  <a:schemeClr val="tx1"/>
                </a:solidFill>
                <a:uFillTx/>
                <a:latin typeface="Arial" panose="020B0604020202020204" pitchFamily="34" charset="0"/>
              </a:rPr>
              <a:t>a mortgage(</a:t>
            </a:r>
            <a:r>
              <a:rPr lang="zh-CN" altLang="en-US" sz="3200" b="1" dirty="0">
                <a:solidFill>
                  <a:schemeClr val="tx1"/>
                </a:solidFill>
                <a:uFillTx/>
                <a:latin typeface="Arial" panose="020B0604020202020204" pitchFamily="34" charset="0"/>
              </a:rPr>
              <a:t>抵押贷款）</a:t>
            </a:r>
            <a:r>
              <a:rPr lang="en-US" altLang="zh-CN" sz="3200" b="1" dirty="0">
                <a:solidFill>
                  <a:schemeClr val="tx1"/>
                </a:solidFill>
                <a:uFillTx/>
                <a:latin typeface="Arial" panose="020B0604020202020204" pitchFamily="34" charset="0"/>
              </a:rPr>
              <a:t>to ____,</a:t>
            </a:r>
          </a:p>
          <a:p>
            <a:pPr eaLnBrk="1" hangingPunct="1"/>
            <a:r>
              <a:rPr lang="en-US" altLang="zh-CN" sz="3200" b="1" dirty="0">
                <a:solidFill>
                  <a:schemeClr val="tx1"/>
                </a:solidFill>
                <a:uFillTx/>
                <a:latin typeface="Arial" panose="020B0604020202020204" pitchFamily="34" charset="0"/>
              </a:rPr>
              <a:t>retirement to save for.</a:t>
            </a:r>
            <a:r>
              <a:rPr lang="en-US" altLang="zh-CN" sz="3200" b="1" u="sng" dirty="0">
                <a:solidFill>
                  <a:schemeClr val="tx1"/>
                </a:solidFill>
                <a:uFillTx/>
                <a:latin typeface="Arial" panose="020B0604020202020204" pitchFamily="34" charset="0"/>
              </a:rPr>
              <a:t> </a:t>
            </a:r>
          </a:p>
        </p:txBody>
      </p:sp>
      <p:sp>
        <p:nvSpPr>
          <p:cNvPr id="10" name="文本框 9"/>
          <p:cNvSpPr txBox="1"/>
          <p:nvPr/>
        </p:nvSpPr>
        <p:spPr>
          <a:xfrm>
            <a:off x="285327" y="3210137"/>
            <a:ext cx="9967384" cy="2061210"/>
          </a:xfrm>
          <a:prstGeom prst="rect">
            <a:avLst/>
          </a:prstGeom>
          <a:noFill/>
          <a:ln w="9525">
            <a:noFill/>
          </a:ln>
        </p:spPr>
        <p:txBody>
          <a:bodyPr>
            <a:spAutoFit/>
          </a:bodyPr>
          <a:lstStyle/>
          <a:p>
            <a:pPr eaLnBrk="1" hangingPunct="1"/>
            <a:r>
              <a:rPr lang="zh-CN" altLang="en-US" sz="3200" b="1" dirty="0">
                <a:solidFill>
                  <a:srgbClr val="00B0F0"/>
                </a:solidFill>
                <a:latin typeface="Arial" panose="020B0604020202020204" pitchFamily="34" charset="0"/>
                <a:sym typeface="宋体" panose="02010600030101010101" pitchFamily="2" charset="-122"/>
              </a:rPr>
              <a:t>A到处走走；逃避；说服；传开来；</a:t>
            </a:r>
          </a:p>
          <a:p>
            <a:pPr eaLnBrk="1" hangingPunct="1"/>
            <a:r>
              <a:rPr lang="zh-CN" altLang="en-US" sz="3200" b="1" dirty="0">
                <a:solidFill>
                  <a:srgbClr val="00B0F0"/>
                </a:solidFill>
                <a:latin typeface="Arial" panose="020B0604020202020204" pitchFamily="34" charset="0"/>
                <a:sym typeface="宋体" panose="02010600030101010101" pitchFamily="2" charset="-122"/>
              </a:rPr>
              <a:t>B组成，构成；补足；化妆；编造，捏造；</a:t>
            </a:r>
          </a:p>
          <a:p>
            <a:pPr eaLnBrk="1" hangingPunct="1"/>
            <a:r>
              <a:rPr lang="zh-CN" altLang="en-US" sz="3200" b="1" dirty="0">
                <a:solidFill>
                  <a:srgbClr val="00B0F0"/>
                </a:solidFill>
                <a:latin typeface="Arial" panose="020B0604020202020204" pitchFamily="34" charset="0"/>
                <a:sym typeface="宋体" panose="02010600030101010101" pitchFamily="2" charset="-122"/>
              </a:rPr>
              <a:t>C不挂断电话；等一下；继续；</a:t>
            </a:r>
          </a:p>
          <a:p>
            <a:pPr eaLnBrk="1" hangingPunct="1"/>
            <a:r>
              <a:rPr lang="zh-CN" altLang="en-US" sz="3200" b="1" dirty="0">
                <a:solidFill>
                  <a:srgbClr val="00B0F0"/>
                </a:solidFill>
                <a:latin typeface="Arial" panose="020B0604020202020204" pitchFamily="34" charset="0"/>
                <a:sym typeface="宋体" panose="02010600030101010101" pitchFamily="2" charset="-122"/>
              </a:rPr>
              <a:t>D取得成功，得到回报，还清</a:t>
            </a:r>
          </a:p>
        </p:txBody>
      </p:sp>
      <p:sp>
        <p:nvSpPr>
          <p:cNvPr id="6" name="Oval 18"/>
          <p:cNvSpPr>
            <a:spLocks noChangeArrowheads="1"/>
          </p:cNvSpPr>
          <p:nvPr/>
        </p:nvSpPr>
        <p:spPr bwMode="auto">
          <a:xfrm>
            <a:off x="8871797" y="2631864"/>
            <a:ext cx="478367" cy="395817"/>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500"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p:nvPr/>
        </p:nvSpPr>
        <p:spPr>
          <a:xfrm>
            <a:off x="172297" y="656591"/>
            <a:ext cx="11846983" cy="2553335"/>
          </a:xfrm>
          <a:prstGeom prst="rect">
            <a:avLst/>
          </a:prstGeom>
          <a:noFill/>
          <a:ln w="9525">
            <a:noFill/>
          </a:ln>
        </p:spPr>
        <p:txBody>
          <a:bodyPr>
            <a:spAutoFit/>
          </a:bodyPr>
          <a:lstStyle/>
          <a:p>
            <a:pPr eaLnBrk="1" fontAlgn="ctr" hangingPunct="1"/>
            <a:r>
              <a:rPr lang="en-US" altLang="zh-CN" sz="3200" b="1" dirty="0">
                <a:latin typeface="Arial" panose="020B0604020202020204" pitchFamily="34" charset="0"/>
              </a:rPr>
              <a:t>32. ---I'm so annoyed! And I just don't understand why Mike is constantly speaking ill of me.</a:t>
            </a:r>
          </a:p>
          <a:p>
            <a:pPr eaLnBrk="1" fontAlgn="ctr" hangingPunct="1"/>
            <a:r>
              <a:rPr lang="en-US" altLang="zh-CN" sz="3200" b="1" dirty="0">
                <a:latin typeface="Arial" panose="020B0604020202020204" pitchFamily="34" charset="0"/>
              </a:rPr>
              <a:t>---Don't take it _____ . He treats everyone the same.</a:t>
            </a:r>
          </a:p>
          <a:p>
            <a:pPr eaLnBrk="1" fontAlgn="ctr" hangingPunct="1"/>
            <a:endParaRPr lang="en-US" altLang="zh-CN" sz="3200" b="1" dirty="0">
              <a:latin typeface="Arial" panose="020B0604020202020204" pitchFamily="34" charset="0"/>
            </a:endParaRPr>
          </a:p>
          <a:p>
            <a:pPr eaLnBrk="1" fontAlgn="ctr" hangingPunct="1"/>
            <a:r>
              <a:rPr lang="en-US" altLang="zh-CN" sz="3200" b="1" dirty="0">
                <a:latin typeface="Arial" panose="020B0604020202020204" pitchFamily="34" charset="0"/>
              </a:rPr>
              <a:t>A.thoroughly   B. individually   C. accurately     D. personally</a:t>
            </a:r>
          </a:p>
        </p:txBody>
      </p:sp>
      <p:sp>
        <p:nvSpPr>
          <p:cNvPr id="7" name="文本框 6"/>
          <p:cNvSpPr txBox="1"/>
          <p:nvPr/>
        </p:nvSpPr>
        <p:spPr>
          <a:xfrm>
            <a:off x="411480" y="1248833"/>
            <a:ext cx="5778500" cy="1076325"/>
          </a:xfrm>
          <a:prstGeom prst="rect">
            <a:avLst/>
          </a:prstGeom>
          <a:noFill/>
          <a:ln w="9525">
            <a:noFill/>
          </a:ln>
        </p:spPr>
        <p:txBody>
          <a:bodyPr>
            <a:spAutoFit/>
          </a:bodyPr>
          <a:lstStyle/>
          <a:p>
            <a:pPr eaLnBrk="1" hangingPunct="1"/>
            <a:r>
              <a:rPr lang="en-US" altLang="zh-CN" sz="6400" dirty="0">
                <a:solidFill>
                  <a:srgbClr val="FF0000"/>
                </a:solidFill>
                <a:latin typeface="Arial" panose="020B0604020202020204" pitchFamily="34" charset="0"/>
              </a:rPr>
              <a:t>_________</a:t>
            </a:r>
          </a:p>
        </p:txBody>
      </p:sp>
      <p:sp>
        <p:nvSpPr>
          <p:cNvPr id="9" name="文本框 8"/>
          <p:cNvSpPr txBox="1"/>
          <p:nvPr/>
        </p:nvSpPr>
        <p:spPr>
          <a:xfrm>
            <a:off x="897467" y="3984731"/>
            <a:ext cx="8642773" cy="583565"/>
          </a:xfrm>
          <a:prstGeom prst="rect">
            <a:avLst/>
          </a:prstGeom>
          <a:noFill/>
          <a:ln w="9525">
            <a:noFill/>
          </a:ln>
        </p:spPr>
        <p:txBody>
          <a:bodyPr wrap="square">
            <a:spAutoFit/>
          </a:bodyPr>
          <a:lstStyle/>
          <a:p>
            <a:pPr eaLnBrk="1" hangingPunct="1"/>
            <a:r>
              <a:rPr lang="en-US" altLang="zh-CN" sz="3200" b="1" dirty="0">
                <a:solidFill>
                  <a:srgbClr val="00B050"/>
                </a:solidFill>
                <a:latin typeface="Arial" panose="020B0604020202020204" pitchFamily="34" charset="0"/>
              </a:rPr>
              <a:t>take sth./sb. personally</a:t>
            </a:r>
            <a:r>
              <a:rPr lang="zh-CN" altLang="en-US" sz="3200" b="1" dirty="0">
                <a:solidFill>
                  <a:srgbClr val="00B050"/>
                </a:solidFill>
                <a:latin typeface="Arial" panose="020B0604020202020204" pitchFamily="34" charset="0"/>
              </a:rPr>
              <a:t>针对个人</a:t>
            </a:r>
            <a:r>
              <a:rPr lang="en-US" altLang="zh-CN" sz="3200" b="1" u="sng" dirty="0">
                <a:solidFill>
                  <a:srgbClr val="00B050"/>
                </a:solidFill>
                <a:latin typeface="Arial" panose="020B0604020202020204" pitchFamily="34" charset="0"/>
              </a:rPr>
              <a:t> </a:t>
            </a:r>
          </a:p>
        </p:txBody>
      </p:sp>
      <p:sp>
        <p:nvSpPr>
          <p:cNvPr id="10" name="文本框 9"/>
          <p:cNvSpPr txBox="1"/>
          <p:nvPr/>
        </p:nvSpPr>
        <p:spPr>
          <a:xfrm>
            <a:off x="411268" y="3400848"/>
            <a:ext cx="9967384" cy="583565"/>
          </a:xfrm>
          <a:prstGeom prst="rect">
            <a:avLst/>
          </a:prstGeom>
          <a:noFill/>
          <a:ln w="9525">
            <a:noFill/>
          </a:ln>
        </p:spPr>
        <p:txBody>
          <a:bodyPr>
            <a:spAutoFit/>
          </a:bodyPr>
          <a:lstStyle/>
          <a:p>
            <a:pPr eaLnBrk="1" hangingPunct="1"/>
            <a:r>
              <a:rPr lang="zh-CN" altLang="en-US" sz="3200" dirty="0">
                <a:solidFill>
                  <a:srgbClr val="00B0F0"/>
                </a:solidFill>
                <a:uFillTx/>
                <a:latin typeface="Arial" panose="020B0604020202020204" pitchFamily="34" charset="0"/>
                <a:sym typeface="宋体" panose="02010600030101010101" pitchFamily="2" charset="-122"/>
              </a:rPr>
              <a:t>A 彻底地；        B 个别地；       C 精确地；</a:t>
            </a:r>
          </a:p>
        </p:txBody>
      </p:sp>
      <p:sp>
        <p:nvSpPr>
          <p:cNvPr id="6" name="Oval 18"/>
          <p:cNvSpPr>
            <a:spLocks noChangeArrowheads="1"/>
          </p:cNvSpPr>
          <p:nvPr/>
        </p:nvSpPr>
        <p:spPr bwMode="auto">
          <a:xfrm>
            <a:off x="9262957" y="2720129"/>
            <a:ext cx="478367" cy="395817"/>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500"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
          <p:cNvSpPr txBox="1"/>
          <p:nvPr/>
        </p:nvSpPr>
        <p:spPr>
          <a:xfrm>
            <a:off x="80011" y="719244"/>
            <a:ext cx="11846983" cy="2553335"/>
          </a:xfrm>
          <a:prstGeom prst="rect">
            <a:avLst/>
          </a:prstGeom>
          <a:noFill/>
          <a:ln w="9525">
            <a:noFill/>
          </a:ln>
        </p:spPr>
        <p:txBody>
          <a:bodyPr>
            <a:spAutoFit/>
          </a:bodyPr>
          <a:lstStyle/>
          <a:p>
            <a:pPr eaLnBrk="1" fontAlgn="ctr" hangingPunct="1"/>
            <a:r>
              <a:rPr lang="en-US" altLang="zh-CN" sz="3200" b="1" dirty="0">
                <a:latin typeface="Arial" panose="020B0604020202020204" pitchFamily="34" charset="0"/>
              </a:rPr>
              <a:t>33. When we look up at the night sky and wonder whether there is anyone else out there, we're actually asking who we are _____ the universe.</a:t>
            </a:r>
          </a:p>
          <a:p>
            <a:pPr eaLnBrk="1" fontAlgn="ctr" hangingPunct="1"/>
            <a:r>
              <a:rPr lang="en-US" altLang="zh-CN" sz="3200" b="1" dirty="0">
                <a:latin typeface="Arial" panose="020B0604020202020204" pitchFamily="34" charset="0"/>
              </a:rPr>
              <a:t>A. in preference to       B. in relation to </a:t>
            </a:r>
          </a:p>
          <a:p>
            <a:pPr eaLnBrk="1" fontAlgn="ctr" hangingPunct="1"/>
            <a:r>
              <a:rPr lang="en-US" altLang="zh-CN" sz="3200" b="1" dirty="0">
                <a:latin typeface="Arial" panose="020B0604020202020204" pitchFamily="34" charset="0"/>
              </a:rPr>
              <a:t>C. in advance of           D. in recognition of</a:t>
            </a:r>
          </a:p>
        </p:txBody>
      </p:sp>
      <p:sp>
        <p:nvSpPr>
          <p:cNvPr id="8" name="文本框 7"/>
          <p:cNvSpPr txBox="1"/>
          <p:nvPr/>
        </p:nvSpPr>
        <p:spPr>
          <a:xfrm>
            <a:off x="377613" y="1323340"/>
            <a:ext cx="5345007" cy="1076325"/>
          </a:xfrm>
          <a:prstGeom prst="rect">
            <a:avLst/>
          </a:prstGeom>
          <a:noFill/>
          <a:ln w="9525">
            <a:noFill/>
          </a:ln>
        </p:spPr>
        <p:txBody>
          <a:bodyPr wrap="square">
            <a:spAutoFit/>
          </a:bodyPr>
          <a:lstStyle/>
          <a:p>
            <a:pPr eaLnBrk="1" hangingPunct="1"/>
            <a:r>
              <a:rPr lang="en-US" altLang="zh-CN" sz="6400" dirty="0">
                <a:solidFill>
                  <a:srgbClr val="FF0000"/>
                </a:solidFill>
                <a:latin typeface="Arial" panose="020B0604020202020204" pitchFamily="34" charset="0"/>
              </a:rPr>
              <a:t>__________</a:t>
            </a:r>
          </a:p>
        </p:txBody>
      </p:sp>
      <p:sp>
        <p:nvSpPr>
          <p:cNvPr id="9" name="文本框 8"/>
          <p:cNvSpPr txBox="1"/>
          <p:nvPr/>
        </p:nvSpPr>
        <p:spPr>
          <a:xfrm>
            <a:off x="229447" y="4146127"/>
            <a:ext cx="11549380" cy="666115"/>
          </a:xfrm>
          <a:prstGeom prst="rect">
            <a:avLst/>
          </a:prstGeom>
          <a:noFill/>
          <a:ln w="9525">
            <a:noFill/>
          </a:ln>
        </p:spPr>
        <p:txBody>
          <a:bodyPr wrap="square">
            <a:spAutoFit/>
          </a:bodyPr>
          <a:lstStyle/>
          <a:p>
            <a:pPr eaLnBrk="1" hangingPunct="1"/>
            <a:r>
              <a:rPr lang="en-US" altLang="zh-CN" sz="3735" b="1" dirty="0">
                <a:solidFill>
                  <a:srgbClr val="00B050"/>
                </a:solidFill>
                <a:latin typeface="Arial" panose="020B0604020202020204" pitchFamily="34" charset="0"/>
              </a:rPr>
              <a:t>B. in relation to </a:t>
            </a:r>
            <a:r>
              <a:rPr lang="zh-CN" altLang="en-US" sz="3735" b="1" dirty="0">
                <a:solidFill>
                  <a:srgbClr val="00B050"/>
                </a:solidFill>
                <a:latin typeface="Arial" panose="020B0604020202020204" pitchFamily="34" charset="0"/>
              </a:rPr>
              <a:t>与</a:t>
            </a:r>
            <a:r>
              <a:rPr lang="en-US" altLang="zh-CN" sz="3735" b="1" dirty="0">
                <a:solidFill>
                  <a:srgbClr val="00B050"/>
                </a:solidFill>
                <a:latin typeface="Arial" panose="020B0604020202020204" pitchFamily="34" charset="0"/>
              </a:rPr>
              <a:t>......</a:t>
            </a:r>
            <a:r>
              <a:rPr lang="zh-CN" altLang="en-US" sz="3735" b="1" dirty="0">
                <a:solidFill>
                  <a:srgbClr val="00B050"/>
                </a:solidFill>
                <a:latin typeface="Arial" panose="020B0604020202020204" pitchFamily="34" charset="0"/>
              </a:rPr>
              <a:t>有关，  涉及  ，与</a:t>
            </a:r>
            <a:r>
              <a:rPr lang="en-US" altLang="zh-CN" sz="3735" b="1" dirty="0">
                <a:solidFill>
                  <a:srgbClr val="00B050"/>
                </a:solidFill>
                <a:latin typeface="Arial" panose="020B0604020202020204" pitchFamily="34" charset="0"/>
              </a:rPr>
              <a:t>.......</a:t>
            </a:r>
            <a:r>
              <a:rPr lang="zh-CN" altLang="en-US" sz="3735" b="1" dirty="0">
                <a:solidFill>
                  <a:srgbClr val="00B050"/>
                </a:solidFill>
                <a:latin typeface="Arial" panose="020B0604020202020204" pitchFamily="34" charset="0"/>
              </a:rPr>
              <a:t>相比</a:t>
            </a:r>
          </a:p>
        </p:txBody>
      </p:sp>
      <p:sp>
        <p:nvSpPr>
          <p:cNvPr id="10" name="文本框 9"/>
          <p:cNvSpPr txBox="1"/>
          <p:nvPr/>
        </p:nvSpPr>
        <p:spPr>
          <a:xfrm>
            <a:off x="181187" y="3303693"/>
            <a:ext cx="9967384" cy="666115"/>
          </a:xfrm>
          <a:prstGeom prst="rect">
            <a:avLst/>
          </a:prstGeom>
          <a:noFill/>
          <a:ln w="9525">
            <a:noFill/>
          </a:ln>
        </p:spPr>
        <p:txBody>
          <a:bodyPr>
            <a:spAutoFit/>
          </a:bodyPr>
          <a:lstStyle/>
          <a:p>
            <a:pPr eaLnBrk="1" hangingPunct="1"/>
            <a:r>
              <a:rPr lang="zh-CN" altLang="en-US" sz="3735" b="1" dirty="0">
                <a:solidFill>
                  <a:srgbClr val="00B0F0"/>
                </a:solidFill>
                <a:uFillTx/>
                <a:latin typeface="Arial" panose="020B0604020202020204" pitchFamily="34" charset="0"/>
                <a:sym typeface="宋体" panose="02010600030101010101" pitchFamily="2" charset="-122"/>
              </a:rPr>
              <a:t>A  而不是；  C  提前；  D  承认</a:t>
            </a:r>
          </a:p>
        </p:txBody>
      </p:sp>
      <p:sp>
        <p:nvSpPr>
          <p:cNvPr id="2" name="文本框 1"/>
          <p:cNvSpPr txBox="1"/>
          <p:nvPr/>
        </p:nvSpPr>
        <p:spPr>
          <a:xfrm>
            <a:off x="80645" y="4841875"/>
            <a:ext cx="11950700" cy="706755"/>
          </a:xfrm>
          <a:prstGeom prst="rect">
            <a:avLst/>
          </a:prstGeom>
          <a:noFill/>
        </p:spPr>
        <p:txBody>
          <a:bodyPr wrap="square" rtlCol="0">
            <a:spAutoFit/>
          </a:bodyPr>
          <a:lstStyle/>
          <a:p>
            <a:r>
              <a:rPr lang="en-US" altLang="zh-CN" sz="4000" b="1"/>
              <a:t>I'd choose the small car</a:t>
            </a:r>
            <a:r>
              <a:rPr lang="en-US" altLang="zh-CN" sz="4000" b="1">
                <a:solidFill>
                  <a:srgbClr val="FF0000"/>
                </a:solidFill>
              </a:rPr>
              <a:t> in preference to</a:t>
            </a:r>
            <a:r>
              <a:rPr lang="en-US" altLang="zh-CN" sz="4000" b="1"/>
              <a:t> the larger one .</a:t>
            </a:r>
            <a:endParaRPr lang="zh-CN" altLang="en-US" sz="4000" b="1"/>
          </a:p>
        </p:txBody>
      </p:sp>
      <p:sp>
        <p:nvSpPr>
          <p:cNvPr id="6" name="Oval 18"/>
          <p:cNvSpPr>
            <a:spLocks noChangeArrowheads="1"/>
          </p:cNvSpPr>
          <p:nvPr/>
        </p:nvSpPr>
        <p:spPr bwMode="auto">
          <a:xfrm>
            <a:off x="4375785" y="2202180"/>
            <a:ext cx="702945" cy="617220"/>
          </a:xfrm>
          <a:prstGeom prst="ellipse">
            <a:avLst/>
          </a:prstGeom>
          <a:noFill/>
          <a:ln w="63500" cap="flat" cmpd="sng">
            <a:solidFill>
              <a:srgbClr val="FF0000"/>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75" b="0" i="0" u="none" strike="noStrike" kern="1200" cap="none" spc="0" normalizeH="0" baseline="0" noProof="1">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3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6" grpId="0" bldLvl="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2777</Words>
  <Application>Microsoft Office PowerPoint</Application>
  <PresentationFormat>自定义</PresentationFormat>
  <Paragraphs>363</Paragraphs>
  <Slides>36</Slides>
  <Notes>0</Notes>
  <HiddenSlides>0</HiddenSlides>
  <MMClips>0</MMClips>
  <ScaleCrop>false</ScaleCrop>
  <HeadingPairs>
    <vt:vector size="4" baseType="variant">
      <vt:variant>
        <vt:lpstr>主题</vt:lpstr>
      </vt:variant>
      <vt:variant>
        <vt:i4>1</vt:i4>
      </vt:variant>
      <vt:variant>
        <vt:lpstr>幻灯片标题</vt:lpstr>
      </vt:variant>
      <vt:variant>
        <vt:i4>36</vt:i4>
      </vt:variant>
    </vt:vector>
  </HeadingPairs>
  <TitlesOfParts>
    <vt:vector size="37"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试一试 </vt:lpstr>
      <vt:lpstr>幻灯片 15</vt:lpstr>
      <vt:lpstr>幻灯片 16</vt:lpstr>
      <vt:lpstr>幻灯片 17</vt:lpstr>
      <vt:lpstr>幻灯片 18</vt:lpstr>
      <vt:lpstr>幻灯片 19</vt:lpstr>
      <vt:lpstr>幻灯片 20</vt:lpstr>
      <vt:lpstr>幻灯片 21</vt:lpstr>
      <vt:lpstr>幻灯片 22</vt:lpstr>
      <vt:lpstr>幻灯片 23</vt:lpstr>
      <vt:lpstr>Three times reading for cloze </vt:lpstr>
      <vt:lpstr>幻灯片 25</vt:lpstr>
      <vt:lpstr>幻灯片 26</vt:lpstr>
      <vt:lpstr>幻灯片 27</vt:lpstr>
      <vt:lpstr>幻灯片 28</vt:lpstr>
      <vt:lpstr>幻灯片 29</vt:lpstr>
      <vt:lpstr>幻灯片 30</vt:lpstr>
      <vt:lpstr>幻灯片 31</vt:lpstr>
      <vt:lpstr>幻灯片 32</vt:lpstr>
      <vt:lpstr> Problem solving strategies</vt:lpstr>
      <vt:lpstr>幻灯片 34</vt:lpstr>
      <vt:lpstr>幻灯片 35</vt:lpstr>
      <vt:lpstr>幻灯片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Administrator</cp:lastModifiedBy>
  <cp:revision>58</cp:revision>
  <dcterms:created xsi:type="dcterms:W3CDTF">2020-04-22T09:03:00Z</dcterms:created>
  <dcterms:modified xsi:type="dcterms:W3CDTF">2020-06-03T01:56:05Z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