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18.10-->
<p:presentation xmlns:r="http://schemas.openxmlformats.org/officeDocument/2006/relationships" xmlns:a="http://schemas.openxmlformats.org/drawingml/2006/main" xmlns:p="http://schemas.openxmlformats.org/presentationml/2006/main">
  <p:sldMasterIdLst>
    <p:sldMasterId id="2147483648" r:id="rId2"/>
    <p:sldMasterId id="2147483660" r:id="rId3"/>
    <p:sldMasterId id="2147483672" r:id="rId4"/>
    <p:sldMasterId id="2147483684" r:id="rId5"/>
    <p:sldMasterId id="2147483696" r:id="rId6"/>
    <p:sldMasterId id="2147483708" r:id="rId7"/>
  </p:sldMasterIdLst>
  <p:notesMasterIdLst>
    <p:notesMasterId r:id="rId8"/>
  </p:notesMasterIdLst>
  <p:sldIdLst>
    <p:sldId id="257" r:id="rId9"/>
    <p:sldId id="618" r:id="rId10"/>
    <p:sldId id="421" r:id="rId11"/>
    <p:sldId id="422" r:id="rId12"/>
    <p:sldId id="770" r:id="rId13"/>
    <p:sldId id="771" r:id="rId14"/>
    <p:sldId id="772" r:id="rId15"/>
    <p:sldId id="773" r:id="rId16"/>
    <p:sldId id="774" r:id="rId17"/>
    <p:sldId id="776" r:id="rId18"/>
    <p:sldId id="744" r:id="rId19"/>
    <p:sldId id="745" r:id="rId20"/>
    <p:sldId id="787" r:id="rId21"/>
    <p:sldId id="788" r:id="rId22"/>
    <p:sldId id="621" r:id="rId23"/>
    <p:sldId id="674" r:id="rId24"/>
    <p:sldId id="622" r:id="rId25"/>
    <p:sldId id="430" r:id="rId26"/>
    <p:sldId id="431" r:id="rId27"/>
    <p:sldId id="432" r:id="rId28"/>
    <p:sldId id="778" r:id="rId29"/>
    <p:sldId id="779" r:id="rId30"/>
    <p:sldId id="437" r:id="rId31"/>
    <p:sldId id="436" r:id="rId32"/>
    <p:sldId id="439" r:id="rId33"/>
    <p:sldId id="438" r:id="rId34"/>
    <p:sldId id="441" r:id="rId35"/>
    <p:sldId id="442" r:id="rId36"/>
    <p:sldId id="780" r:id="rId37"/>
    <p:sldId id="789" r:id="rId38"/>
    <p:sldId id="783" r:id="rId39"/>
    <p:sldId id="784" r:id="rId40"/>
    <p:sldId id="786" r:id="rId41"/>
    <p:sldId id="790" r:id="rId42"/>
    <p:sldId id="791" r:id="rId43"/>
    <p:sldId id="792" r:id="rId44"/>
  </p:sldIdLst>
  <p:sldSz cx="9144000" cy="6858000" type="screen4x3"/>
  <p:notesSz cx="6858000" cy="9144000"/>
  <p:custDataLst>
    <p:tags r:id="rId45"/>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9pPr>
  </p:defaultTextStyle>
</p:presentation>
</file>

<file path=ppt/commentAuthors.xml><?xml version="1.0" encoding="utf-8"?>
<p:cmAuthorLst xmlns:p="http://schemas.openxmlformats.org/presentationml/2006/main">
  <p:cmAuthor id="1" name="wz" initials="w" lastIdx="0" clrIdx="0"/>
  <p:cmAuthor id="2" name="weihua" initials="w"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609BF"/>
    <a:srgbClr val="1F2DA8"/>
    <a:srgbClr val="5307B2"/>
    <a:srgbClr val="7E0145"/>
    <a:srgbClr val="4F0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a:tblStyle styleId="{912C8C85-51F0-491E-9774-3900AFEF0FD7}" styleName="浅色样式 2 - 强调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lastCol>
    <a:firstCol>
      <a:tcTxStyle b="on"/>
    </a:firstCol>
    <a:lastRow>
      <a:tcTxStyle b="on"/>
      <a:tcStyle>
        <a:tcBdr>
          <a:top>
            <a:ln w="50800" cmpd="dbl">
              <a:solidFill>
                <a:schemeClr val="accent6"/>
              </a:solidFill>
            </a:ln>
          </a:top>
        </a:tcBdr>
      </a:tcStyle>
    </a:lastRow>
    <a:firstRow>
      <a:tcTxStyle b="on">
        <a:fontRef idx="minor">
          <a:scrgbClr r="0" g="0" b="0"/>
        </a:fontRef>
        <a:schemeClr val="bg1"/>
      </a:tcTxStyle>
      <a:tcStyle>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8" d="100"/>
          <a:sy n="108" d="100"/>
        </p:scale>
        <p:origin x="-1704" y="-84"/>
      </p:cViewPr>
      <p:guideLst>
        <p:guide orient="horz" pos="2137"/>
        <p:guide pos="2918"/>
      </p:guideLst>
    </p:cSldViewPr>
  </p:slideViewPr>
  <p:notesTextViewPr>
    <p:cViewPr>
      <p:scale>
        <a:sx n="1" d="1"/>
        <a:sy n="1" d="1"/>
      </p:scale>
      <p:origin x="0" y="0"/>
    </p:cViewPr>
  </p:notesTextViewPr>
  <p:notesViewPr>
    <p:cSldViewPr>
      <p:cViewPr>
        <p:scale>
          <a:sx n="1" d="100"/>
          <a:sy n="1" d="100"/>
        </p:scale>
        <p:origin x="0" y="0"/>
      </p:cViewPr>
    </p:cSldViewPr>
  </p:notesViewPr>
  <p:gridSpacing cx="72005" cy="72005"/>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2.xml" /><Relationship Id="rId11" Type="http://schemas.openxmlformats.org/officeDocument/2006/relationships/slide" Target="slides/slide3.xml" /><Relationship Id="rId12" Type="http://schemas.openxmlformats.org/officeDocument/2006/relationships/slide" Target="slides/slide4.xml" /><Relationship Id="rId13" Type="http://schemas.openxmlformats.org/officeDocument/2006/relationships/slide" Target="slides/slide5.xml" /><Relationship Id="rId14" Type="http://schemas.openxmlformats.org/officeDocument/2006/relationships/slide" Target="slides/slide6.xml" /><Relationship Id="rId15" Type="http://schemas.openxmlformats.org/officeDocument/2006/relationships/slide" Target="slides/slide7.xml" /><Relationship Id="rId16" Type="http://schemas.openxmlformats.org/officeDocument/2006/relationships/slide" Target="slides/slide8.xml" /><Relationship Id="rId17" Type="http://schemas.openxmlformats.org/officeDocument/2006/relationships/slide" Target="slides/slide9.xml" /><Relationship Id="rId18" Type="http://schemas.openxmlformats.org/officeDocument/2006/relationships/slide" Target="slides/slide10.xml" /><Relationship Id="rId19" Type="http://schemas.openxmlformats.org/officeDocument/2006/relationships/slide" Target="slides/slide11.xml" /><Relationship Id="rId2" Type="http://schemas.openxmlformats.org/officeDocument/2006/relationships/slideMaster" Target="slideMasters/slideMaster1.xml" /><Relationship Id="rId20" Type="http://schemas.openxmlformats.org/officeDocument/2006/relationships/slide" Target="slides/slide12.xml" /><Relationship Id="rId21" Type="http://schemas.openxmlformats.org/officeDocument/2006/relationships/slide" Target="slides/slide13.xml" /><Relationship Id="rId22" Type="http://schemas.openxmlformats.org/officeDocument/2006/relationships/slide" Target="slides/slide14.xml" /><Relationship Id="rId23" Type="http://schemas.openxmlformats.org/officeDocument/2006/relationships/slide" Target="slides/slide15.xml" /><Relationship Id="rId24" Type="http://schemas.openxmlformats.org/officeDocument/2006/relationships/slide" Target="slides/slide16.xml" /><Relationship Id="rId25" Type="http://schemas.openxmlformats.org/officeDocument/2006/relationships/slide" Target="slides/slide17.xml" /><Relationship Id="rId26" Type="http://schemas.openxmlformats.org/officeDocument/2006/relationships/slide" Target="slides/slide18.xml" /><Relationship Id="rId27" Type="http://schemas.openxmlformats.org/officeDocument/2006/relationships/slide" Target="slides/slide19.xml" /><Relationship Id="rId28" Type="http://schemas.openxmlformats.org/officeDocument/2006/relationships/slide" Target="slides/slide20.xml" /><Relationship Id="rId29" Type="http://schemas.openxmlformats.org/officeDocument/2006/relationships/slide" Target="slides/slide21.xml" /><Relationship Id="rId3" Type="http://schemas.openxmlformats.org/officeDocument/2006/relationships/slideMaster" Target="slideMasters/slideMaster2.xml" /><Relationship Id="rId30" Type="http://schemas.openxmlformats.org/officeDocument/2006/relationships/slide" Target="slides/slide22.xml" /><Relationship Id="rId31" Type="http://schemas.openxmlformats.org/officeDocument/2006/relationships/slide" Target="slides/slide23.xml" /><Relationship Id="rId32" Type="http://schemas.openxmlformats.org/officeDocument/2006/relationships/slide" Target="slides/slide24.xml" /><Relationship Id="rId33" Type="http://schemas.openxmlformats.org/officeDocument/2006/relationships/slide" Target="slides/slide25.xml" /><Relationship Id="rId34" Type="http://schemas.openxmlformats.org/officeDocument/2006/relationships/slide" Target="slides/slide26.xml" /><Relationship Id="rId35" Type="http://schemas.openxmlformats.org/officeDocument/2006/relationships/slide" Target="slides/slide27.xml" /><Relationship Id="rId36" Type="http://schemas.openxmlformats.org/officeDocument/2006/relationships/slide" Target="slides/slide28.xml" /><Relationship Id="rId37" Type="http://schemas.openxmlformats.org/officeDocument/2006/relationships/slide" Target="slides/slide29.xml" /><Relationship Id="rId38" Type="http://schemas.openxmlformats.org/officeDocument/2006/relationships/slide" Target="slides/slide30.xml" /><Relationship Id="rId39" Type="http://schemas.openxmlformats.org/officeDocument/2006/relationships/slide" Target="slides/slide31.xml" /><Relationship Id="rId4" Type="http://schemas.openxmlformats.org/officeDocument/2006/relationships/slideMaster" Target="slideMasters/slideMaster3.xml" /><Relationship Id="rId40" Type="http://schemas.openxmlformats.org/officeDocument/2006/relationships/slide" Target="slides/slide32.xml" /><Relationship Id="rId41" Type="http://schemas.openxmlformats.org/officeDocument/2006/relationships/slide" Target="slides/slide33.xml" /><Relationship Id="rId42" Type="http://schemas.openxmlformats.org/officeDocument/2006/relationships/slide" Target="slides/slide34.xml" /><Relationship Id="rId43" Type="http://schemas.openxmlformats.org/officeDocument/2006/relationships/slide" Target="slides/slide35.xml" /><Relationship Id="rId44" Type="http://schemas.openxmlformats.org/officeDocument/2006/relationships/slide" Target="slides/slide36.xml" /><Relationship Id="rId45" Type="http://schemas.openxmlformats.org/officeDocument/2006/relationships/tags" Target="tags/tag1.xml" /><Relationship Id="rId46" Type="http://schemas.openxmlformats.org/officeDocument/2006/relationships/presProps" Target="presProps.xml" /><Relationship Id="rId47" Type="http://schemas.openxmlformats.org/officeDocument/2006/relationships/viewProps" Target="viewProps.xml" /><Relationship Id="rId48" Type="http://schemas.openxmlformats.org/officeDocument/2006/relationships/theme" Target="theme/theme1.xml" /><Relationship Id="rId49" Type="http://schemas.openxmlformats.org/officeDocument/2006/relationships/tableStyles" Target="tableStyles.xml" /><Relationship Id="rId5" Type="http://schemas.openxmlformats.org/officeDocument/2006/relationships/slideMaster" Target="slideMasters/slideMaster4.xml" /><Relationship Id="rId6" Type="http://schemas.openxmlformats.org/officeDocument/2006/relationships/slideMaster" Target="slideMasters/slideMaster5.xml" /><Relationship Id="rId7" Type="http://schemas.openxmlformats.org/officeDocument/2006/relationships/slideMaster" Target="slideMasters/slideMaster6.xml" /><Relationship Id="rId8" Type="http://schemas.openxmlformats.org/officeDocument/2006/relationships/notesMaster" Target="notesMasters/notesMaster1.xml" /><Relationship Id="rId9" Type="http://schemas.openxmlformats.org/officeDocument/2006/relationships/slide" Target="slides/slide1.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Arial" panose="020b0604020202020204" pitchFamily="34" charset="0"/>
                <a:ea typeface="宋体" pitchFamily="2" charset="-122"/>
                <a:cs typeface="+mn-cs"/>
              </a:rPr>
              <a:t>2020/6/17</a:t>
            </a:fld>
            <a:endParaRPr lang="zh-CN" altLang="en-US" strike="noStrike" noProof="1"/>
          </a:p>
        </p:txBody>
      </p:sp>
      <p:sp>
        <p:nvSpPr>
          <p:cNvPr id="4100" name="幻灯片图像占位符 3"/>
          <p:cNvSpPr>
            <a:spLocks noGrp="1" noRot="1" noChangeAspect="1"/>
          </p:cNvSpPr>
          <p:nvPr>
            <p:ph type="sldImg" idx="6"/>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sp>
      <p:sp>
        <p:nvSpPr>
          <p:cNvPr id="4101" name="备注占位符 4"/>
          <p:cNvSpPr>
            <a:spLocks noGrp="1"/>
          </p:cNvSpPr>
          <p:nvPr>
            <p:ph type="body" sz="quarter" idx="7"/>
          </p:nvPr>
        </p:nvSpPr>
        <p:spPr>
          <a:xfrm>
            <a:off x="685800" y="4400550"/>
            <a:ext cx="5486400" cy="3600450"/>
          </a:xfrm>
          <a:prstGeom prst="rect">
            <a:avLst/>
          </a:prstGeom>
          <a:noFill/>
          <a:ln w="9525">
            <a:noFill/>
          </a:ln>
        </p:spPr>
        <p:txBody>
          <a:bodyPr vert="horz" lIns="91440" tIns="45720" rIns="91440" bIns="45720" anchor="t"/>
          <a:lstStyle/>
          <a:p>
            <a:pPr lvl="0"/>
            <a:r>
              <a:rPr lang="zh-CN" altLang="en-US"/>
              <a:t>单击此处编辑母版文本样式</a:t>
            </a:r>
          </a:p>
          <a:p>
            <a:pPr lvl="1" indent="0"/>
            <a:r>
              <a:rPr lang="zh-CN" altLang="en-US"/>
              <a:t>第二级</a:t>
            </a:r>
          </a:p>
          <a:p>
            <a:pPr lvl="2" indent="0"/>
            <a:r>
              <a:rPr lang="zh-CN" altLang="en-US"/>
              <a:t>第三级</a:t>
            </a:r>
          </a:p>
          <a:p>
            <a:pPr lvl="3" indent="0"/>
            <a:r>
              <a:rPr lang="zh-CN" altLang="en-US"/>
              <a:t>第四级</a:t>
            </a:r>
          </a:p>
          <a:p>
            <a:pPr lvl="4" indent="0"/>
            <a:r>
              <a:rPr lang="zh-CN" altLang="en-US"/>
              <a:t>第五级</a:t>
            </a: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Arial" panose="020b0604020202020204" pitchFamily="34" charset="0"/>
                <a:ea typeface="宋体" pitchFamily="2" charset="-122"/>
                <a:cs typeface="+mn-cs"/>
              </a:rPr>
              <a:t>‹#›</a:t>
            </a:fld>
            <a:endParaRPr lang="zh-CN" altLang="en-US" strike="noStrike" noProof="1"/>
          </a:p>
        </p:txBody>
      </p:sp>
    </p:spTree>
    <p:extLst>
      <p:ext uri="{BB962C8B-B14F-4D97-AF65-F5344CB8AC3E}">
        <p14:creationId xmlns:p14="http://schemas.microsoft.com/office/powerpoint/2010/main" val="31702633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10241" name="幻灯片图像占位符 1"/>
          <p:cNvSpPr>
            <a:spLocks noGrp="1" noRot="1" noChangeAspect="1"/>
          </p:cNvSpPr>
          <p:nvPr>
            <p:ph type="sldImg"/>
          </p:nvPr>
        </p:nvSpPr>
        <p:spPr/>
      </p:sp>
      <p:sp>
        <p:nvSpPr>
          <p:cNvPr id="10242" name="文本占位符 2"/>
          <p:cNvSpPr>
            <a:spLocks noGrp="1"/>
          </p:cNvSpPr>
          <p:nvPr>
            <p:ph type="body" idx="1"/>
          </p:nvPr>
        </p:nvSpPr>
        <p:spPr/>
        <p:txBody>
          <a:bodyPr lIns="91440" tIns="45720" rIns="91440" bIns="45720" anchor="t"/>
          <a:lstStyle/>
          <a:p>
            <a:pPr lvl="0"/>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18433" name="幻灯片图像占位符 1"/>
          <p:cNvSpPr>
            <a:spLocks noGrp="1" noRot="1" noChangeAspect="1"/>
          </p:cNvSpPr>
          <p:nvPr>
            <p:ph type="sldImg"/>
          </p:nvPr>
        </p:nvSpPr>
        <p:spPr/>
      </p:sp>
      <p:sp>
        <p:nvSpPr>
          <p:cNvPr id="18434" name="文本占位符 2"/>
          <p:cNvSpPr>
            <a:spLocks noGrp="1"/>
          </p:cNvSpPr>
          <p:nvPr>
            <p:ph type="body" idx="1"/>
          </p:nvPr>
        </p:nvSpPr>
        <p:spPr/>
        <p:txBody>
          <a:bodyPr lIns="91440" tIns="45720" rIns="91440" bIns="45720" anchor="t"/>
          <a:lstStyle/>
          <a:p>
            <a:pPr lvl="0"/>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45057" name="幻灯片图像占位符 1"/>
          <p:cNvSpPr>
            <a:spLocks noGrp="1" noRot="1" noChangeAspect="1"/>
          </p:cNvSpPr>
          <p:nvPr>
            <p:ph type="sldImg"/>
          </p:nvPr>
        </p:nvSpPr>
        <p:spPr>
          <a:xfrm>
            <a:off x="1143000" y="685800"/>
            <a:ext cx="4572000" cy="3429000"/>
          </a:xfrm>
        </p:spPr>
      </p:sp>
      <p:sp>
        <p:nvSpPr>
          <p:cNvPr id="45058" name="文本占位符 2"/>
          <p:cNvSpPr>
            <a:spLocks noGrp="1"/>
          </p:cNvSpPr>
          <p:nvPr>
            <p:ph type="body" idx="1"/>
          </p:nvPr>
        </p:nvSpPr>
        <p:spPr/>
        <p:txBody>
          <a:bodyPr lIns="91440" tIns="45720" rIns="91440" bIns="45720" anchor="t"/>
          <a:lstStyle/>
          <a:p>
            <a:pPr lvl="0"/>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510497214"/>
      </p:ext>
    </p:extLst>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48129" name="幻灯片图像占位符 1"/>
          <p:cNvSpPr>
            <a:spLocks noGrp="1" noRot="1" noChangeAspect="1"/>
          </p:cNvSpPr>
          <p:nvPr>
            <p:ph type="sldImg"/>
          </p:nvPr>
        </p:nvSpPr>
        <p:spPr>
          <a:xfrm>
            <a:off x="381000" y="685800"/>
            <a:ext cx="6096000" cy="3429000"/>
          </a:xfrm>
        </p:spPr>
      </p:sp>
      <p:sp>
        <p:nvSpPr>
          <p:cNvPr id="48130" name="文本占位符 2"/>
          <p:cNvSpPr>
            <a:spLocks noGrp="1"/>
          </p:cNvSpPr>
          <p:nvPr>
            <p:ph type="body" idx="1"/>
          </p:nvPr>
        </p:nvSpPr>
        <p:spPr/>
        <p:txBody>
          <a:bodyPr lIns="91440" tIns="45720" rIns="91440" bIns="45720" anchor="t"/>
          <a:lstStyle/>
          <a:p>
            <a:pPr lvl="0"/>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ED66CBDD-FC90-4AC2-B5E9-B6E271148840}" type="slidenum">
              <a:rPr lang="zh-CN" altLang="en-US" smtClean="0">
                <a:solidFill>
                  <a:prstClr val="black"/>
                </a:solidFill>
              </a:rPr>
              <a:t>30</a:t>
            </a:fld>
            <a:endParaRPr lang="zh-CN" altLang="en-US">
              <a:solidFill>
                <a:prstClr val="black"/>
              </a:solidFill>
            </a:endParaRPr>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24.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25.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26.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27.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28.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29.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31.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32.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33.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34.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35.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36.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37.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38.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39.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0.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41.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42.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43.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44.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45.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_rels/slideLayout46.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_rels/slideLayout47.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_rels/slideLayout48.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_rels/slideLayout49.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0.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_rels/slideLayout51.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_rels/slideLayout52.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_rels/slideLayout53.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_rels/slideLayout54.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_rels/slideLayout55.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_rels/slideLayout56.xml.rels>&#65279;<?xml version="1.0" encoding="utf-8" standalone="yes"?><Relationships xmlns="http://schemas.openxmlformats.org/package/2006/relationships"><Relationship Id="rId1" Type="http://schemas.openxmlformats.org/officeDocument/2006/relationships/slideMaster" Target="../slideMasters/slideMaster6.xml" /></Relationships>
</file>

<file path=ppt/slideLayouts/_rels/slideLayout57.xml.rels>&#65279;<?xml version="1.0" encoding="utf-8" standalone="yes"?><Relationships xmlns="http://schemas.openxmlformats.org/package/2006/relationships"><Relationship Id="rId1" Type="http://schemas.openxmlformats.org/officeDocument/2006/relationships/slideMaster" Target="../slideMasters/slideMaster6.xml" /></Relationships>
</file>

<file path=ppt/slideLayouts/_rels/slideLayout58.xml.rels>&#65279;<?xml version="1.0" encoding="utf-8" standalone="yes"?><Relationships xmlns="http://schemas.openxmlformats.org/package/2006/relationships"><Relationship Id="rId1" Type="http://schemas.openxmlformats.org/officeDocument/2006/relationships/slideMaster" Target="../slideMasters/slideMaster6.xml" /></Relationships>
</file>

<file path=ppt/slideLayouts/_rels/slideLayout59.xml.rels>&#65279;<?xml version="1.0" encoding="utf-8" standalone="yes"?><Relationships xmlns="http://schemas.openxmlformats.org/package/2006/relationships"><Relationship Id="rId1" Type="http://schemas.openxmlformats.org/officeDocument/2006/relationships/slideMaster" Target="../slideMasters/slideMaster6.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0.xml.rels>&#65279;<?xml version="1.0" encoding="utf-8" standalone="yes"?><Relationships xmlns="http://schemas.openxmlformats.org/package/2006/relationships"><Relationship Id="rId1" Type="http://schemas.openxmlformats.org/officeDocument/2006/relationships/slideMaster" Target="../slideMasters/slideMaster6.xml" /></Relationships>
</file>

<file path=ppt/slideLayouts/_rels/slideLayout61.xml.rels>&#65279;<?xml version="1.0" encoding="utf-8" standalone="yes"?><Relationships xmlns="http://schemas.openxmlformats.org/package/2006/relationships"><Relationship Id="rId1" Type="http://schemas.openxmlformats.org/officeDocument/2006/relationships/slideMaster" Target="../slideMasters/slideMaster6.xml" /></Relationships>
</file>

<file path=ppt/slideLayouts/_rels/slideLayout62.xml.rels>&#65279;<?xml version="1.0" encoding="utf-8" standalone="yes"?><Relationships xmlns="http://schemas.openxmlformats.org/package/2006/relationships"><Relationship Id="rId1" Type="http://schemas.openxmlformats.org/officeDocument/2006/relationships/slideMaster" Target="../slideMasters/slideMaster6.xml" /></Relationships>
</file>

<file path=ppt/slideLayouts/_rels/slideLayout63.xml.rels>&#65279;<?xml version="1.0" encoding="utf-8" standalone="yes"?><Relationships xmlns="http://schemas.openxmlformats.org/package/2006/relationships"><Relationship Id="rId1" Type="http://schemas.openxmlformats.org/officeDocument/2006/relationships/slideMaster" Target="../slideMasters/slideMaster6.xml" /></Relationships>
</file>

<file path=ppt/slideLayouts/_rels/slideLayout64.xml.rels>&#65279;<?xml version="1.0" encoding="utf-8" standalone="yes"?><Relationships xmlns="http://schemas.openxmlformats.org/package/2006/relationships"><Relationship Id="rId1" Type="http://schemas.openxmlformats.org/officeDocument/2006/relationships/slideMaster" Target="../slideMasters/slideMaster6.xml" /></Relationships>
</file>

<file path=ppt/slideLayouts/_rels/slideLayout65.xml.rels>&#65279;<?xml version="1.0" encoding="utf-8" standalone="yes"?><Relationships xmlns="http://schemas.openxmlformats.org/package/2006/relationships"><Relationship Id="rId1" Type="http://schemas.openxmlformats.org/officeDocument/2006/relationships/slideMaster" Target="../slideMasters/slideMaster6.xml" /></Relationships>
</file>

<file path=ppt/slideLayouts/_rels/slideLayout66.xml.rels>&#65279;<?xml version="1.0" encoding="utf-8" standalone="yes"?><Relationships xmlns="http://schemas.openxmlformats.org/package/2006/relationships"><Relationship Id="rId1" Type="http://schemas.openxmlformats.org/officeDocument/2006/relationships/slideMaster" Target="../slideMasters/slideMaster6.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86105681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00200217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77635054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50935243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endParaRPr lang="zh-CN" altLang="en-US" noProof="1">
              <a:solidFill>
                <a:srgbClr val="000000"/>
              </a:solidFill>
            </a:endParaRPr>
          </a:p>
        </p:txBody>
      </p:sp>
      <p:sp>
        <p:nvSpPr>
          <p:cNvPr id="8" name="页脚占位符 7"/>
          <p:cNvSpPr>
            <a:spLocks noGrp="1"/>
          </p:cNvSpPr>
          <p:nvPr>
            <p:ph type="ftr" sz="quarter" idx="11"/>
          </p:nvPr>
        </p:nvSpPr>
        <p:spPr/>
        <p:txBody>
          <a:bodyPr/>
          <a:lstStyle/>
          <a:p>
            <a:endParaRPr lang="zh-CN" altLang="en-US" noProof="1">
              <a:solidFill>
                <a:srgbClr val="000000"/>
              </a:solidFill>
            </a:endParaRPr>
          </a:p>
        </p:txBody>
      </p:sp>
      <p:sp>
        <p:nvSpPr>
          <p:cNvPr id="9" name="灯片编号占位符 8"/>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1373899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endParaRPr lang="zh-CN" altLang="en-US" noProof="1">
              <a:solidFill>
                <a:srgbClr val="000000"/>
              </a:solidFill>
            </a:endParaRPr>
          </a:p>
        </p:txBody>
      </p:sp>
      <p:sp>
        <p:nvSpPr>
          <p:cNvPr id="4" name="页脚占位符 3"/>
          <p:cNvSpPr>
            <a:spLocks noGrp="1"/>
          </p:cNvSpPr>
          <p:nvPr>
            <p:ph type="ftr" sz="quarter" idx="11"/>
          </p:nvPr>
        </p:nvSpPr>
        <p:spPr/>
        <p:txBody>
          <a:bodyPr/>
          <a:lstStyle/>
          <a:p>
            <a:endParaRPr lang="zh-CN" altLang="en-US" noProof="1">
              <a:solidFill>
                <a:srgbClr val="000000"/>
              </a:solidFill>
            </a:endParaRPr>
          </a:p>
        </p:txBody>
      </p:sp>
      <p:sp>
        <p:nvSpPr>
          <p:cNvPr id="5" name="灯片编号占位符 4"/>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401779896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endParaRPr lang="zh-CN" altLang="en-US" noProof="1">
              <a:solidFill>
                <a:srgbClr val="000000"/>
              </a:solidFill>
            </a:endParaRPr>
          </a:p>
        </p:txBody>
      </p:sp>
      <p:sp>
        <p:nvSpPr>
          <p:cNvPr id="3" name="页脚占位符 2"/>
          <p:cNvSpPr>
            <a:spLocks noGrp="1"/>
          </p:cNvSpPr>
          <p:nvPr>
            <p:ph type="ftr" sz="quarter" idx="11"/>
          </p:nvPr>
        </p:nvSpPr>
        <p:spPr/>
        <p:txBody>
          <a:bodyPr/>
          <a:lstStyle/>
          <a:p>
            <a:endParaRPr lang="zh-CN" altLang="en-US" noProof="1">
              <a:solidFill>
                <a:srgbClr val="000000"/>
              </a:solidFill>
            </a:endParaRPr>
          </a:p>
        </p:txBody>
      </p:sp>
      <p:sp>
        <p:nvSpPr>
          <p:cNvPr id="4" name="灯片编号占位符 3"/>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75689272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50973768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43789681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89275854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887150774"/>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1531405736"/>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4257669460"/>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1855577904"/>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870721612"/>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endParaRPr lang="zh-CN" altLang="en-US" noProof="1">
              <a:solidFill>
                <a:srgbClr val="000000"/>
              </a:solidFill>
            </a:endParaRPr>
          </a:p>
        </p:txBody>
      </p:sp>
      <p:sp>
        <p:nvSpPr>
          <p:cNvPr id="8" name="页脚占位符 7"/>
          <p:cNvSpPr>
            <a:spLocks noGrp="1"/>
          </p:cNvSpPr>
          <p:nvPr>
            <p:ph type="ftr" sz="quarter" idx="11"/>
          </p:nvPr>
        </p:nvSpPr>
        <p:spPr/>
        <p:txBody>
          <a:bodyPr/>
          <a:lstStyle/>
          <a:p>
            <a:endParaRPr lang="zh-CN" altLang="en-US" noProof="1">
              <a:solidFill>
                <a:srgbClr val="000000"/>
              </a:solidFill>
            </a:endParaRPr>
          </a:p>
        </p:txBody>
      </p:sp>
      <p:sp>
        <p:nvSpPr>
          <p:cNvPr id="9" name="灯片编号占位符 8"/>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946770383"/>
      </p:ext>
    </p:extLst>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endParaRPr lang="zh-CN" altLang="en-US" noProof="1">
              <a:solidFill>
                <a:srgbClr val="000000"/>
              </a:solidFill>
            </a:endParaRPr>
          </a:p>
        </p:txBody>
      </p:sp>
      <p:sp>
        <p:nvSpPr>
          <p:cNvPr id="4" name="页脚占位符 3"/>
          <p:cNvSpPr>
            <a:spLocks noGrp="1"/>
          </p:cNvSpPr>
          <p:nvPr>
            <p:ph type="ftr" sz="quarter" idx="11"/>
          </p:nvPr>
        </p:nvSpPr>
        <p:spPr/>
        <p:txBody>
          <a:bodyPr/>
          <a:lstStyle/>
          <a:p>
            <a:endParaRPr lang="zh-CN" altLang="en-US" noProof="1">
              <a:solidFill>
                <a:srgbClr val="000000"/>
              </a:solidFill>
            </a:endParaRPr>
          </a:p>
        </p:txBody>
      </p:sp>
      <p:sp>
        <p:nvSpPr>
          <p:cNvPr id="5" name="灯片编号占位符 4"/>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4111339799"/>
      </p:ext>
    </p:extLst>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endParaRPr lang="zh-CN" altLang="en-US" noProof="1">
              <a:solidFill>
                <a:srgbClr val="000000"/>
              </a:solidFill>
            </a:endParaRPr>
          </a:p>
        </p:txBody>
      </p:sp>
      <p:sp>
        <p:nvSpPr>
          <p:cNvPr id="3" name="页脚占位符 2"/>
          <p:cNvSpPr>
            <a:spLocks noGrp="1"/>
          </p:cNvSpPr>
          <p:nvPr>
            <p:ph type="ftr" sz="quarter" idx="11"/>
          </p:nvPr>
        </p:nvSpPr>
        <p:spPr/>
        <p:txBody>
          <a:bodyPr/>
          <a:lstStyle/>
          <a:p>
            <a:endParaRPr lang="zh-CN" altLang="en-US" noProof="1">
              <a:solidFill>
                <a:srgbClr val="000000"/>
              </a:solidFill>
            </a:endParaRPr>
          </a:p>
        </p:txBody>
      </p:sp>
      <p:sp>
        <p:nvSpPr>
          <p:cNvPr id="4" name="灯片编号占位符 3"/>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19283449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4116327550"/>
      </p:ext>
    </p:extLst>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599843142"/>
      </p:ext>
    </p:extLst>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4067893066"/>
      </p:ext>
    </p:extLst>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1647010396"/>
      </p:ext>
    </p:extLst>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699126833"/>
      </p:ext>
    </p:extLst>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037019998"/>
      </p:ext>
    </p:extLst>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104053457"/>
      </p:ext>
    </p:extLst>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1869695241"/>
      </p:ext>
    </p:extLst>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endParaRPr lang="zh-CN" altLang="en-US" noProof="1">
              <a:solidFill>
                <a:srgbClr val="000000"/>
              </a:solidFill>
            </a:endParaRPr>
          </a:p>
        </p:txBody>
      </p:sp>
      <p:sp>
        <p:nvSpPr>
          <p:cNvPr id="8" name="页脚占位符 7"/>
          <p:cNvSpPr>
            <a:spLocks noGrp="1"/>
          </p:cNvSpPr>
          <p:nvPr>
            <p:ph type="ftr" sz="quarter" idx="11"/>
          </p:nvPr>
        </p:nvSpPr>
        <p:spPr/>
        <p:txBody>
          <a:bodyPr/>
          <a:lstStyle/>
          <a:p>
            <a:endParaRPr lang="zh-CN" altLang="en-US" noProof="1">
              <a:solidFill>
                <a:srgbClr val="000000"/>
              </a:solidFill>
            </a:endParaRPr>
          </a:p>
        </p:txBody>
      </p:sp>
      <p:sp>
        <p:nvSpPr>
          <p:cNvPr id="9" name="灯片编号占位符 8"/>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008894585"/>
      </p:ext>
    </p:extLst>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endParaRPr lang="zh-CN" altLang="en-US" noProof="1">
              <a:solidFill>
                <a:srgbClr val="000000"/>
              </a:solidFill>
            </a:endParaRPr>
          </a:p>
        </p:txBody>
      </p:sp>
      <p:sp>
        <p:nvSpPr>
          <p:cNvPr id="4" name="页脚占位符 3"/>
          <p:cNvSpPr>
            <a:spLocks noGrp="1"/>
          </p:cNvSpPr>
          <p:nvPr>
            <p:ph type="ftr" sz="quarter" idx="11"/>
          </p:nvPr>
        </p:nvSpPr>
        <p:spPr/>
        <p:txBody>
          <a:bodyPr/>
          <a:lstStyle/>
          <a:p>
            <a:endParaRPr lang="zh-CN" altLang="en-US" noProof="1">
              <a:solidFill>
                <a:srgbClr val="000000"/>
              </a:solidFill>
            </a:endParaRPr>
          </a:p>
        </p:txBody>
      </p:sp>
      <p:sp>
        <p:nvSpPr>
          <p:cNvPr id="5" name="灯片编号占位符 4"/>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104591023"/>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Ovr>
    <a:masterClrMapping/>
  </p:clrMapOvr>
  <p:transition/>
  <p:timing/>
</p:sldLayout>
</file>

<file path=ppt/slideLayouts/slideLayout4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endParaRPr lang="zh-CN" altLang="en-US" noProof="1">
              <a:solidFill>
                <a:srgbClr val="000000"/>
              </a:solidFill>
            </a:endParaRPr>
          </a:p>
        </p:txBody>
      </p:sp>
      <p:sp>
        <p:nvSpPr>
          <p:cNvPr id="3" name="页脚占位符 2"/>
          <p:cNvSpPr>
            <a:spLocks noGrp="1"/>
          </p:cNvSpPr>
          <p:nvPr>
            <p:ph type="ftr" sz="quarter" idx="11"/>
          </p:nvPr>
        </p:nvSpPr>
        <p:spPr/>
        <p:txBody>
          <a:bodyPr/>
          <a:lstStyle/>
          <a:p>
            <a:endParaRPr lang="zh-CN" altLang="en-US" noProof="1">
              <a:solidFill>
                <a:srgbClr val="000000"/>
              </a:solidFill>
            </a:endParaRPr>
          </a:p>
        </p:txBody>
      </p:sp>
      <p:sp>
        <p:nvSpPr>
          <p:cNvPr id="4" name="灯片编号占位符 3"/>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497434594"/>
      </p:ext>
    </p:extLst>
  </p:cSld>
  <p:clrMapOvr>
    <a:masterClrMapping/>
  </p:clrMapOvr>
  <p:transition/>
  <p:timing/>
</p:sldLayout>
</file>

<file path=ppt/slideLayouts/slideLayout4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517675012"/>
      </p:ext>
    </p:extLst>
  </p:cSld>
  <p:clrMapOvr>
    <a:masterClrMapping/>
  </p:clrMapOvr>
  <p:transition/>
  <p:timing/>
</p:sldLayout>
</file>

<file path=ppt/slideLayouts/slideLayout4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1971521772"/>
      </p:ext>
    </p:extLst>
  </p:cSld>
  <p:clrMapOvr>
    <a:masterClrMapping/>
  </p:clrMapOvr>
  <p:transition/>
  <p:timing/>
</p:sldLayout>
</file>

<file path=ppt/slideLayouts/slideLayout4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446795375"/>
      </p:ext>
    </p:extLst>
  </p:cSld>
  <p:clrMapOvr>
    <a:masterClrMapping/>
  </p:clrMapOvr>
  <p:transition/>
  <p:timing/>
</p:sldLayout>
</file>

<file path=ppt/slideLayouts/slideLayout4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758916668"/>
      </p:ext>
    </p:extLst>
  </p:cSld>
  <p:clrMapOvr>
    <a:masterClrMapping/>
  </p:clrMapOvr>
  <p:transition/>
  <p:timing/>
</p:sldLayout>
</file>

<file path=ppt/slideLayouts/slideLayout4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61535343"/>
      </p:ext>
    </p:extLst>
  </p:cSld>
  <p:clrMapOvr>
    <a:masterClrMapping/>
  </p:clrMapOvr>
  <p:transition/>
  <p:timing/>
</p:sldLayout>
</file>

<file path=ppt/slideLayouts/slideLayout4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922061014"/>
      </p:ext>
    </p:extLst>
  </p:cSld>
  <p:clrMapOvr>
    <a:masterClrMapping/>
  </p:clrMapOvr>
  <p:transition/>
  <p:timing/>
</p:sldLayout>
</file>

<file path=ppt/slideLayouts/slideLayout4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006100000"/>
      </p:ext>
    </p:extLst>
  </p:cSld>
  <p:clrMapOvr>
    <a:masterClrMapping/>
  </p:clrMapOvr>
  <p:transition/>
  <p:timing/>
</p:sldLayout>
</file>

<file path=ppt/slideLayouts/slideLayout4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98325069"/>
      </p:ext>
    </p:extLst>
  </p:cSld>
  <p:clrMapOvr>
    <a:masterClrMapping/>
  </p:clrMapOvr>
  <p:transition/>
  <p:timing/>
</p:sldLayout>
</file>

<file path=ppt/slideLayouts/slideLayout4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endParaRPr lang="zh-CN" altLang="en-US" noProof="1">
              <a:solidFill>
                <a:srgbClr val="000000"/>
              </a:solidFill>
            </a:endParaRPr>
          </a:p>
        </p:txBody>
      </p:sp>
      <p:sp>
        <p:nvSpPr>
          <p:cNvPr id="8" name="页脚占位符 7"/>
          <p:cNvSpPr>
            <a:spLocks noGrp="1"/>
          </p:cNvSpPr>
          <p:nvPr>
            <p:ph type="ftr" sz="quarter" idx="11"/>
          </p:nvPr>
        </p:nvSpPr>
        <p:spPr/>
        <p:txBody>
          <a:bodyPr/>
          <a:lstStyle/>
          <a:p>
            <a:endParaRPr lang="zh-CN" altLang="en-US" noProof="1">
              <a:solidFill>
                <a:srgbClr val="000000"/>
              </a:solidFill>
            </a:endParaRPr>
          </a:p>
        </p:txBody>
      </p:sp>
      <p:sp>
        <p:nvSpPr>
          <p:cNvPr id="9" name="灯片编号占位符 8"/>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80476048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Ovr>
    <a:masterClrMapping/>
  </p:clrMapOvr>
  <p:transition/>
  <p:timing/>
</p:sldLayout>
</file>

<file path=ppt/slideLayouts/slideLayout5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endParaRPr lang="zh-CN" altLang="en-US" noProof="1">
              <a:solidFill>
                <a:srgbClr val="000000"/>
              </a:solidFill>
            </a:endParaRPr>
          </a:p>
        </p:txBody>
      </p:sp>
      <p:sp>
        <p:nvSpPr>
          <p:cNvPr id="4" name="页脚占位符 3"/>
          <p:cNvSpPr>
            <a:spLocks noGrp="1"/>
          </p:cNvSpPr>
          <p:nvPr>
            <p:ph type="ftr" sz="quarter" idx="11"/>
          </p:nvPr>
        </p:nvSpPr>
        <p:spPr/>
        <p:txBody>
          <a:bodyPr/>
          <a:lstStyle/>
          <a:p>
            <a:endParaRPr lang="zh-CN" altLang="en-US" noProof="1">
              <a:solidFill>
                <a:srgbClr val="000000"/>
              </a:solidFill>
            </a:endParaRPr>
          </a:p>
        </p:txBody>
      </p:sp>
      <p:sp>
        <p:nvSpPr>
          <p:cNvPr id="5" name="灯片编号占位符 4"/>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696932261"/>
      </p:ext>
    </p:extLst>
  </p:cSld>
  <p:clrMapOvr>
    <a:masterClrMapping/>
  </p:clrMapOvr>
  <p:transition/>
  <p:timing/>
</p:sldLayout>
</file>

<file path=ppt/slideLayouts/slideLayout5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endParaRPr lang="zh-CN" altLang="en-US" noProof="1">
              <a:solidFill>
                <a:srgbClr val="000000"/>
              </a:solidFill>
            </a:endParaRPr>
          </a:p>
        </p:txBody>
      </p:sp>
      <p:sp>
        <p:nvSpPr>
          <p:cNvPr id="3" name="页脚占位符 2"/>
          <p:cNvSpPr>
            <a:spLocks noGrp="1"/>
          </p:cNvSpPr>
          <p:nvPr>
            <p:ph type="ftr" sz="quarter" idx="11"/>
          </p:nvPr>
        </p:nvSpPr>
        <p:spPr/>
        <p:txBody>
          <a:bodyPr/>
          <a:lstStyle/>
          <a:p>
            <a:endParaRPr lang="zh-CN" altLang="en-US" noProof="1">
              <a:solidFill>
                <a:srgbClr val="000000"/>
              </a:solidFill>
            </a:endParaRPr>
          </a:p>
        </p:txBody>
      </p:sp>
      <p:sp>
        <p:nvSpPr>
          <p:cNvPr id="4" name="灯片编号占位符 3"/>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1270368415"/>
      </p:ext>
    </p:extLst>
  </p:cSld>
  <p:clrMapOvr>
    <a:masterClrMapping/>
  </p:clrMapOvr>
  <p:transition/>
  <p:timing/>
</p:sldLayout>
</file>

<file path=ppt/slideLayouts/slideLayout5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526573863"/>
      </p:ext>
    </p:extLst>
  </p:cSld>
  <p:clrMapOvr>
    <a:masterClrMapping/>
  </p:clrMapOvr>
  <p:transition/>
  <p:timing/>
</p:sldLayout>
</file>

<file path=ppt/slideLayouts/slideLayout5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658899860"/>
      </p:ext>
    </p:extLst>
  </p:cSld>
  <p:clrMapOvr>
    <a:masterClrMapping/>
  </p:clrMapOvr>
  <p:transition/>
  <p:timing/>
</p:sldLayout>
</file>

<file path=ppt/slideLayouts/slideLayout5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692389004"/>
      </p:ext>
    </p:extLst>
  </p:cSld>
  <p:clrMapOvr>
    <a:masterClrMapping/>
  </p:clrMapOvr>
  <p:transition/>
  <p:timing/>
</p:sldLayout>
</file>

<file path=ppt/slideLayouts/slideLayout5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4093697955"/>
      </p:ext>
    </p:extLst>
  </p:cSld>
  <p:clrMapOvr>
    <a:masterClrMapping/>
  </p:clrMapOvr>
  <p:transition/>
  <p:timing/>
</p:sldLayout>
</file>

<file path=ppt/slideLayouts/slideLayout5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863269878"/>
      </p:ext>
    </p:extLst>
  </p:cSld>
  <p:clrMapOvr>
    <a:masterClrMapping/>
  </p:clrMapOvr>
  <p:transition/>
  <p:timing/>
</p:sldLayout>
</file>

<file path=ppt/slideLayouts/slideLayout5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713150513"/>
      </p:ext>
    </p:extLst>
  </p:cSld>
  <p:clrMapOvr>
    <a:masterClrMapping/>
  </p:clrMapOvr>
  <p:transition/>
  <p:timing/>
</p:sldLayout>
</file>

<file path=ppt/slideLayouts/slideLayout5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557993094"/>
      </p:ext>
    </p:extLst>
  </p:cSld>
  <p:clrMapOvr>
    <a:masterClrMapping/>
  </p:clrMapOvr>
  <p:transition/>
  <p:timing/>
</p:sldLayout>
</file>

<file path=ppt/slideLayouts/slideLayout5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368627676"/>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Ovr>
    <a:masterClrMapping/>
  </p:clrMapOvr>
  <p:transition/>
  <p:timing/>
</p:sldLayout>
</file>

<file path=ppt/slideLayouts/slideLayout6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endParaRPr lang="zh-CN" altLang="en-US" noProof="1">
              <a:solidFill>
                <a:srgbClr val="000000"/>
              </a:solidFill>
            </a:endParaRPr>
          </a:p>
        </p:txBody>
      </p:sp>
      <p:sp>
        <p:nvSpPr>
          <p:cNvPr id="8" name="页脚占位符 7"/>
          <p:cNvSpPr>
            <a:spLocks noGrp="1"/>
          </p:cNvSpPr>
          <p:nvPr>
            <p:ph type="ftr" sz="quarter" idx="11"/>
          </p:nvPr>
        </p:nvSpPr>
        <p:spPr/>
        <p:txBody>
          <a:bodyPr/>
          <a:lstStyle/>
          <a:p>
            <a:endParaRPr lang="zh-CN" altLang="en-US" noProof="1">
              <a:solidFill>
                <a:srgbClr val="000000"/>
              </a:solidFill>
            </a:endParaRPr>
          </a:p>
        </p:txBody>
      </p:sp>
      <p:sp>
        <p:nvSpPr>
          <p:cNvPr id="9" name="灯片编号占位符 8"/>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1009064380"/>
      </p:ext>
    </p:extLst>
  </p:cSld>
  <p:clrMapOvr>
    <a:masterClrMapping/>
  </p:clrMapOvr>
  <p:transition/>
  <p:timing/>
</p:sldLayout>
</file>

<file path=ppt/slideLayouts/slideLayout6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endParaRPr lang="zh-CN" altLang="en-US" noProof="1">
              <a:solidFill>
                <a:srgbClr val="000000"/>
              </a:solidFill>
            </a:endParaRPr>
          </a:p>
        </p:txBody>
      </p:sp>
      <p:sp>
        <p:nvSpPr>
          <p:cNvPr id="4" name="页脚占位符 3"/>
          <p:cNvSpPr>
            <a:spLocks noGrp="1"/>
          </p:cNvSpPr>
          <p:nvPr>
            <p:ph type="ftr" sz="quarter" idx="11"/>
          </p:nvPr>
        </p:nvSpPr>
        <p:spPr/>
        <p:txBody>
          <a:bodyPr/>
          <a:lstStyle/>
          <a:p>
            <a:endParaRPr lang="zh-CN" altLang="en-US" noProof="1">
              <a:solidFill>
                <a:srgbClr val="000000"/>
              </a:solidFill>
            </a:endParaRPr>
          </a:p>
        </p:txBody>
      </p:sp>
      <p:sp>
        <p:nvSpPr>
          <p:cNvPr id="5" name="灯片编号占位符 4"/>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751475966"/>
      </p:ext>
    </p:extLst>
  </p:cSld>
  <p:clrMapOvr>
    <a:masterClrMapping/>
  </p:clrMapOvr>
  <p:transition/>
  <p:timing/>
</p:sldLayout>
</file>

<file path=ppt/slideLayouts/slideLayout6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endParaRPr lang="zh-CN" altLang="en-US" noProof="1">
              <a:solidFill>
                <a:srgbClr val="000000"/>
              </a:solidFill>
            </a:endParaRPr>
          </a:p>
        </p:txBody>
      </p:sp>
      <p:sp>
        <p:nvSpPr>
          <p:cNvPr id="3" name="页脚占位符 2"/>
          <p:cNvSpPr>
            <a:spLocks noGrp="1"/>
          </p:cNvSpPr>
          <p:nvPr>
            <p:ph type="ftr" sz="quarter" idx="11"/>
          </p:nvPr>
        </p:nvSpPr>
        <p:spPr/>
        <p:txBody>
          <a:bodyPr/>
          <a:lstStyle/>
          <a:p>
            <a:endParaRPr lang="zh-CN" altLang="en-US" noProof="1">
              <a:solidFill>
                <a:srgbClr val="000000"/>
              </a:solidFill>
            </a:endParaRPr>
          </a:p>
        </p:txBody>
      </p:sp>
      <p:sp>
        <p:nvSpPr>
          <p:cNvPr id="4" name="灯片编号占位符 3"/>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47767216"/>
      </p:ext>
    </p:extLst>
  </p:cSld>
  <p:clrMapOvr>
    <a:masterClrMapping/>
  </p:clrMapOvr>
  <p:transition/>
  <p:timing/>
</p:sldLayout>
</file>

<file path=ppt/slideLayouts/slideLayout6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007125326"/>
      </p:ext>
    </p:extLst>
  </p:cSld>
  <p:clrMapOvr>
    <a:masterClrMapping/>
  </p:clrMapOvr>
  <p:transition/>
  <p:timing/>
</p:sldLayout>
</file>

<file path=ppt/slideLayouts/slideLayout6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endParaRPr lang="zh-CN" altLang="en-US" noProof="1">
              <a:solidFill>
                <a:srgbClr val="000000"/>
              </a:solidFill>
            </a:endParaRPr>
          </a:p>
        </p:txBody>
      </p:sp>
      <p:sp>
        <p:nvSpPr>
          <p:cNvPr id="6" name="页脚占位符 5"/>
          <p:cNvSpPr>
            <a:spLocks noGrp="1"/>
          </p:cNvSpPr>
          <p:nvPr>
            <p:ph type="ftr" sz="quarter" idx="11"/>
          </p:nvPr>
        </p:nvSpPr>
        <p:spPr/>
        <p:txBody>
          <a:bodyPr/>
          <a:lstStyle/>
          <a:p>
            <a:endParaRPr lang="zh-CN" altLang="en-US" noProof="1">
              <a:solidFill>
                <a:srgbClr val="000000"/>
              </a:solidFill>
            </a:endParaRPr>
          </a:p>
        </p:txBody>
      </p:sp>
      <p:sp>
        <p:nvSpPr>
          <p:cNvPr id="7" name="灯片编号占位符 6"/>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1382842616"/>
      </p:ext>
    </p:extLst>
  </p:cSld>
  <p:clrMapOvr>
    <a:masterClrMapping/>
  </p:clrMapOvr>
  <p:transition/>
  <p:timing/>
</p:sldLayout>
</file>

<file path=ppt/slideLayouts/slideLayout6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017570128"/>
      </p:ext>
    </p:extLst>
  </p:cSld>
  <p:clrMapOvr>
    <a:masterClrMapping/>
  </p:clrMapOvr>
  <p:transition/>
  <p:timing/>
</p:sldLayout>
</file>

<file path=ppt/slideLayouts/slideLayout6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endParaRPr lang="zh-CN" altLang="en-US" noProof="1">
              <a:solidFill>
                <a:srgbClr val="000000"/>
              </a:solidFill>
            </a:endParaRPr>
          </a:p>
        </p:txBody>
      </p:sp>
      <p:sp>
        <p:nvSpPr>
          <p:cNvPr id="5" name="页脚占位符 4"/>
          <p:cNvSpPr>
            <a:spLocks noGrp="1"/>
          </p:cNvSpPr>
          <p:nvPr>
            <p:ph type="ftr" sz="quarter" idx="11"/>
          </p:nvPr>
        </p:nvSpPr>
        <p:spPr/>
        <p:txBody>
          <a:bodyPr/>
          <a:lstStyle/>
          <a:p>
            <a:endParaRPr lang="zh-CN" altLang="en-US" noProof="1">
              <a:solidFill>
                <a:srgbClr val="000000"/>
              </a:solidFill>
            </a:endParaRPr>
          </a:p>
        </p:txBody>
      </p:sp>
      <p:sp>
        <p:nvSpPr>
          <p:cNvPr id="6" name="灯片编号占位符 5"/>
          <p:cNvSpPr>
            <a:spLocks noGrp="1"/>
          </p:cNvSpPr>
          <p:nvPr>
            <p:ph type="sldNum" sz="quarter" idx="12"/>
          </p:nvPr>
        </p:nvSpPr>
        <p:spPr/>
        <p:txBody>
          <a:body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24053627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1.pn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image" Target="../media/image1.png" /><Relationship Id="rId13" Type="http://schemas.openxmlformats.org/officeDocument/2006/relationships/theme" Target="../theme/theme2.xml"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s>
</file>

<file path=ppt/slideMasters/_rels/slideMaster3.xml.rels>&#65279;<?xml version="1.0" encoding="utf-8" standalone="yes"?><Relationships xmlns="http://schemas.openxmlformats.org/package/2006/relationships"><Relationship Id="rId1" Type="http://schemas.openxmlformats.org/officeDocument/2006/relationships/slideLayout" Target="../slideLayouts/slideLayout23.xml" /><Relationship Id="rId10" Type="http://schemas.openxmlformats.org/officeDocument/2006/relationships/slideLayout" Target="../slideLayouts/slideLayout32.xml" /><Relationship Id="rId11" Type="http://schemas.openxmlformats.org/officeDocument/2006/relationships/slideLayout" Target="../slideLayouts/slideLayout33.xml" /><Relationship Id="rId12" Type="http://schemas.openxmlformats.org/officeDocument/2006/relationships/image" Target="../media/image1.png" /><Relationship Id="rId13" Type="http://schemas.openxmlformats.org/officeDocument/2006/relationships/theme" Target="../theme/theme3.xml" /><Relationship Id="rId2" Type="http://schemas.openxmlformats.org/officeDocument/2006/relationships/slideLayout" Target="../slideLayouts/slideLayout24.xml" /><Relationship Id="rId3" Type="http://schemas.openxmlformats.org/officeDocument/2006/relationships/slideLayout" Target="../slideLayouts/slideLayout25.xml" /><Relationship Id="rId4" Type="http://schemas.openxmlformats.org/officeDocument/2006/relationships/slideLayout" Target="../slideLayouts/slideLayout26.xml" /><Relationship Id="rId5" Type="http://schemas.openxmlformats.org/officeDocument/2006/relationships/slideLayout" Target="../slideLayouts/slideLayout27.xml" /><Relationship Id="rId6" Type="http://schemas.openxmlformats.org/officeDocument/2006/relationships/slideLayout" Target="../slideLayouts/slideLayout28.xml" /><Relationship Id="rId7" Type="http://schemas.openxmlformats.org/officeDocument/2006/relationships/slideLayout" Target="../slideLayouts/slideLayout29.xml" /><Relationship Id="rId8" Type="http://schemas.openxmlformats.org/officeDocument/2006/relationships/slideLayout" Target="../slideLayouts/slideLayout30.xml" /><Relationship Id="rId9" Type="http://schemas.openxmlformats.org/officeDocument/2006/relationships/slideLayout" Target="../slideLayouts/slideLayout31.xml" /></Relationships>
</file>

<file path=ppt/slideMasters/_rels/slideMaster4.xml.rels>&#65279;<?xml version="1.0" encoding="utf-8" standalone="yes"?><Relationships xmlns="http://schemas.openxmlformats.org/package/2006/relationships"><Relationship Id="rId1" Type="http://schemas.openxmlformats.org/officeDocument/2006/relationships/slideLayout" Target="../slideLayouts/slideLayout34.xml" /><Relationship Id="rId10" Type="http://schemas.openxmlformats.org/officeDocument/2006/relationships/slideLayout" Target="../slideLayouts/slideLayout43.xml" /><Relationship Id="rId11" Type="http://schemas.openxmlformats.org/officeDocument/2006/relationships/slideLayout" Target="../slideLayouts/slideLayout44.xml" /><Relationship Id="rId12" Type="http://schemas.openxmlformats.org/officeDocument/2006/relationships/image" Target="../media/image1.png" /><Relationship Id="rId13" Type="http://schemas.openxmlformats.org/officeDocument/2006/relationships/theme" Target="../theme/theme4.xml" /><Relationship Id="rId2" Type="http://schemas.openxmlformats.org/officeDocument/2006/relationships/slideLayout" Target="../slideLayouts/slideLayout35.xml" /><Relationship Id="rId3" Type="http://schemas.openxmlformats.org/officeDocument/2006/relationships/slideLayout" Target="../slideLayouts/slideLayout36.xml" /><Relationship Id="rId4" Type="http://schemas.openxmlformats.org/officeDocument/2006/relationships/slideLayout" Target="../slideLayouts/slideLayout37.xml" /><Relationship Id="rId5" Type="http://schemas.openxmlformats.org/officeDocument/2006/relationships/slideLayout" Target="../slideLayouts/slideLayout38.xml" /><Relationship Id="rId6" Type="http://schemas.openxmlformats.org/officeDocument/2006/relationships/slideLayout" Target="../slideLayouts/slideLayout39.xml" /><Relationship Id="rId7" Type="http://schemas.openxmlformats.org/officeDocument/2006/relationships/slideLayout" Target="../slideLayouts/slideLayout40.xml" /><Relationship Id="rId8" Type="http://schemas.openxmlformats.org/officeDocument/2006/relationships/slideLayout" Target="../slideLayouts/slideLayout41.xml" /><Relationship Id="rId9" Type="http://schemas.openxmlformats.org/officeDocument/2006/relationships/slideLayout" Target="../slideLayouts/slideLayout42.xml" /></Relationships>
</file>

<file path=ppt/slideMasters/_rels/slideMaster5.xml.rels>&#65279;<?xml version="1.0" encoding="utf-8" standalone="yes"?><Relationships xmlns="http://schemas.openxmlformats.org/package/2006/relationships"><Relationship Id="rId1" Type="http://schemas.openxmlformats.org/officeDocument/2006/relationships/slideLayout" Target="../slideLayouts/slideLayout45.xml" /><Relationship Id="rId10" Type="http://schemas.openxmlformats.org/officeDocument/2006/relationships/slideLayout" Target="../slideLayouts/slideLayout54.xml" /><Relationship Id="rId11" Type="http://schemas.openxmlformats.org/officeDocument/2006/relationships/slideLayout" Target="../slideLayouts/slideLayout55.xml" /><Relationship Id="rId12" Type="http://schemas.openxmlformats.org/officeDocument/2006/relationships/image" Target="../media/image1.png" /><Relationship Id="rId13" Type="http://schemas.openxmlformats.org/officeDocument/2006/relationships/theme" Target="../theme/theme5.xml" /><Relationship Id="rId2" Type="http://schemas.openxmlformats.org/officeDocument/2006/relationships/slideLayout" Target="../slideLayouts/slideLayout46.xml" /><Relationship Id="rId3" Type="http://schemas.openxmlformats.org/officeDocument/2006/relationships/slideLayout" Target="../slideLayouts/slideLayout47.xml" /><Relationship Id="rId4" Type="http://schemas.openxmlformats.org/officeDocument/2006/relationships/slideLayout" Target="../slideLayouts/slideLayout48.xml" /><Relationship Id="rId5" Type="http://schemas.openxmlformats.org/officeDocument/2006/relationships/slideLayout" Target="../slideLayouts/slideLayout49.xml" /><Relationship Id="rId6" Type="http://schemas.openxmlformats.org/officeDocument/2006/relationships/slideLayout" Target="../slideLayouts/slideLayout50.xml" /><Relationship Id="rId7" Type="http://schemas.openxmlformats.org/officeDocument/2006/relationships/slideLayout" Target="../slideLayouts/slideLayout51.xml" /><Relationship Id="rId8" Type="http://schemas.openxmlformats.org/officeDocument/2006/relationships/slideLayout" Target="../slideLayouts/slideLayout52.xml" /><Relationship Id="rId9" Type="http://schemas.openxmlformats.org/officeDocument/2006/relationships/slideLayout" Target="../slideLayouts/slideLayout53.xml" /></Relationships>
</file>

<file path=ppt/slideMasters/_rels/slideMaster6.xml.rels>&#65279;<?xml version="1.0" encoding="utf-8" standalone="yes"?><Relationships xmlns="http://schemas.openxmlformats.org/package/2006/relationships"><Relationship Id="rId1" Type="http://schemas.openxmlformats.org/officeDocument/2006/relationships/slideLayout" Target="../slideLayouts/slideLayout56.xml" /><Relationship Id="rId10" Type="http://schemas.openxmlformats.org/officeDocument/2006/relationships/slideLayout" Target="../slideLayouts/slideLayout65.xml" /><Relationship Id="rId11" Type="http://schemas.openxmlformats.org/officeDocument/2006/relationships/slideLayout" Target="../slideLayouts/slideLayout66.xml" /><Relationship Id="rId12" Type="http://schemas.openxmlformats.org/officeDocument/2006/relationships/image" Target="../media/image1.png" /><Relationship Id="rId13" Type="http://schemas.openxmlformats.org/officeDocument/2006/relationships/theme" Target="../theme/theme6.xml" /><Relationship Id="rId2" Type="http://schemas.openxmlformats.org/officeDocument/2006/relationships/slideLayout" Target="../slideLayouts/slideLayout57.xml" /><Relationship Id="rId3" Type="http://schemas.openxmlformats.org/officeDocument/2006/relationships/slideLayout" Target="../slideLayouts/slideLayout58.xml" /><Relationship Id="rId4" Type="http://schemas.openxmlformats.org/officeDocument/2006/relationships/slideLayout" Target="../slideLayouts/slideLayout59.xml" /><Relationship Id="rId5" Type="http://schemas.openxmlformats.org/officeDocument/2006/relationships/slideLayout" Target="../slideLayouts/slideLayout60.xml" /><Relationship Id="rId6" Type="http://schemas.openxmlformats.org/officeDocument/2006/relationships/slideLayout" Target="../slideLayouts/slideLayout61.xml" /><Relationship Id="rId7" Type="http://schemas.openxmlformats.org/officeDocument/2006/relationships/slideLayout" Target="../slideLayouts/slideLayout62.xml" /><Relationship Id="rId8" Type="http://schemas.openxmlformats.org/officeDocument/2006/relationships/slideLayout" Target="../slideLayouts/slideLayout63.xml" /><Relationship Id="rId9" Type="http://schemas.openxmlformats.org/officeDocument/2006/relationships/slideLayout" Target="../slideLayouts/slideLayout64.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blipFill rotWithShape="0">
          <a:blip r:embed="rId12"/>
          <a:stretch>
            <a:fillRect/>
          </a:stretch>
        </a:blipFill>
        <a:effectLst/>
      </p:bgPr>
    </p:bg>
    <p:spTree>
      <p:nvGrpSpPr>
        <p:cNvPr id="1" name=""/>
        <p:cNvGrpSpPr/>
        <p:nvPr/>
      </p:nvGrpSpPr>
      <p:grpSpPr>
        <a:xfrm>
          <a:off x="0" y="0"/>
          <a: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idx="5"/>
          </p:nvPr>
        </p:nvSpPr>
        <p:spPr>
          <a:xfrm>
            <a:off x="457200" y="1600200"/>
            <a:ext cx="8229600" cy="4525963"/>
          </a:xfrm>
          <a:prstGeom prst="rect">
            <a:avLst/>
          </a:prstGeom>
          <a:noFill/>
          <a:ln w="9525">
            <a:noFill/>
          </a:ln>
        </p:spPr>
        <p:txBody>
          <a:bodyPr anchor="t"/>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itchFamily="2" charset="-122"/>
                <a:cs typeface="+mn-cs"/>
              </a:rPr>
              <a:t>‹#›</a:t>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blipFill rotWithShape="0">
          <a:blip r:embed="rId12"/>
          <a:stretch>
            <a:fillRect/>
          </a:stretch>
        </a:blipFill>
        <a:effectLst/>
      </p:bgPr>
    </p:bg>
    <p:spTree>
      <p:nvGrpSpPr>
        <p:cNvPr id="1" name=""/>
        <p:cNvGrpSpPr/>
        <p:nvPr/>
      </p:nvGrpSpPr>
      <p:grpSpPr>
        <a:xfrm>
          <a:off x="0" y="0"/>
          <a: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idx="5"/>
          </p:nvPr>
        </p:nvSpPr>
        <p:spPr>
          <a:xfrm>
            <a:off x="457200" y="1600200"/>
            <a:ext cx="8229600" cy="4525963"/>
          </a:xfrm>
          <a:prstGeom prst="rect">
            <a:avLst/>
          </a:prstGeom>
          <a:noFill/>
          <a:ln w="9525">
            <a:noFill/>
          </a:ln>
        </p:spPr>
        <p:txBody>
          <a:bodyPr anchor="t"/>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endParaRPr lang="zh-CN" altLang="en-US" noProof="1">
              <a:solidFill>
                <a:srgbClr val="000000"/>
              </a:solidFill>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endParaRPr lang="zh-CN" altLang="en-US" noProof="1">
              <a:solidFill>
                <a:srgbClr val="000000"/>
              </a:solidFill>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072146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blipFill rotWithShape="0">
          <a:blip r:embed="rId12"/>
          <a:stretch>
            <a:fillRect/>
          </a:stretch>
        </a:blipFill>
        <a:effectLst/>
      </p:bgPr>
    </p:bg>
    <p:spTree>
      <p:nvGrpSpPr>
        <p:cNvPr id="1" name=""/>
        <p:cNvGrpSpPr/>
        <p:nvPr/>
      </p:nvGrpSpPr>
      <p:grpSpPr>
        <a:xfrm>
          <a:off x="0" y="0"/>
          <a: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idx="5"/>
          </p:nvPr>
        </p:nvSpPr>
        <p:spPr>
          <a:xfrm>
            <a:off x="457200" y="1600200"/>
            <a:ext cx="8229600" cy="4525963"/>
          </a:xfrm>
          <a:prstGeom prst="rect">
            <a:avLst/>
          </a:prstGeom>
          <a:noFill/>
          <a:ln w="9525">
            <a:noFill/>
          </a:ln>
        </p:spPr>
        <p:txBody>
          <a:bodyPr anchor="t"/>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endParaRPr lang="zh-CN" altLang="en-US" noProof="1">
              <a:solidFill>
                <a:srgbClr val="000000"/>
              </a:solidFill>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endParaRPr lang="zh-CN" altLang="en-US" noProof="1">
              <a:solidFill>
                <a:srgbClr val="000000"/>
              </a:solidFill>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7533030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blipFill rotWithShape="0">
          <a:blip r:embed="rId12"/>
          <a:stretch>
            <a:fillRect/>
          </a:stretch>
        </a:blipFill>
        <a:effectLst/>
      </p:bgPr>
    </p:bg>
    <p:spTree>
      <p:nvGrpSpPr>
        <p:cNvPr id="1" name=""/>
        <p:cNvGrpSpPr/>
        <p:nvPr/>
      </p:nvGrpSpPr>
      <p:grpSpPr>
        <a:xfrm>
          <a:off x="0" y="0"/>
          <a: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idx="5"/>
          </p:nvPr>
        </p:nvSpPr>
        <p:spPr>
          <a:xfrm>
            <a:off x="457200" y="1600200"/>
            <a:ext cx="8229600" cy="4525963"/>
          </a:xfrm>
          <a:prstGeom prst="rect">
            <a:avLst/>
          </a:prstGeom>
          <a:noFill/>
          <a:ln w="9525">
            <a:noFill/>
          </a:ln>
        </p:spPr>
        <p:txBody>
          <a:bodyPr anchor="t"/>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endParaRPr lang="zh-CN" altLang="en-US" noProof="1">
              <a:solidFill>
                <a:srgbClr val="000000"/>
              </a:solidFill>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endParaRPr lang="zh-CN" altLang="en-US" noProof="1">
              <a:solidFill>
                <a:srgbClr val="000000"/>
              </a:solidFill>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20919391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iming/>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9pPr>
    </p:otherStyle>
  </p:txStyles>
</p:sldMaster>
</file>

<file path=ppt/slideMasters/slideMaster5.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blipFill rotWithShape="0">
          <a:blip r:embed="rId12"/>
          <a:stretch>
            <a:fillRect/>
          </a:stretch>
        </a:blipFill>
        <a:effectLst/>
      </p:bgPr>
    </p:bg>
    <p:spTree>
      <p:nvGrpSpPr>
        <p:cNvPr id="1" name=""/>
        <p:cNvGrpSpPr/>
        <p:nvPr/>
      </p:nvGrpSpPr>
      <p:grpSpPr>
        <a:xfrm>
          <a:off x="0" y="0"/>
          <a: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idx="5"/>
          </p:nvPr>
        </p:nvSpPr>
        <p:spPr>
          <a:xfrm>
            <a:off x="457200" y="1600200"/>
            <a:ext cx="8229600" cy="4525963"/>
          </a:xfrm>
          <a:prstGeom prst="rect">
            <a:avLst/>
          </a:prstGeom>
          <a:noFill/>
          <a:ln w="9525">
            <a:noFill/>
          </a:ln>
        </p:spPr>
        <p:txBody>
          <a:bodyPr anchor="t"/>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endParaRPr lang="zh-CN" altLang="en-US" noProof="1">
              <a:solidFill>
                <a:srgbClr val="000000"/>
              </a:solidFill>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endParaRPr lang="zh-CN" altLang="en-US" noProof="1">
              <a:solidFill>
                <a:srgbClr val="000000"/>
              </a:solidFill>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32060893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timing/>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9pPr>
    </p:otherStyle>
  </p:txStyles>
</p:sldMaster>
</file>

<file path=ppt/slideMasters/slideMaster6.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blipFill rotWithShape="0">
          <a:blip r:embed="rId12"/>
          <a:stretch>
            <a:fillRect/>
          </a:stretch>
        </a:blipFill>
        <a:effectLst/>
      </p:bgPr>
    </p:bg>
    <p:spTree>
      <p:nvGrpSpPr>
        <p:cNvPr id="1" name=""/>
        <p:cNvGrpSpPr/>
        <p:nvPr/>
      </p:nvGrpSpPr>
      <p:grpSpPr>
        <a:xfrm>
          <a:off x="0" y="0"/>
          <a: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idx="5"/>
          </p:nvPr>
        </p:nvSpPr>
        <p:spPr>
          <a:xfrm>
            <a:off x="457200" y="1600200"/>
            <a:ext cx="8229600" cy="4525963"/>
          </a:xfrm>
          <a:prstGeom prst="rect">
            <a:avLst/>
          </a:prstGeom>
          <a:noFill/>
          <a:ln w="9525">
            <a:noFill/>
          </a:ln>
        </p:spPr>
        <p:txBody>
          <a:bodyPr anchor="t"/>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endParaRPr lang="zh-CN" altLang="en-US" noProof="1">
              <a:solidFill>
                <a:srgbClr val="000000"/>
              </a:solidFill>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endParaRPr lang="zh-CN" altLang="en-US" noProof="1">
              <a:solidFill>
                <a:srgbClr val="000000"/>
              </a:solidFill>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fld id="{9A0DB2DC-4C9A-4742-B13C-FB6460FD3503}" type="slidenum">
              <a:rPr lang="zh-CN" altLang="en-US" noProof="1">
                <a:solidFill>
                  <a:srgbClr val="000000"/>
                </a:solidFill>
              </a:rPr>
              <a:t>‹#›</a:t>
            </a:fld>
            <a:endParaRPr lang="zh-CN" altLang="en-US" noProof="1">
              <a:solidFill>
                <a:srgbClr val="000000"/>
              </a:solidFill>
            </a:endParaRPr>
          </a:p>
        </p:txBody>
      </p:sp>
    </p:spTree>
    <p:extLst>
      <p:ext uri="{BB962C8B-B14F-4D97-AF65-F5344CB8AC3E}">
        <p14:creationId xmlns:p14="http://schemas.microsoft.com/office/powerpoint/2010/main" val="366707115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iming/>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itchFamily="2" charset="-122"/>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8.xml" /><Relationship Id="rId2" Type="http://schemas.openxmlformats.org/officeDocument/2006/relationships/notesSlide" Target="../notesSlides/notesSlide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4.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5.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40.xml" /><Relationship Id="rId2" Type="http://schemas.openxmlformats.org/officeDocument/2006/relationships/notesSlide" Target="../notesSlides/notesSlide6.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45.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56.xml" /><Relationship Id="rId2" Type="http://schemas.openxmlformats.org/officeDocument/2006/relationships/image" Target="../media/image2.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xml"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9230" name="Text Box 12"/>
          <p:cNvSpPr txBox="1"/>
          <p:nvPr/>
        </p:nvSpPr>
        <p:spPr>
          <a:xfrm>
            <a:off x="611725" y="2408361"/>
            <a:ext cx="7530792" cy="584775"/>
          </a:xfrm>
          <a:prstGeom prst="rect">
            <a:avLst/>
          </a:prstGeom>
          <a:solidFill>
            <a:schemeClr val="bg1"/>
          </a:solidFill>
          <a:ln w="9525">
            <a:noFill/>
          </a:ln>
        </p:spPr>
        <p:txBody>
          <a:bodyPr wrap="square" anchor="t">
            <a:spAutoFit/>
          </a:bodyPr>
          <a:lstStyle/>
          <a:p>
            <a:pPr algn="ctr">
              <a:spcBef>
                <a:spcPct val="50000"/>
              </a:spcBef>
            </a:pPr>
            <a:r>
              <a:rPr lang="zh-CN" altLang="en-US" sz="3200" b="1" smtClean="0">
                <a:solidFill>
                  <a:srgbClr val="FF0000"/>
                </a:solidFill>
                <a:latin typeface="微软雅黑" panose="020b0503020204020204" charset="-122"/>
                <a:ea typeface="微软雅黑"/>
              </a:rPr>
              <a:t>第</a:t>
            </a:r>
            <a:r>
              <a:rPr lang="zh-CN" altLang="en-US" sz="3200" b="1">
                <a:solidFill>
                  <a:srgbClr val="FF0000"/>
                </a:solidFill>
                <a:latin typeface="微软雅黑" panose="020b0503020204020204" charset="-122"/>
                <a:ea typeface="微软雅黑"/>
              </a:rPr>
              <a:t>二单元 为人民服务的政府复</a:t>
            </a:r>
            <a:r>
              <a:rPr lang="zh-CN" altLang="en-US" sz="3200" b="1" smtClean="0">
                <a:solidFill>
                  <a:srgbClr val="FF0000"/>
                </a:solidFill>
                <a:latin typeface="微软雅黑" panose="020b0503020204020204" charset="-122"/>
                <a:ea typeface="微软雅黑"/>
              </a:rPr>
              <a:t>习课</a:t>
            </a:r>
            <a:endParaRPr lang="zh-CN" altLang="en-US" sz="3200" b="1">
              <a:solidFill>
                <a:srgbClr val="FF0000"/>
              </a:solidFill>
              <a:latin typeface="微软雅黑" panose="020b0503020204020204" charset="-122"/>
              <a:ea typeface="微软雅黑"/>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 1"/>
          <p:cNvSpPr txBox="1"/>
          <p:nvPr/>
        </p:nvSpPr>
        <p:spPr>
          <a:xfrm>
            <a:off x="140970" y="288925"/>
            <a:ext cx="8488680" cy="542925"/>
          </a:xfrm>
          <a:prstGeom prst="rect">
            <a:avLst/>
          </a:prstGeom>
        </p:spPr>
        <p:txBody>
          <a:bodyPr vert="horz" lIns="91432" tIns="45716" rIns="91432" bIns="45716" rtlCol="0" anchor="ctr">
            <a:noAutofit/>
          </a:bodyPr>
          <a:lstStyle/>
          <a:p>
            <a:pPr marL="0" marR="0" lvl="0" indent="0" algn="ctr" defTabSz="913765"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smtClean="0">
                <a:ln>
                  <a:noFill/>
                </a:ln>
                <a:solidFill>
                  <a:schemeClr val="tx1"/>
                </a:solidFill>
                <a:effectLst/>
                <a:uLnTx/>
                <a:uFillTx/>
                <a:latin typeface="+mj-lt"/>
                <a:ea typeface="+mj-ea"/>
                <a:cs typeface="+mj-cs"/>
              </a:rPr>
              <a:t>转变政府职能，建设人民满意的服务型政府</a:t>
            </a:r>
          </a:p>
        </p:txBody>
      </p:sp>
      <p:sp>
        <p:nvSpPr>
          <p:cNvPr id="3" name="内容占位符 2"/>
          <p:cNvSpPr txBox="1"/>
          <p:nvPr/>
        </p:nvSpPr>
        <p:spPr>
          <a:xfrm>
            <a:off x="124460" y="831850"/>
            <a:ext cx="8895080" cy="4218940"/>
          </a:xfrm>
          <a:prstGeom prst="rect">
            <a:avLst/>
          </a:prstGeom>
        </p:spPr>
        <p:txBody>
          <a:bodyPr>
            <a:noAutofit/>
          </a:bodyPr>
          <a:lstStyle/>
          <a:p>
            <a:pPr marL="0" marR="0" lvl="0" indent="0" algn="l" defTabSz="913765" rtl="0" fontAlgn="auto">
              <a:lnSpc>
                <a:spcPct val="100000"/>
              </a:lnSpc>
              <a:spcBef>
                <a:spcPct val="0"/>
              </a:spcBef>
              <a:spcAft>
                <a:spcPct val="0"/>
              </a:spcAft>
              <a:buClrTx/>
              <a:buSzTx/>
              <a:buFont typeface="Arial" panose="020b0604020202020204" pitchFamily="34" charset="0"/>
              <a:buNone/>
              <a:defRPr/>
            </a:pPr>
            <a:r>
              <a:rPr kumimoji="0" lang="en-US" altLang="zh-CN" sz="2400" b="1" i="0" u="none" strike="noStrike" kern="1200" cap="none" spc="0" normalizeH="0" baseline="0" noProof="0" smtClean="0">
                <a:ln>
                  <a:noFill/>
                </a:ln>
                <a:solidFill>
                  <a:schemeClr val="tx1"/>
                </a:solidFill>
                <a:effectLst/>
                <a:uLnTx/>
                <a:uFillTx/>
                <a:latin typeface="+mn-lt"/>
                <a:ea typeface="+mn-ea"/>
              </a:rPr>
              <a:t>1</a:t>
            </a:r>
            <a:r>
              <a:rPr kumimoji="0" lang="zh-CN" altLang="en-US" sz="2400" b="1" i="0" u="none" strike="noStrike" kern="1200" cap="none" spc="0" normalizeH="0" baseline="0" noProof="0" smtClean="0">
                <a:ln>
                  <a:noFill/>
                </a:ln>
                <a:solidFill>
                  <a:schemeClr val="tx1"/>
                </a:solidFill>
                <a:effectLst/>
                <a:uLnTx/>
                <a:uFillTx/>
                <a:latin typeface="+mn-lt"/>
                <a:ea typeface="+mn-ea"/>
              </a:rPr>
              <a:t>各级政府必须在党的领导下，在法制轨道上开展工作</a:t>
            </a:r>
          </a:p>
          <a:p>
            <a:pPr marL="0" marR="0" lvl="0" indent="0" algn="l" defTabSz="913765" rtl="0" fontAlgn="auto">
              <a:lnSpc>
                <a:spcPct val="10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smtClean="0">
                <a:ln>
                  <a:noFill/>
                </a:ln>
                <a:solidFill>
                  <a:schemeClr val="tx1"/>
                </a:solidFill>
                <a:effectLst/>
                <a:uLnTx/>
                <a:uFillTx/>
                <a:latin typeface="+mn-lt"/>
                <a:ea typeface="+mn-ea"/>
              </a:rPr>
              <a:t>                                                                            </a:t>
            </a:r>
            <a:r>
              <a:rPr kumimoji="0" lang="en-US" altLang="zh-CN" sz="2400" b="1" i="0" u="none" strike="noStrike" kern="1200" cap="none" spc="0" normalizeH="0" baseline="0" noProof="0" smtClean="0">
                <a:ln>
                  <a:noFill/>
                </a:ln>
                <a:solidFill>
                  <a:schemeClr val="tx1"/>
                </a:solidFill>
                <a:effectLst/>
                <a:uLnTx/>
                <a:uFillTx/>
                <a:latin typeface="+mn-lt"/>
                <a:ea typeface="+mn-ea"/>
              </a:rPr>
              <a:t>——</a:t>
            </a:r>
            <a:r>
              <a:rPr kumimoji="0" lang="zh-CN" altLang="en-US" sz="2400" b="1" i="0" u="none" strike="noStrike" kern="1200" cap="none" spc="0" normalizeH="0" baseline="0" noProof="0" smtClean="0">
                <a:ln>
                  <a:noFill/>
                </a:ln>
                <a:solidFill>
                  <a:schemeClr val="tx1"/>
                </a:solidFill>
                <a:effectLst/>
                <a:uLnTx/>
                <a:uFillTx/>
                <a:latin typeface="+mn-lt"/>
                <a:ea typeface="+mn-ea"/>
              </a:rPr>
              <a:t>法治政府</a:t>
            </a:r>
          </a:p>
          <a:p>
            <a:pPr marL="0" marR="0" lvl="0" indent="0" algn="l" defTabSz="913765" rtl="0" fontAlgn="auto">
              <a:lnSpc>
                <a:spcPct val="100000"/>
              </a:lnSpc>
              <a:spcBef>
                <a:spcPct val="0"/>
              </a:spcBef>
              <a:spcAft>
                <a:spcPct val="0"/>
              </a:spcAft>
              <a:buClrTx/>
              <a:buSzTx/>
              <a:buFont typeface="Arial" panose="020b0604020202020204" pitchFamily="34" charset="0"/>
              <a:buNone/>
              <a:defRPr/>
            </a:pPr>
            <a:r>
              <a:rPr kumimoji="0" lang="en-US" altLang="zh-CN" sz="2400" b="1" i="0" u="none" strike="noStrike" kern="1200" cap="none" spc="0" normalizeH="0" baseline="0" noProof="0" smtClean="0">
                <a:ln>
                  <a:noFill/>
                </a:ln>
                <a:solidFill>
                  <a:schemeClr val="tx1"/>
                </a:solidFill>
                <a:effectLst/>
                <a:uLnTx/>
                <a:uFillTx/>
                <a:latin typeface="+mn-lt"/>
                <a:ea typeface="+mn-ea"/>
              </a:rPr>
              <a:t> 2 </a:t>
            </a:r>
            <a:r>
              <a:rPr kumimoji="0" lang="zh-CN" altLang="en-US" sz="2400" b="1" i="0" u="none" strike="noStrike" kern="1200" cap="none" spc="0" normalizeH="0" baseline="0" noProof="0" smtClean="0">
                <a:ln>
                  <a:noFill/>
                </a:ln>
                <a:solidFill>
                  <a:schemeClr val="tx1"/>
                </a:solidFill>
                <a:effectLst/>
                <a:uLnTx/>
                <a:uFillTx/>
                <a:latin typeface="+mn-lt"/>
                <a:ea typeface="+mn-ea"/>
              </a:rPr>
              <a:t>政府履行基本职能，有效发挥作用，并不意味着政府包办一切                                                                        </a:t>
            </a:r>
            <a:r>
              <a:rPr kumimoji="0" lang="en-US" altLang="zh-CN" sz="2400" b="1" i="0" u="none" strike="noStrike" kern="1200" cap="none" spc="0" normalizeH="0" baseline="0" noProof="0" smtClean="0">
                <a:ln>
                  <a:noFill/>
                </a:ln>
                <a:solidFill>
                  <a:schemeClr val="tx1"/>
                </a:solidFill>
                <a:effectLst/>
                <a:uLnTx/>
                <a:uFillTx/>
                <a:latin typeface="+mn-lt"/>
                <a:ea typeface="+mn-ea"/>
              </a:rPr>
              <a:t>——</a:t>
            </a:r>
            <a:r>
              <a:rPr kumimoji="0" lang="zh-CN" altLang="en-US" sz="2400" b="1" i="0" u="none" strike="noStrike" kern="1200" cap="none" spc="0" normalizeH="0" baseline="0" noProof="0" smtClean="0">
                <a:ln>
                  <a:noFill/>
                </a:ln>
                <a:solidFill>
                  <a:schemeClr val="tx1"/>
                </a:solidFill>
                <a:effectLst/>
                <a:uLnTx/>
                <a:uFillTx/>
                <a:latin typeface="+mn-lt"/>
                <a:ea typeface="+mn-ea"/>
              </a:rPr>
              <a:t>有限政府</a:t>
            </a:r>
            <a:r>
              <a:rPr kumimoji="0" lang="zh-CN" altLang="en-US" sz="2400" b="1" i="0" u="none" strike="noStrike" kern="1200" cap="none" spc="0" normalizeH="0" baseline="0" noProof="0" smtClean="0">
                <a:ln>
                  <a:noFill/>
                </a:ln>
                <a:solidFill>
                  <a:schemeClr val="tx1"/>
                </a:solidFill>
                <a:effectLst/>
                <a:uLnTx/>
                <a:uFillTx/>
                <a:latin typeface="宋体" panose="02010600030101010101" pitchFamily="2" charset="-122"/>
                <a:ea typeface="+mn-ea"/>
                <a:cs typeface="宋体" panose="02010600030101010101" pitchFamily="2" charset="-122"/>
                <a:sym typeface="+mn-ea"/>
              </a:rPr>
              <a:t> </a:t>
            </a:r>
          </a:p>
          <a:p>
            <a:pPr marL="0" marR="0" lvl="0" indent="0" algn="ctr" defTabSz="913765" rtl="0" fontAlgn="auto">
              <a:lnSpc>
                <a:spcPct val="10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smtClean="0">
                <a:ln>
                  <a:noFill/>
                </a:ln>
                <a:solidFill>
                  <a:schemeClr val="tx1"/>
                </a:solidFill>
                <a:effectLst/>
                <a:uLnTx/>
                <a:uFillTx/>
                <a:latin typeface="宋体" panose="02010600030101010101" pitchFamily="2" charset="-122"/>
                <a:ea typeface="+mn-ea"/>
                <a:cs typeface="宋体" panose="02010600030101010101" pitchFamily="2" charset="-122"/>
                <a:sym typeface="+mn-ea"/>
              </a:rPr>
              <a:t>政府履行职能时要</a:t>
            </a:r>
            <a:r>
              <a:rPr kumimoji="0" lang="zh-CN" altLang="en-US" sz="2400" b="1" i="0" u="none" strike="noStrike" kern="1200" cap="none" spc="0" normalizeH="0" baseline="0" noProof="0" smtClean="0">
                <a:ln>
                  <a:noFill/>
                </a:ln>
                <a:solidFill>
                  <a:schemeClr val="tx1"/>
                </a:solidFill>
                <a:effectLst/>
                <a:uLnTx/>
                <a:uFillTx/>
                <a:latin typeface="宋体" panose="02010600030101010101" pitchFamily="2" charset="-122"/>
                <a:ea typeface="+mn-ea"/>
                <a:cs typeface="Times New Roman" panose="02020603050405020304" pitchFamily="18" charset="0"/>
                <a:sym typeface="宋体" panose="02010600030101010101" pitchFamily="2" charset="-122"/>
              </a:rPr>
              <a:t>不越位、不缺位、不错位</a:t>
            </a:r>
            <a:endParaRPr kumimoji="0" lang="zh-CN" altLang="en-US" sz="2400" b="1" i="0" u="none" strike="noStrike" kern="1200" cap="none" spc="0" normalizeH="0" baseline="0" noProof="0" smtClean="0">
              <a:ln>
                <a:noFill/>
              </a:ln>
              <a:solidFill>
                <a:srgbClr val="FF0000"/>
              </a:solidFill>
              <a:effectLst/>
              <a:uLnTx/>
              <a:uFillTx/>
              <a:latin typeface="宋体" panose="02010600030101010101" pitchFamily="2" charset="-122"/>
              <a:ea typeface="+mn-ea"/>
              <a:cs typeface="Times New Roman" panose="02020603050405020304" pitchFamily="18" charset="0"/>
              <a:sym typeface="宋体" panose="02010600030101010101" pitchFamily="2" charset="-122"/>
            </a:endParaRPr>
          </a:p>
          <a:p>
            <a:pPr marL="0" marR="0" lvl="0" indent="0" algn="l" defTabSz="685800" rtl="0" fontAlgn="auto">
              <a:lnSpc>
                <a:spcPct val="100000"/>
              </a:lnSpc>
              <a:spcBef>
                <a:spcPct val="0"/>
              </a:spcBef>
              <a:spcAft>
                <a:spcPct val="0"/>
              </a:spcAft>
              <a:buClrTx/>
              <a:buSzTx/>
              <a:buFont typeface="Arial" panose="020b0604020202020204" pitchFamily="34" charset="0"/>
              <a:buNone/>
              <a:defRPr/>
            </a:pPr>
            <a:r>
              <a:rPr kumimoji="0" lang="zh-CN" altLang="en-US" sz="2000" b="1" i="0" u="none" strike="noStrike" kern="1200" cap="none" spc="0" normalizeH="0" baseline="0" noProof="0" smtClean="0">
                <a:ln>
                  <a:noFill/>
                </a:ln>
                <a:solidFill>
                  <a:schemeClr val="tx1"/>
                </a:solidFill>
                <a:effectLst>
                  <a:outerShdw blurRad="38100" dist="19050" dir="2700000" algn="tl" rotWithShape="0">
                    <a:schemeClr val="dk1">
                      <a:alpha val="40000"/>
                    </a:schemeClr>
                  </a:outerShdw>
                </a:effectLst>
                <a:uLnTx/>
                <a:uFillTx/>
                <a:latin typeface="+mn-lt"/>
                <a:cs typeface="+mn-ea"/>
                <a:sym typeface="+mn-ea"/>
              </a:rPr>
              <a:t>     </a:t>
            </a:r>
            <a:r>
              <a:rPr kumimoji="0" lang="en-US" altLang="zh-CN" sz="2400" b="1" i="0" u="none" strike="noStrike" kern="1200" cap="none" spc="0" normalizeH="0" baseline="0" noProof="0" smtClean="0">
                <a:ln>
                  <a:noFill/>
                </a:ln>
                <a:solidFill>
                  <a:schemeClr val="tx1"/>
                </a:solidFill>
                <a:effectLst/>
                <a:uLnTx/>
                <a:uFillTx/>
                <a:latin typeface="+mn-lt"/>
                <a:ea typeface="+mn-ea"/>
                <a:sym typeface="+mn-ea"/>
              </a:rPr>
              <a:t>不越位：</a:t>
            </a:r>
            <a:r>
              <a:rPr kumimoji="0" lang="zh-CN" altLang="en-US" sz="2400" b="1" i="0" u="none" strike="noStrike" kern="1200" cap="none" spc="0" normalizeH="0" baseline="0" noProof="0" smtClean="0">
                <a:ln>
                  <a:noFill/>
                </a:ln>
                <a:solidFill>
                  <a:srgbClr val="FF0000"/>
                </a:solidFill>
                <a:effectLst>
                  <a:outerShdw blurRad="38100" dist="25400" dir="5400000" algn="ctr" rotWithShape="0">
                    <a:srgbClr val="6E747A">
                      <a:alpha val="43000"/>
                    </a:srgbClr>
                  </a:outerShdw>
                </a:effectLst>
                <a:uLnTx/>
                <a:uFillTx/>
                <a:latin typeface="+mn-lt"/>
                <a:cs typeface="+mn-ea"/>
                <a:sym typeface="+mn-ea"/>
              </a:rPr>
              <a:t>不该管的要放权</a:t>
            </a:r>
            <a:r>
              <a:rPr kumimoji="0" lang="zh-CN" altLang="en-US" sz="2400" b="1" i="0" u="none" strike="noStrike" kern="1200" cap="none" spc="0" normalizeH="0" baseline="0" noProof="0" smtClean="0">
                <a:ln>
                  <a:noFill/>
                </a:ln>
                <a:solidFill>
                  <a:schemeClr val="tx1"/>
                </a:solidFill>
                <a:effectLst/>
                <a:uLnTx/>
                <a:uFillTx/>
                <a:latin typeface="+mn-lt"/>
                <a:cs typeface="+mn-ea"/>
                <a:sym typeface="+mn-ea"/>
              </a:rPr>
              <a:t>，变“无限政府”为“有限政府”，市场、社会能做的事情要交由市场、社会做。处理好</a:t>
            </a:r>
            <a:r>
              <a:rPr kumimoji="0" lang="zh-CN" altLang="en-US" sz="2400" b="1" i="0" u="none" strike="noStrike" kern="1200" cap="none" spc="0" normalizeH="0" baseline="0" noProof="0" smtClean="0">
                <a:ln>
                  <a:noFill/>
                </a:ln>
                <a:solidFill>
                  <a:srgbClr val="FF0000"/>
                </a:solidFill>
                <a:effectLst/>
                <a:uLnTx/>
                <a:uFillTx/>
                <a:latin typeface="+mn-lt"/>
                <a:cs typeface="+mn-ea"/>
                <a:sym typeface="+mn-ea"/>
              </a:rPr>
              <a:t>政府与市场、与社会的关系。</a:t>
            </a:r>
            <a:endParaRPr kumimoji="0" lang="zh-CN" altLang="en-US" sz="2400" b="1" i="0" u="none" strike="noStrike" kern="1200" cap="none" spc="0" normalizeH="0" baseline="0" noProof="1" smtClean="0">
              <a:ln>
                <a:noFill/>
              </a:ln>
              <a:solidFill>
                <a:schemeClr val="tx1"/>
              </a:solidFill>
              <a:effectLst/>
              <a:uLnTx/>
              <a:uFillTx/>
              <a:latin typeface="+mn-lt"/>
              <a:cs typeface="+mn-ea"/>
            </a:endParaRPr>
          </a:p>
          <a:p>
            <a:pPr marL="0" marR="0" lvl="0" indent="0" algn="l" defTabSz="685800" rtl="0" fontAlgn="auto">
              <a:lnSpc>
                <a:spcPct val="10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smtClean="0">
                <a:ln>
                  <a:noFill/>
                </a:ln>
                <a:solidFill>
                  <a:schemeClr val="tx1"/>
                </a:solidFill>
                <a:effectLst>
                  <a:outerShdw blurRad="38100" dist="19050" dir="2700000" algn="tl" rotWithShape="0">
                    <a:schemeClr val="dk1">
                      <a:alpha val="40000"/>
                    </a:schemeClr>
                  </a:outerShdw>
                </a:effectLst>
                <a:uLnTx/>
                <a:uFillTx/>
                <a:latin typeface="+mn-lt"/>
                <a:cs typeface="+mn-ea"/>
                <a:sym typeface="+mn-ea"/>
              </a:rPr>
              <a:t>　 </a:t>
            </a:r>
            <a:r>
              <a:rPr kumimoji="0" lang="en-US" altLang="zh-CN" sz="2400" b="1" i="0" u="none" strike="noStrike" kern="1200" cap="none" spc="0" normalizeH="0" baseline="0" noProof="0" smtClean="0">
                <a:ln>
                  <a:noFill/>
                </a:ln>
                <a:solidFill>
                  <a:schemeClr val="tx1"/>
                </a:solidFill>
                <a:effectLst/>
                <a:uLnTx/>
                <a:uFillTx/>
                <a:latin typeface="+mn-lt"/>
                <a:ea typeface="+mn-ea"/>
                <a:sym typeface="+mn-ea"/>
              </a:rPr>
              <a:t>不缺位：</a:t>
            </a:r>
            <a:r>
              <a:rPr kumimoji="0" lang="zh-CN" altLang="en-US" sz="2400" b="1" i="0" u="none" strike="noStrike" kern="1200" cap="none" spc="0" normalizeH="0" baseline="0" noProof="0" smtClean="0">
                <a:ln>
                  <a:noFill/>
                </a:ln>
                <a:solidFill>
                  <a:srgbClr val="FF0000"/>
                </a:solidFill>
                <a:effectLst>
                  <a:outerShdw blurRad="38100" dist="25400" dir="5400000" algn="ctr" rotWithShape="0">
                    <a:srgbClr val="6E747A">
                      <a:alpha val="43000"/>
                    </a:srgbClr>
                  </a:outerShdw>
                </a:effectLst>
                <a:uLnTx/>
                <a:uFillTx/>
                <a:latin typeface="+mn-lt"/>
                <a:cs typeface="+mn-ea"/>
                <a:sym typeface="+mn-ea"/>
              </a:rPr>
              <a:t>不能什么也不管</a:t>
            </a:r>
            <a:r>
              <a:rPr kumimoji="0" lang="zh-CN" altLang="en-US" sz="2400" b="1" i="0" u="none" strike="noStrike" kern="1200" cap="none" spc="0" normalizeH="0" baseline="0" noProof="0" smtClean="0">
                <a:ln>
                  <a:noFill/>
                </a:ln>
                <a:solidFill>
                  <a:schemeClr val="tx1"/>
                </a:solidFill>
                <a:effectLst/>
                <a:uLnTx/>
                <a:uFillTx/>
                <a:latin typeface="+mn-lt"/>
                <a:cs typeface="+mn-ea"/>
                <a:sym typeface="+mn-ea"/>
              </a:rPr>
              <a:t>，政府应该把</a:t>
            </a:r>
            <a:r>
              <a:rPr kumimoji="0" lang="zh-CN" altLang="en-US" sz="2400" b="1" i="0" u="none" strike="noStrike" kern="1200" cap="none" spc="0" normalizeH="0" baseline="0" noProof="0" smtClean="0">
                <a:ln>
                  <a:noFill/>
                </a:ln>
                <a:solidFill>
                  <a:srgbClr val="FF0000"/>
                </a:solidFill>
                <a:effectLst>
                  <a:outerShdw blurRad="38100" dist="25400" dir="5400000" algn="ctr" rotWithShape="0">
                    <a:srgbClr val="6E747A">
                      <a:alpha val="43000"/>
                    </a:srgbClr>
                  </a:outerShdw>
                </a:effectLst>
                <a:uLnTx/>
                <a:uFillTx/>
                <a:latin typeface="+mn-lt"/>
                <a:cs typeface="+mn-ea"/>
                <a:sym typeface="+mn-ea"/>
              </a:rPr>
              <a:t>该管的事情真正管好</a:t>
            </a:r>
            <a:r>
              <a:rPr kumimoji="0" lang="zh-CN" altLang="en-US" sz="2400" b="1" i="0" u="none" strike="noStrike" kern="1200" cap="none" spc="0" normalizeH="0" baseline="0" noProof="0" smtClean="0">
                <a:ln>
                  <a:noFill/>
                </a:ln>
                <a:solidFill>
                  <a:schemeClr val="tx1"/>
                </a:solidFill>
                <a:effectLst/>
                <a:uLnTx/>
                <a:uFillTx/>
                <a:latin typeface="+mn-lt"/>
                <a:cs typeface="+mn-ea"/>
                <a:sym typeface="+mn-ea"/>
              </a:rPr>
              <a:t>。</a:t>
            </a:r>
          </a:p>
          <a:p>
            <a:pPr marL="0" marR="0" lvl="0" indent="0" algn="l" defTabSz="685800" rtl="0" fontAlgn="auto">
              <a:lnSpc>
                <a:spcPct val="10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smtClean="0">
                <a:ln>
                  <a:noFill/>
                </a:ln>
                <a:solidFill>
                  <a:schemeClr val="tx1"/>
                </a:solidFill>
                <a:effectLst>
                  <a:outerShdw blurRad="38100" dist="19050" dir="2700000" algn="tl" rotWithShape="0">
                    <a:schemeClr val="dk1">
                      <a:alpha val="40000"/>
                    </a:schemeClr>
                  </a:outerShdw>
                </a:effectLst>
                <a:uLnTx/>
                <a:uFillTx/>
                <a:latin typeface="+mn-lt"/>
                <a:cs typeface="+mn-ea"/>
                <a:sym typeface="+mn-ea"/>
              </a:rPr>
              <a:t>　 </a:t>
            </a:r>
            <a:r>
              <a:rPr kumimoji="0" lang="en-US" altLang="zh-CN" sz="2400" b="1" i="0" u="none" strike="noStrike" kern="1200" cap="none" spc="0" normalizeH="0" baseline="0" noProof="0" smtClean="0">
                <a:ln>
                  <a:noFill/>
                </a:ln>
                <a:solidFill>
                  <a:schemeClr val="tx1"/>
                </a:solidFill>
                <a:effectLst/>
                <a:uLnTx/>
                <a:uFillTx/>
                <a:latin typeface="+mn-lt"/>
                <a:ea typeface="+mn-ea"/>
                <a:sym typeface="+mn-ea"/>
              </a:rPr>
              <a:t>不错位：</a:t>
            </a:r>
            <a:r>
              <a:rPr kumimoji="0" lang="zh-CN" altLang="en-US" sz="2400" b="1" i="0" u="none" strike="noStrike" kern="1200" cap="none" spc="0" normalizeH="0" baseline="0" noProof="0" smtClean="0">
                <a:ln>
                  <a:noFill/>
                </a:ln>
                <a:solidFill>
                  <a:schemeClr val="tx1"/>
                </a:solidFill>
                <a:effectLst/>
                <a:uLnTx/>
                <a:uFillTx/>
                <a:latin typeface="+mn-lt"/>
                <a:cs typeface="+mn-ea"/>
                <a:sym typeface="+mn-ea"/>
              </a:rPr>
              <a:t>政府不能既当规则的制定者，又当规则的执行者，</a:t>
            </a:r>
            <a:r>
              <a:rPr kumimoji="0" lang="zh-CN" altLang="en-US" sz="2400" b="1" i="0" u="none" strike="noStrike" kern="1200" cap="none" spc="0" normalizeH="0" baseline="0" noProof="0" smtClean="0">
                <a:ln>
                  <a:noFill/>
                </a:ln>
                <a:solidFill>
                  <a:srgbClr val="FF0000"/>
                </a:solidFill>
                <a:effectLst>
                  <a:outerShdw blurRad="38100" dist="25400" dir="5400000" algn="ctr" rotWithShape="0">
                    <a:srgbClr val="6E747A">
                      <a:alpha val="43000"/>
                    </a:srgbClr>
                  </a:outerShdw>
                </a:effectLst>
                <a:uLnTx/>
                <a:uFillTx/>
                <a:latin typeface="+mn-lt"/>
                <a:cs typeface="+mn-ea"/>
                <a:sym typeface="+mn-ea"/>
              </a:rPr>
              <a:t>不能代替其他国家机关做事。</a:t>
            </a:r>
          </a:p>
          <a:p>
            <a:pPr marL="0" marR="0" lvl="0" indent="0" algn="l" defTabSz="685800" rtl="0" fontAlgn="auto">
              <a:lnSpc>
                <a:spcPct val="100000"/>
              </a:lnSpc>
              <a:spcBef>
                <a:spcPct val="0"/>
              </a:spcBef>
              <a:spcAft>
                <a:spcPct val="0"/>
              </a:spcAft>
              <a:buClrTx/>
              <a:buSzTx/>
              <a:buFont typeface="Arial" panose="020b0604020202020204" pitchFamily="34" charset="0"/>
              <a:buNone/>
              <a:defRPr/>
            </a:pPr>
            <a:endParaRPr kumimoji="0" lang="en-US" altLang="zh-CN" sz="2400" b="1" i="0" u="none" strike="noStrike" kern="1200" cap="none" spc="0" normalizeH="0" baseline="0" noProof="0" smtClean="0">
              <a:ln>
                <a:noFill/>
              </a:ln>
              <a:solidFill>
                <a:srgbClr val="FF0000"/>
              </a:solidFill>
              <a:effectLst>
                <a:outerShdw blurRad="38100" dist="25400" dir="5400000" algn="ctr" rotWithShape="0">
                  <a:srgbClr val="6E747A">
                    <a:alpha val="43000"/>
                  </a:srgbClr>
                </a:outerShdw>
              </a:effectLst>
              <a:uLnTx/>
              <a:uFillTx/>
              <a:latin typeface="+mn-lt"/>
              <a:ea typeface="宋体" pitchFamily="2" charset="-122"/>
              <a:cs typeface="+mn-ea"/>
              <a:sym typeface="+mn-ea"/>
            </a:endParaRPr>
          </a:p>
          <a:p>
            <a:pPr marL="0" marR="0" lvl="0" indent="0" algn="l" defTabSz="685800" rtl="0" fontAlgn="auto">
              <a:lnSpc>
                <a:spcPct val="100000"/>
              </a:lnSpc>
              <a:spcBef>
                <a:spcPct val="0"/>
              </a:spcBef>
              <a:buNone/>
              <a:defRPr/>
            </a:pPr>
            <a:r>
              <a:rPr lang="en-US" altLang="zh-CN" sz="2400" smtClean="0"/>
              <a:t> </a:t>
            </a:r>
            <a:r>
              <a:rPr lang="en-US" altLang="zh-CN" sz="2400" b="1" smtClean="0"/>
              <a:t>3 </a:t>
            </a:r>
            <a:r>
              <a:rPr lang="zh-CN" altLang="en-US" sz="2400" b="1" smtClean="0">
                <a:latin typeface="宋体" panose="02010600030101010101" pitchFamily="2" charset="-122"/>
                <a:cs typeface="Times New Roman" panose="02020603050405020304" pitchFamily="18" charset="0"/>
                <a:sym typeface="+mn-ea"/>
              </a:rPr>
              <a:t>我国正在深化机构改革和</a:t>
            </a:r>
            <a:r>
              <a:rPr lang="zh-CN" altLang="en-US" sz="2400" b="1" smtClean="0">
                <a:solidFill>
                  <a:srgbClr val="FF0000"/>
                </a:solidFill>
                <a:latin typeface="宋体" panose="02010600030101010101" pitchFamily="2" charset="-122"/>
                <a:cs typeface="Times New Roman" panose="02020603050405020304" pitchFamily="18" charset="0"/>
                <a:sym typeface="+mn-ea"/>
              </a:rPr>
              <a:t>行政体制改革</a:t>
            </a:r>
            <a:r>
              <a:rPr lang="zh-CN" altLang="en-US" sz="2400" b="1" smtClean="0">
                <a:latin typeface="宋体" panose="02010600030101010101" pitchFamily="2" charset="-122"/>
                <a:cs typeface="Times New Roman" panose="02020603050405020304" pitchFamily="18" charset="0"/>
                <a:sym typeface="+mn-ea"/>
              </a:rPr>
              <a:t>，</a:t>
            </a:r>
            <a:r>
              <a:rPr lang="zh-CN" altLang="en-US" sz="2400" b="1" smtClean="0">
                <a:solidFill>
                  <a:srgbClr val="FF0000"/>
                </a:solidFill>
                <a:latin typeface="宋体" panose="02010600030101010101" pitchFamily="2" charset="-122"/>
                <a:cs typeface="Times New Roman" panose="02020603050405020304" pitchFamily="18" charset="0"/>
                <a:sym typeface="+mn-ea"/>
              </a:rPr>
              <a:t>转变</a:t>
            </a:r>
            <a:r>
              <a:rPr lang="zh-CN" altLang="en-US" sz="2400" b="1" smtClean="0">
                <a:latin typeface="宋体" panose="02010600030101010101" pitchFamily="2" charset="-122"/>
                <a:cs typeface="Times New Roman" panose="02020603050405020304" pitchFamily="18" charset="0"/>
                <a:sym typeface="+mn-ea"/>
              </a:rPr>
              <a:t>政府职能，</a:t>
            </a:r>
            <a:r>
              <a:rPr lang="zh-CN" altLang="en-US" sz="2400" b="1" smtClean="0">
                <a:solidFill>
                  <a:srgbClr val="FF0000"/>
                </a:solidFill>
                <a:latin typeface="宋体" panose="02010600030101010101" pitchFamily="2" charset="-122"/>
                <a:cs typeface="Times New Roman" panose="02020603050405020304" pitchFamily="18" charset="0"/>
                <a:sym typeface="+mn-ea"/>
              </a:rPr>
              <a:t>深化</a:t>
            </a:r>
            <a:r>
              <a:rPr lang="zh-CN" altLang="en-US" sz="2400" b="1" smtClean="0">
                <a:latin typeface="宋体" panose="02010600030101010101" pitchFamily="2" charset="-122"/>
                <a:cs typeface="Times New Roman" panose="02020603050405020304" pitchFamily="18" charset="0"/>
                <a:sym typeface="+mn-ea"/>
              </a:rPr>
              <a:t>简政放权，</a:t>
            </a:r>
            <a:r>
              <a:rPr lang="zh-CN" altLang="en-US" sz="2400" b="1" smtClean="0">
                <a:solidFill>
                  <a:srgbClr val="FF0000"/>
                </a:solidFill>
                <a:latin typeface="宋体" panose="02010600030101010101" pitchFamily="2" charset="-122"/>
                <a:cs typeface="Times New Roman" panose="02020603050405020304" pitchFamily="18" charset="0"/>
                <a:sym typeface="+mn-ea"/>
              </a:rPr>
              <a:t>创新</a:t>
            </a:r>
            <a:r>
              <a:rPr lang="zh-CN" altLang="en-US" sz="2400" b="1" smtClean="0">
                <a:latin typeface="宋体" panose="02010600030101010101" pitchFamily="2" charset="-122"/>
                <a:cs typeface="Times New Roman" panose="02020603050405020304" pitchFamily="18" charset="0"/>
                <a:sym typeface="+mn-ea"/>
              </a:rPr>
              <a:t>监管方式，</a:t>
            </a:r>
            <a:r>
              <a:rPr lang="zh-CN" altLang="en-US" sz="2400" b="1" smtClean="0">
                <a:solidFill>
                  <a:srgbClr val="FF0000"/>
                </a:solidFill>
                <a:latin typeface="宋体" panose="02010600030101010101" pitchFamily="2" charset="-122"/>
                <a:cs typeface="Times New Roman" panose="02020603050405020304" pitchFamily="18" charset="0"/>
                <a:sym typeface="+mn-ea"/>
              </a:rPr>
              <a:t>增强</a:t>
            </a:r>
            <a:r>
              <a:rPr lang="zh-CN" altLang="en-US" sz="2400" b="1" smtClean="0">
                <a:latin typeface="宋体" panose="02010600030101010101" pitchFamily="2" charset="-122"/>
                <a:cs typeface="Times New Roman" panose="02020603050405020304" pitchFamily="18" charset="0"/>
                <a:sym typeface="+mn-ea"/>
              </a:rPr>
              <a:t>政府公信力和执行力，</a:t>
            </a:r>
            <a:r>
              <a:rPr lang="zh-CN" altLang="en-US" sz="2400" b="1" smtClean="0">
                <a:solidFill>
                  <a:srgbClr val="FF0000"/>
                </a:solidFill>
                <a:latin typeface="宋体" panose="02010600030101010101" pitchFamily="2" charset="-122"/>
                <a:cs typeface="Times New Roman" panose="02020603050405020304" pitchFamily="18" charset="0"/>
                <a:sym typeface="+mn-ea"/>
              </a:rPr>
              <a:t>建设</a:t>
            </a:r>
            <a:r>
              <a:rPr lang="zh-CN" altLang="en-US" sz="2400" b="1" smtClean="0">
                <a:latin typeface="宋体" panose="02010600030101010101" pitchFamily="2" charset="-122"/>
                <a:cs typeface="Times New Roman" panose="02020603050405020304" pitchFamily="18" charset="0"/>
                <a:sym typeface="+mn-ea"/>
              </a:rPr>
              <a:t>人民满意的服务型政府。</a:t>
            </a:r>
            <a:endParaRPr lang="zh-CN" altLang="en-US" sz="2400" b="1" smtClean="0">
              <a:latin typeface="宋体" panose="02010600030101010101" pitchFamily="2" charset="-122"/>
              <a:cs typeface="Times New Roman" panose="02020603050405020304" pitchFamily="18" charset="0"/>
            </a:endParaRPr>
          </a:p>
          <a:p>
            <a:pPr marL="0" marR="0" lvl="0" indent="0" algn="l" defTabSz="685800" rtl="0" eaLnBrk="1" fontAlgn="auto" latinLnBrk="0" hangingPunct="1">
              <a:lnSpc>
                <a:spcPct val="120000"/>
              </a:lnSpc>
              <a:spcBef>
                <a:spcPct val="20000"/>
              </a:spcBef>
              <a:spcAft>
                <a:spcPct val="0"/>
              </a:spcAft>
              <a:buClrTx/>
              <a:buSzTx/>
              <a:buFont typeface="Arial" panose="020b0604020202020204" pitchFamily="34" charset="0"/>
              <a:buNone/>
              <a:defRPr/>
            </a:pPr>
            <a:endParaRPr kumimoji="0" lang="zh-CN" altLang="en-US" sz="2400" i="0" u="none" strike="noStrike" kern="1200" cap="none" spc="0" normalizeH="0" baseline="0" noProof="1" smtClean="0">
              <a:ln>
                <a:noFill/>
              </a:ln>
              <a:solidFill>
                <a:srgbClr val="FF0000"/>
              </a:solidFill>
              <a:effectLst>
                <a:outerShdw blurRad="38100" dist="25400" dir="5400000" algn="ctr" rotWithShape="0">
                  <a:srgbClr val="6E747A">
                    <a:alpha val="43000"/>
                  </a:srgbClr>
                </a:outerShdw>
              </a:effectLst>
              <a:uLnTx/>
              <a:uFillTx/>
              <a:latin typeface="+mn-lt"/>
              <a:ea typeface="宋体" pitchFamily="2" charset="-122"/>
              <a:cs typeface="+mn-ea"/>
            </a:endParaRPr>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z="2800" b="1"/>
              <a:t>新闻解读</a:t>
            </a:r>
            <a:r>
              <a:rPr lang="en-US" altLang="zh-CN" sz="2800" b="1"/>
              <a:t>——</a:t>
            </a:r>
            <a:r>
              <a:rPr lang="zh-CN" altLang="en-US" sz="2800" b="1"/>
              <a:t>政府工作报告</a:t>
            </a:r>
          </a:p>
        </p:txBody>
      </p:sp>
      <p:sp>
        <p:nvSpPr>
          <p:cNvPr id="3" name="内容占位符 2"/>
          <p:cNvSpPr>
            <a:spLocks noGrp="1"/>
          </p:cNvSpPr>
          <p:nvPr>
            <p:ph idx="1"/>
          </p:nvPr>
        </p:nvSpPr>
        <p:spPr>
          <a:xfrm>
            <a:off x="277495" y="1600200"/>
            <a:ext cx="8409305" cy="4453255"/>
          </a:xfrm>
        </p:spPr>
        <p:txBody>
          <a:bodyPr/>
          <a:lstStyle/>
          <a:p>
            <a:r>
              <a:rPr lang="zh-CN" altLang="en-US" sz="2400" b="1">
                <a:solidFill>
                  <a:srgbClr val="FF0000"/>
                </a:solidFill>
              </a:rPr>
              <a:t>积极的财政政策</a:t>
            </a:r>
            <a:r>
              <a:rPr lang="zh-CN" altLang="en-US" sz="2400" b="1"/>
              <a:t>要更加积极有为。今年赤字率拟按3.6%以上安排，财政赤字规模比去年增加1万亿元，同时发行1万亿元抗疫特别国债。这是特殊时期的特殊举措。上述2万亿元全部转给地方，建立特殊转移支付机制，</a:t>
            </a:r>
          </a:p>
          <a:p>
            <a:r>
              <a:rPr lang="zh-CN" altLang="en-US" sz="2400" b="1">
                <a:solidFill>
                  <a:srgbClr val="FF0000"/>
                </a:solidFill>
              </a:rPr>
              <a:t>稳健的货币政策</a:t>
            </a:r>
            <a:r>
              <a:rPr lang="zh-CN" altLang="en-US" sz="2400" b="1"/>
              <a:t>要更加灵活适度。综合运用降准降息、再贷款等手段，引导广义货币供应量和社会融资规模增速明显高于去年。保持人民币汇率在合理均衡水平上基本稳定。创新直达实体经济的货币政策工具，务必推动企业便利获得贷款，推动利率持续下行。</a:t>
            </a:r>
          </a:p>
          <a:p>
            <a:r>
              <a:rPr lang="zh-CN" altLang="en-US" sz="2400" b="1"/>
              <a:t>这体现了政府的什么职能？</a:t>
            </a:r>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z="2800" b="1">
                <a:sym typeface="+mn-ea"/>
              </a:rPr>
              <a:t>新闻解读</a:t>
            </a:r>
            <a:r>
              <a:rPr lang="en-US" altLang="zh-CN" sz="2800" b="1">
                <a:sym typeface="+mn-ea"/>
              </a:rPr>
              <a:t>——</a:t>
            </a:r>
            <a:r>
              <a:rPr lang="zh-CN" altLang="en-US" sz="2800" b="1">
                <a:sym typeface="+mn-ea"/>
              </a:rPr>
              <a:t>政府工作报告</a:t>
            </a:r>
            <a:endParaRPr lang="zh-CN" altLang="en-US" sz="2800"/>
          </a:p>
        </p:txBody>
      </p:sp>
      <p:sp>
        <p:nvSpPr>
          <p:cNvPr id="3" name="内容占位符 2"/>
          <p:cNvSpPr>
            <a:spLocks noGrp="1"/>
          </p:cNvSpPr>
          <p:nvPr>
            <p:ph idx="1"/>
          </p:nvPr>
        </p:nvSpPr>
        <p:spPr>
          <a:xfrm>
            <a:off x="457200" y="1347470"/>
            <a:ext cx="8229600" cy="4525963"/>
          </a:xfrm>
        </p:spPr>
        <p:txBody>
          <a:bodyPr/>
          <a:lstStyle/>
          <a:p>
            <a:r>
              <a:rPr lang="zh-CN" altLang="en-US" sz="2000" b="1"/>
              <a:t>加强</a:t>
            </a:r>
            <a:r>
              <a:rPr lang="zh-CN" altLang="en-US" sz="2000" b="1">
                <a:solidFill>
                  <a:srgbClr val="FF0000"/>
                </a:solidFill>
              </a:rPr>
              <a:t>公共卫生体系建设</a:t>
            </a:r>
            <a:r>
              <a:rPr lang="zh-CN" altLang="en-US" sz="2000" b="1"/>
              <a:t>。坚持生命至上，改革疾病预防控制体制，加强传染病防治能力建设，完善传染病直报和预警系统，坚持及时公开透明发布疫情信息。</a:t>
            </a:r>
          </a:p>
          <a:p>
            <a:r>
              <a:rPr lang="zh-CN" altLang="en-US" sz="2000" b="1"/>
              <a:t>推动</a:t>
            </a:r>
            <a:r>
              <a:rPr lang="zh-CN" altLang="en-US" sz="2000" b="1">
                <a:solidFill>
                  <a:srgbClr val="FF0000"/>
                </a:solidFill>
              </a:rPr>
              <a:t>教育</a:t>
            </a:r>
            <a:r>
              <a:rPr lang="zh-CN" altLang="en-US" sz="2000" b="1"/>
              <a:t>公平发展和质量提升。坚持立德树人。有序组织中小学教育教学和中高考工作。加强乡镇寄宿制学校、乡村小规模学校和县城学校建设。完善随迁子女义务教育入学政策。办好特殊教育、继续教育，支持和规范民办教育。</a:t>
            </a:r>
          </a:p>
          <a:p>
            <a:r>
              <a:rPr lang="zh-CN" altLang="en-US" sz="2000" b="1">
                <a:solidFill>
                  <a:srgbClr val="FF0000"/>
                </a:solidFill>
              </a:rPr>
              <a:t>提高基本医疗服务水平</a:t>
            </a:r>
            <a:r>
              <a:rPr lang="zh-CN" altLang="en-US" sz="2000" b="1"/>
              <a:t>。居民医保人均财政补助标准增加30元，开展门诊费用跨省直接结算试点。对受疫情影响的医疗机构给予扶持。</a:t>
            </a:r>
          </a:p>
          <a:p>
            <a:r>
              <a:rPr lang="zh-CN" altLang="en-US" sz="2000" b="1"/>
              <a:t>加大基本</a:t>
            </a:r>
            <a:r>
              <a:rPr lang="zh-CN" altLang="en-US" sz="2000" b="1">
                <a:solidFill>
                  <a:srgbClr val="FF0000"/>
                </a:solidFill>
              </a:rPr>
              <a:t>民生保障力度</a:t>
            </a:r>
            <a:r>
              <a:rPr lang="zh-CN" altLang="en-US" sz="2000" b="1"/>
              <a:t>。上调退休人员基本养老金，提高城乡居民基础养老金最低标准。实现企业职工基本养老保险基金省级统收统支，提高中央调剂比例。全国近3亿人领取养老金，必须确保按时足额发放。落实退役军人优抚政策。</a:t>
            </a:r>
          </a:p>
          <a:p>
            <a:r>
              <a:rPr lang="zh-CN" altLang="en-US" sz="2000" b="1">
                <a:sym typeface="+mn-ea"/>
              </a:rPr>
              <a:t>这体现了政府的什么职能？</a:t>
            </a:r>
            <a:endParaRPr lang="zh-CN" altLang="en-US" sz="2000" b="1"/>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75778" name="Rectangle 2"/>
          <p:cNvSpPr>
            <a:spLocks noGrp="1"/>
          </p:cNvSpPr>
          <p:nvPr>
            <p:ph type="body" idx="4294967295"/>
          </p:nvPr>
        </p:nvSpPr>
        <p:spPr>
          <a:xfrm>
            <a:off x="104775" y="809625"/>
            <a:ext cx="8826500" cy="4815205"/>
          </a:xfrm>
        </p:spPr>
        <p:txBody>
          <a:bodyPr anchor="t">
            <a:noAutofit/>
          </a:bodyPr>
          <a:lstStyle/>
          <a:p>
            <a:pPr marL="0" indent="0">
              <a:lnSpc>
                <a:spcPct val="150000"/>
              </a:lnSpc>
              <a:spcBef>
                <a:spcPct val="0"/>
              </a:spcBef>
              <a:buNone/>
            </a:pPr>
            <a:r>
              <a:rPr lang="en-US" altLang="zh-CN" sz="2000">
                <a:solidFill>
                  <a:schemeClr val="tx1"/>
                </a:solidFill>
                <a:latin typeface="微软雅黑" panose="020b0503020204020204" charset="-122"/>
                <a:ea typeface="微软雅黑"/>
              </a:rPr>
              <a:t>(1</a:t>
            </a:r>
            <a:r>
              <a:rPr lang="en-US" altLang="zh-CN" sz="2000" smtClean="0">
                <a:solidFill>
                  <a:schemeClr val="tx1"/>
                </a:solidFill>
                <a:latin typeface="微软雅黑" panose="020b0503020204020204" charset="-122"/>
                <a:ea typeface="微软雅黑"/>
              </a:rPr>
              <a:t>)</a:t>
            </a:r>
            <a:r>
              <a:rPr lang="zh-CN" altLang="en-US" sz="2000" smtClean="0">
                <a:solidFill>
                  <a:schemeClr val="tx1"/>
                </a:solidFill>
                <a:latin typeface="微软雅黑" panose="020b0503020204020204" charset="-122"/>
                <a:ea typeface="微软雅黑"/>
              </a:rPr>
              <a:t>不能</a:t>
            </a:r>
            <a:r>
              <a:rPr lang="zh-CN" altLang="en-US" sz="2000">
                <a:solidFill>
                  <a:schemeClr val="tx1"/>
                </a:solidFill>
                <a:latin typeface="微软雅黑" panose="020b0503020204020204" charset="-122"/>
                <a:ea typeface="微软雅黑"/>
              </a:rPr>
              <a:t>说政府是公共权力的所有者或赋予者。</a:t>
            </a:r>
          </a:p>
          <a:p>
            <a:pPr marL="0" indent="0">
              <a:lnSpc>
                <a:spcPct val="150000"/>
              </a:lnSpc>
              <a:spcBef>
                <a:spcPct val="0"/>
              </a:spcBef>
              <a:buNone/>
            </a:pPr>
            <a:r>
              <a:rPr lang="zh-CN" altLang="en-US" sz="2000" smtClean="0">
                <a:solidFill>
                  <a:schemeClr val="tx1"/>
                </a:solidFill>
                <a:latin typeface="微软雅黑" panose="020b0503020204020204" charset="-122"/>
                <a:ea typeface="微软雅黑"/>
              </a:rPr>
              <a:t>     政府</a:t>
            </a:r>
            <a:r>
              <a:rPr lang="zh-CN" altLang="en-US" sz="2000">
                <a:solidFill>
                  <a:schemeClr val="tx1"/>
                </a:solidFill>
                <a:latin typeface="微软雅黑" panose="020b0503020204020204" charset="-122"/>
                <a:ea typeface="微软雅黑"/>
              </a:rPr>
              <a:t>只能是公共权力的行使者，在我国，一切权力属于人民，人民的权利是由</a:t>
            </a:r>
            <a:r>
              <a:rPr lang="zh-CN" altLang="en-US" sz="2000" smtClean="0">
                <a:solidFill>
                  <a:schemeClr val="tx1"/>
                </a:solidFill>
                <a:latin typeface="微软雅黑" panose="020b0503020204020204" charset="-122"/>
                <a:ea typeface="微软雅黑"/>
              </a:rPr>
              <a:t>宪法赋予</a:t>
            </a:r>
            <a:r>
              <a:rPr lang="zh-CN" altLang="en-US" sz="2000">
                <a:solidFill>
                  <a:schemeClr val="tx1"/>
                </a:solidFill>
                <a:latin typeface="微软雅黑" panose="020b0503020204020204" charset="-122"/>
                <a:ea typeface="微软雅黑"/>
              </a:rPr>
              <a:t>的。政府的权力是人民赋予的，法律授予的。</a:t>
            </a:r>
            <a:endParaRPr lang="en-US" altLang="zh-CN" sz="2000">
              <a:solidFill>
                <a:schemeClr val="tx1"/>
              </a:solidFill>
              <a:latin typeface="微软雅黑" panose="020b0503020204020204" charset="-122"/>
              <a:ea typeface="微软雅黑"/>
            </a:endParaRPr>
          </a:p>
          <a:p>
            <a:pPr marL="0" indent="0">
              <a:lnSpc>
                <a:spcPct val="150000"/>
              </a:lnSpc>
              <a:spcBef>
                <a:spcPct val="0"/>
              </a:spcBef>
              <a:buNone/>
            </a:pPr>
            <a:r>
              <a:rPr lang="en-US" altLang="zh-CN" sz="2000">
                <a:solidFill>
                  <a:schemeClr val="tx1"/>
                </a:solidFill>
                <a:latin typeface="微软雅黑" panose="020b0503020204020204" charset="-122"/>
                <a:ea typeface="微软雅黑"/>
              </a:rPr>
              <a:t>(2</a:t>
            </a:r>
            <a:r>
              <a:rPr lang="en-US" altLang="zh-CN" sz="2000" smtClean="0">
                <a:solidFill>
                  <a:schemeClr val="tx1"/>
                </a:solidFill>
                <a:latin typeface="微软雅黑" panose="020b0503020204020204" charset="-122"/>
                <a:ea typeface="微软雅黑"/>
              </a:rPr>
              <a:t>)明确履行政府职能的主体</a:t>
            </a:r>
            <a:r>
              <a:rPr lang="en-US" altLang="zh-CN" sz="2000">
                <a:solidFill>
                  <a:schemeClr val="tx1"/>
                </a:solidFill>
                <a:latin typeface="微软雅黑" panose="020b0503020204020204" charset="-122"/>
                <a:ea typeface="微软雅黑"/>
              </a:rPr>
              <a:t>。</a:t>
            </a:r>
          </a:p>
          <a:p>
            <a:pPr marL="0" indent="0">
              <a:lnSpc>
                <a:spcPct val="150000"/>
              </a:lnSpc>
              <a:spcBef>
                <a:spcPct val="0"/>
              </a:spcBef>
              <a:buNone/>
            </a:pPr>
            <a:r>
              <a:rPr lang="zh-CN" altLang="en-US" sz="2000">
                <a:solidFill>
                  <a:schemeClr val="tx1"/>
                </a:solidFill>
                <a:latin typeface="微软雅黑" panose="020b0503020204020204" charset="-122"/>
                <a:ea typeface="微软雅黑"/>
              </a:rPr>
              <a:t>     行使政府职能的主体是各级政府部门</a:t>
            </a:r>
            <a:r>
              <a:rPr lang="en-US" altLang="zh-CN" sz="2000">
                <a:solidFill>
                  <a:schemeClr val="tx1"/>
                </a:solidFill>
                <a:latin typeface="微软雅黑" panose="020b0503020204020204" charset="-122"/>
                <a:ea typeface="微软雅黑"/>
              </a:rPr>
              <a:t>（</a:t>
            </a:r>
            <a:r>
              <a:rPr lang="zh-CN" altLang="en-US" sz="2000">
                <a:solidFill>
                  <a:schemeClr val="tx1"/>
                </a:solidFill>
                <a:latin typeface="微软雅黑" panose="020b0503020204020204" charset="-122"/>
                <a:ea typeface="微软雅黑"/>
              </a:rPr>
              <a:t>行政机关）</a:t>
            </a:r>
            <a:r>
              <a:rPr lang="en-US" altLang="zh-CN" sz="2000" smtClean="0">
                <a:solidFill>
                  <a:schemeClr val="tx1"/>
                </a:solidFill>
                <a:latin typeface="微软雅黑" panose="020b0503020204020204" charset="-122"/>
                <a:ea typeface="微软雅黑"/>
              </a:rPr>
              <a:t>，</a:t>
            </a:r>
            <a:r>
              <a:rPr lang="zh-CN" altLang="en-US" sz="2000" smtClean="0">
                <a:solidFill>
                  <a:schemeClr val="tx1"/>
                </a:solidFill>
                <a:latin typeface="微软雅黑" panose="020b0503020204020204" charset="-122"/>
                <a:ea typeface="微软雅黑"/>
              </a:rPr>
              <a:t>党</a:t>
            </a:r>
            <a:r>
              <a:rPr lang="zh-CN" altLang="en-US" sz="2000">
                <a:solidFill>
                  <a:schemeClr val="tx1"/>
                </a:solidFill>
                <a:latin typeface="微软雅黑" panose="020b0503020204020204" charset="-122"/>
                <a:ea typeface="微软雅黑"/>
              </a:rPr>
              <a:t>、政协、社团，其他国家机</a:t>
            </a:r>
            <a:r>
              <a:rPr lang="zh-CN" altLang="en-US" sz="2000" smtClean="0">
                <a:solidFill>
                  <a:schemeClr val="tx1"/>
                </a:solidFill>
                <a:latin typeface="微软雅黑" panose="020b0503020204020204" charset="-122"/>
                <a:ea typeface="微软雅黑"/>
              </a:rPr>
              <a:t>关、各民主党派、基</a:t>
            </a:r>
            <a:r>
              <a:rPr lang="zh-CN" altLang="en-US" sz="2000">
                <a:solidFill>
                  <a:schemeClr val="tx1"/>
                </a:solidFill>
                <a:latin typeface="微软雅黑" panose="020b0503020204020204" charset="-122"/>
                <a:ea typeface="微软雅黑"/>
              </a:rPr>
              <a:t>层群众自治组织等都不能行使政府职能，特别注</a:t>
            </a:r>
            <a:r>
              <a:rPr lang="zh-CN" altLang="en-US" sz="2000" smtClean="0">
                <a:solidFill>
                  <a:schemeClr val="tx1"/>
                </a:solidFill>
                <a:latin typeface="微软雅黑" panose="020b0503020204020204" charset="-122"/>
                <a:ea typeface="微软雅黑"/>
              </a:rPr>
              <a:t>意中国共产党不</a:t>
            </a:r>
            <a:r>
              <a:rPr lang="zh-CN" altLang="en-US" sz="2000">
                <a:solidFill>
                  <a:schemeClr val="tx1"/>
                </a:solidFill>
                <a:latin typeface="微软雅黑" panose="020b0503020204020204" charset="-122"/>
                <a:ea typeface="微软雅黑"/>
              </a:rPr>
              <a:t>能代替政府来行使职能。</a:t>
            </a:r>
            <a:endParaRPr lang="zh-CN" altLang="en-US" sz="2000">
              <a:solidFill>
                <a:srgbClr val="FF0000"/>
              </a:solidFill>
              <a:latin typeface="微软雅黑" panose="020b0503020204020204" charset="-122"/>
              <a:ea typeface="微软雅黑"/>
            </a:endParaRPr>
          </a:p>
          <a:p>
            <a:pPr marL="0" indent="0">
              <a:lnSpc>
                <a:spcPct val="150000"/>
              </a:lnSpc>
              <a:buNone/>
            </a:pPr>
            <a:r>
              <a:rPr lang="en-US" altLang="zh-CN" sz="2000">
                <a:solidFill>
                  <a:schemeClr val="tx1"/>
                </a:solidFill>
                <a:latin typeface="微软雅黑" panose="020b0503020204020204" charset="-122"/>
                <a:ea typeface="微软雅黑"/>
                <a:sym typeface="宋体" panose="02010600030101010101" pitchFamily="2" charset="-122"/>
              </a:rPr>
              <a:t>(3</a:t>
            </a:r>
            <a:r>
              <a:rPr lang="en-US" altLang="zh-CN" sz="2000" smtClean="0">
                <a:solidFill>
                  <a:schemeClr val="tx1"/>
                </a:solidFill>
                <a:latin typeface="微软雅黑" panose="020b0503020204020204" charset="-122"/>
                <a:ea typeface="微软雅黑"/>
                <a:sym typeface="宋体" panose="02010600030101010101" pitchFamily="2" charset="-122"/>
              </a:rPr>
              <a:t>)</a:t>
            </a:r>
            <a:r>
              <a:rPr lang="zh-CN" altLang="en-US" sz="2000" smtClean="0">
                <a:solidFill>
                  <a:schemeClr val="tx1"/>
                </a:solidFill>
                <a:latin typeface="微软雅黑" panose="020b0503020204020204" charset="-122"/>
                <a:ea typeface="微软雅黑"/>
                <a:sym typeface="宋体" panose="02010600030101010101" pitchFamily="2" charset="-122"/>
              </a:rPr>
              <a:t>政府</a:t>
            </a:r>
            <a:r>
              <a:rPr lang="zh-CN" altLang="en-US" sz="2000">
                <a:solidFill>
                  <a:schemeClr val="tx1"/>
                </a:solidFill>
                <a:latin typeface="微软雅黑" panose="020b0503020204020204" charset="-122"/>
                <a:ea typeface="微软雅黑"/>
                <a:sym typeface="宋体" panose="02010600030101010101" pitchFamily="2" charset="-122"/>
              </a:rPr>
              <a:t>组织社会主义经济建设的职能并不意味着政府可直接干预、管理经济活动。        </a:t>
            </a:r>
          </a:p>
          <a:p>
            <a:pPr marL="0" indent="0">
              <a:lnSpc>
                <a:spcPct val="150000"/>
              </a:lnSpc>
              <a:buNone/>
            </a:pPr>
            <a:r>
              <a:rPr lang="zh-CN" altLang="en-US" sz="2000">
                <a:solidFill>
                  <a:schemeClr val="tx1"/>
                </a:solidFill>
                <a:latin typeface="微软雅黑" panose="020b0503020204020204" charset="-122"/>
                <a:ea typeface="微软雅黑"/>
                <a:sym typeface="宋体" panose="02010600030101010101" pitchFamily="2" charset="-122"/>
              </a:rPr>
              <a:t>    政府对经济的管理是以宏观调控为主，是间接引导，</a:t>
            </a:r>
            <a:r>
              <a:rPr lang="zh-CN" altLang="en-US" sz="2000">
                <a:latin typeface="微软雅黑" panose="020b0503020204020204" charset="-122"/>
                <a:ea typeface="微软雅黑"/>
                <a:sym typeface="宋体" panose="02010600030101010101" pitchFamily="2" charset="-122"/>
              </a:rPr>
              <a:t>主要靠经济手段、法律手段，辅之以必要的行政手段</a:t>
            </a:r>
            <a:endParaRPr lang="en-US" altLang="zh-CN" sz="2000">
              <a:latin typeface="微软雅黑" panose="020b0503020204020204" charset="-122"/>
              <a:ea typeface="微软雅黑"/>
            </a:endParaRPr>
          </a:p>
          <a:p>
            <a:pPr marL="0" indent="0">
              <a:lnSpc>
                <a:spcPct val="150000"/>
              </a:lnSpc>
              <a:spcBef>
                <a:spcPct val="0"/>
              </a:spcBef>
              <a:buNone/>
            </a:pPr>
            <a:r>
              <a:rPr lang="en-US" altLang="zh-CN" sz="2000">
                <a:solidFill>
                  <a:schemeClr val="tx1"/>
                </a:solidFill>
                <a:latin typeface="微软雅黑" panose="020b0503020204020204" charset="-122"/>
                <a:ea typeface="微软雅黑"/>
                <a:sym typeface="宋体" panose="02010600030101010101" pitchFamily="2" charset="-122"/>
              </a:rPr>
              <a:t>(4</a:t>
            </a:r>
            <a:r>
              <a:rPr lang="en-US" altLang="zh-CN" sz="2000" smtClean="0">
                <a:solidFill>
                  <a:schemeClr val="tx1"/>
                </a:solidFill>
                <a:latin typeface="微软雅黑" panose="020b0503020204020204" charset="-122"/>
                <a:ea typeface="微软雅黑"/>
                <a:sym typeface="宋体" panose="02010600030101010101" pitchFamily="2" charset="-122"/>
              </a:rPr>
              <a:t>)</a:t>
            </a:r>
            <a:r>
              <a:rPr lang="zh-CN" altLang="en-US" sz="2000" smtClean="0">
                <a:solidFill>
                  <a:schemeClr val="tx1"/>
                </a:solidFill>
                <a:latin typeface="微软雅黑" panose="020b0503020204020204" charset="-122"/>
                <a:ea typeface="微软雅黑"/>
                <a:sym typeface="宋体" panose="02010600030101010101" pitchFamily="2" charset="-122"/>
              </a:rPr>
              <a:t>政府</a:t>
            </a:r>
            <a:r>
              <a:rPr lang="zh-CN" altLang="en-US" sz="2000">
                <a:solidFill>
                  <a:schemeClr val="tx1"/>
                </a:solidFill>
                <a:latin typeface="微软雅黑" panose="020b0503020204020204" charset="-122"/>
                <a:ea typeface="微软雅黑"/>
                <a:sym typeface="宋体" panose="02010600030101010101" pitchFamily="2" charset="-122"/>
              </a:rPr>
              <a:t>职能不等于国家职能。</a:t>
            </a:r>
            <a:endParaRPr lang="zh-CN" altLang="en-US" sz="2000">
              <a:solidFill>
                <a:schemeClr val="tx1"/>
              </a:solidFill>
              <a:latin typeface="Arial" panose="020b0604020202020204" pitchFamily="34" charset="0"/>
              <a:ea typeface="宋体" pitchFamily="2" charset="-122"/>
            </a:endParaRPr>
          </a:p>
          <a:p>
            <a:pPr marL="0" indent="0">
              <a:spcBef>
                <a:spcPct val="0"/>
              </a:spcBef>
              <a:buNone/>
            </a:pPr>
            <a:endParaRPr lang="zh-CN" altLang="en-US" sz="2000">
              <a:solidFill>
                <a:schemeClr val="tx1"/>
              </a:solidFill>
              <a:latin typeface="微软雅黑" panose="020b0503020204020204" charset="-122"/>
              <a:ea typeface="微软雅黑"/>
            </a:endParaRPr>
          </a:p>
        </p:txBody>
      </p:sp>
      <p:sp>
        <p:nvSpPr>
          <p:cNvPr id="78850" name="Rectangle 4"/>
          <p:cNvSpPr>
            <a:spLocks noGrp="1" noChangeArrowheads="1"/>
          </p:cNvSpPr>
          <p:nvPr>
            <p:ph type="title" idx="4294967295"/>
          </p:nvPr>
        </p:nvSpPr>
        <p:spPr>
          <a:xfrm>
            <a:off x="2064385" y="197787"/>
            <a:ext cx="4133848" cy="422672"/>
          </a:xfrm>
        </p:spPr>
        <p:txBody>
          <a:bodyPr>
            <a:noAutofit/>
          </a:bodyPr>
          <a:lstStyle/>
          <a:p>
            <a:pPr marL="0" marR="0" indent="0" algn="l" defTabSz="914400" rtl="0" eaLnBrk="1" fontAlgn="base" latinLnBrk="0" hangingPunct="1">
              <a:lnSpc>
                <a:spcPct val="100000"/>
              </a:lnSpc>
              <a:spcBef>
                <a:spcPct val="0"/>
              </a:spcBef>
              <a:spcAft>
                <a:spcPct val="0"/>
              </a:spcAft>
              <a:buClrTx/>
              <a:buSzTx/>
              <a:buFontTx/>
              <a:buNone/>
            </a:pPr>
            <a:r>
              <a:rPr kumimoji="0" lang="zh-CN" altLang="en-US" sz="2800" b="1" i="0" u="none" strike="noStrike" kern="1200" cap="none" spc="0" normalizeH="0" baseline="0" noProof="1" smtClean="0">
                <a:solidFill>
                  <a:srgbClr val="FF0000"/>
                </a:solidFill>
                <a:latin typeface="微软雅黑" panose="020b0503020204020204" charset="-122"/>
                <a:ea typeface="微软雅黑"/>
                <a:cs typeface="+mj-cs"/>
              </a:rPr>
              <a:t>政府职能应注意以下几点：</a:t>
            </a:r>
          </a:p>
        </p:txBody>
      </p:sp>
    </p:spTree>
    <p:extLst>
      <p:ext uri="{BB962C8B-B14F-4D97-AF65-F5344CB8AC3E}">
        <p14:creationId xmlns:p14="http://schemas.microsoft.com/office/powerpoint/2010/main" val="587280324"/>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z="3200" b="1"/>
              <a:t>明确履行政府职能的主体</a:t>
            </a:r>
          </a:p>
        </p:txBody>
      </p:sp>
      <p:sp>
        <p:nvSpPr>
          <p:cNvPr id="3" name="内容占位符 2"/>
          <p:cNvSpPr>
            <a:spLocks noGrp="1"/>
          </p:cNvSpPr>
          <p:nvPr>
            <p:ph idx="1"/>
          </p:nvPr>
        </p:nvSpPr>
        <p:spPr/>
        <p:txBody>
          <a:bodyPr/>
          <a:lstStyle/>
          <a:p>
            <a:pPr marL="0" indent="0">
              <a:buNone/>
            </a:pPr>
            <a:r>
              <a:rPr lang="en-US" altLang="zh-CN" sz="2800">
                <a:latin typeface="微软雅黑" panose="020b0503020204020204" charset="-122"/>
                <a:ea typeface="微软雅黑"/>
              </a:rPr>
              <a:t>1</a:t>
            </a:r>
            <a:r>
              <a:rPr lang="zh-CN" altLang="en-US" sz="2800">
                <a:latin typeface="微软雅黑" panose="020b0503020204020204" charset="-122"/>
                <a:ea typeface="微软雅黑"/>
              </a:rPr>
              <a:t>必须是各级政府（包括其组成部分及其派出机构），如国务院、唐山市人民政府，</a:t>
            </a:r>
            <a:r>
              <a:rPr lang="zh-CN" altLang="en-US" sz="2800">
                <a:solidFill>
                  <a:srgbClr val="C00000"/>
                </a:solidFill>
                <a:latin typeface="微软雅黑" panose="020b0503020204020204" charset="-122"/>
                <a:ea typeface="微软雅黑"/>
              </a:rPr>
              <a:t>教育局、公安局、司法局、财政局、税务局</a:t>
            </a:r>
            <a:r>
              <a:rPr lang="zh-CN" altLang="en-US" sz="2800">
                <a:latin typeface="微软雅黑" panose="020b0503020204020204" charset="-122"/>
                <a:ea typeface="微软雅黑"/>
              </a:rPr>
              <a:t>等；</a:t>
            </a:r>
          </a:p>
          <a:p>
            <a:pPr marL="0" indent="0">
              <a:buNone/>
            </a:pPr>
            <a:r>
              <a:rPr lang="en-US" altLang="zh-CN" sz="2800">
                <a:latin typeface="微软雅黑" panose="020b0503020204020204" charset="-122"/>
                <a:ea typeface="微软雅黑"/>
              </a:rPr>
              <a:t>2</a:t>
            </a:r>
            <a:r>
              <a:rPr lang="zh-CN" altLang="en-US" sz="2800">
                <a:latin typeface="微软雅黑" panose="020b0503020204020204" charset="-122"/>
                <a:ea typeface="微软雅黑"/>
              </a:rPr>
              <a:t>人大、法院、检察院、监察委员会、中国共产党、民主党派、群众团体、政协、村委会等都不是政府机关，都不能履行政府职能。</a:t>
            </a:r>
          </a:p>
        </p:txBody>
      </p:sp>
    </p:spTree>
    <p:extLst>
      <p:ext uri="{BB962C8B-B14F-4D97-AF65-F5344CB8AC3E}">
        <p14:creationId xmlns:p14="http://schemas.microsoft.com/office/powerpoint/2010/main" val="1837620435"/>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4" name="椭圆 3"/>
          <p:cNvSpPr/>
          <p:nvPr/>
        </p:nvSpPr>
        <p:spPr>
          <a:xfrm>
            <a:off x="755650" y="1701165"/>
            <a:ext cx="1224280" cy="2876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lstStyle/>
          <a:p>
            <a:r>
              <a:rPr lang="zh-CN" altLang="en-US" sz="3200"/>
              <a:t>大家来找茬</a:t>
            </a:r>
          </a:p>
        </p:txBody>
      </p:sp>
      <p:sp>
        <p:nvSpPr>
          <p:cNvPr id="3" name="内容占位符 2"/>
          <p:cNvSpPr>
            <a:spLocks noGrp="1"/>
          </p:cNvSpPr>
          <p:nvPr>
            <p:ph idx="1"/>
          </p:nvPr>
        </p:nvSpPr>
        <p:spPr>
          <a:xfrm>
            <a:off x="506095" y="1165860"/>
            <a:ext cx="8229600" cy="4525963"/>
          </a:xfrm>
          <a:solidFill>
            <a:schemeClr val="bg1"/>
          </a:solidFill>
          <a:ln w="19050" cmpd="sng">
            <a:solidFill>
              <a:schemeClr val="accent1">
                <a:shade val="50000"/>
              </a:schemeClr>
            </a:solidFill>
            <a:prstDash val="solid"/>
          </a:ln>
        </p:spPr>
        <p:txBody>
          <a:bodyPr/>
          <a:lstStyle/>
          <a:p>
            <a:pPr marL="0" indent="0">
              <a:buNone/>
            </a:pPr>
            <a:r>
              <a:rPr lang="en-US" altLang="zh-CN" sz="2400" b="1"/>
              <a:t>1</a:t>
            </a:r>
            <a:r>
              <a:rPr lang="zh-CN" altLang="en-US" sz="2400" b="1" u="sng">
                <a:solidFill>
                  <a:srgbClr val="C00000"/>
                </a:solidFill>
              </a:rPr>
              <a:t>唐山市委</a:t>
            </a:r>
            <a:r>
              <a:rPr lang="zh-CN" altLang="en-US" sz="2400" b="1"/>
              <a:t>向全市人民提出</a:t>
            </a:r>
            <a:r>
              <a:rPr lang="en-US" altLang="zh-CN" sz="2400" b="1"/>
              <a:t>“</a:t>
            </a:r>
            <a:r>
              <a:rPr lang="zh-CN" altLang="en-US" sz="2400" b="1"/>
              <a:t>践行社会主义核心价值观</a:t>
            </a:r>
            <a:r>
              <a:rPr lang="en-US" altLang="zh-CN" sz="2400" b="1"/>
              <a:t>”</a:t>
            </a:r>
            <a:r>
              <a:rPr lang="zh-CN" altLang="en-US" sz="2400" b="1"/>
              <a:t>的号召，这是政府在履行组织社会主义文化建设的职能。</a:t>
            </a:r>
          </a:p>
          <a:p>
            <a:pPr marL="0" indent="0">
              <a:buNone/>
            </a:pPr>
            <a:r>
              <a:rPr lang="en-US" altLang="zh-CN" sz="2400" b="1"/>
              <a:t>2</a:t>
            </a:r>
            <a:r>
              <a:rPr lang="zh-CN" altLang="en-US" sz="2400" b="1"/>
              <a:t>、</a:t>
            </a:r>
            <a:r>
              <a:rPr lang="zh-CN" altLang="en-US" sz="2400" b="1" u="sng">
                <a:solidFill>
                  <a:srgbClr val="C00000"/>
                </a:solidFill>
              </a:rPr>
              <a:t>丰泽社区委员会</a:t>
            </a:r>
            <a:r>
              <a:rPr lang="zh-CN" altLang="en-US" sz="2400" b="1"/>
              <a:t>积极工作，美化社区环境，这是基层政府在履行加强社会建设职能。</a:t>
            </a:r>
          </a:p>
          <a:p>
            <a:pPr marL="0" indent="0">
              <a:buNone/>
            </a:pPr>
            <a:r>
              <a:rPr lang="en-US" altLang="zh-CN" sz="2400" b="1"/>
              <a:t>3</a:t>
            </a:r>
            <a:r>
              <a:rPr lang="zh-CN" altLang="en-US" sz="2400" b="1"/>
              <a:t>、</a:t>
            </a:r>
            <a:r>
              <a:rPr lang="zh-CN" altLang="en-US" sz="2400" b="1" u="sng">
                <a:solidFill>
                  <a:srgbClr val="C00000"/>
                </a:solidFill>
              </a:rPr>
              <a:t>公安局</a:t>
            </a:r>
            <a:r>
              <a:rPr lang="zh-CN" altLang="en-US" sz="2400" b="1"/>
              <a:t>开展打黑除恶专项行动，这是政府部门在履行保障人民民主和国家长治久安的职能。</a:t>
            </a:r>
          </a:p>
          <a:p>
            <a:pPr marL="0" indent="0">
              <a:buNone/>
            </a:pPr>
            <a:r>
              <a:rPr lang="en-US" altLang="zh-CN" sz="2400" b="1"/>
              <a:t>4</a:t>
            </a:r>
            <a:r>
              <a:rPr lang="zh-CN" altLang="en-US" sz="2400" b="1"/>
              <a:t>、</a:t>
            </a:r>
            <a:r>
              <a:rPr lang="zh-CN" altLang="en-US" sz="2400" b="1" u="sng">
                <a:solidFill>
                  <a:srgbClr val="C00000"/>
                </a:solidFill>
              </a:rPr>
              <a:t>唐山市司法局</a:t>
            </a:r>
            <a:r>
              <a:rPr lang="zh-CN" altLang="en-US" sz="2400" b="1"/>
              <a:t>，为基层群众提供相关法律服务，提高司法行政效率。</a:t>
            </a:r>
          </a:p>
          <a:p>
            <a:pPr marL="0" indent="0">
              <a:buNone/>
            </a:pPr>
            <a:r>
              <a:rPr lang="en-US" altLang="zh-CN" sz="2400" b="1"/>
              <a:t>5</a:t>
            </a:r>
            <a:r>
              <a:rPr lang="zh-CN" altLang="en-US" sz="2400" b="1"/>
              <a:t>、</a:t>
            </a:r>
            <a:r>
              <a:rPr lang="zh-CN" altLang="en-US" sz="2400" b="1" u="sng">
                <a:solidFill>
                  <a:srgbClr val="C00000"/>
                </a:solidFill>
              </a:rPr>
              <a:t>河北纪委监察委</a:t>
            </a:r>
            <a:r>
              <a:rPr lang="zh-CN" altLang="en-US" sz="2400" b="1"/>
              <a:t>，严肃查处涉黑涉恶腐败和</a:t>
            </a:r>
            <a:r>
              <a:rPr lang="en-US" altLang="zh-CN" sz="2400" b="1"/>
              <a:t>“</a:t>
            </a:r>
            <a:r>
              <a:rPr lang="zh-CN" altLang="en-US" sz="2400" b="1"/>
              <a:t>保护伞</a:t>
            </a:r>
            <a:r>
              <a:rPr lang="en-US" altLang="zh-CN" sz="2400" b="1"/>
              <a:t>”</a:t>
            </a:r>
            <a:r>
              <a:rPr lang="zh-CN" altLang="en-US" sz="2400" b="1"/>
              <a:t>问题，这是政府机关在履行保护人民民主和保护国家长治久安的职能。</a:t>
            </a:r>
          </a:p>
          <a:p>
            <a:pPr marL="0" indent="0">
              <a:buNone/>
            </a:pPr>
            <a:endParaRPr lang="zh-CN" altLang="en-US" sz="2400"/>
          </a:p>
        </p:txBody>
      </p:sp>
      <p:sp>
        <p:nvSpPr>
          <p:cNvPr id="5" name="文本框 4"/>
          <p:cNvSpPr txBox="1"/>
          <p:nvPr/>
        </p:nvSpPr>
        <p:spPr>
          <a:xfrm>
            <a:off x="7026275" y="1660525"/>
            <a:ext cx="749300" cy="368300"/>
          </a:xfrm>
          <a:prstGeom prst="rect">
            <a:avLst/>
          </a:prstGeom>
          <a:noFill/>
        </p:spPr>
        <p:txBody>
          <a:bodyPr wrap="square" rtlCol="0">
            <a:spAutoFit/>
          </a:bodyPr>
          <a:lstStyle/>
          <a:p>
            <a:r>
              <a:rPr lang="zh-CN" altLang="en-US" b="1">
                <a:solidFill>
                  <a:srgbClr val="C00000"/>
                </a:solidFill>
                <a:sym typeface="+mn-ea"/>
              </a:rPr>
              <a:t>×</a:t>
            </a:r>
            <a:endParaRPr lang="zh-CN" altLang="en-US"/>
          </a:p>
        </p:txBody>
      </p:sp>
      <p:sp>
        <p:nvSpPr>
          <p:cNvPr id="6" name="文本框 5"/>
          <p:cNvSpPr txBox="1"/>
          <p:nvPr/>
        </p:nvSpPr>
        <p:spPr>
          <a:xfrm>
            <a:off x="5105400" y="2420620"/>
            <a:ext cx="749300" cy="368300"/>
          </a:xfrm>
          <a:prstGeom prst="rect">
            <a:avLst/>
          </a:prstGeom>
          <a:noFill/>
        </p:spPr>
        <p:txBody>
          <a:bodyPr wrap="square" rtlCol="0">
            <a:spAutoFit/>
          </a:bodyPr>
          <a:lstStyle/>
          <a:p>
            <a:r>
              <a:rPr lang="zh-CN" altLang="en-US" b="1">
                <a:solidFill>
                  <a:srgbClr val="C00000"/>
                </a:solidFill>
                <a:sym typeface="+mn-ea"/>
              </a:rPr>
              <a:t>×</a:t>
            </a:r>
            <a:endParaRPr lang="zh-CN" altLang="en-US"/>
          </a:p>
        </p:txBody>
      </p:sp>
      <p:sp>
        <p:nvSpPr>
          <p:cNvPr id="7" name="文本框 6"/>
          <p:cNvSpPr txBox="1"/>
          <p:nvPr/>
        </p:nvSpPr>
        <p:spPr>
          <a:xfrm>
            <a:off x="5854700" y="3244850"/>
            <a:ext cx="749300" cy="368300"/>
          </a:xfrm>
          <a:prstGeom prst="rect">
            <a:avLst/>
          </a:prstGeom>
          <a:noFill/>
        </p:spPr>
        <p:txBody>
          <a:bodyPr wrap="square" rtlCol="0">
            <a:spAutoFit/>
          </a:bodyPr>
          <a:lstStyle/>
          <a:p>
            <a:r>
              <a:rPr lang="zh-CN" altLang="en-US" b="1">
                <a:solidFill>
                  <a:srgbClr val="C00000"/>
                </a:solidFill>
                <a:sym typeface="+mn-ea"/>
              </a:rPr>
              <a:t>√</a:t>
            </a:r>
            <a:endParaRPr lang="zh-CN" altLang="en-US"/>
          </a:p>
        </p:txBody>
      </p:sp>
      <p:sp>
        <p:nvSpPr>
          <p:cNvPr id="8" name="文本框 7"/>
          <p:cNvSpPr txBox="1"/>
          <p:nvPr/>
        </p:nvSpPr>
        <p:spPr>
          <a:xfrm>
            <a:off x="3720465" y="4046220"/>
            <a:ext cx="749300" cy="368300"/>
          </a:xfrm>
          <a:prstGeom prst="rect">
            <a:avLst/>
          </a:prstGeom>
          <a:noFill/>
        </p:spPr>
        <p:txBody>
          <a:bodyPr wrap="square" rtlCol="0">
            <a:spAutoFit/>
          </a:bodyPr>
          <a:lstStyle/>
          <a:p>
            <a:r>
              <a:rPr lang="zh-CN" altLang="en-US" b="1">
                <a:solidFill>
                  <a:srgbClr val="C00000"/>
                </a:solidFill>
                <a:sym typeface="+mn-ea"/>
              </a:rPr>
              <a:t>√</a:t>
            </a:r>
            <a:endParaRPr lang="zh-CN" altLang="en-US"/>
          </a:p>
        </p:txBody>
      </p:sp>
      <p:sp>
        <p:nvSpPr>
          <p:cNvPr id="9" name="文本框 8"/>
          <p:cNvSpPr txBox="1"/>
          <p:nvPr/>
        </p:nvSpPr>
        <p:spPr>
          <a:xfrm>
            <a:off x="1475105" y="5213985"/>
            <a:ext cx="749300" cy="368300"/>
          </a:xfrm>
          <a:prstGeom prst="rect">
            <a:avLst/>
          </a:prstGeom>
          <a:noFill/>
        </p:spPr>
        <p:txBody>
          <a:bodyPr wrap="square" rtlCol="0">
            <a:spAutoFit/>
          </a:bodyPr>
          <a:lstStyle/>
          <a:p>
            <a:r>
              <a:rPr lang="zh-CN" altLang="en-US" b="1">
                <a:solidFill>
                  <a:srgbClr val="C00000"/>
                </a:solidFill>
                <a:sym typeface="+mn-ea"/>
              </a:rPr>
              <a:t>×</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additive="base">
                                        <p:cTn id="3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86019" name="Rectangle 6"/>
          <p:cNvSpPr/>
          <p:nvPr/>
        </p:nvSpPr>
        <p:spPr>
          <a:xfrm>
            <a:off x="228600" y="427038"/>
            <a:ext cx="7620000" cy="1066800"/>
          </a:xfrm>
          <a:prstGeom prst="rect">
            <a:avLst/>
          </a:prstGeom>
          <a:solidFill>
            <a:schemeClr val="bg1"/>
          </a:solidFill>
          <a:ln w="9525">
            <a:noFill/>
          </a:ln>
        </p:spPr>
        <p:txBody>
          <a:bodyPr anchor="t"/>
          <a:lstStyle/>
          <a:p>
            <a:r>
              <a:rPr lang="en-US" altLang="zh-CN" sz="2800" b="1">
                <a:latin typeface="微软雅黑" panose="020b0503020204020204" charset="-122"/>
                <a:ea typeface="微软雅黑"/>
              </a:rPr>
              <a:t>3.</a:t>
            </a:r>
            <a:r>
              <a:rPr lang="zh-CN" altLang="en-US" sz="2800" b="1">
                <a:latin typeface="微软雅黑" panose="020b0503020204020204" charset="-122"/>
                <a:ea typeface="微软雅黑"/>
              </a:rPr>
              <a:t>我国政府的</a:t>
            </a:r>
            <a:r>
              <a:rPr lang="zh-CN" altLang="en-US" sz="2800" b="1">
                <a:solidFill>
                  <a:srgbClr val="FF0000"/>
                </a:solidFill>
                <a:latin typeface="微软雅黑" panose="020b0503020204020204" charset="-122"/>
                <a:ea typeface="微软雅黑"/>
              </a:rPr>
              <a:t>宗旨：</a:t>
            </a:r>
            <a:r>
              <a:rPr lang="en-US" altLang="zh-CN" sz="2800" b="1">
                <a:latin typeface="微软雅黑" panose="020b0503020204020204" charset="-122"/>
                <a:ea typeface="微软雅黑"/>
              </a:rPr>
              <a:t>——</a:t>
            </a:r>
            <a:r>
              <a:rPr lang="zh-CN" altLang="en-US" sz="2800" b="1">
                <a:latin typeface="微软雅黑" panose="020b0503020204020204" charset="-122"/>
                <a:ea typeface="微软雅黑"/>
              </a:rPr>
              <a:t>为人民服务，</a:t>
            </a:r>
          </a:p>
          <a:p>
            <a:r>
              <a:rPr lang="zh-CN" altLang="en-US" sz="2800" b="1">
                <a:latin typeface="微软雅黑" panose="020b0503020204020204" charset="-122"/>
                <a:ea typeface="微软雅黑"/>
              </a:rPr>
              <a:t>  政府工作的</a:t>
            </a:r>
            <a:r>
              <a:rPr lang="zh-CN" altLang="en-US" sz="2800" b="1">
                <a:solidFill>
                  <a:srgbClr val="FF0000"/>
                </a:solidFill>
                <a:latin typeface="微软雅黑" panose="020b0503020204020204" charset="-122"/>
                <a:ea typeface="微软雅黑"/>
              </a:rPr>
              <a:t>基本原则：</a:t>
            </a:r>
            <a:r>
              <a:rPr lang="en-US" altLang="zh-CN" sz="2800" b="1">
                <a:latin typeface="微软雅黑" panose="020b0503020204020204" charset="-122"/>
                <a:ea typeface="微软雅黑"/>
              </a:rPr>
              <a:t>——</a:t>
            </a:r>
            <a:r>
              <a:rPr lang="zh-CN" altLang="en-US" sz="2800" b="1">
                <a:latin typeface="微软雅黑" panose="020b0503020204020204" charset="-122"/>
                <a:ea typeface="微软雅黑"/>
              </a:rPr>
              <a:t>对人民负责</a:t>
            </a:r>
          </a:p>
        </p:txBody>
      </p:sp>
      <p:sp>
        <p:nvSpPr>
          <p:cNvPr id="86018" name="Rectangle 3"/>
          <p:cNvSpPr>
            <a:spLocks noGrp="1"/>
          </p:cNvSpPr>
          <p:nvPr>
            <p:ph type="body" sz="half" idx="4294967295"/>
          </p:nvPr>
        </p:nvSpPr>
        <p:spPr>
          <a:xfrm>
            <a:off x="228600" y="1494155"/>
            <a:ext cx="8858885" cy="2175510"/>
          </a:xfrm>
          <a:solidFill>
            <a:schemeClr val="bg1"/>
          </a:solidFill>
        </p:spPr>
        <p:txBody>
          <a:bodyPr anchor="t"/>
          <a:lstStyle>
            <a:lvl1pPr lvl="0">
              <a:buClrTx/>
              <a:buSzTx/>
              <a:buFontTx/>
              <a:defRPr sz="2800"/>
            </a:lvl1pPr>
            <a:lvl2pPr lvl="1">
              <a:buClrTx/>
              <a:buSzTx/>
              <a:buFontTx/>
              <a:defRPr sz="2400"/>
            </a:lvl2pPr>
            <a:lvl3pPr lvl="2">
              <a:buClrTx/>
              <a:buSzTx/>
              <a:buFontTx/>
              <a:defRPr sz="2000"/>
            </a:lvl3pPr>
            <a:lvl4pPr lvl="3">
              <a:buClrTx/>
              <a:buSzTx/>
              <a:buFontTx/>
              <a:defRPr sz="1800"/>
            </a:lvl4pPr>
            <a:lvl5pPr lvl="4">
              <a:buClrTx/>
              <a:buSzTx/>
              <a:buFontTx/>
              <a:defRPr sz="1800"/>
            </a:lvl5pPr>
          </a:lstStyle>
          <a:p>
            <a:pPr marL="0" lvl="0" indent="0">
              <a:lnSpc>
                <a:spcPct val="120000"/>
              </a:lnSpc>
              <a:spcBef>
                <a:spcPct val="0"/>
              </a:spcBef>
              <a:buClrTx/>
              <a:buSzTx/>
              <a:buFontTx/>
              <a:buNone/>
            </a:pPr>
            <a:r>
              <a:rPr lang="en-US" altLang="zh-CN" sz="2400" b="1">
                <a:solidFill>
                  <a:srgbClr val="1F2DA8"/>
                </a:solidFill>
                <a:latin typeface="微软雅黑" panose="020b0503020204020204" charset="-122"/>
                <a:ea typeface="微软雅黑"/>
                <a:sym typeface="宋体" panose="02010600030101010101" pitchFamily="2" charset="-122"/>
              </a:rPr>
              <a:t>(1)</a:t>
            </a:r>
            <a:r>
              <a:rPr lang="zh-CN" altLang="en-US" sz="2400" b="1">
                <a:solidFill>
                  <a:srgbClr val="1F2DA8"/>
                </a:solidFill>
                <a:latin typeface="微软雅黑" panose="020b0503020204020204" charset="-122"/>
                <a:ea typeface="微软雅黑"/>
              </a:rPr>
              <a:t>为什么</a:t>
            </a:r>
          </a:p>
          <a:p>
            <a:pPr marL="0" lvl="0" indent="0">
              <a:lnSpc>
                <a:spcPct val="120000"/>
              </a:lnSpc>
              <a:spcBef>
                <a:spcPct val="0"/>
              </a:spcBef>
              <a:buClrTx/>
              <a:buSzTx/>
              <a:buFontTx/>
              <a:buNone/>
            </a:pPr>
            <a:r>
              <a:rPr lang="zh-CN" altLang="zh-CN" sz="2000" b="1">
                <a:solidFill>
                  <a:srgbClr val="FF0000"/>
                </a:solidFill>
                <a:latin typeface="微软雅黑" panose="020b0503020204020204" charset="-122"/>
                <a:ea typeface="微软雅黑"/>
                <a:sym typeface="宋体" panose="02010600030101010101" pitchFamily="2" charset="-122"/>
              </a:rPr>
              <a:t>这主要是由我国的国家性质决定的。</a:t>
            </a:r>
          </a:p>
          <a:p>
            <a:pPr marL="0" lvl="0" indent="0">
              <a:spcBef>
                <a:spcPct val="0"/>
              </a:spcBef>
              <a:buClrTx/>
              <a:buSzTx/>
              <a:buFontTx/>
              <a:buNone/>
            </a:pPr>
            <a:r>
              <a:rPr lang="zh-CN" altLang="zh-CN" sz="1800">
                <a:latin typeface="微软雅黑" panose="020b0503020204020204" charset="-122"/>
                <a:ea typeface="微软雅黑"/>
                <a:sym typeface="宋体" panose="02010600030101010101" pitchFamily="2" charset="-122"/>
              </a:rPr>
              <a:t>我国是人民民主专政的社会主义国家</a:t>
            </a:r>
            <a:r>
              <a:rPr lang="en-US" altLang="zh-CN" sz="1800">
                <a:latin typeface="微软雅黑" panose="020b0503020204020204" charset="-122"/>
                <a:ea typeface="微软雅黑"/>
                <a:sym typeface="宋体" panose="02010600030101010101" pitchFamily="2" charset="-122"/>
              </a:rPr>
              <a:t>,</a:t>
            </a:r>
            <a:r>
              <a:rPr lang="zh-CN" altLang="zh-CN" sz="1800">
                <a:latin typeface="微软雅黑" panose="020b0503020204020204" charset="-122"/>
                <a:ea typeface="微软雅黑"/>
                <a:sym typeface="宋体" panose="02010600030101010101" pitchFamily="2" charset="-122"/>
              </a:rPr>
              <a:t>人民是国家的主人</a:t>
            </a:r>
            <a:r>
              <a:rPr lang="en-US" altLang="zh-CN" sz="1800">
                <a:latin typeface="微软雅黑" panose="020b0503020204020204" charset="-122"/>
                <a:ea typeface="微软雅黑"/>
                <a:sym typeface="宋体" panose="02010600030101010101" pitchFamily="2" charset="-122"/>
              </a:rPr>
              <a:t>,</a:t>
            </a:r>
            <a:r>
              <a:rPr lang="zh-CN" altLang="zh-CN" sz="1800">
                <a:latin typeface="微软雅黑" panose="020b0503020204020204" charset="-122"/>
                <a:ea typeface="微软雅黑"/>
                <a:sym typeface="宋体" panose="02010600030101010101" pitchFamily="2" charset="-122"/>
              </a:rPr>
              <a:t>作为国家行政机关的政府当然要以为人民服务为宗旨</a:t>
            </a:r>
            <a:r>
              <a:rPr lang="en-US" altLang="zh-CN" sz="1800">
                <a:latin typeface="微软雅黑" panose="020b0503020204020204" charset="-122"/>
                <a:ea typeface="微软雅黑"/>
                <a:sym typeface="宋体" panose="02010600030101010101" pitchFamily="2" charset="-122"/>
              </a:rPr>
              <a:t>,</a:t>
            </a:r>
            <a:r>
              <a:rPr lang="zh-CN" altLang="zh-CN" sz="1800">
                <a:latin typeface="微软雅黑" panose="020b0503020204020204" charset="-122"/>
                <a:ea typeface="微软雅黑"/>
                <a:sym typeface="宋体" panose="02010600030101010101" pitchFamily="2" charset="-122"/>
              </a:rPr>
              <a:t>以对人民负责为基本原则。</a:t>
            </a:r>
            <a:endParaRPr lang="zh-CN" altLang="zh-CN" sz="2000">
              <a:latin typeface="微软雅黑" panose="020b0503020204020204" charset="-122"/>
              <a:ea typeface="微软雅黑"/>
              <a:sym typeface="宋体" panose="02010600030101010101" pitchFamily="2" charset="-122"/>
            </a:endParaRPr>
          </a:p>
          <a:p>
            <a:pPr marL="0" lvl="0" indent="0">
              <a:spcBef>
                <a:spcPct val="0"/>
              </a:spcBef>
              <a:buClrTx/>
              <a:buSzTx/>
              <a:buFontTx/>
            </a:pPr>
            <a:r>
              <a:rPr lang="zh-CN" altLang="zh-CN" sz="2000" b="1">
                <a:solidFill>
                  <a:srgbClr val="FF0000"/>
                </a:solidFill>
                <a:latin typeface="微软雅黑" panose="020b0503020204020204" charset="-122"/>
                <a:ea typeface="微软雅黑"/>
                <a:sym typeface="宋体" panose="02010600030101010101" pitchFamily="2" charset="-122"/>
              </a:rPr>
              <a:t>这也是由政府的性</a:t>
            </a:r>
            <a:r>
              <a:rPr lang="zh-CN" altLang="zh-CN" sz="2000" b="1" smtClean="0">
                <a:solidFill>
                  <a:srgbClr val="FF0000"/>
                </a:solidFill>
                <a:latin typeface="微软雅黑" panose="020b0503020204020204" charset="-122"/>
                <a:ea typeface="微软雅黑"/>
                <a:sym typeface="宋体" panose="02010600030101010101" pitchFamily="2" charset="-122"/>
              </a:rPr>
              <a:t>质决</a:t>
            </a:r>
            <a:r>
              <a:rPr lang="zh-CN" altLang="zh-CN" sz="2000" b="1">
                <a:solidFill>
                  <a:srgbClr val="FF0000"/>
                </a:solidFill>
                <a:latin typeface="微软雅黑" panose="020b0503020204020204" charset="-122"/>
                <a:ea typeface="微软雅黑"/>
                <a:sym typeface="宋体" panose="02010600030101010101" pitchFamily="2" charset="-122"/>
              </a:rPr>
              <a:t>定的。</a:t>
            </a:r>
          </a:p>
          <a:p>
            <a:pPr marL="0" lvl="0" indent="0">
              <a:spcBef>
                <a:spcPct val="0"/>
              </a:spcBef>
              <a:buClrTx/>
              <a:buSzTx/>
              <a:buFontTx/>
              <a:buNone/>
            </a:pPr>
            <a:r>
              <a:rPr lang="zh-CN" altLang="zh-CN" sz="1800">
                <a:latin typeface="微软雅黑" panose="020b0503020204020204" charset="-122"/>
                <a:ea typeface="微软雅黑"/>
                <a:sym typeface="宋体" panose="02010600030101010101" pitchFamily="2" charset="-122"/>
              </a:rPr>
              <a:t>政府是国家权力机关的执行机关</a:t>
            </a:r>
            <a:r>
              <a:rPr lang="en-US" altLang="zh-CN" sz="1800">
                <a:latin typeface="微软雅黑" panose="020b0503020204020204" charset="-122"/>
                <a:ea typeface="微软雅黑"/>
                <a:sym typeface="宋体" panose="02010600030101010101" pitchFamily="2" charset="-122"/>
              </a:rPr>
              <a:t>,</a:t>
            </a:r>
            <a:r>
              <a:rPr lang="zh-CN" altLang="zh-CN" sz="1800">
                <a:latin typeface="微软雅黑" panose="020b0503020204020204" charset="-122"/>
                <a:ea typeface="微软雅黑"/>
                <a:sym typeface="宋体" panose="02010600030101010101" pitchFamily="2" charset="-122"/>
              </a:rPr>
              <a:t>是国家行政机关</a:t>
            </a:r>
            <a:r>
              <a:rPr lang="en-US" altLang="zh-CN" sz="1800">
                <a:latin typeface="微软雅黑" panose="020b0503020204020204" charset="-122"/>
                <a:ea typeface="微软雅黑"/>
                <a:sym typeface="宋体" panose="02010600030101010101" pitchFamily="2" charset="-122"/>
              </a:rPr>
              <a:t>,</a:t>
            </a:r>
            <a:r>
              <a:rPr lang="zh-CN" altLang="zh-CN" sz="1800">
                <a:latin typeface="微软雅黑" panose="020b0503020204020204" charset="-122"/>
                <a:ea typeface="微软雅黑"/>
                <a:sym typeface="宋体" panose="02010600030101010101" pitchFamily="2" charset="-122"/>
              </a:rPr>
              <a:t>政府权力由人民赋予</a:t>
            </a:r>
            <a:r>
              <a:rPr lang="en-US" altLang="zh-CN" sz="1800">
                <a:latin typeface="微软雅黑" panose="020b0503020204020204" charset="-122"/>
                <a:ea typeface="微软雅黑"/>
                <a:sym typeface="宋体" panose="02010600030101010101" pitchFamily="2" charset="-122"/>
              </a:rPr>
              <a:t>,</a:t>
            </a:r>
            <a:r>
              <a:rPr lang="zh-CN" altLang="zh-CN" sz="1800">
                <a:latin typeface="微软雅黑" panose="020b0503020204020204" charset="-122"/>
                <a:ea typeface="微软雅黑"/>
                <a:sym typeface="宋体" panose="02010600030101010101" pitchFamily="2" charset="-122"/>
              </a:rPr>
              <a:t>应该对人民负责。</a:t>
            </a:r>
          </a:p>
        </p:txBody>
      </p:sp>
      <p:sp>
        <p:nvSpPr>
          <p:cNvPr id="6" name="Rectangle 3"/>
          <p:cNvSpPr>
            <a:spLocks noGrp="1"/>
          </p:cNvSpPr>
          <p:nvPr/>
        </p:nvSpPr>
        <p:spPr>
          <a:xfrm>
            <a:off x="228600" y="3760470"/>
            <a:ext cx="8858885" cy="2644140"/>
          </a:xfrm>
          <a:prstGeom prst="rect">
            <a:avLst/>
          </a:prstGeom>
          <a:solidFill>
            <a:schemeClr val="bg1"/>
          </a:solidFill>
          <a:ln w="9525">
            <a:noFill/>
          </a:ln>
        </p:spPr>
        <p:txBody>
          <a:bodyPr anchor="t"/>
          <a:lstStyle>
            <a:lvl1pPr lvl="0">
              <a:buClrTx/>
              <a:buSzTx/>
              <a:buFontTx/>
              <a:defRPr sz="2800"/>
            </a:lvl1pPr>
            <a:lvl2pPr lvl="1">
              <a:buClrTx/>
              <a:buSzTx/>
              <a:buFontTx/>
              <a:defRPr sz="2400"/>
            </a:lvl2pPr>
            <a:lvl3pPr lvl="2">
              <a:buClrTx/>
              <a:buSzTx/>
              <a:buFontTx/>
              <a:defRPr sz="2000"/>
            </a:lvl3pPr>
            <a:lvl4pPr lvl="3">
              <a:buClrTx/>
              <a:buSzTx/>
              <a:buFontTx/>
              <a:defRPr sz="1800"/>
            </a:lvl4pPr>
            <a:lvl5pPr lvl="4">
              <a:buClrTx/>
              <a:buSzTx/>
              <a:buFontTx/>
              <a:defRPr sz="1800"/>
            </a:lvl5pPr>
          </a:lstStyle>
          <a:p>
            <a:pPr marL="0" lvl="0" indent="0">
              <a:lnSpc>
                <a:spcPct val="120000"/>
              </a:lnSpc>
              <a:spcBef>
                <a:spcPct val="0"/>
              </a:spcBef>
              <a:buClrTx/>
              <a:buSzTx/>
              <a:buFontTx/>
              <a:buNone/>
            </a:pPr>
            <a:r>
              <a:rPr lang="en-US" altLang="zh-CN" sz="2400" b="1">
                <a:solidFill>
                  <a:srgbClr val="1F2DA8"/>
                </a:solidFill>
                <a:latin typeface="微软雅黑" panose="020b0503020204020204" charset="-122"/>
                <a:ea typeface="微软雅黑"/>
                <a:sym typeface="宋体" panose="02010600030101010101" pitchFamily="2" charset="-122"/>
              </a:rPr>
              <a:t>(2)</a:t>
            </a:r>
            <a:r>
              <a:rPr lang="zh-CN" altLang="en-US" sz="2400" b="1">
                <a:solidFill>
                  <a:srgbClr val="1F2DA8"/>
                </a:solidFill>
                <a:latin typeface="微软雅黑" panose="020b0503020204020204" charset="-122"/>
                <a:ea typeface="微软雅黑"/>
                <a:sym typeface="宋体" panose="02010600030101010101" pitchFamily="2" charset="-122"/>
              </a:rPr>
              <a:t>基本要求</a:t>
            </a:r>
          </a:p>
          <a:p>
            <a:pPr marL="0" lvl="0" indent="0">
              <a:lnSpc>
                <a:spcPct val="150000"/>
              </a:lnSpc>
              <a:spcBef>
                <a:spcPct val="0"/>
              </a:spcBef>
              <a:buClrTx/>
              <a:buSzTx/>
              <a:buFontTx/>
              <a:buNone/>
            </a:pPr>
            <a:r>
              <a:rPr lang="zh-CN" altLang="en-US" sz="2000" b="1">
                <a:solidFill>
                  <a:srgbClr val="0000FF"/>
                </a:solidFill>
                <a:latin typeface="DotumChe" panose="020b0609000101010101" charset="-127"/>
                <a:ea typeface="DotumChe" panose="020b0609000101010101" charset="-127"/>
                <a:sym typeface="Wingdings"/>
              </a:rPr>
              <a:t>①</a:t>
            </a:r>
            <a:r>
              <a:rPr lang="zh-CN" altLang="en-US" sz="2000" b="1">
                <a:solidFill>
                  <a:srgbClr val="0000FF"/>
                </a:solidFill>
                <a:latin typeface="微软雅黑" panose="020b0503020204020204" charset="-122"/>
                <a:ea typeface="微软雅黑"/>
                <a:sym typeface="+mn-ea"/>
              </a:rPr>
              <a:t>坚持为人民服务的</a:t>
            </a:r>
            <a:r>
              <a:rPr lang="zh-CN" altLang="en-US" sz="2000" b="1">
                <a:solidFill>
                  <a:srgbClr val="FF3300"/>
                </a:solidFill>
                <a:latin typeface="微软雅黑" panose="020b0503020204020204" charset="-122"/>
                <a:ea typeface="微软雅黑"/>
                <a:sym typeface="+mn-ea"/>
              </a:rPr>
              <a:t>工作态度</a:t>
            </a:r>
            <a:r>
              <a:rPr lang="zh-CN" altLang="en-US" sz="2000" b="1">
                <a:latin typeface="微软雅黑" panose="020b0503020204020204" charset="-122"/>
                <a:ea typeface="微软雅黑"/>
                <a:sym typeface="+mn-ea"/>
              </a:rPr>
              <a:t> </a:t>
            </a:r>
            <a:r>
              <a:rPr lang="zh-CN" altLang="en-US" sz="2000" b="1">
                <a:gradFill>
                  <a:gsLst>
                    <a:gs pos="0">
                      <a:srgbClr val="7B32B2"/>
                    </a:gs>
                    <a:gs pos="100000">
                      <a:srgbClr val="401A5D"/>
                    </a:gs>
                  </a:gsLst>
                  <a:lin scaled="0"/>
                </a:gradFill>
                <a:latin typeface="微软雅黑" panose="020b0503020204020204" charset="-122"/>
                <a:ea typeface="微软雅黑"/>
                <a:sym typeface="+mn-ea"/>
              </a:rPr>
              <a:t>（强调为谁服务）</a:t>
            </a:r>
            <a:endParaRPr lang="zh-CN" altLang="zh-CN" sz="2000" b="1">
              <a:solidFill>
                <a:srgbClr val="FF0000"/>
              </a:solidFill>
              <a:latin typeface="微软雅黑" panose="020b0503020204020204" charset="-122"/>
              <a:ea typeface="微软雅黑"/>
              <a:sym typeface="宋体" panose="02010600030101010101" pitchFamily="2" charset="-122"/>
            </a:endParaRPr>
          </a:p>
          <a:p>
            <a:pPr marL="0" lvl="0" indent="0">
              <a:lnSpc>
                <a:spcPct val="150000"/>
              </a:lnSpc>
              <a:spcBef>
                <a:spcPct val="0"/>
              </a:spcBef>
              <a:buClrTx/>
              <a:buSzTx/>
              <a:buFontTx/>
              <a:buNone/>
            </a:pPr>
            <a:r>
              <a:rPr lang="zh-CN" altLang="en-US" sz="2000" b="1">
                <a:solidFill>
                  <a:srgbClr val="0000FF"/>
                </a:solidFill>
                <a:latin typeface="DotumChe" panose="020b0609000101010101" charset="-127"/>
                <a:ea typeface="DotumChe" panose="020b0609000101010101" charset="-127"/>
                <a:sym typeface="Wingdings"/>
              </a:rPr>
              <a:t>②</a:t>
            </a:r>
            <a:r>
              <a:rPr lang="zh-CN" altLang="en-US" sz="2000" b="1">
                <a:solidFill>
                  <a:srgbClr val="0000FF"/>
                </a:solidFill>
                <a:latin typeface="微软雅黑" panose="020b0503020204020204" charset="-122"/>
                <a:ea typeface="微软雅黑"/>
                <a:sym typeface="+mn-ea"/>
              </a:rPr>
              <a:t>树立求真务实的</a:t>
            </a:r>
            <a:r>
              <a:rPr lang="zh-CN" altLang="en-US" sz="2000" b="1">
                <a:solidFill>
                  <a:srgbClr val="FF3300"/>
                </a:solidFill>
                <a:latin typeface="微软雅黑" panose="020b0503020204020204" charset="-122"/>
                <a:ea typeface="微软雅黑"/>
                <a:sym typeface="+mn-ea"/>
              </a:rPr>
              <a:t>工作作风</a:t>
            </a:r>
            <a:r>
              <a:rPr lang="zh-CN" altLang="en-US" sz="2000" b="1">
                <a:latin typeface="微软雅黑" panose="020b0503020204020204" charset="-122"/>
                <a:ea typeface="微软雅黑"/>
                <a:sym typeface="+mn-ea"/>
              </a:rPr>
              <a:t> </a:t>
            </a:r>
            <a:r>
              <a:rPr lang="zh-CN" altLang="en-US" sz="2000" b="1">
                <a:gradFill>
                  <a:gsLst>
                    <a:gs pos="0">
                      <a:srgbClr val="7B32B2"/>
                    </a:gs>
                    <a:gs pos="100000">
                      <a:srgbClr val="401A5D"/>
                    </a:gs>
                  </a:gsLst>
                  <a:lin scaled="0"/>
                </a:gradFill>
                <a:latin typeface="微软雅黑" panose="020b0503020204020204" charset="-122"/>
                <a:ea typeface="微软雅黑"/>
                <a:sym typeface="+mn-ea"/>
              </a:rPr>
              <a:t>（强调服务的质量和效果）</a:t>
            </a:r>
            <a:endParaRPr lang="zh-CN" altLang="zh-CN" sz="2000">
              <a:latin typeface="微软雅黑" panose="020b0503020204020204" charset="-122"/>
              <a:ea typeface="微软雅黑"/>
              <a:sym typeface="宋体" panose="02010600030101010101" pitchFamily="2" charset="-122"/>
            </a:endParaRPr>
          </a:p>
          <a:p>
            <a:pPr marL="0" lvl="0" indent="0">
              <a:lnSpc>
                <a:spcPct val="150000"/>
              </a:lnSpc>
              <a:spcBef>
                <a:spcPct val="0"/>
              </a:spcBef>
              <a:buClrTx/>
              <a:buSzTx/>
              <a:buFontTx/>
              <a:buNone/>
            </a:pPr>
            <a:r>
              <a:rPr lang="zh-CN" altLang="en-US" sz="2000" b="1">
                <a:solidFill>
                  <a:srgbClr val="0000FF"/>
                </a:solidFill>
                <a:latin typeface="DotumChe" panose="020b0609000101010101" charset="-127"/>
                <a:ea typeface="DotumChe" panose="020b0609000101010101" charset="-127"/>
                <a:sym typeface="Wingdings"/>
              </a:rPr>
              <a:t>③</a:t>
            </a:r>
            <a:r>
              <a:rPr lang="zh-CN" altLang="en-US" sz="2000" b="1">
                <a:solidFill>
                  <a:srgbClr val="0000FF"/>
                </a:solidFill>
                <a:latin typeface="微软雅黑" panose="020b0503020204020204" charset="-122"/>
                <a:ea typeface="微软雅黑"/>
                <a:sym typeface="+mn-ea"/>
              </a:rPr>
              <a:t>坚持从群众中来到群众中去的</a:t>
            </a:r>
            <a:r>
              <a:rPr lang="zh-CN" altLang="en-US" sz="2000" b="1">
                <a:solidFill>
                  <a:srgbClr val="FF3300"/>
                </a:solidFill>
                <a:latin typeface="微软雅黑" panose="020b0503020204020204" charset="-122"/>
                <a:ea typeface="微软雅黑"/>
                <a:sym typeface="+mn-ea"/>
              </a:rPr>
              <a:t>工作方法</a:t>
            </a:r>
            <a:r>
              <a:rPr lang="zh-CN" altLang="en-US" sz="2000" b="1">
                <a:solidFill>
                  <a:srgbClr val="5307B2"/>
                </a:solidFill>
                <a:latin typeface="微软雅黑" panose="020b0503020204020204" charset="-122"/>
                <a:ea typeface="微软雅黑"/>
                <a:sym typeface="+mn-ea"/>
              </a:rPr>
              <a:t>（强调怎样提供服务）</a:t>
            </a:r>
            <a:endParaRPr lang="zh-CN" altLang="en-US" sz="2000" b="1">
              <a:solidFill>
                <a:srgbClr val="5307B2"/>
              </a:solidFill>
              <a:latin typeface="微软雅黑" panose="020b0503020204020204" charset="-122"/>
              <a:ea typeface="微软雅黑"/>
            </a:endParaRPr>
          </a:p>
          <a:p>
            <a:pPr marL="0" lvl="0" indent="0">
              <a:spcBef>
                <a:spcPct val="0"/>
              </a:spcBef>
              <a:buClrTx/>
              <a:buSzTx/>
              <a:buFontTx/>
              <a:buNone/>
            </a:pPr>
            <a:endParaRPr lang="zh-CN" altLang="zh-CN" sz="2000">
              <a:latin typeface="微软雅黑" panose="020b0503020204020204" charset="-122"/>
              <a:ea typeface="微软雅黑"/>
              <a:sym typeface="宋体" panose="02010600030101010101" pitchFamily="2" charset="-122"/>
            </a:endParaRPr>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文本框 1"/>
          <p:cNvSpPr txBox="1"/>
          <p:nvPr/>
        </p:nvSpPr>
        <p:spPr>
          <a:xfrm>
            <a:off x="1426210" y="541655"/>
            <a:ext cx="4225925" cy="583565"/>
          </a:xfrm>
          <a:prstGeom prst="rect">
            <a:avLst/>
          </a:prstGeom>
          <a:noFill/>
        </p:spPr>
        <p:txBody>
          <a:bodyPr wrap="square" rtlCol="0">
            <a:spAutoFit/>
          </a:bodyPr>
          <a:lstStyle/>
          <a:p>
            <a:pPr algn="ctr"/>
            <a:r>
              <a:rPr lang="zh-CN" altLang="en-US" sz="3200" b="1"/>
              <a:t>走出误区</a:t>
            </a:r>
          </a:p>
        </p:txBody>
      </p:sp>
      <p:sp>
        <p:nvSpPr>
          <p:cNvPr id="3" name="文本框 2"/>
          <p:cNvSpPr txBox="1"/>
          <p:nvPr/>
        </p:nvSpPr>
        <p:spPr>
          <a:xfrm>
            <a:off x="160655" y="1816735"/>
            <a:ext cx="8961755" cy="1301318"/>
          </a:xfrm>
          <a:prstGeom prst="rect">
            <a:avLst/>
          </a:prstGeom>
          <a:noFill/>
        </p:spPr>
        <p:txBody>
          <a:bodyPr wrap="square" rtlCol="0">
            <a:spAutoFit/>
          </a:bodyPr>
          <a:lstStyle/>
          <a:p>
            <a:pPr>
              <a:lnSpc>
                <a:spcPct val="150000"/>
              </a:lnSpc>
            </a:pPr>
            <a:r>
              <a:rPr lang="en-US" altLang="zh-CN" sz="2800" b="1"/>
              <a:t>1</a:t>
            </a:r>
            <a:r>
              <a:rPr lang="zh-CN" altLang="en-US" sz="2800" b="1"/>
              <a:t>、政府坚持对人民负责原则，就是满足人民的</a:t>
            </a:r>
            <a:r>
              <a:rPr lang="zh-CN" altLang="en-US" sz="2800" b="1">
                <a:solidFill>
                  <a:srgbClr val="C00000"/>
                </a:solidFill>
              </a:rPr>
              <a:t>一切要求。</a:t>
            </a:r>
            <a:endParaRPr lang="zh-CN" altLang="en-US" sz="2800" b="1"/>
          </a:p>
          <a:p>
            <a:pPr>
              <a:lnSpc>
                <a:spcPct val="150000"/>
              </a:lnSpc>
            </a:pPr>
            <a:r>
              <a:rPr lang="en-US" altLang="zh-CN" sz="2800" b="1"/>
              <a:t>2</a:t>
            </a:r>
            <a:r>
              <a:rPr lang="zh-CN" altLang="en-US" sz="2800" b="1"/>
              <a:t>、政府坚持</a:t>
            </a:r>
            <a:r>
              <a:rPr lang="zh-CN" altLang="en-US" sz="2800" b="1">
                <a:solidFill>
                  <a:srgbClr val="C00000"/>
                </a:solidFill>
              </a:rPr>
              <a:t>为人民服务</a:t>
            </a:r>
            <a:r>
              <a:rPr lang="zh-CN" altLang="en-US" sz="2800" b="1"/>
              <a:t>的工作作风。</a:t>
            </a:r>
          </a:p>
        </p:txBody>
      </p:sp>
      <p:sp>
        <p:nvSpPr>
          <p:cNvPr id="4" name="文本框 3"/>
          <p:cNvSpPr txBox="1"/>
          <p:nvPr/>
        </p:nvSpPr>
        <p:spPr>
          <a:xfrm>
            <a:off x="8463280" y="2013585"/>
            <a:ext cx="659130" cy="521970"/>
          </a:xfrm>
          <a:prstGeom prst="rect">
            <a:avLst/>
          </a:prstGeom>
          <a:noFill/>
        </p:spPr>
        <p:txBody>
          <a:bodyPr wrap="square" rtlCol="0">
            <a:spAutoFit/>
          </a:bodyPr>
          <a:lstStyle/>
          <a:p>
            <a:r>
              <a:rPr lang="zh-CN" altLang="en-US" sz="2800" b="1">
                <a:solidFill>
                  <a:srgbClr val="C00000"/>
                </a:solidFill>
              </a:rPr>
              <a:t>×</a:t>
            </a:r>
          </a:p>
        </p:txBody>
      </p:sp>
      <p:sp>
        <p:nvSpPr>
          <p:cNvPr id="5" name="文本框 4"/>
          <p:cNvSpPr txBox="1"/>
          <p:nvPr/>
        </p:nvSpPr>
        <p:spPr>
          <a:xfrm>
            <a:off x="6330950" y="2733040"/>
            <a:ext cx="659130" cy="521970"/>
          </a:xfrm>
          <a:prstGeom prst="rect">
            <a:avLst/>
          </a:prstGeom>
          <a:noFill/>
        </p:spPr>
        <p:txBody>
          <a:bodyPr wrap="square" rtlCol="0">
            <a:spAutoFit/>
          </a:bodyPr>
          <a:lstStyle/>
          <a:p>
            <a:r>
              <a:rPr lang="zh-CN" altLang="en-US" sz="2800" b="1">
                <a:solidFill>
                  <a:srgbClr val="C00000"/>
                </a:solidFill>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95235" name="Rectangle 3"/>
          <p:cNvSpPr/>
          <p:nvPr/>
        </p:nvSpPr>
        <p:spPr>
          <a:xfrm>
            <a:off x="78105" y="2757488"/>
            <a:ext cx="2819400" cy="1630045"/>
          </a:xfrm>
          <a:prstGeom prst="rect">
            <a:avLst/>
          </a:prstGeom>
          <a:solidFill>
            <a:schemeClr val="bg1"/>
          </a:solidFill>
          <a:ln w="9525" cap="flat" cmpd="sng">
            <a:solidFill>
              <a:srgbClr val="FF0000"/>
            </a:solidFill>
            <a:prstDash val="solid"/>
            <a:miter/>
            <a:headEnd type="none" w="med" len="med"/>
            <a:tailEnd type="none" w="med" len="med"/>
          </a:ln>
        </p:spPr>
        <p:txBody>
          <a:bodyPr anchor="t">
            <a:spAutoFit/>
          </a:bodyPr>
          <a:lstStyle/>
          <a:p>
            <a:pPr>
              <a:spcBef>
                <a:spcPct val="50000"/>
              </a:spcBef>
            </a:pPr>
            <a:r>
              <a:rPr lang="en-US" altLang="zh-CN" sz="2400" b="1">
                <a:latin typeface="微软雅黑" panose="020b0503020204020204" charset="-122"/>
                <a:ea typeface="微软雅黑"/>
              </a:rPr>
              <a:t>  </a:t>
            </a:r>
            <a:r>
              <a:rPr lang="zh-CN" altLang="en-US" sz="2400" b="1">
                <a:latin typeface="微软雅黑" panose="020b0503020204020204" charset="-122"/>
                <a:ea typeface="微软雅黑"/>
              </a:rPr>
              <a:t>政府及其工作人员的权力由</a:t>
            </a:r>
            <a:r>
              <a:rPr lang="zh-CN" altLang="en-US" sz="2400" b="1">
                <a:solidFill>
                  <a:srgbClr val="FF0000"/>
                </a:solidFill>
                <a:latin typeface="微软雅黑" panose="020b0503020204020204" charset="-122"/>
                <a:ea typeface="微软雅黑"/>
              </a:rPr>
              <a:t>法律</a:t>
            </a:r>
            <a:r>
              <a:rPr lang="zh-CN" altLang="en-US" sz="2400" b="1">
                <a:latin typeface="微软雅黑" panose="020b0503020204020204" charset="-122"/>
                <a:ea typeface="微软雅黑"/>
              </a:rPr>
              <a:t>授予，行使行政权力必须依据</a:t>
            </a:r>
            <a:r>
              <a:rPr lang="zh-CN" altLang="en-US" sz="2400" b="1">
                <a:solidFill>
                  <a:srgbClr val="FF0000"/>
                </a:solidFill>
                <a:latin typeface="微软雅黑" panose="020b0503020204020204" charset="-122"/>
                <a:ea typeface="微软雅黑"/>
              </a:rPr>
              <a:t>宪法和法律。</a:t>
            </a:r>
            <a:r>
              <a:rPr lang="zh-CN" altLang="en-US" sz="2800" b="1">
                <a:solidFill>
                  <a:srgbClr val="FF0000"/>
                </a:solidFill>
                <a:latin typeface="微软雅黑" panose="020b0503020204020204" charset="-122"/>
                <a:ea typeface="微软雅黑"/>
              </a:rPr>
              <a:t>                                                               </a:t>
            </a:r>
          </a:p>
        </p:txBody>
      </p:sp>
      <p:sp>
        <p:nvSpPr>
          <p:cNvPr id="95236" name="Rectangle 4"/>
          <p:cNvSpPr/>
          <p:nvPr/>
        </p:nvSpPr>
        <p:spPr>
          <a:xfrm>
            <a:off x="1547813" y="3594418"/>
            <a:ext cx="5508625" cy="584200"/>
          </a:xfrm>
          <a:prstGeom prst="rect">
            <a:avLst/>
          </a:prstGeom>
          <a:noFill/>
          <a:ln w="9525">
            <a:noFill/>
          </a:ln>
        </p:spPr>
        <p:txBody>
          <a:bodyPr anchor="t">
            <a:spAutoFit/>
          </a:bodyPr>
          <a:lstStyle/>
          <a:p>
            <a:endParaRPr lang="zh-CN" altLang="en-US" sz="3200" b="1">
              <a:solidFill>
                <a:schemeClr val="accent2"/>
              </a:solidFill>
              <a:latin typeface="微软雅黑" panose="020b0503020204020204" charset="-122"/>
              <a:ea typeface="微软雅黑"/>
            </a:endParaRPr>
          </a:p>
        </p:txBody>
      </p:sp>
      <p:sp>
        <p:nvSpPr>
          <p:cNvPr id="95237" name="Line 5"/>
          <p:cNvSpPr/>
          <p:nvPr/>
        </p:nvSpPr>
        <p:spPr>
          <a:xfrm>
            <a:off x="4648200" y="3397250"/>
            <a:ext cx="720725" cy="0"/>
          </a:xfrm>
          <a:prstGeom prst="line">
            <a:avLst/>
          </a:prstGeom>
          <a:ln w="28575" cap="flat" cmpd="sng">
            <a:solidFill>
              <a:srgbClr val="29C210"/>
            </a:solidFill>
            <a:prstDash val="solid"/>
            <a:round/>
            <a:headEnd type="none" w="med" len="med"/>
            <a:tailEnd type="none" w="med" len="med"/>
          </a:ln>
        </p:spPr>
        <p:txBody>
          <a:bodyPr anchor="t"/>
          <a:lstStyle/>
          <a:p>
            <a:endParaRPr lang="zh-CN" altLang="en-US">
              <a:latin typeface="Arial" panose="020b0604020202020204" pitchFamily="34" charset="0"/>
              <a:ea typeface="宋体" pitchFamily="2" charset="-122"/>
            </a:endParaRPr>
          </a:p>
        </p:txBody>
      </p:sp>
      <p:sp>
        <p:nvSpPr>
          <p:cNvPr id="95238" name="Line 6"/>
          <p:cNvSpPr/>
          <p:nvPr/>
        </p:nvSpPr>
        <p:spPr>
          <a:xfrm flipH="1">
            <a:off x="5334000" y="2178050"/>
            <a:ext cx="0" cy="2133600"/>
          </a:xfrm>
          <a:prstGeom prst="line">
            <a:avLst/>
          </a:prstGeom>
          <a:ln w="28575" cap="flat" cmpd="sng">
            <a:solidFill>
              <a:srgbClr val="29C210"/>
            </a:solidFill>
            <a:prstDash val="solid"/>
            <a:round/>
            <a:headEnd type="none" w="med" len="med"/>
            <a:tailEnd type="none" w="med" len="med"/>
          </a:ln>
        </p:spPr>
        <p:txBody>
          <a:bodyPr anchor="t"/>
          <a:lstStyle/>
          <a:p>
            <a:endParaRPr lang="zh-CN" altLang="en-US">
              <a:latin typeface="Arial" panose="020b0604020202020204" pitchFamily="34" charset="0"/>
              <a:ea typeface="宋体" pitchFamily="2" charset="-122"/>
            </a:endParaRPr>
          </a:p>
        </p:txBody>
      </p:sp>
      <p:sp>
        <p:nvSpPr>
          <p:cNvPr id="95239" name="Line 7"/>
          <p:cNvSpPr/>
          <p:nvPr/>
        </p:nvSpPr>
        <p:spPr>
          <a:xfrm>
            <a:off x="5334000" y="2330450"/>
            <a:ext cx="717550" cy="0"/>
          </a:xfrm>
          <a:prstGeom prst="line">
            <a:avLst/>
          </a:prstGeom>
          <a:ln w="28575" cap="flat" cmpd="sng">
            <a:solidFill>
              <a:srgbClr val="29C210"/>
            </a:solidFill>
            <a:prstDash val="solid"/>
            <a:round/>
            <a:headEnd type="none" w="med" len="med"/>
            <a:tailEnd type="none" w="med" len="med"/>
          </a:ln>
        </p:spPr>
        <p:txBody>
          <a:bodyPr anchor="t"/>
          <a:lstStyle/>
          <a:p>
            <a:endParaRPr lang="zh-CN" altLang="en-US">
              <a:latin typeface="Arial" panose="020b0604020202020204" pitchFamily="34" charset="0"/>
              <a:ea typeface="宋体" pitchFamily="2" charset="-122"/>
            </a:endParaRPr>
          </a:p>
        </p:txBody>
      </p:sp>
      <p:sp>
        <p:nvSpPr>
          <p:cNvPr id="95240" name="Line 8"/>
          <p:cNvSpPr/>
          <p:nvPr/>
        </p:nvSpPr>
        <p:spPr>
          <a:xfrm>
            <a:off x="5334000" y="3397250"/>
            <a:ext cx="717550" cy="0"/>
          </a:xfrm>
          <a:prstGeom prst="line">
            <a:avLst/>
          </a:prstGeom>
          <a:ln w="28575" cap="flat" cmpd="sng">
            <a:solidFill>
              <a:srgbClr val="29C210"/>
            </a:solidFill>
            <a:prstDash val="solid"/>
            <a:round/>
            <a:headEnd type="none" w="med" len="med"/>
            <a:tailEnd type="none" w="med" len="med"/>
          </a:ln>
        </p:spPr>
        <p:txBody>
          <a:bodyPr anchor="t"/>
          <a:lstStyle/>
          <a:p>
            <a:endParaRPr lang="zh-CN" altLang="en-US">
              <a:latin typeface="Arial" panose="020b0604020202020204" pitchFamily="34" charset="0"/>
              <a:ea typeface="宋体" pitchFamily="2" charset="-122"/>
            </a:endParaRPr>
          </a:p>
        </p:txBody>
      </p:sp>
      <p:sp>
        <p:nvSpPr>
          <p:cNvPr id="95241" name="Line 9"/>
          <p:cNvSpPr/>
          <p:nvPr/>
        </p:nvSpPr>
        <p:spPr>
          <a:xfrm>
            <a:off x="5334000" y="3854450"/>
            <a:ext cx="717550" cy="0"/>
          </a:xfrm>
          <a:prstGeom prst="line">
            <a:avLst/>
          </a:prstGeom>
          <a:ln w="28575" cap="flat" cmpd="sng">
            <a:solidFill>
              <a:srgbClr val="29C210"/>
            </a:solidFill>
            <a:prstDash val="solid"/>
            <a:round/>
            <a:headEnd type="none" w="med" len="med"/>
            <a:tailEnd type="none" w="med" len="med"/>
          </a:ln>
        </p:spPr>
        <p:txBody>
          <a:bodyPr anchor="t"/>
          <a:lstStyle/>
          <a:p>
            <a:endParaRPr lang="zh-CN" altLang="en-US">
              <a:latin typeface="Arial" panose="020b0604020202020204" pitchFamily="34" charset="0"/>
              <a:ea typeface="宋体" pitchFamily="2" charset="-122"/>
            </a:endParaRPr>
          </a:p>
        </p:txBody>
      </p:sp>
      <p:sp>
        <p:nvSpPr>
          <p:cNvPr id="95242" name="Line 10"/>
          <p:cNvSpPr/>
          <p:nvPr/>
        </p:nvSpPr>
        <p:spPr>
          <a:xfrm>
            <a:off x="5334000" y="4387850"/>
            <a:ext cx="717550" cy="0"/>
          </a:xfrm>
          <a:prstGeom prst="line">
            <a:avLst/>
          </a:prstGeom>
          <a:ln w="28575" cap="flat" cmpd="sng">
            <a:solidFill>
              <a:srgbClr val="29C210"/>
            </a:solidFill>
            <a:prstDash val="solid"/>
            <a:round/>
            <a:headEnd type="none" w="med" len="med"/>
            <a:tailEnd type="none" w="med" len="med"/>
          </a:ln>
        </p:spPr>
        <p:txBody>
          <a:bodyPr anchor="t"/>
          <a:lstStyle/>
          <a:p>
            <a:endParaRPr lang="zh-CN" altLang="en-US">
              <a:latin typeface="Arial" panose="020b0604020202020204" pitchFamily="34" charset="0"/>
              <a:ea typeface="宋体" pitchFamily="2" charset="-122"/>
            </a:endParaRPr>
          </a:p>
        </p:txBody>
      </p:sp>
      <p:sp>
        <p:nvSpPr>
          <p:cNvPr id="95243" name="Text Box 11"/>
          <p:cNvSpPr txBox="1"/>
          <p:nvPr/>
        </p:nvSpPr>
        <p:spPr>
          <a:xfrm>
            <a:off x="5867400" y="3168650"/>
            <a:ext cx="2305050" cy="460375"/>
          </a:xfrm>
          <a:prstGeom prst="rect">
            <a:avLst/>
          </a:prstGeom>
          <a:noFill/>
          <a:ln w="9525">
            <a:noFill/>
          </a:ln>
        </p:spPr>
        <p:txBody>
          <a:bodyPr anchor="t">
            <a:spAutoFit/>
          </a:bodyPr>
          <a:lstStyle/>
          <a:p>
            <a:pPr>
              <a:spcBef>
                <a:spcPct val="50000"/>
              </a:spcBef>
            </a:pPr>
            <a:r>
              <a:rPr lang="en-US" altLang="zh-CN" sz="2400" b="1">
                <a:latin typeface="微软雅黑" panose="020b0503020204020204" charset="-122"/>
                <a:ea typeface="微软雅黑"/>
              </a:rPr>
              <a:t> </a:t>
            </a:r>
            <a:r>
              <a:rPr lang="zh-CN" altLang="en-US" sz="2400" b="1">
                <a:latin typeface="微软雅黑" panose="020b0503020204020204" charset="-122"/>
                <a:ea typeface="微软雅黑"/>
              </a:rPr>
              <a:t>行：</a:t>
            </a:r>
            <a:r>
              <a:rPr lang="zh-CN" altLang="en-US" sz="2400" b="1">
                <a:solidFill>
                  <a:srgbClr val="0000FF"/>
                </a:solidFill>
                <a:latin typeface="微软雅黑" panose="020b0503020204020204" charset="-122"/>
                <a:ea typeface="微软雅黑"/>
              </a:rPr>
              <a:t>行使</a:t>
            </a:r>
          </a:p>
        </p:txBody>
      </p:sp>
      <p:sp>
        <p:nvSpPr>
          <p:cNvPr id="95244" name="Text Box 12"/>
          <p:cNvSpPr txBox="1"/>
          <p:nvPr/>
        </p:nvSpPr>
        <p:spPr>
          <a:xfrm>
            <a:off x="5791200" y="3625850"/>
            <a:ext cx="3168650" cy="521970"/>
          </a:xfrm>
          <a:prstGeom prst="rect">
            <a:avLst/>
          </a:prstGeom>
          <a:noFill/>
          <a:ln w="9525">
            <a:noFill/>
          </a:ln>
        </p:spPr>
        <p:txBody>
          <a:bodyPr anchor="t">
            <a:spAutoFit/>
          </a:bodyPr>
          <a:lstStyle/>
          <a:p>
            <a:pPr>
              <a:spcBef>
                <a:spcPct val="50000"/>
              </a:spcBef>
            </a:pPr>
            <a:r>
              <a:rPr lang="en-US" altLang="zh-CN" sz="2800" b="1">
                <a:latin typeface="微软雅黑" panose="020b0503020204020204" charset="-122"/>
                <a:ea typeface="微软雅黑"/>
              </a:rPr>
              <a:t>  </a:t>
            </a:r>
            <a:r>
              <a:rPr lang="zh-CN" altLang="en-US" sz="2400" b="1">
                <a:latin typeface="微软雅黑" panose="020b0503020204020204" charset="-122"/>
                <a:ea typeface="微软雅黑"/>
              </a:rPr>
              <a:t>政：</a:t>
            </a:r>
            <a:r>
              <a:rPr lang="zh-CN" altLang="en-US" sz="2400" b="1">
                <a:solidFill>
                  <a:srgbClr val="E23A36"/>
                </a:solidFill>
                <a:latin typeface="微软雅黑" panose="020b0503020204020204" charset="-122"/>
                <a:ea typeface="微软雅黑"/>
              </a:rPr>
              <a:t>行政权力</a:t>
            </a:r>
          </a:p>
        </p:txBody>
      </p:sp>
      <p:sp>
        <p:nvSpPr>
          <p:cNvPr id="95245" name="Text Box 13"/>
          <p:cNvSpPr txBox="1"/>
          <p:nvPr/>
        </p:nvSpPr>
        <p:spPr>
          <a:xfrm>
            <a:off x="5791200" y="2711450"/>
            <a:ext cx="2879725" cy="460375"/>
          </a:xfrm>
          <a:prstGeom prst="rect">
            <a:avLst/>
          </a:prstGeom>
          <a:noFill/>
          <a:ln w="9525">
            <a:noFill/>
          </a:ln>
        </p:spPr>
        <p:txBody>
          <a:bodyPr anchor="t">
            <a:spAutoFit/>
          </a:bodyPr>
          <a:lstStyle/>
          <a:p>
            <a:pPr>
              <a:spcBef>
                <a:spcPct val="50000"/>
              </a:spcBef>
            </a:pPr>
            <a:r>
              <a:rPr lang="en-US" altLang="zh-CN" sz="2400" b="1">
                <a:solidFill>
                  <a:srgbClr val="E23A36"/>
                </a:solidFill>
                <a:latin typeface="微软雅黑" panose="020b0503020204020204" charset="-122"/>
                <a:ea typeface="微软雅黑"/>
              </a:rPr>
              <a:t>  </a:t>
            </a:r>
            <a:r>
              <a:rPr lang="zh-CN" altLang="en-US" sz="2400" b="1">
                <a:latin typeface="微软雅黑" panose="020b0503020204020204" charset="-122"/>
                <a:ea typeface="微软雅黑"/>
              </a:rPr>
              <a:t>法：</a:t>
            </a:r>
            <a:r>
              <a:rPr lang="zh-CN" altLang="en-US" sz="2400" b="1">
                <a:solidFill>
                  <a:srgbClr val="E23A36"/>
                </a:solidFill>
                <a:latin typeface="微软雅黑" panose="020b0503020204020204" charset="-122"/>
                <a:ea typeface="微软雅黑"/>
              </a:rPr>
              <a:t>宪法和法律</a:t>
            </a:r>
          </a:p>
        </p:txBody>
      </p:sp>
      <p:sp>
        <p:nvSpPr>
          <p:cNvPr id="95246" name="Text Box 14"/>
          <p:cNvSpPr txBox="1"/>
          <p:nvPr/>
        </p:nvSpPr>
        <p:spPr>
          <a:xfrm>
            <a:off x="3978275" y="2126298"/>
            <a:ext cx="647700" cy="2443162"/>
          </a:xfrm>
          <a:prstGeom prst="rect">
            <a:avLst/>
          </a:prstGeom>
          <a:solidFill>
            <a:schemeClr val="bg1"/>
          </a:solidFill>
          <a:ln w="9525">
            <a:noFill/>
          </a:ln>
        </p:spPr>
        <p:txBody>
          <a:bodyPr anchor="t">
            <a:spAutoFit/>
          </a:bodyPr>
          <a:lstStyle/>
          <a:p>
            <a:pPr>
              <a:spcBef>
                <a:spcPct val="50000"/>
              </a:spcBef>
            </a:pPr>
            <a:r>
              <a:rPr lang="zh-CN" altLang="en-US" sz="2800" b="1">
                <a:solidFill>
                  <a:srgbClr val="C00000"/>
                </a:solidFill>
                <a:latin typeface="微软雅黑" panose="020b0503020204020204" charset="-122"/>
                <a:ea typeface="微软雅黑"/>
              </a:rPr>
              <a:t>依</a:t>
            </a:r>
          </a:p>
          <a:p>
            <a:pPr>
              <a:spcBef>
                <a:spcPct val="50000"/>
              </a:spcBef>
            </a:pPr>
            <a:r>
              <a:rPr lang="zh-CN" altLang="en-US" sz="2800" b="1">
                <a:solidFill>
                  <a:srgbClr val="C00000"/>
                </a:solidFill>
                <a:latin typeface="微软雅黑" panose="020b0503020204020204" charset="-122"/>
                <a:ea typeface="微软雅黑"/>
              </a:rPr>
              <a:t>法</a:t>
            </a:r>
          </a:p>
          <a:p>
            <a:pPr>
              <a:spcBef>
                <a:spcPct val="50000"/>
              </a:spcBef>
            </a:pPr>
            <a:r>
              <a:rPr lang="zh-CN" altLang="en-US" sz="2800" b="1">
                <a:solidFill>
                  <a:srgbClr val="C00000"/>
                </a:solidFill>
                <a:latin typeface="微软雅黑" panose="020b0503020204020204" charset="-122"/>
                <a:ea typeface="微软雅黑"/>
              </a:rPr>
              <a:t>行</a:t>
            </a:r>
          </a:p>
          <a:p>
            <a:pPr>
              <a:spcBef>
                <a:spcPct val="50000"/>
              </a:spcBef>
            </a:pPr>
            <a:r>
              <a:rPr lang="zh-CN" altLang="en-US" sz="2800" b="1">
                <a:solidFill>
                  <a:srgbClr val="C00000"/>
                </a:solidFill>
                <a:latin typeface="微软雅黑" panose="020b0503020204020204" charset="-122"/>
                <a:ea typeface="微软雅黑"/>
              </a:rPr>
              <a:t>政</a:t>
            </a:r>
          </a:p>
        </p:txBody>
      </p:sp>
      <p:sp>
        <p:nvSpPr>
          <p:cNvPr id="95247" name="Line 15"/>
          <p:cNvSpPr/>
          <p:nvPr/>
        </p:nvSpPr>
        <p:spPr>
          <a:xfrm>
            <a:off x="5334000" y="2940050"/>
            <a:ext cx="717550" cy="0"/>
          </a:xfrm>
          <a:prstGeom prst="line">
            <a:avLst/>
          </a:prstGeom>
          <a:ln w="28575" cap="flat" cmpd="sng">
            <a:solidFill>
              <a:srgbClr val="29C210"/>
            </a:solidFill>
            <a:prstDash val="solid"/>
            <a:round/>
            <a:headEnd type="none" w="med" len="med"/>
            <a:tailEnd type="none" w="med" len="med"/>
          </a:ln>
        </p:spPr>
        <p:txBody>
          <a:bodyPr anchor="t"/>
          <a:lstStyle/>
          <a:p>
            <a:endParaRPr lang="zh-CN" altLang="en-US">
              <a:latin typeface="Arial" panose="020b0604020202020204" pitchFamily="34" charset="0"/>
              <a:ea typeface="宋体" pitchFamily="2" charset="-122"/>
            </a:endParaRPr>
          </a:p>
        </p:txBody>
      </p:sp>
      <p:sp>
        <p:nvSpPr>
          <p:cNvPr id="95248" name="Text Box 16"/>
          <p:cNvSpPr txBox="1"/>
          <p:nvPr/>
        </p:nvSpPr>
        <p:spPr>
          <a:xfrm>
            <a:off x="5943600" y="2178050"/>
            <a:ext cx="1730375" cy="460375"/>
          </a:xfrm>
          <a:prstGeom prst="rect">
            <a:avLst/>
          </a:prstGeom>
          <a:noFill/>
          <a:ln w="9525">
            <a:noFill/>
          </a:ln>
        </p:spPr>
        <p:txBody>
          <a:bodyPr anchor="t">
            <a:spAutoFit/>
          </a:bodyPr>
          <a:lstStyle/>
          <a:p>
            <a:pPr>
              <a:spcBef>
                <a:spcPct val="50000"/>
              </a:spcBef>
            </a:pPr>
            <a:r>
              <a:rPr lang="zh-CN" altLang="en-US" sz="2400" b="1">
                <a:latin typeface="微软雅黑" panose="020b0503020204020204" charset="-122"/>
                <a:ea typeface="微软雅黑"/>
              </a:rPr>
              <a:t>依：</a:t>
            </a:r>
            <a:r>
              <a:rPr lang="zh-CN" altLang="en-US" sz="2400" b="1">
                <a:solidFill>
                  <a:srgbClr val="0000FF"/>
                </a:solidFill>
                <a:latin typeface="微软雅黑" panose="020b0503020204020204" charset="-122"/>
                <a:ea typeface="微软雅黑"/>
              </a:rPr>
              <a:t>依据</a:t>
            </a:r>
          </a:p>
        </p:txBody>
      </p:sp>
      <p:sp>
        <p:nvSpPr>
          <p:cNvPr id="95249" name="Text Box 17"/>
          <p:cNvSpPr txBox="1"/>
          <p:nvPr/>
        </p:nvSpPr>
        <p:spPr>
          <a:xfrm>
            <a:off x="5943600" y="4159250"/>
            <a:ext cx="3200400" cy="891540"/>
          </a:xfrm>
          <a:prstGeom prst="rect">
            <a:avLst/>
          </a:prstGeom>
          <a:noFill/>
          <a:ln w="9525">
            <a:noFill/>
          </a:ln>
        </p:spPr>
        <p:txBody>
          <a:bodyPr anchor="t">
            <a:spAutoFit/>
          </a:bodyPr>
          <a:lstStyle/>
          <a:p>
            <a:pPr>
              <a:spcBef>
                <a:spcPct val="0"/>
              </a:spcBef>
            </a:pPr>
            <a:r>
              <a:rPr lang="zh-CN" altLang="en-US" sz="2800" b="1">
                <a:latin typeface="微软雅黑" panose="020b0503020204020204" charset="-122"/>
                <a:ea typeface="微软雅黑"/>
              </a:rPr>
              <a:t> </a:t>
            </a:r>
            <a:r>
              <a:rPr lang="zh-CN" altLang="en-US" sz="2400" b="1">
                <a:latin typeface="微软雅黑" panose="020b0503020204020204" charset="-122"/>
                <a:ea typeface="微软雅黑"/>
              </a:rPr>
              <a:t>（主体）</a:t>
            </a:r>
            <a:r>
              <a:rPr lang="zh-CN" altLang="en-US" sz="2400" b="1">
                <a:solidFill>
                  <a:srgbClr val="FF0000"/>
                </a:solidFill>
                <a:latin typeface="微软雅黑" panose="020b0503020204020204" charset="-122"/>
                <a:ea typeface="微软雅黑"/>
              </a:rPr>
              <a:t>谁</a:t>
            </a:r>
            <a:r>
              <a:rPr lang="zh-CN" altLang="en-US" sz="2400" b="1">
                <a:latin typeface="微软雅黑" panose="020b0503020204020204" charset="-122"/>
                <a:ea typeface="微软雅黑"/>
              </a:rPr>
              <a:t>：</a:t>
            </a:r>
            <a:endParaRPr lang="en-US" altLang="zh-CN" sz="2400" b="1">
              <a:latin typeface="微软雅黑" panose="020b0503020204020204" charset="-122"/>
              <a:ea typeface="微软雅黑"/>
            </a:endParaRPr>
          </a:p>
          <a:p>
            <a:pPr>
              <a:spcBef>
                <a:spcPct val="0"/>
              </a:spcBef>
            </a:pPr>
            <a:r>
              <a:rPr lang="zh-CN" altLang="en-US" sz="2400" b="1">
                <a:solidFill>
                  <a:srgbClr val="0000FF"/>
                </a:solidFill>
                <a:latin typeface="微软雅黑" panose="020b0503020204020204" charset="-122"/>
                <a:ea typeface="微软雅黑"/>
              </a:rPr>
              <a:t>政府</a:t>
            </a:r>
            <a:r>
              <a:rPr lang="zh-CN" altLang="en-US" sz="2400" b="1">
                <a:latin typeface="微软雅黑" panose="020b0503020204020204" charset="-122"/>
                <a:ea typeface="微软雅黑"/>
              </a:rPr>
              <a:t>及</a:t>
            </a:r>
            <a:r>
              <a:rPr lang="zh-CN" altLang="en-US" sz="2400" b="1" smtClean="0">
                <a:latin typeface="微软雅黑" panose="020b0503020204020204" charset="-122"/>
                <a:ea typeface="微软雅黑"/>
              </a:rPr>
              <a:t>其</a:t>
            </a:r>
            <a:r>
              <a:rPr lang="zh-CN" altLang="en-US" sz="2400" b="1">
                <a:latin typeface="微软雅黑" panose="020b0503020204020204" charset="-122"/>
                <a:ea typeface="微软雅黑"/>
              </a:rPr>
              <a:t>工作</a:t>
            </a:r>
            <a:r>
              <a:rPr lang="zh-CN" altLang="en-US" sz="2400" b="1" smtClean="0">
                <a:latin typeface="微软雅黑" panose="020b0503020204020204" charset="-122"/>
                <a:ea typeface="微软雅黑"/>
              </a:rPr>
              <a:t>人</a:t>
            </a:r>
            <a:r>
              <a:rPr lang="zh-CN" altLang="en-US" sz="2400" b="1">
                <a:latin typeface="微软雅黑" panose="020b0503020204020204" charset="-122"/>
                <a:ea typeface="微软雅黑"/>
              </a:rPr>
              <a:t>员</a:t>
            </a:r>
          </a:p>
        </p:txBody>
      </p:sp>
      <p:sp>
        <p:nvSpPr>
          <p:cNvPr id="95251" name="AutoShape 19"/>
          <p:cNvSpPr/>
          <p:nvPr/>
        </p:nvSpPr>
        <p:spPr>
          <a:xfrm>
            <a:off x="2819400" y="3009900"/>
            <a:ext cx="1219200" cy="838200"/>
          </a:xfrm>
          <a:prstGeom prst="rightArrow">
            <a:avLst>
              <a:gd name="adj1" fmla="val 50000"/>
              <a:gd name="adj2" fmla="val 36202"/>
            </a:avLst>
          </a:prstGeom>
          <a:solidFill>
            <a:schemeClr val="bg1"/>
          </a:solidFill>
          <a:ln w="9525" cap="flat" cmpd="sng">
            <a:solidFill>
              <a:schemeClr val="tx1"/>
            </a:solidFill>
            <a:prstDash val="solid"/>
            <a:miter/>
            <a:headEnd type="none" w="med" len="med"/>
            <a:tailEnd type="none" w="med" len="med"/>
          </a:ln>
        </p:spPr>
        <p:txBody>
          <a:bodyPr wrap="none" anchor="ctr"/>
          <a:lstStyle/>
          <a:p>
            <a:pPr algn="ctr"/>
            <a:r>
              <a:rPr lang="zh-CN" altLang="en-US" sz="2000" b="1">
                <a:latin typeface="微软雅黑" panose="020b0503020204020204" charset="-122"/>
                <a:ea typeface="微软雅黑"/>
              </a:rPr>
              <a:t>解读</a:t>
            </a:r>
          </a:p>
        </p:txBody>
      </p:sp>
      <p:sp>
        <p:nvSpPr>
          <p:cNvPr id="119829" name="Rectangle 2"/>
          <p:cNvSpPr>
            <a:spLocks noGrp="1" noChangeArrowheads="1"/>
          </p:cNvSpPr>
          <p:nvPr>
            <p:ph type="title" idx="4294967295"/>
          </p:nvPr>
        </p:nvSpPr>
        <p:spPr>
          <a:xfrm>
            <a:off x="338455" y="260779"/>
            <a:ext cx="7833995" cy="1656115"/>
          </a:xfrm>
          <a:solidFill>
            <a:schemeClr val="bg1"/>
          </a:solidFill>
          <a:ln>
            <a:solidFill>
              <a:srgbClr val="993366"/>
            </a:solidFill>
          </a:ln>
        </p:spPr>
        <p:txBody>
          <a:bodyPr>
            <a:normAutofit fontScale="90000"/>
          </a:bodyPr>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2800" b="1" i="0" u="none" strike="noStrike" kern="1200" cap="none" spc="0" normalizeH="0" baseline="0" noProof="1" smtClean="0">
                <a:solidFill>
                  <a:schemeClr val="tx2"/>
                </a:solidFill>
                <a:latin typeface="微软雅黑" panose="020b0503020204020204" charset="-122"/>
                <a:ea typeface="微软雅黑"/>
                <a:cs typeface="+mj-cs"/>
              </a:rPr>
              <a:t>4. </a:t>
            </a:r>
            <a:r>
              <a:rPr kumimoji="0" lang="zh-CN" altLang="en-US" sz="2800" b="1" i="0" u="none" strike="noStrike" kern="1200" cap="none" spc="0" normalizeH="0" baseline="0" noProof="1" smtClean="0">
                <a:solidFill>
                  <a:schemeClr val="tx2"/>
                </a:solidFill>
                <a:latin typeface="微软雅黑" panose="020b0503020204020204" charset="-122"/>
                <a:ea typeface="微软雅黑"/>
                <a:cs typeface="+mj-cs"/>
              </a:rPr>
              <a:t>政府要依法行政（</a:t>
            </a:r>
            <a:r>
              <a:rPr kumimoji="0" lang="zh-CN" altLang="en-US" sz="2800" b="1" i="0" u="none" strike="noStrike" kern="1200" cap="none" spc="0" normalizeH="0" baseline="0" noProof="1" smtClean="0">
                <a:solidFill>
                  <a:srgbClr val="1609BF"/>
                </a:solidFill>
                <a:latin typeface="微软雅黑" panose="020b0503020204020204" charset="-122"/>
                <a:ea typeface="微软雅黑"/>
                <a:cs typeface="+mj-cs"/>
              </a:rPr>
              <a:t>含义、原因、措施</a:t>
            </a:r>
            <a:r>
              <a:rPr kumimoji="0" lang="zh-CN" altLang="en-US" sz="2800" b="1" i="0" u="none" strike="noStrike" kern="1200" cap="none" spc="0" normalizeH="0" baseline="0" noProof="1" smtClean="0">
                <a:solidFill>
                  <a:schemeClr val="tx2"/>
                </a:solidFill>
                <a:latin typeface="微软雅黑" panose="020b0503020204020204" charset="-122"/>
                <a:ea typeface="微软雅黑"/>
                <a:cs typeface="+mj-cs"/>
              </a:rPr>
              <a:t>）</a:t>
            </a:r>
            <a:br>
              <a:rPr kumimoji="0" lang="zh-CN" altLang="en-US" sz="2800" b="1" i="0" u="none" strike="noStrike" kern="1200" cap="none" spc="0" normalizeH="0" baseline="0" noProof="1" smtClean="0">
                <a:solidFill>
                  <a:schemeClr val="tx2"/>
                </a:solidFill>
                <a:latin typeface="微软雅黑" panose="020b0503020204020204" charset="-122"/>
                <a:ea typeface="微软雅黑"/>
                <a:cs typeface="+mj-cs"/>
              </a:rPr>
            </a:br>
            <a:br>
              <a:rPr kumimoji="0" lang="zh-CN" altLang="en-US" sz="2800" b="1" i="0" u="none" strike="noStrike" kern="1200" cap="none" spc="0" normalizeH="0" baseline="0" noProof="1" smtClean="0">
                <a:solidFill>
                  <a:schemeClr val="tx2"/>
                </a:solidFill>
                <a:latin typeface="微软雅黑" panose="020b0503020204020204" charset="-122"/>
                <a:ea typeface="微软雅黑"/>
                <a:cs typeface="+mj-cs"/>
              </a:rPr>
            </a:br>
            <a:r>
              <a:rPr kumimoji="0" lang="zh-CN" altLang="en-US" sz="2800" b="1" i="0" u="none" strike="noStrike" kern="1200" cap="none" spc="0" normalizeH="0" baseline="0" noProof="1" smtClean="0">
                <a:solidFill>
                  <a:schemeClr val="tx2"/>
                </a:solidFill>
                <a:latin typeface="微软雅黑" panose="020b0503020204020204" charset="-122"/>
                <a:ea typeface="微软雅黑"/>
                <a:cs typeface="+mj-cs"/>
              </a:rPr>
              <a:t>  </a:t>
            </a:r>
            <a:r>
              <a:rPr lang="zh-CN" altLang="en-US" sz="2800" b="1">
                <a:latin typeface="微软雅黑" panose="020b0503020204020204" charset="-122"/>
                <a:ea typeface="微软雅黑"/>
                <a:sym typeface="+mn-ea"/>
              </a:rPr>
              <a:t>（</a:t>
            </a:r>
            <a:r>
              <a:rPr lang="en-US" altLang="zh-CN" sz="2800" b="1">
                <a:latin typeface="微软雅黑" panose="020b0503020204020204" charset="-122"/>
                <a:ea typeface="微软雅黑"/>
                <a:sym typeface="+mn-ea"/>
              </a:rPr>
              <a:t>1</a:t>
            </a:r>
            <a:r>
              <a:rPr lang="zh-CN" altLang="en-US" sz="2800" b="1">
                <a:latin typeface="微软雅黑" panose="020b0503020204020204" charset="-122"/>
                <a:ea typeface="微软雅黑"/>
                <a:sym typeface="+mn-ea"/>
              </a:rPr>
              <a:t>）</a:t>
            </a:r>
            <a:r>
              <a:rPr lang="en-US" altLang="zh-CN" sz="2800" b="1">
                <a:latin typeface="微软雅黑" panose="020b0503020204020204" charset="-122"/>
                <a:ea typeface="微软雅黑"/>
                <a:sym typeface="+mn-ea"/>
              </a:rPr>
              <a:t>.</a:t>
            </a:r>
            <a:r>
              <a:rPr lang="zh-CN" altLang="en-US" sz="2800" b="1">
                <a:latin typeface="微软雅黑" panose="020b0503020204020204" charset="-122"/>
                <a:ea typeface="微软雅黑"/>
                <a:sym typeface="+mn-ea"/>
              </a:rPr>
              <a:t>依法行政的含义</a:t>
            </a:r>
            <a:br>
              <a:rPr lang="zh-CN" altLang="en-US" sz="2800" b="1">
                <a:latin typeface="微软雅黑" panose="020b0503020204020204" charset="-122"/>
                <a:ea typeface="微软雅黑"/>
              </a:rPr>
            </a:br>
            <a:endParaRPr kumimoji="0" lang="zh-CN" altLang="en-US" sz="2800" b="1" i="0" u="none" strike="noStrike" kern="1200" cap="none" spc="0" normalizeH="0" baseline="0" noProof="1" smtClean="0">
              <a:solidFill>
                <a:schemeClr val="tx2"/>
              </a:solidFill>
              <a:latin typeface="微软雅黑" panose="020b0503020204020204" charset="-122"/>
              <a:ea typeface="微软雅黑"/>
              <a:cs typeface="+mj-cs"/>
            </a:endParaRPr>
          </a:p>
        </p:txBody>
      </p:sp>
      <p:sp>
        <p:nvSpPr>
          <p:cNvPr id="2" name="文本框 1"/>
          <p:cNvSpPr txBox="1"/>
          <p:nvPr/>
        </p:nvSpPr>
        <p:spPr>
          <a:xfrm>
            <a:off x="323705" y="4941105"/>
            <a:ext cx="8105775" cy="1630045"/>
          </a:xfrm>
          <a:prstGeom prst="rect">
            <a:avLst/>
          </a:prstGeom>
          <a:noFill/>
        </p:spPr>
        <p:txBody>
          <a:bodyPr wrap="square" rtlCol="0" anchor="t">
            <a:spAutoFit/>
          </a:bodyPr>
          <a:lstStyle/>
          <a:p>
            <a:r>
              <a:rPr lang="zh-CN" altLang="en-US" sz="2000" b="1" smtClean="0">
                <a:solidFill>
                  <a:srgbClr val="FF0000"/>
                </a:solidFill>
                <a:latin typeface="楷体" panose="02010609060101010101" charset="-122"/>
                <a:ea typeface="楷体" panose="02010609060101010101" charset="-122"/>
                <a:cs typeface="楷体" panose="02010609060101010101" charset="-122"/>
                <a:sym typeface="楷体_GB2312" panose="02010609030101010101" charset="-122"/>
              </a:rPr>
              <a:t>注意：</a:t>
            </a:r>
            <a:endParaRPr lang="en-US" altLang="zh-CN" sz="2000" b="1" smtClean="0">
              <a:solidFill>
                <a:srgbClr val="FF0000"/>
              </a:solidFill>
              <a:latin typeface="楷体" panose="02010609060101010101" charset="-122"/>
              <a:ea typeface="楷体" panose="02010609060101010101" charset="-122"/>
              <a:cs typeface="楷体" panose="02010609060101010101" charset="-122"/>
              <a:sym typeface="楷体_GB2312" panose="02010609030101010101" charset="-122"/>
            </a:endParaRPr>
          </a:p>
          <a:p>
            <a:r>
              <a:rPr lang="en-US" altLang="zh-CN" sz="2000" b="1" smtClean="0">
                <a:latin typeface="楷体" panose="02010609060101010101" charset="-122"/>
                <a:ea typeface="楷体" panose="02010609060101010101" charset="-122"/>
                <a:cs typeface="楷体" panose="02010609060101010101" charset="-122"/>
                <a:sym typeface="楷体_GB2312" panose="02010609030101010101" charset="-122"/>
              </a:rPr>
              <a:t>1.</a:t>
            </a:r>
            <a:r>
              <a:rPr lang="zh-CN" altLang="en-US" sz="2000" b="1" smtClean="0">
                <a:latin typeface="楷体" panose="02010609060101010101" charset="-122"/>
                <a:ea typeface="楷体" panose="02010609060101010101" charset="-122"/>
                <a:cs typeface="楷体" panose="02010609060101010101" charset="-122"/>
                <a:sym typeface="楷体_GB2312" panose="02010609030101010101" charset="-122"/>
              </a:rPr>
              <a:t>从</a:t>
            </a:r>
            <a:r>
              <a:rPr lang="zh-CN" altLang="en-US" sz="2000" b="1">
                <a:solidFill>
                  <a:srgbClr val="FF0000"/>
                </a:solidFill>
                <a:latin typeface="楷体" panose="02010609060101010101" charset="-122"/>
                <a:ea typeface="楷体" panose="02010609060101010101" charset="-122"/>
                <a:cs typeface="楷体" panose="02010609060101010101" charset="-122"/>
                <a:sym typeface="楷体_GB2312" panose="02010609030101010101" charset="-122"/>
              </a:rPr>
              <a:t>形式</a:t>
            </a:r>
            <a:r>
              <a:rPr lang="zh-CN" altLang="en-US" sz="2000" b="1">
                <a:latin typeface="楷体" panose="02010609060101010101" charset="-122"/>
                <a:ea typeface="楷体" panose="02010609060101010101" charset="-122"/>
                <a:cs typeface="楷体" panose="02010609060101010101" charset="-122"/>
                <a:sym typeface="楷体_GB2312" panose="02010609030101010101" charset="-122"/>
              </a:rPr>
              <a:t>上看：政府权力由</a:t>
            </a:r>
            <a:r>
              <a:rPr lang="zh-CN" altLang="en-US" sz="2000" b="1">
                <a:solidFill>
                  <a:srgbClr val="FF0000"/>
                </a:solidFill>
                <a:latin typeface="楷体" panose="02010609060101010101" charset="-122"/>
                <a:ea typeface="楷体" panose="02010609060101010101" charset="-122"/>
                <a:cs typeface="楷体" panose="02010609060101010101" charset="-122"/>
                <a:sym typeface="楷体_GB2312" panose="02010609030101010101" charset="-122"/>
              </a:rPr>
              <a:t>法律</a:t>
            </a:r>
            <a:r>
              <a:rPr lang="zh-CN" altLang="en-US" sz="2000" b="1">
                <a:latin typeface="楷体" panose="02010609060101010101" charset="-122"/>
                <a:ea typeface="楷体" panose="02010609060101010101" charset="-122"/>
                <a:cs typeface="楷体" panose="02010609060101010101" charset="-122"/>
                <a:sym typeface="楷体_GB2312" panose="02010609030101010101" charset="-122"/>
              </a:rPr>
              <a:t>授予；从</a:t>
            </a:r>
            <a:r>
              <a:rPr lang="zh-CN" altLang="en-US" sz="2000" b="1">
                <a:solidFill>
                  <a:srgbClr val="FF0000"/>
                </a:solidFill>
                <a:latin typeface="楷体" panose="02010609060101010101" charset="-122"/>
                <a:ea typeface="楷体" panose="02010609060101010101" charset="-122"/>
                <a:cs typeface="楷体" panose="02010609060101010101" charset="-122"/>
                <a:sym typeface="楷体_GB2312" panose="02010609030101010101" charset="-122"/>
              </a:rPr>
              <a:t>来源</a:t>
            </a:r>
            <a:r>
              <a:rPr lang="zh-CN" altLang="en-US" sz="2000" b="1">
                <a:latin typeface="楷体" panose="02010609060101010101" charset="-122"/>
                <a:ea typeface="楷体" panose="02010609060101010101" charset="-122"/>
                <a:cs typeface="楷体" panose="02010609060101010101" charset="-122"/>
                <a:sym typeface="楷体_GB2312" panose="02010609030101010101" charset="-122"/>
              </a:rPr>
              <a:t>来看，政府权力是</a:t>
            </a:r>
            <a:r>
              <a:rPr lang="zh-CN" altLang="en-US" sz="2000" b="1">
                <a:solidFill>
                  <a:srgbClr val="FF0000"/>
                </a:solidFill>
                <a:latin typeface="楷体" panose="02010609060101010101" charset="-122"/>
                <a:ea typeface="楷体" panose="02010609060101010101" charset="-122"/>
                <a:cs typeface="楷体" panose="02010609060101010101" charset="-122"/>
                <a:sym typeface="楷体_GB2312" panose="02010609030101010101" charset="-122"/>
              </a:rPr>
              <a:t>人民</a:t>
            </a:r>
            <a:r>
              <a:rPr lang="zh-CN" altLang="en-US" sz="2000" b="1">
                <a:latin typeface="楷体" panose="02010609060101010101" charset="-122"/>
                <a:ea typeface="楷体" panose="02010609060101010101" charset="-122"/>
                <a:cs typeface="楷体" panose="02010609060101010101" charset="-122"/>
                <a:sym typeface="楷体_GB2312" panose="02010609030101010101" charset="-122"/>
              </a:rPr>
              <a:t>赋予的</a:t>
            </a:r>
            <a:r>
              <a:rPr lang="zh-CN" altLang="en-US" sz="2000" b="1" smtClean="0">
                <a:latin typeface="楷体" panose="02010609060101010101" charset="-122"/>
                <a:ea typeface="楷体" panose="02010609060101010101" charset="-122"/>
                <a:cs typeface="楷体" panose="02010609060101010101" charset="-122"/>
                <a:sym typeface="楷体_GB2312" panose="02010609030101010101" charset="-122"/>
              </a:rPr>
              <a:t>。</a:t>
            </a:r>
            <a:endParaRPr lang="en-US" altLang="zh-CN" sz="2000" b="1" smtClean="0">
              <a:latin typeface="楷体" panose="02010609060101010101" charset="-122"/>
              <a:ea typeface="楷体" panose="02010609060101010101" charset="-122"/>
              <a:cs typeface="楷体" panose="02010609060101010101" charset="-122"/>
              <a:sym typeface="楷体_GB2312" panose="02010609030101010101" charset="-122"/>
            </a:endParaRPr>
          </a:p>
          <a:p>
            <a:r>
              <a:rPr lang="en-US" altLang="zh-CN" sz="2000" b="1" smtClean="0">
                <a:latin typeface="楷体" panose="02010609060101010101" charset="-122"/>
                <a:ea typeface="楷体" panose="02010609060101010101" charset="-122"/>
                <a:cs typeface="微软雅黑" panose="020b0503020204020204" charset="-122"/>
                <a:sym typeface="Wingdings" pitchFamily="2" charset="2"/>
              </a:rPr>
              <a:t>2.</a:t>
            </a:r>
            <a:r>
              <a:rPr lang="zh-CN" altLang="en-US" sz="2000" b="1" smtClean="0">
                <a:solidFill>
                  <a:srgbClr val="FF0000"/>
                </a:solidFill>
                <a:latin typeface="楷体" panose="02010609060101010101" charset="-122"/>
                <a:ea typeface="楷体" panose="02010609060101010101" charset="-122"/>
                <a:cs typeface="微软雅黑" panose="020b0503020204020204" charset="-122"/>
                <a:sym typeface="Wingdings" pitchFamily="2" charset="2"/>
              </a:rPr>
              <a:t>主体：</a:t>
            </a:r>
            <a:r>
              <a:rPr lang="zh-CN" altLang="en-US" sz="2000" b="1" smtClean="0">
                <a:latin typeface="楷体" panose="02010609060101010101" charset="-122"/>
                <a:ea typeface="楷体" panose="02010609060101010101" charset="-122"/>
                <a:cs typeface="微软雅黑" panose="020b0503020204020204" charset="-122"/>
                <a:sym typeface="Wingdings" pitchFamily="2" charset="2"/>
              </a:rPr>
              <a:t>政府及其工作人员。</a:t>
            </a:r>
            <a:r>
              <a:rPr lang="zh-CN" altLang="en-US" sz="2000" b="1" smtClean="0">
                <a:solidFill>
                  <a:srgbClr val="000000"/>
                </a:solidFill>
                <a:latin typeface="楷体" panose="02010609060101010101" charset="-122"/>
                <a:ea typeface="楷体" panose="02010609060101010101" charset="-122"/>
                <a:cs typeface="楷体" panose="02010609060101010101" charset="-122"/>
                <a:sym typeface="楷体_GB2312" panose="02010609030101010101" charset="-122"/>
              </a:rPr>
              <a:t>不包括执政党或其他国家机关，也不包括公民。</a:t>
            </a:r>
            <a:endParaRPr lang="zh-CN" altLang="en-US" sz="2000"/>
          </a:p>
        </p:txBody>
      </p:sp>
    </p:spTree>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95250" name="Rectangle 18"/>
          <p:cNvSpPr/>
          <p:nvPr/>
        </p:nvSpPr>
        <p:spPr>
          <a:xfrm>
            <a:off x="360363" y="636588"/>
            <a:ext cx="5719762" cy="584200"/>
          </a:xfrm>
          <a:prstGeom prst="rect">
            <a:avLst/>
          </a:prstGeom>
          <a:solidFill>
            <a:schemeClr val="bg1"/>
          </a:solidFill>
          <a:ln w="9525">
            <a:noFill/>
          </a:ln>
        </p:spPr>
        <p:txBody>
          <a:bodyPr wrap="square" anchor="t">
            <a:spAutoFit/>
          </a:bodyPr>
          <a:lstStyle/>
          <a:p>
            <a:r>
              <a:rPr lang="zh-CN" altLang="en-US" sz="3200" b="1">
                <a:latin typeface="微软雅黑" panose="020b0503020204020204" charset="-122"/>
                <a:ea typeface="微软雅黑"/>
              </a:rPr>
              <a:t>（</a:t>
            </a:r>
            <a:r>
              <a:rPr lang="en-US" altLang="zh-CN" sz="3200" b="1">
                <a:latin typeface="微软雅黑" panose="020b0503020204020204" charset="-122"/>
                <a:ea typeface="微软雅黑"/>
              </a:rPr>
              <a:t>2</a:t>
            </a:r>
            <a:r>
              <a:rPr lang="zh-CN" altLang="en-US" sz="3200" b="1">
                <a:latin typeface="微软雅黑" panose="020b0503020204020204" charset="-122"/>
                <a:ea typeface="微软雅黑"/>
              </a:rPr>
              <a:t>）</a:t>
            </a:r>
            <a:r>
              <a:rPr lang="en-US" altLang="zh-CN" sz="3200" b="1">
                <a:latin typeface="微软雅黑" panose="020b0503020204020204" charset="-122"/>
                <a:ea typeface="微软雅黑"/>
              </a:rPr>
              <a:t>. </a:t>
            </a:r>
            <a:r>
              <a:rPr lang="zh-CN" altLang="en-US" sz="3200" b="1">
                <a:latin typeface="微软雅黑" panose="020b0503020204020204" charset="-122"/>
                <a:ea typeface="微软雅黑"/>
              </a:rPr>
              <a:t>政府为什么要依法行政？</a:t>
            </a:r>
          </a:p>
        </p:txBody>
      </p:sp>
      <p:sp>
        <p:nvSpPr>
          <p:cNvPr id="95253" name="Rectangle 21"/>
          <p:cNvSpPr/>
          <p:nvPr/>
        </p:nvSpPr>
        <p:spPr>
          <a:xfrm>
            <a:off x="304800" y="1555433"/>
            <a:ext cx="8534400" cy="4861560"/>
          </a:xfrm>
          <a:prstGeom prst="rect">
            <a:avLst/>
          </a:prstGeom>
          <a:solidFill>
            <a:schemeClr val="bg1"/>
          </a:solidFill>
          <a:ln w="9525">
            <a:noFill/>
          </a:ln>
        </p:spPr>
        <p:txBody>
          <a:bodyPr wrap="square" anchor="t">
            <a:spAutoFit/>
          </a:bodyPr>
          <a:lstStyle/>
          <a:p>
            <a:pPr>
              <a:spcBef>
                <a:spcPct val="50000"/>
              </a:spcBef>
            </a:pPr>
            <a:r>
              <a:rPr lang="en-US" altLang="zh-CN" sz="2000" b="1">
                <a:solidFill>
                  <a:srgbClr val="FF0000"/>
                </a:solidFill>
                <a:latin typeface="微软雅黑" panose="020b0503020204020204" charset="-122"/>
                <a:ea typeface="微软雅黑"/>
                <a:sym typeface="Wingdings"/>
              </a:rPr>
              <a:t></a:t>
            </a:r>
            <a:r>
              <a:rPr lang="zh-CN" altLang="en-US" sz="2000" b="1">
                <a:solidFill>
                  <a:srgbClr val="FF0000"/>
                </a:solidFill>
                <a:latin typeface="微软雅黑" panose="020b0503020204020204" charset="-122"/>
                <a:ea typeface="微软雅黑"/>
                <a:sym typeface="Wingdings"/>
              </a:rPr>
              <a:t>根本原因</a:t>
            </a:r>
            <a:r>
              <a:rPr lang="zh-CN" altLang="en-US" sz="2000" b="1">
                <a:solidFill>
                  <a:srgbClr val="FF0000"/>
                </a:solidFill>
                <a:latin typeface="微软雅黑" panose="020b0503020204020204" charset="-122"/>
                <a:ea typeface="微软雅黑"/>
                <a:sym typeface="+mn-ea"/>
              </a:rPr>
              <a:t>，由我国国家性质、政府的性质决定的。</a:t>
            </a:r>
            <a:endParaRPr lang="zh-CN" altLang="en-US" sz="2000" b="1">
              <a:solidFill>
                <a:srgbClr val="FF0000"/>
              </a:solidFill>
              <a:latin typeface="微软雅黑" panose="020b0503020204020204" charset="-122"/>
              <a:ea typeface="微软雅黑"/>
            </a:endParaRPr>
          </a:p>
          <a:p>
            <a:pPr>
              <a:spcBef>
                <a:spcPct val="50000"/>
              </a:spcBef>
            </a:pPr>
            <a:r>
              <a:rPr lang="zh-CN" altLang="en-US" sz="2000" b="1">
                <a:latin typeface="微软雅黑" panose="020b0503020204020204" charset="-122"/>
                <a:ea typeface="微软雅黑"/>
                <a:sym typeface="+mn-ea"/>
              </a:rPr>
              <a:t>  </a:t>
            </a:r>
            <a:r>
              <a:rPr lang="zh-CN" altLang="en-US" sz="2000">
                <a:latin typeface="微软雅黑" panose="020b0503020204020204" charset="-122"/>
                <a:ea typeface="微软雅黑"/>
                <a:sym typeface="+mn-ea"/>
              </a:rPr>
              <a:t> 我国是人民民主专政的社会主义国家，我国政府是人民的政府。宪法和法律是党的主张和人民意志相统一的体现。</a:t>
            </a:r>
            <a:endParaRPr lang="en-US" altLang="zh-CN" sz="2000" b="1">
              <a:solidFill>
                <a:srgbClr val="C00000"/>
              </a:solidFill>
              <a:latin typeface="微软雅黑" panose="020b0503020204020204" charset="-122"/>
              <a:ea typeface="微软雅黑"/>
              <a:sym typeface="Wingdings"/>
            </a:endParaRPr>
          </a:p>
          <a:p>
            <a:pPr>
              <a:spcBef>
                <a:spcPct val="50000"/>
              </a:spcBef>
            </a:pPr>
            <a:r>
              <a:rPr lang="en-US" altLang="zh-CN" sz="2000" b="1">
                <a:solidFill>
                  <a:srgbClr val="C00000"/>
                </a:solidFill>
                <a:latin typeface="微软雅黑" panose="020b0503020204020204" charset="-122"/>
                <a:ea typeface="微软雅黑"/>
                <a:sym typeface="Wingdings"/>
              </a:rPr>
              <a:t></a:t>
            </a:r>
            <a:r>
              <a:rPr lang="zh-CN" altLang="en-US" sz="2000" b="1">
                <a:solidFill>
                  <a:srgbClr val="C00000"/>
                </a:solidFill>
                <a:latin typeface="微软雅黑" panose="020b0503020204020204" charset="-122"/>
                <a:ea typeface="微软雅黑"/>
                <a:sym typeface="宋体" panose="02010600030101010101" pitchFamily="2" charset="-122"/>
              </a:rPr>
              <a:t>必要性：</a:t>
            </a:r>
            <a:r>
              <a:rPr lang="en-US" altLang="zh-CN" sz="2000" b="1">
                <a:solidFill>
                  <a:srgbClr val="0000CC"/>
                </a:solidFill>
                <a:latin typeface="微软雅黑" panose="020b0503020204020204" charset="-122"/>
                <a:ea typeface="微软雅黑"/>
              </a:rPr>
              <a:t> </a:t>
            </a:r>
            <a:r>
              <a:rPr lang="zh-CN" altLang="en-US" sz="2000">
                <a:latin typeface="微软雅黑" panose="020b0503020204020204" charset="-122"/>
                <a:ea typeface="微软雅黑"/>
              </a:rPr>
              <a:t>政府依法行政是贯彻</a:t>
            </a:r>
            <a:r>
              <a:rPr lang="zh-CN" altLang="en-US" sz="2000">
                <a:ln w="22225">
                  <a:solidFill>
                    <a:schemeClr val="accent2"/>
                  </a:solidFill>
                  <a:prstDash val="solid"/>
                </a:ln>
                <a:solidFill>
                  <a:schemeClr val="accent2">
                    <a:lumMod val="40000"/>
                    <a:lumOff val="60000"/>
                  </a:schemeClr>
                </a:solidFill>
                <a:effectLst/>
                <a:latin typeface="微软雅黑" panose="020b0503020204020204" charset="-122"/>
                <a:ea typeface="微软雅黑"/>
              </a:rPr>
              <a:t>依法治国方略</a:t>
            </a:r>
            <a:r>
              <a:rPr lang="zh-CN" altLang="en-US" sz="2000">
                <a:latin typeface="微软雅黑" panose="020b0503020204020204" charset="-122"/>
                <a:ea typeface="微软雅黑"/>
              </a:rPr>
              <a:t>、提高行政管理水平的</a:t>
            </a:r>
            <a:r>
              <a:rPr lang="zh-CN" altLang="en-US" sz="2000">
                <a:ln w="22225">
                  <a:solidFill>
                    <a:schemeClr val="accent2"/>
                  </a:solidFill>
                  <a:prstDash val="solid"/>
                </a:ln>
                <a:solidFill>
                  <a:schemeClr val="accent2">
                    <a:lumMod val="40000"/>
                    <a:lumOff val="60000"/>
                  </a:schemeClr>
                </a:solidFill>
                <a:effectLst/>
                <a:latin typeface="微软雅黑" panose="020b0503020204020204" charset="-122"/>
                <a:ea typeface="微软雅黑"/>
              </a:rPr>
              <a:t>基本要求</a:t>
            </a:r>
            <a:r>
              <a:rPr lang="zh-CN" altLang="en-US" sz="2000">
                <a:latin typeface="微软雅黑" panose="020b0503020204020204" charset="-122"/>
                <a:ea typeface="微软雅黑"/>
              </a:rPr>
              <a:t>，体现了</a:t>
            </a:r>
            <a:r>
              <a:rPr lang="zh-CN" altLang="en-US" sz="2000">
                <a:ln w="22225">
                  <a:solidFill>
                    <a:schemeClr val="accent2"/>
                  </a:solidFill>
                  <a:prstDash val="solid"/>
                </a:ln>
                <a:solidFill>
                  <a:schemeClr val="accent2">
                    <a:lumMod val="40000"/>
                    <a:lumOff val="60000"/>
                  </a:schemeClr>
                </a:solidFill>
                <a:effectLst/>
                <a:latin typeface="微软雅黑" panose="020b0503020204020204" charset="-122"/>
                <a:ea typeface="微软雅黑"/>
              </a:rPr>
              <a:t>对人民负责的原则</a:t>
            </a:r>
            <a:r>
              <a:rPr lang="zh-CN" altLang="en-US" sz="2000">
                <a:latin typeface="微软雅黑" panose="020b0503020204020204" charset="-122"/>
                <a:ea typeface="微软雅黑"/>
              </a:rPr>
              <a:t>。</a:t>
            </a:r>
          </a:p>
          <a:p>
            <a:pPr>
              <a:spcBef>
                <a:spcPct val="50000"/>
              </a:spcBef>
            </a:pPr>
            <a:r>
              <a:rPr lang="zh-CN" altLang="en-US" sz="2000" b="1">
                <a:solidFill>
                  <a:srgbClr val="FF0000"/>
                </a:solidFill>
                <a:latin typeface="微软雅黑" panose="020b0503020204020204" charset="-122"/>
                <a:ea typeface="微软雅黑"/>
                <a:sym typeface="Wingdings"/>
              </a:rPr>
              <a:t></a:t>
            </a:r>
            <a:r>
              <a:rPr lang="zh-CN" altLang="en-US" sz="2000" b="1">
                <a:solidFill>
                  <a:srgbClr val="FF0000"/>
                </a:solidFill>
                <a:latin typeface="微软雅黑" panose="020b0503020204020204" charset="-122"/>
                <a:ea typeface="微软雅黑"/>
                <a:sym typeface="+mn-ea"/>
              </a:rPr>
              <a:t>意义：</a:t>
            </a:r>
            <a:endParaRPr lang="zh-CN" altLang="en-US" sz="2000" b="1">
              <a:solidFill>
                <a:srgbClr val="FF0000"/>
              </a:solidFill>
              <a:latin typeface="微软雅黑" panose="020b0503020204020204" charset="-122"/>
              <a:ea typeface="微软雅黑"/>
            </a:endParaRPr>
          </a:p>
          <a:p>
            <a:pPr>
              <a:spcBef>
                <a:spcPct val="50000"/>
              </a:spcBef>
            </a:pPr>
            <a:r>
              <a:rPr lang="zh-CN" altLang="en-US" sz="2000" b="1">
                <a:solidFill>
                  <a:srgbClr val="0000FF"/>
                </a:solidFill>
                <a:latin typeface="微软雅黑" panose="020b0503020204020204" charset="-122"/>
                <a:ea typeface="微软雅黑"/>
                <a:sym typeface="+mn-ea"/>
              </a:rPr>
              <a:t>公民角度：</a:t>
            </a:r>
            <a:r>
              <a:rPr lang="zh-CN" altLang="en-US" sz="2000">
                <a:solidFill>
                  <a:srgbClr val="0000FF"/>
                </a:solidFill>
                <a:latin typeface="微软雅黑" panose="020b0503020204020204" charset="-122"/>
                <a:ea typeface="微软雅黑"/>
                <a:sym typeface="+mn-ea"/>
              </a:rPr>
              <a:t>①</a:t>
            </a:r>
            <a:r>
              <a:rPr lang="zh-CN" altLang="en-US" sz="2000">
                <a:solidFill>
                  <a:srgbClr val="000000"/>
                </a:solidFill>
                <a:latin typeface="微软雅黑" panose="020b0503020204020204" charset="-122"/>
                <a:ea typeface="微软雅黑"/>
                <a:sym typeface="+mn-ea"/>
              </a:rPr>
              <a:t>有利于</a:t>
            </a:r>
            <a:r>
              <a:rPr lang="zh-CN" altLang="en-US" sz="2000">
                <a:solidFill>
                  <a:srgbClr val="0000FF"/>
                </a:solidFill>
                <a:latin typeface="微软雅黑" panose="020b0503020204020204" charset="-122"/>
                <a:ea typeface="微软雅黑"/>
                <a:sym typeface="+mn-ea"/>
              </a:rPr>
              <a:t>保障</a:t>
            </a:r>
            <a:r>
              <a:rPr lang="zh-CN" altLang="en-US" sz="2000">
                <a:solidFill>
                  <a:srgbClr val="000000"/>
                </a:solidFill>
                <a:latin typeface="微软雅黑" panose="020b0503020204020204" charset="-122"/>
                <a:ea typeface="微软雅黑"/>
                <a:sym typeface="+mn-ea"/>
              </a:rPr>
              <a:t>人民群众的权利和自由；</a:t>
            </a:r>
            <a:endParaRPr lang="zh-CN" altLang="en-US" sz="2000" b="1">
              <a:solidFill>
                <a:srgbClr val="000000"/>
              </a:solidFill>
              <a:latin typeface="微软雅黑" panose="020b0503020204020204" charset="-122"/>
              <a:ea typeface="微软雅黑"/>
            </a:endParaRPr>
          </a:p>
          <a:p>
            <a:pPr>
              <a:spcBef>
                <a:spcPct val="50000"/>
              </a:spcBef>
            </a:pPr>
            <a:r>
              <a:rPr lang="zh-CN" altLang="en-US" sz="2000" b="1">
                <a:solidFill>
                  <a:srgbClr val="0000FF"/>
                </a:solidFill>
                <a:latin typeface="微软雅黑" panose="020b0503020204020204" charset="-122"/>
                <a:ea typeface="微软雅黑"/>
                <a:sym typeface="+mn-ea"/>
              </a:rPr>
              <a:t>政府角度：</a:t>
            </a:r>
            <a:r>
              <a:rPr lang="zh-CN" altLang="en-US" sz="2000">
                <a:solidFill>
                  <a:srgbClr val="0000FF"/>
                </a:solidFill>
                <a:latin typeface="微软雅黑" panose="020b0503020204020204" charset="-122"/>
                <a:ea typeface="微软雅黑"/>
                <a:sym typeface="+mn-ea"/>
              </a:rPr>
              <a:t>②</a:t>
            </a:r>
            <a:r>
              <a:rPr lang="zh-CN" altLang="en-US" sz="2000">
                <a:solidFill>
                  <a:srgbClr val="000000"/>
                </a:solidFill>
                <a:latin typeface="微软雅黑" panose="020b0503020204020204" charset="-122"/>
                <a:ea typeface="微软雅黑"/>
                <a:sym typeface="+mn-ea"/>
              </a:rPr>
              <a:t>有利于加强廉政建设，</a:t>
            </a:r>
            <a:r>
              <a:rPr lang="zh-CN" altLang="en-US" sz="2000">
                <a:solidFill>
                  <a:srgbClr val="0000FF"/>
                </a:solidFill>
                <a:latin typeface="微软雅黑" panose="020b0503020204020204" charset="-122"/>
                <a:ea typeface="微软雅黑"/>
                <a:sym typeface="+mn-ea"/>
              </a:rPr>
              <a:t>保证</a:t>
            </a:r>
            <a:r>
              <a:rPr lang="zh-CN" altLang="en-US" sz="2000">
                <a:solidFill>
                  <a:srgbClr val="000000"/>
                </a:solidFill>
                <a:latin typeface="微软雅黑" panose="020b0503020204020204" charset="-122"/>
                <a:ea typeface="微软雅黑"/>
                <a:sym typeface="+mn-ea"/>
              </a:rPr>
              <a:t>政府及其工作人员不变质，</a:t>
            </a:r>
            <a:r>
              <a:rPr lang="zh-CN" altLang="en-US" sz="2000">
                <a:solidFill>
                  <a:srgbClr val="0000FF"/>
                </a:solidFill>
                <a:latin typeface="微软雅黑" panose="020b0503020204020204" charset="-122"/>
                <a:ea typeface="微软雅黑"/>
                <a:sym typeface="+mn-ea"/>
              </a:rPr>
              <a:t>提高政府</a:t>
            </a:r>
            <a:r>
              <a:rPr lang="zh-CN" altLang="en-US" sz="2000" smtClean="0">
                <a:solidFill>
                  <a:srgbClr val="0000FF"/>
                </a:solidFill>
                <a:latin typeface="微软雅黑" panose="020b0503020204020204" charset="-122"/>
                <a:ea typeface="微软雅黑"/>
                <a:sym typeface="+mn-ea"/>
              </a:rPr>
              <a:t>的权威</a:t>
            </a:r>
            <a:r>
              <a:rPr lang="zh-CN" altLang="en-US" sz="2000" smtClean="0">
                <a:solidFill>
                  <a:srgbClr val="000000"/>
                </a:solidFill>
                <a:latin typeface="微软雅黑" panose="020b0503020204020204" charset="-122"/>
                <a:ea typeface="微软雅黑"/>
                <a:sym typeface="+mn-ea"/>
              </a:rPr>
              <a:t>；</a:t>
            </a:r>
            <a:r>
              <a:rPr lang="zh-CN" altLang="en-US" sz="2000">
                <a:solidFill>
                  <a:srgbClr val="0000FF"/>
                </a:solidFill>
                <a:latin typeface="微软雅黑" panose="020b0503020204020204" charset="-122"/>
                <a:ea typeface="微软雅黑"/>
                <a:sym typeface="+mn-ea"/>
              </a:rPr>
              <a:t>③</a:t>
            </a:r>
            <a:r>
              <a:rPr lang="zh-CN" altLang="en-US" sz="2000">
                <a:solidFill>
                  <a:srgbClr val="000000"/>
                </a:solidFill>
                <a:latin typeface="微软雅黑" panose="020b0503020204020204" charset="-122"/>
                <a:ea typeface="微软雅黑"/>
                <a:sym typeface="+mn-ea"/>
              </a:rPr>
              <a:t>有利于</a:t>
            </a:r>
            <a:r>
              <a:rPr lang="zh-CN" altLang="en-US" sz="2000">
                <a:solidFill>
                  <a:srgbClr val="0000FF"/>
                </a:solidFill>
                <a:latin typeface="微软雅黑" panose="020b0503020204020204" charset="-122"/>
                <a:ea typeface="微软雅黑"/>
                <a:sym typeface="+mn-ea"/>
              </a:rPr>
              <a:t>防止</a:t>
            </a:r>
            <a:r>
              <a:rPr lang="zh-CN" altLang="en-US" sz="2000">
                <a:solidFill>
                  <a:srgbClr val="000000"/>
                </a:solidFill>
                <a:latin typeface="微软雅黑" panose="020b0503020204020204" charset="-122"/>
                <a:ea typeface="微软雅黑"/>
                <a:sym typeface="+mn-ea"/>
              </a:rPr>
              <a:t>行政权力的缺失和滥用，提高行政管理水平；</a:t>
            </a:r>
            <a:endParaRPr lang="zh-CN" altLang="en-US" sz="2000">
              <a:solidFill>
                <a:srgbClr val="000000"/>
              </a:solidFill>
              <a:latin typeface="微软雅黑" panose="020b0503020204020204" charset="-122"/>
              <a:ea typeface="微软雅黑"/>
            </a:endParaRPr>
          </a:p>
          <a:p>
            <a:pPr>
              <a:spcBef>
                <a:spcPct val="50000"/>
              </a:spcBef>
            </a:pPr>
            <a:r>
              <a:rPr lang="zh-CN" altLang="en-US" sz="2000" b="1">
                <a:solidFill>
                  <a:srgbClr val="0000FF"/>
                </a:solidFill>
                <a:latin typeface="微软雅黑" panose="020b0503020204020204" charset="-122"/>
                <a:ea typeface="微软雅黑"/>
                <a:sym typeface="+mn-ea"/>
              </a:rPr>
              <a:t>社会角度：</a:t>
            </a:r>
            <a:r>
              <a:rPr lang="zh-CN" altLang="en-US" sz="2000">
                <a:solidFill>
                  <a:srgbClr val="0000FF"/>
                </a:solidFill>
                <a:latin typeface="微软雅黑" panose="020b0503020204020204" charset="-122"/>
                <a:ea typeface="微软雅黑"/>
                <a:sym typeface="+mn-ea"/>
              </a:rPr>
              <a:t>④</a:t>
            </a:r>
            <a:r>
              <a:rPr lang="zh-CN" altLang="en-US" sz="2000">
                <a:solidFill>
                  <a:srgbClr val="000000"/>
                </a:solidFill>
                <a:latin typeface="微软雅黑" panose="020b0503020204020204" charset="-122"/>
                <a:ea typeface="微软雅黑"/>
                <a:sym typeface="+mn-ea"/>
              </a:rPr>
              <a:t>有利于</a:t>
            </a:r>
            <a:r>
              <a:rPr lang="zh-CN" altLang="en-US" sz="2000">
                <a:solidFill>
                  <a:srgbClr val="0000FF"/>
                </a:solidFill>
                <a:latin typeface="微软雅黑" panose="020b0503020204020204" charset="-122"/>
                <a:ea typeface="微软雅黑"/>
                <a:sym typeface="+mn-ea"/>
              </a:rPr>
              <a:t>带动全社会</a:t>
            </a:r>
            <a:r>
              <a:rPr lang="zh-CN" altLang="en-US" sz="2000">
                <a:solidFill>
                  <a:srgbClr val="000000"/>
                </a:solidFill>
                <a:latin typeface="微软雅黑" panose="020b0503020204020204" charset="-122"/>
                <a:ea typeface="微软雅黑"/>
                <a:sym typeface="+mn-ea"/>
              </a:rPr>
              <a:t>尊重法律、遵守法律、维护法律，推进社会主义民主法制建设。</a:t>
            </a:r>
            <a:endParaRPr lang="zh-CN" altLang="en-US" sz="2000">
              <a:solidFill>
                <a:srgbClr val="000000"/>
              </a:solidFill>
              <a:latin typeface="微软雅黑" panose="020b0503020204020204" charset="-122"/>
              <a:ea typeface="微软雅黑"/>
            </a:endParaRPr>
          </a:p>
          <a:p>
            <a:pPr>
              <a:spcBef>
                <a:spcPct val="50000"/>
              </a:spcBef>
            </a:pPr>
            <a:endParaRPr lang="zh-CN" altLang="en-US" sz="2000">
              <a:solidFill>
                <a:srgbClr val="0000FF"/>
              </a:solidFill>
              <a:latin typeface="微软雅黑" panose="020b0503020204020204" charset="-122"/>
              <a:ea typeface="微软雅黑"/>
              <a:sym typeface="宋体" panose="02010600030101010101" pitchFamily="2" charset="-122"/>
            </a:endParaRP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3" name="椭圆 2"/>
          <p:cNvSpPr/>
          <p:nvPr/>
        </p:nvSpPr>
        <p:spPr>
          <a:xfrm>
            <a:off x="3815080" y="2275205"/>
            <a:ext cx="1744980" cy="18478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a:solidFill>
                  <a:srgbClr val="FF0000"/>
                </a:solidFill>
              </a:rPr>
              <a:t>政府</a:t>
            </a:r>
          </a:p>
        </p:txBody>
      </p:sp>
      <p:sp>
        <p:nvSpPr>
          <p:cNvPr id="4" name="椭圆 3"/>
          <p:cNvSpPr/>
          <p:nvPr/>
        </p:nvSpPr>
        <p:spPr>
          <a:xfrm>
            <a:off x="1788160" y="891540"/>
            <a:ext cx="1210310" cy="10972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rgbClr val="1609BF"/>
                </a:solidFill>
              </a:rPr>
              <a:t>政府的</a:t>
            </a:r>
          </a:p>
          <a:p>
            <a:pPr algn="ctr"/>
            <a:r>
              <a:rPr lang="zh-CN" altLang="en-US" sz="2000" b="1">
                <a:solidFill>
                  <a:srgbClr val="1609BF"/>
                </a:solidFill>
              </a:rPr>
              <a:t>性质</a:t>
            </a:r>
          </a:p>
        </p:txBody>
      </p:sp>
      <p:sp>
        <p:nvSpPr>
          <p:cNvPr id="5" name="椭圆 4"/>
          <p:cNvSpPr/>
          <p:nvPr/>
        </p:nvSpPr>
        <p:spPr>
          <a:xfrm>
            <a:off x="4330065" y="280035"/>
            <a:ext cx="1122680" cy="12217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tx1"/>
                </a:solidFill>
              </a:rPr>
              <a:t>政府的</a:t>
            </a:r>
          </a:p>
          <a:p>
            <a:pPr algn="ctr"/>
            <a:r>
              <a:rPr lang="zh-CN" altLang="en-US" sz="2000" b="1">
                <a:solidFill>
                  <a:schemeClr val="tx1"/>
                </a:solidFill>
              </a:rPr>
              <a:t>职能</a:t>
            </a:r>
          </a:p>
        </p:txBody>
      </p:sp>
      <p:sp>
        <p:nvSpPr>
          <p:cNvPr id="6" name="椭圆 5"/>
          <p:cNvSpPr/>
          <p:nvPr/>
        </p:nvSpPr>
        <p:spPr>
          <a:xfrm>
            <a:off x="6804025" y="1988820"/>
            <a:ext cx="1368425" cy="1512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rgbClr val="1609BF"/>
                </a:solidFill>
              </a:rPr>
              <a:t>政府的宗旨、原则</a:t>
            </a:r>
          </a:p>
        </p:txBody>
      </p:sp>
      <p:sp>
        <p:nvSpPr>
          <p:cNvPr id="7" name="椭圆 6"/>
          <p:cNvSpPr/>
          <p:nvPr/>
        </p:nvSpPr>
        <p:spPr>
          <a:xfrm>
            <a:off x="5984875" y="4711700"/>
            <a:ext cx="1704340" cy="14236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rgbClr val="1609BF"/>
                </a:solidFill>
              </a:rPr>
              <a:t>依法行政</a:t>
            </a:r>
          </a:p>
        </p:txBody>
      </p:sp>
      <p:sp>
        <p:nvSpPr>
          <p:cNvPr id="8" name="椭圆 7"/>
          <p:cNvSpPr/>
          <p:nvPr/>
        </p:nvSpPr>
        <p:spPr>
          <a:xfrm>
            <a:off x="3061970" y="4711700"/>
            <a:ext cx="1680210" cy="1549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rgbClr val="1609BF"/>
                </a:solidFill>
              </a:rPr>
              <a:t>政府</a:t>
            </a:r>
          </a:p>
          <a:p>
            <a:pPr algn="ctr"/>
            <a:r>
              <a:rPr lang="zh-CN" altLang="en-US" sz="2000" b="1">
                <a:solidFill>
                  <a:srgbClr val="1609BF"/>
                </a:solidFill>
              </a:rPr>
              <a:t>权力的监督</a:t>
            </a:r>
          </a:p>
        </p:txBody>
      </p:sp>
      <p:sp>
        <p:nvSpPr>
          <p:cNvPr id="9" name="椭圆 8"/>
          <p:cNvSpPr/>
          <p:nvPr/>
        </p:nvSpPr>
        <p:spPr>
          <a:xfrm>
            <a:off x="797560" y="3099435"/>
            <a:ext cx="1210310" cy="10972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rgbClr val="1609BF"/>
                </a:solidFill>
              </a:rPr>
              <a:t>政府的</a:t>
            </a:r>
          </a:p>
          <a:p>
            <a:pPr algn="ctr"/>
            <a:r>
              <a:rPr lang="zh-CN" altLang="en-US" sz="2000" b="1">
                <a:solidFill>
                  <a:srgbClr val="1609BF"/>
                </a:solidFill>
              </a:rPr>
              <a:t>权威</a:t>
            </a:r>
          </a:p>
        </p:txBody>
      </p:sp>
      <p:cxnSp>
        <p:nvCxnSpPr>
          <p:cNvPr id="10" name="直接连接符 9"/>
          <p:cNvCxnSpPr>
            <a:stCxn id="5" idx="4"/>
          </p:cNvCxnSpPr>
          <p:nvPr/>
        </p:nvCxnSpPr>
        <p:spPr>
          <a:xfrm flipH="1">
            <a:off x="4787900" y="1501775"/>
            <a:ext cx="103505" cy="775335"/>
          </a:xfrm>
          <a:prstGeom prst="line">
            <a:avLst/>
          </a:prstGeom>
        </p:spPr>
        <p:style>
          <a:lnRef idx="3">
            <a:schemeClr val="accent6"/>
          </a:lnRef>
          <a:fillRef idx="0">
            <a:schemeClr val="accent6"/>
          </a:fillRef>
          <a:effectRef idx="2">
            <a:schemeClr val="accent6"/>
          </a:effectRef>
          <a:fontRef idx="minor">
            <a:schemeClr val="tx1"/>
          </a:fontRef>
        </p:style>
      </p:cxnSp>
      <p:cxnSp>
        <p:nvCxnSpPr>
          <p:cNvPr id="11" name="直接连接符 10"/>
          <p:cNvCxnSpPr/>
          <p:nvPr/>
        </p:nvCxnSpPr>
        <p:spPr>
          <a:xfrm flipH="1">
            <a:off x="5579745" y="2997200"/>
            <a:ext cx="122428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12" name="直接连接符 11"/>
          <p:cNvCxnSpPr/>
          <p:nvPr/>
        </p:nvCxnSpPr>
        <p:spPr>
          <a:xfrm>
            <a:off x="5301615" y="3883660"/>
            <a:ext cx="792480" cy="1224280"/>
          </a:xfrm>
          <a:prstGeom prst="line">
            <a:avLst/>
          </a:prstGeom>
        </p:spPr>
        <p:style>
          <a:lnRef idx="3">
            <a:schemeClr val="accent6"/>
          </a:lnRef>
          <a:fillRef idx="0">
            <a:schemeClr val="accent6"/>
          </a:fillRef>
          <a:effectRef idx="2">
            <a:schemeClr val="accent6"/>
          </a:effectRef>
          <a:fontRef idx="minor">
            <a:schemeClr val="tx1"/>
          </a:fontRef>
        </p:style>
      </p:cxnSp>
      <p:cxnSp>
        <p:nvCxnSpPr>
          <p:cNvPr id="13" name="直接连接符 12"/>
          <p:cNvCxnSpPr/>
          <p:nvPr/>
        </p:nvCxnSpPr>
        <p:spPr>
          <a:xfrm flipH="1">
            <a:off x="4226560" y="4018915"/>
            <a:ext cx="103505" cy="775335"/>
          </a:xfrm>
          <a:prstGeom prst="line">
            <a:avLst/>
          </a:prstGeom>
        </p:spPr>
        <p:style>
          <a:lnRef idx="3">
            <a:schemeClr val="accent6"/>
          </a:lnRef>
          <a:fillRef idx="0">
            <a:schemeClr val="accent6"/>
          </a:fillRef>
          <a:effectRef idx="2">
            <a:schemeClr val="accent6"/>
          </a:effectRef>
          <a:fontRef idx="minor">
            <a:schemeClr val="tx1"/>
          </a:fontRef>
        </p:style>
      </p:cxnSp>
      <p:cxnSp>
        <p:nvCxnSpPr>
          <p:cNvPr id="14" name="直接连接符 13"/>
          <p:cNvCxnSpPr>
            <a:stCxn id="3" idx="2"/>
            <a:endCxn id="9" idx="6"/>
          </p:cNvCxnSpPr>
          <p:nvPr/>
        </p:nvCxnSpPr>
        <p:spPr>
          <a:xfrm flipH="1">
            <a:off x="2007870" y="3199130"/>
            <a:ext cx="1807210" cy="448945"/>
          </a:xfrm>
          <a:prstGeom prst="line">
            <a:avLst/>
          </a:prstGeom>
        </p:spPr>
        <p:style>
          <a:lnRef idx="3">
            <a:schemeClr val="accent6"/>
          </a:lnRef>
          <a:fillRef idx="0">
            <a:schemeClr val="accent6"/>
          </a:fillRef>
          <a:effectRef idx="2">
            <a:schemeClr val="accent6"/>
          </a:effectRef>
          <a:fontRef idx="minor">
            <a:schemeClr val="tx1"/>
          </a:fontRef>
        </p:style>
      </p:cxnSp>
      <p:cxnSp>
        <p:nvCxnSpPr>
          <p:cNvPr id="15" name="直接连接符 14"/>
          <p:cNvCxnSpPr/>
          <p:nvPr/>
        </p:nvCxnSpPr>
        <p:spPr>
          <a:xfrm flipH="1" flipV="1">
            <a:off x="2843530" y="1772920"/>
            <a:ext cx="1176655" cy="872490"/>
          </a:xfrm>
          <a:prstGeom prst="line">
            <a:avLst/>
          </a:prstGeom>
        </p:spPr>
        <p:style>
          <a:lnRef idx="3">
            <a:schemeClr val="accent6"/>
          </a:lnRef>
          <a:fillRef idx="0">
            <a:schemeClr val="accent6"/>
          </a:fillRef>
          <a:effectRef idx="2">
            <a:schemeClr val="accent6"/>
          </a:effectRef>
          <a:fontRef idx="minor">
            <a:schemeClr val="tx1"/>
          </a:fontRef>
        </p:style>
      </p:cxnSp>
      <p:sp>
        <p:nvSpPr>
          <p:cNvPr id="16" name="文本框 15"/>
          <p:cNvSpPr txBox="1"/>
          <p:nvPr/>
        </p:nvSpPr>
        <p:spPr>
          <a:xfrm>
            <a:off x="357505" y="204470"/>
            <a:ext cx="2937510" cy="521970"/>
          </a:xfrm>
          <a:prstGeom prst="rect">
            <a:avLst/>
          </a:prstGeom>
          <a:noFill/>
        </p:spPr>
        <p:txBody>
          <a:bodyPr wrap="square" rtlCol="0">
            <a:spAutoFit/>
          </a:bodyPr>
          <a:lstStyle/>
          <a:p>
            <a:r>
              <a:rPr lang="zh-CN" altLang="en-US" sz="2800" b="1">
                <a:solidFill>
                  <a:srgbClr val="FF0000"/>
                </a:solidFill>
              </a:rPr>
              <a:t>构建知识体系</a:t>
            </a: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23553" name="Text Box 13"/>
          <p:cNvSpPr txBox="1"/>
          <p:nvPr/>
        </p:nvSpPr>
        <p:spPr>
          <a:xfrm>
            <a:off x="986155" y="930910"/>
            <a:ext cx="1183005" cy="737235"/>
          </a:xfrm>
          <a:prstGeom prst="rect">
            <a:avLst/>
          </a:prstGeom>
          <a:noFill/>
          <a:ln w="38100" cap="flat" cmpd="dbl">
            <a:solidFill>
              <a:srgbClr val="0000FF"/>
            </a:solidFill>
            <a:prstDash val="solid"/>
            <a:miter/>
            <a:headEnd type="none" w="med" len="med"/>
            <a:tailEnd type="none" w="med" len="med"/>
          </a:ln>
        </p:spPr>
        <p:txBody>
          <a:bodyPr wrap="square" anchor="t">
            <a:spAutoFit/>
          </a:bodyPr>
          <a:lstStyle/>
          <a:p>
            <a:pPr>
              <a:spcBef>
                <a:spcPct val="0"/>
              </a:spcBef>
            </a:pPr>
            <a:r>
              <a:rPr lang="zh-CN" altLang="en-US" sz="2400" b="1">
                <a:latin typeface="微软雅黑" panose="020b0503020204020204" charset="-122"/>
                <a:ea typeface="微软雅黑"/>
              </a:rPr>
              <a:t>决策</a:t>
            </a:r>
          </a:p>
          <a:p>
            <a:pPr>
              <a:spcBef>
                <a:spcPct val="0"/>
              </a:spcBef>
            </a:pPr>
            <a:r>
              <a:rPr lang="zh-CN" altLang="en-US" sz="1800">
                <a:solidFill>
                  <a:srgbClr val="FF0000"/>
                </a:solidFill>
                <a:latin typeface="微软雅黑" panose="020b0503020204020204" charset="-122"/>
                <a:ea typeface="微软雅黑"/>
              </a:rPr>
              <a:t>首要环节</a:t>
            </a:r>
          </a:p>
        </p:txBody>
      </p:sp>
      <p:sp>
        <p:nvSpPr>
          <p:cNvPr id="2" name="文本框 1"/>
          <p:cNvSpPr txBox="1"/>
          <p:nvPr/>
        </p:nvSpPr>
        <p:spPr>
          <a:xfrm>
            <a:off x="685800" y="3652838"/>
            <a:ext cx="7759700" cy="1322070"/>
          </a:xfrm>
          <a:prstGeom prst="rect">
            <a:avLst/>
          </a:prstGeom>
          <a:noFill/>
          <a:ln w="9525">
            <a:noFill/>
          </a:ln>
        </p:spPr>
        <p:txBody>
          <a:bodyPr wrap="square" anchor="t">
            <a:spAutoFit/>
          </a:bodyPr>
          <a:lstStyle/>
          <a:p>
            <a:pPr>
              <a:lnSpc>
                <a:spcPct val="100000"/>
              </a:lnSpc>
            </a:pPr>
            <a:r>
              <a:rPr lang="en-US" altLang="zh-CN" sz="2000" b="1">
                <a:latin typeface="微软雅黑" panose="020b0503020204020204" charset="-122"/>
                <a:ea typeface="微软雅黑"/>
                <a:sym typeface="+mn-ea"/>
              </a:rPr>
              <a:t>②</a:t>
            </a:r>
            <a:r>
              <a:rPr lang="zh-CN" altLang="en-US" sz="2000" b="1">
                <a:latin typeface="微软雅黑" panose="020b0503020204020204" charset="-122"/>
                <a:ea typeface="微软雅黑"/>
                <a:sym typeface="+mn-ea"/>
              </a:rPr>
              <a:t>依法行政的具体要求：</a:t>
            </a:r>
          </a:p>
          <a:p>
            <a:pPr>
              <a:lnSpc>
                <a:spcPct val="100000"/>
              </a:lnSpc>
            </a:pPr>
            <a:r>
              <a:rPr lang="zh-CN" altLang="en-US" sz="2000" b="1">
                <a:solidFill>
                  <a:srgbClr val="000000"/>
                </a:solidFill>
                <a:latin typeface="微软雅黑" panose="020b0503020204020204" charset="-122"/>
                <a:ea typeface="微软雅黑"/>
                <a:sym typeface="宋体" panose="02010600030101010101" pitchFamily="2" charset="-122"/>
              </a:rPr>
              <a:t>政府要坚持</a:t>
            </a:r>
            <a:r>
              <a:rPr lang="zh-CN" altLang="en-US" sz="2000" b="1">
                <a:solidFill>
                  <a:srgbClr val="C00000"/>
                </a:solidFill>
                <a:latin typeface="微软雅黑" panose="020b0503020204020204" charset="-122"/>
                <a:ea typeface="微软雅黑"/>
                <a:sym typeface="宋体" panose="02010600030101010101" pitchFamily="2" charset="-122"/>
              </a:rPr>
              <a:t>法定职责</a:t>
            </a:r>
            <a:r>
              <a:rPr lang="zh-CN" altLang="en-US" sz="2000" b="1" u="sng">
                <a:solidFill>
                  <a:srgbClr val="C00000"/>
                </a:solidFill>
                <a:latin typeface="微软雅黑" panose="020b0503020204020204" charset="-122"/>
                <a:ea typeface="微软雅黑"/>
                <a:sym typeface="宋体" panose="02010600030101010101" pitchFamily="2" charset="-122"/>
              </a:rPr>
              <a:t>必须为</a:t>
            </a:r>
            <a:r>
              <a:rPr lang="zh-CN" altLang="en-US" sz="2000" b="1">
                <a:solidFill>
                  <a:srgbClr val="C00000"/>
                </a:solidFill>
                <a:latin typeface="微软雅黑" panose="020b0503020204020204" charset="-122"/>
                <a:ea typeface="微软雅黑"/>
                <a:sym typeface="宋体" panose="02010600030101010101" pitchFamily="2" charset="-122"/>
              </a:rPr>
              <a:t>、法无授权</a:t>
            </a:r>
            <a:r>
              <a:rPr lang="zh-CN" altLang="en-US" sz="2000" b="1" u="sng">
                <a:solidFill>
                  <a:srgbClr val="C00000"/>
                </a:solidFill>
                <a:latin typeface="微软雅黑" panose="020b0503020204020204" charset="-122"/>
                <a:ea typeface="微软雅黑"/>
                <a:sym typeface="宋体" panose="02010600030101010101" pitchFamily="2" charset="-122"/>
              </a:rPr>
              <a:t>不可为；</a:t>
            </a:r>
            <a:r>
              <a:rPr lang="zh-CN" altLang="en-US" sz="2000" b="1">
                <a:solidFill>
                  <a:srgbClr val="C00000"/>
                </a:solidFill>
                <a:latin typeface="微软雅黑" panose="020b0503020204020204" charset="-122"/>
                <a:ea typeface="微软雅黑"/>
                <a:sym typeface="宋体" panose="02010600030101010101" pitchFamily="2" charset="-122"/>
              </a:rPr>
              <a:t>勇于负责、敢于担当；坚决</a:t>
            </a:r>
            <a:r>
              <a:rPr lang="zh-CN" altLang="en-US" sz="2000" b="1" u="sng">
                <a:solidFill>
                  <a:srgbClr val="C00000"/>
                </a:solidFill>
                <a:latin typeface="微软雅黑" panose="020b0503020204020204" charset="-122"/>
                <a:ea typeface="微软雅黑"/>
                <a:sym typeface="宋体" panose="02010600030101010101" pitchFamily="2" charset="-122"/>
              </a:rPr>
              <a:t>纠正</a:t>
            </a:r>
            <a:r>
              <a:rPr lang="zh-CN" altLang="en-US" sz="2000" b="1">
                <a:solidFill>
                  <a:srgbClr val="C00000"/>
                </a:solidFill>
                <a:latin typeface="微软雅黑" panose="020b0503020204020204" charset="-122"/>
                <a:ea typeface="微软雅黑"/>
                <a:sym typeface="宋体" panose="02010600030101010101" pitchFamily="2" charset="-122"/>
              </a:rPr>
              <a:t>不作为、乱作为，坚决</a:t>
            </a:r>
            <a:r>
              <a:rPr lang="zh-CN" altLang="en-US" sz="2000" b="1" u="sng">
                <a:solidFill>
                  <a:srgbClr val="C00000"/>
                </a:solidFill>
                <a:latin typeface="微软雅黑" panose="020b0503020204020204" charset="-122"/>
                <a:ea typeface="微软雅黑"/>
                <a:sym typeface="宋体" panose="02010600030101010101" pitchFamily="2" charset="-122"/>
              </a:rPr>
              <a:t>克服</a:t>
            </a:r>
            <a:r>
              <a:rPr lang="zh-CN" altLang="en-US" sz="2000" b="1">
                <a:solidFill>
                  <a:srgbClr val="C00000"/>
                </a:solidFill>
                <a:latin typeface="微软雅黑" panose="020b0503020204020204" charset="-122"/>
                <a:ea typeface="微软雅黑"/>
                <a:sym typeface="宋体" panose="02010600030101010101" pitchFamily="2" charset="-122"/>
              </a:rPr>
              <a:t>懒政、怠政，坚决</a:t>
            </a:r>
            <a:r>
              <a:rPr lang="zh-CN" altLang="en-US" sz="2000" b="1" u="sng">
                <a:solidFill>
                  <a:srgbClr val="C00000"/>
                </a:solidFill>
                <a:latin typeface="微软雅黑" panose="020b0503020204020204" charset="-122"/>
                <a:ea typeface="微软雅黑"/>
                <a:sym typeface="宋体" panose="02010600030101010101" pitchFamily="2" charset="-122"/>
              </a:rPr>
              <a:t>惩处</a:t>
            </a:r>
            <a:r>
              <a:rPr lang="zh-CN" altLang="en-US" sz="2000" b="1">
                <a:solidFill>
                  <a:srgbClr val="C00000"/>
                </a:solidFill>
                <a:latin typeface="微软雅黑" panose="020b0503020204020204" charset="-122"/>
                <a:ea typeface="微软雅黑"/>
                <a:sym typeface="宋体" panose="02010600030101010101" pitchFamily="2" charset="-122"/>
              </a:rPr>
              <a:t>失职、渎职。</a:t>
            </a:r>
            <a:r>
              <a:rPr lang="zh-CN" altLang="en-US" sz="2000" b="1">
                <a:solidFill>
                  <a:srgbClr val="5307B2"/>
                </a:solidFill>
                <a:latin typeface="Times New Roman" panose="02020603050405020304" pitchFamily="18" charset="0"/>
                <a:ea typeface="微软雅黑"/>
                <a:sym typeface="宋体" panose="02010600030101010101" pitchFamily="2" charset="-122"/>
              </a:rPr>
              <a:t>（两个法、勇于、敢于、三个坚决）</a:t>
            </a:r>
          </a:p>
        </p:txBody>
      </p:sp>
      <p:sp>
        <p:nvSpPr>
          <p:cNvPr id="23555" name="Rectangle 18"/>
          <p:cNvSpPr/>
          <p:nvPr/>
        </p:nvSpPr>
        <p:spPr>
          <a:xfrm>
            <a:off x="286068" y="408623"/>
            <a:ext cx="5849937" cy="521970"/>
          </a:xfrm>
          <a:prstGeom prst="rect">
            <a:avLst/>
          </a:prstGeom>
          <a:solidFill>
            <a:schemeClr val="bg1"/>
          </a:solidFill>
          <a:ln w="9525">
            <a:noFill/>
          </a:ln>
        </p:spPr>
        <p:txBody>
          <a:bodyPr wrap="square" anchor="t">
            <a:spAutoFit/>
          </a:bodyPr>
          <a:lstStyle/>
          <a:p>
            <a:r>
              <a:rPr lang="zh-CN" altLang="en-US" sz="2800" b="1">
                <a:latin typeface="微软雅黑" panose="020b0503020204020204" charset="-122"/>
                <a:ea typeface="微软雅黑"/>
              </a:rPr>
              <a:t>（</a:t>
            </a:r>
            <a:r>
              <a:rPr lang="en-US" altLang="zh-CN" sz="2800" b="1">
                <a:latin typeface="微软雅黑" panose="020b0503020204020204" charset="-122"/>
                <a:ea typeface="微软雅黑"/>
              </a:rPr>
              <a:t>3</a:t>
            </a:r>
            <a:r>
              <a:rPr lang="zh-CN" altLang="en-US" sz="2800" b="1">
                <a:latin typeface="微软雅黑" panose="020b0503020204020204" charset="-122"/>
                <a:ea typeface="微软雅黑"/>
              </a:rPr>
              <a:t>）</a:t>
            </a:r>
            <a:r>
              <a:rPr lang="en-US" altLang="zh-CN" sz="2800" b="1">
                <a:latin typeface="微软雅黑" panose="020b0503020204020204" charset="-122"/>
                <a:ea typeface="微软雅黑"/>
              </a:rPr>
              <a:t>. </a:t>
            </a:r>
            <a:r>
              <a:rPr lang="zh-CN" altLang="en-US" sz="2800" b="1">
                <a:latin typeface="微软雅黑" panose="020b0503020204020204" charset="-122"/>
                <a:ea typeface="微软雅黑"/>
              </a:rPr>
              <a:t>政府怎样做到依法行政？</a:t>
            </a:r>
          </a:p>
        </p:txBody>
      </p:sp>
      <p:sp>
        <p:nvSpPr>
          <p:cNvPr id="3" name="Text Box 13"/>
          <p:cNvSpPr txBox="1"/>
          <p:nvPr/>
        </p:nvSpPr>
        <p:spPr>
          <a:xfrm>
            <a:off x="3315970" y="1207770"/>
            <a:ext cx="1200785" cy="460375"/>
          </a:xfrm>
          <a:prstGeom prst="rect">
            <a:avLst/>
          </a:prstGeom>
          <a:noFill/>
          <a:ln w="38100" cap="flat" cmpd="dbl">
            <a:solidFill>
              <a:srgbClr val="0000FF"/>
            </a:solidFill>
            <a:prstDash val="solid"/>
            <a:miter/>
            <a:headEnd type="none" w="med" len="med"/>
            <a:tailEnd type="none" w="med" len="med"/>
          </a:ln>
        </p:spPr>
        <p:txBody>
          <a:bodyPr wrap="square" anchor="t">
            <a:spAutoFit/>
          </a:bodyPr>
          <a:lstStyle/>
          <a:p>
            <a:pPr>
              <a:spcBef>
                <a:spcPct val="50000"/>
              </a:spcBef>
            </a:pPr>
            <a:r>
              <a:rPr lang="zh-CN" altLang="en-US" sz="2400" b="1">
                <a:latin typeface="微软雅黑" panose="020b0503020204020204" charset="-122"/>
                <a:ea typeface="微软雅黑"/>
              </a:rPr>
              <a:t>执行</a:t>
            </a:r>
          </a:p>
        </p:txBody>
      </p:sp>
      <p:sp>
        <p:nvSpPr>
          <p:cNvPr id="4" name="Text Box 13"/>
          <p:cNvSpPr txBox="1"/>
          <p:nvPr/>
        </p:nvSpPr>
        <p:spPr>
          <a:xfrm>
            <a:off x="5438140" y="1207770"/>
            <a:ext cx="1200785" cy="460375"/>
          </a:xfrm>
          <a:prstGeom prst="rect">
            <a:avLst/>
          </a:prstGeom>
          <a:noFill/>
          <a:ln w="38100" cap="flat" cmpd="dbl">
            <a:solidFill>
              <a:srgbClr val="0000FF"/>
            </a:solidFill>
            <a:prstDash val="solid"/>
            <a:miter/>
            <a:headEnd type="none" w="med" len="med"/>
            <a:tailEnd type="none" w="med" len="med"/>
          </a:ln>
        </p:spPr>
        <p:txBody>
          <a:bodyPr wrap="square" anchor="t">
            <a:spAutoFit/>
          </a:bodyPr>
          <a:lstStyle/>
          <a:p>
            <a:pPr>
              <a:spcBef>
                <a:spcPct val="50000"/>
              </a:spcBef>
            </a:pPr>
            <a:r>
              <a:rPr lang="zh-CN" altLang="en-US" sz="2400" b="1">
                <a:latin typeface="微软雅黑" panose="020b0503020204020204" charset="-122"/>
                <a:ea typeface="微软雅黑"/>
              </a:rPr>
              <a:t>监督</a:t>
            </a:r>
          </a:p>
        </p:txBody>
      </p:sp>
      <p:sp>
        <p:nvSpPr>
          <p:cNvPr id="5" name="文本框 4"/>
          <p:cNvSpPr txBox="1"/>
          <p:nvPr/>
        </p:nvSpPr>
        <p:spPr>
          <a:xfrm>
            <a:off x="4687570" y="1207770"/>
            <a:ext cx="636905" cy="521970"/>
          </a:xfrm>
          <a:prstGeom prst="rect">
            <a:avLst/>
          </a:prstGeom>
          <a:noFill/>
        </p:spPr>
        <p:txBody>
          <a:bodyPr wrap="square" rtlCol="0" anchor="t">
            <a:spAutoFit/>
          </a:bodyPr>
          <a:lstStyle/>
          <a:p>
            <a:r>
              <a:rPr lang="zh-CN" altLang="en-US" sz="2800"/>
              <a:t>→</a:t>
            </a:r>
          </a:p>
        </p:txBody>
      </p:sp>
      <p:sp>
        <p:nvSpPr>
          <p:cNvPr id="6" name="文本框 5"/>
          <p:cNvSpPr txBox="1"/>
          <p:nvPr/>
        </p:nvSpPr>
        <p:spPr>
          <a:xfrm>
            <a:off x="2360295" y="1207770"/>
            <a:ext cx="551180" cy="521970"/>
          </a:xfrm>
          <a:prstGeom prst="rect">
            <a:avLst/>
          </a:prstGeom>
          <a:noFill/>
        </p:spPr>
        <p:txBody>
          <a:bodyPr wrap="square" rtlCol="0" anchor="t">
            <a:spAutoFit/>
          </a:bodyPr>
          <a:lstStyle/>
          <a:p>
            <a:r>
              <a:rPr lang="zh-CN" altLang="en-US" sz="2800"/>
              <a:t>→</a:t>
            </a:r>
          </a:p>
        </p:txBody>
      </p:sp>
      <p:sp>
        <p:nvSpPr>
          <p:cNvPr id="75784" name="Text Box 8"/>
          <p:cNvSpPr txBox="1"/>
          <p:nvPr/>
        </p:nvSpPr>
        <p:spPr>
          <a:xfrm>
            <a:off x="685800" y="2329180"/>
            <a:ext cx="8154670" cy="1137285"/>
          </a:xfrm>
          <a:prstGeom prst="rect">
            <a:avLst/>
          </a:prstGeom>
          <a:noFill/>
          <a:ln w="38100" cap="flat" cmpd="dbl">
            <a:solidFill>
              <a:srgbClr val="0000FF"/>
            </a:solidFill>
            <a:prstDash val="solid"/>
            <a:miter/>
            <a:headEnd type="none" w="med" len="med"/>
            <a:tailEnd type="none" w="med" len="med"/>
          </a:ln>
        </p:spPr>
        <p:txBody>
          <a:bodyPr wrap="square" anchor="t">
            <a:spAutoFit/>
          </a:bodyPr>
          <a:lstStyle/>
          <a:p>
            <a:pPr>
              <a:spcBef>
                <a:spcPct val="50000"/>
              </a:spcBef>
            </a:pPr>
            <a:r>
              <a:rPr lang="zh-CN" altLang="en-US" sz="2000" b="1">
                <a:latin typeface="微软雅黑" panose="020b0503020204020204" charset="-122"/>
                <a:ea typeface="微软雅黑"/>
                <a:sym typeface="+mn-ea"/>
              </a:rPr>
              <a:t>①</a:t>
            </a:r>
            <a:r>
              <a:rPr lang="en-US" altLang="zh-CN" sz="2000" b="1">
                <a:latin typeface="微软雅黑" panose="020b0503020204020204" charset="-122"/>
                <a:ea typeface="微软雅黑"/>
              </a:rPr>
              <a:t>.</a:t>
            </a:r>
            <a:r>
              <a:rPr lang="zh-CN" altLang="en-US" sz="2000" b="1">
                <a:latin typeface="微软雅黑" panose="020b0503020204020204" charset="-122"/>
                <a:ea typeface="微软雅黑"/>
                <a:sym typeface="宋体" panose="02010600030101010101" pitchFamily="2" charset="-122"/>
              </a:rPr>
              <a:t>审慎行使权力，坚持科学决策、民主决策和依法决策</a:t>
            </a:r>
          </a:p>
          <a:p>
            <a:pPr indent="266700" algn="l"/>
            <a:r>
              <a:rPr lang="zh-CN" altLang="en-US" sz="1600">
                <a:solidFill>
                  <a:srgbClr val="FF0000"/>
                </a:solidFill>
                <a:latin typeface="微软雅黑" panose="020b0503020204020204" charset="-122"/>
                <a:ea typeface="微软雅黑"/>
                <a:sym typeface="+mn-ea"/>
              </a:rPr>
              <a:t>科学决策：</a:t>
            </a:r>
            <a:r>
              <a:rPr lang="zh-CN" altLang="en-US" sz="1600">
                <a:latin typeface="微软雅黑" panose="020b0503020204020204" charset="-122"/>
                <a:ea typeface="微软雅黑"/>
                <a:sym typeface="+mn-ea"/>
              </a:rPr>
              <a:t>不断</a:t>
            </a:r>
            <a:r>
              <a:rPr lang="zh-CN" altLang="en-US" sz="1600" u="sng">
                <a:solidFill>
                  <a:srgbClr val="FF0000"/>
                </a:solidFill>
                <a:latin typeface="微软雅黑" panose="020b0503020204020204" charset="-122"/>
                <a:ea typeface="微软雅黑"/>
                <a:sym typeface="+mn-ea"/>
              </a:rPr>
              <a:t>完善决策信</a:t>
            </a:r>
            <a:r>
              <a:rPr lang="zh-CN" altLang="en-US" sz="1600">
                <a:latin typeface="微软雅黑" panose="020b0503020204020204" charset="-122"/>
                <a:ea typeface="微软雅黑"/>
                <a:sym typeface="+mn-ea"/>
              </a:rPr>
              <a:t>息和</a:t>
            </a:r>
            <a:r>
              <a:rPr lang="zh-CN" altLang="en-US" sz="1600" u="sng">
                <a:solidFill>
                  <a:srgbClr val="FF0000"/>
                </a:solidFill>
                <a:latin typeface="微软雅黑" panose="020b0503020204020204" charset="-122"/>
                <a:ea typeface="微软雅黑"/>
                <a:sym typeface="+mn-ea"/>
              </a:rPr>
              <a:t>智力支持</a:t>
            </a:r>
            <a:r>
              <a:rPr lang="zh-CN" altLang="en-US" sz="1600">
                <a:latin typeface="微软雅黑" panose="020b0503020204020204" charset="-122"/>
                <a:ea typeface="微软雅黑"/>
                <a:sym typeface="+mn-ea"/>
              </a:rPr>
              <a:t>系统，提高决策的科学性；</a:t>
            </a:r>
            <a:endParaRPr lang="zh-CN" altLang="en-US" sz="1600">
              <a:latin typeface="微软雅黑" panose="020b0503020204020204" charset="-122"/>
              <a:ea typeface="微软雅黑"/>
            </a:endParaRPr>
          </a:p>
          <a:p>
            <a:pPr indent="266700" algn="l"/>
            <a:r>
              <a:rPr lang="zh-CN" altLang="en-US" sz="1600">
                <a:solidFill>
                  <a:srgbClr val="FF0000"/>
                </a:solidFill>
                <a:latin typeface="微软雅黑" panose="020b0503020204020204" charset="-122"/>
                <a:ea typeface="微软雅黑"/>
                <a:sym typeface="+mn-ea"/>
              </a:rPr>
              <a:t>民主决策：</a:t>
            </a:r>
            <a:r>
              <a:rPr lang="zh-CN" altLang="en-US" sz="1600">
                <a:latin typeface="微软雅黑" panose="020b0503020204020204" charset="-122"/>
                <a:ea typeface="微软雅黑"/>
                <a:sym typeface="+mn-ea"/>
              </a:rPr>
              <a:t>增强决策</a:t>
            </a:r>
            <a:r>
              <a:rPr lang="zh-CN" altLang="en-US" sz="1600" u="sng">
                <a:latin typeface="微软雅黑" panose="020b0503020204020204" charset="-122"/>
                <a:ea typeface="微软雅黑"/>
                <a:sym typeface="+mn-ea"/>
              </a:rPr>
              <a:t> </a:t>
            </a:r>
            <a:r>
              <a:rPr lang="zh-CN" altLang="en-US" sz="1600" u="sng">
                <a:solidFill>
                  <a:srgbClr val="0000FF"/>
                </a:solidFill>
                <a:latin typeface="微软雅黑" panose="020b0503020204020204" charset="-122"/>
                <a:ea typeface="微软雅黑"/>
                <a:sym typeface="+mn-ea"/>
              </a:rPr>
              <a:t>透明度</a:t>
            </a:r>
            <a:r>
              <a:rPr lang="zh-CN" altLang="en-US" sz="1600" u="sng">
                <a:latin typeface="微软雅黑" panose="020b0503020204020204" charset="-122"/>
                <a:ea typeface="微软雅黑"/>
                <a:sym typeface="+mn-ea"/>
              </a:rPr>
              <a:t> </a:t>
            </a:r>
            <a:r>
              <a:rPr lang="zh-CN" altLang="en-US" sz="1600">
                <a:latin typeface="微软雅黑" panose="020b0503020204020204" charset="-122"/>
                <a:ea typeface="微软雅黑"/>
                <a:sym typeface="+mn-ea"/>
              </a:rPr>
              <a:t>和</a:t>
            </a:r>
            <a:r>
              <a:rPr lang="zh-CN" altLang="en-US" sz="1600" u="sng">
                <a:latin typeface="微软雅黑" panose="020b0503020204020204" charset="-122"/>
                <a:ea typeface="微软雅黑"/>
                <a:sym typeface="+mn-ea"/>
              </a:rPr>
              <a:t> </a:t>
            </a:r>
            <a:r>
              <a:rPr lang="zh-CN" altLang="en-US" sz="1600" u="sng">
                <a:solidFill>
                  <a:srgbClr val="0000FF"/>
                </a:solidFill>
                <a:latin typeface="微软雅黑" panose="020b0503020204020204" charset="-122"/>
                <a:ea typeface="微软雅黑"/>
                <a:sym typeface="+mn-ea"/>
              </a:rPr>
              <a:t>公众参与度 </a:t>
            </a:r>
            <a:r>
              <a:rPr lang="zh-CN" altLang="en-US" sz="1600">
                <a:latin typeface="微软雅黑" panose="020b0503020204020204" charset="-122"/>
                <a:ea typeface="微软雅黑"/>
                <a:sym typeface="+mn-ea"/>
              </a:rPr>
              <a:t>，使决策能够更好地反映民意、集中民智； </a:t>
            </a:r>
            <a:endParaRPr lang="en-US" altLang="zh-CN" sz="1600">
              <a:latin typeface="微软雅黑" panose="020b0503020204020204" charset="-122"/>
              <a:ea typeface="微软雅黑"/>
            </a:endParaRPr>
          </a:p>
          <a:p>
            <a:pPr indent="266700" algn="l"/>
            <a:r>
              <a:rPr lang="zh-CN" altLang="en-US" sz="1600">
                <a:solidFill>
                  <a:srgbClr val="FF0000"/>
                </a:solidFill>
                <a:latin typeface="微软雅黑" panose="020b0503020204020204" charset="-122"/>
                <a:ea typeface="微软雅黑"/>
                <a:sym typeface="+mn-ea"/>
              </a:rPr>
              <a:t>依法决策：</a:t>
            </a:r>
            <a:r>
              <a:rPr lang="zh-CN" altLang="en-US" sz="1600">
                <a:latin typeface="微软雅黑" panose="020b0503020204020204" charset="-122"/>
                <a:ea typeface="微软雅黑"/>
                <a:sym typeface="+mn-ea"/>
              </a:rPr>
              <a:t>坚持决策的内容符合法律的</a:t>
            </a:r>
            <a:r>
              <a:rPr lang="zh-CN" altLang="en-US" sz="1600" u="sng">
                <a:latin typeface="微软雅黑" panose="020b0503020204020204" charset="-122"/>
                <a:ea typeface="微软雅黑"/>
                <a:sym typeface="+mn-ea"/>
              </a:rPr>
              <a:t> </a:t>
            </a:r>
            <a:r>
              <a:rPr lang="zh-CN" altLang="en-US" sz="1600" u="sng">
                <a:solidFill>
                  <a:srgbClr val="0000FF"/>
                </a:solidFill>
                <a:latin typeface="微软雅黑" panose="020b0503020204020204" charset="-122"/>
                <a:ea typeface="微软雅黑"/>
                <a:sym typeface="+mn-ea"/>
              </a:rPr>
              <a:t>规定</a:t>
            </a:r>
            <a:r>
              <a:rPr lang="zh-CN" altLang="en-US" sz="1600">
                <a:latin typeface="微软雅黑" panose="020b0503020204020204" charset="-122"/>
                <a:ea typeface="微软雅黑"/>
                <a:sym typeface="+mn-ea"/>
              </a:rPr>
              <a:t>和</a:t>
            </a:r>
            <a:r>
              <a:rPr lang="zh-CN" altLang="en-US" sz="1600" u="sng">
                <a:solidFill>
                  <a:srgbClr val="0000FF"/>
                </a:solidFill>
                <a:latin typeface="微软雅黑" panose="020b0503020204020204" charset="-122"/>
                <a:ea typeface="微软雅黑"/>
                <a:sym typeface="+mn-ea"/>
              </a:rPr>
              <a:t>要求</a:t>
            </a:r>
            <a:r>
              <a:rPr lang="zh-CN" altLang="en-US" sz="1600">
                <a:solidFill>
                  <a:srgbClr val="0000FF"/>
                </a:solidFill>
                <a:latin typeface="微软雅黑" panose="020b0503020204020204" charset="-122"/>
                <a:ea typeface="微软雅黑"/>
                <a:sym typeface="+mn-ea"/>
              </a:rPr>
              <a:t>，</a:t>
            </a:r>
            <a:r>
              <a:rPr lang="zh-CN" altLang="en-US" sz="1600">
                <a:latin typeface="微软雅黑" panose="020b0503020204020204" charset="-122"/>
                <a:ea typeface="微软雅黑"/>
                <a:sym typeface="+mn-ea"/>
              </a:rPr>
              <a:t>决策的过程符合</a:t>
            </a:r>
            <a:r>
              <a:rPr lang="zh-CN" altLang="en-US" sz="1600" u="sng">
                <a:solidFill>
                  <a:srgbClr val="0000FF"/>
                </a:solidFill>
                <a:latin typeface="微软雅黑" panose="020b0503020204020204" charset="-122"/>
                <a:ea typeface="微软雅黑"/>
                <a:sym typeface="+mn-ea"/>
              </a:rPr>
              <a:t>法定程序。</a:t>
            </a:r>
            <a:endParaRPr lang="en-US" altLang="zh-CN" sz="1600" b="1">
              <a:latin typeface="微软雅黑" panose="020b0503020204020204" charset="-122"/>
              <a:ea typeface="微软雅黑"/>
              <a:sym typeface="宋体" panose="02010600030101010101" pitchFamily="2" charset="-122"/>
            </a:endParaRPr>
          </a:p>
        </p:txBody>
      </p:sp>
      <p:sp>
        <p:nvSpPr>
          <p:cNvPr id="7" name="下箭头 6"/>
          <p:cNvSpPr/>
          <p:nvPr/>
        </p:nvSpPr>
        <p:spPr>
          <a:xfrm>
            <a:off x="1548765" y="1668145"/>
            <a:ext cx="173355" cy="3816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307B2"/>
              </a:solidFill>
            </a:endParaRPr>
          </a:p>
        </p:txBody>
      </p:sp>
      <p:sp>
        <p:nvSpPr>
          <p:cNvPr id="8" name="下箭头 7"/>
          <p:cNvSpPr/>
          <p:nvPr/>
        </p:nvSpPr>
        <p:spPr>
          <a:xfrm>
            <a:off x="3780155" y="1668145"/>
            <a:ext cx="173355" cy="21653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307B2"/>
              </a:solidFill>
            </a:endParaRPr>
          </a:p>
        </p:txBody>
      </p:sp>
      <p:sp>
        <p:nvSpPr>
          <p:cNvPr id="9" name="下箭头 8"/>
          <p:cNvSpPr/>
          <p:nvPr/>
        </p:nvSpPr>
        <p:spPr>
          <a:xfrm>
            <a:off x="6074410" y="1729105"/>
            <a:ext cx="173355" cy="35972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5307B2"/>
              </a:solidFill>
            </a:endParaRPr>
          </a:p>
        </p:txBody>
      </p:sp>
      <p:sp>
        <p:nvSpPr>
          <p:cNvPr id="74765" name="Text Box 13"/>
          <p:cNvSpPr txBox="1"/>
          <p:nvPr/>
        </p:nvSpPr>
        <p:spPr>
          <a:xfrm>
            <a:off x="686435" y="5386705"/>
            <a:ext cx="7679690" cy="706755"/>
          </a:xfrm>
          <a:prstGeom prst="rect">
            <a:avLst/>
          </a:prstGeom>
          <a:noFill/>
          <a:ln w="38100" cap="flat" cmpd="dbl">
            <a:solidFill>
              <a:srgbClr val="0000FF"/>
            </a:solidFill>
            <a:prstDash val="solid"/>
            <a:miter/>
            <a:headEnd type="none" w="med" len="med"/>
            <a:tailEnd type="none" w="med" len="med"/>
          </a:ln>
        </p:spPr>
        <p:txBody>
          <a:bodyPr wrap="square" anchor="t">
            <a:spAutoFit/>
          </a:bodyPr>
          <a:lstStyle/>
          <a:p>
            <a:pPr>
              <a:spcBef>
                <a:spcPct val="50000"/>
              </a:spcBef>
            </a:pPr>
            <a:r>
              <a:rPr lang="zh-CN" altLang="en-US" sz="2000" b="1">
                <a:latin typeface="微软雅黑" panose="020b0503020204020204" charset="-122"/>
                <a:ea typeface="微软雅黑"/>
              </a:rPr>
              <a:t>③ </a:t>
            </a:r>
            <a:r>
              <a:rPr lang="zh-CN" altLang="en-US" sz="2000" b="1">
                <a:solidFill>
                  <a:srgbClr val="0000CC"/>
                </a:solidFill>
                <a:latin typeface="微软雅黑" panose="020b0503020204020204" charset="-122"/>
                <a:ea typeface="微软雅黑"/>
                <a:sym typeface="宋体" panose="02010600030101010101" pitchFamily="2" charset="-122"/>
              </a:rPr>
              <a:t>自觉接受</a:t>
            </a:r>
            <a:r>
              <a:rPr lang="zh-CN" altLang="en-US" sz="2000" b="1">
                <a:solidFill>
                  <a:srgbClr val="FF0000"/>
                </a:solidFill>
                <a:latin typeface="微软雅黑" panose="020b0503020204020204" charset="-122"/>
                <a:ea typeface="微软雅黑"/>
                <a:sym typeface="宋体" panose="02010600030101010101" pitchFamily="2" charset="-122"/>
              </a:rPr>
              <a:t>监督</a:t>
            </a:r>
            <a:r>
              <a:rPr lang="zh-CN" altLang="en-US" sz="2000" b="1">
                <a:solidFill>
                  <a:srgbClr val="0000CC"/>
                </a:solidFill>
                <a:latin typeface="微软雅黑" panose="020b0503020204020204" charset="-122"/>
                <a:ea typeface="微软雅黑"/>
                <a:sym typeface="宋体" panose="02010600030101010101" pitchFamily="2" charset="-122"/>
              </a:rPr>
              <a:t>，建立健全</a:t>
            </a:r>
            <a:r>
              <a:rPr lang="zh-CN" altLang="en-US" sz="2000" b="1">
                <a:solidFill>
                  <a:srgbClr val="FF0000"/>
                </a:solidFill>
                <a:latin typeface="微软雅黑" panose="020b0503020204020204" charset="-122"/>
                <a:ea typeface="微软雅黑"/>
                <a:sym typeface="宋体" panose="02010600030101010101" pitchFamily="2" charset="-122"/>
              </a:rPr>
              <a:t>决策问责和纠错制度，</a:t>
            </a:r>
            <a:r>
              <a:rPr lang="zh-CN" altLang="en-US" sz="2000" b="1">
                <a:solidFill>
                  <a:srgbClr val="0000CC"/>
                </a:solidFill>
                <a:latin typeface="微软雅黑" panose="020b0503020204020204" charset="-122"/>
                <a:ea typeface="微软雅黑"/>
                <a:sym typeface="Arial"/>
              </a:rPr>
              <a:t>凡是损害群众利益的做法要坚决防止和纠正。实行政务公开，提高政府公信力。</a:t>
            </a:r>
            <a:endParaRPr lang="zh-CN" altLang="en-US" sz="2000" b="1">
              <a:latin typeface="微软雅黑" panose="020b0503020204020204" charset="-122"/>
              <a:ea typeface="微软雅黑"/>
            </a:endParaRPr>
          </a:p>
        </p:txBody>
      </p:sp>
    </p:spTree>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47106" name="文本框 5"/>
          <p:cNvSpPr txBox="1"/>
          <p:nvPr/>
        </p:nvSpPr>
        <p:spPr>
          <a:xfrm>
            <a:off x="285720" y="1166155"/>
            <a:ext cx="7272808" cy="460375"/>
          </a:xfrm>
          <a:prstGeom prst="rect">
            <a:avLst/>
          </a:prstGeom>
          <a:noFill/>
          <a:ln w="9525">
            <a:noFill/>
          </a:ln>
        </p:spPr>
        <p:txBody>
          <a:bodyPr wrap="square" anchor="t">
            <a:spAutoFit/>
          </a:bodyPr>
          <a:lstStyle/>
          <a:p>
            <a:endParaRPr lang="zh-CN" altLang="zh-CN" sz="2400" b="1">
              <a:solidFill>
                <a:schemeClr val="tx1"/>
              </a:solidFill>
              <a:latin typeface="微软雅黑" panose="020b0503020204020204" charset="-122"/>
              <a:ea typeface="微软雅黑"/>
              <a:sym typeface="宋体" panose="02010600030101010101" pitchFamily="2" charset="-122"/>
            </a:endParaRPr>
          </a:p>
        </p:txBody>
      </p:sp>
      <p:sp>
        <p:nvSpPr>
          <p:cNvPr id="7" name="文本框 6"/>
          <p:cNvSpPr txBox="1"/>
          <p:nvPr/>
        </p:nvSpPr>
        <p:spPr>
          <a:xfrm>
            <a:off x="205741" y="657458"/>
            <a:ext cx="8732713" cy="5187315"/>
          </a:xfrm>
          <a:prstGeom prst="rect">
            <a:avLst/>
          </a:prstGeom>
          <a:noFill/>
          <a:ln w="9525">
            <a:noFill/>
          </a:ln>
        </p:spPr>
        <p:txBody>
          <a:bodyPr wrap="square" anchor="t">
            <a:spAutoFit/>
          </a:bodyPr>
          <a:lstStyle/>
          <a:p>
            <a:pPr defTabSz="0">
              <a:lnSpc>
                <a:spcPct val="120000"/>
              </a:lnSpc>
              <a:tabLst>
                <a:tab pos="1028700"/>
                <a:tab pos="1851025"/>
                <a:tab pos="2538730"/>
                <a:tab pos="3222625"/>
              </a:tabLst>
            </a:pPr>
            <a:r>
              <a:rPr lang="zh-CN" altLang="zh-CN" sz="2000" b="1" smtClean="0">
                <a:solidFill>
                  <a:srgbClr val="000000"/>
                </a:solidFill>
                <a:latin typeface="微软雅黑" panose="020b0503020204020204" charset="-122"/>
                <a:ea typeface="微软雅黑"/>
                <a:sym typeface="宋体" panose="02010600030101010101" pitchFamily="2" charset="-122"/>
              </a:rPr>
              <a:t> </a:t>
            </a:r>
            <a:r>
              <a:rPr lang="zh-CN" altLang="en-US" sz="2400" b="1" smtClean="0">
                <a:latin typeface="微软雅黑" panose="020b0503020204020204" charset="-122"/>
                <a:ea typeface="微软雅黑"/>
                <a:sym typeface="宋体" panose="02010600030101010101" pitchFamily="2" charset="-122"/>
              </a:rPr>
              <a:t>判断：</a:t>
            </a:r>
            <a:r>
              <a:rPr lang="zh-CN" altLang="zh-CN" sz="2400" b="1" smtClean="0">
                <a:latin typeface="微软雅黑" panose="020b0503020204020204" charset="-122"/>
                <a:ea typeface="微软雅黑"/>
                <a:sym typeface="宋体" panose="02010600030101010101" pitchFamily="2" charset="-122"/>
              </a:rPr>
              <a:t>依法</a:t>
            </a:r>
            <a:r>
              <a:rPr lang="zh-CN" altLang="zh-CN" sz="2400" b="1">
                <a:latin typeface="微软雅黑" panose="020b0503020204020204" charset="-122"/>
                <a:ea typeface="微软雅黑"/>
                <a:sym typeface="宋体" panose="02010600030101010101" pitchFamily="2" charset="-122"/>
              </a:rPr>
              <a:t>行政就是要限制和弱化政府职能</a:t>
            </a:r>
            <a:endParaRPr lang="zh-CN" altLang="zh-CN" sz="2400" b="1" smtClean="0">
              <a:solidFill>
                <a:srgbClr val="000000"/>
              </a:solidFill>
              <a:latin typeface="微软雅黑" panose="020b0503020204020204" charset="-122"/>
              <a:ea typeface="微软雅黑"/>
              <a:sym typeface="宋体" panose="02010600030101010101" pitchFamily="2" charset="-122"/>
            </a:endParaRPr>
          </a:p>
          <a:p>
            <a:pPr defTabSz="0">
              <a:lnSpc>
                <a:spcPct val="120000"/>
              </a:lnSpc>
              <a:tabLst>
                <a:tab pos="1028700"/>
                <a:tab pos="1851025"/>
                <a:tab pos="2538730"/>
                <a:tab pos="3222625"/>
              </a:tabLst>
            </a:pPr>
            <a:r>
              <a:rPr lang="en-US" altLang="zh-CN" sz="2000" b="1">
                <a:solidFill>
                  <a:srgbClr val="000000"/>
                </a:solidFill>
                <a:latin typeface="微软雅黑" panose="020b0503020204020204" charset="-122"/>
                <a:ea typeface="微软雅黑"/>
                <a:sym typeface="宋体" panose="02010600030101010101" pitchFamily="2" charset="-122"/>
              </a:rPr>
              <a:t>(1)</a:t>
            </a:r>
            <a:r>
              <a:rPr lang="zh-CN" altLang="zh-CN" sz="2000" b="1">
                <a:solidFill>
                  <a:srgbClr val="000000"/>
                </a:solidFill>
                <a:latin typeface="微软雅黑" panose="020b0503020204020204" charset="-122"/>
                <a:ea typeface="微软雅黑"/>
                <a:sym typeface="宋体" panose="02010600030101010101" pitchFamily="2" charset="-122"/>
              </a:rPr>
              <a:t>推进依法</a:t>
            </a:r>
            <a:r>
              <a:rPr lang="zh-CN" altLang="zh-CN" sz="2000" b="1" smtClean="0">
                <a:solidFill>
                  <a:srgbClr val="000000"/>
                </a:solidFill>
                <a:latin typeface="微软雅黑" panose="020b0503020204020204" charset="-122"/>
                <a:ea typeface="微软雅黑"/>
                <a:sym typeface="宋体" panose="02010600030101010101" pitchFamily="2" charset="-122"/>
              </a:rPr>
              <a:t>行政</a:t>
            </a:r>
            <a:r>
              <a:rPr lang="zh-CN" altLang="en-US" sz="2000" b="1" smtClean="0">
                <a:solidFill>
                  <a:srgbClr val="000000"/>
                </a:solidFill>
                <a:latin typeface="微软雅黑" panose="020b0503020204020204" charset="-122"/>
                <a:ea typeface="微软雅黑"/>
                <a:sym typeface="宋体" panose="02010600030101010101" pitchFamily="2" charset="-122"/>
              </a:rPr>
              <a:t>，</a:t>
            </a:r>
            <a:r>
              <a:rPr lang="zh-CN" altLang="zh-CN" sz="2000" b="1" smtClean="0">
                <a:solidFill>
                  <a:srgbClr val="FF0000"/>
                </a:solidFill>
                <a:latin typeface="微软雅黑" panose="020b0503020204020204" charset="-122"/>
                <a:ea typeface="微软雅黑"/>
                <a:sym typeface="宋体" panose="02010600030101010101" pitchFamily="2" charset="-122"/>
              </a:rPr>
              <a:t>要求</a:t>
            </a:r>
            <a:r>
              <a:rPr lang="zh-CN" altLang="zh-CN" sz="2000" b="1">
                <a:solidFill>
                  <a:srgbClr val="FF0000"/>
                </a:solidFill>
                <a:latin typeface="微软雅黑" panose="020b0503020204020204" charset="-122"/>
                <a:ea typeface="微软雅黑"/>
                <a:sym typeface="宋体" panose="02010600030101010101" pitchFamily="2" charset="-122"/>
              </a:rPr>
              <a:t>政府要严格按照法律规定的权限和程序行使</a:t>
            </a:r>
            <a:r>
              <a:rPr lang="zh-CN" altLang="zh-CN" sz="2000" b="1" smtClean="0">
                <a:solidFill>
                  <a:srgbClr val="FF0000"/>
                </a:solidFill>
                <a:latin typeface="微软雅黑" panose="020b0503020204020204" charset="-122"/>
                <a:ea typeface="微软雅黑"/>
                <a:sym typeface="宋体" panose="02010600030101010101" pitchFamily="2" charset="-122"/>
              </a:rPr>
              <a:t>行政权力</a:t>
            </a:r>
            <a:r>
              <a:rPr lang="zh-CN" altLang="en-US" sz="2000" b="1" smtClean="0">
                <a:solidFill>
                  <a:srgbClr val="FF0000"/>
                </a:solidFill>
                <a:latin typeface="微软雅黑" panose="020b0503020204020204" charset="-122"/>
                <a:ea typeface="微软雅黑"/>
                <a:sym typeface="宋体" panose="02010600030101010101" pitchFamily="2" charset="-122"/>
              </a:rPr>
              <a:t>，</a:t>
            </a:r>
            <a:r>
              <a:rPr lang="zh-CN" altLang="zh-CN" sz="2000" b="1" smtClean="0">
                <a:solidFill>
                  <a:srgbClr val="000000"/>
                </a:solidFill>
                <a:latin typeface="微软雅黑" panose="020b0503020204020204" charset="-122"/>
                <a:ea typeface="微软雅黑"/>
                <a:sym typeface="宋体" panose="02010600030101010101" pitchFamily="2" charset="-122"/>
              </a:rPr>
              <a:t>并不是</a:t>
            </a:r>
            <a:r>
              <a:rPr lang="zh-CN" altLang="zh-CN" sz="2000" b="1">
                <a:solidFill>
                  <a:srgbClr val="000000"/>
                </a:solidFill>
                <a:latin typeface="微软雅黑" panose="020b0503020204020204" charset="-122"/>
                <a:ea typeface="微软雅黑"/>
                <a:sym typeface="宋体" panose="02010600030101010101" pitchFamily="2" charset="-122"/>
              </a:rPr>
              <a:t>要扩大或缩小政府的职能。</a:t>
            </a:r>
            <a:endParaRPr lang="zh-CN" altLang="zh-CN" sz="2000" b="1">
              <a:solidFill>
                <a:srgbClr val="000000"/>
              </a:solidFill>
              <a:latin typeface="微软雅黑" panose="020b0503020204020204" charset="-122"/>
              <a:ea typeface="微软雅黑"/>
            </a:endParaRPr>
          </a:p>
          <a:p>
            <a:pPr defTabSz="0">
              <a:lnSpc>
                <a:spcPct val="120000"/>
              </a:lnSpc>
              <a:tabLst>
                <a:tab pos="1028700"/>
                <a:tab pos="1851025"/>
                <a:tab pos="2538730"/>
                <a:tab pos="3222625"/>
              </a:tabLst>
            </a:pPr>
            <a:r>
              <a:rPr lang="en-US" altLang="zh-CN" sz="2000" b="1">
                <a:solidFill>
                  <a:srgbClr val="000000"/>
                </a:solidFill>
                <a:latin typeface="微软雅黑" panose="020b0503020204020204" charset="-122"/>
                <a:ea typeface="微软雅黑"/>
                <a:sym typeface="宋体" panose="02010600030101010101" pitchFamily="2" charset="-122"/>
              </a:rPr>
              <a:t>(2)</a:t>
            </a:r>
            <a:r>
              <a:rPr lang="zh-CN" altLang="zh-CN" sz="2000" b="1">
                <a:solidFill>
                  <a:srgbClr val="000000"/>
                </a:solidFill>
                <a:latin typeface="微软雅黑" panose="020b0503020204020204" charset="-122"/>
                <a:ea typeface="微软雅黑"/>
                <a:sym typeface="宋体" panose="02010600030101010101" pitchFamily="2" charset="-122"/>
              </a:rPr>
              <a:t>依法行政要求政府认真履行</a:t>
            </a:r>
            <a:r>
              <a:rPr lang="zh-CN" altLang="zh-CN" sz="2000" b="1" smtClean="0">
                <a:solidFill>
                  <a:srgbClr val="000000"/>
                </a:solidFill>
                <a:latin typeface="微软雅黑" panose="020b0503020204020204" charset="-122"/>
                <a:ea typeface="微软雅黑"/>
                <a:sym typeface="宋体" panose="02010600030101010101" pitchFamily="2" charset="-122"/>
              </a:rPr>
              <a:t>职能</a:t>
            </a:r>
            <a:r>
              <a:rPr lang="zh-CN" altLang="en-US" sz="2000" b="1">
                <a:solidFill>
                  <a:srgbClr val="000000"/>
                </a:solidFill>
                <a:latin typeface="微软雅黑" panose="020b0503020204020204" charset="-122"/>
                <a:ea typeface="微软雅黑"/>
                <a:sym typeface="宋体" panose="02010600030101010101" pitchFamily="2" charset="-122"/>
              </a:rPr>
              <a:t>，</a:t>
            </a:r>
            <a:r>
              <a:rPr lang="zh-CN" altLang="zh-CN" sz="2000" b="1" smtClean="0">
                <a:solidFill>
                  <a:srgbClr val="000000"/>
                </a:solidFill>
                <a:latin typeface="微软雅黑" panose="020b0503020204020204" charset="-122"/>
                <a:ea typeface="微软雅黑"/>
                <a:sym typeface="宋体" panose="02010600030101010101" pitchFamily="2" charset="-122"/>
              </a:rPr>
              <a:t>做到</a:t>
            </a:r>
            <a:r>
              <a:rPr lang="zh-CN" altLang="zh-CN" sz="2000" b="1">
                <a:solidFill>
                  <a:srgbClr val="000000"/>
                </a:solidFill>
                <a:latin typeface="微软雅黑" panose="020b0503020204020204" charset="-122"/>
                <a:ea typeface="微软雅黑"/>
                <a:sym typeface="宋体" panose="02010600030101010101" pitchFamily="2" charset="-122"/>
              </a:rPr>
              <a:t>不缺位、不越位、</a:t>
            </a:r>
            <a:r>
              <a:rPr lang="zh-CN" altLang="zh-CN" sz="2000" b="1" smtClean="0">
                <a:solidFill>
                  <a:srgbClr val="000000"/>
                </a:solidFill>
                <a:latin typeface="微软雅黑" panose="020b0503020204020204" charset="-122"/>
                <a:ea typeface="微软雅黑"/>
                <a:sym typeface="宋体" panose="02010600030101010101" pitchFamily="2" charset="-122"/>
              </a:rPr>
              <a:t>不错位</a:t>
            </a:r>
            <a:r>
              <a:rPr lang="zh-CN" altLang="en-US" sz="2000" b="1" smtClean="0">
                <a:solidFill>
                  <a:srgbClr val="000000"/>
                </a:solidFill>
                <a:latin typeface="微软雅黑" panose="020b0503020204020204" charset="-122"/>
                <a:ea typeface="微软雅黑"/>
                <a:sym typeface="宋体" panose="02010600030101010101" pitchFamily="2" charset="-122"/>
              </a:rPr>
              <a:t>，</a:t>
            </a:r>
            <a:r>
              <a:rPr lang="zh-CN" altLang="zh-CN" sz="2000" b="1" smtClean="0">
                <a:solidFill>
                  <a:srgbClr val="000000"/>
                </a:solidFill>
                <a:latin typeface="微软雅黑" panose="020b0503020204020204" charset="-122"/>
                <a:ea typeface="微软雅黑"/>
                <a:sym typeface="宋体" panose="02010600030101010101" pitchFamily="2" charset="-122"/>
              </a:rPr>
              <a:t>把</a:t>
            </a:r>
            <a:r>
              <a:rPr lang="zh-CN" altLang="zh-CN" sz="2000" b="1">
                <a:solidFill>
                  <a:srgbClr val="000000"/>
                </a:solidFill>
                <a:latin typeface="微软雅黑" panose="020b0503020204020204" charset="-122"/>
                <a:ea typeface="微软雅黑"/>
                <a:sym typeface="宋体" panose="02010600030101010101" pitchFamily="2" charset="-122"/>
              </a:rPr>
              <a:t>该管的事管</a:t>
            </a:r>
            <a:r>
              <a:rPr lang="zh-CN" altLang="zh-CN" sz="2000" b="1" smtClean="0">
                <a:solidFill>
                  <a:srgbClr val="000000"/>
                </a:solidFill>
                <a:latin typeface="微软雅黑" panose="020b0503020204020204" charset="-122"/>
                <a:ea typeface="微软雅黑"/>
                <a:sym typeface="宋体" panose="02010600030101010101" pitchFamily="2" charset="-122"/>
              </a:rPr>
              <a:t>好</a:t>
            </a:r>
            <a:r>
              <a:rPr lang="zh-CN" altLang="en-US" sz="2000" b="1">
                <a:solidFill>
                  <a:srgbClr val="000000"/>
                </a:solidFill>
                <a:latin typeface="微软雅黑" panose="020b0503020204020204" charset="-122"/>
                <a:ea typeface="微软雅黑"/>
                <a:sym typeface="宋体" panose="02010600030101010101" pitchFamily="2" charset="-122"/>
              </a:rPr>
              <a:t>，</a:t>
            </a:r>
            <a:r>
              <a:rPr lang="zh-CN" altLang="zh-CN" sz="2000" b="1" smtClean="0">
                <a:solidFill>
                  <a:srgbClr val="000000"/>
                </a:solidFill>
                <a:latin typeface="微软雅黑" panose="020b0503020204020204" charset="-122"/>
                <a:ea typeface="微软雅黑"/>
                <a:sym typeface="宋体" panose="02010600030101010101" pitchFamily="2" charset="-122"/>
              </a:rPr>
              <a:t>有利于</a:t>
            </a:r>
            <a:r>
              <a:rPr lang="zh-CN" altLang="zh-CN" sz="2000" b="1">
                <a:solidFill>
                  <a:srgbClr val="000000"/>
                </a:solidFill>
                <a:latin typeface="微软雅黑" panose="020b0503020204020204" charset="-122"/>
                <a:ea typeface="微软雅黑"/>
                <a:sym typeface="宋体" panose="02010600030101010101" pitchFamily="2" charset="-122"/>
              </a:rPr>
              <a:t>政府更好地行使其职能。</a:t>
            </a:r>
          </a:p>
          <a:p>
            <a:pPr defTabSz="0">
              <a:lnSpc>
                <a:spcPct val="120000"/>
              </a:lnSpc>
              <a:tabLst>
                <a:tab pos="1028700"/>
                <a:tab pos="1851025"/>
                <a:tab pos="2538730"/>
                <a:tab pos="3222625"/>
              </a:tabLst>
            </a:pPr>
            <a:endParaRPr lang="zh-CN" altLang="zh-CN" sz="2000" b="1">
              <a:solidFill>
                <a:srgbClr val="000000"/>
              </a:solidFill>
              <a:latin typeface="微软雅黑" panose="020b0503020204020204" charset="-122"/>
              <a:ea typeface="微软雅黑"/>
              <a:sym typeface="宋体" panose="02010600030101010101" pitchFamily="2" charset="-122"/>
            </a:endParaRPr>
          </a:p>
          <a:p>
            <a:pPr defTabSz="0">
              <a:lnSpc>
                <a:spcPct val="120000"/>
              </a:lnSpc>
              <a:tabLst>
                <a:tab pos="1028700"/>
                <a:tab pos="1851025"/>
                <a:tab pos="2538730"/>
                <a:tab pos="3222625"/>
              </a:tabLst>
            </a:pPr>
            <a:r>
              <a:rPr lang="zh-CN" altLang="en-US" sz="2400" b="1" smtClean="0">
                <a:latin typeface="微软雅黑" panose="020b0503020204020204" charset="-122"/>
                <a:ea typeface="微软雅黑"/>
                <a:sym typeface="宋体" panose="02010600030101010101" pitchFamily="2" charset="-122"/>
              </a:rPr>
              <a:t>判断：政府依法行政就是要做到科学、民主、依法决策</a:t>
            </a:r>
          </a:p>
          <a:p>
            <a:pPr defTabSz="0">
              <a:lnSpc>
                <a:spcPct val="120000"/>
              </a:lnSpc>
              <a:tabLst>
                <a:tab pos="1028700"/>
                <a:tab pos="1851025"/>
                <a:tab pos="2538730"/>
                <a:tab pos="3222625"/>
              </a:tabLst>
            </a:pPr>
            <a:r>
              <a:rPr lang="zh-CN" altLang="zh-CN" sz="2000" b="1" smtClean="0">
                <a:solidFill>
                  <a:srgbClr val="000000"/>
                </a:solidFill>
                <a:latin typeface="微软雅黑" panose="020b0503020204020204" charset="-122"/>
                <a:ea typeface="微软雅黑"/>
                <a:sym typeface="+mn-ea"/>
              </a:rPr>
              <a:t> 这个观点是片面的。</a:t>
            </a:r>
            <a:endParaRPr lang="zh-CN" altLang="zh-CN" sz="2000" b="1" smtClean="0">
              <a:solidFill>
                <a:srgbClr val="000000"/>
              </a:solidFill>
              <a:latin typeface="微软雅黑" panose="020b0503020204020204" charset="-122"/>
              <a:ea typeface="微软雅黑"/>
            </a:endParaRPr>
          </a:p>
          <a:p>
            <a:pPr defTabSz="0">
              <a:lnSpc>
                <a:spcPct val="120000"/>
              </a:lnSpc>
              <a:tabLst>
                <a:tab pos="1028700"/>
                <a:tab pos="1851025"/>
                <a:tab pos="2538730"/>
                <a:tab pos="3222625"/>
              </a:tabLst>
            </a:pPr>
            <a:r>
              <a:rPr lang="zh-CN" altLang="zh-CN" sz="2000" b="1" smtClean="0">
                <a:solidFill>
                  <a:srgbClr val="000000"/>
                </a:solidFill>
                <a:latin typeface="微软雅黑" panose="020b0503020204020204" charset="-122"/>
                <a:ea typeface="微软雅黑"/>
                <a:sym typeface="+mn-ea"/>
              </a:rPr>
              <a:t>(1)政府权力的行使包括决策、执行、监督等环节。科学、民主、依法决策是政府权力行使的重要环节。</a:t>
            </a:r>
            <a:endParaRPr lang="zh-CN" altLang="zh-CN" sz="2000" b="1" smtClean="0">
              <a:solidFill>
                <a:srgbClr val="000000"/>
              </a:solidFill>
              <a:latin typeface="微软雅黑" panose="020b0503020204020204" charset="-122"/>
              <a:ea typeface="微软雅黑"/>
            </a:endParaRPr>
          </a:p>
          <a:p>
            <a:pPr defTabSz="0">
              <a:lnSpc>
                <a:spcPct val="120000"/>
              </a:lnSpc>
              <a:tabLst>
                <a:tab pos="1028700"/>
                <a:tab pos="1851025"/>
                <a:tab pos="2538730"/>
                <a:tab pos="3222625"/>
              </a:tabLst>
            </a:pPr>
            <a:r>
              <a:rPr lang="zh-CN" altLang="zh-CN" sz="2000" b="1" smtClean="0">
                <a:solidFill>
                  <a:srgbClr val="000000"/>
                </a:solidFill>
                <a:latin typeface="微软雅黑" panose="020b0503020204020204" charset="-122"/>
                <a:ea typeface="微软雅黑"/>
                <a:sym typeface="+mn-ea"/>
              </a:rPr>
              <a:t>(2)政府依法行使权力，在执法环节上要做到严格执法、公正执法、文明执法；在监督环节上，要坚持权责统一，自觉接受监督。</a:t>
            </a:r>
            <a:r>
              <a:rPr lang="en-US" altLang="zh-CN" sz="2400" b="1">
                <a:solidFill>
                  <a:srgbClr val="000000"/>
                </a:solidFill>
                <a:latin typeface="Times New Roman" panose="02020603050405020304" pitchFamily="18" charset="0"/>
                <a:ea typeface="楷体" panose="02010609060101010101" charset="-122"/>
                <a:sym typeface="+mn-ea"/>
              </a:rPr>
              <a:t> </a:t>
            </a:r>
            <a:endParaRPr lang="zh-CN" altLang="zh-CN" sz="2400" b="1">
              <a:solidFill>
                <a:srgbClr val="000000"/>
              </a:solidFill>
              <a:latin typeface="NEU-BZ-S92"/>
              <a:ea typeface="方正书宋_GBK" pitchFamily="65" charset="-122"/>
            </a:endParaRPr>
          </a:p>
          <a:p>
            <a:pPr defTabSz="0">
              <a:lnSpc>
                <a:spcPct val="120000"/>
              </a:lnSpc>
              <a:tabLst>
                <a:tab pos="1028700"/>
                <a:tab pos="1851025"/>
                <a:tab pos="2538730"/>
                <a:tab pos="3222625"/>
              </a:tabLst>
            </a:pPr>
            <a:endParaRPr lang="zh-CN" altLang="en-US" sz="2400" b="1" smtClean="0">
              <a:latin typeface="微软雅黑" panose="020b0503020204020204" charset="-122"/>
              <a:ea typeface="微软雅黑"/>
            </a:endParaRPr>
          </a:p>
        </p:txBody>
      </p:sp>
    </p:spTree>
  </p:cSld>
  <p:clrMapOvr>
    <a:masterClrMapping/>
  </p:clrMapOvr>
  <p:transition/>
  <p:timing/>
</p:sld>
</file>

<file path=ppt/slides/slide2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46082" name="文本框 6"/>
          <p:cNvSpPr txBox="1"/>
          <p:nvPr/>
        </p:nvSpPr>
        <p:spPr>
          <a:xfrm>
            <a:off x="281940" y="757555"/>
            <a:ext cx="8580755" cy="5077460"/>
          </a:xfrm>
          <a:prstGeom prst="rect">
            <a:avLst/>
          </a:prstGeom>
          <a:noFill/>
          <a:ln w="9525">
            <a:noFill/>
          </a:ln>
        </p:spPr>
        <p:txBody>
          <a:bodyPr wrap="square" anchor="t">
            <a:spAutoFit/>
          </a:bodyPr>
          <a:lstStyle/>
          <a:p>
            <a:pPr algn="l"/>
            <a:r>
              <a:rPr lang="zh-CN" altLang="zh-CN" sz="2400" b="1" smtClean="0">
                <a:solidFill>
                  <a:schemeClr val="tx1"/>
                </a:solidFill>
                <a:latin typeface="微软雅黑" panose="020b0503020204020204" charset="-122"/>
                <a:ea typeface="微软雅黑"/>
                <a:sym typeface="宋体" panose="02010600030101010101" pitchFamily="2" charset="-122"/>
              </a:rPr>
              <a:t>依法</a:t>
            </a:r>
            <a:r>
              <a:rPr lang="zh-CN" altLang="zh-CN" sz="2400" b="1">
                <a:solidFill>
                  <a:schemeClr val="tx1"/>
                </a:solidFill>
                <a:latin typeface="微软雅黑" panose="020b0503020204020204" charset="-122"/>
                <a:ea typeface="微软雅黑"/>
                <a:sym typeface="宋体" panose="02010600030101010101" pitchFamily="2" charset="-122"/>
              </a:rPr>
              <a:t>行政、依法执政和公正司法三者没有任何关系</a:t>
            </a:r>
          </a:p>
          <a:p>
            <a:pPr algn="l"/>
            <a:endParaRPr lang="zh-CN" altLang="zh-CN" sz="2400" b="1">
              <a:solidFill>
                <a:srgbClr val="FF0000"/>
              </a:solidFill>
              <a:latin typeface="微软雅黑" panose="020b0503020204020204" charset="-122"/>
              <a:ea typeface="微软雅黑"/>
              <a:sym typeface="+mn-ea"/>
            </a:endParaRPr>
          </a:p>
          <a:p>
            <a:pPr algn="l"/>
            <a:r>
              <a:rPr lang="zh-CN" altLang="zh-CN" sz="2400" b="1">
                <a:solidFill>
                  <a:srgbClr val="FF0000"/>
                </a:solidFill>
                <a:latin typeface="微软雅黑" panose="020b0503020204020204" charset="-122"/>
                <a:ea typeface="微软雅黑"/>
                <a:sym typeface="+mn-ea"/>
              </a:rPr>
              <a:t>这种观点是错误的。</a:t>
            </a:r>
          </a:p>
          <a:p>
            <a:pPr algn="l">
              <a:lnSpc>
                <a:spcPct val="150000"/>
              </a:lnSpc>
            </a:pPr>
            <a:r>
              <a:rPr lang="en-US" altLang="zh-CN" sz="2400" b="1">
                <a:solidFill>
                  <a:srgbClr val="000000"/>
                </a:solidFill>
                <a:latin typeface="微软雅黑" panose="020b0503020204020204" charset="-122"/>
                <a:ea typeface="微软雅黑"/>
                <a:sym typeface="+mn-ea"/>
              </a:rPr>
              <a:t>(1)</a:t>
            </a:r>
            <a:r>
              <a:rPr lang="zh-CN" altLang="zh-CN" sz="2400" b="1">
                <a:solidFill>
                  <a:srgbClr val="FF0000"/>
                </a:solidFill>
                <a:latin typeface="微软雅黑" panose="020b0503020204020204" charset="-122"/>
                <a:ea typeface="微软雅黑"/>
                <a:sym typeface="+mn-ea"/>
              </a:rPr>
              <a:t>区别：</a:t>
            </a:r>
            <a:r>
              <a:rPr lang="zh-CN" altLang="zh-CN" sz="2400" b="1">
                <a:solidFill>
                  <a:srgbClr val="000000"/>
                </a:solidFill>
                <a:latin typeface="微软雅黑" panose="020b0503020204020204" charset="-122"/>
                <a:ea typeface="微软雅黑"/>
                <a:sym typeface="+mn-ea"/>
              </a:rPr>
              <a:t>主要在</a:t>
            </a:r>
            <a:r>
              <a:rPr lang="zh-CN" altLang="zh-CN" sz="2400" b="1">
                <a:solidFill>
                  <a:srgbClr val="FF0000"/>
                </a:solidFill>
                <a:latin typeface="微软雅黑" panose="020b0503020204020204" charset="-122"/>
                <a:ea typeface="微软雅黑"/>
                <a:sym typeface="+mn-ea"/>
              </a:rPr>
              <a:t>行为主体</a:t>
            </a:r>
            <a:r>
              <a:rPr lang="zh-CN" altLang="zh-CN" sz="2400" b="1">
                <a:solidFill>
                  <a:srgbClr val="000000"/>
                </a:solidFill>
                <a:latin typeface="微软雅黑" panose="020b0503020204020204" charset="-122"/>
                <a:ea typeface="微软雅黑"/>
                <a:sym typeface="+mn-ea"/>
              </a:rPr>
              <a:t>上</a:t>
            </a:r>
            <a:r>
              <a:rPr lang="en-US" altLang="zh-CN" sz="2400" b="1">
                <a:solidFill>
                  <a:srgbClr val="000000"/>
                </a:solidFill>
                <a:latin typeface="微软雅黑" panose="020b0503020204020204" charset="-122"/>
                <a:ea typeface="微软雅黑"/>
                <a:sym typeface="+mn-ea"/>
              </a:rPr>
              <a:t>:</a:t>
            </a:r>
            <a:r>
              <a:rPr lang="zh-CN" altLang="zh-CN" sz="2400" b="1">
                <a:solidFill>
                  <a:srgbClr val="C00000"/>
                </a:solidFill>
                <a:latin typeface="微软雅黑" panose="020b0503020204020204" charset="-122"/>
                <a:ea typeface="微软雅黑"/>
                <a:sym typeface="+mn-ea"/>
              </a:rPr>
              <a:t>依法行政的主体是政府</a:t>
            </a:r>
            <a:r>
              <a:rPr lang="en-US" altLang="zh-CN" sz="2400" b="1">
                <a:solidFill>
                  <a:srgbClr val="000000"/>
                </a:solidFill>
                <a:latin typeface="微软雅黑" panose="020b0503020204020204" charset="-122"/>
                <a:ea typeface="微软雅黑"/>
                <a:sym typeface="+mn-ea"/>
              </a:rPr>
              <a:t>,</a:t>
            </a:r>
          </a:p>
          <a:p>
            <a:pPr algn="l">
              <a:lnSpc>
                <a:spcPct val="150000"/>
              </a:lnSpc>
            </a:pPr>
            <a:r>
              <a:rPr lang="zh-CN" altLang="zh-CN" sz="2400" b="1">
                <a:solidFill>
                  <a:srgbClr val="0000FF"/>
                </a:solidFill>
                <a:latin typeface="微软雅黑" panose="020b0503020204020204" charset="-122"/>
                <a:ea typeface="微软雅黑"/>
                <a:sym typeface="+mn-ea"/>
              </a:rPr>
              <a:t>依法执政的主体是执政党</a:t>
            </a:r>
            <a:r>
              <a:rPr lang="en-US" altLang="zh-CN" sz="2400" b="1">
                <a:solidFill>
                  <a:srgbClr val="0000FF"/>
                </a:solidFill>
                <a:latin typeface="微软雅黑" panose="020b0503020204020204" charset="-122"/>
                <a:ea typeface="微软雅黑"/>
                <a:sym typeface="+mn-ea"/>
              </a:rPr>
              <a:t>——</a:t>
            </a:r>
            <a:r>
              <a:rPr lang="zh-CN" altLang="zh-CN" sz="2400" b="1">
                <a:solidFill>
                  <a:srgbClr val="0000FF"/>
                </a:solidFill>
                <a:latin typeface="微软雅黑" panose="020b0503020204020204" charset="-122"/>
                <a:ea typeface="微软雅黑"/>
                <a:sym typeface="+mn-ea"/>
              </a:rPr>
              <a:t>中国共产党。</a:t>
            </a:r>
          </a:p>
          <a:p>
            <a:pPr algn="l">
              <a:lnSpc>
                <a:spcPct val="150000"/>
              </a:lnSpc>
            </a:pPr>
            <a:r>
              <a:rPr lang="zh-CN" altLang="zh-CN" sz="2400" b="1">
                <a:solidFill>
                  <a:srgbClr val="7030A0"/>
                </a:solidFill>
                <a:latin typeface="微软雅黑" panose="020b0503020204020204" charset="-122"/>
                <a:ea typeface="微软雅黑"/>
                <a:sym typeface="+mn-ea"/>
              </a:rPr>
              <a:t>公正司法的主体是司法机关</a:t>
            </a:r>
            <a:r>
              <a:rPr lang="en-US" altLang="zh-CN" sz="2400" b="1">
                <a:solidFill>
                  <a:srgbClr val="7030A0"/>
                </a:solidFill>
                <a:latin typeface="微软雅黑" panose="020b0503020204020204" charset="-122"/>
                <a:ea typeface="微软雅黑"/>
                <a:sym typeface="+mn-ea"/>
              </a:rPr>
              <a:t>(</a:t>
            </a:r>
            <a:r>
              <a:rPr lang="zh-CN" altLang="zh-CN" sz="2400" b="1">
                <a:solidFill>
                  <a:srgbClr val="7030A0"/>
                </a:solidFill>
                <a:latin typeface="微软雅黑" panose="020b0503020204020204" charset="-122"/>
                <a:ea typeface="微软雅黑"/>
                <a:sym typeface="+mn-ea"/>
              </a:rPr>
              <a:t>法院、检察院</a:t>
            </a:r>
            <a:r>
              <a:rPr lang="en-US" altLang="zh-CN" sz="2400" b="1">
                <a:solidFill>
                  <a:srgbClr val="7030A0"/>
                </a:solidFill>
                <a:latin typeface="微软雅黑" panose="020b0503020204020204" charset="-122"/>
                <a:ea typeface="微软雅黑"/>
                <a:sym typeface="+mn-ea"/>
              </a:rPr>
              <a:t>)</a:t>
            </a:r>
            <a:r>
              <a:rPr lang="zh-CN" altLang="zh-CN" sz="2400" b="1">
                <a:solidFill>
                  <a:srgbClr val="7030A0"/>
                </a:solidFill>
                <a:latin typeface="微软雅黑" panose="020b0503020204020204" charset="-122"/>
                <a:ea typeface="微软雅黑"/>
                <a:sym typeface="+mn-ea"/>
              </a:rPr>
              <a:t>。</a:t>
            </a:r>
          </a:p>
          <a:p>
            <a:pPr algn="l">
              <a:lnSpc>
                <a:spcPct val="150000"/>
              </a:lnSpc>
            </a:pPr>
            <a:r>
              <a:rPr lang="en-US" altLang="zh-CN" sz="2400" b="1">
                <a:solidFill>
                  <a:srgbClr val="000000"/>
                </a:solidFill>
                <a:latin typeface="微软雅黑" panose="020b0503020204020204" charset="-122"/>
                <a:ea typeface="微软雅黑"/>
                <a:sym typeface="+mn-ea"/>
              </a:rPr>
              <a:t>(2)</a:t>
            </a:r>
            <a:r>
              <a:rPr lang="zh-CN" altLang="zh-CN" sz="2400" b="1">
                <a:solidFill>
                  <a:srgbClr val="000000"/>
                </a:solidFill>
                <a:latin typeface="微软雅黑" panose="020b0503020204020204" charset="-122"/>
                <a:ea typeface="微软雅黑"/>
                <a:sym typeface="+mn-ea"/>
              </a:rPr>
              <a:t>联系</a:t>
            </a:r>
            <a:r>
              <a:rPr lang="en-US" altLang="zh-CN" sz="2400" b="1">
                <a:solidFill>
                  <a:srgbClr val="000000"/>
                </a:solidFill>
                <a:latin typeface="微软雅黑" panose="020b0503020204020204" charset="-122"/>
                <a:ea typeface="微软雅黑"/>
                <a:sym typeface="+mn-ea"/>
              </a:rPr>
              <a:t>:</a:t>
            </a:r>
            <a:r>
              <a:rPr lang="zh-CN" altLang="zh-CN" sz="2400" b="1">
                <a:solidFill>
                  <a:srgbClr val="000000"/>
                </a:solidFill>
                <a:latin typeface="微软雅黑" panose="020b0503020204020204" charset="-122"/>
                <a:ea typeface="微软雅黑"/>
                <a:sym typeface="+mn-ea"/>
              </a:rPr>
              <a:t>依法行政、依法执政和公正司法</a:t>
            </a:r>
            <a:r>
              <a:rPr lang="zh-CN" altLang="zh-CN" sz="2400" b="1">
                <a:solidFill>
                  <a:srgbClr val="FF0000"/>
                </a:solidFill>
                <a:latin typeface="微软雅黑" panose="020b0503020204020204" charset="-122"/>
                <a:ea typeface="微软雅黑"/>
                <a:sym typeface="+mn-ea"/>
              </a:rPr>
              <a:t>统一于依法治国之中</a:t>
            </a:r>
            <a:r>
              <a:rPr lang="en-US" altLang="zh-CN" sz="2400" b="1">
                <a:solidFill>
                  <a:srgbClr val="FF0000"/>
                </a:solidFill>
                <a:latin typeface="微软雅黑" panose="020b0503020204020204" charset="-122"/>
                <a:ea typeface="微软雅黑"/>
                <a:sym typeface="+mn-ea"/>
              </a:rPr>
              <a:t>,</a:t>
            </a:r>
            <a:r>
              <a:rPr lang="zh-CN" altLang="zh-CN" sz="2400" b="1">
                <a:solidFill>
                  <a:srgbClr val="000000"/>
                </a:solidFill>
                <a:latin typeface="微软雅黑" panose="020b0503020204020204" charset="-122"/>
                <a:ea typeface="微软雅黑"/>
                <a:sym typeface="+mn-ea"/>
              </a:rPr>
              <a:t>无论是党的领导</a:t>
            </a:r>
            <a:r>
              <a:rPr lang="en-US" altLang="zh-CN" sz="2400" b="1">
                <a:solidFill>
                  <a:srgbClr val="000000"/>
                </a:solidFill>
                <a:latin typeface="微软雅黑" panose="020b0503020204020204" charset="-122"/>
                <a:ea typeface="微软雅黑"/>
                <a:sym typeface="+mn-ea"/>
              </a:rPr>
              <a:t>,</a:t>
            </a:r>
            <a:r>
              <a:rPr lang="zh-CN" altLang="zh-CN" sz="2400" b="1">
                <a:solidFill>
                  <a:srgbClr val="000000"/>
                </a:solidFill>
                <a:latin typeface="微软雅黑" panose="020b0503020204020204" charset="-122"/>
                <a:ea typeface="微软雅黑"/>
                <a:sym typeface="+mn-ea"/>
              </a:rPr>
              <a:t>或者是行政机关的行政活动</a:t>
            </a:r>
            <a:r>
              <a:rPr lang="en-US" altLang="zh-CN" sz="2400" b="1">
                <a:solidFill>
                  <a:srgbClr val="000000"/>
                </a:solidFill>
                <a:latin typeface="微软雅黑" panose="020b0503020204020204" charset="-122"/>
                <a:ea typeface="微软雅黑"/>
                <a:sym typeface="+mn-ea"/>
              </a:rPr>
              <a:t>,</a:t>
            </a:r>
            <a:r>
              <a:rPr lang="zh-CN" altLang="zh-CN" sz="2400" b="1">
                <a:solidFill>
                  <a:srgbClr val="000000"/>
                </a:solidFill>
                <a:latin typeface="微软雅黑" panose="020b0503020204020204" charset="-122"/>
                <a:ea typeface="微软雅黑"/>
                <a:sym typeface="+mn-ea"/>
              </a:rPr>
              <a:t>还是司法机关的司法活动</a:t>
            </a:r>
            <a:r>
              <a:rPr lang="en-US" altLang="zh-CN" sz="2400" b="1">
                <a:solidFill>
                  <a:srgbClr val="FF0000"/>
                </a:solidFill>
                <a:latin typeface="微软雅黑" panose="020b0503020204020204" charset="-122"/>
                <a:ea typeface="微软雅黑"/>
                <a:sym typeface="+mn-ea"/>
              </a:rPr>
              <a:t>,</a:t>
            </a:r>
            <a:r>
              <a:rPr lang="zh-CN" altLang="zh-CN" sz="2400" b="1">
                <a:solidFill>
                  <a:srgbClr val="FF0000"/>
                </a:solidFill>
                <a:latin typeface="微软雅黑" panose="020b0503020204020204" charset="-122"/>
                <a:ea typeface="微软雅黑"/>
                <a:sym typeface="+mn-ea"/>
              </a:rPr>
              <a:t>都必须在宪法和法律规定的范围内进行。</a:t>
            </a:r>
            <a:r>
              <a:rPr lang="zh-CN" altLang="zh-CN" sz="2400" b="1">
                <a:solidFill>
                  <a:srgbClr val="000000"/>
                </a:solidFill>
                <a:latin typeface="微软雅黑" panose="020b0503020204020204" charset="-122"/>
                <a:ea typeface="微软雅黑"/>
                <a:sym typeface="+mn-ea"/>
              </a:rPr>
              <a:t>任何国家机关、党政团体</a:t>
            </a:r>
            <a:r>
              <a:rPr lang="zh-CN" altLang="zh-CN" sz="2400" b="1">
                <a:solidFill>
                  <a:srgbClr val="FF0000"/>
                </a:solidFill>
                <a:latin typeface="微软雅黑" panose="020b0503020204020204" charset="-122"/>
                <a:ea typeface="微软雅黑"/>
                <a:sym typeface="+mn-ea"/>
              </a:rPr>
              <a:t>都必须以社会主义法律为基本的活动准则。</a:t>
            </a:r>
            <a:r>
              <a:rPr lang="en-US" altLang="zh-CN" sz="2400" b="1">
                <a:solidFill>
                  <a:srgbClr val="000000"/>
                </a:solidFill>
                <a:latin typeface="微软雅黑" panose="020b0503020204020204" charset="-122"/>
                <a:ea typeface="微软雅黑"/>
                <a:sym typeface="+mn-ea"/>
              </a:rPr>
              <a:t> </a:t>
            </a:r>
            <a:endParaRPr lang="zh-CN" altLang="zh-CN" sz="2400" b="1">
              <a:solidFill>
                <a:schemeClr val="tx1"/>
              </a:solidFill>
              <a:latin typeface="微软雅黑" panose="020b0503020204020204" charset="-122"/>
              <a:ea typeface="微软雅黑"/>
              <a:sym typeface="宋体" panose="02010600030101010101" pitchFamily="2" charset="-122"/>
            </a:endParaRPr>
          </a:p>
        </p:txBody>
      </p:sp>
    </p:spTree>
  </p:cSld>
  <p:clrMapOvr>
    <a:masterClrMapping/>
  </p:clrMapOvr>
  <p:transition/>
  <p:timing/>
</p:sld>
</file>

<file path=ppt/slides/slide2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4450" name="Rectangle 2"/>
          <p:cNvSpPr>
            <a:spLocks noGrp="1"/>
          </p:cNvSpPr>
          <p:nvPr>
            <p:ph type="title" idx="4294967295"/>
          </p:nvPr>
        </p:nvSpPr>
        <p:spPr>
          <a:xfrm>
            <a:off x="200025" y="190500"/>
            <a:ext cx="5130800" cy="574675"/>
          </a:xfrm>
          <a:solidFill>
            <a:schemeClr val="bg1"/>
          </a:solidFill>
          <a:ln>
            <a:solidFill>
              <a:srgbClr val="FF0000"/>
            </a:solidFill>
          </a:ln>
        </p:spPr>
        <p:txBody>
          <a:bodyPr/>
          <a:lstStyle/>
          <a:p>
            <a:pPr marL="0" marR="0" indent="0" algn="l"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1">
                <a:solidFill>
                  <a:schemeClr val="tx2"/>
                </a:solidFill>
                <a:effectLst>
                  <a:outerShdw blurRad="38100" dist="38100" dir="2700000">
                    <a:srgbClr val="FFFFFF"/>
                  </a:outerShdw>
                </a:effectLst>
                <a:latin typeface="微软雅黑" panose="020b0503020204020204" charset="-122"/>
                <a:ea typeface="微软雅黑"/>
                <a:cs typeface="+mj-cs"/>
              </a:rPr>
              <a:t>5</a:t>
            </a:r>
            <a:r>
              <a:rPr kumimoji="0" lang="zh-CN" altLang="en-US" sz="2800" b="1" i="0" u="none" strike="noStrike" kern="1200" cap="none" spc="0" normalizeH="0" baseline="0" noProof="1">
                <a:solidFill>
                  <a:schemeClr val="tx2"/>
                </a:solidFill>
                <a:effectLst>
                  <a:outerShdw blurRad="38100" dist="38100" dir="2700000">
                    <a:srgbClr val="FFFFFF"/>
                  </a:outerShdw>
                </a:effectLst>
                <a:latin typeface="微软雅黑" panose="020b0503020204020204" charset="-122"/>
                <a:ea typeface="微软雅黑"/>
                <a:cs typeface="+mj-cs"/>
              </a:rPr>
              <a:t>、对政府权力进行制约和监督</a:t>
            </a:r>
          </a:p>
        </p:txBody>
      </p:sp>
      <p:sp>
        <p:nvSpPr>
          <p:cNvPr id="104451" name="Rectangle 22"/>
          <p:cNvSpPr/>
          <p:nvPr/>
        </p:nvSpPr>
        <p:spPr>
          <a:xfrm>
            <a:off x="103188" y="826611"/>
            <a:ext cx="8858250" cy="2276475"/>
          </a:xfrm>
          <a:prstGeom prst="rect">
            <a:avLst/>
          </a:prstGeom>
          <a:noFill/>
          <a:ln w="9525">
            <a:noFill/>
          </a:ln>
          <a:effectLst>
            <a:prstShdw prst="shdw11" dir="16200000">
              <a:schemeClr val="bg2">
                <a:alpha val="50000"/>
              </a:schemeClr>
            </a:prstShdw>
          </a:effectLst>
        </p:spPr>
        <p:txBody>
          <a:bodyPr anchor="ctr">
            <a:spAutoFit/>
          </a:bodyPr>
          <a:lstStyle/>
          <a:p>
            <a:r>
              <a:rPr lang="en-US" altLang="zh-CN" sz="2800" b="1">
                <a:latin typeface="微软雅黑" panose="020b0503020204020204" charset="-122"/>
                <a:ea typeface="微软雅黑"/>
              </a:rPr>
              <a:t>(</a:t>
            </a:r>
            <a:r>
              <a:rPr lang="zh-CN" altLang="zh-CN" sz="2800" b="1">
                <a:latin typeface="微软雅黑" panose="020b0503020204020204" charset="-122"/>
                <a:ea typeface="微软雅黑"/>
              </a:rPr>
              <a:t>一</a:t>
            </a:r>
            <a:r>
              <a:rPr lang="en-US" altLang="zh-CN" sz="2800" b="1">
                <a:latin typeface="微软雅黑" panose="020b0503020204020204" charset="-122"/>
                <a:ea typeface="微软雅黑"/>
              </a:rPr>
              <a:t>)</a:t>
            </a:r>
            <a:r>
              <a:rPr lang="zh-CN" altLang="en-US" sz="2800" b="1">
                <a:latin typeface="微软雅黑" panose="020b0503020204020204" charset="-122"/>
                <a:ea typeface="微软雅黑"/>
              </a:rPr>
              <a:t>为什么</a:t>
            </a:r>
            <a:endParaRPr lang="zh-CN" altLang="en-US" sz="2800" b="1">
              <a:solidFill>
                <a:srgbClr val="FF0000"/>
              </a:solidFill>
              <a:latin typeface="微软雅黑" panose="020b0503020204020204" charset="-122"/>
              <a:ea typeface="微软雅黑"/>
            </a:endParaRPr>
          </a:p>
          <a:p>
            <a:r>
              <a:rPr lang="zh-CN" altLang="en-US" sz="2000" b="1">
                <a:solidFill>
                  <a:srgbClr val="FF0000"/>
                </a:solidFill>
                <a:latin typeface="微软雅黑" panose="020b0503020204020204" charset="-122"/>
                <a:ea typeface="微软雅黑"/>
              </a:rPr>
              <a:t>（</a:t>
            </a:r>
            <a:r>
              <a:rPr lang="en-US" altLang="zh-CN" sz="2000" b="1">
                <a:solidFill>
                  <a:srgbClr val="FF0000"/>
                </a:solidFill>
                <a:latin typeface="微软雅黑" panose="020b0503020204020204" charset="-122"/>
                <a:ea typeface="微软雅黑"/>
              </a:rPr>
              <a:t>1</a:t>
            </a:r>
            <a:r>
              <a:rPr lang="zh-CN" altLang="en-US" sz="2000" b="1">
                <a:solidFill>
                  <a:srgbClr val="FF0000"/>
                </a:solidFill>
                <a:latin typeface="微软雅黑" panose="020b0503020204020204" charset="-122"/>
                <a:ea typeface="微软雅黑"/>
              </a:rPr>
              <a:t>）根本原因：</a:t>
            </a:r>
            <a:r>
              <a:rPr lang="zh-CN" altLang="en-US" sz="1800">
                <a:solidFill>
                  <a:srgbClr val="0000FF"/>
                </a:solidFill>
                <a:latin typeface="微软雅黑" panose="020b0503020204020204" charset="-122"/>
                <a:ea typeface="微软雅黑"/>
              </a:rPr>
              <a:t>我国是人民当家作主的国家，</a:t>
            </a:r>
            <a:r>
              <a:rPr lang="zh-CN" altLang="en-US" sz="1800">
                <a:latin typeface="微软雅黑" panose="020b0503020204020204" charset="-122"/>
                <a:ea typeface="微软雅黑"/>
              </a:rPr>
              <a:t>我国政府是人民意旨的执行者和利益的捍卫者，政府的权力是法</a:t>
            </a:r>
            <a:r>
              <a:rPr lang="zh-CN" altLang="en-US" sz="1800" smtClean="0">
                <a:latin typeface="微软雅黑" panose="020b0503020204020204" charset="-122"/>
                <a:ea typeface="微软雅黑"/>
              </a:rPr>
              <a:t>律授予的，人</a:t>
            </a:r>
            <a:r>
              <a:rPr lang="zh-CN" altLang="en-US" sz="1800">
                <a:latin typeface="微软雅黑" panose="020b0503020204020204" charset="-122"/>
                <a:ea typeface="微软雅黑"/>
              </a:rPr>
              <a:t>民赋予的，</a:t>
            </a:r>
            <a:r>
              <a:rPr lang="zh-CN" altLang="en-US" sz="1800">
                <a:solidFill>
                  <a:srgbClr val="0000FF"/>
                </a:solidFill>
                <a:latin typeface="微软雅黑" panose="020b0503020204020204" charset="-122"/>
                <a:ea typeface="微软雅黑"/>
              </a:rPr>
              <a:t>政府的一切权力属于人民，因此，政府必须自觉地接受人民监督。</a:t>
            </a:r>
          </a:p>
          <a:p>
            <a:r>
              <a:rPr lang="zh-CN" altLang="en-US" sz="2000" b="1">
                <a:solidFill>
                  <a:srgbClr val="FF0000"/>
                </a:solidFill>
                <a:latin typeface="微软雅黑" panose="020b0503020204020204" charset="-122"/>
                <a:ea typeface="微软雅黑"/>
              </a:rPr>
              <a:t>（</a:t>
            </a:r>
            <a:r>
              <a:rPr lang="en-US" altLang="zh-CN" sz="2000" b="1">
                <a:solidFill>
                  <a:srgbClr val="FF0000"/>
                </a:solidFill>
                <a:latin typeface="微软雅黑" panose="020b0503020204020204" charset="-122"/>
                <a:ea typeface="微软雅黑"/>
              </a:rPr>
              <a:t>2</a:t>
            </a:r>
            <a:r>
              <a:rPr lang="zh-CN" altLang="en-US" sz="2000" b="1">
                <a:solidFill>
                  <a:srgbClr val="FF0000"/>
                </a:solidFill>
                <a:latin typeface="微软雅黑" panose="020b0503020204020204" charset="-122"/>
                <a:ea typeface="微软雅黑"/>
              </a:rPr>
              <a:t>）必要性：</a:t>
            </a:r>
            <a:r>
              <a:rPr lang="zh-CN" altLang="en-US" sz="1800">
                <a:solidFill>
                  <a:srgbClr val="0000FF"/>
                </a:solidFill>
                <a:latin typeface="微软雅黑" panose="020b0503020204020204" charset="-122"/>
                <a:ea typeface="微软雅黑"/>
              </a:rPr>
              <a:t>权力是把双刃剑，</a:t>
            </a:r>
            <a:r>
              <a:rPr lang="zh-CN" altLang="en-US" sz="1800">
                <a:latin typeface="微软雅黑" panose="020b0503020204020204" charset="-122"/>
                <a:ea typeface="微软雅黑"/>
              </a:rPr>
              <a:t>用好就能造福人民，滥用会滋生腐败，贻害无穷。</a:t>
            </a:r>
            <a:r>
              <a:rPr lang="zh-CN" altLang="en-US" sz="1800">
                <a:solidFill>
                  <a:srgbClr val="0000FF"/>
                </a:solidFill>
                <a:latin typeface="微软雅黑" panose="020b0503020204020204" charset="-122"/>
                <a:ea typeface="微软雅黑"/>
              </a:rPr>
              <a:t>为了防止权力的滥用，需要对政府权力进行制约和监督。</a:t>
            </a:r>
            <a:endParaRPr lang="zh-CN" altLang="en-US" sz="1800">
              <a:solidFill>
                <a:srgbClr val="FF0000"/>
              </a:solidFill>
              <a:latin typeface="微软雅黑" panose="020b0503020204020204" charset="-122"/>
              <a:ea typeface="微软雅黑"/>
            </a:endParaRPr>
          </a:p>
          <a:p>
            <a:pPr indent="0" fontAlgn="auto">
              <a:defRPr/>
            </a:pPr>
            <a:r>
              <a:rPr lang="zh-CN" altLang="en-US" sz="2000" b="1">
                <a:solidFill>
                  <a:srgbClr val="FF0000"/>
                </a:solidFill>
                <a:latin typeface="微软雅黑" panose="020b0503020204020204" charset="-122"/>
                <a:ea typeface="微软雅黑"/>
                <a:sym typeface="+mn-ea"/>
              </a:rPr>
              <a:t>（3）意义：</a:t>
            </a:r>
            <a:r>
              <a:rPr lang="zh-CN" altLang="en-US" sz="1800">
                <a:latin typeface="微软雅黑" panose="020b0503020204020204" charset="-122"/>
                <a:ea typeface="微软雅黑"/>
                <a:cs typeface="+mn-ea"/>
                <a:sym typeface="+mn-ea"/>
              </a:rPr>
              <a:t>政府</a:t>
            </a:r>
            <a:r>
              <a:rPr lang="zh-CN" altLang="en-US" sz="1800">
                <a:solidFill>
                  <a:srgbClr val="0000FF"/>
                </a:solidFill>
                <a:latin typeface="微软雅黑" panose="020b0503020204020204" charset="-122"/>
                <a:ea typeface="微软雅黑"/>
                <a:cs typeface="+mn-ea"/>
                <a:sym typeface="+mn-ea"/>
              </a:rPr>
              <a:t>接受监督是坚持依法行政、做好工作的必要保证。（四个才能）</a:t>
            </a:r>
            <a:endParaRPr lang="zh-CN" altLang="en-US" sz="1800">
              <a:solidFill>
                <a:srgbClr val="FF0000"/>
              </a:solidFill>
              <a:latin typeface="微软雅黑" panose="020b0503020204020204" charset="-122"/>
              <a:ea typeface="微软雅黑"/>
            </a:endParaRPr>
          </a:p>
        </p:txBody>
      </p:sp>
      <p:sp>
        <p:nvSpPr>
          <p:cNvPr id="105474" name="Rectangle 23"/>
          <p:cNvSpPr/>
          <p:nvPr/>
        </p:nvSpPr>
        <p:spPr>
          <a:xfrm>
            <a:off x="103188" y="3254852"/>
            <a:ext cx="8970963" cy="1906905"/>
          </a:xfrm>
          <a:prstGeom prst="rect">
            <a:avLst/>
          </a:prstGeom>
          <a:noFill/>
          <a:ln w="9525">
            <a:noFill/>
          </a:ln>
          <a:effectLst>
            <a:prstShdw prst="shdw11" dir="16200000">
              <a:schemeClr val="bg2">
                <a:alpha val="50000"/>
              </a:schemeClr>
            </a:prstShdw>
          </a:effectLst>
        </p:spPr>
        <p:txBody>
          <a:bodyPr wrap="square" anchor="ctr">
            <a:spAutoFit/>
          </a:bodyPr>
          <a:lstStyle/>
          <a:p>
            <a:pPr indent="0" fontAlgn="auto">
              <a:defRPr/>
            </a:pPr>
            <a:r>
              <a:rPr lang="en-US" altLang="zh-CN" sz="2800" b="1">
                <a:latin typeface="微软雅黑" panose="020b0503020204020204" charset="-122"/>
                <a:ea typeface="微软雅黑"/>
                <a:sym typeface="+mn-ea"/>
              </a:rPr>
              <a:t>(二)如何制约和监督</a:t>
            </a:r>
          </a:p>
          <a:p>
            <a:pPr>
              <a:lnSpc>
                <a:spcPct val="150000"/>
              </a:lnSpc>
              <a:defRPr/>
            </a:pPr>
            <a:r>
              <a:rPr lang="zh-CN" altLang="en-US" sz="2000">
                <a:latin typeface="微软雅黑" panose="020b0503020204020204" charset="-122"/>
                <a:ea typeface="微软雅黑"/>
                <a:sym typeface="+mn-ea"/>
              </a:rPr>
              <a:t>（1）</a:t>
            </a:r>
            <a:r>
              <a:rPr lang="zh-CN" altLang="en-US" sz="2000">
                <a:solidFill>
                  <a:srgbClr val="0000FF"/>
                </a:solidFill>
                <a:latin typeface="微软雅黑" panose="020b0503020204020204" charset="-122"/>
                <a:ea typeface="微软雅黑"/>
                <a:cs typeface="+mn-ea"/>
                <a:sym typeface="+mn-ea"/>
              </a:rPr>
              <a:t>关键</a:t>
            </a:r>
            <a:r>
              <a:rPr lang="zh-CN" altLang="en-US" sz="2000">
                <a:latin typeface="微软雅黑" panose="020b0503020204020204" charset="-122"/>
                <a:ea typeface="微软雅黑"/>
                <a:sym typeface="+mn-ea"/>
              </a:rPr>
              <a:t>是要健全权力运行的制约和监督体系      </a:t>
            </a:r>
            <a:endParaRPr lang="zh-CN" altLang="en-US" sz="2000" b="1" noProof="1">
              <a:latin typeface="微软雅黑" panose="020b0503020204020204" charset="-122"/>
              <a:ea typeface="微软雅黑"/>
            </a:endParaRPr>
          </a:p>
          <a:p>
            <a:pPr>
              <a:lnSpc>
                <a:spcPct val="150000"/>
              </a:lnSpc>
              <a:defRPr/>
            </a:pPr>
            <a:r>
              <a:rPr lang="zh-CN" altLang="en-US" sz="2000" b="1">
                <a:latin typeface="微软雅黑" panose="020b0503020204020204" charset="-122"/>
                <a:ea typeface="微软雅黑"/>
                <a:sym typeface="宋体" panose="02010600030101010101" pitchFamily="2" charset="-122"/>
              </a:rPr>
              <a:t>（</a:t>
            </a:r>
            <a:r>
              <a:rPr lang="en-US" altLang="zh-CN" sz="2000" b="1">
                <a:latin typeface="微软雅黑" panose="020b0503020204020204" charset="-122"/>
                <a:ea typeface="微软雅黑"/>
                <a:sym typeface="宋体" panose="02010600030101010101" pitchFamily="2" charset="-122"/>
              </a:rPr>
              <a:t>2</a:t>
            </a:r>
            <a:r>
              <a:rPr lang="zh-CN" altLang="en-US" sz="2000" b="1">
                <a:latin typeface="微软雅黑" panose="020b0503020204020204" charset="-122"/>
                <a:ea typeface="微软雅黑"/>
                <a:sym typeface="宋体" panose="02010600030101010101" pitchFamily="2" charset="-122"/>
              </a:rPr>
              <a:t>）依据宪法和法律，建立全面的</a:t>
            </a:r>
            <a:r>
              <a:rPr lang="zh-CN" altLang="en-US" sz="2000" b="1">
                <a:solidFill>
                  <a:srgbClr val="0000FF"/>
                </a:solidFill>
                <a:latin typeface="微软雅黑" panose="020b0503020204020204" charset="-122"/>
                <a:ea typeface="微软雅黑"/>
                <a:cs typeface="+mn-ea"/>
                <a:sym typeface="宋体" panose="02010600030101010101" pitchFamily="2" charset="-122"/>
              </a:rPr>
              <a:t>行政监督体系</a:t>
            </a:r>
            <a:endParaRPr lang="zh-CN" altLang="en-US" sz="2000" b="1">
              <a:latin typeface="微软雅黑" panose="020b0503020204020204" charset="-122"/>
              <a:ea typeface="微软雅黑"/>
            </a:endParaRPr>
          </a:p>
          <a:p>
            <a:pPr indent="0" fontAlgn="auto">
              <a:lnSpc>
                <a:spcPct val="150000"/>
              </a:lnSpc>
              <a:defRPr/>
            </a:pPr>
            <a:r>
              <a:rPr lang="zh-CN" altLang="en-US" sz="2000" strike="noStrike" noProof="1">
                <a:latin typeface="微软雅黑" panose="020b0503020204020204" charset="-122"/>
                <a:ea typeface="微软雅黑"/>
              </a:rPr>
              <a:t>（3）全面推进</a:t>
            </a:r>
            <a:r>
              <a:rPr lang="zh-CN" altLang="en-US" sz="2000" strike="noStrike" noProof="1">
                <a:solidFill>
                  <a:srgbClr val="0000FF"/>
                </a:solidFill>
                <a:latin typeface="微软雅黑" panose="020b0503020204020204" charset="-122"/>
                <a:ea typeface="微软雅黑"/>
                <a:cs typeface="+mn-ea"/>
              </a:rPr>
              <a:t>政务公开，</a:t>
            </a:r>
            <a:r>
              <a:rPr lang="zh-CN" altLang="en-US" sz="2000" strike="noStrike" noProof="1">
                <a:solidFill>
                  <a:schemeClr val="tx1"/>
                </a:solidFill>
                <a:latin typeface="微软雅黑" panose="020b0503020204020204" charset="-122"/>
                <a:ea typeface="微软雅黑"/>
                <a:cs typeface="+mn-ea"/>
              </a:rPr>
              <a:t>自觉接受监督，提高政府公信力</a:t>
            </a:r>
          </a:p>
        </p:txBody>
      </p:sp>
    </p:spTree>
  </p:cSld>
  <p:clrMapOvr>
    <a:masterClrMapping/>
  </p:clrMapOvr>
  <p:transition/>
  <p:timing/>
</p:sld>
</file>

<file path=ppt/slides/slide2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6498" name="Text Box 2"/>
          <p:cNvSpPr txBox="1"/>
          <p:nvPr/>
        </p:nvSpPr>
        <p:spPr>
          <a:xfrm>
            <a:off x="119063" y="849313"/>
            <a:ext cx="7615555" cy="521970"/>
          </a:xfrm>
          <a:prstGeom prst="rect">
            <a:avLst/>
          </a:prstGeom>
          <a:noFill/>
          <a:ln w="9525">
            <a:noFill/>
          </a:ln>
        </p:spPr>
        <p:txBody>
          <a:bodyPr wrap="none">
            <a:spAutoFit/>
          </a:bodyPr>
          <a:lstStyle/>
          <a:p>
            <a:pPr algn="l">
              <a:defRPr/>
            </a:pPr>
            <a:r>
              <a:rPr lang="zh-CN" altLang="en-US" sz="2800" b="1" noProof="1">
                <a:effectLst>
                  <a:outerShdw blurRad="38100" dist="38100" dir="2700000">
                    <a:srgbClr val="C0C0C0"/>
                  </a:outerShdw>
                </a:effectLst>
                <a:latin typeface="微软雅黑" panose="020b0503020204020204" charset="-122"/>
                <a:ea typeface="微软雅黑"/>
                <a:cs typeface="+mn-ea"/>
              </a:rPr>
              <a:t>（</a:t>
            </a:r>
            <a:r>
              <a:rPr lang="en-US" altLang="zh-CN" sz="2800" b="1" noProof="1">
                <a:effectLst>
                  <a:outerShdw blurRad="38100" dist="38100" dir="2700000">
                    <a:srgbClr val="C0C0C0"/>
                  </a:outerShdw>
                </a:effectLst>
                <a:latin typeface="微软雅黑" panose="020b0503020204020204" charset="-122"/>
                <a:ea typeface="微软雅黑"/>
                <a:cs typeface="+mn-ea"/>
              </a:rPr>
              <a:t>1</a:t>
            </a:r>
            <a:r>
              <a:rPr lang="zh-CN" altLang="en-US" sz="2800" b="1" noProof="1">
                <a:effectLst>
                  <a:outerShdw blurRad="38100" dist="38100" dir="2700000">
                    <a:srgbClr val="C0C0C0"/>
                  </a:outerShdw>
                </a:effectLst>
                <a:latin typeface="微软雅黑" panose="020b0503020204020204" charset="-122"/>
                <a:ea typeface="微软雅黑"/>
                <a:cs typeface="+mn-ea"/>
              </a:rPr>
              <a:t>）</a:t>
            </a:r>
            <a:r>
              <a:rPr lang="zh-CN" altLang="en-US" sz="2800" b="1">
                <a:solidFill>
                  <a:srgbClr val="0000FF"/>
                </a:solidFill>
                <a:effectLst>
                  <a:outerShdw blurRad="38100" dist="38100" dir="2700000">
                    <a:srgbClr val="C0C0C0"/>
                  </a:outerShdw>
                </a:effectLst>
                <a:latin typeface="微软雅黑" panose="020b0503020204020204" charset="-122"/>
                <a:ea typeface="微软雅黑"/>
                <a:cs typeface="+mn-ea"/>
                <a:sym typeface="+mn-ea"/>
              </a:rPr>
              <a:t>关键</a:t>
            </a:r>
            <a:r>
              <a:rPr lang="zh-CN" altLang="en-US" sz="2800" b="1">
                <a:solidFill>
                  <a:srgbClr val="C00000"/>
                </a:solidFill>
                <a:effectLst>
                  <a:outerShdw blurRad="38100" dist="38100" dir="2700000">
                    <a:srgbClr val="C0C0C0"/>
                  </a:outerShdw>
                </a:effectLst>
                <a:latin typeface="微软雅黑" panose="020b0503020204020204" charset="-122"/>
                <a:ea typeface="微软雅黑"/>
                <a:cs typeface="+mn-ea"/>
                <a:sym typeface="+mn-ea"/>
              </a:rPr>
              <a:t>是要健全权力运行的制约和监督体系</a:t>
            </a:r>
            <a:r>
              <a:rPr lang="en-US" altLang="x-none" sz="2800" b="1">
                <a:solidFill>
                  <a:srgbClr val="C00000"/>
                </a:solidFill>
                <a:effectLst>
                  <a:outerShdw blurRad="38100" dist="38100" dir="2700000">
                    <a:srgbClr val="C0C0C0"/>
                  </a:outerShdw>
                </a:effectLst>
                <a:latin typeface="微软雅黑" panose="020b0503020204020204" charset="-122"/>
                <a:ea typeface="微软雅黑"/>
                <a:cs typeface="+mn-ea"/>
                <a:sym typeface="+mn-ea"/>
              </a:rPr>
              <a:t>:</a:t>
            </a:r>
            <a:endParaRPr lang="zh-CN" altLang="en-US" sz="2800" b="1" noProof="1">
              <a:effectLst>
                <a:outerShdw blurRad="38100" dist="38100" dir="2700000">
                  <a:srgbClr val="C0C0C0"/>
                </a:outerShdw>
              </a:effectLst>
              <a:latin typeface="微软雅黑" panose="020b0503020204020204" charset="-122"/>
              <a:ea typeface="微软雅黑"/>
            </a:endParaRPr>
          </a:p>
        </p:txBody>
      </p:sp>
      <p:sp>
        <p:nvSpPr>
          <p:cNvPr id="106501" name="Text Box 5"/>
          <p:cNvSpPr txBox="1"/>
          <p:nvPr/>
        </p:nvSpPr>
        <p:spPr>
          <a:xfrm>
            <a:off x="222250" y="2568575"/>
            <a:ext cx="8737600" cy="1260475"/>
          </a:xfrm>
          <a:prstGeom prst="rect">
            <a:avLst/>
          </a:prstGeom>
          <a:noFill/>
          <a:ln w="9525">
            <a:noFill/>
          </a:ln>
        </p:spPr>
        <p:txBody>
          <a:bodyPr wrap="square">
            <a:spAutoFit/>
          </a:bodyPr>
          <a:lstStyle/>
          <a:p>
            <a:pPr algn="l">
              <a:defRPr/>
            </a:pPr>
            <a:r>
              <a:rPr lang="zh-CN" altLang="en-US" sz="2800" b="1" noProof="1">
                <a:solidFill>
                  <a:srgbClr val="CC3300"/>
                </a:solidFill>
                <a:effectLst>
                  <a:outerShdw blurRad="38100" dist="38100" dir="2700000">
                    <a:srgbClr val="C0C0C0"/>
                  </a:outerShdw>
                </a:effectLst>
                <a:latin typeface="微软雅黑" panose="020b0503020204020204" charset="-122"/>
                <a:ea typeface="微软雅黑"/>
                <a:cs typeface="+mn-ea"/>
              </a:rPr>
              <a:t>一靠</a:t>
            </a:r>
            <a:r>
              <a:rPr lang="zh-CN" altLang="en-US" sz="2800" b="1" noProof="1">
                <a:solidFill>
                  <a:srgbClr val="0000FF"/>
                </a:solidFill>
                <a:effectLst>
                  <a:outerShdw blurRad="38100" dist="38100" dir="2700000">
                    <a:srgbClr val="C0C0C0"/>
                  </a:outerShdw>
                </a:effectLst>
                <a:latin typeface="微软雅黑" panose="020b0503020204020204" charset="-122"/>
                <a:ea typeface="微软雅黑"/>
                <a:cs typeface="+mn-ea"/>
              </a:rPr>
              <a:t>民主</a:t>
            </a:r>
            <a:r>
              <a:rPr lang="zh-CN" altLang="en-US" sz="2800" b="1" noProof="1">
                <a:solidFill>
                  <a:srgbClr val="CC3300"/>
                </a:solidFill>
                <a:effectLst>
                  <a:outerShdw blurRad="38100" dist="38100" dir="2700000">
                    <a:srgbClr val="C0C0C0"/>
                  </a:outerShdw>
                </a:effectLst>
                <a:latin typeface="微软雅黑" panose="020b0503020204020204" charset="-122"/>
                <a:ea typeface="微软雅黑"/>
                <a:cs typeface="+mn-ea"/>
              </a:rPr>
              <a:t>（充分发挥人民民主对权力的制约和监督）</a:t>
            </a:r>
          </a:p>
          <a:p>
            <a:pPr algn="l">
              <a:defRPr/>
            </a:pPr>
            <a:r>
              <a:rPr lang="en-US" altLang="x-none" sz="2800" b="1">
                <a:effectLst>
                  <a:outerShdw blurRad="38100" dist="38100" dir="2700000">
                    <a:srgbClr val="C0C0C0"/>
                  </a:outerShdw>
                </a:effectLst>
                <a:latin typeface="微软雅黑" panose="020b0503020204020204" charset="-122"/>
                <a:ea typeface="微软雅黑"/>
                <a:cs typeface="+mn-ea"/>
                <a:sym typeface="+mn-ea"/>
              </a:rPr>
              <a:t>   </a:t>
            </a:r>
            <a:r>
              <a:rPr lang="zh-CN" altLang="en-US" sz="2000">
                <a:effectLst>
                  <a:outerShdw blurRad="38100" dist="38100" dir="2700000">
                    <a:srgbClr val="C0C0C0"/>
                  </a:outerShdw>
                </a:effectLst>
                <a:latin typeface="微软雅黑" panose="020b0503020204020204" charset="-122"/>
                <a:ea typeface="微软雅黑"/>
                <a:cs typeface="+mn-ea"/>
                <a:sym typeface="+mn-ea"/>
              </a:rPr>
              <a:t>切实保障广大人民的知情权、参与权、表达权、监督权，使人民能够有效地监督政府权力的运行。</a:t>
            </a:r>
            <a:endParaRPr lang="zh-CN" altLang="en-US" sz="2000" noProof="1">
              <a:solidFill>
                <a:srgbClr val="CC3300"/>
              </a:solidFill>
              <a:effectLst>
                <a:outerShdw blurRad="38100" dist="38100" dir="2700000">
                  <a:srgbClr val="C0C0C0"/>
                </a:outerShdw>
              </a:effectLst>
              <a:latin typeface="微软雅黑" panose="020b0503020204020204" charset="-122"/>
              <a:ea typeface="微软雅黑"/>
            </a:endParaRPr>
          </a:p>
        </p:txBody>
      </p:sp>
      <p:sp>
        <p:nvSpPr>
          <p:cNvPr id="106502" name="Text Box 6"/>
          <p:cNvSpPr txBox="1"/>
          <p:nvPr/>
        </p:nvSpPr>
        <p:spPr>
          <a:xfrm>
            <a:off x="222250" y="4050030"/>
            <a:ext cx="8670925" cy="1691640"/>
          </a:xfrm>
          <a:prstGeom prst="rect">
            <a:avLst/>
          </a:prstGeom>
          <a:noFill/>
          <a:ln w="9525">
            <a:noFill/>
          </a:ln>
        </p:spPr>
        <p:txBody>
          <a:bodyPr wrap="square">
            <a:spAutoFit/>
          </a:bodyPr>
          <a:lstStyle/>
          <a:p>
            <a:pPr>
              <a:defRPr/>
            </a:pPr>
            <a:r>
              <a:rPr lang="zh-CN" altLang="en-US" sz="2800" b="1" noProof="1">
                <a:solidFill>
                  <a:srgbClr val="CC3300"/>
                </a:solidFill>
                <a:effectLst>
                  <a:outerShdw blurRad="38100" dist="38100" dir="2700000">
                    <a:srgbClr val="C0C0C0"/>
                  </a:outerShdw>
                </a:effectLst>
                <a:latin typeface="微软雅黑" panose="020b0503020204020204" charset="-122"/>
                <a:ea typeface="微软雅黑"/>
                <a:cs typeface="+mn-ea"/>
              </a:rPr>
              <a:t>二靠</a:t>
            </a:r>
            <a:r>
              <a:rPr lang="zh-CN" altLang="en-US" sz="2800" b="1" noProof="1">
                <a:solidFill>
                  <a:srgbClr val="0000FF"/>
                </a:solidFill>
                <a:effectLst>
                  <a:outerShdw blurRad="38100" dist="38100" dir="2700000">
                    <a:srgbClr val="C0C0C0"/>
                  </a:outerShdw>
                </a:effectLst>
                <a:latin typeface="微软雅黑" panose="020b0503020204020204" charset="-122"/>
                <a:ea typeface="微软雅黑"/>
                <a:cs typeface="+mn-ea"/>
              </a:rPr>
              <a:t>法制</a:t>
            </a:r>
            <a:r>
              <a:rPr lang="zh-CN" altLang="en-US" sz="2800" b="1" noProof="1">
                <a:solidFill>
                  <a:srgbClr val="CC3300"/>
                </a:solidFill>
                <a:effectLst>
                  <a:outerShdw blurRad="38100" dist="38100" dir="2700000">
                    <a:srgbClr val="C0C0C0"/>
                  </a:outerShdw>
                </a:effectLst>
                <a:latin typeface="微软雅黑" panose="020b0503020204020204" charset="-122"/>
                <a:ea typeface="微软雅黑"/>
                <a:cs typeface="+mn-ea"/>
              </a:rPr>
              <a:t>（加强法制对权力的制约和监督）</a:t>
            </a:r>
          </a:p>
          <a:p>
            <a:pPr>
              <a:defRPr/>
            </a:pPr>
            <a:r>
              <a:rPr lang="zh-CN" altLang="en-US" sz="2000">
                <a:effectLst>
                  <a:outerShdw blurRad="38100" dist="38100" dir="2700000">
                    <a:srgbClr val="C0C0C0"/>
                  </a:outerShdw>
                </a:effectLst>
                <a:latin typeface="微软雅黑" panose="020b0503020204020204" charset="-122"/>
                <a:ea typeface="微软雅黑"/>
                <a:cs typeface="+mn-ea"/>
                <a:sym typeface="+mn-ea"/>
              </a:rPr>
              <a:t>     坚持用制度管权、管事、管人，健全质询、问责、经济责任审计，让权力在阳光下运行，把权力关进制度的笼子</a:t>
            </a:r>
            <a:r>
              <a:rPr lang="zh-CN" altLang="en-US" sz="2800" b="1">
                <a:effectLst>
                  <a:outerShdw blurRad="38100" dist="38100" dir="2700000">
                    <a:srgbClr val="C0C0C0"/>
                  </a:outerShdw>
                </a:effectLst>
                <a:latin typeface="微软雅黑" panose="020b0503020204020204" charset="-122"/>
                <a:ea typeface="微软雅黑"/>
                <a:cs typeface="+mn-ea"/>
                <a:sym typeface="+mn-ea"/>
              </a:rPr>
              <a:t>。</a:t>
            </a:r>
            <a:endParaRPr lang="zh-CN" altLang="en-US" sz="2800" b="1" strike="noStrike" noProof="1">
              <a:effectLst>
                <a:outerShdw blurRad="38100" dist="38100" dir="2700000">
                  <a:srgbClr val="C0C0C0"/>
                </a:outerShdw>
              </a:effectLst>
              <a:latin typeface="微软雅黑" panose="020b0503020204020204" charset="-122"/>
              <a:ea typeface="微软雅黑"/>
            </a:endParaRPr>
          </a:p>
          <a:p>
            <a:pPr>
              <a:defRPr/>
            </a:pPr>
            <a:endParaRPr lang="zh-CN" altLang="en-US" sz="2800" b="1" noProof="1">
              <a:solidFill>
                <a:srgbClr val="CC3300"/>
              </a:solidFill>
              <a:effectLst>
                <a:outerShdw blurRad="38100" dist="38100" dir="2700000">
                  <a:srgbClr val="C0C0C0"/>
                </a:outerShdw>
              </a:effectLst>
              <a:latin typeface="微软雅黑" panose="020b0503020204020204" charset="-122"/>
              <a:ea typeface="微软雅黑"/>
            </a:endParaRPr>
          </a:p>
        </p:txBody>
      </p:sp>
      <p:sp>
        <p:nvSpPr>
          <p:cNvPr id="106503" name="Text Box 7"/>
          <p:cNvSpPr txBox="1"/>
          <p:nvPr/>
        </p:nvSpPr>
        <p:spPr>
          <a:xfrm>
            <a:off x="2802255" y="5741353"/>
            <a:ext cx="2954338" cy="646113"/>
          </a:xfrm>
          <a:prstGeom prst="rect">
            <a:avLst/>
          </a:prstGeom>
          <a:noFill/>
          <a:ln w="9525">
            <a:noFill/>
          </a:ln>
        </p:spPr>
        <p:txBody>
          <a:bodyPr wrap="none">
            <a:spAutoFit/>
          </a:bodyPr>
          <a:lstStyle/>
          <a:p>
            <a:pPr>
              <a:defRPr/>
            </a:pPr>
            <a:r>
              <a:rPr lang="zh-CN" altLang="en-US" sz="3600" b="1" noProof="1">
                <a:solidFill>
                  <a:srgbClr val="FF0000"/>
                </a:solidFill>
                <a:effectLst>
                  <a:outerShdw blurRad="38100" dist="38100" dir="2700000">
                    <a:srgbClr val="C0C0C0"/>
                  </a:outerShdw>
                </a:effectLst>
                <a:latin typeface="微软雅黑" panose="020b0503020204020204" charset="-122"/>
                <a:ea typeface="微软雅黑"/>
                <a:cs typeface="+mn-ea"/>
              </a:rPr>
              <a:t>二者缺一不可</a:t>
            </a:r>
            <a:endParaRPr lang="zh-CN" altLang="en-US" sz="3600" b="1" noProof="1">
              <a:solidFill>
                <a:srgbClr val="FF0000"/>
              </a:solidFill>
              <a:effectLst>
                <a:outerShdw blurRad="38100" dist="38100" dir="2700000">
                  <a:srgbClr val="C0C0C0"/>
                </a:outerShdw>
              </a:effectLst>
              <a:latin typeface="微软雅黑" panose="020b0503020204020204" charset="-122"/>
              <a:ea typeface="微软雅黑"/>
            </a:endParaRPr>
          </a:p>
        </p:txBody>
      </p:sp>
      <p:sp>
        <p:nvSpPr>
          <p:cNvPr id="111626" name="WordArt 10"/>
          <p:cNvSpPr>
            <a:spLocks noTextEdit="1"/>
          </p:cNvSpPr>
          <p:nvPr/>
        </p:nvSpPr>
        <p:spPr>
          <a:xfrm>
            <a:off x="1918970" y="1696085"/>
            <a:ext cx="1430338" cy="619125"/>
          </a:xfrm>
          <a:prstGeom prst="rect">
            <a:avLst/>
          </a:prstGeom>
        </p:spPr>
        <p:txBody>
          <a:bodyPr wrap="none" fromWordArt="1">
            <a:prstTxWarp prst="textPlain">
              <a:avLst>
                <a:gd name="adj" fmla="val 50000"/>
              </a:avLst>
            </a:prstTxWarp>
            <a:normAutofit fontScale="40000" lnSpcReduction="20000"/>
          </a:bodyPr>
          <a:lstStyle/>
          <a:p>
            <a:pPr algn="ctr"/>
            <a:r>
              <a:rPr lang="zh-CN" altLang="en-US" sz="9600" b="1">
                <a:ln w="38100" cap="flat" cmpd="sng">
                  <a:solidFill>
                    <a:srgbClr val="008000"/>
                  </a:solidFill>
                  <a:prstDash val="solid"/>
                  <a:round/>
                  <a:headEnd type="none" w="med" len="med"/>
                  <a:tailEnd type="none" w="med" len="med"/>
                </a:ln>
                <a:solidFill>
                  <a:srgbClr val="FF0000">
                    <a:alpha val="50194"/>
                  </a:srgbClr>
                </a:solidFill>
                <a:effectLst>
                  <a:outerShdw dist="35921" dir="2699999" algn="ctr" rotWithShape="0">
                    <a:srgbClr val="990000"/>
                  </a:outerShdw>
                </a:effectLst>
                <a:latin typeface="微软雅黑" panose="020b0503020204020204" charset="-122"/>
                <a:ea typeface="微软雅黑"/>
              </a:rPr>
              <a:t>民主</a:t>
            </a:r>
          </a:p>
        </p:txBody>
      </p:sp>
      <p:sp>
        <p:nvSpPr>
          <p:cNvPr id="106507" name="Text Box 11"/>
          <p:cNvSpPr txBox="1"/>
          <p:nvPr/>
        </p:nvSpPr>
        <p:spPr>
          <a:xfrm>
            <a:off x="4072255" y="1038860"/>
            <a:ext cx="2007235" cy="1722120"/>
          </a:xfrm>
          <a:prstGeom prst="rect">
            <a:avLst/>
          </a:prstGeom>
          <a:noFill/>
          <a:ln w="9525">
            <a:noFill/>
          </a:ln>
        </p:spPr>
        <p:txBody>
          <a:bodyPr wrap="square" anchor="t">
            <a:spAutoFit/>
          </a:bodyPr>
          <a:lstStyle/>
          <a:p>
            <a:pPr>
              <a:spcBef>
                <a:spcPct val="50000"/>
              </a:spcBef>
            </a:pPr>
            <a:r>
              <a:rPr lang="en-US" altLang="zh-CN" sz="10600" b="1">
                <a:solidFill>
                  <a:srgbClr val="FF0000"/>
                </a:solidFill>
                <a:latin typeface="微软雅黑" panose="020b0503020204020204" charset="-122"/>
                <a:ea typeface="微软雅黑"/>
              </a:rPr>
              <a:t>+</a:t>
            </a:r>
          </a:p>
        </p:txBody>
      </p:sp>
      <p:sp>
        <p:nvSpPr>
          <p:cNvPr id="111628" name="WordArt 12"/>
          <p:cNvSpPr>
            <a:spLocks noTextEdit="1"/>
          </p:cNvSpPr>
          <p:nvPr/>
        </p:nvSpPr>
        <p:spPr>
          <a:xfrm>
            <a:off x="6153785" y="1662430"/>
            <a:ext cx="1835150" cy="685800"/>
          </a:xfrm>
          <a:prstGeom prst="rect">
            <a:avLst/>
          </a:prstGeom>
        </p:spPr>
        <p:txBody>
          <a:bodyPr wrap="none" fromWordArt="1">
            <a:prstTxWarp prst="textPlain">
              <a:avLst>
                <a:gd name="adj" fmla="val 50000"/>
              </a:avLst>
            </a:prstTxWarp>
            <a:normAutofit fontScale="47500" lnSpcReduction="20000"/>
          </a:bodyPr>
          <a:lstStyle/>
          <a:p>
            <a:pPr algn="ctr"/>
            <a:r>
              <a:rPr lang="zh-CN" altLang="en-US" sz="9600" b="1">
                <a:ln w="38100" cap="flat" cmpd="sng">
                  <a:solidFill>
                    <a:srgbClr val="0000FF"/>
                  </a:solidFill>
                  <a:prstDash val="solid"/>
                  <a:round/>
                  <a:headEnd type="none" w="med" len="med"/>
                  <a:tailEnd type="none" w="med" len="med"/>
                </a:ln>
                <a:solidFill>
                  <a:srgbClr val="FF0000">
                    <a:alpha val="50194"/>
                  </a:srgbClr>
                </a:solidFill>
                <a:effectLst>
                  <a:outerShdw dist="35921" dir="2699999" algn="ctr" rotWithShape="0">
                    <a:srgbClr val="990000"/>
                  </a:outerShdw>
                </a:effectLst>
                <a:latin typeface="微软雅黑" panose="020b0503020204020204" charset="-122"/>
                <a:ea typeface="微软雅黑"/>
              </a:rPr>
              <a:t>法制</a:t>
            </a:r>
          </a:p>
        </p:txBody>
      </p:sp>
      <p:sp>
        <p:nvSpPr>
          <p:cNvPr id="26636" name="Rectangle 2"/>
          <p:cNvSpPr txBox="1"/>
          <p:nvPr/>
        </p:nvSpPr>
        <p:spPr>
          <a:xfrm>
            <a:off x="119063" y="134938"/>
            <a:ext cx="7286625" cy="533400"/>
          </a:xfrm>
          <a:prstGeom prst="rect">
            <a:avLst/>
          </a:prstGeom>
          <a:noFill/>
          <a:ln w="9525">
            <a:noFill/>
          </a:ln>
        </p:spPr>
        <p:txBody>
          <a:bodyPr anchor="t"/>
          <a:lstStyle/>
          <a:p>
            <a:r>
              <a:rPr lang="en-US" altLang="zh-CN" sz="3200" b="1">
                <a:solidFill>
                  <a:schemeClr val="tx1"/>
                </a:solidFill>
                <a:latin typeface="微软雅黑" panose="020b0503020204020204" charset="-122"/>
                <a:ea typeface="微软雅黑"/>
              </a:rPr>
              <a:t>(</a:t>
            </a:r>
            <a:r>
              <a:rPr lang="zh-CN" altLang="en-US" sz="3200" b="1">
                <a:solidFill>
                  <a:schemeClr val="tx1"/>
                </a:solidFill>
                <a:latin typeface="微软雅黑" panose="020b0503020204020204" charset="-122"/>
                <a:ea typeface="微软雅黑"/>
              </a:rPr>
              <a:t>二</a:t>
            </a:r>
            <a:r>
              <a:rPr lang="en-US" altLang="zh-CN" sz="3200" b="1">
                <a:solidFill>
                  <a:schemeClr val="tx1"/>
                </a:solidFill>
                <a:latin typeface="微软雅黑" panose="020b0503020204020204" charset="-122"/>
                <a:ea typeface="微软雅黑"/>
              </a:rPr>
              <a:t>)</a:t>
            </a:r>
            <a:r>
              <a:rPr lang="zh-CN" altLang="en-US" sz="3200" b="1">
                <a:solidFill>
                  <a:schemeClr val="tx1"/>
                </a:solidFill>
                <a:latin typeface="微软雅黑" panose="020b0503020204020204" charset="-122"/>
                <a:ea typeface="微软雅黑"/>
              </a:rPr>
              <a:t>、如何对政府权力进行制约和监督</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6507"/>
                                        </p:tgtEl>
                                        <p:attrNameLst>
                                          <p:attrName>style.visibility</p:attrName>
                                        </p:attrNameLst>
                                      </p:cBhvr>
                                      <p:to>
                                        <p:strVal val="visible"/>
                                      </p:to>
                                    </p:set>
                                    <p:animEffect transition="in" filter="blinds(horizontal)">
                                      <p:cBhvr>
                                        <p:cTn id="7" dur="500"/>
                                        <p:tgtEl>
                                          <p:spTgt spid="106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7" grpId="0"/>
    </p:bldLst>
  </p:timing>
</p:sld>
</file>

<file path=ppt/slides/slide2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74755" name="TextBox 5"/>
          <p:cNvSpPr txBox="1"/>
          <p:nvPr/>
        </p:nvSpPr>
        <p:spPr>
          <a:xfrm>
            <a:off x="1746250" y="3833813"/>
            <a:ext cx="3786188" cy="460375"/>
          </a:xfrm>
          <a:prstGeom prst="rect">
            <a:avLst/>
          </a:prstGeom>
          <a:noFill/>
          <a:ln w="9525">
            <a:noFill/>
          </a:ln>
        </p:spPr>
        <p:txBody>
          <a:bodyPr anchor="t">
            <a:spAutoFit/>
          </a:bodyPr>
          <a:lstStyle/>
          <a:p>
            <a:pPr defTabSz="913130"/>
            <a:r>
              <a:rPr lang="zh-CN" altLang="en-US" sz="2400" b="1">
                <a:solidFill>
                  <a:srgbClr val="0000CC"/>
                </a:solidFill>
                <a:latin typeface="微软雅黑" panose="020b0503020204020204" charset="-122"/>
                <a:ea typeface="微软雅黑"/>
              </a:rPr>
              <a:t>社会与公民的监督</a:t>
            </a:r>
          </a:p>
        </p:txBody>
      </p:sp>
      <p:sp>
        <p:nvSpPr>
          <p:cNvPr id="74756" name="TextBox 6"/>
          <p:cNvSpPr txBox="1"/>
          <p:nvPr/>
        </p:nvSpPr>
        <p:spPr>
          <a:xfrm>
            <a:off x="1746250" y="2722563"/>
            <a:ext cx="3214688" cy="460375"/>
          </a:xfrm>
          <a:prstGeom prst="rect">
            <a:avLst/>
          </a:prstGeom>
          <a:noFill/>
          <a:ln w="9525">
            <a:noFill/>
          </a:ln>
        </p:spPr>
        <p:txBody>
          <a:bodyPr anchor="t">
            <a:spAutoFit/>
          </a:bodyPr>
          <a:lstStyle/>
          <a:p>
            <a:pPr defTabSz="913130"/>
            <a:r>
              <a:rPr lang="zh-CN" altLang="en-US" sz="2400" b="1">
                <a:solidFill>
                  <a:srgbClr val="0000CC"/>
                </a:solidFill>
                <a:latin typeface="微软雅黑" panose="020b0503020204020204" charset="-122"/>
                <a:ea typeface="微软雅黑"/>
              </a:rPr>
              <a:t>司法机关的监督</a:t>
            </a:r>
          </a:p>
        </p:txBody>
      </p:sp>
      <p:sp>
        <p:nvSpPr>
          <p:cNvPr id="74757" name="TextBox 7"/>
          <p:cNvSpPr txBox="1"/>
          <p:nvPr/>
        </p:nvSpPr>
        <p:spPr>
          <a:xfrm>
            <a:off x="1771650" y="3292475"/>
            <a:ext cx="3286125" cy="460375"/>
          </a:xfrm>
          <a:prstGeom prst="rect">
            <a:avLst/>
          </a:prstGeom>
          <a:noFill/>
          <a:ln w="9525">
            <a:noFill/>
          </a:ln>
        </p:spPr>
        <p:txBody>
          <a:bodyPr anchor="t">
            <a:spAutoFit/>
          </a:bodyPr>
          <a:lstStyle/>
          <a:p>
            <a:pPr defTabSz="913130"/>
            <a:r>
              <a:rPr lang="zh-CN" altLang="en-US" sz="2400" b="1">
                <a:solidFill>
                  <a:srgbClr val="0000CC"/>
                </a:solidFill>
                <a:latin typeface="微软雅黑" panose="020b0503020204020204" charset="-122"/>
                <a:ea typeface="微软雅黑"/>
              </a:rPr>
              <a:t>人民政协的监督</a:t>
            </a:r>
          </a:p>
        </p:txBody>
      </p:sp>
      <p:sp>
        <p:nvSpPr>
          <p:cNvPr id="74758" name="TextBox 8"/>
          <p:cNvSpPr txBox="1">
            <a:spLocks noChangeArrowheads="1"/>
          </p:cNvSpPr>
          <p:nvPr/>
        </p:nvSpPr>
        <p:spPr bwMode="auto">
          <a:xfrm>
            <a:off x="1771576" y="4431774"/>
            <a:ext cx="3357563" cy="460375"/>
          </a:xfrm>
          <a:prstGeom prst="rect">
            <a:avLst/>
          </a:prstGeom>
          <a:noFill/>
          <a:ln w="9525">
            <a:noFill/>
            <a:miter lim="800000"/>
          </a:ln>
        </p:spPr>
        <p:txBody>
          <a:bodyPr>
            <a:spAutoFit/>
          </a:bodyPr>
          <a:lstStyle/>
          <a:p>
            <a:pPr defTabSz="913130">
              <a:buFontTx/>
            </a:pPr>
            <a:r>
              <a:rPr lang="zh-CN" altLang="en-US" sz="2400" b="1" noProof="1">
                <a:gradFill>
                  <a:gsLst>
                    <a:gs pos="0">
                      <a:srgbClr val="7B32B2"/>
                    </a:gs>
                    <a:gs pos="100000">
                      <a:srgbClr val="401A5D"/>
                    </a:gs>
                  </a:gsLst>
                  <a:lin scaled="0"/>
                </a:gradFill>
                <a:latin typeface="微软雅黑" panose="020b0503020204020204" charset="-122"/>
                <a:ea typeface="微软雅黑"/>
                <a:cs typeface="+mn-cs"/>
              </a:rPr>
              <a:t>上级政府的监督</a:t>
            </a:r>
            <a:endParaRPr lang="zh-CN" altLang="en-US" sz="2400" b="1" noProof="1">
              <a:gradFill>
                <a:gsLst>
                  <a:gs pos="0">
                    <a:srgbClr val="7B32B2"/>
                  </a:gs>
                  <a:gs pos="100000">
                    <a:srgbClr val="401A5D"/>
                  </a:gs>
                </a:gsLst>
                <a:lin scaled="0"/>
              </a:gradFill>
              <a:latin typeface="微软雅黑" panose="020b0503020204020204" charset="-122"/>
              <a:ea typeface="微软雅黑"/>
            </a:endParaRPr>
          </a:p>
        </p:txBody>
      </p:sp>
      <p:sp>
        <p:nvSpPr>
          <p:cNvPr id="74760" name="TextBox 10"/>
          <p:cNvSpPr txBox="1">
            <a:spLocks noChangeArrowheads="1"/>
          </p:cNvSpPr>
          <p:nvPr/>
        </p:nvSpPr>
        <p:spPr bwMode="auto">
          <a:xfrm>
            <a:off x="1771958" y="5057621"/>
            <a:ext cx="3286125" cy="460375"/>
          </a:xfrm>
          <a:prstGeom prst="rect">
            <a:avLst/>
          </a:prstGeom>
          <a:noFill/>
          <a:ln w="9525">
            <a:noFill/>
            <a:miter lim="800000"/>
          </a:ln>
        </p:spPr>
        <p:txBody>
          <a:bodyPr>
            <a:spAutoFit/>
          </a:bodyPr>
          <a:lstStyle/>
          <a:p>
            <a:pPr defTabSz="913130">
              <a:buFontTx/>
            </a:pPr>
            <a:r>
              <a:rPr lang="zh-CN" altLang="en-US" sz="2400" b="1" noProof="1" smtClean="0">
                <a:gradFill>
                  <a:gsLst>
                    <a:gs pos="0">
                      <a:srgbClr val="7B32B2"/>
                    </a:gs>
                    <a:gs pos="100000">
                      <a:srgbClr val="401A5D"/>
                    </a:gs>
                  </a:gsLst>
                  <a:lin scaled="0"/>
                </a:gradFill>
                <a:latin typeface="微软雅黑" panose="020b0503020204020204" charset="-122"/>
                <a:ea typeface="微软雅黑"/>
                <a:cs typeface="+mn-cs"/>
              </a:rPr>
              <a:t>下级政府的</a:t>
            </a:r>
            <a:r>
              <a:rPr lang="zh-CN" altLang="en-US" sz="2400" b="1" noProof="1">
                <a:gradFill>
                  <a:gsLst>
                    <a:gs pos="0">
                      <a:srgbClr val="7B32B2"/>
                    </a:gs>
                    <a:gs pos="100000">
                      <a:srgbClr val="401A5D"/>
                    </a:gs>
                  </a:gsLst>
                  <a:lin scaled="0"/>
                </a:gradFill>
                <a:latin typeface="微软雅黑" panose="020b0503020204020204" charset="-122"/>
                <a:ea typeface="微软雅黑"/>
                <a:cs typeface="+mn-cs"/>
              </a:rPr>
              <a:t>监督</a:t>
            </a:r>
            <a:endParaRPr lang="zh-CN" altLang="en-US" sz="2400" b="1" noProof="1">
              <a:gradFill>
                <a:gsLst>
                  <a:gs pos="0">
                    <a:srgbClr val="7B32B2"/>
                  </a:gs>
                  <a:gs pos="100000">
                    <a:srgbClr val="401A5D"/>
                  </a:gs>
                </a:gsLst>
                <a:lin scaled="0"/>
              </a:gradFill>
              <a:latin typeface="微软雅黑" panose="020b0503020204020204" charset="-122"/>
              <a:ea typeface="微软雅黑"/>
            </a:endParaRPr>
          </a:p>
        </p:txBody>
      </p:sp>
      <p:sp>
        <p:nvSpPr>
          <p:cNvPr id="74761" name="TextBox 12"/>
          <p:cNvSpPr txBox="1">
            <a:spLocks noChangeArrowheads="1"/>
          </p:cNvSpPr>
          <p:nvPr/>
        </p:nvSpPr>
        <p:spPr bwMode="auto">
          <a:xfrm>
            <a:off x="1746250" y="5649901"/>
            <a:ext cx="3786187" cy="460375"/>
          </a:xfrm>
          <a:prstGeom prst="rect">
            <a:avLst/>
          </a:prstGeom>
          <a:noFill/>
          <a:ln w="9525">
            <a:noFill/>
            <a:miter lim="800000"/>
          </a:ln>
        </p:spPr>
        <p:txBody>
          <a:bodyPr>
            <a:spAutoFit/>
          </a:bodyPr>
          <a:lstStyle/>
          <a:p>
            <a:pPr defTabSz="913130">
              <a:buFontTx/>
            </a:pPr>
            <a:r>
              <a:rPr lang="zh-CN" altLang="en-US" sz="2400" b="1" noProof="1">
                <a:gradFill>
                  <a:gsLst>
                    <a:gs pos="0">
                      <a:srgbClr val="7B32B2"/>
                    </a:gs>
                    <a:gs pos="100000">
                      <a:srgbClr val="401A5D"/>
                    </a:gs>
                  </a:gsLst>
                  <a:lin scaled="0"/>
                </a:gradFill>
                <a:latin typeface="微软雅黑" panose="020b0503020204020204" charset="-122"/>
                <a:ea typeface="微软雅黑"/>
                <a:cs typeface="+mn-cs"/>
              </a:rPr>
              <a:t>审计部门的监督</a:t>
            </a:r>
            <a:endParaRPr lang="zh-CN" altLang="en-US" sz="2400" b="1" noProof="1">
              <a:gradFill>
                <a:gsLst>
                  <a:gs pos="0">
                    <a:srgbClr val="7B32B2"/>
                  </a:gs>
                  <a:gs pos="100000">
                    <a:srgbClr val="401A5D"/>
                  </a:gs>
                </a:gsLst>
                <a:lin scaled="0"/>
              </a:gradFill>
              <a:latin typeface="微软雅黑" panose="020b0503020204020204" charset="-122"/>
              <a:ea typeface="微软雅黑"/>
            </a:endParaRPr>
          </a:p>
        </p:txBody>
      </p:sp>
      <p:sp>
        <p:nvSpPr>
          <p:cNvPr id="12" name="右大括号 11"/>
          <p:cNvSpPr/>
          <p:nvPr/>
        </p:nvSpPr>
        <p:spPr>
          <a:xfrm flipH="1">
            <a:off x="1565275" y="1425575"/>
            <a:ext cx="76200" cy="2706688"/>
          </a:xfrm>
          <a:prstGeom prst="rightBrace">
            <a:avLst>
              <a:gd name="adj1" fmla="val 38154"/>
              <a:gd name="adj2" fmla="val 500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base">
              <a:buFontTx/>
              <a:buNone/>
              <a:defRPr/>
            </a:pPr>
            <a:endParaRPr lang="zh-CN" altLang="en-US" strike="noStrike" noProof="1">
              <a:solidFill>
                <a:srgbClr val="FF0000"/>
              </a:solidFill>
            </a:endParaRPr>
          </a:p>
        </p:txBody>
      </p:sp>
      <p:sp>
        <p:nvSpPr>
          <p:cNvPr id="15" name="右大括号 14"/>
          <p:cNvSpPr/>
          <p:nvPr/>
        </p:nvSpPr>
        <p:spPr>
          <a:xfrm flipH="1">
            <a:off x="1519238" y="4513263"/>
            <a:ext cx="122238" cy="1597025"/>
          </a:xfrm>
          <a:prstGeom prst="rightBrace">
            <a:avLst>
              <a:gd name="adj1" fmla="val 38154"/>
              <a:gd name="adj2" fmla="val 500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base">
              <a:buFontTx/>
              <a:buNone/>
              <a:defRPr/>
            </a:pPr>
            <a:endParaRPr lang="zh-CN" altLang="en-US" strike="noStrike" noProof="1">
              <a:solidFill>
                <a:srgbClr val="FF0000"/>
              </a:solidFill>
            </a:endParaRPr>
          </a:p>
        </p:txBody>
      </p:sp>
      <p:sp>
        <p:nvSpPr>
          <p:cNvPr id="74764" name="TextBox 15"/>
          <p:cNvSpPr txBox="1"/>
          <p:nvPr/>
        </p:nvSpPr>
        <p:spPr>
          <a:xfrm>
            <a:off x="1771650" y="1666875"/>
            <a:ext cx="4000500" cy="460375"/>
          </a:xfrm>
          <a:prstGeom prst="rect">
            <a:avLst/>
          </a:prstGeom>
          <a:noFill/>
          <a:ln w="9525">
            <a:noFill/>
          </a:ln>
        </p:spPr>
        <p:txBody>
          <a:bodyPr anchor="t">
            <a:spAutoFit/>
          </a:bodyPr>
          <a:lstStyle/>
          <a:p>
            <a:pPr defTabSz="913130"/>
            <a:r>
              <a:rPr lang="zh-CN" altLang="en-US" sz="2400" b="1">
                <a:solidFill>
                  <a:srgbClr val="0000CC"/>
                </a:solidFill>
                <a:latin typeface="微软雅黑" panose="020b0503020204020204" charset="-122"/>
                <a:ea typeface="微软雅黑"/>
              </a:rPr>
              <a:t>国家权力机关的监督 </a:t>
            </a:r>
          </a:p>
        </p:txBody>
      </p:sp>
      <p:sp>
        <p:nvSpPr>
          <p:cNvPr id="17" name="TextBox 16"/>
          <p:cNvSpPr txBox="1"/>
          <p:nvPr/>
        </p:nvSpPr>
        <p:spPr>
          <a:xfrm>
            <a:off x="422275" y="1655763"/>
            <a:ext cx="1096963" cy="2246312"/>
          </a:xfrm>
          <a:prstGeom prst="rect">
            <a:avLst/>
          </a:prstGeom>
          <a:noFill/>
          <a:ln w="9525">
            <a:noFill/>
          </a:ln>
        </p:spPr>
        <p:txBody>
          <a:bodyPr wrap="square" anchor="t">
            <a:spAutoFit/>
          </a:bodyPr>
          <a:lstStyle/>
          <a:p>
            <a:pPr defTabSz="913130"/>
            <a:r>
              <a:rPr lang="zh-CN" altLang="en-US" sz="2800" b="1">
                <a:solidFill>
                  <a:srgbClr val="000000"/>
                </a:solidFill>
                <a:latin typeface="微软雅黑" panose="020b0503020204020204" charset="-122"/>
                <a:ea typeface="微软雅黑"/>
              </a:rPr>
              <a:t>行政系统</a:t>
            </a:r>
            <a:r>
              <a:rPr lang="zh-CN" altLang="en-US" sz="2800" b="1">
                <a:solidFill>
                  <a:srgbClr val="FF0000"/>
                </a:solidFill>
                <a:latin typeface="微软雅黑" panose="020b0503020204020204" charset="-122"/>
                <a:ea typeface="微软雅黑"/>
              </a:rPr>
              <a:t>外部</a:t>
            </a:r>
            <a:r>
              <a:rPr lang="zh-CN" altLang="en-US" sz="2800" b="1">
                <a:solidFill>
                  <a:srgbClr val="000000"/>
                </a:solidFill>
                <a:latin typeface="微软雅黑" panose="020b0503020204020204" charset="-122"/>
                <a:ea typeface="微软雅黑"/>
              </a:rPr>
              <a:t>的监督</a:t>
            </a:r>
          </a:p>
        </p:txBody>
      </p:sp>
      <p:sp>
        <p:nvSpPr>
          <p:cNvPr id="18" name="TextBox 17"/>
          <p:cNvSpPr txBox="1"/>
          <p:nvPr/>
        </p:nvSpPr>
        <p:spPr>
          <a:xfrm>
            <a:off x="422275" y="4294188"/>
            <a:ext cx="1036638" cy="2246312"/>
          </a:xfrm>
          <a:prstGeom prst="rect">
            <a:avLst/>
          </a:prstGeom>
          <a:noFill/>
          <a:ln w="9525">
            <a:noFill/>
          </a:ln>
        </p:spPr>
        <p:txBody>
          <a:bodyPr wrap="square" anchor="t">
            <a:spAutoFit/>
          </a:bodyPr>
          <a:lstStyle/>
          <a:p>
            <a:pPr defTabSz="913130"/>
            <a:r>
              <a:rPr lang="zh-CN" altLang="en-US" sz="2800" b="1">
                <a:solidFill>
                  <a:srgbClr val="000000"/>
                </a:solidFill>
                <a:latin typeface="微软雅黑" panose="020b0503020204020204" charset="-122"/>
                <a:ea typeface="微软雅黑"/>
              </a:rPr>
              <a:t>行政系统</a:t>
            </a:r>
            <a:r>
              <a:rPr lang="zh-CN" altLang="en-US" sz="2800" b="1">
                <a:solidFill>
                  <a:srgbClr val="FF0000"/>
                </a:solidFill>
                <a:latin typeface="微软雅黑" panose="020b0503020204020204" charset="-122"/>
                <a:ea typeface="微软雅黑"/>
              </a:rPr>
              <a:t>内部</a:t>
            </a:r>
            <a:r>
              <a:rPr lang="zh-CN" altLang="en-US" sz="2800" b="1">
                <a:solidFill>
                  <a:srgbClr val="000000"/>
                </a:solidFill>
                <a:latin typeface="微软雅黑" panose="020b0503020204020204" charset="-122"/>
                <a:ea typeface="微软雅黑"/>
              </a:rPr>
              <a:t>的监督</a:t>
            </a:r>
          </a:p>
        </p:txBody>
      </p:sp>
      <p:sp>
        <p:nvSpPr>
          <p:cNvPr id="74767" name="Text Box 15"/>
          <p:cNvSpPr txBox="1"/>
          <p:nvPr/>
        </p:nvSpPr>
        <p:spPr>
          <a:xfrm>
            <a:off x="1746250" y="1133475"/>
            <a:ext cx="3230563" cy="460375"/>
          </a:xfrm>
          <a:prstGeom prst="rect">
            <a:avLst/>
          </a:prstGeom>
          <a:noFill/>
          <a:ln w="9525">
            <a:noFill/>
          </a:ln>
        </p:spPr>
        <p:txBody>
          <a:bodyPr wrap="none" anchor="t">
            <a:spAutoFit/>
          </a:bodyPr>
          <a:lstStyle/>
          <a:p>
            <a:r>
              <a:rPr lang="zh-CN" altLang="en-US" sz="2400" b="1">
                <a:solidFill>
                  <a:srgbClr val="0000CC"/>
                </a:solidFill>
                <a:latin typeface="微软雅黑" panose="020b0503020204020204" charset="-122"/>
                <a:ea typeface="微软雅黑"/>
              </a:rPr>
              <a:t>中国共产党的党内监督</a:t>
            </a:r>
          </a:p>
        </p:txBody>
      </p:sp>
      <p:sp>
        <p:nvSpPr>
          <p:cNvPr id="20" name="TextBox 19"/>
          <p:cNvSpPr txBox="1"/>
          <p:nvPr/>
        </p:nvSpPr>
        <p:spPr>
          <a:xfrm>
            <a:off x="1746250" y="2163763"/>
            <a:ext cx="4392613" cy="460375"/>
          </a:xfrm>
          <a:prstGeom prst="rect">
            <a:avLst/>
          </a:prstGeom>
          <a:noFill/>
          <a:ln w="9525">
            <a:noFill/>
          </a:ln>
        </p:spPr>
        <p:txBody>
          <a:bodyPr wrap="square" anchor="t">
            <a:spAutoFit/>
          </a:bodyPr>
          <a:lstStyle/>
          <a:p>
            <a:r>
              <a:rPr lang="zh-CN" altLang="en-US" sz="2400" b="1">
                <a:solidFill>
                  <a:srgbClr val="C00000"/>
                </a:solidFill>
                <a:latin typeface="微软雅黑" panose="020b0503020204020204" charset="-122"/>
                <a:ea typeface="微软雅黑"/>
              </a:rPr>
              <a:t>国家监察机关的监督</a:t>
            </a:r>
          </a:p>
        </p:txBody>
      </p:sp>
      <p:sp>
        <p:nvSpPr>
          <p:cNvPr id="27662" name="文本框 1"/>
          <p:cNvSpPr txBox="1"/>
          <p:nvPr/>
        </p:nvSpPr>
        <p:spPr>
          <a:xfrm>
            <a:off x="74930" y="294005"/>
            <a:ext cx="9065260" cy="583565"/>
          </a:xfrm>
          <a:prstGeom prst="rect">
            <a:avLst/>
          </a:prstGeom>
          <a:noFill/>
          <a:ln w="9525">
            <a:noFill/>
          </a:ln>
        </p:spPr>
        <p:txBody>
          <a:bodyPr wrap="square" anchor="t">
            <a:spAutoFit/>
          </a:bodyPr>
          <a:lstStyle/>
          <a:p>
            <a:r>
              <a:rPr lang="en-US" altLang="zh-CN" sz="3200" b="1">
                <a:latin typeface="微软雅黑" panose="020b0503020204020204" charset="-122"/>
                <a:ea typeface="微软雅黑"/>
                <a:sym typeface="宋体" panose="02010600030101010101" pitchFamily="2" charset="-122"/>
              </a:rPr>
              <a:t>(2)</a:t>
            </a:r>
            <a:r>
              <a:rPr lang="zh-CN" altLang="en-US" sz="3200" b="1">
                <a:latin typeface="微软雅黑" panose="020b0503020204020204" charset="-122"/>
                <a:ea typeface="微软雅黑"/>
                <a:sym typeface="宋体" panose="02010600030101010101" pitchFamily="2" charset="-122"/>
              </a:rPr>
              <a:t>依据宪法和法律，建立全面的</a:t>
            </a:r>
            <a:r>
              <a:rPr lang="zh-CN" altLang="en-US" sz="3200" b="1">
                <a:solidFill>
                  <a:srgbClr val="FF0000"/>
                </a:solidFill>
                <a:latin typeface="微软雅黑" panose="020b0503020204020204" charset="-122"/>
                <a:ea typeface="微软雅黑"/>
                <a:sym typeface="宋体" panose="02010600030101010101" pitchFamily="2" charset="-122"/>
              </a:rPr>
              <a:t>行政监督体系</a:t>
            </a:r>
            <a:r>
              <a:rPr lang="en-US" altLang="zh-CN" sz="1800" b="1">
                <a:solidFill>
                  <a:srgbClr val="FF0000"/>
                </a:solidFill>
                <a:latin typeface="微软雅黑" panose="020b0503020204020204" charset="-122"/>
                <a:ea typeface="微软雅黑"/>
                <a:sym typeface="宋体" panose="02010600030101010101" pitchFamily="2" charset="-122"/>
              </a:rPr>
              <a:t>P47</a:t>
            </a:r>
          </a:p>
        </p:txBody>
      </p:sp>
      <p:sp>
        <p:nvSpPr>
          <p:cNvPr id="3" name="TextBox 17"/>
          <p:cNvSpPr txBox="1"/>
          <p:nvPr/>
        </p:nvSpPr>
        <p:spPr>
          <a:xfrm>
            <a:off x="7443788" y="1582738"/>
            <a:ext cx="1325562" cy="2060575"/>
          </a:xfrm>
          <a:prstGeom prst="rect">
            <a:avLst/>
          </a:prstGeom>
          <a:noFill/>
          <a:ln w="9525">
            <a:noFill/>
          </a:ln>
        </p:spPr>
        <p:txBody>
          <a:bodyPr wrap="square" anchor="t">
            <a:spAutoFit/>
          </a:bodyPr>
          <a:lstStyle/>
          <a:p>
            <a:pPr defTabSz="913130"/>
            <a:r>
              <a:rPr lang="zh-CN" altLang="en-US" sz="3200" b="1">
                <a:solidFill>
                  <a:srgbClr val="000000"/>
                </a:solidFill>
                <a:latin typeface="微软雅黑" panose="020b0503020204020204" charset="-122"/>
                <a:ea typeface="微软雅黑"/>
              </a:rPr>
              <a:t>属</a:t>
            </a:r>
            <a:r>
              <a:rPr lang="zh-CN" altLang="en-US" sz="3200" b="1">
                <a:solidFill>
                  <a:srgbClr val="FF0000"/>
                </a:solidFill>
                <a:latin typeface="微软雅黑" panose="020b0503020204020204" charset="-122"/>
                <a:ea typeface="微软雅黑"/>
              </a:rPr>
              <a:t>国家机关</a:t>
            </a:r>
            <a:r>
              <a:rPr lang="zh-CN" altLang="en-US" sz="3200" b="1">
                <a:solidFill>
                  <a:srgbClr val="000000"/>
                </a:solidFill>
                <a:latin typeface="微软雅黑" panose="020b0503020204020204" charset="-122"/>
                <a:ea typeface="微软雅黑"/>
              </a:rPr>
              <a:t>的监督</a:t>
            </a:r>
          </a:p>
        </p:txBody>
      </p:sp>
      <p:sp>
        <p:nvSpPr>
          <p:cNvPr id="4" name="TextBox 17"/>
          <p:cNvSpPr txBox="1"/>
          <p:nvPr/>
        </p:nvSpPr>
        <p:spPr>
          <a:xfrm>
            <a:off x="7443788" y="4132263"/>
            <a:ext cx="1325562" cy="2060575"/>
          </a:xfrm>
          <a:prstGeom prst="rect">
            <a:avLst/>
          </a:prstGeom>
          <a:noFill/>
          <a:ln w="9525">
            <a:noFill/>
          </a:ln>
        </p:spPr>
        <p:txBody>
          <a:bodyPr wrap="square" anchor="t">
            <a:spAutoFit/>
          </a:bodyPr>
          <a:lstStyle/>
          <a:p>
            <a:pPr defTabSz="913130"/>
            <a:r>
              <a:rPr lang="zh-CN" altLang="en-US" sz="3200" b="1">
                <a:solidFill>
                  <a:srgbClr val="FF0000"/>
                </a:solidFill>
                <a:latin typeface="微软雅黑" panose="020b0503020204020204" charset="-122"/>
                <a:ea typeface="微软雅黑"/>
              </a:rPr>
              <a:t>非国家机关</a:t>
            </a:r>
            <a:r>
              <a:rPr lang="zh-CN" altLang="en-US" sz="3200" b="1">
                <a:solidFill>
                  <a:srgbClr val="000000"/>
                </a:solidFill>
                <a:latin typeface="微软雅黑" panose="020b0503020204020204" charset="-122"/>
                <a:ea typeface="微软雅黑"/>
              </a:rPr>
              <a:t>的监督</a:t>
            </a:r>
          </a:p>
        </p:txBody>
      </p:sp>
      <p:sp>
        <p:nvSpPr>
          <p:cNvPr id="31766" name="Line 34"/>
          <p:cNvSpPr>
            <a:spLocks noChangeShapeType="1"/>
          </p:cNvSpPr>
          <p:nvPr/>
        </p:nvSpPr>
        <p:spPr bwMode="auto">
          <a:xfrm rot="11880000">
            <a:off x="3892550" y="4056063"/>
            <a:ext cx="3629025" cy="314325"/>
          </a:xfrm>
          <a:prstGeom prst="line">
            <a:avLst/>
          </a:prstGeom>
          <a:noFill/>
          <a:ln w="76200">
            <a:solidFill>
              <a:schemeClr val="tx1"/>
            </a:solidFill>
            <a:round/>
            <a:tailEnd type="stealth" w="med" len="med"/>
          </a:ln>
          <a:extLst>
            <a:ext uri="{909E8E84-426E-40DD-AFC4-6F175D3DCCD1}">
              <a14:hiddenFill xmlns:a14="http://schemas.microsoft.com/office/drawing/2010/main">
                <a:noFill/>
              </a14:hiddenFill>
            </a:ext>
          </a:extLst>
        </p:spPr>
        <p:txBody>
          <a:bodyPr/>
          <a:lstStyle/>
          <a:p>
            <a:pPr fontAlgn="base">
              <a:lnSpc>
                <a:spcPct val="150000"/>
              </a:lnSpc>
              <a:spcBef>
                <a:spcPct val="0"/>
              </a:spcBef>
            </a:pPr>
            <a:endParaRPr lang="zh-CN" altLang="en-US" sz="1905" strike="noStrike" noProof="1">
              <a:latin typeface="Times New Roman" panose="02020603050405020304" pitchFamily="18" charset="0"/>
              <a:ea typeface="微软雅黑"/>
              <a:cs typeface="Times New Roman" panose="02020603050405020304" pitchFamily="18" charset="0"/>
            </a:endParaRPr>
          </a:p>
        </p:txBody>
      </p:sp>
      <p:sp>
        <p:nvSpPr>
          <p:cNvPr id="5" name="Line 30"/>
          <p:cNvSpPr>
            <a:spLocks noChangeShapeType="1"/>
          </p:cNvSpPr>
          <p:nvPr/>
        </p:nvSpPr>
        <p:spPr bwMode="auto">
          <a:xfrm rot="8580000">
            <a:off x="4957763" y="1603375"/>
            <a:ext cx="2192338" cy="1708150"/>
          </a:xfrm>
          <a:prstGeom prst="line">
            <a:avLst/>
          </a:prstGeom>
          <a:noFill/>
          <a:ln w="76200">
            <a:solidFill>
              <a:srgbClr val="FF0000"/>
            </a:solidFill>
            <a:round/>
            <a:tailEnd type="stealth" w="med" len="med"/>
          </a:ln>
          <a:extLst>
            <a:ext uri="{909E8E84-426E-40DD-AFC4-6F175D3DCCD1}">
              <a14:hiddenFill xmlns:a14="http://schemas.microsoft.com/office/drawing/2010/main">
                <a:noFill/>
              </a14:hiddenFill>
            </a:ext>
          </a:extLst>
        </p:spPr>
        <p:txBody>
          <a:bodyPr/>
          <a:lstStyle/>
          <a:p>
            <a:pPr fontAlgn="base">
              <a:lnSpc>
                <a:spcPct val="150000"/>
              </a:lnSpc>
              <a:spcBef>
                <a:spcPct val="0"/>
              </a:spcBef>
            </a:pPr>
            <a:endParaRPr lang="zh-CN" altLang="en-US" sz="1905" strike="noStrike" noProof="1">
              <a:latin typeface="Times New Roman" panose="02020603050405020304" pitchFamily="18" charset="0"/>
              <a:ea typeface="微软雅黑"/>
              <a:cs typeface="Times New Roman" panose="02020603050405020304" pitchFamily="18" charset="0"/>
            </a:endParaRPr>
          </a:p>
        </p:txBody>
      </p:sp>
      <p:sp>
        <p:nvSpPr>
          <p:cNvPr id="6" name="Line 30"/>
          <p:cNvSpPr>
            <a:spLocks noChangeShapeType="1"/>
          </p:cNvSpPr>
          <p:nvPr/>
        </p:nvSpPr>
        <p:spPr bwMode="auto">
          <a:xfrm rot="8580000">
            <a:off x="5070475" y="1136650"/>
            <a:ext cx="1965325" cy="2009775"/>
          </a:xfrm>
          <a:prstGeom prst="line">
            <a:avLst/>
          </a:prstGeom>
          <a:noFill/>
          <a:ln w="76200">
            <a:solidFill>
              <a:srgbClr val="FF0000"/>
            </a:solidFill>
            <a:round/>
            <a:tailEnd type="stealth" w="med" len="med"/>
          </a:ln>
          <a:extLst>
            <a:ext uri="{909E8E84-426E-40DD-AFC4-6F175D3DCCD1}">
              <a14:hiddenFill xmlns:a14="http://schemas.microsoft.com/office/drawing/2010/main">
                <a:noFill/>
              </a14:hiddenFill>
            </a:ext>
          </a:extLst>
        </p:spPr>
        <p:txBody>
          <a:bodyPr/>
          <a:lstStyle/>
          <a:p>
            <a:pPr fontAlgn="base">
              <a:lnSpc>
                <a:spcPct val="150000"/>
              </a:lnSpc>
              <a:spcBef>
                <a:spcPct val="0"/>
              </a:spcBef>
            </a:pPr>
            <a:endParaRPr lang="zh-CN" altLang="en-US" sz="1905" strike="noStrike" noProof="1">
              <a:latin typeface="Times New Roman" panose="02020603050405020304" pitchFamily="18" charset="0"/>
              <a:ea typeface="微软雅黑"/>
              <a:cs typeface="Times New Roman" panose="02020603050405020304" pitchFamily="18" charset="0"/>
            </a:endParaRPr>
          </a:p>
        </p:txBody>
      </p:sp>
      <p:sp>
        <p:nvSpPr>
          <p:cNvPr id="7" name="Line 30"/>
          <p:cNvSpPr>
            <a:spLocks noChangeShapeType="1"/>
          </p:cNvSpPr>
          <p:nvPr/>
        </p:nvSpPr>
        <p:spPr bwMode="auto">
          <a:xfrm rot="6780000">
            <a:off x="4970463" y="1352550"/>
            <a:ext cx="1698625" cy="2803525"/>
          </a:xfrm>
          <a:prstGeom prst="line">
            <a:avLst/>
          </a:prstGeom>
          <a:noFill/>
          <a:ln w="76200">
            <a:solidFill>
              <a:srgbClr val="FF0000"/>
            </a:solidFill>
            <a:round/>
            <a:tailEnd type="stealth" w="med" len="med"/>
          </a:ln>
          <a:extLst>
            <a:ext uri="{909E8E84-426E-40DD-AFC4-6F175D3DCCD1}">
              <a14:hiddenFill xmlns:a14="http://schemas.microsoft.com/office/drawing/2010/main">
                <a:noFill/>
              </a14:hiddenFill>
            </a:ext>
          </a:extLst>
        </p:spPr>
        <p:txBody>
          <a:bodyPr/>
          <a:lstStyle/>
          <a:p>
            <a:pPr fontAlgn="base">
              <a:lnSpc>
                <a:spcPct val="150000"/>
              </a:lnSpc>
              <a:spcBef>
                <a:spcPct val="0"/>
              </a:spcBef>
            </a:pPr>
            <a:endParaRPr lang="zh-CN" altLang="en-US" sz="1905" strike="noStrike" noProof="1">
              <a:latin typeface="Times New Roman" panose="02020603050405020304" pitchFamily="18" charset="0"/>
              <a:ea typeface="微软雅黑"/>
              <a:cs typeface="Times New Roman" panose="02020603050405020304" pitchFamily="18" charset="0"/>
            </a:endParaRPr>
          </a:p>
        </p:txBody>
      </p:sp>
      <p:sp>
        <p:nvSpPr>
          <p:cNvPr id="8" name="Line 30"/>
          <p:cNvSpPr>
            <a:spLocks noChangeShapeType="1"/>
          </p:cNvSpPr>
          <p:nvPr/>
        </p:nvSpPr>
        <p:spPr bwMode="auto">
          <a:xfrm rot="8580000" flipV="1">
            <a:off x="3513138" y="4302125"/>
            <a:ext cx="4548188" cy="190500"/>
          </a:xfrm>
          <a:prstGeom prst="line">
            <a:avLst/>
          </a:prstGeom>
          <a:noFill/>
          <a:ln w="76200">
            <a:solidFill>
              <a:srgbClr val="FF0000"/>
            </a:solidFill>
            <a:round/>
            <a:tailEnd type="stealth" w="med" len="med"/>
          </a:ln>
          <a:extLst>
            <a:ext uri="{909E8E84-426E-40DD-AFC4-6F175D3DCCD1}">
              <a14:hiddenFill xmlns:a14="http://schemas.microsoft.com/office/drawing/2010/main">
                <a:noFill/>
              </a14:hiddenFill>
            </a:ext>
          </a:extLst>
        </p:spPr>
        <p:txBody>
          <a:bodyPr/>
          <a:lstStyle/>
          <a:p>
            <a:pPr fontAlgn="base">
              <a:lnSpc>
                <a:spcPct val="150000"/>
              </a:lnSpc>
              <a:spcBef>
                <a:spcPct val="0"/>
              </a:spcBef>
            </a:pPr>
            <a:endParaRPr lang="zh-CN" altLang="en-US" sz="1905" strike="noStrike" noProof="1">
              <a:latin typeface="Times New Roman" panose="02020603050405020304" pitchFamily="18" charset="0"/>
              <a:ea typeface="微软雅黑"/>
              <a:cs typeface="Times New Roman" panose="02020603050405020304" pitchFamily="18" charset="0"/>
            </a:endParaRPr>
          </a:p>
        </p:txBody>
      </p:sp>
      <p:sp>
        <p:nvSpPr>
          <p:cNvPr id="9" name="Line 30"/>
          <p:cNvSpPr>
            <a:spLocks noChangeShapeType="1"/>
          </p:cNvSpPr>
          <p:nvPr/>
        </p:nvSpPr>
        <p:spPr bwMode="auto">
          <a:xfrm rot="8580000">
            <a:off x="3795713" y="3432175"/>
            <a:ext cx="3919538" cy="381000"/>
          </a:xfrm>
          <a:prstGeom prst="line">
            <a:avLst/>
          </a:prstGeom>
          <a:noFill/>
          <a:ln w="76200">
            <a:solidFill>
              <a:srgbClr val="FF0000"/>
            </a:solidFill>
            <a:round/>
            <a:tailEnd type="stealth" w="med" len="med"/>
          </a:ln>
          <a:extLst>
            <a:ext uri="{909E8E84-426E-40DD-AFC4-6F175D3DCCD1}">
              <a14:hiddenFill xmlns:a14="http://schemas.microsoft.com/office/drawing/2010/main">
                <a:noFill/>
              </a14:hiddenFill>
            </a:ext>
          </a:extLst>
        </p:spPr>
        <p:txBody>
          <a:bodyPr/>
          <a:lstStyle/>
          <a:p>
            <a:pPr fontAlgn="base">
              <a:lnSpc>
                <a:spcPct val="150000"/>
              </a:lnSpc>
              <a:spcBef>
                <a:spcPct val="0"/>
              </a:spcBef>
            </a:pPr>
            <a:endParaRPr lang="zh-CN" altLang="en-US" sz="1905" strike="noStrike" noProof="1">
              <a:latin typeface="Times New Roman" panose="02020603050405020304" pitchFamily="18" charset="0"/>
              <a:ea typeface="微软雅黑"/>
              <a:cs typeface="Times New Roman" panose="02020603050405020304" pitchFamily="18" charset="0"/>
            </a:endParaRPr>
          </a:p>
        </p:txBody>
      </p:sp>
      <p:sp>
        <p:nvSpPr>
          <p:cNvPr id="10" name="Line 30"/>
          <p:cNvSpPr>
            <a:spLocks noChangeShapeType="1"/>
          </p:cNvSpPr>
          <p:nvPr/>
        </p:nvSpPr>
        <p:spPr bwMode="auto">
          <a:xfrm rot="8580000">
            <a:off x="3654425" y="3989388"/>
            <a:ext cx="4265613" cy="20638"/>
          </a:xfrm>
          <a:prstGeom prst="line">
            <a:avLst/>
          </a:prstGeom>
          <a:noFill/>
          <a:ln w="76200">
            <a:solidFill>
              <a:srgbClr val="FF0000"/>
            </a:solidFill>
            <a:round/>
            <a:tailEnd type="stealth" w="med" len="med"/>
          </a:ln>
          <a:extLst>
            <a:ext uri="{909E8E84-426E-40DD-AFC4-6F175D3DCCD1}">
              <a14:hiddenFill xmlns:a14="http://schemas.microsoft.com/office/drawing/2010/main">
                <a:noFill/>
              </a14:hiddenFill>
            </a:ext>
          </a:extLst>
        </p:spPr>
        <p:txBody>
          <a:bodyPr/>
          <a:lstStyle/>
          <a:p>
            <a:pPr fontAlgn="base">
              <a:lnSpc>
                <a:spcPct val="150000"/>
              </a:lnSpc>
              <a:spcBef>
                <a:spcPct val="0"/>
              </a:spcBef>
            </a:pPr>
            <a:endParaRPr lang="zh-CN" altLang="en-US" sz="1905" strike="noStrike" noProof="1">
              <a:latin typeface="Times New Roman" panose="02020603050405020304" pitchFamily="18" charset="0"/>
              <a:ea typeface="微软雅黑"/>
              <a:cs typeface="Times New Roman" panose="02020603050405020304" pitchFamily="18" charset="0"/>
            </a:endParaRPr>
          </a:p>
        </p:txBody>
      </p:sp>
      <p:sp>
        <p:nvSpPr>
          <p:cNvPr id="11" name="Line 34"/>
          <p:cNvSpPr>
            <a:spLocks noChangeShapeType="1"/>
          </p:cNvSpPr>
          <p:nvPr/>
        </p:nvSpPr>
        <p:spPr bwMode="auto">
          <a:xfrm rot="10440000">
            <a:off x="4346575" y="3981450"/>
            <a:ext cx="2898775" cy="1273175"/>
          </a:xfrm>
          <a:prstGeom prst="line">
            <a:avLst/>
          </a:prstGeom>
          <a:noFill/>
          <a:ln w="76200">
            <a:solidFill>
              <a:schemeClr val="tx1"/>
            </a:solidFill>
            <a:round/>
            <a:tailEnd type="stealth" w="med" len="med"/>
          </a:ln>
          <a:extLst>
            <a:ext uri="{909E8E84-426E-40DD-AFC4-6F175D3DCCD1}">
              <a14:hiddenFill xmlns:a14="http://schemas.microsoft.com/office/drawing/2010/main">
                <a:noFill/>
              </a14:hiddenFill>
            </a:ext>
          </a:extLst>
        </p:spPr>
        <p:txBody>
          <a:bodyPr/>
          <a:lstStyle/>
          <a:p>
            <a:pPr fontAlgn="base">
              <a:lnSpc>
                <a:spcPct val="150000"/>
              </a:lnSpc>
              <a:spcBef>
                <a:spcPct val="0"/>
              </a:spcBef>
            </a:pPr>
            <a:endParaRPr lang="zh-CN" altLang="en-US" sz="1905" strike="noStrike" noProof="1">
              <a:latin typeface="Times New Roman" panose="02020603050405020304" pitchFamily="18" charset="0"/>
              <a:ea typeface="微软雅黑"/>
              <a:cs typeface="Times New Roman" panose="02020603050405020304" pitchFamily="18" charset="0"/>
            </a:endParaRPr>
          </a:p>
        </p:txBody>
      </p:sp>
      <p:sp>
        <p:nvSpPr>
          <p:cNvPr id="13" name="Line 34"/>
          <p:cNvSpPr>
            <a:spLocks noChangeShapeType="1"/>
          </p:cNvSpPr>
          <p:nvPr/>
        </p:nvSpPr>
        <p:spPr bwMode="auto">
          <a:xfrm rot="11880000">
            <a:off x="4373563" y="1833563"/>
            <a:ext cx="3559175" cy="2465388"/>
          </a:xfrm>
          <a:prstGeom prst="line">
            <a:avLst/>
          </a:prstGeom>
          <a:noFill/>
          <a:ln w="76200">
            <a:solidFill>
              <a:schemeClr val="tx1"/>
            </a:solidFill>
            <a:round/>
            <a:tailEnd type="stealth" w="med" len="med"/>
          </a:ln>
          <a:extLst>
            <a:ext uri="{909E8E84-426E-40DD-AFC4-6F175D3DCCD1}">
              <a14:hiddenFill xmlns:a14="http://schemas.microsoft.com/office/drawing/2010/main">
                <a:noFill/>
              </a14:hiddenFill>
            </a:ext>
          </a:extLst>
        </p:spPr>
        <p:txBody>
          <a:bodyPr/>
          <a:lstStyle/>
          <a:p>
            <a:pPr fontAlgn="base">
              <a:lnSpc>
                <a:spcPct val="150000"/>
              </a:lnSpc>
              <a:spcBef>
                <a:spcPct val="0"/>
              </a:spcBef>
            </a:pPr>
            <a:endParaRPr lang="zh-CN" altLang="en-US" sz="1905" strike="noStrike" noProof="1">
              <a:latin typeface="Times New Roman" panose="02020603050405020304" pitchFamily="18" charset="0"/>
              <a:ea typeface="微软雅黑"/>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11618" name="Rectangle 1"/>
          <p:cNvSpPr/>
          <p:nvPr/>
        </p:nvSpPr>
        <p:spPr>
          <a:xfrm>
            <a:off x="104775" y="831850"/>
            <a:ext cx="8931910" cy="5631180"/>
          </a:xfrm>
          <a:prstGeom prst="rect">
            <a:avLst/>
          </a:prstGeom>
          <a:noFill/>
          <a:ln w="9525">
            <a:noFill/>
          </a:ln>
          <a:effectLst>
            <a:prstShdw prst="shdw11" dir="16200000">
              <a:schemeClr val="bg2">
                <a:alpha val="50000"/>
              </a:schemeClr>
            </a:prstShdw>
          </a:effectLst>
        </p:spPr>
        <p:txBody>
          <a:bodyPr wrap="square" anchor="ctr">
            <a:spAutoFit/>
          </a:bodyPr>
          <a:lstStyle/>
          <a:p>
            <a:pPr indent="560705" algn="l">
              <a:lnSpc>
                <a:spcPct val="150000"/>
              </a:lnSpc>
            </a:pPr>
            <a:r>
              <a:rPr lang="zh-CN" altLang="en-US" sz="2400" b="1">
                <a:latin typeface="黑体" pitchFamily="2" charset="-122"/>
                <a:ea typeface="黑体" pitchFamily="2" charset="-122"/>
              </a:rPr>
              <a:t>⑴</a:t>
            </a:r>
            <a:r>
              <a:rPr lang="zh-CN" altLang="en-US" sz="2400" b="1">
                <a:solidFill>
                  <a:srgbClr val="0000FF"/>
                </a:solidFill>
                <a:latin typeface="黑体" pitchFamily="2" charset="-122"/>
                <a:ea typeface="黑体" pitchFamily="2" charset="-122"/>
              </a:rPr>
              <a:t>人大</a:t>
            </a:r>
            <a:r>
              <a:rPr lang="zh-CN" altLang="en-US" sz="2400" b="1">
                <a:latin typeface="黑体" pitchFamily="2" charset="-122"/>
                <a:ea typeface="黑体" pitchFamily="2" charset="-122"/>
              </a:rPr>
              <a:t>是我国国家权力机关，它对政府、司法等国家机关都有监督权，</a:t>
            </a:r>
            <a:r>
              <a:rPr lang="zh-CN" altLang="en-US" sz="2400" b="1">
                <a:solidFill>
                  <a:srgbClr val="FF0000"/>
                </a:solidFill>
                <a:latin typeface="黑体" pitchFamily="2" charset="-122"/>
                <a:ea typeface="黑体" pitchFamily="2" charset="-122"/>
              </a:rPr>
              <a:t>人大监督具有强制性和法律效力</a:t>
            </a:r>
            <a:r>
              <a:rPr lang="zh-CN" altLang="en-US" sz="2400" b="1">
                <a:latin typeface="黑体" pitchFamily="2" charset="-122"/>
                <a:ea typeface="黑体" pitchFamily="2" charset="-122"/>
              </a:rPr>
              <a:t>。   </a:t>
            </a:r>
          </a:p>
          <a:p>
            <a:pPr indent="560705" algn="l">
              <a:lnSpc>
                <a:spcPct val="150000"/>
              </a:lnSpc>
            </a:pPr>
            <a:r>
              <a:rPr lang="zh-CN" altLang="en-US" sz="2400" b="1">
                <a:latin typeface="黑体" pitchFamily="2" charset="-122"/>
                <a:ea typeface="黑体" pitchFamily="2" charset="-122"/>
              </a:rPr>
              <a:t>⑵</a:t>
            </a:r>
            <a:r>
              <a:rPr lang="zh-CN" altLang="en-US" sz="2400" b="1">
                <a:solidFill>
                  <a:srgbClr val="0000FF"/>
                </a:solidFill>
                <a:latin typeface="黑体" pitchFamily="2" charset="-122"/>
                <a:ea typeface="黑体" pitchFamily="2" charset="-122"/>
              </a:rPr>
              <a:t>司法机关及行政系统内部的监督</a:t>
            </a:r>
            <a:r>
              <a:rPr lang="zh-CN" altLang="en-US" sz="2400" b="1">
                <a:latin typeface="黑体" pitchFamily="2" charset="-122"/>
                <a:ea typeface="黑体" pitchFamily="2" charset="-122"/>
              </a:rPr>
              <a:t>具有明显的</a:t>
            </a:r>
            <a:r>
              <a:rPr lang="zh-CN" altLang="en-US" sz="2400" b="1">
                <a:solidFill>
                  <a:srgbClr val="FF0000"/>
                </a:solidFill>
                <a:latin typeface="黑体" pitchFamily="2" charset="-122"/>
                <a:ea typeface="黑体" pitchFamily="2" charset="-122"/>
              </a:rPr>
              <a:t>强制性和法律效力。    </a:t>
            </a:r>
          </a:p>
          <a:p>
            <a:pPr indent="560705" algn="l">
              <a:lnSpc>
                <a:spcPct val="150000"/>
              </a:lnSpc>
            </a:pPr>
            <a:r>
              <a:rPr lang="zh-CN" altLang="en-US" sz="2400" b="1">
                <a:latin typeface="黑体" pitchFamily="2" charset="-122"/>
                <a:ea typeface="黑体" pitchFamily="2" charset="-122"/>
              </a:rPr>
              <a:t>⑶</a:t>
            </a:r>
            <a:r>
              <a:rPr lang="zh-CN" altLang="en-US" sz="2400" b="1">
                <a:solidFill>
                  <a:srgbClr val="0000FF"/>
                </a:solidFill>
                <a:latin typeface="黑体" pitchFamily="2" charset="-122"/>
                <a:ea typeface="黑体" pitchFamily="2" charset="-122"/>
              </a:rPr>
              <a:t>政协</a:t>
            </a:r>
            <a:r>
              <a:rPr lang="zh-CN" altLang="en-US" sz="2400" b="1">
                <a:latin typeface="黑体" pitchFamily="2" charset="-122"/>
                <a:ea typeface="黑体" pitchFamily="2" charset="-122"/>
              </a:rPr>
              <a:t>作为爱国统一战线组织，有民主监督的职能，但</a:t>
            </a:r>
            <a:r>
              <a:rPr lang="zh-CN" altLang="en-US" sz="2400" b="1">
                <a:solidFill>
                  <a:srgbClr val="FF0000"/>
                </a:solidFill>
                <a:latin typeface="黑体" pitchFamily="2" charset="-122"/>
                <a:ea typeface="黑体" pitchFamily="2" charset="-122"/>
              </a:rPr>
              <a:t>不具有强制性和法律效力，</a:t>
            </a:r>
            <a:r>
              <a:rPr lang="zh-CN" altLang="en-US" sz="2400" b="1">
                <a:latin typeface="黑体" pitchFamily="2" charset="-122"/>
                <a:ea typeface="黑体" pitchFamily="2" charset="-122"/>
              </a:rPr>
              <a:t>特别注意，政协不属于国家机关的监督。   </a:t>
            </a:r>
          </a:p>
          <a:p>
            <a:pPr indent="560705" algn="l">
              <a:lnSpc>
                <a:spcPct val="150000"/>
              </a:lnSpc>
            </a:pPr>
            <a:r>
              <a:rPr lang="zh-CN" altLang="en-US" sz="2400" b="1">
                <a:latin typeface="黑体" pitchFamily="2" charset="-122"/>
                <a:ea typeface="黑体" pitchFamily="2" charset="-122"/>
              </a:rPr>
              <a:t>⑷中国</a:t>
            </a:r>
            <a:r>
              <a:rPr lang="zh-CN" altLang="en-US" sz="2400" b="1">
                <a:solidFill>
                  <a:srgbClr val="0000FF"/>
                </a:solidFill>
                <a:latin typeface="黑体" pitchFamily="2" charset="-122"/>
                <a:ea typeface="黑体" pitchFamily="2" charset="-122"/>
              </a:rPr>
              <a:t>共产党</a:t>
            </a:r>
            <a:r>
              <a:rPr lang="zh-CN" altLang="en-US" sz="2400" b="1">
                <a:latin typeface="黑体" pitchFamily="2" charset="-122"/>
                <a:ea typeface="黑体" pitchFamily="2" charset="-122"/>
              </a:rPr>
              <a:t>的监督，虽</a:t>
            </a:r>
            <a:r>
              <a:rPr lang="zh-CN" altLang="en-US" sz="2400" b="1">
                <a:solidFill>
                  <a:srgbClr val="FF0000"/>
                </a:solidFill>
                <a:latin typeface="黑体" pitchFamily="2" charset="-122"/>
                <a:ea typeface="黑体" pitchFamily="2" charset="-122"/>
              </a:rPr>
              <a:t>不具有法律效力</a:t>
            </a:r>
            <a:r>
              <a:rPr lang="zh-CN" altLang="en-US" sz="2400" b="1">
                <a:latin typeface="黑体" pitchFamily="2" charset="-122"/>
                <a:ea typeface="黑体" pitchFamily="2" charset="-122"/>
              </a:rPr>
              <a:t>，但可以通过党规党纪对党员干部进行有效制约，并可向权力机关提出相应建议，最终形成</a:t>
            </a:r>
            <a:r>
              <a:rPr lang="zh-CN" altLang="en-US" sz="2400" b="1">
                <a:solidFill>
                  <a:srgbClr val="FF0000"/>
                </a:solidFill>
                <a:latin typeface="黑体" pitchFamily="2" charset="-122"/>
                <a:ea typeface="黑体" pitchFamily="2" charset="-122"/>
              </a:rPr>
              <a:t>强有力的监督。</a:t>
            </a:r>
            <a:endParaRPr lang="zh-CN" altLang="en-US" sz="2400" b="1">
              <a:latin typeface="黑体" pitchFamily="2" charset="-122"/>
              <a:ea typeface="黑体" pitchFamily="2" charset="-122"/>
            </a:endParaRPr>
          </a:p>
          <a:p>
            <a:pPr indent="560705" algn="l">
              <a:lnSpc>
                <a:spcPct val="150000"/>
              </a:lnSpc>
            </a:pPr>
            <a:r>
              <a:rPr lang="zh-CN" altLang="en-US" sz="2400" b="1">
                <a:latin typeface="黑体" pitchFamily="2" charset="-122"/>
                <a:ea typeface="黑体" pitchFamily="2" charset="-122"/>
              </a:rPr>
              <a:t>⑸</a:t>
            </a:r>
            <a:r>
              <a:rPr lang="zh-CN" altLang="en-US" sz="2400" b="1">
                <a:solidFill>
                  <a:srgbClr val="0000FF"/>
                </a:solidFill>
                <a:latin typeface="黑体" pitchFamily="2" charset="-122"/>
                <a:ea typeface="黑体" pitchFamily="2" charset="-122"/>
              </a:rPr>
              <a:t>新闻舆论和社会公众监督</a:t>
            </a:r>
            <a:r>
              <a:rPr lang="zh-CN" altLang="en-US" sz="2400" b="1">
                <a:latin typeface="黑体" pitchFamily="2" charset="-122"/>
                <a:ea typeface="黑体" pitchFamily="2" charset="-122"/>
              </a:rPr>
              <a:t>也</a:t>
            </a:r>
            <a:r>
              <a:rPr lang="zh-CN" altLang="en-US" sz="2400" b="1">
                <a:solidFill>
                  <a:srgbClr val="FF0000"/>
                </a:solidFill>
                <a:latin typeface="黑体" pitchFamily="2" charset="-122"/>
                <a:ea typeface="黑体" pitchFamily="2" charset="-122"/>
              </a:rPr>
              <a:t>不具有法律效力</a:t>
            </a:r>
            <a:r>
              <a:rPr lang="zh-CN" altLang="en-US" sz="2400" b="1">
                <a:latin typeface="黑体" pitchFamily="2" charset="-122"/>
                <a:ea typeface="黑体" pitchFamily="2" charset="-122"/>
              </a:rPr>
              <a:t>。</a:t>
            </a:r>
          </a:p>
        </p:txBody>
      </p:sp>
      <p:sp>
        <p:nvSpPr>
          <p:cNvPr id="28674" name="Rectangle 2"/>
          <p:cNvSpPr/>
          <p:nvPr/>
        </p:nvSpPr>
        <p:spPr>
          <a:xfrm>
            <a:off x="503238" y="5761038"/>
            <a:ext cx="9144000" cy="522287"/>
          </a:xfrm>
          <a:prstGeom prst="rect">
            <a:avLst/>
          </a:prstGeom>
          <a:noFill/>
          <a:ln w="9525">
            <a:noFill/>
          </a:ln>
          <a:effectLst>
            <a:prstShdw prst="shdw11" dir="16200000">
              <a:schemeClr val="bg2">
                <a:alpha val="50000"/>
              </a:schemeClr>
            </a:prstShdw>
          </a:effectLst>
        </p:spPr>
        <p:txBody>
          <a:bodyPr anchor="ctr">
            <a:spAutoFit/>
          </a:bodyPr>
          <a:lstStyle/>
          <a:p>
            <a:r>
              <a:rPr lang="zh-CN" altLang="en-US" sz="2800" b="1">
                <a:latin typeface="微软雅黑" panose="020b0503020204020204" charset="-122"/>
                <a:ea typeface="微软雅黑"/>
              </a:rPr>
              <a:t>　  </a:t>
            </a:r>
            <a:endParaRPr lang="zh-CN" altLang="en-US" sz="2400">
              <a:latin typeface="黑体" pitchFamily="2" charset="-122"/>
              <a:ea typeface="黑体" pitchFamily="2" charset="-122"/>
            </a:endParaRPr>
          </a:p>
        </p:txBody>
      </p:sp>
      <p:sp>
        <p:nvSpPr>
          <p:cNvPr id="28675" name="文本框 1"/>
          <p:cNvSpPr txBox="1"/>
          <p:nvPr/>
        </p:nvSpPr>
        <p:spPr>
          <a:xfrm>
            <a:off x="104775" y="247650"/>
            <a:ext cx="8931275" cy="583565"/>
          </a:xfrm>
          <a:prstGeom prst="rect">
            <a:avLst/>
          </a:prstGeom>
          <a:noFill/>
          <a:ln w="9525">
            <a:noFill/>
          </a:ln>
        </p:spPr>
        <p:txBody>
          <a:bodyPr wrap="square" anchor="t">
            <a:spAutoFit/>
          </a:bodyPr>
          <a:lstStyle/>
          <a:p>
            <a:r>
              <a:rPr lang="en-US" altLang="zh-CN" sz="3200" b="1">
                <a:solidFill>
                  <a:srgbClr val="0000FF"/>
                </a:solidFill>
                <a:latin typeface="黑体" pitchFamily="2" charset="-122"/>
                <a:ea typeface="黑体" pitchFamily="2" charset="-122"/>
              </a:rPr>
              <a:t>【</a:t>
            </a:r>
            <a:r>
              <a:rPr lang="zh-CN" altLang="en-US" sz="3200" b="1">
                <a:solidFill>
                  <a:srgbClr val="0000FF"/>
                </a:solidFill>
                <a:latin typeface="黑体" pitchFamily="2" charset="-122"/>
                <a:ea typeface="黑体" pitchFamily="2" charset="-122"/>
              </a:rPr>
              <a:t>特别提醒</a:t>
            </a:r>
            <a:r>
              <a:rPr lang="en-US" altLang="zh-CN" sz="3200" b="1">
                <a:solidFill>
                  <a:srgbClr val="0000FF"/>
                </a:solidFill>
                <a:latin typeface="黑体" pitchFamily="2" charset="-122"/>
                <a:ea typeface="黑体" pitchFamily="2" charset="-122"/>
              </a:rPr>
              <a:t>】</a:t>
            </a:r>
            <a:r>
              <a:rPr lang="zh-CN" altLang="en-US" sz="3200" b="1">
                <a:solidFill>
                  <a:srgbClr val="FF0000"/>
                </a:solidFill>
                <a:latin typeface="黑体" pitchFamily="2" charset="-122"/>
                <a:ea typeface="黑体" pitchFamily="2" charset="-122"/>
              </a:rPr>
              <a:t>各种监督的法律效力是不同的</a:t>
            </a:r>
            <a:r>
              <a:rPr lang="en-US" altLang="zh-CN" sz="3200" b="1">
                <a:solidFill>
                  <a:srgbClr val="FF0000"/>
                </a:solidFill>
                <a:latin typeface="黑体" pitchFamily="2" charset="-122"/>
                <a:ea typeface="黑体" pitchFamily="2" charset="-122"/>
              </a:rPr>
              <a:t>(P46)</a:t>
            </a:r>
          </a:p>
        </p:txBody>
      </p:sp>
    </p:spTree>
  </p:cSld>
  <p:clrMapOvr>
    <a:masterClrMapping/>
  </p:clrMapOvr>
  <p:transition/>
  <p:timing/>
</p:sld>
</file>

<file path=ppt/slides/slide2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24579" name="文本框 1"/>
          <p:cNvSpPr txBox="1"/>
          <p:nvPr/>
        </p:nvSpPr>
        <p:spPr>
          <a:xfrm>
            <a:off x="976313" y="2708275"/>
            <a:ext cx="847725" cy="1358900"/>
          </a:xfrm>
          <a:prstGeom prst="rect">
            <a:avLst/>
          </a:prstGeom>
          <a:noFill/>
          <a:ln w="9525">
            <a:noFill/>
          </a:ln>
        </p:spPr>
        <p:txBody>
          <a:bodyPr wrap="none" lIns="68576" tIns="34287" rIns="68576" bIns="34287" anchor="t">
            <a:spAutoFit/>
          </a:bodyPr>
          <a:lstStyle/>
          <a:p>
            <a:pPr>
              <a:lnSpc>
                <a:spcPct val="150000"/>
              </a:lnSpc>
            </a:pPr>
            <a:r>
              <a:rPr lang="zh-CN" altLang="en-US" sz="2800" b="1">
                <a:solidFill>
                  <a:srgbClr val="FF0000"/>
                </a:solidFill>
                <a:latin typeface="Times New Roman" panose="02020603050405020304" pitchFamily="18" charset="0"/>
                <a:ea typeface="微软雅黑"/>
                <a:sym typeface="宋体" panose="02010600030101010101" pitchFamily="2" charset="-122"/>
              </a:rPr>
              <a:t>政务</a:t>
            </a:r>
          </a:p>
          <a:p>
            <a:pPr>
              <a:lnSpc>
                <a:spcPct val="150000"/>
              </a:lnSpc>
            </a:pPr>
            <a:r>
              <a:rPr lang="zh-CN" altLang="en-US" sz="2800" b="1">
                <a:solidFill>
                  <a:srgbClr val="FF0000"/>
                </a:solidFill>
                <a:latin typeface="Times New Roman" panose="02020603050405020304" pitchFamily="18" charset="0"/>
                <a:ea typeface="微软雅黑"/>
                <a:sym typeface="宋体" panose="02010600030101010101" pitchFamily="2" charset="-122"/>
              </a:rPr>
              <a:t>公开</a:t>
            </a:r>
          </a:p>
        </p:txBody>
      </p:sp>
      <p:sp>
        <p:nvSpPr>
          <p:cNvPr id="35" name="文本框 28"/>
          <p:cNvSpPr txBox="1">
            <a:spLocks noChangeArrowheads="1"/>
          </p:cNvSpPr>
          <p:nvPr/>
        </p:nvSpPr>
        <p:spPr bwMode="auto">
          <a:xfrm>
            <a:off x="2704148" y="2233930"/>
            <a:ext cx="5036072" cy="581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6" tIns="34287" rIns="68576" bIns="34287">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eaLnBrk="1" fontAlgn="base" hangingPunct="1">
              <a:lnSpc>
                <a:spcPct val="150000"/>
              </a:lnSpc>
              <a:spcBef>
                <a:spcPct val="0"/>
              </a:spcBef>
              <a:spcAft>
                <a:spcPct val="0"/>
              </a:spcAft>
            </a:pPr>
            <a:r>
              <a:rPr lang="zh-CN" altLang="en-US" sz="2220" b="1" strike="noStrike" noProof="1" smtClean="0">
                <a:solidFill>
                  <a:srgbClr val="FF0000"/>
                </a:solidFill>
                <a:latin typeface="Times New Roman" panose="02020603050405020304" pitchFamily="18" charset="0"/>
                <a:ea typeface="微软雅黑"/>
                <a:cs typeface="Times New Roman" panose="02020603050405020304" pitchFamily="18" charset="0"/>
              </a:rPr>
              <a:t>原则：</a:t>
            </a:r>
            <a:r>
              <a:rPr lang="zh-CN" altLang="en-US" sz="2220" b="1" strike="noStrike" noProof="1" smtClean="0">
                <a:solidFill>
                  <a:srgbClr val="0000CC"/>
                </a:solidFill>
                <a:latin typeface="Times New Roman" panose="02020603050405020304" pitchFamily="18" charset="0"/>
                <a:ea typeface="微软雅黑"/>
                <a:cs typeface="Times New Roman" panose="02020603050405020304" pitchFamily="18" charset="0"/>
              </a:rPr>
              <a:t>以</a:t>
            </a:r>
            <a:r>
              <a:rPr lang="zh-CN" altLang="en-US" sz="2220" b="1" strike="noStrike" noProof="1">
                <a:solidFill>
                  <a:srgbClr val="0000CC"/>
                </a:solidFill>
                <a:latin typeface="Times New Roman" panose="02020603050405020304" pitchFamily="18" charset="0"/>
                <a:ea typeface="微软雅黑"/>
                <a:cs typeface="Times New Roman" panose="02020603050405020304" pitchFamily="18" charset="0"/>
              </a:rPr>
              <a:t>公开为常态、不公开为例外</a:t>
            </a:r>
          </a:p>
        </p:txBody>
      </p:sp>
      <p:sp>
        <p:nvSpPr>
          <p:cNvPr id="36" name="文本框 30"/>
          <p:cNvSpPr txBox="1">
            <a:spLocks noChangeArrowheads="1"/>
          </p:cNvSpPr>
          <p:nvPr/>
        </p:nvSpPr>
        <p:spPr bwMode="auto">
          <a:xfrm>
            <a:off x="2854325" y="4015423"/>
            <a:ext cx="4854575" cy="109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6" tIns="34287" rIns="68576" bIns="34287">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eaLnBrk="1" fontAlgn="auto" hangingPunct="1">
              <a:lnSpc>
                <a:spcPct val="100000"/>
              </a:lnSpc>
              <a:spcBef>
                <a:spcPct val="0"/>
              </a:spcBef>
              <a:spcAft>
                <a:spcPct val="0"/>
              </a:spcAft>
            </a:pPr>
            <a:r>
              <a:rPr lang="zh-CN" altLang="en-US" sz="2220" b="1" strike="noStrike" noProof="1" smtClean="0">
                <a:solidFill>
                  <a:srgbClr val="FF0000"/>
                </a:solidFill>
                <a:latin typeface="Times New Roman" panose="02020603050405020304" pitchFamily="18" charset="0"/>
                <a:ea typeface="微软雅黑"/>
                <a:cs typeface="Times New Roman" panose="02020603050405020304" pitchFamily="18" charset="0"/>
              </a:rPr>
              <a:t>意义：</a:t>
            </a:r>
            <a:endParaRPr lang="en-US" altLang="zh-CN" sz="2220" b="1" strike="noStrike" noProof="1" smtClean="0">
              <a:solidFill>
                <a:srgbClr val="FF0000"/>
              </a:solidFill>
              <a:latin typeface="Times New Roman" panose="02020603050405020304" pitchFamily="18" charset="0"/>
              <a:ea typeface="微软雅黑"/>
              <a:cs typeface="Times New Roman" panose="02020603050405020304" pitchFamily="18" charset="0"/>
            </a:endParaRPr>
          </a:p>
          <a:p>
            <a:pPr eaLnBrk="1" fontAlgn="auto" hangingPunct="1">
              <a:lnSpc>
                <a:spcPct val="100000"/>
              </a:lnSpc>
              <a:spcBef>
                <a:spcPct val="0"/>
              </a:spcBef>
              <a:spcAft>
                <a:spcPct val="0"/>
              </a:spcAft>
            </a:pPr>
            <a:r>
              <a:rPr lang="zh-CN" altLang="en-US" sz="2220" b="1" strike="noStrike" noProof="1" smtClean="0">
                <a:solidFill>
                  <a:srgbClr val="FF0000"/>
                </a:solidFill>
                <a:latin typeface="Times New Roman" panose="02020603050405020304" pitchFamily="18" charset="0"/>
                <a:ea typeface="微软雅黑"/>
                <a:cs typeface="Times New Roman" panose="02020603050405020304" pitchFamily="18" charset="0"/>
              </a:rPr>
              <a:t>对</a:t>
            </a:r>
            <a:r>
              <a:rPr lang="zh-CN" altLang="en-US" sz="2220" b="1" strike="noStrike" noProof="1">
                <a:solidFill>
                  <a:srgbClr val="FF0000"/>
                </a:solidFill>
                <a:latin typeface="Times New Roman" panose="02020603050405020304" pitchFamily="18" charset="0"/>
                <a:ea typeface="微软雅黑"/>
                <a:cs typeface="Times New Roman" panose="02020603050405020304" pitchFamily="18" charset="0"/>
              </a:rPr>
              <a:t>政府：</a:t>
            </a:r>
            <a:r>
              <a:rPr lang="zh-CN" altLang="en-US" sz="2220" b="1" strike="noStrike" noProof="1">
                <a:latin typeface="微软雅黑" panose="020b0503020204020204" charset="-122"/>
                <a:ea typeface="微软雅黑"/>
                <a:cs typeface="+mn-cs"/>
                <a:sym typeface="Arial" panose="020b0604020202020204" pitchFamily="34" charset="0"/>
              </a:rPr>
              <a:t>有利于</a:t>
            </a:r>
            <a:r>
              <a:rPr lang="zh-CN" altLang="en-US" sz="2220" b="1" strike="noStrike" noProof="1">
                <a:solidFill>
                  <a:srgbClr val="0000CC"/>
                </a:solidFill>
                <a:latin typeface="微软雅黑" panose="020b0503020204020204" charset="-122"/>
                <a:ea typeface="微软雅黑"/>
                <a:cs typeface="+mn-cs"/>
                <a:sym typeface="Arial" panose="020b0604020202020204" pitchFamily="34" charset="0"/>
              </a:rPr>
              <a:t>规范政府及其工作人员的行政行为，</a:t>
            </a:r>
            <a:r>
              <a:rPr lang="zh-CN" altLang="en-US" sz="2220" b="1" strike="noStrike" noProof="1">
                <a:latin typeface="微软雅黑" panose="020b0503020204020204" charset="-122"/>
                <a:ea typeface="微软雅黑"/>
                <a:cs typeface="+mn-cs"/>
                <a:sym typeface="Arial" panose="020b0604020202020204" pitchFamily="34" charset="0"/>
              </a:rPr>
              <a:t> 提高政府的公信力；</a:t>
            </a:r>
            <a:endParaRPr lang="zh-CN" altLang="en-US" sz="2220" b="1" strike="noStrike" noProof="1">
              <a:latin typeface="Times New Roman" panose="02020603050405020304" pitchFamily="18" charset="0"/>
              <a:ea typeface="微软雅黑"/>
              <a:cs typeface="Times New Roman" panose="02020603050405020304" pitchFamily="18" charset="0"/>
            </a:endParaRPr>
          </a:p>
        </p:txBody>
      </p:sp>
      <p:sp>
        <p:nvSpPr>
          <p:cNvPr id="39" name="文本框 4"/>
          <p:cNvSpPr txBox="1">
            <a:spLocks noChangeArrowheads="1"/>
          </p:cNvSpPr>
          <p:nvPr/>
        </p:nvSpPr>
        <p:spPr bwMode="auto">
          <a:xfrm>
            <a:off x="2704340" y="3054537"/>
            <a:ext cx="5004560" cy="752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6" tIns="34287" rIns="68576" bIns="34287">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algn="ctr" eaLnBrk="1" fontAlgn="base" hangingPunct="1">
              <a:lnSpc>
                <a:spcPct val="100000"/>
              </a:lnSpc>
              <a:spcBef>
                <a:spcPct val="0"/>
              </a:spcBef>
              <a:spcAft>
                <a:spcPct val="0"/>
              </a:spcAft>
            </a:pPr>
            <a:r>
              <a:rPr lang="zh-CN" altLang="en-US" sz="2220" b="1" strike="noStrike" noProof="1" smtClean="0">
                <a:solidFill>
                  <a:srgbClr val="FF0000"/>
                </a:solidFill>
                <a:latin typeface="Times New Roman" panose="02020603050405020304" pitchFamily="18" charset="0"/>
                <a:ea typeface="微软雅黑"/>
                <a:cs typeface="Times New Roman" panose="02020603050405020304" pitchFamily="18" charset="0"/>
                <a:sym typeface="宋体" panose="02010600030101010101" pitchFamily="2" charset="-122"/>
              </a:rPr>
              <a:t>主要内容：</a:t>
            </a:r>
            <a:r>
              <a:rPr lang="zh-CN" altLang="en-US" sz="2220" b="1" strike="noStrike" noProof="1" smtClean="0">
                <a:gradFill>
                  <a:gsLst>
                    <a:gs pos="0">
                      <a:srgbClr val="7B32B2"/>
                    </a:gs>
                    <a:gs pos="100000">
                      <a:srgbClr val="401A5D"/>
                    </a:gs>
                  </a:gsLst>
                  <a:lin scaled="0"/>
                </a:gradFill>
                <a:latin typeface="Times New Roman" panose="02020603050405020304" pitchFamily="18" charset="0"/>
                <a:ea typeface="微软雅黑"/>
                <a:cs typeface="Times New Roman" panose="02020603050405020304" pitchFamily="18" charset="0"/>
                <a:sym typeface="宋体" panose="02010600030101010101" pitchFamily="2" charset="-122"/>
              </a:rPr>
              <a:t>决</a:t>
            </a:r>
            <a:r>
              <a:rPr lang="zh-CN" altLang="en-US" sz="2220" b="1" strike="noStrike" noProof="1">
                <a:gradFill>
                  <a:gsLst>
                    <a:gs pos="0">
                      <a:srgbClr val="7B32B2"/>
                    </a:gs>
                    <a:gs pos="100000">
                      <a:srgbClr val="401A5D"/>
                    </a:gs>
                  </a:gsLst>
                  <a:lin scaled="0"/>
                </a:gradFill>
                <a:latin typeface="Times New Roman" panose="02020603050405020304" pitchFamily="18" charset="0"/>
                <a:ea typeface="微软雅黑"/>
                <a:cs typeface="Times New Roman" panose="02020603050405020304" pitchFamily="18" charset="0"/>
                <a:sym typeface="宋体" panose="02010600030101010101" pitchFamily="2" charset="-122"/>
              </a:rPr>
              <a:t>策公开、执行公开、管理公开、服务公开、结果公开</a:t>
            </a:r>
          </a:p>
        </p:txBody>
      </p:sp>
      <p:sp>
        <p:nvSpPr>
          <p:cNvPr id="50" name="文本框 28"/>
          <p:cNvSpPr txBox="1">
            <a:spLocks noChangeArrowheads="1"/>
          </p:cNvSpPr>
          <p:nvPr/>
        </p:nvSpPr>
        <p:spPr bwMode="auto">
          <a:xfrm>
            <a:off x="2802890" y="1369060"/>
            <a:ext cx="39227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6" tIns="34287" rIns="68576" bIns="34287">
            <a:spAutoFit/>
          </a:bodyPr>
          <a:lstStyle>
            <a:lvl1pPr eaLnBrk="0" hangingPunct="0">
              <a:defRPr>
                <a:solidFill>
                  <a:schemeClr val="tx1"/>
                </a:solidFill>
                <a:latin typeface="Calibri"/>
                <a:ea typeface="宋体" pitchFamily="2" charset="-122"/>
              </a:defRPr>
            </a:lvl1pPr>
            <a:lvl2pPr marL="742950" indent="-285750" eaLnBrk="0" hangingPunct="0">
              <a:defRPr>
                <a:solidFill>
                  <a:schemeClr val="tx1"/>
                </a:solidFill>
                <a:latin typeface="Calibri"/>
                <a:ea typeface="宋体" pitchFamily="2" charset="-122"/>
              </a:defRPr>
            </a:lvl2pPr>
            <a:lvl3pPr marL="1143000" indent="-228600" eaLnBrk="0" hangingPunct="0">
              <a:defRPr>
                <a:solidFill>
                  <a:schemeClr val="tx1"/>
                </a:solidFill>
                <a:latin typeface="Calibri"/>
                <a:ea typeface="宋体" pitchFamily="2" charset="-122"/>
              </a:defRPr>
            </a:lvl3pPr>
            <a:lvl4pPr marL="1600200" indent="-228600" eaLnBrk="0" hangingPunct="0">
              <a:defRPr>
                <a:solidFill>
                  <a:schemeClr val="tx1"/>
                </a:solidFill>
                <a:latin typeface="Calibri"/>
                <a:ea typeface="宋体" pitchFamily="2" charset="-122"/>
              </a:defRPr>
            </a:lvl4pPr>
            <a:lvl5pPr marL="2057400" indent="-228600" eaLnBrk="0" hangingPunct="0">
              <a:defRPr>
                <a:solidFill>
                  <a:schemeClr val="tx1"/>
                </a:solidFill>
                <a:latin typeface="Calibri"/>
                <a:ea typeface="宋体" pitchFamily="2" charset="-122"/>
              </a:defRPr>
            </a:lvl5pPr>
            <a:lvl6pPr marL="2514600" indent="-228600" eaLnBrk="0" fontAlgn="base" hangingPunct="0">
              <a:spcBef>
                <a:spcPct val="0"/>
              </a:spcBef>
              <a:spcAft>
                <a:spcPct val="0"/>
              </a:spcAft>
              <a:defRPr>
                <a:solidFill>
                  <a:schemeClr val="tx1"/>
                </a:solidFill>
                <a:latin typeface="Calibri"/>
                <a:ea typeface="宋体" pitchFamily="2" charset="-122"/>
              </a:defRPr>
            </a:lvl6pPr>
            <a:lvl7pPr marL="2971800" indent="-228600" eaLnBrk="0" fontAlgn="base" hangingPunct="0">
              <a:spcBef>
                <a:spcPct val="0"/>
              </a:spcBef>
              <a:spcAft>
                <a:spcPct val="0"/>
              </a:spcAft>
              <a:defRPr>
                <a:solidFill>
                  <a:schemeClr val="tx1"/>
                </a:solidFill>
                <a:latin typeface="Calibri"/>
                <a:ea typeface="宋体" pitchFamily="2" charset="-122"/>
              </a:defRPr>
            </a:lvl7pPr>
            <a:lvl8pPr marL="3429000" indent="-228600" eaLnBrk="0" fontAlgn="base" hangingPunct="0">
              <a:spcBef>
                <a:spcPct val="0"/>
              </a:spcBef>
              <a:spcAft>
                <a:spcPct val="0"/>
              </a:spcAft>
              <a:defRPr>
                <a:solidFill>
                  <a:schemeClr val="tx1"/>
                </a:solidFill>
                <a:latin typeface="Calibri"/>
                <a:ea typeface="宋体" pitchFamily="2" charset="-122"/>
              </a:defRPr>
            </a:lvl8pPr>
            <a:lvl9pPr marL="3886200" indent="-228600" eaLnBrk="0" fontAlgn="base" hangingPunct="0">
              <a:spcBef>
                <a:spcPct val="0"/>
              </a:spcBef>
              <a:spcAft>
                <a:spcPct val="0"/>
              </a:spcAft>
              <a:defRPr>
                <a:solidFill>
                  <a:schemeClr val="tx1"/>
                </a:solidFill>
                <a:latin typeface="Calibri"/>
                <a:ea typeface="宋体" pitchFamily="2" charset="-122"/>
              </a:defRPr>
            </a:lvl9pPr>
          </a:lstStyle>
          <a:p>
            <a:pPr eaLnBrk="1" fontAlgn="base" hangingPunct="1">
              <a:lnSpc>
                <a:spcPct val="150000"/>
              </a:lnSpc>
              <a:spcBef>
                <a:spcPct val="0"/>
              </a:spcBef>
              <a:spcAft>
                <a:spcPct val="0"/>
              </a:spcAft>
            </a:pPr>
            <a:r>
              <a:rPr lang="zh-CN" altLang="en-US" sz="2220" b="1" strike="noStrike" noProof="1" smtClean="0">
                <a:solidFill>
                  <a:srgbClr val="FF0000"/>
                </a:solidFill>
                <a:latin typeface="Times New Roman" panose="02020603050405020304" pitchFamily="18" charset="0"/>
                <a:ea typeface="微软雅黑"/>
                <a:cs typeface="Times New Roman" panose="02020603050405020304" pitchFamily="18" charset="0"/>
                <a:sym typeface="+mn-ea"/>
              </a:rPr>
              <a:t>目的：</a:t>
            </a:r>
            <a:r>
              <a:rPr lang="zh-CN" altLang="en-US" sz="2220" b="1" strike="noStrike" noProof="1" smtClean="0">
                <a:solidFill>
                  <a:srgbClr val="0000CC"/>
                </a:solidFill>
                <a:latin typeface="Times New Roman" panose="02020603050405020304" pitchFamily="18" charset="0"/>
                <a:ea typeface="微软雅黑"/>
                <a:cs typeface="Times New Roman" panose="02020603050405020304" pitchFamily="18" charset="0"/>
                <a:sym typeface="+mn-ea"/>
              </a:rPr>
              <a:t>为了更好地为人民服务</a:t>
            </a:r>
          </a:p>
        </p:txBody>
      </p:sp>
      <p:sp>
        <p:nvSpPr>
          <p:cNvPr id="24613" name="文本框 30"/>
          <p:cNvSpPr txBox="1"/>
          <p:nvPr/>
        </p:nvSpPr>
        <p:spPr>
          <a:xfrm>
            <a:off x="2854325" y="5109563"/>
            <a:ext cx="5546725" cy="990600"/>
          </a:xfrm>
          <a:prstGeom prst="rect">
            <a:avLst/>
          </a:prstGeom>
          <a:noFill/>
          <a:ln w="9525">
            <a:noFill/>
          </a:ln>
        </p:spPr>
        <p:txBody>
          <a:bodyPr wrap="square" lIns="68576" tIns="34287" rIns="68576" bIns="34287" anchor="t">
            <a:spAutoFit/>
          </a:bodyPr>
          <a:lstStyle/>
          <a:p>
            <a:r>
              <a:rPr lang="zh-CN" altLang="en-US" sz="2000" b="1">
                <a:solidFill>
                  <a:srgbClr val="FF0000"/>
                </a:solidFill>
                <a:latin typeface="Times New Roman" panose="02020603050405020304" pitchFamily="18" charset="0"/>
                <a:ea typeface="微软雅黑"/>
              </a:rPr>
              <a:t>对公民：</a:t>
            </a:r>
            <a:r>
              <a:rPr lang="zh-CN" altLang="en-US" sz="2000" b="1">
                <a:latin typeface="微软雅黑" panose="020b0503020204020204" charset="-122"/>
                <a:ea typeface="微软雅黑"/>
                <a:sym typeface="Arial" panose="020b0604020202020204" pitchFamily="34" charset="0"/>
              </a:rPr>
              <a:t>有利于更好保障公民</a:t>
            </a:r>
            <a:r>
              <a:rPr lang="zh-CN" altLang="en-US" sz="2000" b="1" u="sng">
                <a:solidFill>
                  <a:srgbClr val="0000CC"/>
                </a:solidFill>
                <a:latin typeface="微软雅黑" panose="020b0503020204020204" charset="-122"/>
                <a:ea typeface="微软雅黑"/>
                <a:sym typeface="宋体" panose="02010600030101010101" pitchFamily="2" charset="-122"/>
              </a:rPr>
              <a:t>知情权</a:t>
            </a:r>
            <a:r>
              <a:rPr lang="en-US" altLang="zh-CN" sz="2000" b="1" u="sng">
                <a:solidFill>
                  <a:srgbClr val="0000CC"/>
                </a:solidFill>
                <a:latin typeface="微软雅黑" panose="020b0503020204020204" charset="-122"/>
                <a:ea typeface="微软雅黑"/>
                <a:sym typeface="宋体" panose="02010600030101010101" pitchFamily="2" charset="-122"/>
              </a:rPr>
              <a:t>,</a:t>
            </a:r>
            <a:r>
              <a:rPr lang="zh-CN" altLang="en-US" sz="2000" b="1" u="sng">
                <a:solidFill>
                  <a:srgbClr val="0000CC"/>
                </a:solidFill>
                <a:latin typeface="微软雅黑" panose="020b0503020204020204" charset="-122"/>
                <a:ea typeface="微软雅黑"/>
                <a:sym typeface="宋体" panose="02010600030101010101" pitchFamily="2" charset="-122"/>
              </a:rPr>
              <a:t>参与权</a:t>
            </a:r>
            <a:r>
              <a:rPr lang="en-US" altLang="zh-CN" sz="2000" b="1" u="sng">
                <a:solidFill>
                  <a:srgbClr val="0000CC"/>
                </a:solidFill>
                <a:latin typeface="微软雅黑" panose="020b0503020204020204" charset="-122"/>
                <a:ea typeface="微软雅黑"/>
                <a:sym typeface="宋体" panose="02010600030101010101" pitchFamily="2" charset="-122"/>
              </a:rPr>
              <a:t>,</a:t>
            </a:r>
            <a:r>
              <a:rPr lang="zh-CN" altLang="en-US" sz="2000" b="1" u="sng">
                <a:solidFill>
                  <a:srgbClr val="0000CC"/>
                </a:solidFill>
                <a:latin typeface="微软雅黑" panose="020b0503020204020204" charset="-122"/>
                <a:ea typeface="微软雅黑"/>
                <a:sym typeface="宋体" panose="02010600030101010101" pitchFamily="2" charset="-122"/>
              </a:rPr>
              <a:t>表达权和监督权</a:t>
            </a:r>
            <a:r>
              <a:rPr lang="zh-CN" altLang="en-US" sz="2000" b="1">
                <a:solidFill>
                  <a:srgbClr val="0000CC"/>
                </a:solidFill>
                <a:latin typeface="微软雅黑" panose="020b0503020204020204" charset="-122"/>
                <a:ea typeface="微软雅黑"/>
                <a:sym typeface="Arial" panose="020b0604020202020204" pitchFamily="34" charset="0"/>
              </a:rPr>
              <a:t>，</a:t>
            </a:r>
            <a:r>
              <a:rPr lang="zh-CN" altLang="en-US" sz="2000" b="1">
                <a:latin typeface="微软雅黑" panose="020b0503020204020204" charset="-122"/>
                <a:ea typeface="微软雅黑"/>
                <a:sym typeface="Arial" panose="020b0604020202020204" pitchFamily="34" charset="0"/>
              </a:rPr>
              <a:t>便于公民监督政府的工作，维护自己的合法权益。</a:t>
            </a:r>
            <a:endParaRPr lang="zh-CN" altLang="en-US" sz="2000" b="1">
              <a:latin typeface="Times New Roman" panose="02020603050405020304" pitchFamily="18" charset="0"/>
              <a:ea typeface="微软雅黑"/>
            </a:endParaRPr>
          </a:p>
        </p:txBody>
      </p:sp>
      <p:sp>
        <p:nvSpPr>
          <p:cNvPr id="6" name="Rectangle 2"/>
          <p:cNvSpPr>
            <a:spLocks noGrp="1"/>
          </p:cNvSpPr>
          <p:nvPr/>
        </p:nvSpPr>
        <p:spPr>
          <a:xfrm>
            <a:off x="223838" y="323850"/>
            <a:ext cx="4832350" cy="582613"/>
          </a:xfrm>
          <a:prstGeom prst="rect">
            <a:avLst/>
          </a:prstGeom>
          <a:noFill/>
          <a:ln w="9525">
            <a:noFill/>
          </a:ln>
        </p:spPr>
        <p:txBody>
          <a:bodyPr wrap="square" lIns="91440" tIns="45720" rIns="91440" bIns="45720" anchor="t">
            <a:spAutoFit/>
          </a:bodyPr>
          <a:lstStyle/>
          <a:p>
            <a:r>
              <a:rPr lang="zh-CN" altLang="en-US" sz="3200" b="1">
                <a:latin typeface="微软雅黑" panose="020b0503020204020204" charset="-122"/>
                <a:ea typeface="微软雅黑"/>
                <a:sym typeface="Arial" panose="020b0604020202020204" pitchFamily="34" charset="0"/>
              </a:rPr>
              <a:t>（</a:t>
            </a:r>
            <a:r>
              <a:rPr lang="en-US" altLang="zh-CN" sz="3200" b="1">
                <a:latin typeface="微软雅黑" panose="020b0503020204020204" charset="-122"/>
                <a:ea typeface="微软雅黑"/>
                <a:sym typeface="Arial" panose="020b0604020202020204" pitchFamily="34" charset="0"/>
              </a:rPr>
              <a:t>3</a:t>
            </a:r>
            <a:r>
              <a:rPr lang="zh-CN" altLang="en-US" sz="3200" b="1">
                <a:latin typeface="微软雅黑" panose="020b0503020204020204" charset="-122"/>
                <a:ea typeface="微软雅黑"/>
                <a:sym typeface="Arial" panose="020b0604020202020204" pitchFamily="34" charset="0"/>
              </a:rPr>
              <a:t>）全面推进</a:t>
            </a:r>
            <a:r>
              <a:rPr lang="zh-CN" altLang="en-US" sz="3200" b="1">
                <a:solidFill>
                  <a:srgbClr val="FF0000"/>
                </a:solidFill>
                <a:latin typeface="微软雅黑" panose="020b0503020204020204" charset="-122"/>
                <a:ea typeface="微软雅黑"/>
                <a:sym typeface="Arial" panose="020b0604020202020204" pitchFamily="34" charset="0"/>
              </a:rPr>
              <a:t>政务公开</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Lst>
  </p:timing>
</p:sld>
</file>

<file path=ppt/slides/slide2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30721" name="Rectangle 2"/>
          <p:cNvSpPr>
            <a:spLocks noGrp="1"/>
          </p:cNvSpPr>
          <p:nvPr>
            <p:ph type="title" idx="4294967295"/>
          </p:nvPr>
        </p:nvSpPr>
        <p:spPr>
          <a:xfrm>
            <a:off x="498475" y="219075"/>
            <a:ext cx="3441700" cy="682625"/>
          </a:xfrm>
          <a:solidFill>
            <a:srgbClr val="FFFF00"/>
          </a:solidFill>
          <a:ln>
            <a:solidFill>
              <a:srgbClr val="FF0000"/>
            </a:solidFill>
            <a:miter/>
          </a:ln>
        </p:spPr>
        <p:txBody>
          <a:bodyPr anchor="ctr"/>
          <a:lstStyle/>
          <a:p>
            <a:r>
              <a:rPr lang="en-US" altLang="zh-CN" sz="3600" b="1">
                <a:solidFill>
                  <a:schemeClr val="tx1"/>
                </a:solidFill>
                <a:latin typeface="微软雅黑" panose="020b0503020204020204" charset="-122"/>
                <a:ea typeface="微软雅黑"/>
              </a:rPr>
              <a:t>6</a:t>
            </a:r>
            <a:r>
              <a:rPr lang="zh-CN" altLang="en-US" sz="3600" b="1">
                <a:solidFill>
                  <a:schemeClr val="tx1"/>
                </a:solidFill>
                <a:latin typeface="微软雅黑" panose="020b0503020204020204" charset="-122"/>
                <a:ea typeface="微软雅黑"/>
              </a:rPr>
              <a:t>、政府的权威</a:t>
            </a:r>
          </a:p>
        </p:txBody>
      </p:sp>
      <p:sp>
        <p:nvSpPr>
          <p:cNvPr id="114691" name="Rectangle 3"/>
          <p:cNvSpPr>
            <a:spLocks noGrp="1"/>
          </p:cNvSpPr>
          <p:nvPr>
            <p:ph type="body" idx="4294967295"/>
          </p:nvPr>
        </p:nvSpPr>
        <p:spPr>
          <a:xfrm>
            <a:off x="304800" y="1247775"/>
            <a:ext cx="8534400" cy="4610100"/>
          </a:xfrm>
        </p:spPr>
        <p:txBody>
          <a:bodyPr anchor="t"/>
          <a:lstStyle/>
          <a:p>
            <a:r>
              <a:rPr lang="zh-CN" altLang="en-US" b="1">
                <a:latin typeface="微软雅黑" panose="020b0503020204020204" charset="-122"/>
                <a:ea typeface="微软雅黑"/>
              </a:rPr>
              <a:t>（</a:t>
            </a:r>
            <a:r>
              <a:rPr lang="en-US" altLang="zh-CN" b="1">
                <a:latin typeface="微软雅黑" panose="020b0503020204020204" charset="-122"/>
                <a:ea typeface="微软雅黑"/>
              </a:rPr>
              <a:t>1</a:t>
            </a:r>
            <a:r>
              <a:rPr lang="zh-CN" altLang="en-US" b="1">
                <a:latin typeface="微软雅黑" panose="020b0503020204020204" charset="-122"/>
                <a:ea typeface="微软雅黑"/>
              </a:rPr>
              <a:t>）政府的权威的</a:t>
            </a:r>
            <a:r>
              <a:rPr lang="zh-CN" altLang="en-US" b="1">
                <a:solidFill>
                  <a:srgbClr val="FF0000"/>
                </a:solidFill>
                <a:latin typeface="微软雅黑" panose="020b0503020204020204" charset="-122"/>
                <a:ea typeface="微软雅黑"/>
              </a:rPr>
              <a:t>含义：</a:t>
            </a:r>
          </a:p>
          <a:p>
            <a:pPr>
              <a:buFontTx/>
              <a:buNone/>
            </a:pPr>
            <a:r>
              <a:rPr lang="zh-CN" altLang="en-US" b="1">
                <a:latin typeface="微软雅黑" panose="020b0503020204020204" charset="-122"/>
                <a:ea typeface="微软雅黑"/>
              </a:rPr>
              <a:t>   是指政府在社会管理和公共服务过程中形成的得到人民认可的威望和影响力。</a:t>
            </a:r>
          </a:p>
          <a:p>
            <a:pPr>
              <a:lnSpc>
                <a:spcPct val="95000"/>
              </a:lnSpc>
            </a:pPr>
            <a:r>
              <a:rPr lang="zh-CN" altLang="en-US" b="1">
                <a:latin typeface="微软雅黑" panose="020b0503020204020204" charset="-122"/>
                <a:ea typeface="微软雅黑"/>
              </a:rPr>
              <a:t>（</a:t>
            </a:r>
            <a:r>
              <a:rPr lang="en-US" altLang="zh-CN" b="1">
                <a:latin typeface="微软雅黑" panose="020b0503020204020204" charset="-122"/>
                <a:ea typeface="微软雅黑"/>
              </a:rPr>
              <a:t>2</a:t>
            </a:r>
            <a:r>
              <a:rPr lang="zh-CN" altLang="en-US" b="1">
                <a:latin typeface="微软雅黑" panose="020b0503020204020204" charset="-122"/>
                <a:ea typeface="微软雅黑"/>
              </a:rPr>
              <a:t>）政府权威的</a:t>
            </a:r>
            <a:r>
              <a:rPr lang="zh-CN" altLang="en-US" b="1">
                <a:solidFill>
                  <a:srgbClr val="FF0000"/>
                </a:solidFill>
                <a:latin typeface="微软雅黑" panose="020b0503020204020204" charset="-122"/>
                <a:ea typeface="微软雅黑"/>
              </a:rPr>
              <a:t>决定因素 </a:t>
            </a:r>
            <a:r>
              <a:rPr lang="zh-CN" altLang="en-US" b="1">
                <a:solidFill>
                  <a:srgbClr val="4F0FBD"/>
                </a:solidFill>
                <a:latin typeface="微软雅黑" panose="020b0503020204020204" charset="-122"/>
                <a:ea typeface="微软雅黑"/>
              </a:rPr>
              <a:t>（识记）</a:t>
            </a:r>
            <a:endParaRPr lang="zh-CN" altLang="en-US" b="1">
              <a:solidFill>
                <a:srgbClr val="FF0000"/>
              </a:solidFill>
              <a:latin typeface="微软雅黑" panose="020b0503020204020204" charset="-122"/>
              <a:ea typeface="微软雅黑"/>
            </a:endParaRPr>
          </a:p>
          <a:p>
            <a:pPr>
              <a:lnSpc>
                <a:spcPct val="95000"/>
              </a:lnSpc>
              <a:buFontTx/>
              <a:buNone/>
            </a:pPr>
            <a:r>
              <a:rPr lang="zh-CN" altLang="en-US" b="1">
                <a:latin typeface="微软雅黑" panose="020b0503020204020204" charset="-122"/>
                <a:ea typeface="微软雅黑"/>
              </a:rPr>
              <a:t>   从根本上讲，一个政府是否有权威是由</a:t>
            </a:r>
            <a:r>
              <a:rPr lang="zh-CN" altLang="en-US" b="1">
                <a:solidFill>
                  <a:srgbClr val="1F2DA8"/>
                </a:solidFill>
                <a:latin typeface="微软雅黑" panose="020b0503020204020204" charset="-122"/>
                <a:ea typeface="微软雅黑"/>
              </a:rPr>
              <a:t>国家性质决定的。</a:t>
            </a:r>
          </a:p>
          <a:p>
            <a:pPr>
              <a:lnSpc>
                <a:spcPct val="95000"/>
              </a:lnSpc>
            </a:pPr>
            <a:r>
              <a:rPr lang="zh-CN" altLang="en-US" b="1">
                <a:latin typeface="微软雅黑" panose="020b0503020204020204" charset="-122"/>
                <a:ea typeface="微软雅黑"/>
              </a:rPr>
              <a:t>（</a:t>
            </a:r>
            <a:r>
              <a:rPr lang="en-US" altLang="zh-CN" b="1">
                <a:latin typeface="微软雅黑" panose="020b0503020204020204" charset="-122"/>
                <a:ea typeface="微软雅黑"/>
              </a:rPr>
              <a:t>3</a:t>
            </a:r>
            <a:r>
              <a:rPr lang="zh-CN" altLang="en-US" b="1">
                <a:latin typeface="微软雅黑" panose="020b0503020204020204" charset="-122"/>
                <a:ea typeface="微软雅黑"/>
              </a:rPr>
              <a:t>）区别政府有无权威</a:t>
            </a:r>
            <a:r>
              <a:rPr lang="zh-CN" altLang="en-US" b="1">
                <a:solidFill>
                  <a:srgbClr val="FF0000"/>
                </a:solidFill>
                <a:latin typeface="微软雅黑" panose="020b0503020204020204" charset="-122"/>
                <a:ea typeface="微软雅黑"/>
              </a:rPr>
              <a:t>的标志</a:t>
            </a:r>
            <a:r>
              <a:rPr lang="zh-CN" altLang="en-US" b="1">
                <a:solidFill>
                  <a:srgbClr val="4F0FBD"/>
                </a:solidFill>
                <a:latin typeface="微软雅黑" panose="020b0503020204020204" charset="-122"/>
                <a:ea typeface="微软雅黑"/>
              </a:rPr>
              <a:t>（识记）</a:t>
            </a:r>
          </a:p>
          <a:p>
            <a:pPr>
              <a:lnSpc>
                <a:spcPct val="95000"/>
              </a:lnSpc>
              <a:buFontTx/>
              <a:buNone/>
            </a:pPr>
            <a:r>
              <a:rPr lang="zh-CN" altLang="en-US" b="1">
                <a:latin typeface="微软雅黑" panose="020b0503020204020204" charset="-122"/>
                <a:ea typeface="微软雅黑"/>
              </a:rPr>
              <a:t>   政府的管理和服务是否被人民认可和接受</a:t>
            </a:r>
            <a:r>
              <a:rPr lang="zh-CN" altLang="en-US" sz="2800" b="1">
                <a:latin typeface="微软雅黑" panose="020b0503020204020204" charset="-122"/>
                <a:ea typeface="微软雅黑"/>
              </a:rPr>
              <a:t>。</a:t>
            </a:r>
          </a:p>
        </p:txBody>
      </p:sp>
    </p:spTree>
  </p:cSld>
  <p:clrMapOvr>
    <a:masterClrMapping/>
  </p:clrMapOvr>
  <p:transition/>
  <p:timing/>
</p:sld>
</file>

<file path=ppt/slides/slide2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4" name="标题 3"/>
          <p:cNvSpPr txBox="1">
            <a:spLocks noGrp="1"/>
          </p:cNvSpPr>
          <p:nvPr>
            <p:ph type="title"/>
          </p:nvPr>
        </p:nvSpPr>
        <p:spPr>
          <a:xfrm>
            <a:off x="251460" y="1365568"/>
            <a:ext cx="6544945" cy="521970"/>
          </a:xfrm>
          <a:prstGeom prst="rect">
            <a:avLst/>
          </a:prstGeom>
          <a:noFill/>
        </p:spPr>
        <p:txBody>
          <a:bodyPr wrap="square" rtlCol="0">
            <a:spAutoFit/>
          </a:bodyPr>
          <a:lstStyle/>
          <a:p>
            <a:r>
              <a:rPr lang="zh-CN" altLang="en-US" sz="2800" b="1" smtClean="0"/>
              <a:t>一、政府做某事的</a:t>
            </a:r>
            <a:r>
              <a:rPr lang="zh-CN" altLang="en-US" sz="2800" b="1" smtClean="0">
                <a:solidFill>
                  <a:srgbClr val="000099"/>
                </a:solidFill>
              </a:rPr>
              <a:t>依据（为什么）</a:t>
            </a:r>
            <a:endParaRPr lang="zh-CN" altLang="en-US" sz="2800" b="1">
              <a:solidFill>
                <a:srgbClr val="000099"/>
              </a:solidFill>
            </a:endParaRPr>
          </a:p>
        </p:txBody>
      </p:sp>
      <p:sp>
        <p:nvSpPr>
          <p:cNvPr id="5" name="TextBox 4"/>
          <p:cNvSpPr txBox="1"/>
          <p:nvPr/>
        </p:nvSpPr>
        <p:spPr>
          <a:xfrm>
            <a:off x="142844" y="2248439"/>
            <a:ext cx="8892480" cy="1938020"/>
          </a:xfrm>
          <a:prstGeom prst="rect">
            <a:avLst/>
          </a:prstGeom>
          <a:noFill/>
        </p:spPr>
        <p:txBody>
          <a:bodyPr wrap="square" rtlCol="0">
            <a:spAutoFit/>
          </a:bodyPr>
          <a:lstStyle/>
          <a:p>
            <a:r>
              <a:rPr lang="zh-CN" altLang="en-US" sz="2400" b="1" smtClean="0">
                <a:solidFill>
                  <a:srgbClr val="FF0000"/>
                </a:solidFill>
              </a:rPr>
              <a:t>常见设问方式：</a:t>
            </a:r>
            <a:endParaRPr lang="en-US" altLang="zh-CN" sz="2400" b="1" smtClean="0">
              <a:solidFill>
                <a:srgbClr val="FF0000"/>
              </a:solidFill>
            </a:endParaRPr>
          </a:p>
          <a:p>
            <a:r>
              <a:rPr lang="zh-CN" altLang="en-US" sz="2400" b="1" smtClean="0"/>
              <a:t>（</a:t>
            </a:r>
            <a:r>
              <a:rPr lang="en-US" altLang="zh-CN" sz="2400" b="1" smtClean="0"/>
              <a:t>1</a:t>
            </a:r>
            <a:r>
              <a:rPr lang="zh-CN" altLang="en-US" sz="2400" b="1" smtClean="0"/>
              <a:t>）运用政治生活知识，分析政府上述做法的</a:t>
            </a:r>
            <a:r>
              <a:rPr lang="zh-CN" altLang="en-US" sz="2400" b="1" smtClean="0">
                <a:solidFill>
                  <a:srgbClr val="FF0000"/>
                </a:solidFill>
              </a:rPr>
              <a:t>政治学依据。</a:t>
            </a:r>
            <a:endParaRPr lang="en-US" altLang="zh-CN" sz="2400" b="1" smtClean="0">
              <a:solidFill>
                <a:srgbClr val="FF0000"/>
              </a:solidFill>
            </a:endParaRPr>
          </a:p>
          <a:p>
            <a:r>
              <a:rPr lang="zh-CN" altLang="en-US" sz="2400" b="1" smtClean="0">
                <a:solidFill>
                  <a:srgbClr val="000099"/>
                </a:solidFill>
              </a:rPr>
              <a:t>（</a:t>
            </a:r>
            <a:r>
              <a:rPr lang="en-US" altLang="zh-CN" sz="2400" b="1" smtClean="0">
                <a:solidFill>
                  <a:srgbClr val="000099"/>
                </a:solidFill>
              </a:rPr>
              <a:t>2</a:t>
            </a:r>
            <a:r>
              <a:rPr lang="zh-CN" altLang="en-US" sz="2400" b="1" smtClean="0">
                <a:solidFill>
                  <a:srgbClr val="000099"/>
                </a:solidFill>
              </a:rPr>
              <a:t>）政府</a:t>
            </a:r>
            <a:r>
              <a:rPr lang="zh-CN" altLang="en-US" sz="2400" b="1" smtClean="0">
                <a:solidFill>
                  <a:srgbClr val="FF0000"/>
                </a:solidFill>
              </a:rPr>
              <a:t>为什么</a:t>
            </a:r>
            <a:r>
              <a:rPr lang="zh-CN" altLang="en-US" sz="2400" b="1" smtClean="0">
                <a:solidFill>
                  <a:srgbClr val="000099"/>
                </a:solidFill>
              </a:rPr>
              <a:t>这样做？（或在</a:t>
            </a:r>
            <a:r>
              <a:rPr lang="en-US" altLang="zh-CN" sz="2400" b="1" smtClean="0">
                <a:solidFill>
                  <a:srgbClr val="000099"/>
                </a:solidFill>
              </a:rPr>
              <a:t>……</a:t>
            </a:r>
            <a:r>
              <a:rPr lang="zh-CN" altLang="en-US" sz="2400" b="1" smtClean="0">
                <a:solidFill>
                  <a:srgbClr val="000099"/>
                </a:solidFill>
              </a:rPr>
              <a:t>问题上，为什么政府应担当主要责任？）</a:t>
            </a:r>
            <a:endParaRPr lang="en-US" altLang="zh-CN" sz="2400" b="1" smtClean="0">
              <a:solidFill>
                <a:srgbClr val="000099"/>
              </a:solidFill>
            </a:endParaRPr>
          </a:p>
          <a:p>
            <a:r>
              <a:rPr lang="zh-CN" altLang="en-US" sz="2400" b="1" smtClean="0"/>
              <a:t>（</a:t>
            </a:r>
            <a:r>
              <a:rPr lang="en-US" altLang="zh-CN" sz="2400" b="1" smtClean="0"/>
              <a:t>3</a:t>
            </a:r>
            <a:r>
              <a:rPr lang="zh-CN" altLang="en-US" sz="2400" b="1" smtClean="0"/>
              <a:t>）政府这样做的</a:t>
            </a:r>
            <a:r>
              <a:rPr lang="zh-CN" altLang="en-US" sz="2400" b="1" smtClean="0">
                <a:solidFill>
                  <a:srgbClr val="FF0000"/>
                </a:solidFill>
              </a:rPr>
              <a:t>原因、意义。</a:t>
            </a:r>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2289" name="Text Box 2"/>
          <p:cNvSpPr txBox="1"/>
          <p:nvPr/>
        </p:nvSpPr>
        <p:spPr>
          <a:xfrm>
            <a:off x="125413" y="877888"/>
            <a:ext cx="736600" cy="5411787"/>
          </a:xfrm>
          <a:prstGeom prst="rect">
            <a:avLst/>
          </a:prstGeom>
          <a:solidFill>
            <a:srgbClr val="CCFFFF"/>
          </a:solidFill>
          <a:ln w="38100" cap="flat" cmpd="sng">
            <a:solidFill>
              <a:srgbClr val="993366"/>
            </a:solidFill>
            <a:prstDash val="solid"/>
            <a:miter/>
            <a:headEnd type="none" w="med" len="med"/>
            <a:tailEnd type="none" w="med" len="med"/>
          </a:ln>
        </p:spPr>
        <p:txBody>
          <a:bodyPr vert="eaVert" wrap="square" anchor="t">
            <a:spAutoFit/>
          </a:bodyPr>
          <a:lstStyle/>
          <a:p>
            <a:r>
              <a:rPr lang="zh-CN" altLang="en-US" sz="3200" b="1">
                <a:solidFill>
                  <a:schemeClr val="tx1"/>
                </a:solidFill>
                <a:effectLst>
                  <a:outerShdw blurRad="38100" dist="19050" dir="2700000" algn="tl" rotWithShape="0">
                    <a:schemeClr val="dk1">
                      <a:alpha val="40000"/>
                    </a:schemeClr>
                  </a:outerShdw>
                </a:effectLst>
                <a:latin typeface="微软雅黑" panose="020b0503020204020204" charset="-122"/>
                <a:ea typeface="微软雅黑"/>
              </a:rPr>
              <a:t>第二单元  为人民服务的</a:t>
            </a:r>
            <a:r>
              <a:rPr lang="zh-CN" altLang="en-US" sz="3600" b="1">
                <a:solidFill>
                  <a:srgbClr val="FF0000"/>
                </a:solidFill>
                <a:latin typeface="微软雅黑" panose="020b0503020204020204" charset="-122"/>
                <a:ea typeface="微软雅黑"/>
              </a:rPr>
              <a:t>政府</a:t>
            </a:r>
          </a:p>
        </p:txBody>
      </p:sp>
      <p:sp>
        <p:nvSpPr>
          <p:cNvPr id="12290" name="AutoShape 3"/>
          <p:cNvSpPr/>
          <p:nvPr/>
        </p:nvSpPr>
        <p:spPr>
          <a:xfrm>
            <a:off x="982663" y="877888"/>
            <a:ext cx="160337" cy="5675312"/>
          </a:xfrm>
          <a:prstGeom prst="leftBrace">
            <a:avLst>
              <a:gd name="adj1" fmla="val 683997"/>
              <a:gd name="adj2" fmla="val 50000"/>
            </a:avLst>
          </a:prstGeom>
          <a:noFill/>
          <a:ln w="38100" cap="flat" cmpd="sng">
            <a:solidFill>
              <a:srgbClr val="800080"/>
            </a:solidFill>
            <a:prstDash val="solid"/>
            <a:round/>
            <a:headEnd type="none" w="med" len="med"/>
            <a:tailEnd type="none" w="med" len="med"/>
          </a:ln>
        </p:spPr>
        <p:txBody>
          <a:bodyPr wrap="none" anchor="ctr"/>
          <a:lstStyle/>
          <a:p>
            <a:endParaRPr lang="zh-CN" altLang="en-US" b="1">
              <a:latin typeface="微软雅黑" panose="020b0503020204020204" charset="-122"/>
              <a:ea typeface="微软雅黑"/>
            </a:endParaRPr>
          </a:p>
        </p:txBody>
      </p:sp>
      <p:sp>
        <p:nvSpPr>
          <p:cNvPr id="66564" name="Text Box 4"/>
          <p:cNvSpPr txBox="1"/>
          <p:nvPr/>
        </p:nvSpPr>
        <p:spPr>
          <a:xfrm>
            <a:off x="1152525" y="1787525"/>
            <a:ext cx="1228725" cy="708025"/>
          </a:xfrm>
          <a:prstGeom prst="rect">
            <a:avLst/>
          </a:prstGeom>
          <a:noFill/>
          <a:ln w="28575" cap="flat" cmpd="sng">
            <a:solidFill>
              <a:srgbClr val="008000"/>
            </a:solidFill>
            <a:prstDash val="solid"/>
            <a:miter/>
            <a:headEnd type="none" w="med" len="med"/>
            <a:tailEnd type="none" w="med" len="med"/>
          </a:ln>
        </p:spPr>
        <p:txBody>
          <a:bodyPr wrap="square" anchor="t">
            <a:spAutoFit/>
          </a:bodyPr>
          <a:lstStyle/>
          <a:p>
            <a:r>
              <a:rPr lang="zh-CN" altLang="en-US" sz="2000" b="1">
                <a:latin typeface="微软雅黑" panose="020b0503020204020204" charset="-122"/>
                <a:ea typeface="微软雅黑"/>
              </a:rPr>
              <a:t>政府的基本职能</a:t>
            </a:r>
          </a:p>
        </p:txBody>
      </p:sp>
      <p:sp>
        <p:nvSpPr>
          <p:cNvPr id="66565" name="Text Box 5"/>
          <p:cNvSpPr txBox="1"/>
          <p:nvPr/>
        </p:nvSpPr>
        <p:spPr>
          <a:xfrm>
            <a:off x="1144588" y="681038"/>
            <a:ext cx="966787" cy="706437"/>
          </a:xfrm>
          <a:prstGeom prst="rect">
            <a:avLst/>
          </a:prstGeom>
          <a:noFill/>
          <a:ln w="28575" cap="flat" cmpd="sng">
            <a:solidFill>
              <a:srgbClr val="008000"/>
            </a:solidFill>
            <a:prstDash val="solid"/>
            <a:miter/>
            <a:headEnd type="none" w="med" len="med"/>
            <a:tailEnd type="none" w="med" len="med"/>
          </a:ln>
        </p:spPr>
        <p:txBody>
          <a:bodyPr wrap="square" anchor="t">
            <a:spAutoFit/>
          </a:bodyPr>
          <a:lstStyle/>
          <a:p>
            <a:r>
              <a:rPr lang="zh-CN" altLang="en-US" sz="2000" b="1">
                <a:latin typeface="微软雅黑" panose="020b0503020204020204" charset="-122"/>
                <a:ea typeface="微软雅黑"/>
              </a:rPr>
              <a:t>政府的性质</a:t>
            </a:r>
          </a:p>
        </p:txBody>
      </p:sp>
      <p:sp>
        <p:nvSpPr>
          <p:cNvPr id="66566" name="Text Box 6"/>
          <p:cNvSpPr txBox="1"/>
          <p:nvPr/>
        </p:nvSpPr>
        <p:spPr>
          <a:xfrm>
            <a:off x="1143000" y="2955925"/>
            <a:ext cx="1228725" cy="706438"/>
          </a:xfrm>
          <a:prstGeom prst="rect">
            <a:avLst/>
          </a:prstGeom>
          <a:noFill/>
          <a:ln w="28575" cap="flat" cmpd="sng">
            <a:solidFill>
              <a:srgbClr val="008000"/>
            </a:solidFill>
            <a:prstDash val="solid"/>
            <a:miter/>
            <a:headEnd type="none" w="med" len="med"/>
            <a:tailEnd type="none" w="med" len="med"/>
          </a:ln>
        </p:spPr>
        <p:txBody>
          <a:bodyPr wrap="square" anchor="t">
            <a:spAutoFit/>
          </a:bodyPr>
          <a:lstStyle/>
          <a:p>
            <a:r>
              <a:rPr lang="zh-CN" altLang="en-US" sz="2000" b="1">
                <a:latin typeface="微软雅黑" panose="020b0503020204020204" charset="-122"/>
                <a:ea typeface="微软雅黑"/>
              </a:rPr>
              <a:t>政府的宗旨及原则</a:t>
            </a:r>
          </a:p>
        </p:txBody>
      </p:sp>
      <p:sp>
        <p:nvSpPr>
          <p:cNvPr id="66567" name="Text Box 7"/>
          <p:cNvSpPr txBox="1"/>
          <p:nvPr/>
        </p:nvSpPr>
        <p:spPr>
          <a:xfrm>
            <a:off x="1144588" y="3865563"/>
            <a:ext cx="1243012" cy="706437"/>
          </a:xfrm>
          <a:prstGeom prst="rect">
            <a:avLst/>
          </a:prstGeom>
          <a:noFill/>
          <a:ln w="28575" cap="flat" cmpd="sng">
            <a:solidFill>
              <a:srgbClr val="008000"/>
            </a:solidFill>
            <a:prstDash val="solid"/>
            <a:miter/>
            <a:headEnd type="none" w="med" len="med"/>
            <a:tailEnd type="none" w="med" len="med"/>
          </a:ln>
        </p:spPr>
        <p:txBody>
          <a:bodyPr wrap="square" anchor="t">
            <a:spAutoFit/>
          </a:bodyPr>
          <a:lstStyle/>
          <a:p>
            <a:r>
              <a:rPr lang="zh-CN" altLang="en-US" sz="2000" b="1">
                <a:latin typeface="微软雅黑" panose="020b0503020204020204" charset="-122"/>
                <a:ea typeface="微软雅黑"/>
              </a:rPr>
              <a:t>政府权力依法行使</a:t>
            </a:r>
          </a:p>
        </p:txBody>
      </p:sp>
      <p:sp>
        <p:nvSpPr>
          <p:cNvPr id="66568" name="Text Box 8"/>
          <p:cNvSpPr txBox="1"/>
          <p:nvPr/>
        </p:nvSpPr>
        <p:spPr>
          <a:xfrm>
            <a:off x="1143000" y="4822825"/>
            <a:ext cx="1228725" cy="708025"/>
          </a:xfrm>
          <a:prstGeom prst="rect">
            <a:avLst/>
          </a:prstGeom>
          <a:noFill/>
          <a:ln w="28575" cap="flat" cmpd="sng">
            <a:solidFill>
              <a:srgbClr val="008000"/>
            </a:solidFill>
            <a:prstDash val="solid"/>
            <a:miter/>
            <a:headEnd type="none" w="med" len="med"/>
            <a:tailEnd type="none" w="med" len="med"/>
          </a:ln>
        </p:spPr>
        <p:txBody>
          <a:bodyPr wrap="square" anchor="t">
            <a:spAutoFit/>
          </a:bodyPr>
          <a:lstStyle/>
          <a:p>
            <a:r>
              <a:rPr lang="zh-CN" altLang="en-US" sz="2000" b="1">
                <a:latin typeface="微软雅黑" panose="020b0503020204020204" charset="-122"/>
                <a:ea typeface="微软雅黑"/>
              </a:rPr>
              <a:t>对政府权力的监督</a:t>
            </a:r>
          </a:p>
        </p:txBody>
      </p:sp>
      <p:sp>
        <p:nvSpPr>
          <p:cNvPr id="66569" name="Text Box 9"/>
          <p:cNvSpPr txBox="1"/>
          <p:nvPr/>
        </p:nvSpPr>
        <p:spPr>
          <a:xfrm>
            <a:off x="1270000" y="5715000"/>
            <a:ext cx="993775" cy="706438"/>
          </a:xfrm>
          <a:prstGeom prst="rect">
            <a:avLst/>
          </a:prstGeom>
          <a:noFill/>
          <a:ln w="28575" cap="flat" cmpd="sng">
            <a:solidFill>
              <a:srgbClr val="008000"/>
            </a:solidFill>
            <a:prstDash val="solid"/>
            <a:miter/>
            <a:headEnd type="none" w="med" len="med"/>
            <a:tailEnd type="none" w="med" len="med"/>
          </a:ln>
        </p:spPr>
        <p:txBody>
          <a:bodyPr wrap="square" anchor="t">
            <a:spAutoFit/>
          </a:bodyPr>
          <a:lstStyle/>
          <a:p>
            <a:r>
              <a:rPr lang="zh-CN" altLang="en-US" sz="2000" b="1">
                <a:latin typeface="微软雅黑" panose="020b0503020204020204" charset="-122"/>
                <a:ea typeface="微软雅黑"/>
              </a:rPr>
              <a:t>政府的权威</a:t>
            </a:r>
          </a:p>
        </p:txBody>
      </p:sp>
      <p:sp>
        <p:nvSpPr>
          <p:cNvPr id="66570" name="Text Box 10"/>
          <p:cNvSpPr txBox="1"/>
          <p:nvPr/>
        </p:nvSpPr>
        <p:spPr>
          <a:xfrm>
            <a:off x="2387600" y="720725"/>
            <a:ext cx="5343525" cy="628650"/>
          </a:xfrm>
          <a:prstGeom prst="rect">
            <a:avLst/>
          </a:prstGeom>
          <a:noFill/>
          <a:ln w="9525">
            <a:noFill/>
          </a:ln>
        </p:spPr>
        <p:txBody>
          <a:bodyPr wrap="square" anchor="t">
            <a:spAutoFit/>
          </a:bodyPr>
          <a:lstStyle/>
          <a:p>
            <a:pPr eaLnBrk="0" hangingPunct="0">
              <a:lnSpc>
                <a:spcPts val="2100"/>
              </a:lnSpc>
            </a:pPr>
            <a:r>
              <a:rPr lang="zh-CN" altLang="en-US" b="1">
                <a:solidFill>
                  <a:srgbClr val="FF0000"/>
                </a:solidFill>
                <a:latin typeface="黑体" pitchFamily="2" charset="-122"/>
                <a:ea typeface="黑体" pitchFamily="2" charset="-122"/>
              </a:rPr>
              <a:t>国家权力机关的执行机关，是国家行政机关；是人民的政府，是人民意志的执行者和利益的捍卫者。</a:t>
            </a:r>
          </a:p>
        </p:txBody>
      </p:sp>
      <p:grpSp>
        <p:nvGrpSpPr>
          <p:cNvPr id="2" name="Group 11"/>
          <p:cNvGrpSpPr/>
          <p:nvPr/>
        </p:nvGrpSpPr>
        <p:grpSpPr>
          <a:xfrm>
            <a:off x="2590800" y="1325563"/>
            <a:ext cx="5000625" cy="1630362"/>
            <a:chOff x="-36" y="22"/>
            <a:chExt cx="3150" cy="1027"/>
          </a:xfrm>
        </p:grpSpPr>
        <p:sp>
          <p:nvSpPr>
            <p:cNvPr id="12299" name="AutoShape 12"/>
            <p:cNvSpPr/>
            <p:nvPr/>
          </p:nvSpPr>
          <p:spPr>
            <a:xfrm>
              <a:off x="-36" y="67"/>
              <a:ext cx="168" cy="938"/>
            </a:xfrm>
            <a:prstGeom prst="leftBrace">
              <a:avLst>
                <a:gd name="adj1" fmla="val 46579"/>
                <a:gd name="adj2" fmla="val 50000"/>
              </a:avLst>
            </a:prstGeom>
            <a:noFill/>
            <a:ln w="25400" cap="flat" cmpd="sng">
              <a:solidFill>
                <a:srgbClr val="800080"/>
              </a:solidFill>
              <a:prstDash val="solid"/>
              <a:round/>
              <a:headEnd type="none" w="med" len="med"/>
              <a:tailEnd type="none" w="med" len="med"/>
            </a:ln>
          </p:spPr>
          <p:txBody>
            <a:bodyPr wrap="none" anchor="ctr"/>
            <a:lstStyle/>
            <a:p>
              <a:endParaRPr lang="zh-CN" altLang="en-US">
                <a:latin typeface="黑体" pitchFamily="2" charset="-122"/>
                <a:ea typeface="黑体" pitchFamily="2" charset="-122"/>
              </a:endParaRPr>
            </a:p>
          </p:txBody>
        </p:sp>
        <p:sp>
          <p:nvSpPr>
            <p:cNvPr id="12300" name="Text Box 13"/>
            <p:cNvSpPr txBox="1"/>
            <p:nvPr/>
          </p:nvSpPr>
          <p:spPr>
            <a:xfrm>
              <a:off x="88" y="22"/>
              <a:ext cx="3026" cy="1027"/>
            </a:xfrm>
            <a:prstGeom prst="rect">
              <a:avLst/>
            </a:prstGeom>
            <a:noFill/>
            <a:ln w="9525">
              <a:noFill/>
            </a:ln>
          </p:spPr>
          <p:txBody>
            <a:bodyPr wrap="square" anchor="t">
              <a:spAutoFit/>
            </a:bodyPr>
            <a:lstStyle/>
            <a:p>
              <a:r>
                <a:rPr lang="zh-CN" altLang="en-US" sz="2000" b="1">
                  <a:solidFill>
                    <a:srgbClr val="0000FF"/>
                  </a:solidFill>
                  <a:latin typeface="黑体" pitchFamily="2" charset="-122"/>
                  <a:ea typeface="黑体" pitchFamily="2" charset="-122"/>
                </a:rPr>
                <a:t>政治职能</a:t>
              </a:r>
              <a:r>
                <a:rPr lang="zh-CN" altLang="en-US" sz="2000" b="1">
                  <a:solidFill>
                    <a:srgbClr val="5307B2"/>
                  </a:solidFill>
                  <a:latin typeface="黑体" pitchFamily="2" charset="-122"/>
                  <a:ea typeface="黑体" pitchFamily="2" charset="-122"/>
                </a:rPr>
                <a:t>（保国安民、打击敌人）</a:t>
              </a:r>
              <a:endParaRPr lang="zh-CN" altLang="en-US" sz="2000" b="1">
                <a:latin typeface="黑体" pitchFamily="2" charset="-122"/>
                <a:ea typeface="黑体" pitchFamily="2" charset="-122"/>
              </a:endParaRPr>
            </a:p>
            <a:p>
              <a:r>
                <a:rPr lang="zh-CN" altLang="en-US" sz="2000" b="1">
                  <a:solidFill>
                    <a:srgbClr val="0000FF"/>
                  </a:solidFill>
                  <a:latin typeface="黑体" pitchFamily="2" charset="-122"/>
                  <a:ea typeface="黑体" pitchFamily="2" charset="-122"/>
                </a:rPr>
                <a:t>经济职能</a:t>
              </a:r>
              <a:r>
                <a:rPr lang="zh-CN" altLang="en-US" sz="2000" b="1">
                  <a:solidFill>
                    <a:srgbClr val="5307B2"/>
                  </a:solidFill>
                  <a:latin typeface="黑体" pitchFamily="2" charset="-122"/>
                  <a:ea typeface="黑体" pitchFamily="2" charset="-122"/>
                </a:rPr>
                <a:t>（宏观调控、市场监管）</a:t>
              </a:r>
              <a:endParaRPr lang="zh-CN" altLang="en-US" sz="2000" b="1">
                <a:latin typeface="黑体" pitchFamily="2" charset="-122"/>
                <a:ea typeface="黑体" pitchFamily="2" charset="-122"/>
              </a:endParaRPr>
            </a:p>
            <a:p>
              <a:r>
                <a:rPr lang="zh-CN" altLang="en-US" sz="2000" b="1">
                  <a:solidFill>
                    <a:srgbClr val="0000FF"/>
                  </a:solidFill>
                  <a:latin typeface="黑体" pitchFamily="2" charset="-122"/>
                  <a:ea typeface="黑体" pitchFamily="2" charset="-122"/>
                </a:rPr>
                <a:t>文化职能</a:t>
              </a:r>
              <a:r>
                <a:rPr lang="zh-CN" altLang="en-US" sz="2000" b="1">
                  <a:latin typeface="黑体" pitchFamily="2" charset="-122"/>
                  <a:ea typeface="黑体" pitchFamily="2" charset="-122"/>
                </a:rPr>
                <a:t>（</a:t>
              </a:r>
              <a:r>
                <a:rPr lang="zh-CN" altLang="en-US" sz="2000" b="1">
                  <a:solidFill>
                    <a:srgbClr val="5307B2"/>
                  </a:solidFill>
                  <a:latin typeface="黑体" pitchFamily="2" charset="-122"/>
                  <a:ea typeface="黑体" pitchFamily="2" charset="-122"/>
                </a:rPr>
                <a:t>科学文化知识、科教文卫事业）</a:t>
              </a:r>
              <a:endParaRPr lang="zh-CN" altLang="en-US" sz="2000" b="1">
                <a:latin typeface="黑体" pitchFamily="2" charset="-122"/>
                <a:ea typeface="黑体" pitchFamily="2" charset="-122"/>
              </a:endParaRPr>
            </a:p>
            <a:p>
              <a:r>
                <a:rPr lang="zh-CN" altLang="en-US" sz="2000" b="1">
                  <a:solidFill>
                    <a:srgbClr val="0000FF"/>
                  </a:solidFill>
                  <a:latin typeface="黑体" pitchFamily="2" charset="-122"/>
                  <a:ea typeface="黑体" pitchFamily="2" charset="-122"/>
                </a:rPr>
                <a:t>加强社会</a:t>
              </a:r>
              <a:r>
                <a:rPr lang="zh-CN" altLang="en-US" sz="2000" b="1" smtClean="0">
                  <a:solidFill>
                    <a:srgbClr val="0000FF"/>
                  </a:solidFill>
                  <a:latin typeface="黑体" pitchFamily="2" charset="-122"/>
                  <a:ea typeface="黑体" pitchFamily="2" charset="-122"/>
                </a:rPr>
                <a:t>建设职</a:t>
              </a:r>
              <a:r>
                <a:rPr lang="zh-CN" altLang="en-US" sz="2000" b="1">
                  <a:solidFill>
                    <a:srgbClr val="0000FF"/>
                  </a:solidFill>
                  <a:latin typeface="黑体" pitchFamily="2" charset="-122"/>
                  <a:ea typeface="黑体" pitchFamily="2" charset="-122"/>
                </a:rPr>
                <a:t>能</a:t>
              </a:r>
              <a:r>
                <a:rPr lang="zh-CN" altLang="en-US" sz="2000" b="1">
                  <a:latin typeface="黑体" pitchFamily="2" charset="-122"/>
                  <a:ea typeface="黑体" pitchFamily="2" charset="-122"/>
                </a:rPr>
                <a:t>（</a:t>
              </a:r>
              <a:r>
                <a:rPr lang="zh-CN" altLang="en-US" sz="2000" b="1">
                  <a:solidFill>
                    <a:srgbClr val="5307B2"/>
                  </a:solidFill>
                  <a:latin typeface="黑体" pitchFamily="2" charset="-122"/>
                  <a:ea typeface="黑体" pitchFamily="2" charset="-122"/>
                </a:rPr>
                <a:t>公共设施、就业保障）</a:t>
              </a:r>
              <a:endParaRPr lang="zh-CN" altLang="en-US" sz="2000" b="1">
                <a:latin typeface="黑体" pitchFamily="2" charset="-122"/>
                <a:ea typeface="黑体" pitchFamily="2" charset="-122"/>
              </a:endParaRPr>
            </a:p>
            <a:p>
              <a:r>
                <a:rPr lang="zh-CN" altLang="en-US" sz="2000" b="1">
                  <a:solidFill>
                    <a:srgbClr val="0000FF"/>
                  </a:solidFill>
                  <a:latin typeface="黑体" pitchFamily="2" charset="-122"/>
                  <a:ea typeface="黑体" pitchFamily="2" charset="-122"/>
                </a:rPr>
                <a:t>推进生态文明建设</a:t>
              </a:r>
              <a:r>
                <a:rPr lang="zh-CN" altLang="en-US" sz="2000" b="1">
                  <a:solidFill>
                    <a:srgbClr val="5307B2"/>
                  </a:solidFill>
                  <a:latin typeface="黑体" pitchFamily="2" charset="-122"/>
                  <a:ea typeface="黑体" pitchFamily="2" charset="-122"/>
                </a:rPr>
                <a:t>（资源环保）</a:t>
              </a:r>
            </a:p>
          </p:txBody>
        </p:sp>
      </p:grpSp>
      <p:grpSp>
        <p:nvGrpSpPr>
          <p:cNvPr id="3" name="Group 14"/>
          <p:cNvGrpSpPr/>
          <p:nvPr/>
        </p:nvGrpSpPr>
        <p:grpSpPr>
          <a:xfrm>
            <a:off x="7445375" y="1300163"/>
            <a:ext cx="1552575" cy="1200150"/>
            <a:chExt cx="978" cy="756"/>
          </a:xfrm>
        </p:grpSpPr>
        <p:sp>
          <p:nvSpPr>
            <p:cNvPr id="12302" name="Text Box 15"/>
            <p:cNvSpPr txBox="1"/>
            <p:nvPr/>
          </p:nvSpPr>
          <p:spPr>
            <a:xfrm>
              <a:off x="278" y="0"/>
              <a:ext cx="700" cy="756"/>
            </a:xfrm>
            <a:prstGeom prst="rect">
              <a:avLst/>
            </a:prstGeom>
            <a:solidFill>
              <a:srgbClr val="FFFF99"/>
            </a:solidFill>
            <a:ln w="12700" cap="flat" cmpd="sng">
              <a:solidFill>
                <a:srgbClr val="0000FF"/>
              </a:solidFill>
              <a:prstDash val="solid"/>
              <a:miter/>
              <a:headEnd type="none" w="med" len="med"/>
              <a:tailEnd type="none" w="med" len="med"/>
            </a:ln>
          </p:spPr>
          <p:txBody>
            <a:bodyPr wrap="none" anchor="t">
              <a:spAutoFit/>
            </a:bodyPr>
            <a:lstStyle/>
            <a:p>
              <a:r>
                <a:rPr lang="zh-CN" altLang="en-US" sz="2400" b="1">
                  <a:solidFill>
                    <a:srgbClr val="FF3300"/>
                  </a:solidFill>
                  <a:latin typeface="黑体" pitchFamily="2" charset="-122"/>
                  <a:ea typeface="黑体" pitchFamily="2" charset="-122"/>
                </a:rPr>
                <a:t>作用：</a:t>
              </a:r>
            </a:p>
            <a:p>
              <a:r>
                <a:rPr lang="zh-CN" altLang="en-US" sz="2400" b="1">
                  <a:solidFill>
                    <a:srgbClr val="FF3300"/>
                  </a:solidFill>
                  <a:latin typeface="黑体" pitchFamily="2" charset="-122"/>
                  <a:ea typeface="黑体" pitchFamily="2" charset="-122"/>
                </a:rPr>
                <a:t>一管理</a:t>
              </a:r>
            </a:p>
            <a:p>
              <a:r>
                <a:rPr lang="zh-CN" altLang="en-US" sz="2400" b="1">
                  <a:solidFill>
                    <a:srgbClr val="FF3300"/>
                  </a:solidFill>
                  <a:latin typeface="黑体" pitchFamily="2" charset="-122"/>
                  <a:ea typeface="黑体" pitchFamily="2" charset="-122"/>
                </a:rPr>
                <a:t>二服务</a:t>
              </a:r>
            </a:p>
          </p:txBody>
        </p:sp>
        <p:sp>
          <p:nvSpPr>
            <p:cNvPr id="12303" name="AutoShape 16"/>
            <p:cNvSpPr/>
            <p:nvPr/>
          </p:nvSpPr>
          <p:spPr>
            <a:xfrm>
              <a:off x="0" y="371"/>
              <a:ext cx="240" cy="48"/>
            </a:xfrm>
            <a:prstGeom prst="notchedRightArrow">
              <a:avLst>
                <a:gd name="adj1" fmla="val 50000"/>
                <a:gd name="adj2" fmla="val 125000"/>
              </a:avLst>
            </a:prstGeom>
            <a:solidFill>
              <a:srgbClr val="FF0000"/>
            </a:solidFill>
            <a:ln w="38100" cap="flat" cmpd="sng">
              <a:solidFill>
                <a:srgbClr val="FF0000"/>
              </a:solidFill>
              <a:prstDash val="solid"/>
              <a:miter/>
              <a:headEnd type="none" w="med" len="med"/>
              <a:tailEnd type="none" w="med" len="med"/>
            </a:ln>
          </p:spPr>
          <p:txBody>
            <a:bodyPr wrap="none" anchor="ctr"/>
            <a:lstStyle/>
            <a:p>
              <a:endParaRPr lang="zh-CN" altLang="en-US">
                <a:latin typeface="黑体" pitchFamily="2" charset="-122"/>
                <a:ea typeface="黑体" pitchFamily="2" charset="-122"/>
              </a:endParaRPr>
            </a:p>
          </p:txBody>
        </p:sp>
      </p:grpSp>
      <p:grpSp>
        <p:nvGrpSpPr>
          <p:cNvPr id="4" name="Group 17"/>
          <p:cNvGrpSpPr/>
          <p:nvPr/>
        </p:nvGrpSpPr>
        <p:grpSpPr>
          <a:xfrm>
            <a:off x="2684463" y="2916238"/>
            <a:ext cx="6230937" cy="706437"/>
            <a:chOff x="0" y="58"/>
            <a:chExt cx="3925" cy="445"/>
          </a:xfrm>
        </p:grpSpPr>
        <p:sp>
          <p:nvSpPr>
            <p:cNvPr id="12305" name="AutoShape 18"/>
            <p:cNvSpPr/>
            <p:nvPr/>
          </p:nvSpPr>
          <p:spPr>
            <a:xfrm>
              <a:off x="0" y="104"/>
              <a:ext cx="144" cy="352"/>
            </a:xfrm>
            <a:prstGeom prst="leftBrace">
              <a:avLst>
                <a:gd name="adj1" fmla="val 27500"/>
                <a:gd name="adj2" fmla="val 50000"/>
              </a:avLst>
            </a:prstGeom>
            <a:noFill/>
            <a:ln w="25400" cap="flat" cmpd="sng">
              <a:solidFill>
                <a:srgbClr val="800080"/>
              </a:solidFill>
              <a:prstDash val="solid"/>
              <a:round/>
              <a:headEnd type="none" w="med" len="med"/>
              <a:tailEnd type="none" w="med" len="med"/>
            </a:ln>
          </p:spPr>
          <p:txBody>
            <a:bodyPr wrap="none" anchor="ctr"/>
            <a:lstStyle/>
            <a:p>
              <a:endParaRPr lang="zh-CN" altLang="en-US">
                <a:latin typeface="黑体" pitchFamily="2" charset="-122"/>
                <a:ea typeface="黑体" pitchFamily="2" charset="-122"/>
              </a:endParaRPr>
            </a:p>
          </p:txBody>
        </p:sp>
        <p:sp>
          <p:nvSpPr>
            <p:cNvPr id="12306" name="Text Box 19"/>
            <p:cNvSpPr txBox="1"/>
            <p:nvPr/>
          </p:nvSpPr>
          <p:spPr>
            <a:xfrm>
              <a:off x="85" y="58"/>
              <a:ext cx="3840" cy="445"/>
            </a:xfrm>
            <a:prstGeom prst="rect">
              <a:avLst/>
            </a:prstGeom>
            <a:noFill/>
            <a:ln w="9525">
              <a:noFill/>
            </a:ln>
          </p:spPr>
          <p:txBody>
            <a:bodyPr wrap="square" anchor="t">
              <a:spAutoFit/>
            </a:bodyPr>
            <a:lstStyle/>
            <a:p>
              <a:r>
                <a:rPr lang="zh-CN" altLang="en-US" sz="2000" b="1">
                  <a:solidFill>
                    <a:srgbClr val="1F2DA8"/>
                  </a:solidFill>
                  <a:latin typeface="黑体" pitchFamily="2" charset="-122"/>
                  <a:ea typeface="黑体" pitchFamily="2" charset="-122"/>
                </a:rPr>
                <a:t>宗旨：</a:t>
              </a:r>
              <a:r>
                <a:rPr lang="zh-CN" altLang="en-US" sz="2000" b="1">
                  <a:solidFill>
                    <a:srgbClr val="FF0000"/>
                  </a:solidFill>
                  <a:latin typeface="黑体" pitchFamily="2" charset="-122"/>
                  <a:ea typeface="黑体" pitchFamily="2" charset="-122"/>
                </a:rPr>
                <a:t>为人民服务</a:t>
              </a:r>
              <a:endParaRPr lang="zh-CN" altLang="en-US" sz="2000" b="1">
                <a:latin typeface="黑体" pitchFamily="2" charset="-122"/>
                <a:ea typeface="黑体" pitchFamily="2" charset="-122"/>
              </a:endParaRPr>
            </a:p>
            <a:p>
              <a:r>
                <a:rPr lang="zh-CN" altLang="en-US" sz="2000" b="1">
                  <a:solidFill>
                    <a:srgbClr val="1F2DA8"/>
                  </a:solidFill>
                  <a:latin typeface="黑体" pitchFamily="2" charset="-122"/>
                  <a:ea typeface="黑体" pitchFamily="2" charset="-122"/>
                </a:rPr>
                <a:t>原则：</a:t>
              </a:r>
              <a:r>
                <a:rPr lang="zh-CN" altLang="en-US" sz="2000" b="1">
                  <a:solidFill>
                    <a:srgbClr val="FF0000"/>
                  </a:solidFill>
                  <a:latin typeface="黑体" pitchFamily="2" charset="-122"/>
                  <a:ea typeface="黑体" pitchFamily="2" charset="-122"/>
                </a:rPr>
                <a:t>对人民负责</a:t>
              </a:r>
              <a:r>
                <a:rPr lang="zh-CN" altLang="en-US" sz="2000" b="1">
                  <a:solidFill>
                    <a:srgbClr val="5307B2"/>
                  </a:solidFill>
                  <a:latin typeface="黑体" pitchFamily="2" charset="-122"/>
                  <a:ea typeface="黑体" pitchFamily="2" charset="-122"/>
                </a:rPr>
                <a:t>（工作态度、工作作风、工作方法）</a:t>
              </a:r>
            </a:p>
          </p:txBody>
        </p:sp>
      </p:grpSp>
      <p:grpSp>
        <p:nvGrpSpPr>
          <p:cNvPr id="5" name="Group 20"/>
          <p:cNvGrpSpPr/>
          <p:nvPr/>
        </p:nvGrpSpPr>
        <p:grpSpPr>
          <a:xfrm>
            <a:off x="2590800" y="3662363"/>
            <a:ext cx="6486525" cy="1014412"/>
            <a:chOff x="0" y="-80"/>
            <a:chExt cx="4086" cy="639"/>
          </a:xfrm>
        </p:grpSpPr>
        <p:sp>
          <p:nvSpPr>
            <p:cNvPr id="12308" name="Text Box 21"/>
            <p:cNvSpPr txBox="1"/>
            <p:nvPr/>
          </p:nvSpPr>
          <p:spPr>
            <a:xfrm>
              <a:off x="111" y="-80"/>
              <a:ext cx="3975" cy="639"/>
            </a:xfrm>
            <a:prstGeom prst="rect">
              <a:avLst/>
            </a:prstGeom>
            <a:noFill/>
            <a:ln w="9525">
              <a:noFill/>
            </a:ln>
          </p:spPr>
          <p:txBody>
            <a:bodyPr wrap="none" anchor="t">
              <a:spAutoFit/>
            </a:bodyPr>
            <a:lstStyle/>
            <a:p>
              <a:r>
                <a:rPr lang="zh-CN" altLang="en-US" sz="2000" b="1">
                  <a:solidFill>
                    <a:srgbClr val="0000FF"/>
                  </a:solidFill>
                  <a:latin typeface="黑体" pitchFamily="2" charset="-122"/>
                  <a:ea typeface="黑体" pitchFamily="2" charset="-122"/>
                </a:rPr>
                <a:t>是什么</a:t>
              </a:r>
              <a:r>
                <a:rPr lang="zh-CN" altLang="en-US" sz="2000" b="1">
                  <a:solidFill>
                    <a:srgbClr val="FF0000"/>
                  </a:solidFill>
                  <a:latin typeface="黑体" pitchFamily="2" charset="-122"/>
                  <a:ea typeface="黑体" pitchFamily="2" charset="-122"/>
                </a:rPr>
                <a:t>--依法行政含义</a:t>
              </a:r>
              <a:endParaRPr lang="zh-CN" altLang="en-US" sz="2000" b="1">
                <a:solidFill>
                  <a:schemeClr val="tx2"/>
                </a:solidFill>
                <a:latin typeface="黑体" pitchFamily="2" charset="-122"/>
                <a:ea typeface="黑体" pitchFamily="2" charset="-122"/>
              </a:endParaRPr>
            </a:p>
            <a:p>
              <a:r>
                <a:rPr lang="zh-CN" altLang="en-US" sz="2000" b="1">
                  <a:solidFill>
                    <a:srgbClr val="0000FF"/>
                  </a:solidFill>
                  <a:latin typeface="黑体" pitchFamily="2" charset="-122"/>
                  <a:ea typeface="黑体" pitchFamily="2" charset="-122"/>
                </a:rPr>
                <a:t>为什么</a:t>
              </a:r>
              <a:r>
                <a:rPr lang="zh-CN" altLang="en-US" sz="2000" b="1">
                  <a:solidFill>
                    <a:srgbClr val="FF0000"/>
                  </a:solidFill>
                  <a:latin typeface="黑体" pitchFamily="2" charset="-122"/>
                  <a:ea typeface="黑体" pitchFamily="2" charset="-122"/>
                  <a:sym typeface="宋体" panose="02010600030101010101" pitchFamily="2" charset="-122"/>
                </a:rPr>
                <a:t>--根本原因、必要性、现实意义</a:t>
              </a:r>
            </a:p>
            <a:p>
              <a:r>
                <a:rPr lang="zh-CN" altLang="en-US" sz="2000" b="1">
                  <a:solidFill>
                    <a:srgbClr val="0000FF"/>
                  </a:solidFill>
                  <a:latin typeface="黑体" pitchFamily="2" charset="-122"/>
                  <a:ea typeface="黑体" pitchFamily="2" charset="-122"/>
                </a:rPr>
                <a:t>怎样做</a:t>
              </a:r>
              <a:r>
                <a:rPr lang="zh-CN" altLang="en-US" sz="2000" b="1">
                  <a:solidFill>
                    <a:srgbClr val="FF0000"/>
                  </a:solidFill>
                  <a:latin typeface="黑体" pitchFamily="2" charset="-122"/>
                  <a:ea typeface="黑体" pitchFamily="2" charset="-122"/>
                  <a:sym typeface="宋体" panose="02010600030101010101" pitchFamily="2" charset="-122"/>
                </a:rPr>
                <a:t>--</a:t>
              </a:r>
              <a:r>
                <a:rPr lang="zh-CN" altLang="en-US" sz="2000" b="1">
                  <a:solidFill>
                    <a:srgbClr val="FF0000"/>
                  </a:solidFill>
                  <a:latin typeface="黑体" pitchFamily="2" charset="-122"/>
                  <a:ea typeface="黑体" pitchFamily="2" charset="-122"/>
                </a:rPr>
                <a:t>具体要求、审慎用权科学民主决策、接受监督</a:t>
              </a:r>
            </a:p>
          </p:txBody>
        </p:sp>
        <p:sp>
          <p:nvSpPr>
            <p:cNvPr id="12309" name="AutoShape 22"/>
            <p:cNvSpPr/>
            <p:nvPr/>
          </p:nvSpPr>
          <p:spPr>
            <a:xfrm>
              <a:off x="0" y="30"/>
              <a:ext cx="144" cy="480"/>
            </a:xfrm>
            <a:prstGeom prst="leftBrace">
              <a:avLst>
                <a:gd name="adj1" fmla="val 27500"/>
                <a:gd name="adj2" fmla="val 50000"/>
              </a:avLst>
            </a:prstGeom>
            <a:noFill/>
            <a:ln w="25400" cap="flat" cmpd="sng">
              <a:solidFill>
                <a:srgbClr val="800080"/>
              </a:solidFill>
              <a:prstDash val="solid"/>
              <a:round/>
              <a:headEnd type="none" w="med" len="med"/>
              <a:tailEnd type="none" w="med" len="med"/>
            </a:ln>
          </p:spPr>
          <p:txBody>
            <a:bodyPr wrap="none" anchor="ctr"/>
            <a:lstStyle/>
            <a:p>
              <a:endParaRPr lang="zh-CN" altLang="en-US">
                <a:latin typeface="黑体" pitchFamily="2" charset="-122"/>
                <a:ea typeface="黑体" pitchFamily="2" charset="-122"/>
              </a:endParaRPr>
            </a:p>
          </p:txBody>
        </p:sp>
      </p:grpSp>
      <p:grpSp>
        <p:nvGrpSpPr>
          <p:cNvPr id="6" name="Group 23"/>
          <p:cNvGrpSpPr/>
          <p:nvPr/>
        </p:nvGrpSpPr>
        <p:grpSpPr>
          <a:xfrm>
            <a:off x="2571750" y="4699000"/>
            <a:ext cx="5905500" cy="1014413"/>
            <a:chOff x="-83" y="32"/>
            <a:chExt cx="3720" cy="639"/>
          </a:xfrm>
        </p:grpSpPr>
        <p:sp>
          <p:nvSpPr>
            <p:cNvPr id="12311" name="AutoShape 24"/>
            <p:cNvSpPr/>
            <p:nvPr/>
          </p:nvSpPr>
          <p:spPr>
            <a:xfrm>
              <a:off x="-83" y="110"/>
              <a:ext cx="192" cy="445"/>
            </a:xfrm>
            <a:prstGeom prst="leftBrace">
              <a:avLst>
                <a:gd name="adj1" fmla="val 28842"/>
                <a:gd name="adj2" fmla="val 50000"/>
              </a:avLst>
            </a:prstGeom>
            <a:noFill/>
            <a:ln w="25400" cap="flat" cmpd="sng">
              <a:solidFill>
                <a:srgbClr val="800080"/>
              </a:solidFill>
              <a:prstDash val="solid"/>
              <a:round/>
              <a:headEnd type="none" w="med" len="med"/>
              <a:tailEnd type="none" w="med" len="med"/>
            </a:ln>
          </p:spPr>
          <p:txBody>
            <a:bodyPr wrap="none" anchor="ctr"/>
            <a:lstStyle/>
            <a:p>
              <a:endParaRPr lang="zh-CN" altLang="en-US">
                <a:latin typeface="黑体" pitchFamily="2" charset="-122"/>
                <a:ea typeface="黑体" pitchFamily="2" charset="-122"/>
              </a:endParaRPr>
            </a:p>
          </p:txBody>
        </p:sp>
        <p:sp>
          <p:nvSpPr>
            <p:cNvPr id="12312" name="Text Box 25"/>
            <p:cNvSpPr txBox="1"/>
            <p:nvPr/>
          </p:nvSpPr>
          <p:spPr>
            <a:xfrm>
              <a:off x="144" y="32"/>
              <a:ext cx="3493" cy="639"/>
            </a:xfrm>
            <a:prstGeom prst="rect">
              <a:avLst/>
            </a:prstGeom>
            <a:noFill/>
            <a:ln w="9525">
              <a:noFill/>
            </a:ln>
          </p:spPr>
          <p:txBody>
            <a:bodyPr wrap="none" anchor="t">
              <a:spAutoFit/>
            </a:bodyPr>
            <a:lstStyle/>
            <a:p>
              <a:r>
                <a:rPr lang="zh-CN" altLang="en-US" sz="2000" b="1">
                  <a:solidFill>
                    <a:srgbClr val="1F2DA8"/>
                  </a:solidFill>
                  <a:latin typeface="黑体" pitchFamily="2" charset="-122"/>
                  <a:ea typeface="黑体" pitchFamily="2" charset="-122"/>
                </a:rPr>
                <a:t>为什么</a:t>
              </a:r>
              <a:r>
                <a:rPr lang="zh-CN" altLang="en-US" sz="2000" b="1">
                  <a:solidFill>
                    <a:srgbClr val="FF0000"/>
                  </a:solidFill>
                  <a:latin typeface="黑体" pitchFamily="2" charset="-122"/>
                  <a:ea typeface="黑体" pitchFamily="2" charset="-122"/>
                  <a:sym typeface="宋体" panose="02010600030101010101" pitchFamily="2" charset="-122"/>
                </a:rPr>
                <a:t>--根本原因、必要性、现实意义</a:t>
              </a:r>
              <a:endParaRPr lang="zh-CN" altLang="en-US" sz="2000" b="1">
                <a:solidFill>
                  <a:schemeClr val="tx2"/>
                </a:solidFill>
                <a:latin typeface="黑体" pitchFamily="2" charset="-122"/>
                <a:ea typeface="黑体" pitchFamily="2" charset="-122"/>
              </a:endParaRPr>
            </a:p>
            <a:p>
              <a:r>
                <a:rPr lang="zh-CN" altLang="en-US" sz="2000" b="1">
                  <a:solidFill>
                    <a:srgbClr val="1F2DA8"/>
                  </a:solidFill>
                  <a:latin typeface="黑体" pitchFamily="2" charset="-122"/>
                  <a:ea typeface="黑体" pitchFamily="2" charset="-122"/>
                </a:rPr>
                <a:t>怎样加强</a:t>
              </a:r>
              <a:r>
                <a:rPr lang="zh-CN" altLang="en-US" sz="2000" b="1">
                  <a:solidFill>
                    <a:srgbClr val="FF0000"/>
                  </a:solidFill>
                  <a:latin typeface="黑体" pitchFamily="2" charset="-122"/>
                  <a:ea typeface="黑体" pitchFamily="2" charset="-122"/>
                  <a:sym typeface="宋体" panose="02010600030101010101" pitchFamily="2" charset="-122"/>
                </a:rPr>
                <a:t>--</a:t>
              </a:r>
              <a:r>
                <a:rPr lang="zh-CN" altLang="en-US" sz="2000" b="1">
                  <a:solidFill>
                    <a:srgbClr val="FF0000"/>
                  </a:solidFill>
                  <a:latin typeface="黑体" pitchFamily="2" charset="-122"/>
                  <a:ea typeface="黑体" pitchFamily="2" charset="-122"/>
                </a:rPr>
                <a:t>关键、完善监督体系</a:t>
              </a:r>
              <a:r>
                <a:rPr lang="zh-CN" altLang="en-US" sz="2000" b="1">
                  <a:solidFill>
                    <a:srgbClr val="5307B2"/>
                  </a:solidFill>
                  <a:latin typeface="黑体" pitchFamily="2" charset="-122"/>
                  <a:ea typeface="黑体" pitchFamily="2" charset="-122"/>
                </a:rPr>
                <a:t>（内部、外部）</a:t>
              </a:r>
              <a:endParaRPr lang="zh-CN" altLang="en-US" sz="2000" b="1">
                <a:solidFill>
                  <a:srgbClr val="FF0000"/>
                </a:solidFill>
                <a:latin typeface="黑体" pitchFamily="2" charset="-122"/>
                <a:ea typeface="黑体" pitchFamily="2" charset="-122"/>
              </a:endParaRPr>
            </a:p>
            <a:p>
              <a:r>
                <a:rPr lang="zh-CN" altLang="en-US" sz="2000" b="1">
                  <a:solidFill>
                    <a:srgbClr val="FF0000"/>
                  </a:solidFill>
                  <a:latin typeface="黑体" pitchFamily="2" charset="-122"/>
                  <a:ea typeface="黑体" pitchFamily="2" charset="-122"/>
                </a:rPr>
                <a:t>          实施政务公开</a:t>
              </a:r>
              <a:endParaRPr lang="zh-CN" altLang="en-US" sz="2000" b="1">
                <a:solidFill>
                  <a:schemeClr val="tx2"/>
                </a:solidFill>
                <a:latin typeface="黑体" pitchFamily="2" charset="-122"/>
                <a:ea typeface="黑体" pitchFamily="2" charset="-122"/>
              </a:endParaRPr>
            </a:p>
          </p:txBody>
        </p:sp>
      </p:grpSp>
      <p:grpSp>
        <p:nvGrpSpPr>
          <p:cNvPr id="7" name="Group 26"/>
          <p:cNvGrpSpPr/>
          <p:nvPr/>
        </p:nvGrpSpPr>
        <p:grpSpPr>
          <a:xfrm>
            <a:off x="2590800" y="5599113"/>
            <a:ext cx="6324600" cy="1014412"/>
            <a:chOff x="0" y="-32"/>
            <a:chExt cx="3984" cy="639"/>
          </a:xfrm>
        </p:grpSpPr>
        <p:sp>
          <p:nvSpPr>
            <p:cNvPr id="12314" name="AutoShape 27"/>
            <p:cNvSpPr/>
            <p:nvPr/>
          </p:nvSpPr>
          <p:spPr>
            <a:xfrm>
              <a:off x="0" y="48"/>
              <a:ext cx="144" cy="480"/>
            </a:xfrm>
            <a:prstGeom prst="leftBrace">
              <a:avLst>
                <a:gd name="adj1" fmla="val 27500"/>
                <a:gd name="adj2" fmla="val 50000"/>
              </a:avLst>
            </a:prstGeom>
            <a:noFill/>
            <a:ln w="25400" cap="flat" cmpd="sng">
              <a:solidFill>
                <a:srgbClr val="800080"/>
              </a:solidFill>
              <a:prstDash val="solid"/>
              <a:round/>
              <a:headEnd type="none" w="med" len="med"/>
              <a:tailEnd type="none" w="med" len="med"/>
            </a:ln>
          </p:spPr>
          <p:txBody>
            <a:bodyPr wrap="none" anchor="ctr"/>
            <a:lstStyle/>
            <a:p>
              <a:endParaRPr lang="zh-CN" altLang="en-US">
                <a:latin typeface="黑体" pitchFamily="2" charset="-122"/>
                <a:ea typeface="黑体" pitchFamily="2" charset="-122"/>
              </a:endParaRPr>
            </a:p>
          </p:txBody>
        </p:sp>
        <p:sp>
          <p:nvSpPr>
            <p:cNvPr id="12315" name="Text Box 28"/>
            <p:cNvSpPr txBox="1"/>
            <p:nvPr/>
          </p:nvSpPr>
          <p:spPr>
            <a:xfrm>
              <a:off x="144" y="-32"/>
              <a:ext cx="3840" cy="639"/>
            </a:xfrm>
            <a:prstGeom prst="rect">
              <a:avLst/>
            </a:prstGeom>
            <a:noFill/>
            <a:ln w="9525">
              <a:noFill/>
            </a:ln>
          </p:spPr>
          <p:txBody>
            <a:bodyPr anchor="t">
              <a:spAutoFit/>
            </a:bodyPr>
            <a:lstStyle/>
            <a:p>
              <a:r>
                <a:rPr lang="zh-CN" altLang="en-US" sz="2000" b="1">
                  <a:solidFill>
                    <a:srgbClr val="0000FF"/>
                  </a:solidFill>
                  <a:latin typeface="黑体" pitchFamily="2" charset="-122"/>
                  <a:ea typeface="黑体" pitchFamily="2" charset="-122"/>
                </a:rPr>
                <a:t>含义、决定因素、</a:t>
              </a:r>
            </a:p>
            <a:p>
              <a:r>
                <a:rPr lang="zh-CN" altLang="en-US" sz="2000" b="1">
                  <a:solidFill>
                    <a:srgbClr val="0000FF"/>
                  </a:solidFill>
                  <a:latin typeface="黑体" pitchFamily="2" charset="-122"/>
                  <a:ea typeface="黑体" pitchFamily="2" charset="-122"/>
                </a:rPr>
                <a:t>标志、体现</a:t>
              </a:r>
            </a:p>
            <a:p>
              <a:r>
                <a:rPr lang="zh-CN" altLang="en-US" sz="2000" b="1">
                  <a:solidFill>
                    <a:srgbClr val="0000FF"/>
                  </a:solidFill>
                  <a:latin typeface="黑体" pitchFamily="2" charset="-122"/>
                  <a:ea typeface="黑体" pitchFamily="2" charset="-122"/>
                </a:rPr>
                <a:t>如何树立？</a:t>
              </a:r>
            </a:p>
          </p:txBody>
        </p:sp>
      </p:grpSp>
      <p:grpSp>
        <p:nvGrpSpPr>
          <p:cNvPr id="12316" name="组合 73729"/>
          <p:cNvGrpSpPr/>
          <p:nvPr/>
        </p:nvGrpSpPr>
        <p:grpSpPr>
          <a:xfrm>
            <a:off x="2786063" y="149225"/>
            <a:ext cx="2717800" cy="444500"/>
            <a:chOff x="566" y="935"/>
            <a:chExt cx="3357" cy="590"/>
          </a:xfrm>
        </p:grpSpPr>
        <p:sp>
          <p:nvSpPr>
            <p:cNvPr id="12317" name="圆角矩形 73730"/>
            <p:cNvSpPr/>
            <p:nvPr/>
          </p:nvSpPr>
          <p:spPr>
            <a:xfrm>
              <a:off x="566" y="935"/>
              <a:ext cx="3357" cy="590"/>
            </a:xfrm>
            <a:prstGeom prst="roundRect">
              <a:avLst>
                <a:gd name="adj" fmla="val 16667"/>
              </a:avLst>
            </a:prstGeom>
            <a:solidFill>
              <a:srgbClr val="FF00FF"/>
            </a:solidFill>
            <a:ln w="9525" cap="flat" cmpd="sng">
              <a:solidFill>
                <a:schemeClr val="tx1"/>
              </a:solidFill>
              <a:prstDash val="solid"/>
              <a:round/>
              <a:headEnd type="none" w="med" len="med"/>
              <a:tailEnd type="none" w="med" len="med"/>
            </a:ln>
          </p:spPr>
          <p:txBody>
            <a:bodyPr anchor="t"/>
            <a:lstStyle/>
            <a:p>
              <a:pPr eaLnBrk="0" hangingPunct="0"/>
              <a:endParaRPr lang="zh-CN" altLang="en-US">
                <a:latin typeface="Arial" panose="020b0604020202020204" pitchFamily="34" charset="0"/>
                <a:ea typeface="宋体" pitchFamily="2" charset="-122"/>
              </a:endParaRPr>
            </a:p>
          </p:txBody>
        </p:sp>
        <p:sp>
          <p:nvSpPr>
            <p:cNvPr id="12318" name="五角星 73731"/>
            <p:cNvSpPr/>
            <p:nvPr/>
          </p:nvSpPr>
          <p:spPr>
            <a:xfrm>
              <a:off x="657" y="981"/>
              <a:ext cx="499" cy="453"/>
            </a:xfrm>
            <a:custGeom>
              <a:cxnLst>
                <a:cxn ang="0">
                  <a:pos x="0" y="173"/>
                </a:cxn>
                <a:cxn ang="0">
                  <a:pos x="190" y="173"/>
                </a:cxn>
                <a:cxn ang="0">
                  <a:pos x="249" y="0"/>
                </a:cxn>
                <a:cxn ang="0">
                  <a:pos x="308" y="173"/>
                </a:cxn>
                <a:cxn ang="0">
                  <a:pos x="498" y="173"/>
                </a:cxn>
                <a:cxn ang="0">
                  <a:pos x="344" y="279"/>
                </a:cxn>
                <a:cxn ang="0">
                  <a:pos x="403" y="452"/>
                </a:cxn>
                <a:cxn ang="0">
                  <a:pos x="249" y="346"/>
                </a:cxn>
                <a:cxn ang="0">
                  <a:pos x="95" y="452"/>
                </a:cxn>
                <a:cxn ang="0">
                  <a:pos x="154" y="279"/>
                </a:cxn>
              </a:cxnLst>
              <a:rect l="0" t="0" r="0" b="0"/>
              <a:pathLst>
                <a:path w="499" h="452">
                  <a:moveTo>
                    <a:pt x="0" y="173"/>
                  </a:moveTo>
                  <a:lnTo>
                    <a:pt x="190" y="173"/>
                  </a:lnTo>
                  <a:lnTo>
                    <a:pt x="249" y="0"/>
                  </a:lnTo>
                  <a:lnTo>
                    <a:pt x="308" y="173"/>
                  </a:lnTo>
                  <a:lnTo>
                    <a:pt x="498" y="173"/>
                  </a:lnTo>
                  <a:lnTo>
                    <a:pt x="344" y="279"/>
                  </a:lnTo>
                  <a:lnTo>
                    <a:pt x="403" y="452"/>
                  </a:lnTo>
                  <a:lnTo>
                    <a:pt x="249" y="346"/>
                  </a:lnTo>
                  <a:lnTo>
                    <a:pt x="95" y="452"/>
                  </a:lnTo>
                  <a:lnTo>
                    <a:pt x="154" y="279"/>
                  </a:lnTo>
                  <a:close/>
                </a:path>
              </a:pathLst>
            </a:custGeom>
            <a:solidFill>
              <a:schemeClr val="accent1"/>
            </a:solidFill>
            <a:ln w="57150" cap="flat" cmpd="sng">
              <a:solidFill>
                <a:schemeClr val="bg1"/>
              </a:solidFill>
              <a:prstDash val="solid"/>
              <a:miter/>
              <a:headEnd type="none" w="med" len="med"/>
              <a:tailEnd type="none" w="med" len="med"/>
            </a:ln>
          </p:spPr>
          <p:txBody>
            <a:bodyPr/>
            <a:lstStyle/>
            <a:p>
              <a:endParaRPr lang="zh-CN" altLang="en-US"/>
            </a:p>
          </p:txBody>
        </p:sp>
        <p:sp>
          <p:nvSpPr>
            <p:cNvPr id="12319" name="圆角矩形 73732"/>
            <p:cNvSpPr/>
            <p:nvPr/>
          </p:nvSpPr>
          <p:spPr>
            <a:xfrm>
              <a:off x="1233" y="981"/>
              <a:ext cx="2366" cy="499"/>
            </a:xfrm>
            <a:prstGeom prst="roundRect">
              <a:avLst>
                <a:gd name="adj" fmla="val 16667"/>
              </a:avLst>
            </a:prstGeom>
            <a:solidFill>
              <a:schemeClr val="bg1"/>
            </a:solidFill>
            <a:ln w="28575" cap="flat" cmpd="sng">
              <a:solidFill>
                <a:schemeClr val="accent1"/>
              </a:solidFill>
              <a:prstDash val="solid"/>
              <a:round/>
              <a:headEnd type="none" w="med" len="med"/>
              <a:tailEnd type="none" w="med" len="med"/>
            </a:ln>
          </p:spPr>
          <p:txBody>
            <a:bodyPr anchor="ctr"/>
            <a:lstStyle/>
            <a:p>
              <a:pPr algn="ctr" eaLnBrk="0" hangingPunct="0"/>
              <a:r>
                <a:rPr lang="zh-CN" altLang="en-US" sz="2000" b="1">
                  <a:solidFill>
                    <a:srgbClr val="FF0000"/>
                  </a:solidFill>
                  <a:latin typeface="黑体" pitchFamily="2" charset="-122"/>
                  <a:ea typeface="黑体" pitchFamily="2" charset="-122"/>
                </a:rPr>
                <a:t>构建知识体系</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6565"/>
                                        </p:tgtEl>
                                        <p:attrNameLst>
                                          <p:attrName>style.visibility</p:attrName>
                                        </p:attrNameLst>
                                      </p:cBhvr>
                                      <p:to>
                                        <p:strVal val="visible"/>
                                      </p:to>
                                    </p:set>
                                    <p:animEffect transition="in" filter="checkerboard(across)">
                                      <p:cBhvr>
                                        <p:cTn id="7" dur="500"/>
                                        <p:tgtEl>
                                          <p:spTgt spid="6656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6564"/>
                                        </p:tgtEl>
                                        <p:attrNameLst>
                                          <p:attrName>style.visibility</p:attrName>
                                        </p:attrNameLst>
                                      </p:cBhvr>
                                      <p:to>
                                        <p:strVal val="visible"/>
                                      </p:to>
                                    </p:set>
                                    <p:animEffect transition="in" filter="checkerboard(across)">
                                      <p:cBhvr>
                                        <p:cTn id="12" dur="500"/>
                                        <p:tgtEl>
                                          <p:spTgt spid="6656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6566"/>
                                        </p:tgtEl>
                                        <p:attrNameLst>
                                          <p:attrName>style.visibility</p:attrName>
                                        </p:attrNameLst>
                                      </p:cBhvr>
                                      <p:to>
                                        <p:strVal val="visible"/>
                                      </p:to>
                                    </p:set>
                                    <p:animEffect transition="in" filter="checkerboard(across)">
                                      <p:cBhvr>
                                        <p:cTn id="17" dur="500"/>
                                        <p:tgtEl>
                                          <p:spTgt spid="6656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6567"/>
                                        </p:tgtEl>
                                        <p:attrNameLst>
                                          <p:attrName>style.visibility</p:attrName>
                                        </p:attrNameLst>
                                      </p:cBhvr>
                                      <p:to>
                                        <p:strVal val="visible"/>
                                      </p:to>
                                    </p:set>
                                    <p:animEffect transition="in" filter="checkerboard(across)">
                                      <p:cBhvr>
                                        <p:cTn id="22" dur="500"/>
                                        <p:tgtEl>
                                          <p:spTgt spid="66567"/>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6568"/>
                                        </p:tgtEl>
                                        <p:attrNameLst>
                                          <p:attrName>style.visibility</p:attrName>
                                        </p:attrNameLst>
                                      </p:cBhvr>
                                      <p:to>
                                        <p:strVal val="visible"/>
                                      </p:to>
                                    </p:set>
                                    <p:animEffect transition="in" filter="checkerboard(across)">
                                      <p:cBhvr>
                                        <p:cTn id="27" dur="500"/>
                                        <p:tgtEl>
                                          <p:spTgt spid="66568"/>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6569"/>
                                        </p:tgtEl>
                                        <p:attrNameLst>
                                          <p:attrName>style.visibility</p:attrName>
                                        </p:attrNameLst>
                                      </p:cBhvr>
                                      <p:to>
                                        <p:strVal val="visible"/>
                                      </p:to>
                                    </p:set>
                                    <p:animEffect transition="in" filter="checkerboard(across)">
                                      <p:cBhvr>
                                        <p:cTn id="32" dur="500"/>
                                        <p:tgtEl>
                                          <p:spTgt spid="66569"/>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66570"/>
                                        </p:tgtEl>
                                        <p:attrNameLst>
                                          <p:attrName>style.visibility</p:attrName>
                                        </p:attrNameLst>
                                      </p:cBhvr>
                                      <p:to>
                                        <p:strVal val="visible"/>
                                      </p:to>
                                    </p:set>
                                    <p:anim calcmode="lin" valueType="num">
                                      <p:cBhvr>
                                        <p:cTn id="37" dur="500" fill="hold"/>
                                        <p:tgtEl>
                                          <p:spTgt spid="66570"/>
                                        </p:tgtEl>
                                        <p:attrNameLst>
                                          <p:attrName>ppt_w</p:attrName>
                                        </p:attrNameLst>
                                      </p:cBhvr>
                                      <p:tavLst>
                                        <p:tav tm="0">
                                          <p:val>
                                            <p:fltVal val="0"/>
                                          </p:val>
                                        </p:tav>
                                        <p:tav tm="100000">
                                          <p:val>
                                            <p:strVal val="#ppt_w"/>
                                          </p:val>
                                        </p:tav>
                                      </p:tavLst>
                                    </p:anim>
                                    <p:anim calcmode="lin" valueType="num">
                                      <p:cBhvr>
                                        <p:cTn id="38" dur="500" fill="hold"/>
                                        <p:tgtEl>
                                          <p:spTgt spid="66570"/>
                                        </p:tgtEl>
                                        <p:attrNameLst>
                                          <p:attrName>ppt_h</p:attrName>
                                        </p:attrNameLst>
                                      </p:cBhvr>
                                      <p:tavLst>
                                        <p:tav tm="0">
                                          <p:val>
                                            <p:strVal val="#ppt_h"/>
                                          </p:val>
                                        </p:tav>
                                        <p:tav tm="100000">
                                          <p:val>
                                            <p:strVal val="#ppt_h"/>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3" presetClass="entr" presetSubtype="10" fill="hold"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blinds(horizontal)">
                                      <p:cBhvr>
                                        <p:cTn id="43" dur="500"/>
                                        <p:tgtEl>
                                          <p:spTgt spid="2"/>
                                        </p:tgtEl>
                                      </p:cBhvr>
                                    </p:animEffect>
                                  </p:childTnLst>
                                </p:cTn>
                              </p:par>
                            </p:childTnLst>
                          </p:cTn>
                        </p:par>
                      </p:childTnLst>
                    </p:cTn>
                  </p:par>
                  <p:par>
                    <p:cTn id="44" fill="hold" nodeType="clickPar">
                      <p:stCondLst>
                        <p:cond delay="indefinite"/>
                      </p:stCondLst>
                      <p:childTnLst>
                        <p:par>
                          <p:cTn id="45" fill="hold" nodeType="afterGroup">
                            <p:stCondLst>
                              <p:cond delay="0"/>
                            </p:stCondLst>
                            <p:childTnLst>
                              <p:par>
                                <p:cTn id="46" presetID="13" presetClass="entr" presetSubtype="16" fill="hold" nodeType="click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plus(in)">
                                      <p:cBhvr>
                                        <p:cTn id="48" dur="500"/>
                                        <p:tgtEl>
                                          <p:spTgt spid="3"/>
                                        </p:tgtEl>
                                      </p:cBhvr>
                                    </p:animEffect>
                                  </p:childTnLst>
                                </p:cTn>
                              </p:par>
                            </p:childTnLst>
                          </p:cTn>
                        </p:par>
                      </p:childTnLst>
                    </p:cTn>
                  </p:par>
                  <p:par>
                    <p:cTn id="49" fill="hold" nodeType="clickPar">
                      <p:stCondLst>
                        <p:cond delay="indefinite"/>
                      </p:stCondLst>
                      <p:childTnLst>
                        <p:par>
                          <p:cTn id="50" fill="hold" nodeType="afterGroup">
                            <p:stCondLst>
                              <p:cond delay="0"/>
                            </p:stCondLst>
                            <p:childTnLst>
                              <p:par>
                                <p:cTn id="51" presetID="17" presetClass="entr" presetSubtype="10" fill="hold" nodeType="clickEffect">
                                  <p:stCondLst>
                                    <p:cond delay="0"/>
                                  </p:stCondLst>
                                  <p:childTnLst>
                                    <p:set>
                                      <p:cBhvr>
                                        <p:cTn id="52" dur="1" fill="hold">
                                          <p:stCondLst>
                                            <p:cond delay="0"/>
                                          </p:stCondLst>
                                        </p:cTn>
                                        <p:tgtEl>
                                          <p:spTgt spid="4"/>
                                        </p:tgtEl>
                                        <p:attrNameLst>
                                          <p:attrName>style.visibility</p:attrName>
                                        </p:attrNameLst>
                                      </p:cBhvr>
                                      <p:to>
                                        <p:strVal val="visible"/>
                                      </p:to>
                                    </p:set>
                                    <p:anim calcmode="lin" valueType="num">
                                      <p:cBhvr>
                                        <p:cTn id="53" dur="500" fill="hold"/>
                                        <p:tgtEl>
                                          <p:spTgt spid="4"/>
                                        </p:tgtEl>
                                        <p:attrNameLst>
                                          <p:attrName>ppt_w</p:attrName>
                                        </p:attrNameLst>
                                      </p:cBhvr>
                                      <p:tavLst>
                                        <p:tav tm="0">
                                          <p:val>
                                            <p:fltVal val="0"/>
                                          </p:val>
                                        </p:tav>
                                        <p:tav tm="100000">
                                          <p:val>
                                            <p:strVal val="#ppt_w"/>
                                          </p:val>
                                        </p:tav>
                                      </p:tavLst>
                                    </p:anim>
                                    <p:anim calcmode="lin" valueType="num">
                                      <p:cBhvr>
                                        <p:cTn id="54"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55" fill="hold" nodeType="clickPar">
                      <p:stCondLst>
                        <p:cond delay="indefinite"/>
                      </p:stCondLst>
                      <p:childTnLst>
                        <p:par>
                          <p:cTn id="56" fill="hold" nodeType="afterGroup">
                            <p:stCondLst>
                              <p:cond delay="0"/>
                            </p:stCondLst>
                            <p:childTnLst>
                              <p:par>
                                <p:cTn id="57" presetID="17" presetClass="entr" presetSubtype="10" fill="hold" nodeType="click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p:cTn id="59" dur="500" fill="hold"/>
                                        <p:tgtEl>
                                          <p:spTgt spid="5"/>
                                        </p:tgtEl>
                                        <p:attrNameLst>
                                          <p:attrName>ppt_w</p:attrName>
                                        </p:attrNameLst>
                                      </p:cBhvr>
                                      <p:tavLst>
                                        <p:tav tm="0">
                                          <p:val>
                                            <p:fltVal val="0"/>
                                          </p:val>
                                        </p:tav>
                                        <p:tav tm="100000">
                                          <p:val>
                                            <p:strVal val="#ppt_w"/>
                                          </p:val>
                                        </p:tav>
                                      </p:tavLst>
                                    </p:anim>
                                    <p:anim calcmode="lin" valueType="num">
                                      <p:cBhvr>
                                        <p:cTn id="60"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61" fill="hold" nodeType="clickPar">
                      <p:stCondLst>
                        <p:cond delay="indefinite"/>
                      </p:stCondLst>
                      <p:childTnLst>
                        <p:par>
                          <p:cTn id="62" fill="hold" nodeType="afterGroup">
                            <p:stCondLst>
                              <p:cond delay="0"/>
                            </p:stCondLst>
                            <p:childTnLst>
                              <p:par>
                                <p:cTn id="63" presetID="17" presetClass="entr" presetSubtype="10" fill="hold" nodeType="clickEffect">
                                  <p:stCondLst>
                                    <p:cond delay="0"/>
                                  </p:stCondLst>
                                  <p:childTnLst>
                                    <p:set>
                                      <p:cBhvr>
                                        <p:cTn id="64" dur="1" fill="hold">
                                          <p:stCondLst>
                                            <p:cond delay="0"/>
                                          </p:stCondLst>
                                        </p:cTn>
                                        <p:tgtEl>
                                          <p:spTgt spid="6"/>
                                        </p:tgtEl>
                                        <p:attrNameLst>
                                          <p:attrName>style.visibility</p:attrName>
                                        </p:attrNameLst>
                                      </p:cBhvr>
                                      <p:to>
                                        <p:strVal val="visible"/>
                                      </p:to>
                                    </p:set>
                                    <p:anim calcmode="lin" valueType="num">
                                      <p:cBhvr>
                                        <p:cTn id="65" dur="500" fill="hold"/>
                                        <p:tgtEl>
                                          <p:spTgt spid="6"/>
                                        </p:tgtEl>
                                        <p:attrNameLst>
                                          <p:attrName>ppt_w</p:attrName>
                                        </p:attrNameLst>
                                      </p:cBhvr>
                                      <p:tavLst>
                                        <p:tav tm="0">
                                          <p:val>
                                            <p:fltVal val="0"/>
                                          </p:val>
                                        </p:tav>
                                        <p:tav tm="100000">
                                          <p:val>
                                            <p:strVal val="#ppt_w"/>
                                          </p:val>
                                        </p:tav>
                                      </p:tavLst>
                                    </p:anim>
                                    <p:anim calcmode="lin" valueType="num">
                                      <p:cBhvr>
                                        <p:cTn id="66"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67" fill="hold" nodeType="clickPar">
                      <p:stCondLst>
                        <p:cond delay="indefinite"/>
                      </p:stCondLst>
                      <p:childTnLst>
                        <p:par>
                          <p:cTn id="68" fill="hold" nodeType="afterGroup">
                            <p:stCondLst>
                              <p:cond delay="0"/>
                            </p:stCondLst>
                            <p:childTnLst>
                              <p:par>
                                <p:cTn id="69" presetID="4" presetClass="entr" presetSubtype="16" fill="hold" nodeType="click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box(in)">
                                      <p:cBhvr>
                                        <p:cTn id="7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bldLvl="0" animBg="1"/>
      <p:bldP spid="66565" grpId="0" bldLvl="0" animBg="1"/>
      <p:bldP spid="66566" grpId="0" bldLvl="0" animBg="1"/>
      <p:bldP spid="66567" grpId="0" bldLvl="0" animBg="1"/>
      <p:bldP spid="66568" grpId="0" bldLvl="0" animBg="1"/>
      <p:bldP spid="66569" grpId="0" bldLvl="0" animBg="1"/>
      <p:bldP spid="66570" grpId="0"/>
    </p:bldLst>
  </p:timing>
</p:sld>
</file>

<file path=ppt/slides/slide3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6" name="标题 3"/>
          <p:cNvSpPr txBox="1"/>
          <p:nvPr/>
        </p:nvSpPr>
        <p:spPr>
          <a:xfrm>
            <a:off x="251700" y="116770"/>
            <a:ext cx="5976620" cy="521970"/>
          </a:xfrm>
          <a:prstGeom prst="rect">
            <a:avLst/>
          </a:prstGeom>
          <a:noFill/>
        </p:spPr>
        <p:txBody>
          <a:bodyPr wrap="square" rtlCol="0">
            <a:spAutoFit/>
          </a:bodyPr>
          <a:lstStyle/>
          <a:p>
            <a:pPr algn="ctr" fontAlgn="auto">
              <a:spcAft>
                <a:spcPct val="0"/>
              </a:spcAft>
              <a:defRPr/>
            </a:pPr>
            <a:r>
              <a:rPr lang="zh-CN" altLang="en-US" sz="2800" b="1" smtClean="0">
                <a:solidFill>
                  <a:srgbClr val="000000"/>
                </a:solidFill>
                <a:latin typeface="Arial"/>
                <a:ea typeface="宋体" charset="-122"/>
              </a:rPr>
              <a:t>一、政府做某事的</a:t>
            </a:r>
            <a:r>
              <a:rPr lang="zh-CN" altLang="en-US" sz="2800" b="1" smtClean="0">
                <a:solidFill>
                  <a:srgbClr val="000099"/>
                </a:solidFill>
                <a:latin typeface="Arial"/>
                <a:ea typeface="宋体" charset="-122"/>
              </a:rPr>
              <a:t>依据（为什么）</a:t>
            </a:r>
            <a:endParaRPr lang="zh-CN" altLang="en-US" sz="2800" b="1">
              <a:solidFill>
                <a:srgbClr val="000099"/>
              </a:solidFill>
              <a:latin typeface="Arial"/>
              <a:ea typeface="宋体" charset="-122"/>
            </a:endParaRPr>
          </a:p>
        </p:txBody>
      </p:sp>
      <p:sp>
        <p:nvSpPr>
          <p:cNvPr id="3" name="矩形 2"/>
          <p:cNvSpPr/>
          <p:nvPr/>
        </p:nvSpPr>
        <p:spPr>
          <a:xfrm>
            <a:off x="35686" y="657875"/>
            <a:ext cx="9837166" cy="7417415"/>
          </a:xfrm>
          <a:prstGeom prst="rect">
            <a:avLst/>
          </a:prstGeom>
        </p:spPr>
        <p:txBody>
          <a:bodyPr wrap="square">
            <a:spAutoFit/>
          </a:bodyPr>
          <a:lstStyle/>
          <a:p>
            <a:pPr lvl="0"/>
            <a:r>
              <a:rPr lang="zh-CN" altLang="en-US" b="1">
                <a:solidFill>
                  <a:srgbClr val="FF0000"/>
                </a:solidFill>
              </a:rPr>
              <a:t>（一）必要</a:t>
            </a:r>
            <a:r>
              <a:rPr lang="zh-CN" altLang="en-US" b="1" smtClean="0">
                <a:solidFill>
                  <a:srgbClr val="FF0000"/>
                </a:solidFill>
              </a:rPr>
              <a:t>性</a:t>
            </a:r>
            <a:endParaRPr lang="en-US" altLang="zh-CN" b="1" smtClean="0">
              <a:solidFill>
                <a:srgbClr val="FF0000"/>
              </a:solidFill>
            </a:endParaRPr>
          </a:p>
          <a:p>
            <a:pPr lvl="0"/>
            <a:r>
              <a:rPr lang="en-US" altLang="zh-CN" b="1" smtClean="0">
                <a:solidFill>
                  <a:srgbClr val="FF0000"/>
                </a:solidFill>
              </a:rPr>
              <a:t>1</a:t>
            </a:r>
            <a:r>
              <a:rPr lang="zh-CN" altLang="en-US" b="1">
                <a:solidFill>
                  <a:srgbClr val="FF0000"/>
                </a:solidFill>
              </a:rPr>
              <a:t>、根本原因</a:t>
            </a:r>
            <a:r>
              <a:rPr lang="zh-CN" altLang="en-US" b="1" smtClean="0">
                <a:solidFill>
                  <a:srgbClr val="FF0000"/>
                </a:solidFill>
              </a:rPr>
              <a:t>：</a:t>
            </a:r>
            <a:r>
              <a:rPr lang="zh-CN" altLang="zh-CN" sz="2000" b="1">
                <a:solidFill>
                  <a:srgbClr val="000000"/>
                </a:solidFill>
              </a:rPr>
              <a:t>是由我国国家性质和政府性质决定的</a:t>
            </a:r>
            <a:r>
              <a:rPr lang="zh-CN" altLang="zh-CN" sz="2000" b="1" smtClean="0">
                <a:solidFill>
                  <a:srgbClr val="000000"/>
                </a:solidFill>
              </a:rPr>
              <a:t>。</a:t>
            </a:r>
            <a:endParaRPr lang="en-US" altLang="zh-CN" sz="2000" b="1" smtClean="0">
              <a:solidFill>
                <a:srgbClr val="000000"/>
              </a:solidFill>
            </a:endParaRPr>
          </a:p>
          <a:p>
            <a:pPr lvl="0"/>
            <a:r>
              <a:rPr lang="en-US" altLang="zh-CN" sz="2000" b="1">
                <a:solidFill>
                  <a:srgbClr val="FF0000"/>
                </a:solidFill>
              </a:rPr>
              <a:t>2</a:t>
            </a:r>
            <a:r>
              <a:rPr lang="zh-CN" altLang="en-US" sz="2000" b="1">
                <a:solidFill>
                  <a:srgbClr val="FF0000"/>
                </a:solidFill>
              </a:rPr>
              <a:t>、宗旨和原则</a:t>
            </a:r>
            <a:r>
              <a:rPr lang="zh-CN" altLang="en-US" sz="2000" b="1" smtClean="0">
                <a:solidFill>
                  <a:srgbClr val="FF0000"/>
                </a:solidFill>
              </a:rPr>
              <a:t>：</a:t>
            </a:r>
            <a:r>
              <a:rPr lang="zh-CN" altLang="zh-CN" sz="2000" b="1">
                <a:solidFill>
                  <a:srgbClr val="000000"/>
                </a:solidFill>
              </a:rPr>
              <a:t>体现了我国政府的宗旨和工作原则</a:t>
            </a:r>
            <a:r>
              <a:rPr lang="zh-CN" altLang="zh-CN" sz="2000" b="1" smtClean="0">
                <a:solidFill>
                  <a:srgbClr val="000000"/>
                </a:solidFill>
              </a:rPr>
              <a:t>。</a:t>
            </a:r>
            <a:endParaRPr lang="en-US" altLang="zh-CN" sz="2000" b="1" smtClean="0">
              <a:solidFill>
                <a:srgbClr val="000000"/>
              </a:solidFill>
            </a:endParaRPr>
          </a:p>
          <a:p>
            <a:pPr lvl="0"/>
            <a:r>
              <a:rPr lang="en-US" altLang="zh-CN" sz="2000" b="1">
                <a:solidFill>
                  <a:srgbClr val="FF0000"/>
                </a:solidFill>
              </a:rPr>
              <a:t>3</a:t>
            </a:r>
            <a:r>
              <a:rPr lang="zh-CN" altLang="en-US" sz="2000" b="1">
                <a:solidFill>
                  <a:srgbClr val="FF0000"/>
                </a:solidFill>
              </a:rPr>
              <a:t>、政府的职能</a:t>
            </a:r>
            <a:r>
              <a:rPr lang="zh-CN" altLang="en-US" sz="2000" b="1" smtClean="0">
                <a:solidFill>
                  <a:srgbClr val="FF0000"/>
                </a:solidFill>
              </a:rPr>
              <a:t>：</a:t>
            </a:r>
            <a:r>
              <a:rPr lang="zh-CN" altLang="en-US" sz="2000" b="1">
                <a:solidFill>
                  <a:srgbClr val="000000"/>
                </a:solidFill>
              </a:rPr>
              <a:t>政府做某件事是政府履行某种职能的内在要求</a:t>
            </a:r>
            <a:endParaRPr lang="en-US" altLang="zh-CN" sz="2000" b="1" smtClean="0">
              <a:solidFill>
                <a:srgbClr val="000000"/>
              </a:solidFill>
            </a:endParaRPr>
          </a:p>
          <a:p>
            <a:pPr lvl="0"/>
            <a:r>
              <a:rPr lang="zh-CN" altLang="zh-CN" sz="2000" b="1" smtClean="0">
                <a:solidFill>
                  <a:srgbClr val="000000"/>
                </a:solidFill>
              </a:rPr>
              <a:t>（</a:t>
            </a:r>
            <a:r>
              <a:rPr lang="zh-CN" altLang="en-US" sz="2000" b="1">
                <a:solidFill>
                  <a:srgbClr val="000000"/>
                </a:solidFill>
              </a:rPr>
              <a:t>依据材料</a:t>
            </a:r>
            <a:r>
              <a:rPr lang="zh-CN" altLang="zh-CN" sz="2000" b="1">
                <a:solidFill>
                  <a:srgbClr val="000000"/>
                </a:solidFill>
              </a:rPr>
              <a:t>可写出具体某项职能</a:t>
            </a:r>
            <a:r>
              <a:rPr lang="zh-CN" altLang="zh-CN" sz="2000" b="1" smtClean="0">
                <a:solidFill>
                  <a:srgbClr val="000000"/>
                </a:solidFill>
              </a:rPr>
              <a:t>）</a:t>
            </a:r>
            <a:endParaRPr lang="en-US" altLang="zh-CN" sz="2000" b="1" smtClean="0">
              <a:solidFill>
                <a:srgbClr val="000000"/>
              </a:solidFill>
            </a:endParaRPr>
          </a:p>
          <a:p>
            <a:pPr lvl="0"/>
            <a:r>
              <a:rPr lang="en-US" altLang="zh-CN" sz="2000" b="1" smtClean="0">
                <a:solidFill>
                  <a:srgbClr val="FF0000"/>
                </a:solidFill>
              </a:rPr>
              <a:t>4</a:t>
            </a:r>
            <a:r>
              <a:rPr lang="zh-CN" altLang="en-US" sz="2000" b="1" smtClean="0">
                <a:solidFill>
                  <a:srgbClr val="FF0000"/>
                </a:solidFill>
              </a:rPr>
              <a:t>、</a:t>
            </a:r>
            <a:r>
              <a:rPr lang="zh-CN" altLang="en-US" sz="2000" b="1" smtClean="0">
                <a:solidFill>
                  <a:srgbClr val="000000"/>
                </a:solidFill>
              </a:rPr>
              <a:t>转</a:t>
            </a:r>
            <a:r>
              <a:rPr lang="zh-CN" altLang="en-US" sz="2000" b="1">
                <a:solidFill>
                  <a:srgbClr val="000000"/>
                </a:solidFill>
              </a:rPr>
              <a:t>变政府职能，深化简政放权，创新监管方式，建设人民满意的服务型政府。</a:t>
            </a:r>
            <a:endParaRPr lang="en-US" altLang="zh-CN" sz="2000" b="1" smtClean="0">
              <a:solidFill>
                <a:srgbClr val="000000"/>
              </a:solidFill>
            </a:endParaRPr>
          </a:p>
          <a:p>
            <a:pPr lvl="0"/>
            <a:r>
              <a:rPr lang="en-US" altLang="zh-CN" sz="2000" b="1" smtClean="0">
                <a:solidFill>
                  <a:srgbClr val="FF0000"/>
                </a:solidFill>
              </a:rPr>
              <a:t>5</a:t>
            </a:r>
            <a:r>
              <a:rPr lang="zh-CN" altLang="en-US" sz="2000" b="1" smtClean="0">
                <a:solidFill>
                  <a:srgbClr val="FF0000"/>
                </a:solidFill>
              </a:rPr>
              <a:t>、</a:t>
            </a:r>
            <a:r>
              <a:rPr lang="zh-CN" altLang="en-US" sz="2000" b="1">
                <a:solidFill>
                  <a:srgbClr val="FF0000"/>
                </a:solidFill>
              </a:rPr>
              <a:t>审慎用权、科学民主依法决</a:t>
            </a:r>
            <a:r>
              <a:rPr lang="zh-CN" altLang="en-US" sz="2000" b="1" smtClean="0">
                <a:solidFill>
                  <a:srgbClr val="FF0000"/>
                </a:solidFill>
              </a:rPr>
              <a:t>策：</a:t>
            </a:r>
            <a:r>
              <a:rPr lang="zh-CN" altLang="zh-CN" sz="2000" b="1">
                <a:solidFill>
                  <a:srgbClr val="000000"/>
                </a:solidFill>
              </a:rPr>
              <a:t>是政府审慎用权，科学民主依法决策</a:t>
            </a:r>
            <a:r>
              <a:rPr lang="zh-CN" altLang="zh-CN" sz="2000" b="1" smtClean="0">
                <a:solidFill>
                  <a:srgbClr val="000000"/>
                </a:solidFill>
              </a:rPr>
              <a:t>的</a:t>
            </a:r>
            <a:endParaRPr lang="en-US" altLang="zh-CN" sz="2000" b="1" smtClean="0">
              <a:solidFill>
                <a:srgbClr val="000000"/>
              </a:solidFill>
            </a:endParaRPr>
          </a:p>
          <a:p>
            <a:pPr lvl="0"/>
            <a:r>
              <a:rPr lang="zh-CN" altLang="zh-CN" sz="2000" b="1" smtClean="0">
                <a:solidFill>
                  <a:srgbClr val="000000"/>
                </a:solidFill>
              </a:rPr>
              <a:t>要</a:t>
            </a:r>
            <a:r>
              <a:rPr lang="zh-CN" altLang="zh-CN" sz="2000" b="1">
                <a:solidFill>
                  <a:srgbClr val="000000"/>
                </a:solidFill>
              </a:rPr>
              <a:t>求和体</a:t>
            </a:r>
            <a:r>
              <a:rPr lang="zh-CN" altLang="zh-CN" sz="2000" b="1" smtClean="0">
                <a:solidFill>
                  <a:srgbClr val="000000"/>
                </a:solidFill>
              </a:rPr>
              <a:t>现</a:t>
            </a:r>
            <a:r>
              <a:rPr lang="zh-CN" altLang="en-US" sz="2000" b="1" smtClean="0">
                <a:solidFill>
                  <a:srgbClr val="000000"/>
                </a:solidFill>
              </a:rPr>
              <a:t>。</a:t>
            </a:r>
            <a:endParaRPr lang="en-US" altLang="zh-CN" sz="2000" b="1" smtClean="0">
              <a:solidFill>
                <a:srgbClr val="000000"/>
              </a:solidFill>
            </a:endParaRPr>
          </a:p>
          <a:p>
            <a:pPr lvl="0"/>
            <a:r>
              <a:rPr lang="en-US" altLang="zh-CN" sz="2000" b="1">
                <a:solidFill>
                  <a:srgbClr val="FF0000"/>
                </a:solidFill>
              </a:rPr>
              <a:t>6</a:t>
            </a:r>
            <a:r>
              <a:rPr lang="zh-CN" altLang="en-US" sz="2000" b="1" smtClean="0">
                <a:solidFill>
                  <a:srgbClr val="FF0000"/>
                </a:solidFill>
              </a:rPr>
              <a:t>、</a:t>
            </a:r>
            <a:r>
              <a:rPr lang="zh-CN" altLang="en-US" sz="2000" b="1">
                <a:solidFill>
                  <a:srgbClr val="FF0000"/>
                </a:solidFill>
              </a:rPr>
              <a:t>依法行政</a:t>
            </a:r>
            <a:r>
              <a:rPr lang="zh-CN" altLang="en-US" sz="2000" b="1" smtClean="0">
                <a:solidFill>
                  <a:srgbClr val="FF0000"/>
                </a:solidFill>
              </a:rPr>
              <a:t>：是</a:t>
            </a:r>
            <a:r>
              <a:rPr lang="zh-CN" altLang="en-US" sz="2000" b="1">
                <a:solidFill>
                  <a:srgbClr val="FF0000"/>
                </a:solidFill>
              </a:rPr>
              <a:t>政府坚持依法治国方略</a:t>
            </a:r>
            <a:r>
              <a:rPr lang="zh-CN" altLang="en-US" sz="2000" b="1" smtClean="0">
                <a:solidFill>
                  <a:srgbClr val="FF0000"/>
                </a:solidFill>
              </a:rPr>
              <a:t>，</a:t>
            </a:r>
            <a:r>
              <a:rPr lang="zh-CN" altLang="en-US" sz="2000" b="1">
                <a:solidFill>
                  <a:srgbClr val="000000"/>
                </a:solidFill>
              </a:rPr>
              <a:t>坚持</a:t>
            </a:r>
            <a:r>
              <a:rPr lang="zh-CN" altLang="zh-CN" sz="2000" b="1" smtClean="0">
                <a:solidFill>
                  <a:srgbClr val="000000"/>
                </a:solidFill>
              </a:rPr>
              <a:t>依</a:t>
            </a:r>
            <a:r>
              <a:rPr lang="zh-CN" altLang="zh-CN" sz="2000" b="1">
                <a:solidFill>
                  <a:srgbClr val="000000"/>
                </a:solidFill>
              </a:rPr>
              <a:t>法行政的要求和体现</a:t>
            </a:r>
            <a:r>
              <a:rPr lang="zh-CN" altLang="zh-CN" sz="2000" b="1" smtClean="0">
                <a:solidFill>
                  <a:srgbClr val="000000"/>
                </a:solidFill>
              </a:rPr>
              <a:t>。</a:t>
            </a:r>
            <a:endParaRPr lang="en-US" altLang="zh-CN" sz="2000" b="1" smtClean="0">
              <a:solidFill>
                <a:srgbClr val="000000"/>
              </a:solidFill>
            </a:endParaRPr>
          </a:p>
          <a:p>
            <a:pPr lvl="0"/>
            <a:r>
              <a:rPr lang="en-US" altLang="zh-CN" sz="2000" b="1">
                <a:solidFill>
                  <a:srgbClr val="FF0000"/>
                </a:solidFill>
              </a:rPr>
              <a:t>7</a:t>
            </a:r>
            <a:r>
              <a:rPr lang="zh-CN" altLang="en-US" sz="2000" b="1" smtClean="0">
                <a:solidFill>
                  <a:srgbClr val="FF0000"/>
                </a:solidFill>
              </a:rPr>
              <a:t>、</a:t>
            </a:r>
            <a:r>
              <a:rPr lang="zh-CN" altLang="en-US" sz="2000" b="1" smtClean="0">
                <a:solidFill>
                  <a:srgbClr val="000000"/>
                </a:solidFill>
              </a:rPr>
              <a:t>是</a:t>
            </a:r>
            <a:r>
              <a:rPr lang="zh-CN" altLang="en-US" sz="2000" b="1">
                <a:solidFill>
                  <a:srgbClr val="000000"/>
                </a:solidFill>
              </a:rPr>
              <a:t>政府自觉接受监督，增强政府公信力和执行力，打造有权威政府的需要。</a:t>
            </a:r>
            <a:endParaRPr lang="zh-CN" altLang="en-US" sz="2000">
              <a:solidFill>
                <a:srgbClr val="000000"/>
              </a:solidFill>
            </a:endParaRPr>
          </a:p>
          <a:p>
            <a:pPr lvl="0"/>
            <a:r>
              <a:rPr lang="en-US" altLang="zh-CN" sz="2000" b="1">
                <a:solidFill>
                  <a:srgbClr val="FF0000"/>
                </a:solidFill>
              </a:rPr>
              <a:t>8</a:t>
            </a:r>
            <a:r>
              <a:rPr lang="zh-CN" altLang="en-US" sz="2000" b="1" smtClean="0">
                <a:solidFill>
                  <a:srgbClr val="FF0000"/>
                </a:solidFill>
              </a:rPr>
              <a:t>、推</a:t>
            </a:r>
            <a:r>
              <a:rPr lang="zh-CN" altLang="en-US" sz="2000" b="1">
                <a:solidFill>
                  <a:srgbClr val="FF0000"/>
                </a:solidFill>
              </a:rPr>
              <a:t>进社会主义政治文明建设的需要</a:t>
            </a:r>
            <a:r>
              <a:rPr lang="zh-CN" altLang="en-US" sz="2000" b="1" smtClean="0">
                <a:solidFill>
                  <a:srgbClr val="FF0000"/>
                </a:solidFill>
              </a:rPr>
              <a:t>等</a:t>
            </a:r>
            <a:endParaRPr lang="en-US" altLang="zh-CN" sz="2000" b="1" smtClean="0">
              <a:solidFill>
                <a:srgbClr val="FF0000"/>
              </a:solidFill>
            </a:endParaRPr>
          </a:p>
          <a:p>
            <a:pPr lvl="0"/>
            <a:r>
              <a:rPr lang="zh-CN" altLang="en-US" sz="2000" b="1" smtClean="0">
                <a:solidFill>
                  <a:srgbClr val="FF0000"/>
                </a:solidFill>
              </a:rPr>
              <a:t>（二）重要性</a:t>
            </a:r>
            <a:endParaRPr lang="en-US" altLang="zh-CN" sz="2000" b="1" smtClean="0">
              <a:solidFill>
                <a:srgbClr val="FF0000"/>
              </a:solidFill>
            </a:endParaRPr>
          </a:p>
          <a:p>
            <a:pPr lvl="0"/>
            <a:r>
              <a:rPr lang="zh-CN" altLang="en-US" sz="2000" b="1">
                <a:solidFill>
                  <a:srgbClr val="FF0000"/>
                </a:solidFill>
              </a:rPr>
              <a:t>①有利于维护人民当家作主的地</a:t>
            </a:r>
            <a:r>
              <a:rPr lang="zh-CN" altLang="en-US" sz="2000" b="1" smtClean="0">
                <a:solidFill>
                  <a:srgbClr val="FF0000"/>
                </a:solidFill>
              </a:rPr>
              <a:t>位</a:t>
            </a:r>
            <a:endParaRPr lang="en-US" altLang="zh-CN" sz="2000" b="1" smtClean="0">
              <a:solidFill>
                <a:srgbClr val="FF0000"/>
              </a:solidFill>
            </a:endParaRPr>
          </a:p>
          <a:p>
            <a:pPr lvl="0"/>
            <a:r>
              <a:rPr lang="zh-CN" altLang="en-US" sz="2000" b="1" smtClean="0">
                <a:solidFill>
                  <a:srgbClr val="FF0000"/>
                </a:solidFill>
              </a:rPr>
              <a:t>②</a:t>
            </a:r>
            <a:r>
              <a:rPr lang="zh-CN" altLang="en-US" sz="2000" b="1">
                <a:solidFill>
                  <a:srgbClr val="FF0000"/>
                </a:solidFill>
              </a:rPr>
              <a:t>有利于为人民创造良好的生产生活环境</a:t>
            </a:r>
            <a:r>
              <a:rPr lang="en-US" altLang="zh-CN" sz="2000" b="1">
                <a:solidFill>
                  <a:srgbClr val="FF0000"/>
                </a:solidFill>
              </a:rPr>
              <a:t>(</a:t>
            </a:r>
            <a:r>
              <a:rPr lang="zh-CN" altLang="en-US" sz="2000" b="1">
                <a:solidFill>
                  <a:srgbClr val="FF0000"/>
                </a:solidFill>
              </a:rPr>
              <a:t>履行职能的作用。</a:t>
            </a:r>
            <a:r>
              <a:rPr lang="en-US" altLang="zh-CN" sz="2000" b="1" smtClean="0">
                <a:solidFill>
                  <a:srgbClr val="FF0000"/>
                </a:solidFill>
              </a:rPr>
              <a:t>)</a:t>
            </a:r>
          </a:p>
          <a:p>
            <a:pPr lvl="0"/>
            <a:r>
              <a:rPr lang="zh-CN" altLang="en-US" sz="2000" b="1" smtClean="0">
                <a:solidFill>
                  <a:srgbClr val="000000"/>
                </a:solidFill>
              </a:rPr>
              <a:t>③</a:t>
            </a:r>
            <a:r>
              <a:rPr lang="zh-CN" altLang="en-US" sz="2000" b="1">
                <a:solidFill>
                  <a:srgbClr val="000000"/>
                </a:solidFill>
              </a:rPr>
              <a:t>有利于保障人民群众的权利和自由</a:t>
            </a:r>
            <a:r>
              <a:rPr lang="en-US" altLang="zh-CN" sz="2000" b="1">
                <a:solidFill>
                  <a:srgbClr val="000000"/>
                </a:solidFill>
              </a:rPr>
              <a:t>;</a:t>
            </a:r>
            <a:r>
              <a:rPr lang="zh-CN" altLang="en-US" sz="2000" b="1">
                <a:solidFill>
                  <a:srgbClr val="000000"/>
                </a:solidFill>
              </a:rPr>
              <a:t>提高行政管理水平</a:t>
            </a:r>
            <a:r>
              <a:rPr lang="en-US" altLang="zh-CN" sz="2000" b="1">
                <a:solidFill>
                  <a:srgbClr val="000000"/>
                </a:solidFill>
              </a:rPr>
              <a:t>;(</a:t>
            </a:r>
            <a:r>
              <a:rPr lang="zh-CN" altLang="en-US" sz="2000" b="1">
                <a:solidFill>
                  <a:srgbClr val="000000"/>
                </a:solidFill>
              </a:rPr>
              <a:t>依法行政的意义</a:t>
            </a:r>
            <a:r>
              <a:rPr lang="en-US" altLang="zh-CN" sz="2000" b="1" smtClean="0">
                <a:solidFill>
                  <a:srgbClr val="000000"/>
                </a:solidFill>
              </a:rPr>
              <a:t>)</a:t>
            </a:r>
          </a:p>
          <a:p>
            <a:pPr lvl="0"/>
            <a:r>
              <a:rPr lang="zh-CN" altLang="en-US" sz="2000" b="1">
                <a:solidFill>
                  <a:srgbClr val="000000"/>
                </a:solidFill>
              </a:rPr>
              <a:t>④有利于更好地合民意、集民智、聚民心，作出正确的决策</a:t>
            </a:r>
            <a:r>
              <a:rPr lang="en-US" altLang="zh-CN" sz="2000" b="1" smtClean="0">
                <a:solidFill>
                  <a:srgbClr val="000000"/>
                </a:solidFill>
              </a:rPr>
              <a:t>;</a:t>
            </a:r>
          </a:p>
          <a:p>
            <a:pPr lvl="0"/>
            <a:r>
              <a:rPr lang="en-US" altLang="zh-CN" sz="2000" b="1" smtClean="0">
                <a:solidFill>
                  <a:srgbClr val="000000"/>
                </a:solidFill>
              </a:rPr>
              <a:t>(</a:t>
            </a:r>
            <a:r>
              <a:rPr lang="zh-CN" altLang="en-US" sz="2000" b="1">
                <a:solidFill>
                  <a:srgbClr val="000000"/>
                </a:solidFill>
              </a:rPr>
              <a:t>政府权力行使，接受监督的意义</a:t>
            </a:r>
            <a:r>
              <a:rPr lang="en-US" altLang="zh-CN" sz="2000" b="1">
                <a:solidFill>
                  <a:srgbClr val="000000"/>
                </a:solidFill>
              </a:rPr>
              <a:t>)</a:t>
            </a:r>
          </a:p>
          <a:p>
            <a:pPr lvl="0"/>
            <a:r>
              <a:rPr lang="zh-CN" altLang="en-US" sz="2000" b="1" smtClean="0">
                <a:solidFill>
                  <a:srgbClr val="000000"/>
                </a:solidFill>
              </a:rPr>
              <a:t>⑤</a:t>
            </a:r>
            <a:r>
              <a:rPr lang="zh-CN" altLang="en-US" sz="2000" b="1">
                <a:solidFill>
                  <a:srgbClr val="000000"/>
                </a:solidFill>
              </a:rPr>
              <a:t>有利于规范政府及其工作人员的行政行为</a:t>
            </a:r>
            <a:r>
              <a:rPr lang="en-US" altLang="zh-CN" sz="2000" b="1">
                <a:solidFill>
                  <a:srgbClr val="000000"/>
                </a:solidFill>
              </a:rPr>
              <a:t>,</a:t>
            </a:r>
            <a:r>
              <a:rPr lang="zh-CN" altLang="en-US" sz="2000" b="1">
                <a:solidFill>
                  <a:srgbClr val="000000"/>
                </a:solidFill>
              </a:rPr>
              <a:t>提高政府的公信力</a:t>
            </a:r>
            <a:r>
              <a:rPr lang="zh-CN" altLang="en-US" sz="2000" b="1" smtClean="0">
                <a:solidFill>
                  <a:srgbClr val="000000"/>
                </a:solidFill>
              </a:rPr>
              <a:t>。</a:t>
            </a:r>
            <a:endParaRPr lang="en-US" altLang="zh-CN" sz="2000" b="1" smtClean="0">
              <a:solidFill>
                <a:srgbClr val="000000"/>
              </a:solidFill>
            </a:endParaRPr>
          </a:p>
          <a:p>
            <a:pPr lvl="0"/>
            <a:r>
              <a:rPr lang="en-US" altLang="zh-CN" sz="2000" b="1" smtClean="0">
                <a:solidFill>
                  <a:srgbClr val="000000"/>
                </a:solidFill>
              </a:rPr>
              <a:t>(</a:t>
            </a:r>
            <a:r>
              <a:rPr lang="zh-CN" altLang="en-US" sz="2000" b="1">
                <a:solidFill>
                  <a:srgbClr val="000000"/>
                </a:solidFill>
              </a:rPr>
              <a:t>推行政务公开的意</a:t>
            </a:r>
            <a:r>
              <a:rPr lang="zh-CN" altLang="en-US" sz="2000" b="1" smtClean="0">
                <a:solidFill>
                  <a:srgbClr val="000000"/>
                </a:solidFill>
              </a:rPr>
              <a:t>义）</a:t>
            </a:r>
            <a:endParaRPr lang="en-US" altLang="zh-CN" sz="2000" b="1" smtClean="0">
              <a:solidFill>
                <a:srgbClr val="000000"/>
              </a:solidFill>
            </a:endParaRPr>
          </a:p>
          <a:p>
            <a:r>
              <a:rPr lang="zh-CN" altLang="zh-CN" sz="2000" b="1"/>
              <a:t>结合材料写出政府做某事的重大意义。</a:t>
            </a:r>
            <a:endParaRPr lang="zh-CN" altLang="en-US" sz="2000"/>
          </a:p>
          <a:p>
            <a:pPr lvl="0"/>
            <a:endParaRPr lang="zh-CN" altLang="en-US" sz="2000" b="1">
              <a:solidFill>
                <a:srgbClr val="000000"/>
              </a:solidFill>
            </a:endParaRPr>
          </a:p>
          <a:p>
            <a:pPr lvl="0"/>
            <a:endParaRPr lang="en-US" altLang="zh-CN" sz="2000" b="1">
              <a:solidFill>
                <a:srgbClr val="FF0000"/>
              </a:solidFill>
            </a:endParaRPr>
          </a:p>
          <a:p>
            <a:pPr lvl="0"/>
            <a:endParaRPr lang="zh-CN" altLang="en-US" sz="2000">
              <a:solidFill>
                <a:srgbClr val="000000"/>
              </a:solidFill>
            </a:endParaRPr>
          </a:p>
          <a:p>
            <a:endParaRPr lang="en-US" altLang="zh-CN" b="1">
              <a:solidFill>
                <a:srgbClr val="FF0000"/>
              </a:solidFill>
            </a:endParaRPr>
          </a:p>
        </p:txBody>
      </p:sp>
    </p:spTree>
    <p:extLst>
      <p:ext uri="{BB962C8B-B14F-4D97-AF65-F5344CB8AC3E}">
        <p14:creationId xmlns:p14="http://schemas.microsoft.com/office/powerpoint/2010/main" val="4192878741"/>
      </p:ext>
    </p:extLst>
  </p:cSld>
  <p:clrMapOvr>
    <a:masterClrMapping/>
  </p:clrMapOvr>
  <p:transition/>
  <p:timing/>
</p:sld>
</file>

<file path=ppt/slides/slide3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1" name="标题 1"/>
          <p:cNvSpPr txBox="1"/>
          <p:nvPr/>
        </p:nvSpPr>
        <p:spPr>
          <a:xfrm>
            <a:off x="323215" y="1106170"/>
            <a:ext cx="6501130" cy="661670"/>
          </a:xfrm>
          <a:prstGeom prst="rect">
            <a:avLst/>
          </a:prstGeom>
        </p:spPr>
        <p:txBody>
          <a:bodyPr>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smtClean="0">
                <a:ln>
                  <a:noFill/>
                </a:ln>
                <a:solidFill>
                  <a:srgbClr val="0000CC"/>
                </a:solidFill>
                <a:effectLst/>
                <a:uLnTx/>
                <a:uFillTx/>
                <a:latin typeface="+mj-lt"/>
                <a:ea typeface="+mj-ea"/>
                <a:cs typeface="+mj-cs"/>
              </a:rPr>
              <a:t>二、政府怎样做某事（怎么办）</a:t>
            </a:r>
          </a:p>
        </p:txBody>
      </p:sp>
      <p:sp>
        <p:nvSpPr>
          <p:cNvPr id="12" name="内容占位符 2"/>
          <p:cNvSpPr txBox="1"/>
          <p:nvPr/>
        </p:nvSpPr>
        <p:spPr>
          <a:xfrm>
            <a:off x="537523" y="2058664"/>
            <a:ext cx="8229600" cy="1725347"/>
          </a:xfrm>
          <a:prstGeom prst="rect">
            <a:avLst/>
          </a:prstGeom>
        </p:spPr>
        <p:txBody>
          <a:bodyPr>
            <a:noAutofit/>
          </a:bodyPr>
          <a:lstStyle/>
          <a:p>
            <a:pPr marR="0" lvl="0" algn="l" defTabSz="914400" rtl="0" eaLnBrk="1" fontAlgn="auto" latinLnBrk="0" hangingPunct="1">
              <a:lnSpc>
                <a:spcPct val="100000"/>
              </a:lnSpc>
              <a:spcBef>
                <a:spcPct val="20000"/>
              </a:spcBef>
              <a:spcAft>
                <a:spcPct val="0"/>
              </a:spcAft>
              <a:buClrTx/>
              <a:buSzTx/>
              <a:buFont typeface="Arial" panose="020b0604020202020204" pitchFamily="34" charset="0"/>
              <a:defRPr/>
            </a:pPr>
            <a:r>
              <a:rPr kumimoji="0" lang="zh-CN" altLang="en-US" sz="2400" b="1" i="0" u="none" strike="noStrike" kern="1200" cap="none" spc="0" normalizeH="0" baseline="0" noProof="0" smtClean="0">
                <a:ln>
                  <a:noFill/>
                </a:ln>
                <a:solidFill>
                  <a:srgbClr val="FF0000"/>
                </a:solidFill>
                <a:effectLst/>
                <a:uLnTx/>
                <a:uFillTx/>
                <a:latin typeface="+mn-lt"/>
                <a:ea typeface="+mn-ea"/>
                <a:cs typeface="+mn-cs"/>
              </a:rPr>
              <a:t>常见设问方式：</a:t>
            </a:r>
            <a:endParaRPr kumimoji="0" lang="en-US" altLang="zh-CN" sz="2400" b="1" i="0" u="none" strike="noStrike" kern="1200" cap="none" spc="0" normalizeH="0" baseline="0" noProof="0" smtClean="0">
              <a:ln>
                <a:noFill/>
              </a:ln>
              <a:solidFill>
                <a:srgbClr val="FF0000"/>
              </a:solidFill>
              <a:effectLst/>
              <a:uLnTx/>
              <a:uFillTx/>
              <a:latin typeface="+mn-lt"/>
              <a:ea typeface="+mn-ea"/>
              <a:cs typeface="+mn-cs"/>
            </a:endParaRPr>
          </a:p>
          <a:p>
            <a:pPr marR="0" lvl="0" algn="l" defTabSz="914400" rtl="0" eaLnBrk="1" fontAlgn="auto" latinLnBrk="0" hangingPunct="1">
              <a:lnSpc>
                <a:spcPct val="100000"/>
              </a:lnSpc>
              <a:spcBef>
                <a:spcPct val="20000"/>
              </a:spcBef>
              <a:spcAft>
                <a:spcPct val="0"/>
              </a:spcAft>
              <a:buClrTx/>
              <a:buSzTx/>
              <a:buFont typeface="Arial" panose="020b0604020202020204" pitchFamily="34" charset="0"/>
              <a:defRPr/>
            </a:pPr>
            <a:r>
              <a:rPr kumimoji="0" lang="zh-CN" altLang="en-US" sz="2400" b="1" i="0" u="none" strike="noStrike" kern="1200" cap="none" spc="0" normalizeH="0" baseline="0" noProof="0" smtClean="0">
                <a:ln>
                  <a:noFill/>
                </a:ln>
                <a:solidFill>
                  <a:schemeClr val="tx1"/>
                </a:solidFill>
                <a:effectLst/>
                <a:uLnTx/>
                <a:uFillTx/>
                <a:latin typeface="+mn-lt"/>
                <a:ea typeface="+mn-ea"/>
                <a:cs typeface="+mn-cs"/>
              </a:rPr>
              <a:t>（</a:t>
            </a:r>
            <a:r>
              <a:rPr kumimoji="0" lang="en-US" altLang="zh-CN" sz="2400" b="1" i="0" u="none" strike="noStrike" kern="1200" cap="none" spc="0" normalizeH="0" baseline="0" noProof="0" smtClean="0">
                <a:ln>
                  <a:noFill/>
                </a:ln>
                <a:solidFill>
                  <a:schemeClr val="tx1"/>
                </a:solidFill>
                <a:effectLst/>
                <a:uLnTx/>
                <a:uFillTx/>
                <a:latin typeface="+mn-lt"/>
                <a:ea typeface="+mn-ea"/>
                <a:cs typeface="+mn-cs"/>
              </a:rPr>
              <a:t>1</a:t>
            </a:r>
            <a:r>
              <a:rPr kumimoji="0" lang="zh-CN" altLang="en-US" sz="2400" b="1" i="0" u="none" strike="noStrike" kern="1200" cap="none" spc="0" normalizeH="0" baseline="0" noProof="0" smtClean="0">
                <a:ln>
                  <a:noFill/>
                </a:ln>
                <a:solidFill>
                  <a:schemeClr val="tx1"/>
                </a:solidFill>
                <a:effectLst/>
                <a:uLnTx/>
                <a:uFillTx/>
                <a:latin typeface="+mn-lt"/>
                <a:ea typeface="+mn-ea"/>
                <a:cs typeface="+mn-cs"/>
              </a:rPr>
              <a:t>）运用政治生活知识，分析材料中政府的</a:t>
            </a:r>
            <a:r>
              <a:rPr kumimoji="0" lang="zh-CN" altLang="en-US" sz="2400" b="1" i="0" u="none" strike="noStrike" kern="1200" cap="none" spc="0" normalizeH="0" baseline="0" noProof="0" smtClean="0">
                <a:ln>
                  <a:noFill/>
                </a:ln>
                <a:solidFill>
                  <a:srgbClr val="FF0000"/>
                </a:solidFill>
                <a:effectLst/>
                <a:uLnTx/>
                <a:uFillTx/>
                <a:latin typeface="+mn-lt"/>
                <a:ea typeface="+mn-ea"/>
                <a:cs typeface="+mn-cs"/>
              </a:rPr>
              <a:t>做法。</a:t>
            </a:r>
            <a:endParaRPr kumimoji="0" lang="en-US" altLang="zh-CN" sz="2400" b="1" i="0" u="none" strike="noStrike" kern="1200" cap="none" spc="0" normalizeH="0" baseline="0" noProof="0" smtClean="0">
              <a:ln>
                <a:noFill/>
              </a:ln>
              <a:solidFill>
                <a:srgbClr val="FF0000"/>
              </a:solidFill>
              <a:effectLst/>
              <a:uLnTx/>
              <a:uFillTx/>
              <a:latin typeface="+mn-lt"/>
              <a:ea typeface="+mn-ea"/>
              <a:cs typeface="+mn-cs"/>
            </a:endParaRPr>
          </a:p>
          <a:p>
            <a:pPr marR="0" lvl="0" algn="l" defTabSz="914400" rtl="0" eaLnBrk="1" fontAlgn="auto" latinLnBrk="0" hangingPunct="1">
              <a:lnSpc>
                <a:spcPct val="100000"/>
              </a:lnSpc>
              <a:spcBef>
                <a:spcPct val="20000"/>
              </a:spcBef>
              <a:spcAft>
                <a:spcPct val="0"/>
              </a:spcAft>
              <a:buClrTx/>
              <a:buSzTx/>
              <a:buFont typeface="Arial" panose="020b0604020202020204" pitchFamily="34" charset="0"/>
              <a:defRPr/>
            </a:pPr>
            <a:r>
              <a:rPr kumimoji="0" lang="zh-CN" altLang="en-US" sz="2400" b="1" i="0" u="none" strike="noStrike" kern="1200" cap="none" spc="0" normalizeH="0" baseline="0" noProof="0" smtClean="0">
                <a:ln>
                  <a:noFill/>
                </a:ln>
                <a:solidFill>
                  <a:srgbClr val="0000CC"/>
                </a:solidFill>
                <a:effectLst/>
                <a:uLnTx/>
                <a:uFillTx/>
                <a:latin typeface="+mn-lt"/>
                <a:ea typeface="+mn-ea"/>
                <a:cs typeface="+mn-cs"/>
              </a:rPr>
              <a:t>（</a:t>
            </a:r>
            <a:r>
              <a:rPr kumimoji="0" lang="en-US" altLang="zh-CN" sz="2400" b="1" i="0" u="none" strike="noStrike" kern="1200" cap="none" spc="0" normalizeH="0" baseline="0" noProof="0" smtClean="0">
                <a:ln>
                  <a:noFill/>
                </a:ln>
                <a:solidFill>
                  <a:srgbClr val="0000CC"/>
                </a:solidFill>
                <a:effectLst/>
                <a:uLnTx/>
                <a:uFillTx/>
                <a:latin typeface="+mn-lt"/>
                <a:ea typeface="+mn-ea"/>
                <a:cs typeface="+mn-cs"/>
              </a:rPr>
              <a:t>2</a:t>
            </a:r>
            <a:r>
              <a:rPr kumimoji="0" lang="zh-CN" altLang="en-US" sz="2400" b="1" i="0" u="none" strike="noStrike" kern="1200" cap="none" spc="0" normalizeH="0" baseline="0" noProof="0" smtClean="0">
                <a:ln>
                  <a:noFill/>
                </a:ln>
                <a:solidFill>
                  <a:srgbClr val="0000CC"/>
                </a:solidFill>
                <a:effectLst/>
                <a:uLnTx/>
                <a:uFillTx/>
                <a:latin typeface="+mn-lt"/>
                <a:ea typeface="+mn-ea"/>
                <a:cs typeface="+mn-cs"/>
              </a:rPr>
              <a:t>）政府应该如何正确行使权力？政府应</a:t>
            </a:r>
            <a:r>
              <a:rPr kumimoji="0" lang="zh-CN" altLang="en-US" sz="2400" b="1" i="0" u="none" strike="noStrike" kern="1200" cap="none" spc="0" normalizeH="0" baseline="0" noProof="0" smtClean="0">
                <a:ln>
                  <a:noFill/>
                </a:ln>
                <a:solidFill>
                  <a:srgbClr val="FF0000"/>
                </a:solidFill>
                <a:effectLst/>
                <a:uLnTx/>
                <a:uFillTx/>
                <a:latin typeface="+mn-lt"/>
                <a:ea typeface="+mn-ea"/>
                <a:cs typeface="+mn-cs"/>
              </a:rPr>
              <a:t>如何作为？</a:t>
            </a:r>
            <a:endParaRPr kumimoji="0" lang="en-US" altLang="zh-CN" sz="2400" b="1" i="0" u="none" strike="noStrike" kern="1200" cap="none" spc="0" normalizeH="0" baseline="0" noProof="0" smtClean="0">
              <a:ln>
                <a:noFill/>
              </a:ln>
              <a:solidFill>
                <a:srgbClr val="FF0000"/>
              </a:solidFill>
              <a:effectLst/>
              <a:uLnTx/>
              <a:uFillTx/>
              <a:latin typeface="+mn-lt"/>
              <a:ea typeface="+mn-ea"/>
              <a:cs typeface="+mn-cs"/>
            </a:endParaRPr>
          </a:p>
          <a:p>
            <a:pPr marR="0" lvl="0" algn="l" defTabSz="914400" rtl="0" eaLnBrk="1" fontAlgn="auto" latinLnBrk="0" hangingPunct="1">
              <a:lnSpc>
                <a:spcPct val="100000"/>
              </a:lnSpc>
              <a:spcBef>
                <a:spcPct val="20000"/>
              </a:spcBef>
              <a:spcAft>
                <a:spcPct val="0"/>
              </a:spcAft>
              <a:buClrTx/>
              <a:buSzTx/>
              <a:buFont typeface="Arial" panose="020b0604020202020204" pitchFamily="34" charset="0"/>
              <a:defRPr/>
            </a:pPr>
            <a:r>
              <a:rPr kumimoji="0" lang="zh-CN" altLang="en-US" sz="2400" b="1" i="0" u="none" strike="noStrike" kern="1200" cap="none" spc="0" normalizeH="0" baseline="0" noProof="0" smtClean="0">
                <a:ln>
                  <a:noFill/>
                </a:ln>
                <a:solidFill>
                  <a:srgbClr val="000000"/>
                </a:solidFill>
                <a:effectLst/>
                <a:uLnTx/>
                <a:uFillTx/>
                <a:latin typeface="+mn-lt"/>
                <a:ea typeface="+mn-ea"/>
                <a:cs typeface="+mn-cs"/>
              </a:rPr>
              <a:t>（</a:t>
            </a:r>
            <a:r>
              <a:rPr kumimoji="0" lang="en-US" altLang="zh-CN" sz="2400" b="1" i="0" u="none" strike="noStrike" kern="1200" cap="none" spc="0" normalizeH="0" baseline="0" noProof="0" smtClean="0">
                <a:ln>
                  <a:noFill/>
                </a:ln>
                <a:solidFill>
                  <a:srgbClr val="000000"/>
                </a:solidFill>
                <a:effectLst/>
                <a:uLnTx/>
                <a:uFillTx/>
                <a:latin typeface="+mn-lt"/>
                <a:ea typeface="+mn-ea"/>
                <a:cs typeface="+mn-cs"/>
              </a:rPr>
              <a:t>3</a:t>
            </a:r>
            <a:r>
              <a:rPr kumimoji="0" lang="zh-CN" altLang="en-US" sz="2400" b="1" i="0" u="none" strike="noStrike" kern="1200" cap="none" spc="0" normalizeH="0" baseline="0" noProof="0" smtClean="0">
                <a:ln>
                  <a:noFill/>
                </a:ln>
                <a:solidFill>
                  <a:srgbClr val="000000"/>
                </a:solidFill>
                <a:effectLst/>
                <a:uLnTx/>
                <a:uFillTx/>
                <a:latin typeface="+mn-lt"/>
                <a:ea typeface="+mn-ea"/>
                <a:cs typeface="+mn-cs"/>
              </a:rPr>
              <a:t>）结合材料，运用所学政治生活知识，请你给某某政府提出几点</a:t>
            </a:r>
            <a:r>
              <a:rPr kumimoji="0" lang="zh-CN" altLang="en-US" sz="2400" b="1" i="0" u="none" strike="noStrike" kern="1200" cap="none" spc="0" normalizeH="0" baseline="0" noProof="0" smtClean="0">
                <a:ln>
                  <a:noFill/>
                </a:ln>
                <a:solidFill>
                  <a:srgbClr val="FF0000"/>
                </a:solidFill>
                <a:effectLst/>
                <a:uLnTx/>
                <a:uFillTx/>
                <a:latin typeface="+mn-lt"/>
                <a:ea typeface="+mn-ea"/>
                <a:cs typeface="+mn-cs"/>
              </a:rPr>
              <a:t>建议。</a:t>
            </a:r>
          </a:p>
        </p:txBody>
      </p:sp>
    </p:spTree>
  </p:cSld>
  <p:clrMapOvr>
    <a:masterClrMapping/>
  </p:clrMapOvr>
  <p:transition/>
  <p:timing/>
</p:sld>
</file>

<file path=ppt/slides/slide3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内容占位符 2"/>
          <p:cNvSpPr txBox="1"/>
          <p:nvPr/>
        </p:nvSpPr>
        <p:spPr>
          <a:xfrm>
            <a:off x="107690" y="639876"/>
            <a:ext cx="8892480" cy="3665004"/>
          </a:xfrm>
          <a:prstGeom prst="rect">
            <a:avLst/>
          </a:prstGeom>
        </p:spPr>
        <p:txBody>
          <a:bodyPr>
            <a:noAutofit/>
          </a:bodyPr>
          <a:lstStyle/>
          <a:p>
            <a:pPr marL="342900" lvl="0" indent="-342900" fontAlgn="auto">
              <a:spcBef>
                <a:spcPct val="20000"/>
              </a:spcBef>
              <a:spcAft>
                <a:spcPct val="0"/>
              </a:spcAft>
              <a:defRPr/>
            </a:pPr>
            <a:r>
              <a:rPr kumimoji="0" lang="zh-CN" altLang="en-US" sz="2400" b="1" i="0" u="none" strike="noStrike" kern="1200" cap="none" spc="0" normalizeH="0" baseline="0" noProof="0" smtClean="0">
                <a:ln>
                  <a:noFill/>
                </a:ln>
                <a:solidFill>
                  <a:srgbClr val="FF0000"/>
                </a:solidFill>
                <a:effectLst/>
                <a:uLnTx/>
                <a:uFillTx/>
                <a:latin typeface="+mn-lt"/>
                <a:ea typeface="+mn-ea"/>
              </a:rPr>
              <a:t>①政府职能：</a:t>
            </a:r>
            <a:r>
              <a:rPr kumimoji="0" lang="zh-CN" altLang="en-US" sz="2400" b="1" i="0" u="none" strike="noStrike" kern="1200" cap="none" spc="0" normalizeH="0" baseline="0" noProof="0" smtClean="0">
                <a:ln>
                  <a:noFill/>
                </a:ln>
                <a:solidFill>
                  <a:schemeClr val="tx1"/>
                </a:solidFill>
                <a:effectLst/>
                <a:uLnTx/>
                <a:uFillTx/>
                <a:latin typeface="+mn-lt"/>
                <a:ea typeface="+mn-ea"/>
              </a:rPr>
              <a:t>全面正确履行政府职能（具体</a:t>
            </a:r>
            <a:r>
              <a:rPr kumimoji="0" lang="en-US" altLang="zh-CN" sz="2400" b="1" i="0" u="none" strike="noStrike" kern="1200" cap="none" spc="0" normalizeH="0" baseline="0" noProof="0" smtClean="0">
                <a:ln>
                  <a:noFill/>
                </a:ln>
                <a:solidFill>
                  <a:schemeClr val="tx1"/>
                </a:solidFill>
                <a:effectLst/>
                <a:uLnTx/>
                <a:uFillTx/>
                <a:latin typeface="+mn-lt"/>
                <a:ea typeface="+mn-ea"/>
              </a:rPr>
              <a:t>5</a:t>
            </a:r>
            <a:r>
              <a:rPr kumimoji="0" lang="zh-CN" altLang="en-US" sz="2400" b="1" i="0" u="none" strike="noStrike" kern="1200" cap="none" spc="0" normalizeH="0" baseline="0" noProof="0" smtClean="0">
                <a:ln>
                  <a:noFill/>
                </a:ln>
                <a:solidFill>
                  <a:schemeClr val="tx1"/>
                </a:solidFill>
                <a:effectLst/>
                <a:uLnTx/>
                <a:uFillTx/>
                <a:latin typeface="+mn-lt"/>
                <a:ea typeface="+mn-ea"/>
              </a:rPr>
              <a:t>大职能）</a:t>
            </a:r>
            <a:r>
              <a:rPr kumimoji="0" lang="en-US" altLang="zh-CN" sz="2400" b="1" i="0" u="none" strike="noStrike" kern="1200" cap="none" spc="0" normalizeH="0" baseline="0" noProof="0" smtClean="0">
                <a:ln>
                  <a:noFill/>
                </a:ln>
                <a:solidFill>
                  <a:schemeClr val="tx1"/>
                </a:solidFill>
                <a:effectLst/>
                <a:uLnTx/>
                <a:uFillTx/>
                <a:latin typeface="+mn-lt"/>
                <a:ea typeface="+mn-ea"/>
              </a:rPr>
              <a:t> </a:t>
            </a:r>
            <a:r>
              <a:rPr kumimoji="0" lang="zh-CN" altLang="zh-CN" sz="2400" b="1" i="0" u="none" strike="noStrike" kern="1200" cap="none" spc="0" normalizeH="0" baseline="0" noProof="0" smtClean="0">
                <a:ln>
                  <a:noFill/>
                </a:ln>
                <a:solidFill>
                  <a:schemeClr val="tx1"/>
                </a:solidFill>
                <a:effectLst/>
                <a:uLnTx/>
                <a:uFillTx/>
                <a:latin typeface="+mn-lt"/>
                <a:ea typeface="+mn-ea"/>
              </a:rPr>
              <a:t>进一步简政放权</a:t>
            </a:r>
            <a:r>
              <a:rPr kumimoji="0" lang="zh-CN" altLang="en-US" sz="2400" b="1" i="0" u="none" strike="noStrike" kern="1200" cap="none" spc="0" normalizeH="0" baseline="0" noProof="0" smtClean="0">
                <a:ln>
                  <a:noFill/>
                </a:ln>
                <a:solidFill>
                  <a:schemeClr val="tx1"/>
                </a:solidFill>
                <a:effectLst/>
                <a:uLnTx/>
                <a:uFillTx/>
                <a:latin typeface="+mn-lt"/>
                <a:ea typeface="+mn-ea"/>
              </a:rPr>
              <a:t>、转变政府职能，</a:t>
            </a:r>
            <a:r>
              <a:rPr lang="zh-CN" altLang="en-US" sz="2400" b="1">
                <a:solidFill>
                  <a:srgbClr val="000000"/>
                </a:solidFill>
              </a:rPr>
              <a:t>建设人民满意的服务型政府。</a:t>
            </a:r>
            <a:endParaRPr kumimoji="0" lang="en-US" altLang="zh-CN" sz="2400" b="1" i="0" u="none" strike="noStrike" kern="1200" cap="none" spc="0" normalizeH="0" baseline="0" noProof="0" smtClean="0">
              <a:ln>
                <a:noFill/>
              </a:ln>
              <a:solidFill>
                <a:schemeClr val="tx1"/>
              </a:solidFill>
              <a:effectLst/>
              <a:uLnTx/>
              <a:uFillTx/>
              <a:latin typeface="+mn-lt"/>
              <a:ea typeface="+mn-ea"/>
            </a:endParaRPr>
          </a:p>
          <a:p>
            <a:pPr marL="342900" marR="0" lvl="0" indent="-342900" algn="l" defTabSz="914400" rtl="0" eaLnBrk="1" fontAlgn="auto" latinLnBrk="0" hangingPunct="1">
              <a:lnSpc>
                <a:spcPct val="100000"/>
              </a:lnSpc>
              <a:spcBef>
                <a:spcPct val="20000"/>
              </a:spcBef>
              <a:spcAft>
                <a:spcPct val="0"/>
              </a:spcAft>
              <a:buClrTx/>
              <a:buSzTx/>
              <a:buFont typeface="Arial" panose="020b0604020202020204" pitchFamily="34" charset="0"/>
              <a:buNone/>
              <a:defRPr/>
            </a:pPr>
            <a:r>
              <a:rPr kumimoji="0" lang="zh-CN" altLang="en-US" sz="2400" b="1" i="0" u="none" strike="noStrike" kern="1200" cap="none" spc="0" normalizeH="0" baseline="0" noProof="0" smtClean="0">
                <a:ln>
                  <a:noFill/>
                </a:ln>
                <a:solidFill>
                  <a:srgbClr val="FF0000"/>
                </a:solidFill>
                <a:effectLst/>
                <a:uLnTx/>
                <a:uFillTx/>
                <a:latin typeface="+mn-lt"/>
                <a:ea typeface="+mn-ea"/>
              </a:rPr>
              <a:t>②政府作用：</a:t>
            </a:r>
            <a:r>
              <a:rPr kumimoji="0" lang="zh-CN" altLang="en-US" sz="2400" b="1" i="0" u="none" strike="noStrike" kern="1200" cap="none" spc="0" normalizeH="0" baseline="0" noProof="0" smtClean="0">
                <a:ln>
                  <a:noFill/>
                </a:ln>
                <a:solidFill>
                  <a:schemeClr val="tx1"/>
                </a:solidFill>
                <a:effectLst/>
                <a:uLnTx/>
                <a:uFillTx/>
                <a:latin typeface="+mn-lt"/>
                <a:ea typeface="+mn-ea"/>
              </a:rPr>
              <a:t>创新行政管理方式、</a:t>
            </a:r>
            <a:r>
              <a:rPr kumimoji="0" lang="en-US" altLang="zh-CN" sz="2400" b="1" i="0" u="none" strike="noStrike" kern="1200" cap="none" spc="0" normalizeH="0" baseline="0" noProof="0" smtClean="0">
                <a:ln>
                  <a:noFill/>
                </a:ln>
                <a:solidFill>
                  <a:schemeClr val="tx1"/>
                </a:solidFill>
                <a:effectLst/>
                <a:uLnTx/>
                <a:uFillTx/>
                <a:latin typeface="+mn-lt"/>
                <a:ea typeface="+mn-ea"/>
              </a:rPr>
              <a:t> </a:t>
            </a:r>
            <a:r>
              <a:rPr kumimoji="0" lang="zh-CN" altLang="zh-CN" sz="2400" b="1" i="0" u="none" strike="noStrike" kern="1200" cap="none" spc="0" normalizeH="0" baseline="0" noProof="0" smtClean="0">
                <a:ln>
                  <a:noFill/>
                </a:ln>
                <a:solidFill>
                  <a:schemeClr val="tx1"/>
                </a:solidFill>
                <a:effectLst/>
                <a:uLnTx/>
                <a:uFillTx/>
                <a:latin typeface="+mn-lt"/>
                <a:ea typeface="+mn-ea"/>
              </a:rPr>
              <a:t>提高公共服务能力</a:t>
            </a:r>
            <a:endParaRPr kumimoji="0" lang="en-US" altLang="zh-CN" sz="2400" b="1" i="0" u="none" strike="noStrike" kern="1200" cap="none" spc="0" normalizeH="0" baseline="0" noProof="0" smtClean="0">
              <a:ln>
                <a:noFill/>
              </a:ln>
              <a:solidFill>
                <a:schemeClr val="tx1"/>
              </a:solidFill>
              <a:effectLst/>
              <a:uLnTx/>
              <a:uFillTx/>
              <a:latin typeface="+mn-lt"/>
              <a:ea typeface="+mn-ea"/>
            </a:endParaRPr>
          </a:p>
          <a:p>
            <a:pPr marL="342900" marR="0" lvl="0" indent="-342900" algn="l" defTabSz="914400" rtl="0" eaLnBrk="1" fontAlgn="auto" latinLnBrk="0" hangingPunct="1">
              <a:lnSpc>
                <a:spcPct val="100000"/>
              </a:lnSpc>
              <a:spcBef>
                <a:spcPct val="20000"/>
              </a:spcBef>
              <a:spcAft>
                <a:spcPct val="0"/>
              </a:spcAft>
              <a:buClrTx/>
              <a:buSzTx/>
              <a:buFont typeface="Arial" panose="020b0604020202020204" pitchFamily="34" charset="0"/>
              <a:buNone/>
              <a:defRPr/>
            </a:pPr>
            <a:r>
              <a:rPr kumimoji="0" lang="en-US" altLang="zh-CN" sz="2400" b="1" i="0" u="none" strike="noStrike" kern="1200" cap="none" spc="0" normalizeH="0" baseline="0" noProof="0" smtClean="0">
                <a:ln>
                  <a:noFill/>
                </a:ln>
                <a:solidFill>
                  <a:srgbClr val="FF0000"/>
                </a:solidFill>
                <a:effectLst/>
                <a:uLnTx/>
                <a:uFillTx/>
                <a:latin typeface="+mn-lt"/>
                <a:ea typeface="+mn-ea"/>
              </a:rPr>
              <a:t>③</a:t>
            </a:r>
            <a:r>
              <a:rPr kumimoji="0" lang="zh-CN" altLang="en-US" sz="2400" b="1" i="0" u="none" strike="noStrike" kern="1200" cap="none" spc="0" normalizeH="0" baseline="0" noProof="0" smtClean="0">
                <a:ln>
                  <a:noFill/>
                </a:ln>
                <a:solidFill>
                  <a:srgbClr val="FF0000"/>
                </a:solidFill>
                <a:effectLst/>
                <a:uLnTx/>
                <a:uFillTx/>
                <a:latin typeface="+mn-lt"/>
                <a:ea typeface="+mn-ea"/>
              </a:rPr>
              <a:t>宗旨原则：</a:t>
            </a:r>
            <a:r>
              <a:rPr kumimoji="0" lang="zh-CN" altLang="en-US" sz="2400" b="1" i="0" u="none" strike="noStrike" kern="1200" cap="none" spc="0" normalizeH="0" baseline="0" noProof="0" smtClean="0">
                <a:ln>
                  <a:noFill/>
                </a:ln>
                <a:solidFill>
                  <a:schemeClr val="tx1"/>
                </a:solidFill>
                <a:effectLst/>
                <a:uLnTx/>
                <a:uFillTx/>
                <a:latin typeface="+mn-lt"/>
                <a:ea typeface="+mn-ea"/>
              </a:rPr>
              <a:t>坚持为人民服务的宗旨、对人民</a:t>
            </a:r>
            <a:r>
              <a:rPr lang="zh-CN" altLang="en-US" sz="2400" b="1">
                <a:latin typeface="+mn-lt"/>
                <a:ea typeface="+mn-ea"/>
              </a:rPr>
              <a:t>负责</a:t>
            </a:r>
            <a:r>
              <a:rPr kumimoji="0" lang="zh-CN" altLang="en-US" sz="2400" b="1" i="0" u="none" strike="noStrike" kern="1200" cap="none" spc="0" normalizeH="0" baseline="0" noProof="0" smtClean="0">
                <a:ln>
                  <a:noFill/>
                </a:ln>
                <a:solidFill>
                  <a:schemeClr val="tx1"/>
                </a:solidFill>
                <a:effectLst/>
                <a:uLnTx/>
                <a:uFillTx/>
                <a:latin typeface="+mn-lt"/>
                <a:ea typeface="+mn-ea"/>
              </a:rPr>
              <a:t>的工作原则</a:t>
            </a:r>
            <a:endParaRPr kumimoji="0" lang="en-US" altLang="zh-CN" sz="2400" b="1" i="0" u="none" strike="noStrike" kern="1200" cap="none" spc="0" normalizeH="0" baseline="0" noProof="0" smtClean="0">
              <a:ln>
                <a:noFill/>
              </a:ln>
              <a:solidFill>
                <a:schemeClr val="tx1"/>
              </a:solidFill>
              <a:effectLst/>
              <a:uLnTx/>
              <a:uFillTx/>
              <a:latin typeface="+mn-lt"/>
              <a:ea typeface="+mn-ea"/>
            </a:endParaRPr>
          </a:p>
          <a:p>
            <a:pPr marL="342900" lvl="0" indent="-342900" fontAlgn="auto">
              <a:spcBef>
                <a:spcPct val="20000"/>
              </a:spcBef>
              <a:spcAft>
                <a:spcPct val="0"/>
              </a:spcAft>
              <a:defRPr/>
            </a:pPr>
            <a:r>
              <a:rPr lang="zh-CN" altLang="en-US" sz="2400" b="1">
                <a:latin typeface="+mn-lt"/>
                <a:ea typeface="+mn-ea"/>
              </a:rPr>
              <a:t>政府应坚持为人民服务的工作态度，树立求真务实的工作作</a:t>
            </a:r>
            <a:r>
              <a:rPr lang="zh-CN" altLang="en-US" sz="2400" b="1" smtClean="0">
                <a:latin typeface="+mn-lt"/>
                <a:ea typeface="+mn-ea"/>
              </a:rPr>
              <a:t>风，坚</a:t>
            </a:r>
            <a:r>
              <a:rPr lang="zh-CN" altLang="en-US" sz="2400" b="1">
                <a:latin typeface="+mn-lt"/>
                <a:ea typeface="+mn-ea"/>
              </a:rPr>
              <a:t>持从群众中来到群众中去的工作方法。</a:t>
            </a:r>
            <a:endParaRPr kumimoji="0" lang="en-US" altLang="zh-CN" sz="2400" b="1" i="0" u="none" strike="noStrike" kern="1200" cap="none" spc="0" normalizeH="0" baseline="0" noProof="0" smtClean="0">
              <a:ln>
                <a:noFill/>
              </a:ln>
              <a:solidFill>
                <a:schemeClr val="tx1"/>
              </a:solidFill>
              <a:effectLst/>
              <a:uLnTx/>
              <a:uFillTx/>
              <a:latin typeface="+mn-lt"/>
              <a:ea typeface="+mn-ea"/>
            </a:endParaRPr>
          </a:p>
          <a:p>
            <a:pPr marL="342900" lvl="0" indent="-342900" fontAlgn="auto">
              <a:spcBef>
                <a:spcPct val="20000"/>
              </a:spcBef>
              <a:spcAft>
                <a:spcPct val="0"/>
              </a:spcAft>
              <a:defRPr/>
            </a:pPr>
            <a:r>
              <a:rPr kumimoji="0" lang="en-US" altLang="zh-CN" sz="2400" b="1" i="0" u="none" strike="noStrike" kern="1200" cap="none" spc="0" normalizeH="0" baseline="0" noProof="0" smtClean="0">
                <a:ln>
                  <a:noFill/>
                </a:ln>
                <a:solidFill>
                  <a:srgbClr val="FF0000"/>
                </a:solidFill>
                <a:effectLst/>
                <a:uLnTx/>
                <a:uFillTx/>
                <a:latin typeface="+mn-lt"/>
                <a:ea typeface="+mn-ea"/>
              </a:rPr>
              <a:t>④</a:t>
            </a:r>
            <a:r>
              <a:rPr kumimoji="0" lang="zh-CN" altLang="en-US" sz="2400" b="1" i="0" u="none" strike="noStrike" kern="1200" cap="none" spc="0" normalizeH="0" baseline="0" noProof="0" smtClean="0">
                <a:ln>
                  <a:noFill/>
                </a:ln>
                <a:solidFill>
                  <a:srgbClr val="FF0000"/>
                </a:solidFill>
                <a:effectLst/>
                <a:uLnTx/>
                <a:uFillTx/>
                <a:latin typeface="+mn-lt"/>
                <a:ea typeface="+mn-ea"/>
              </a:rPr>
              <a:t>依法行政：</a:t>
            </a:r>
            <a:r>
              <a:rPr kumimoji="0" lang="zh-CN" altLang="en-US" sz="2400" b="1" i="0" u="none" strike="noStrike" kern="1200" cap="none" spc="0" normalizeH="0" baseline="0" noProof="0" smtClean="0">
                <a:ln>
                  <a:noFill/>
                </a:ln>
                <a:solidFill>
                  <a:schemeClr val="tx1"/>
                </a:solidFill>
                <a:effectLst/>
                <a:uLnTx/>
                <a:uFillTx/>
                <a:latin typeface="+mn-lt"/>
                <a:ea typeface="+mn-ea"/>
              </a:rPr>
              <a:t>坚持依法行政，提高依法行政的能力、提高行政管理水平，</a:t>
            </a:r>
            <a:r>
              <a:rPr kumimoji="0" lang="zh-CN" altLang="zh-CN" sz="24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Times New Roman" panose="02020603050405020304" pitchFamily="18" charset="0"/>
              </a:rPr>
              <a:t>提高行政效率。</a:t>
            </a:r>
            <a:r>
              <a:rPr lang="zh-CN" altLang="en-US" sz="2400" b="1">
                <a:solidFill>
                  <a:srgbClr val="000000"/>
                </a:solidFill>
                <a:latin typeface="Times New Roman" panose="02020603050405020304" pitchFamily="18" charset="0"/>
                <a:ea typeface="+mn-ea"/>
                <a:cs typeface="Times New Roman" panose="02020603050405020304" pitchFamily="18" charset="0"/>
              </a:rPr>
              <a:t>政府要坚持法定职责必须为、法无授权不可为，勇于负责、敢于担当。</a:t>
            </a:r>
            <a:endParaRPr kumimoji="0" lang="en-US" altLang="zh-CN" sz="24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auto" latinLnBrk="0" hangingPunct="1">
              <a:lnSpc>
                <a:spcPct val="100000"/>
              </a:lnSpc>
              <a:spcBef>
                <a:spcPct val="20000"/>
              </a:spcBef>
              <a:spcAft>
                <a:spcPct val="0"/>
              </a:spcAft>
              <a:buClrTx/>
              <a:buSzTx/>
              <a:buFont typeface="Arial" panose="020b0604020202020204" pitchFamily="34" charset="0"/>
              <a:buNone/>
              <a:defRPr/>
            </a:pPr>
            <a:r>
              <a:rPr kumimoji="0" lang="en-US" altLang="zh-CN" sz="2400" b="1" i="0" u="none" strike="noStrike" kern="1200" cap="none" spc="0" normalizeH="0" baseline="0" noProof="0" smtClean="0">
                <a:ln>
                  <a:noFill/>
                </a:ln>
                <a:solidFill>
                  <a:srgbClr val="FF0000"/>
                </a:solidFill>
                <a:effectLst/>
                <a:uLnTx/>
                <a:uFillTx/>
                <a:latin typeface="+mn-lt"/>
                <a:ea typeface="+mn-ea"/>
              </a:rPr>
              <a:t>⑤</a:t>
            </a:r>
            <a:r>
              <a:rPr lang="zh-CN" altLang="en-US" sz="2400" b="1">
                <a:solidFill>
                  <a:srgbClr val="FF0000"/>
                </a:solidFill>
                <a:latin typeface="+mn-lt"/>
                <a:ea typeface="+mn-ea"/>
              </a:rPr>
              <a:t>决策</a:t>
            </a:r>
            <a:r>
              <a:rPr kumimoji="0" lang="zh-CN" altLang="en-US" sz="2400" b="1" i="0" u="none" strike="noStrike" kern="1200" cap="none" spc="0" normalizeH="0" baseline="0" noProof="0" smtClean="0">
                <a:ln>
                  <a:noFill/>
                </a:ln>
                <a:solidFill>
                  <a:srgbClr val="FF0000"/>
                </a:solidFill>
                <a:effectLst/>
                <a:uLnTx/>
                <a:uFillTx/>
                <a:latin typeface="+mn-lt"/>
                <a:ea typeface="+mn-ea"/>
              </a:rPr>
              <a:t>：</a:t>
            </a:r>
            <a:r>
              <a:rPr kumimoji="0" lang="zh-CN" altLang="en-US" sz="2400" b="1" i="0" u="none" strike="noStrike" kern="1200" cap="none" spc="0" normalizeH="0" baseline="0" noProof="0" smtClean="0">
                <a:ln>
                  <a:noFill/>
                </a:ln>
                <a:solidFill>
                  <a:schemeClr val="tx1"/>
                </a:solidFill>
                <a:effectLst/>
                <a:uLnTx/>
                <a:uFillTx/>
                <a:latin typeface="+mn-lt"/>
                <a:ea typeface="+mn-ea"/>
              </a:rPr>
              <a:t>要审慎行使权力，坚持科学决策、民主决策和依法决策</a:t>
            </a:r>
            <a:endParaRPr kumimoji="0" lang="en-US" altLang="zh-CN" sz="2400" b="1" i="0" u="none" strike="noStrike" kern="1200" cap="none" spc="0" normalizeH="0" baseline="0" noProof="0" smtClean="0">
              <a:ln>
                <a:noFill/>
              </a:ln>
              <a:solidFill>
                <a:srgbClr val="000000"/>
              </a:solidFill>
              <a:effectLst/>
              <a:uLnTx/>
              <a:uFillTx/>
              <a:latin typeface="+mn-lt"/>
              <a:ea typeface="+mn-ea"/>
            </a:endParaRPr>
          </a:p>
          <a:p>
            <a:pPr marL="342900" lvl="0" indent="-342900" fontAlgn="auto">
              <a:spcBef>
                <a:spcPct val="20000"/>
              </a:spcBef>
              <a:spcAft>
                <a:spcPct val="0"/>
              </a:spcAft>
              <a:defRPr/>
            </a:pPr>
            <a:r>
              <a:rPr kumimoji="0" lang="en-US" altLang="zh-CN" sz="2400" b="1" i="0" u="none" strike="noStrike" kern="1200" cap="none" spc="0" normalizeH="0" baseline="0" noProof="0" smtClean="0">
                <a:ln>
                  <a:noFill/>
                </a:ln>
                <a:solidFill>
                  <a:srgbClr val="FF0000"/>
                </a:solidFill>
                <a:effectLst/>
                <a:uLnTx/>
                <a:uFillTx/>
                <a:latin typeface="+mn-lt"/>
                <a:ea typeface="+mn-ea"/>
              </a:rPr>
              <a:t>⑥</a:t>
            </a:r>
            <a:r>
              <a:rPr kumimoji="0" lang="zh-CN" altLang="en-US" sz="2400" b="1" i="0" u="none" strike="noStrike" kern="1200" cap="none" spc="0" normalizeH="0" baseline="0" noProof="0" smtClean="0">
                <a:ln>
                  <a:noFill/>
                </a:ln>
                <a:solidFill>
                  <a:srgbClr val="FF0000"/>
                </a:solidFill>
                <a:effectLst/>
                <a:uLnTx/>
                <a:uFillTx/>
                <a:latin typeface="+mn-lt"/>
                <a:ea typeface="+mn-ea"/>
              </a:rPr>
              <a:t>接受制约和监督：</a:t>
            </a:r>
            <a:r>
              <a:rPr kumimoji="0" lang="zh-CN" altLang="en-US" sz="2400" b="1" i="0" u="none" strike="noStrike" kern="1200" cap="none" spc="0" normalizeH="0" baseline="0" noProof="0" smtClean="0">
                <a:ln>
                  <a:noFill/>
                </a:ln>
                <a:solidFill>
                  <a:schemeClr val="tx1"/>
                </a:solidFill>
                <a:effectLst/>
                <a:uLnTx/>
                <a:uFillTx/>
                <a:latin typeface="+mn-lt"/>
                <a:ea typeface="+mn-ea"/>
              </a:rPr>
              <a:t>健全权力运行的制约和监督体系，实行政务公 开、自觉接受</a:t>
            </a:r>
            <a:r>
              <a:rPr lang="zh-CN" altLang="en-US" sz="2400" b="1"/>
              <a:t>制约和</a:t>
            </a:r>
            <a:r>
              <a:rPr kumimoji="0" lang="zh-CN" altLang="en-US" sz="2400" b="1" i="0" u="none" strike="noStrike" kern="1200" cap="none" spc="0" normalizeH="0" baseline="0" noProof="0" smtClean="0">
                <a:ln>
                  <a:noFill/>
                </a:ln>
                <a:solidFill>
                  <a:schemeClr val="tx1"/>
                </a:solidFill>
                <a:effectLst/>
                <a:uLnTx/>
                <a:uFillTx/>
                <a:latin typeface="+mn-lt"/>
                <a:ea typeface="+mn-ea"/>
              </a:rPr>
              <a:t>监督。</a:t>
            </a:r>
            <a:endParaRPr kumimoji="0" lang="en-US" altLang="zh-CN" sz="2400" b="1" i="0" u="none" strike="noStrike" kern="1200" cap="none" spc="0" normalizeH="0" baseline="0" noProof="0" smtClean="0">
              <a:ln>
                <a:noFill/>
              </a:ln>
              <a:solidFill>
                <a:schemeClr val="tx1"/>
              </a:solidFill>
              <a:effectLst/>
              <a:uLnTx/>
              <a:uFillTx/>
              <a:latin typeface="+mn-lt"/>
              <a:ea typeface="+mn-ea"/>
            </a:endParaRPr>
          </a:p>
          <a:p>
            <a:pPr marL="514350" marR="0" lvl="0" indent="-514350" algn="l" defTabSz="914400" rtl="0" eaLnBrk="1" fontAlgn="auto" latinLnBrk="0" hangingPunct="1">
              <a:lnSpc>
                <a:spcPct val="100000"/>
              </a:lnSpc>
              <a:spcBef>
                <a:spcPct val="20000"/>
              </a:spcBef>
              <a:spcAft>
                <a:spcPct val="0"/>
              </a:spcAft>
              <a:buClrTx/>
              <a:buSzTx/>
              <a:buFont typeface="Arial" panose="020b0604020202020204" pitchFamily="34" charset="0"/>
              <a:buNone/>
              <a:defRPr/>
            </a:pPr>
            <a:r>
              <a:rPr kumimoji="0" lang="zh-CN" altLang="en-US" sz="2400" b="1" i="0" u="none" strike="noStrike" kern="1200" cap="none" spc="0" normalizeH="0" baseline="0" noProof="0" smtClean="0">
                <a:ln>
                  <a:noFill/>
                </a:ln>
                <a:solidFill>
                  <a:srgbClr val="FF0000"/>
                </a:solidFill>
                <a:effectLst/>
                <a:uLnTx/>
                <a:uFillTx/>
                <a:latin typeface="+mn-lt"/>
                <a:ea typeface="+mn-ea"/>
              </a:rPr>
              <a:t>⑦树立权威： </a:t>
            </a:r>
            <a:r>
              <a:rPr kumimoji="0" lang="zh-CN" altLang="en-US" sz="2400" b="1" i="0" u="none" strike="noStrike" kern="1200" cap="none" spc="0" normalizeH="0" baseline="0" noProof="0" smtClean="0">
                <a:ln>
                  <a:noFill/>
                </a:ln>
                <a:solidFill>
                  <a:schemeClr val="tx1"/>
                </a:solidFill>
                <a:effectLst/>
                <a:uLnTx/>
                <a:uFillTx/>
                <a:latin typeface="+mn-lt"/>
                <a:ea typeface="+mn-ea"/>
              </a:rPr>
              <a:t>政府及其工作人员，要有良好的业绩</a:t>
            </a:r>
            <a:r>
              <a:rPr lang="zh-CN" altLang="en-US" sz="2400" b="1" smtClean="0"/>
              <a:t>，</a:t>
            </a:r>
            <a:r>
              <a:rPr kumimoji="0" lang="zh-CN" altLang="en-US" sz="2400" b="1" i="0" u="none" strike="noStrike" kern="1200" cap="none" spc="0" normalizeH="0" baseline="0" noProof="0" smtClean="0">
                <a:ln>
                  <a:noFill/>
                </a:ln>
                <a:solidFill>
                  <a:schemeClr val="tx1"/>
                </a:solidFill>
                <a:effectLst/>
                <a:uLnTx/>
                <a:uFillTx/>
                <a:latin typeface="+mn-lt"/>
                <a:ea typeface="+mn-ea"/>
              </a:rPr>
              <a:t>政府工作人员要重品行、作表率。政府应主动回应公民诉求，完善与公民的沟通和协作机制，凝聚公民与政府的合力。</a:t>
            </a:r>
          </a:p>
        </p:txBody>
      </p:sp>
      <p:sp>
        <p:nvSpPr>
          <p:cNvPr id="3" name="标题 1"/>
          <p:cNvSpPr txBox="1"/>
          <p:nvPr/>
        </p:nvSpPr>
        <p:spPr>
          <a:xfrm>
            <a:off x="452686" y="116771"/>
            <a:ext cx="4319340" cy="1073928"/>
          </a:xfrm>
          <a:prstGeom prst="rect">
            <a:avLst/>
          </a:prstGeom>
        </p:spPr>
        <p:txBody>
          <a:bodyPr>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smtClean="0">
                <a:ln>
                  <a:noFill/>
                </a:ln>
                <a:solidFill>
                  <a:srgbClr val="FF0000"/>
                </a:solidFill>
                <a:effectLst/>
                <a:uLnTx/>
                <a:uFillTx/>
                <a:latin typeface="+mj-lt"/>
                <a:ea typeface="+mj-ea"/>
                <a:cs typeface="+mj-cs"/>
              </a:rPr>
              <a:t>二、政府怎样做某事（怎么办）</a:t>
            </a:r>
            <a:endParaRPr kumimoji="0" lang="zh-CN" altLang="en-US" sz="2400" b="1" i="0" u="none" strike="noStrike" kern="1200" cap="none" spc="0" normalizeH="0" baseline="0" noProof="0">
              <a:ln>
                <a:noFill/>
              </a:ln>
              <a:solidFill>
                <a:srgbClr val="FF0000"/>
              </a:solidFill>
              <a:effectLst/>
              <a:uLnTx/>
              <a:uFillTx/>
              <a:latin typeface="+mj-lt"/>
              <a:ea typeface="+mj-ea"/>
              <a:cs typeface="+mj-cs"/>
            </a:endParaRPr>
          </a:p>
        </p:txBody>
      </p:sp>
    </p:spTree>
  </p:cSld>
  <p:clrMapOvr>
    <a:masterClrMapping/>
  </p:clrMapOvr>
  <p:transition/>
  <p:timing/>
</p:sld>
</file>

<file path=ppt/slides/slide3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242" name="矩形 1"/>
          <p:cNvSpPr>
            <a:spLocks noChangeArrowheads="1"/>
          </p:cNvSpPr>
          <p:nvPr/>
        </p:nvSpPr>
        <p:spPr bwMode="auto">
          <a:xfrm>
            <a:off x="48894" y="260780"/>
            <a:ext cx="9045575" cy="5446395"/>
          </a:xfrm>
          <a:prstGeom prst="rect">
            <a:avLst/>
          </a:prstGeom>
          <a:solidFill>
            <a:schemeClr val="bg1"/>
          </a:solidFill>
          <a:ln w="9525">
            <a:noFill/>
            <a:miter lim="800000"/>
          </a:ln>
        </p:spPr>
        <p:txBody>
          <a:bodyPr wrap="square">
            <a:spAutoFit/>
          </a:bodyPr>
          <a:lstStyle/>
          <a:p>
            <a:pPr marL="342900" indent="-342900" algn="ctr"/>
            <a:r>
              <a:rPr lang="zh-CN" altLang="en-US" sz="2800" b="1">
                <a:solidFill>
                  <a:srgbClr val="FF0000"/>
                </a:solidFill>
                <a:latin typeface="黑体" pitchFamily="2" charset="-122"/>
                <a:ea typeface="黑体" pitchFamily="2" charset="-122"/>
                <a:sym typeface="黑体" pitchFamily="2" charset="-122"/>
              </a:rPr>
              <a:t>问题总结</a:t>
            </a:r>
          </a:p>
          <a:p>
            <a:pPr marL="342900" indent="-342900"/>
            <a:r>
              <a:rPr lang="en-US" sz="2000" b="1">
                <a:solidFill>
                  <a:srgbClr val="0000FF"/>
                </a:solidFill>
                <a:latin typeface="黑体" pitchFamily="2" charset="-122"/>
                <a:ea typeface="黑体" pitchFamily="2" charset="-122"/>
                <a:sym typeface="黑体" pitchFamily="2" charset="-122"/>
              </a:rPr>
              <a:t>(1)</a:t>
            </a:r>
            <a:r>
              <a:rPr lang="zh-CN" altLang="en-US" sz="2000" b="1">
                <a:solidFill>
                  <a:srgbClr val="0000FF"/>
                </a:solidFill>
                <a:latin typeface="黑体" pitchFamily="2" charset="-122"/>
                <a:ea typeface="黑体" pitchFamily="2" charset="-122"/>
                <a:sym typeface="黑体" pitchFamily="2" charset="-122"/>
              </a:rPr>
              <a:t>政府为什么要做某一件事？</a:t>
            </a:r>
          </a:p>
          <a:p>
            <a:pPr marL="342900" indent="-342900"/>
            <a:r>
              <a:rPr lang="zh-CN" altLang="en-US" sz="2000" b="1" smtClean="0">
                <a:latin typeface="黑体" pitchFamily="2" charset="-122"/>
                <a:ea typeface="黑体" pitchFamily="2" charset="-122"/>
                <a:sym typeface="黑体" pitchFamily="2" charset="-122"/>
              </a:rPr>
              <a:t>　①</a:t>
            </a:r>
            <a:r>
              <a:rPr lang="zh-CN" altLang="en-US" sz="2000" b="1">
                <a:solidFill>
                  <a:srgbClr val="FF0000"/>
                </a:solidFill>
                <a:latin typeface="黑体" pitchFamily="2" charset="-122"/>
                <a:ea typeface="黑体" pitchFamily="2" charset="-122"/>
                <a:sym typeface="黑体" pitchFamily="2" charset="-122"/>
              </a:rPr>
              <a:t>国家性质决定和政府性质</a:t>
            </a:r>
            <a:r>
              <a:rPr lang="zh-CN" altLang="en-US" sz="2000" b="1">
                <a:solidFill>
                  <a:srgbClr val="000000"/>
                </a:solidFill>
                <a:latin typeface="黑体" pitchFamily="2" charset="-122"/>
                <a:ea typeface="黑体" pitchFamily="2" charset="-122"/>
                <a:sym typeface="黑体" pitchFamily="2" charset="-122"/>
              </a:rPr>
              <a:t>决定。我国是人民当家作主的社会主义国家，政府是权力机关的执行机关，是国家行政机关，人民的政府</a:t>
            </a:r>
            <a:r>
              <a:rPr lang="zh-CN" altLang="en-US" sz="2000" b="1" smtClean="0">
                <a:solidFill>
                  <a:srgbClr val="000000"/>
                </a:solidFill>
                <a:latin typeface="黑体" pitchFamily="2" charset="-122"/>
                <a:ea typeface="黑体" pitchFamily="2" charset="-122"/>
                <a:sym typeface="黑体" pitchFamily="2" charset="-122"/>
              </a:rPr>
              <a:t>。（</a:t>
            </a:r>
            <a:r>
              <a:rPr lang="zh-CN" altLang="en-US" sz="2000" b="1">
                <a:solidFill>
                  <a:srgbClr val="000000"/>
                </a:solidFill>
                <a:latin typeface="黑体" pitchFamily="2" charset="-122"/>
                <a:ea typeface="黑体" pitchFamily="2" charset="-122"/>
                <a:sym typeface="黑体" pitchFamily="2" charset="-122"/>
              </a:rPr>
              <a:t>具体选择运用）</a:t>
            </a:r>
          </a:p>
          <a:p>
            <a:pPr marL="342900" indent="-342900"/>
            <a:r>
              <a:rPr lang="zh-CN" altLang="en-US" sz="2000" b="1" smtClean="0">
                <a:solidFill>
                  <a:srgbClr val="000000"/>
                </a:solidFill>
                <a:latin typeface="黑体" pitchFamily="2" charset="-122"/>
                <a:ea typeface="黑体" pitchFamily="2" charset="-122"/>
                <a:sym typeface="黑体" pitchFamily="2" charset="-122"/>
              </a:rPr>
              <a:t>　②</a:t>
            </a:r>
            <a:r>
              <a:rPr lang="zh-CN" altLang="en-US" sz="2000" b="1">
                <a:solidFill>
                  <a:srgbClr val="000000"/>
                </a:solidFill>
                <a:latin typeface="黑体" pitchFamily="2" charset="-122"/>
                <a:ea typeface="黑体" pitchFamily="2" charset="-122"/>
                <a:sym typeface="黑体" pitchFamily="2" charset="-122"/>
              </a:rPr>
              <a:t>是政府为人民服务</a:t>
            </a:r>
            <a:r>
              <a:rPr lang="zh-CN" altLang="en-US" sz="2000" b="1">
                <a:solidFill>
                  <a:srgbClr val="FF0000"/>
                </a:solidFill>
                <a:latin typeface="黑体" pitchFamily="2" charset="-122"/>
                <a:ea typeface="黑体" pitchFamily="2" charset="-122"/>
                <a:sym typeface="黑体" pitchFamily="2" charset="-122"/>
              </a:rPr>
              <a:t>宗旨</a:t>
            </a:r>
            <a:r>
              <a:rPr lang="zh-CN" altLang="en-US" sz="2000" b="1">
                <a:solidFill>
                  <a:srgbClr val="000000"/>
                </a:solidFill>
                <a:latin typeface="黑体" pitchFamily="2" charset="-122"/>
                <a:ea typeface="黑体" pitchFamily="2" charset="-122"/>
                <a:sym typeface="黑体" pitchFamily="2" charset="-122"/>
              </a:rPr>
              <a:t>决定的</a:t>
            </a:r>
            <a:r>
              <a:rPr lang="zh-CN" altLang="en-US" sz="2000" b="1">
                <a:latin typeface="黑体" pitchFamily="2" charset="-122"/>
                <a:ea typeface="黑体" pitchFamily="2" charset="-122"/>
                <a:sym typeface="黑体" pitchFamily="2" charset="-122"/>
              </a:rPr>
              <a:t>。</a:t>
            </a:r>
            <a:endParaRPr lang="en-US" sz="2000" b="1">
              <a:latin typeface="黑体" pitchFamily="2" charset="-122"/>
              <a:ea typeface="黑体" pitchFamily="2" charset="-122"/>
              <a:sym typeface="黑体" pitchFamily="2" charset="-122"/>
            </a:endParaRPr>
          </a:p>
          <a:p>
            <a:pPr marL="342900" indent="-342900"/>
            <a:r>
              <a:rPr lang="zh-CN" altLang="en-US" sz="2000" b="1" smtClean="0">
                <a:solidFill>
                  <a:srgbClr val="000000"/>
                </a:solidFill>
                <a:latin typeface="黑体" pitchFamily="2" charset="-122"/>
                <a:ea typeface="黑体" pitchFamily="2" charset="-122"/>
                <a:sym typeface="黑体" pitchFamily="2" charset="-122"/>
              </a:rPr>
              <a:t>　③</a:t>
            </a:r>
            <a:r>
              <a:rPr lang="zh-CN" altLang="en-US" sz="2000" b="1">
                <a:solidFill>
                  <a:srgbClr val="000000"/>
                </a:solidFill>
                <a:latin typeface="黑体" pitchFamily="2" charset="-122"/>
                <a:ea typeface="黑体" pitchFamily="2" charset="-122"/>
                <a:sym typeface="黑体" pitchFamily="2" charset="-122"/>
              </a:rPr>
              <a:t>是贯彻对人民负责</a:t>
            </a:r>
            <a:r>
              <a:rPr lang="zh-CN" altLang="en-US" sz="2000" b="1">
                <a:solidFill>
                  <a:srgbClr val="FF0000"/>
                </a:solidFill>
                <a:latin typeface="黑体" pitchFamily="2" charset="-122"/>
                <a:ea typeface="黑体" pitchFamily="2" charset="-122"/>
                <a:sym typeface="黑体" pitchFamily="2" charset="-122"/>
              </a:rPr>
              <a:t>原则</a:t>
            </a:r>
            <a:r>
              <a:rPr lang="zh-CN" altLang="en-US" sz="2000" b="1">
                <a:solidFill>
                  <a:srgbClr val="000000"/>
                </a:solidFill>
                <a:latin typeface="黑体" pitchFamily="2" charset="-122"/>
                <a:ea typeface="黑体" pitchFamily="2" charset="-122"/>
                <a:sym typeface="黑体" pitchFamily="2" charset="-122"/>
              </a:rPr>
              <a:t>的需要。</a:t>
            </a:r>
          </a:p>
          <a:p>
            <a:pPr marL="342900" indent="-342900"/>
            <a:r>
              <a:rPr lang="zh-CN" altLang="en-US" sz="2000" b="1" smtClean="0">
                <a:solidFill>
                  <a:srgbClr val="000000"/>
                </a:solidFill>
                <a:latin typeface="黑体" pitchFamily="2" charset="-122"/>
                <a:ea typeface="黑体" pitchFamily="2" charset="-122"/>
                <a:sym typeface="黑体" pitchFamily="2" charset="-122"/>
              </a:rPr>
              <a:t>　④</a:t>
            </a:r>
            <a:r>
              <a:rPr lang="zh-CN" altLang="en-US" sz="2000" b="1">
                <a:solidFill>
                  <a:srgbClr val="000000"/>
                </a:solidFill>
                <a:latin typeface="黑体" pitchFamily="2" charset="-122"/>
                <a:ea typeface="黑体" pitchFamily="2" charset="-122"/>
                <a:sym typeface="黑体" pitchFamily="2" charset="-122"/>
              </a:rPr>
              <a:t>是政府某种</a:t>
            </a:r>
            <a:r>
              <a:rPr lang="zh-CN" altLang="en-US" sz="2000" b="1">
                <a:solidFill>
                  <a:srgbClr val="FF0000"/>
                </a:solidFill>
                <a:latin typeface="黑体" pitchFamily="2" charset="-122"/>
                <a:ea typeface="黑体" pitchFamily="2" charset="-122"/>
                <a:sym typeface="黑体" pitchFamily="2" charset="-122"/>
              </a:rPr>
              <a:t>职能</a:t>
            </a:r>
            <a:r>
              <a:rPr lang="en-US" sz="2000" b="1">
                <a:solidFill>
                  <a:srgbClr val="000000"/>
                </a:solidFill>
                <a:latin typeface="黑体" pitchFamily="2" charset="-122"/>
                <a:ea typeface="黑体" pitchFamily="2" charset="-122"/>
                <a:sym typeface="黑体" pitchFamily="2" charset="-122"/>
              </a:rPr>
              <a:t>(</a:t>
            </a:r>
            <a:r>
              <a:rPr lang="zh-CN" altLang="en-US" sz="2000" b="1">
                <a:solidFill>
                  <a:srgbClr val="000000"/>
                </a:solidFill>
                <a:latin typeface="黑体" pitchFamily="2" charset="-122"/>
                <a:ea typeface="黑体" pitchFamily="2" charset="-122"/>
                <a:sym typeface="黑体" pitchFamily="2" charset="-122"/>
              </a:rPr>
              <a:t>政治、经济、文化、社会、生态</a:t>
            </a:r>
            <a:r>
              <a:rPr lang="en-US" sz="2000" b="1">
                <a:solidFill>
                  <a:srgbClr val="000000"/>
                </a:solidFill>
                <a:latin typeface="黑体" pitchFamily="2" charset="-122"/>
                <a:ea typeface="黑体" pitchFamily="2" charset="-122"/>
                <a:sym typeface="黑体" pitchFamily="2" charset="-122"/>
              </a:rPr>
              <a:t>)</a:t>
            </a:r>
            <a:r>
              <a:rPr lang="zh-CN" altLang="en-US" sz="2000" b="1">
                <a:solidFill>
                  <a:srgbClr val="000000"/>
                </a:solidFill>
                <a:latin typeface="黑体" pitchFamily="2" charset="-122"/>
                <a:ea typeface="黑体" pitchFamily="2" charset="-122"/>
                <a:sym typeface="黑体" pitchFamily="2" charset="-122"/>
              </a:rPr>
              <a:t>的内在要求</a:t>
            </a:r>
            <a:r>
              <a:rPr lang="zh-CN" altLang="en-US" sz="2000" b="1" smtClean="0">
                <a:solidFill>
                  <a:srgbClr val="000000"/>
                </a:solidFill>
                <a:latin typeface="黑体" pitchFamily="2" charset="-122"/>
                <a:ea typeface="黑体" pitchFamily="2" charset="-122"/>
                <a:sym typeface="黑体" pitchFamily="2" charset="-122"/>
              </a:rPr>
              <a:t>。</a:t>
            </a:r>
            <a:endParaRPr lang="en-US" altLang="zh-CN" sz="2000" b="1" smtClean="0">
              <a:solidFill>
                <a:srgbClr val="000000"/>
              </a:solidFill>
              <a:latin typeface="黑体" pitchFamily="2" charset="-122"/>
              <a:ea typeface="黑体" pitchFamily="2" charset="-122"/>
              <a:sym typeface="黑体" pitchFamily="2" charset="-122"/>
            </a:endParaRPr>
          </a:p>
          <a:p>
            <a:r>
              <a:rPr lang="en-US" altLang="zh-CN" sz="2000" b="1" smtClean="0">
                <a:solidFill>
                  <a:srgbClr val="0000FF"/>
                </a:solidFill>
                <a:latin typeface="黑体" pitchFamily="2" charset="-122"/>
                <a:ea typeface="黑体" pitchFamily="2" charset="-122"/>
                <a:sym typeface="黑体" pitchFamily="2" charset="-122"/>
              </a:rPr>
              <a:t>(2)</a:t>
            </a:r>
            <a:r>
              <a:rPr lang="zh-CN" altLang="en-US" sz="2000" b="1" smtClean="0">
                <a:solidFill>
                  <a:srgbClr val="0000FF"/>
                </a:solidFill>
                <a:latin typeface="黑体" pitchFamily="2" charset="-122"/>
                <a:ea typeface="黑体" pitchFamily="2" charset="-122"/>
                <a:sym typeface="黑体" pitchFamily="2" charset="-122"/>
              </a:rPr>
              <a:t>政府怎样做某一件事？</a:t>
            </a:r>
          </a:p>
          <a:p>
            <a:r>
              <a:rPr lang="zh-CN" altLang="en-US" sz="2000" b="1" smtClean="0">
                <a:solidFill>
                  <a:srgbClr val="000000"/>
                </a:solidFill>
                <a:latin typeface="黑体" pitchFamily="2" charset="-122"/>
                <a:ea typeface="黑体" pitchFamily="2" charset="-122"/>
                <a:sym typeface="黑体" pitchFamily="2" charset="-122"/>
              </a:rPr>
              <a:t>　①践行为人民服务的</a:t>
            </a:r>
            <a:r>
              <a:rPr lang="zh-CN" altLang="en-US" sz="2000" b="1" smtClean="0">
                <a:solidFill>
                  <a:srgbClr val="FF0000"/>
                </a:solidFill>
                <a:latin typeface="黑体" pitchFamily="2" charset="-122"/>
                <a:ea typeface="黑体" pitchFamily="2" charset="-122"/>
                <a:sym typeface="黑体" pitchFamily="2" charset="-122"/>
              </a:rPr>
              <a:t>宗旨</a:t>
            </a:r>
            <a:r>
              <a:rPr lang="zh-CN" altLang="en-US" sz="2000" b="1" smtClean="0">
                <a:solidFill>
                  <a:srgbClr val="000000"/>
                </a:solidFill>
                <a:latin typeface="黑体" pitchFamily="2" charset="-122"/>
                <a:ea typeface="黑体" pitchFamily="2" charset="-122"/>
                <a:sym typeface="黑体" pitchFamily="2" charset="-122"/>
              </a:rPr>
              <a:t>。</a:t>
            </a:r>
          </a:p>
          <a:p>
            <a:r>
              <a:rPr lang="zh-CN" altLang="en-US" sz="2000" b="1" smtClean="0">
                <a:solidFill>
                  <a:srgbClr val="000000"/>
                </a:solidFill>
                <a:latin typeface="黑体" pitchFamily="2" charset="-122"/>
                <a:ea typeface="黑体" pitchFamily="2" charset="-122"/>
                <a:sym typeface="黑体" pitchFamily="2" charset="-122"/>
              </a:rPr>
              <a:t>　②坚持对人民负责的</a:t>
            </a:r>
            <a:r>
              <a:rPr lang="zh-CN" altLang="en-US" sz="2000" b="1" smtClean="0">
                <a:solidFill>
                  <a:srgbClr val="FF0000"/>
                </a:solidFill>
                <a:latin typeface="黑体" pitchFamily="2" charset="-122"/>
                <a:ea typeface="黑体" pitchFamily="2" charset="-122"/>
                <a:sym typeface="黑体" pitchFamily="2" charset="-122"/>
              </a:rPr>
              <a:t>原则</a:t>
            </a:r>
            <a:r>
              <a:rPr lang="zh-CN" altLang="en-US" sz="2000" b="1" smtClean="0">
                <a:solidFill>
                  <a:srgbClr val="000000"/>
                </a:solidFill>
                <a:latin typeface="黑体" pitchFamily="2" charset="-122"/>
                <a:ea typeface="黑体" pitchFamily="2" charset="-122"/>
                <a:sym typeface="黑体" pitchFamily="2" charset="-122"/>
              </a:rPr>
              <a:t>。政府应坚持为人民服务的工作态度，树立求真务实的工作作风，坚持从群众中来到群众中去的工作方法。</a:t>
            </a:r>
          </a:p>
          <a:p>
            <a:r>
              <a:rPr lang="zh-CN" altLang="en-US" sz="2000" b="1" smtClean="0">
                <a:solidFill>
                  <a:srgbClr val="000000"/>
                </a:solidFill>
                <a:latin typeface="黑体" pitchFamily="2" charset="-122"/>
                <a:ea typeface="黑体" pitchFamily="2" charset="-122"/>
                <a:sym typeface="黑体" pitchFamily="2" charset="-122"/>
              </a:rPr>
              <a:t>　③切实履行好自己的</a:t>
            </a:r>
            <a:r>
              <a:rPr lang="zh-CN" altLang="en-US" sz="2000" b="1" smtClean="0">
                <a:solidFill>
                  <a:srgbClr val="FF0000"/>
                </a:solidFill>
                <a:latin typeface="黑体" pitchFamily="2" charset="-122"/>
                <a:ea typeface="黑体" pitchFamily="2" charset="-122"/>
                <a:sym typeface="黑体" pitchFamily="2" charset="-122"/>
              </a:rPr>
              <a:t>职能</a:t>
            </a:r>
            <a:r>
              <a:rPr lang="zh-CN" altLang="en-US" sz="2000" b="1" smtClean="0">
                <a:solidFill>
                  <a:srgbClr val="000000"/>
                </a:solidFill>
                <a:latin typeface="黑体" pitchFamily="2" charset="-122"/>
                <a:ea typeface="黑体" pitchFamily="2" charset="-122"/>
                <a:sym typeface="黑体" pitchFamily="2" charset="-122"/>
              </a:rPr>
              <a:t>（</a:t>
            </a:r>
            <a:r>
              <a:rPr lang="zh-CN" altLang="en-US" sz="2000" b="1" smtClean="0">
                <a:solidFill>
                  <a:srgbClr val="0000FF"/>
                </a:solidFill>
                <a:latin typeface="黑体" pitchFamily="2" charset="-122"/>
                <a:ea typeface="黑体" pitchFamily="2" charset="-122"/>
                <a:sym typeface="黑体" pitchFamily="2" charset="-122"/>
              </a:rPr>
              <a:t>具体结合材料运用</a:t>
            </a:r>
            <a:r>
              <a:rPr lang="zh-CN" altLang="en-US" sz="2000" b="1" smtClean="0">
                <a:solidFill>
                  <a:srgbClr val="000000"/>
                </a:solidFill>
                <a:latin typeface="黑体" pitchFamily="2" charset="-122"/>
                <a:ea typeface="黑体" pitchFamily="2" charset="-122"/>
                <a:sym typeface="黑体" pitchFamily="2" charset="-122"/>
              </a:rPr>
              <a:t>）。</a:t>
            </a:r>
          </a:p>
          <a:p>
            <a:r>
              <a:rPr lang="zh-CN" altLang="en-US" sz="2000" b="1" smtClean="0">
                <a:solidFill>
                  <a:srgbClr val="000000"/>
                </a:solidFill>
                <a:latin typeface="黑体" pitchFamily="2" charset="-122"/>
                <a:ea typeface="黑体" pitchFamily="2" charset="-122"/>
                <a:sym typeface="黑体" pitchFamily="2" charset="-122"/>
              </a:rPr>
              <a:t>　④坚持</a:t>
            </a:r>
            <a:r>
              <a:rPr lang="zh-CN" altLang="en-US" sz="2000" b="1" smtClean="0">
                <a:solidFill>
                  <a:srgbClr val="FF0000"/>
                </a:solidFill>
                <a:latin typeface="黑体" pitchFamily="2" charset="-122"/>
                <a:ea typeface="黑体" pitchFamily="2" charset="-122"/>
                <a:sym typeface="黑体" pitchFamily="2" charset="-122"/>
              </a:rPr>
              <a:t>依法行政</a:t>
            </a:r>
            <a:r>
              <a:rPr lang="zh-CN" altLang="en-US" sz="2000" b="1" smtClean="0">
                <a:solidFill>
                  <a:srgbClr val="000000"/>
                </a:solidFill>
                <a:latin typeface="黑体" pitchFamily="2" charset="-122"/>
                <a:ea typeface="黑体" pitchFamily="2" charset="-122"/>
                <a:sym typeface="黑体" pitchFamily="2" charset="-122"/>
              </a:rPr>
              <a:t>，做到法定职责必须为，法无授权不可为，勇于负责、敢于担当，坚决纠正不作为、乱作为，坚决克服懒政、怠政，坚决惩处失职、渎职。</a:t>
            </a:r>
          </a:p>
          <a:p>
            <a:r>
              <a:rPr lang="zh-CN" altLang="en-US" sz="2000" b="1" smtClean="0">
                <a:solidFill>
                  <a:srgbClr val="000000"/>
                </a:solidFill>
                <a:latin typeface="黑体" pitchFamily="2" charset="-122"/>
                <a:ea typeface="黑体" pitchFamily="2" charset="-122"/>
                <a:sym typeface="黑体" pitchFamily="2" charset="-122"/>
              </a:rPr>
              <a:t>　⑤建立健全制约和监督机制，自觉接受人民</a:t>
            </a:r>
            <a:r>
              <a:rPr lang="zh-CN" altLang="en-US" sz="2000" b="1" smtClean="0">
                <a:solidFill>
                  <a:srgbClr val="FF0000"/>
                </a:solidFill>
                <a:latin typeface="黑体" pitchFamily="2" charset="-122"/>
                <a:ea typeface="黑体" pitchFamily="2" charset="-122"/>
                <a:sym typeface="黑体" pitchFamily="2" charset="-122"/>
              </a:rPr>
              <a:t>监督</a:t>
            </a:r>
            <a:r>
              <a:rPr lang="zh-CN" altLang="en-US" sz="2000" b="1" smtClean="0">
                <a:solidFill>
                  <a:srgbClr val="000000"/>
                </a:solidFill>
                <a:latin typeface="黑体" pitchFamily="2" charset="-122"/>
                <a:ea typeface="黑体" pitchFamily="2" charset="-122"/>
                <a:sym typeface="黑体" pitchFamily="2" charset="-122"/>
              </a:rPr>
              <a:t>。</a:t>
            </a:r>
          </a:p>
          <a:p>
            <a:r>
              <a:rPr lang="zh-CN" altLang="en-US" sz="2000" b="1" smtClean="0">
                <a:solidFill>
                  <a:srgbClr val="000000"/>
                </a:solidFill>
                <a:latin typeface="黑体" pitchFamily="2" charset="-122"/>
                <a:ea typeface="黑体" pitchFamily="2" charset="-122"/>
                <a:sym typeface="黑体" pitchFamily="2" charset="-122"/>
              </a:rPr>
              <a:t>　⑥审慎行使权力，坚持科学、民主、依法</a:t>
            </a:r>
            <a:r>
              <a:rPr lang="zh-CN" altLang="en-US" sz="2000" b="1" smtClean="0">
                <a:solidFill>
                  <a:srgbClr val="FF0000"/>
                </a:solidFill>
                <a:latin typeface="黑体" pitchFamily="2" charset="-122"/>
                <a:ea typeface="黑体" pitchFamily="2" charset="-122"/>
                <a:sym typeface="黑体" pitchFamily="2" charset="-122"/>
              </a:rPr>
              <a:t>决策</a:t>
            </a:r>
            <a:r>
              <a:rPr lang="zh-CN" altLang="en-US" sz="2000" b="1" smtClean="0">
                <a:solidFill>
                  <a:srgbClr val="000000"/>
                </a:solidFill>
                <a:latin typeface="黑体" pitchFamily="2" charset="-122"/>
                <a:ea typeface="黑体" pitchFamily="2" charset="-122"/>
                <a:sym typeface="黑体" pitchFamily="2" charset="-122"/>
              </a:rPr>
              <a:t>。</a:t>
            </a:r>
          </a:p>
          <a:p>
            <a:r>
              <a:rPr lang="zh-CN" altLang="en-US" sz="2000" b="1" smtClean="0">
                <a:solidFill>
                  <a:srgbClr val="000000"/>
                </a:solidFill>
                <a:latin typeface="黑体" pitchFamily="2" charset="-122"/>
                <a:ea typeface="黑体" pitchFamily="2" charset="-122"/>
                <a:sym typeface="黑体" pitchFamily="2" charset="-122"/>
              </a:rPr>
              <a:t>　⑦</a:t>
            </a:r>
            <a:r>
              <a:rPr lang="zh-CN" altLang="en-US" sz="2000" b="1" smtClean="0">
                <a:solidFill>
                  <a:srgbClr val="FF0000"/>
                </a:solidFill>
                <a:latin typeface="黑体" pitchFamily="2" charset="-122"/>
                <a:ea typeface="黑体" pitchFamily="2" charset="-122"/>
                <a:sym typeface="黑体" pitchFamily="2" charset="-122"/>
              </a:rPr>
              <a:t>树立威信</a:t>
            </a:r>
            <a:r>
              <a:rPr lang="zh-CN" altLang="en-US" sz="2000" b="1" smtClean="0">
                <a:solidFill>
                  <a:srgbClr val="000000"/>
                </a:solidFill>
                <a:latin typeface="黑体" pitchFamily="2" charset="-122"/>
                <a:ea typeface="黑体" pitchFamily="2" charset="-122"/>
                <a:sym typeface="黑体" pitchFamily="2" charset="-122"/>
              </a:rPr>
              <a:t>，做有权威的政府。</a:t>
            </a:r>
          </a:p>
        </p:txBody>
      </p:sp>
    </p:spTree>
  </p:cSld>
  <p:clrMapOvr>
    <a:masterClrMapping/>
  </p:clrMapOvr>
  <p:transition/>
  <p:timing/>
</p:sld>
</file>

<file path=ppt/slides/slide3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242" name="矩形 1"/>
          <p:cNvSpPr>
            <a:spLocks noChangeArrowheads="1"/>
          </p:cNvSpPr>
          <p:nvPr/>
        </p:nvSpPr>
        <p:spPr bwMode="auto">
          <a:xfrm>
            <a:off x="-23791" y="711995"/>
            <a:ext cx="9167791" cy="4893647"/>
          </a:xfrm>
          <a:prstGeom prst="rect">
            <a:avLst/>
          </a:prstGeom>
          <a:solidFill>
            <a:schemeClr val="bg1"/>
          </a:solidFill>
          <a:ln w="9525">
            <a:noFill/>
            <a:miter lim="800000"/>
          </a:ln>
        </p:spPr>
        <p:txBody>
          <a:bodyPr wrap="square">
            <a:spAutoFit/>
          </a:bodyPr>
          <a:lstStyle/>
          <a:p>
            <a:r>
              <a:rPr lang="en-US" altLang="zh-CN" sz="2400" b="1"/>
              <a:t>1</a:t>
            </a:r>
            <a:r>
              <a:rPr lang="en-US" altLang="zh-CN" sz="2400" b="1" smtClean="0"/>
              <a:t>.</a:t>
            </a:r>
            <a:r>
              <a:rPr lang="zh-CN" altLang="zh-CN" sz="2400" b="1"/>
              <a:t>近期，湖北省武汉市等多个地区发生新型冠状病毒肺炎疫情。各级党委和政府坚决服从党中央统一指挥、统一协调、统一调度，做到令行禁止。各级政府及有关部门要把人民群众生命安全和身体健康放在第一位，制定周密方案，组织各方力量开展防控，采取切实有效措施，坚决遏制疫情蔓延势头。完善应对方案，科学防疫，及时发布疫情信息，加强舆论引导，加强政策措施宣传解读，全力以赴做好防控工作。各地区既要考虑本地区本领域防控需要，也要考虑对重点地区、对全国防控的影响。疫情防控要坚持全国一盘棋。对不服从统一指挥和调度、本位主义严重的，对不敢担当、作风飘浮、推诿扯皮的，除追究直接责任人的责任外，情节严重的还要对党政主要领导进行问责。对失职渎职的，要依纪依法惩处。</a:t>
            </a:r>
          </a:p>
          <a:p>
            <a:r>
              <a:rPr lang="zh-CN" altLang="zh-CN" sz="2400" b="1"/>
              <a:t>结合材料，说明</a:t>
            </a:r>
            <a:r>
              <a:rPr lang="zh-CN" altLang="zh-CN" sz="2400" b="1">
                <a:solidFill>
                  <a:srgbClr val="FF0000"/>
                </a:solidFill>
              </a:rPr>
              <a:t>各级政府</a:t>
            </a:r>
            <a:r>
              <a:rPr lang="zh-CN" altLang="zh-CN" sz="2400" b="1"/>
              <a:t>在抗击疫情过程中，</a:t>
            </a:r>
            <a:r>
              <a:rPr lang="zh-CN" altLang="zh-CN" sz="2400" b="1">
                <a:solidFill>
                  <a:srgbClr val="FF0000"/>
                </a:solidFill>
              </a:rPr>
              <a:t>政府是如何打赢</a:t>
            </a:r>
            <a:r>
              <a:rPr lang="zh-CN" altLang="zh-CN" sz="2400" b="1"/>
              <a:t>这场疫情防控的人民战争的。</a:t>
            </a:r>
            <a:r>
              <a:rPr lang="en-US" altLang="zh-CN" sz="2400" b="1"/>
              <a:t>(16</a:t>
            </a:r>
            <a:r>
              <a:rPr lang="zh-CN" altLang="zh-CN" sz="2400" b="1"/>
              <a:t>分</a:t>
            </a:r>
            <a:r>
              <a:rPr lang="en-US" altLang="zh-CN" sz="2400" b="1"/>
              <a:t>)</a:t>
            </a:r>
            <a:endParaRPr lang="zh-CN" altLang="zh-CN" sz="2400" b="1"/>
          </a:p>
        </p:txBody>
      </p:sp>
      <p:sp>
        <p:nvSpPr>
          <p:cNvPr id="2" name="矩形 1"/>
          <p:cNvSpPr/>
          <p:nvPr/>
        </p:nvSpPr>
        <p:spPr>
          <a:xfrm>
            <a:off x="179695" y="188775"/>
            <a:ext cx="3430747" cy="523220"/>
          </a:xfrm>
          <a:prstGeom prst="rect">
            <a:avLst/>
          </a:prstGeom>
        </p:spPr>
        <p:txBody>
          <a:bodyPr wrap="none">
            <a:spAutoFit/>
          </a:bodyPr>
          <a:lstStyle/>
          <a:p>
            <a:r>
              <a:rPr lang="zh-CN" altLang="en-US" sz="2800" b="1">
                <a:solidFill>
                  <a:srgbClr val="FF0000"/>
                </a:solidFill>
              </a:rPr>
              <a:t>课堂练习，巩固反馈</a:t>
            </a:r>
          </a:p>
        </p:txBody>
      </p:sp>
    </p:spTree>
    <p:extLst>
      <p:ext uri="{BB962C8B-B14F-4D97-AF65-F5344CB8AC3E}">
        <p14:creationId xmlns:p14="http://schemas.microsoft.com/office/powerpoint/2010/main" val="2816820193"/>
      </p:ext>
    </p:extLst>
  </p:cSld>
  <p:clrMapOvr>
    <a:masterClrMapping/>
  </p:clrMapOvr>
  <p:transition/>
  <p:timing/>
</p:sld>
</file>

<file path=ppt/slides/slide3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242" name="矩形 1"/>
          <p:cNvSpPr>
            <a:spLocks noChangeArrowheads="1"/>
          </p:cNvSpPr>
          <p:nvPr/>
        </p:nvSpPr>
        <p:spPr bwMode="auto">
          <a:xfrm>
            <a:off x="48894" y="260780"/>
            <a:ext cx="9045575" cy="4893647"/>
          </a:xfrm>
          <a:prstGeom prst="rect">
            <a:avLst/>
          </a:prstGeom>
          <a:solidFill>
            <a:schemeClr val="bg1"/>
          </a:solidFill>
          <a:ln w="9525">
            <a:noFill/>
            <a:miter lim="800000"/>
          </a:ln>
        </p:spPr>
        <p:txBody>
          <a:bodyPr wrap="square">
            <a:spAutoFit/>
          </a:bodyPr>
          <a:lstStyle/>
          <a:p>
            <a:pPr>
              <a:spcAft>
                <a:spcPct val="0"/>
              </a:spcAft>
            </a:pPr>
            <a:r>
              <a:rPr lang="en-US" altLang="zh-CN" sz="2400" b="1" smtClean="0">
                <a:solidFill>
                  <a:srgbClr val="000000"/>
                </a:solidFill>
                <a:latin typeface="Arial"/>
                <a:cs typeface="Times New Roman"/>
              </a:rPr>
              <a:t>1</a:t>
            </a:r>
            <a:r>
              <a:rPr lang="zh-CN" altLang="en-US" sz="2400" b="1" smtClean="0">
                <a:solidFill>
                  <a:srgbClr val="000000"/>
                </a:solidFill>
                <a:latin typeface="Arial"/>
                <a:cs typeface="Times New Roman"/>
              </a:rPr>
              <a:t>、</a:t>
            </a:r>
            <a:r>
              <a:rPr lang="zh-CN" altLang="zh-CN" sz="2400" b="1" smtClean="0">
                <a:solidFill>
                  <a:srgbClr val="000000"/>
                </a:solidFill>
                <a:latin typeface="Arial"/>
                <a:cs typeface="Times New Roman"/>
              </a:rPr>
              <a:t>【</a:t>
            </a:r>
            <a:r>
              <a:rPr lang="zh-CN" altLang="zh-CN" sz="2400" b="1">
                <a:solidFill>
                  <a:srgbClr val="000000"/>
                </a:solidFill>
                <a:latin typeface="Arial"/>
                <a:cs typeface="Times New Roman"/>
              </a:rPr>
              <a:t>答案】</a:t>
            </a:r>
            <a:endParaRPr lang="zh-CN" altLang="zh-CN" sz="2400" b="1">
              <a:latin typeface="宋体" charset="-122"/>
              <a:cs typeface="宋体"/>
            </a:endParaRPr>
          </a:p>
          <a:p>
            <a:pPr>
              <a:spcAft>
                <a:spcPct val="0"/>
              </a:spcAft>
            </a:pPr>
            <a:r>
              <a:rPr lang="zh-CN" altLang="zh-CN" sz="2400" b="1">
                <a:solidFill>
                  <a:srgbClr val="000000"/>
                </a:solidFill>
                <a:latin typeface="Arial"/>
                <a:cs typeface="Times New Roman"/>
              </a:rPr>
              <a:t>①</a:t>
            </a:r>
            <a:r>
              <a:rPr lang="zh-CN" altLang="zh-CN" sz="2400" b="1">
                <a:solidFill>
                  <a:srgbClr val="FF0000"/>
                </a:solidFill>
                <a:latin typeface="Arial"/>
                <a:cs typeface="Times New Roman"/>
              </a:rPr>
              <a:t>坚</a:t>
            </a:r>
            <a:r>
              <a:rPr lang="zh-CN" altLang="zh-CN" sz="2400" b="1" smtClean="0">
                <a:solidFill>
                  <a:srgbClr val="FF0000"/>
                </a:solidFill>
                <a:latin typeface="Arial"/>
                <a:cs typeface="Times New Roman"/>
              </a:rPr>
              <a:t>持</a:t>
            </a:r>
            <a:r>
              <a:rPr lang="zh-CN" altLang="en-US" sz="2400" b="1" smtClean="0">
                <a:solidFill>
                  <a:srgbClr val="FF0000"/>
                </a:solidFill>
                <a:latin typeface="Arial"/>
                <a:cs typeface="Times New Roman"/>
              </a:rPr>
              <a:t>中国共产党</a:t>
            </a:r>
            <a:r>
              <a:rPr lang="zh-CN" altLang="zh-CN" sz="2400" b="1" smtClean="0">
                <a:solidFill>
                  <a:srgbClr val="FF0000"/>
                </a:solidFill>
                <a:latin typeface="Arial"/>
                <a:cs typeface="Times New Roman"/>
              </a:rPr>
              <a:t>党</a:t>
            </a:r>
            <a:r>
              <a:rPr lang="zh-CN" altLang="zh-CN" sz="2400" b="1">
                <a:solidFill>
                  <a:srgbClr val="FF0000"/>
                </a:solidFill>
                <a:latin typeface="Arial"/>
                <a:cs typeface="Times New Roman"/>
              </a:rPr>
              <a:t>领导一切</a:t>
            </a:r>
            <a:r>
              <a:rPr lang="zh-CN" altLang="zh-CN" sz="2400" b="1">
                <a:solidFill>
                  <a:srgbClr val="000000"/>
                </a:solidFill>
                <a:latin typeface="Arial"/>
                <a:cs typeface="Times New Roman"/>
              </a:rPr>
              <a:t>，坚决服从党中央统一指挥、统一协调、统一调度，做到令行禁止。</a:t>
            </a:r>
            <a:endParaRPr lang="zh-CN" altLang="zh-CN" sz="2400" b="1">
              <a:latin typeface="宋体" charset="-122"/>
              <a:cs typeface="宋体"/>
            </a:endParaRPr>
          </a:p>
          <a:p>
            <a:pPr>
              <a:spcAft>
                <a:spcPct val="0"/>
              </a:spcAft>
            </a:pPr>
            <a:r>
              <a:rPr lang="zh-CN" altLang="zh-CN" sz="2400" b="1">
                <a:solidFill>
                  <a:srgbClr val="000000"/>
                </a:solidFill>
                <a:latin typeface="Arial"/>
                <a:cs typeface="Times New Roman"/>
              </a:rPr>
              <a:t>②</a:t>
            </a:r>
            <a:r>
              <a:rPr lang="zh-CN" altLang="zh-CN" sz="2400" b="1">
                <a:solidFill>
                  <a:srgbClr val="FF0000"/>
                </a:solidFill>
                <a:latin typeface="Arial"/>
                <a:cs typeface="Times New Roman"/>
              </a:rPr>
              <a:t>切实履行加强社会建设和文化职能</a:t>
            </a:r>
            <a:r>
              <a:rPr lang="zh-CN" altLang="zh-CN" sz="2400" b="1">
                <a:solidFill>
                  <a:srgbClr val="000000"/>
                </a:solidFill>
                <a:latin typeface="Arial"/>
                <a:cs typeface="Times New Roman"/>
              </a:rPr>
              <a:t>。及时发布疫情信息，加强舆论引导，加强政策措施宣传解读，全力以赴做好防控工作。</a:t>
            </a:r>
            <a:endParaRPr lang="zh-CN" altLang="zh-CN" sz="2400" b="1">
              <a:latin typeface="宋体" charset="-122"/>
              <a:cs typeface="宋体"/>
            </a:endParaRPr>
          </a:p>
          <a:p>
            <a:pPr>
              <a:spcAft>
                <a:spcPct val="0"/>
              </a:spcAft>
            </a:pPr>
            <a:r>
              <a:rPr lang="zh-CN" altLang="zh-CN" sz="2400" b="1">
                <a:solidFill>
                  <a:srgbClr val="000000"/>
                </a:solidFill>
                <a:latin typeface="Arial"/>
                <a:cs typeface="Times New Roman"/>
              </a:rPr>
              <a:t>③</a:t>
            </a:r>
            <a:r>
              <a:rPr lang="zh-CN" altLang="zh-CN" sz="2400" b="1">
                <a:solidFill>
                  <a:srgbClr val="FF0000"/>
                </a:solidFill>
                <a:latin typeface="Arial"/>
                <a:cs typeface="Times New Roman"/>
              </a:rPr>
              <a:t>坚持以人民为中心，坚持对人民负责的原则和为人民服务的宗旨。</a:t>
            </a:r>
            <a:r>
              <a:rPr lang="zh-CN" altLang="zh-CN" sz="2400" b="1">
                <a:solidFill>
                  <a:srgbClr val="000000"/>
                </a:solidFill>
                <a:latin typeface="Arial"/>
                <a:cs typeface="Times New Roman"/>
              </a:rPr>
              <a:t>各级政府及有关部门要把人民群众生命安全和身体健康放在第一位，求真务实，将防控工作做实做细。</a:t>
            </a:r>
            <a:endParaRPr lang="zh-CN" altLang="zh-CN" sz="2400" b="1">
              <a:latin typeface="宋体" charset="-122"/>
              <a:cs typeface="宋体"/>
            </a:endParaRPr>
          </a:p>
          <a:p>
            <a:pPr>
              <a:spcAft>
                <a:spcPct val="0"/>
              </a:spcAft>
            </a:pPr>
            <a:r>
              <a:rPr lang="zh-CN" altLang="zh-CN" sz="2400" b="1">
                <a:solidFill>
                  <a:srgbClr val="000000"/>
                </a:solidFill>
                <a:latin typeface="Arial"/>
                <a:cs typeface="Times New Roman"/>
              </a:rPr>
              <a:t>④</a:t>
            </a:r>
            <a:r>
              <a:rPr lang="zh-CN" altLang="zh-CN" sz="2400" b="1">
                <a:solidFill>
                  <a:srgbClr val="FF0000"/>
                </a:solidFill>
                <a:latin typeface="Arial"/>
                <a:cs typeface="Times New Roman"/>
              </a:rPr>
              <a:t>政府必须审慎行使权力，坚持科</a:t>
            </a:r>
            <a:r>
              <a:rPr lang="zh-CN" altLang="zh-CN" sz="2400" b="1" smtClean="0">
                <a:solidFill>
                  <a:srgbClr val="FF0000"/>
                </a:solidFill>
                <a:latin typeface="Arial"/>
                <a:cs typeface="Times New Roman"/>
              </a:rPr>
              <a:t>学</a:t>
            </a:r>
            <a:r>
              <a:rPr lang="zh-CN" altLang="en-US" sz="2400" b="1">
                <a:solidFill>
                  <a:srgbClr val="FF0000"/>
                </a:solidFill>
                <a:latin typeface="Arial"/>
                <a:cs typeface="Times New Roman"/>
              </a:rPr>
              <a:t>决</a:t>
            </a:r>
            <a:r>
              <a:rPr lang="zh-CN" altLang="zh-CN" sz="2400" b="1" smtClean="0">
                <a:solidFill>
                  <a:srgbClr val="FF0000"/>
                </a:solidFill>
                <a:latin typeface="Arial"/>
                <a:cs typeface="Times New Roman"/>
              </a:rPr>
              <a:t>策</a:t>
            </a:r>
            <a:r>
              <a:rPr lang="zh-CN" altLang="zh-CN" sz="2400" b="1">
                <a:solidFill>
                  <a:srgbClr val="FF0000"/>
                </a:solidFill>
                <a:latin typeface="Arial"/>
                <a:cs typeface="Times New Roman"/>
              </a:rPr>
              <a:t>，</a:t>
            </a:r>
            <a:r>
              <a:rPr lang="zh-CN" altLang="zh-CN" sz="2400" b="1">
                <a:solidFill>
                  <a:srgbClr val="000000"/>
                </a:solidFill>
                <a:latin typeface="Arial"/>
                <a:cs typeface="Times New Roman"/>
              </a:rPr>
              <a:t>制定周密方案，组织各方力量开展防控，采取切实有效措施，坚决遏制疫情蔓延势头。完善应对方案，科学防疫。</a:t>
            </a:r>
            <a:endParaRPr lang="zh-CN" altLang="zh-CN" sz="2400" b="1">
              <a:latin typeface="宋体" charset="-122"/>
              <a:cs typeface="宋体"/>
            </a:endParaRPr>
          </a:p>
          <a:p>
            <a:pPr>
              <a:spcAft>
                <a:spcPct val="0"/>
              </a:spcAft>
            </a:pPr>
            <a:r>
              <a:rPr lang="zh-CN" altLang="zh-CN" sz="2400" b="1">
                <a:solidFill>
                  <a:srgbClr val="000000"/>
                </a:solidFill>
                <a:latin typeface="Arial"/>
                <a:cs typeface="Times New Roman"/>
              </a:rPr>
              <a:t>⑤</a:t>
            </a:r>
            <a:r>
              <a:rPr lang="zh-CN" altLang="zh-CN" sz="2400" b="1">
                <a:solidFill>
                  <a:srgbClr val="FF0000"/>
                </a:solidFill>
                <a:latin typeface="Arial"/>
                <a:cs typeface="Times New Roman"/>
              </a:rPr>
              <a:t>坚持依法行政</a:t>
            </a:r>
            <a:r>
              <a:rPr lang="zh-CN" altLang="zh-CN" sz="2400" b="1" smtClean="0">
                <a:solidFill>
                  <a:srgbClr val="FF0000"/>
                </a:solidFill>
                <a:latin typeface="Arial"/>
                <a:cs typeface="Times New Roman"/>
              </a:rPr>
              <a:t>，</a:t>
            </a:r>
            <a:r>
              <a:rPr lang="zh-CN" altLang="en-US" sz="2400" b="1" smtClean="0">
                <a:solidFill>
                  <a:srgbClr val="FF0000"/>
                </a:solidFill>
                <a:latin typeface="Arial"/>
                <a:cs typeface="Times New Roman"/>
              </a:rPr>
              <a:t>实行问责制，</a:t>
            </a:r>
            <a:r>
              <a:rPr lang="zh-CN" altLang="zh-CN" sz="2400" b="1" smtClean="0">
                <a:solidFill>
                  <a:srgbClr val="000000"/>
                </a:solidFill>
                <a:latin typeface="Arial"/>
                <a:cs typeface="Times New Roman"/>
              </a:rPr>
              <a:t>对</a:t>
            </a:r>
            <a:r>
              <a:rPr lang="zh-CN" altLang="zh-CN" sz="2400" b="1">
                <a:solidFill>
                  <a:srgbClr val="000000"/>
                </a:solidFill>
                <a:latin typeface="Arial"/>
                <a:cs typeface="Times New Roman"/>
              </a:rPr>
              <a:t>失职渎职的干部，要依纪依法惩处。</a:t>
            </a:r>
            <a:endParaRPr lang="zh-CN" altLang="zh-CN" sz="2400" b="1">
              <a:latin typeface="宋体" charset="-122"/>
              <a:cs typeface="宋体"/>
            </a:endParaRPr>
          </a:p>
        </p:txBody>
      </p:sp>
    </p:spTree>
    <p:extLst>
      <p:ext uri="{BB962C8B-B14F-4D97-AF65-F5344CB8AC3E}">
        <p14:creationId xmlns:p14="http://schemas.microsoft.com/office/powerpoint/2010/main" val="2426915164"/>
      </p:ext>
    </p:extLst>
  </p:cSld>
  <p:clrMapOvr>
    <a:masterClrMapping/>
  </p:clrMapOvr>
  <p:transition/>
  <p:timing/>
</p:sld>
</file>

<file path=ppt/slides/slide3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242" name="矩形 1"/>
          <p:cNvSpPr>
            <a:spLocks noChangeArrowheads="1"/>
          </p:cNvSpPr>
          <p:nvPr/>
        </p:nvSpPr>
        <p:spPr bwMode="auto">
          <a:xfrm>
            <a:off x="48894" y="260780"/>
            <a:ext cx="9045575" cy="6370975"/>
          </a:xfrm>
          <a:prstGeom prst="rect">
            <a:avLst/>
          </a:prstGeom>
          <a:solidFill>
            <a:schemeClr val="bg1"/>
          </a:solidFill>
          <a:ln w="9525">
            <a:noFill/>
            <a:miter lim="800000"/>
          </a:ln>
        </p:spPr>
        <p:txBody>
          <a:bodyPr wrap="square">
            <a:spAutoFit/>
          </a:bodyPr>
          <a:lstStyle/>
          <a:p>
            <a:pPr algn="just">
              <a:spcAft>
                <a:spcPct val="0"/>
              </a:spcAft>
            </a:pPr>
            <a:r>
              <a:rPr lang="en-US" altLang="zh-CN" sz="2400" b="1" kern="100" smtClean="0">
                <a:latin typeface="Calibri"/>
                <a:ea typeface="宋体" charset="-122"/>
                <a:cs typeface="Times New Roman"/>
              </a:rPr>
              <a:t>2</a:t>
            </a:r>
            <a:r>
              <a:rPr lang="zh-CN" altLang="en-US" sz="2400" b="1" kern="100" smtClean="0">
                <a:latin typeface="Calibri"/>
                <a:ea typeface="宋体" charset="-122"/>
                <a:cs typeface="Times New Roman"/>
              </a:rPr>
              <a:t>、</a:t>
            </a:r>
            <a:r>
              <a:rPr lang="zh-CN" altLang="zh-CN" sz="2400" b="1" kern="100" smtClean="0">
                <a:latin typeface="Calibri"/>
                <a:ea typeface="宋体" charset="-122"/>
                <a:cs typeface="Times New Roman"/>
              </a:rPr>
              <a:t>实</a:t>
            </a:r>
            <a:r>
              <a:rPr lang="zh-CN" altLang="zh-CN" sz="2400" b="1" kern="100">
                <a:latin typeface="Calibri"/>
                <a:ea typeface="宋体" charset="-122"/>
                <a:cs typeface="Times New Roman"/>
              </a:rPr>
              <a:t>现经济稳中有进，要求政府弱化</a:t>
            </a:r>
            <a:r>
              <a:rPr lang="en-US" altLang="zh-CN" sz="2400" b="1" kern="100">
                <a:latin typeface="Calibri"/>
                <a:ea typeface="宋体" charset="-122"/>
                <a:cs typeface="Times New Roman"/>
              </a:rPr>
              <a:t>GDP</a:t>
            </a:r>
            <a:r>
              <a:rPr lang="zh-CN" altLang="zh-CN" sz="2400" b="1" kern="100">
                <a:latin typeface="Calibri"/>
                <a:ea typeface="宋体" charset="-122"/>
                <a:cs typeface="Times New Roman"/>
              </a:rPr>
              <a:t>考核机制，弱化地方政府招商引资、盲目投资的冲动，着力解决收入、就业、社保、治安、环保等民生问题；要求政府激发市场主体活力，激发人民群众无穷的智慧和创造力；要求政府深化行政体制改革，把政府工作全面纳入法治轨道，建设法治政府。</a:t>
            </a:r>
          </a:p>
          <a:p>
            <a:pPr algn="just">
              <a:spcAft>
                <a:spcPct val="0"/>
              </a:spcAft>
            </a:pPr>
            <a:r>
              <a:rPr lang="zh-CN" altLang="zh-CN" sz="2400" b="1" kern="100">
                <a:latin typeface="Calibri"/>
                <a:ea typeface="宋体" charset="-122"/>
                <a:cs typeface="Times New Roman"/>
              </a:rPr>
              <a:t>运用</a:t>
            </a:r>
            <a:r>
              <a:rPr lang="zh-CN" altLang="zh-CN" sz="2400" b="1" kern="100">
                <a:solidFill>
                  <a:srgbClr val="FF0000"/>
                </a:solidFill>
                <a:latin typeface="Calibri"/>
                <a:ea typeface="宋体" charset="-122"/>
                <a:cs typeface="Times New Roman"/>
              </a:rPr>
              <a:t>政治生活知识</a:t>
            </a:r>
            <a:r>
              <a:rPr lang="zh-CN" altLang="zh-CN" sz="2400" b="1" kern="100">
                <a:solidFill>
                  <a:srgbClr val="1609BF"/>
                </a:solidFill>
                <a:latin typeface="Calibri"/>
                <a:ea typeface="宋体" charset="-122"/>
                <a:cs typeface="Times New Roman"/>
              </a:rPr>
              <a:t>说明</a:t>
            </a:r>
            <a:r>
              <a:rPr lang="zh-CN" altLang="zh-CN" sz="2400" b="1" kern="100">
                <a:latin typeface="Calibri"/>
                <a:ea typeface="宋体" charset="-122"/>
                <a:cs typeface="Times New Roman"/>
              </a:rPr>
              <a:t>材料中对</a:t>
            </a:r>
            <a:r>
              <a:rPr lang="zh-CN" altLang="zh-CN" sz="2400" b="1" kern="100">
                <a:solidFill>
                  <a:srgbClr val="FF0000"/>
                </a:solidFill>
                <a:latin typeface="Calibri"/>
                <a:ea typeface="宋体" charset="-122"/>
                <a:cs typeface="Times New Roman"/>
              </a:rPr>
              <a:t>政府要求</a:t>
            </a:r>
            <a:r>
              <a:rPr lang="zh-CN" altLang="zh-CN" sz="2400" b="1" kern="100">
                <a:latin typeface="Calibri"/>
                <a:ea typeface="宋体" charset="-122"/>
                <a:cs typeface="Times New Roman"/>
              </a:rPr>
              <a:t>的</a:t>
            </a:r>
            <a:r>
              <a:rPr lang="zh-CN" altLang="zh-CN" sz="2400" b="1" kern="100">
                <a:solidFill>
                  <a:srgbClr val="FF0000"/>
                </a:solidFill>
                <a:latin typeface="Calibri"/>
                <a:ea typeface="宋体" charset="-122"/>
                <a:cs typeface="Times New Roman"/>
              </a:rPr>
              <a:t>理论依据</a:t>
            </a:r>
            <a:r>
              <a:rPr lang="zh-CN" altLang="zh-CN" sz="2400" b="1" kern="100">
                <a:latin typeface="Calibri"/>
                <a:ea typeface="宋体" charset="-122"/>
                <a:cs typeface="Times New Roman"/>
              </a:rPr>
              <a:t>。</a:t>
            </a:r>
          </a:p>
          <a:p>
            <a:pPr algn="just">
              <a:spcAft>
                <a:spcPct val="0"/>
              </a:spcAft>
            </a:pPr>
            <a:r>
              <a:rPr lang="zh-CN" altLang="zh-CN" sz="2400" b="1" kern="100">
                <a:latin typeface="Calibri"/>
                <a:ea typeface="宋体" charset="-122"/>
                <a:cs typeface="Times New Roman"/>
              </a:rPr>
              <a:t>①我国是人民民主专政的社会主义国家，我国政府是人民的政府。对政府的要求是由我国国家性质和政府的性质决定的。</a:t>
            </a:r>
          </a:p>
          <a:p>
            <a:pPr algn="just">
              <a:spcAft>
                <a:spcPct val="0"/>
              </a:spcAft>
            </a:pPr>
            <a:r>
              <a:rPr lang="zh-CN" altLang="zh-CN" sz="2400" b="1" kern="100">
                <a:latin typeface="Calibri"/>
                <a:ea typeface="宋体" charset="-122"/>
                <a:cs typeface="Times New Roman"/>
              </a:rPr>
              <a:t>②政府作为国家行政机关，具有保障人民民主和维护国家长治久安、组织经济建设、加强社会建设、推进生态文明建设的职能。要求着力解决收入、就业、社保、治安、环保等民生问题；激发市场主体活力，激发全社会的创造活力；。</a:t>
            </a:r>
          </a:p>
          <a:p>
            <a:pPr algn="just">
              <a:spcAft>
                <a:spcPct val="0"/>
              </a:spcAft>
            </a:pPr>
            <a:r>
              <a:rPr lang="zh-CN" altLang="zh-CN" sz="2400" b="1" kern="100">
                <a:latin typeface="Calibri"/>
                <a:ea typeface="宋体" charset="-122"/>
                <a:cs typeface="Times New Roman"/>
              </a:rPr>
              <a:t>③政府贯彻为人民服务的宗旨与对人民负责的原则，应坚持以人为本，保障和改善民生。</a:t>
            </a:r>
          </a:p>
          <a:p>
            <a:pPr algn="just">
              <a:spcAft>
                <a:spcPct val="0"/>
              </a:spcAft>
            </a:pPr>
            <a:r>
              <a:rPr lang="zh-CN" altLang="zh-CN" sz="2400" b="1" kern="100">
                <a:latin typeface="Calibri"/>
                <a:ea typeface="宋体" charset="-122"/>
                <a:cs typeface="Times New Roman"/>
              </a:rPr>
              <a:t>④贯彻全面依法治国方略，提高行政管理水平，应坚持依法行政，建设法治政府。</a:t>
            </a:r>
          </a:p>
          <a:p>
            <a:pPr algn="just">
              <a:spcAft>
                <a:spcPct val="0"/>
              </a:spcAft>
            </a:pPr>
            <a:r>
              <a:rPr lang="en-US" altLang="zh-CN" sz="2400" b="1" kern="100">
                <a:latin typeface="Calibri"/>
                <a:ea typeface="宋体" charset="-122"/>
                <a:cs typeface="Times New Roman"/>
              </a:rPr>
              <a:t> </a:t>
            </a:r>
            <a:endParaRPr lang="zh-CN" altLang="zh-CN" sz="2400" b="1" kern="100">
              <a:effectLst/>
              <a:latin typeface="Calibri"/>
              <a:ea typeface="宋体" charset="-122"/>
              <a:cs typeface="Times New Roman"/>
            </a:endParaRPr>
          </a:p>
        </p:txBody>
      </p:sp>
      <p:pic>
        <p:nvPicPr>
          <p:cNvPr id="10243" name="New picture" hidden="1"/>
          <p:cNvPicPr/>
          <p:nvPr/>
        </p:nvPicPr>
        <p:blipFill>
          <a:blip r:embed="rId2"/>
          <a:stretch>
            <a:fillRect/>
          </a:stretch>
        </p:blipFill>
        <p:spPr>
          <a:xfrm>
            <a:off x="10807700" y="10490200"/>
            <a:ext cx="317500" cy="279400"/>
          </a:xfrm>
          <a:prstGeom prst="cube">
            <a:avLst/>
          </a:prstGeom>
        </p:spPr>
      </p:pic>
    </p:spTree>
    <p:extLst>
      <p:ext uri="{BB962C8B-B14F-4D97-AF65-F5344CB8AC3E}">
        <p14:creationId xmlns:p14="http://schemas.microsoft.com/office/powerpoint/2010/main" val="18264580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24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3313" name="Text Box 11"/>
          <p:cNvSpPr txBox="1"/>
          <p:nvPr/>
        </p:nvSpPr>
        <p:spPr>
          <a:xfrm>
            <a:off x="150813" y="839788"/>
            <a:ext cx="3962400" cy="584200"/>
          </a:xfrm>
          <a:prstGeom prst="rect">
            <a:avLst/>
          </a:prstGeom>
          <a:noFill/>
          <a:ln w="9525">
            <a:noFill/>
          </a:ln>
        </p:spPr>
        <p:txBody>
          <a:bodyPr anchor="t">
            <a:spAutoFit/>
          </a:bodyPr>
          <a:lstStyle/>
          <a:p>
            <a:r>
              <a:rPr lang="en-US" altLang="zh-CN" sz="3200" b="1">
                <a:solidFill>
                  <a:srgbClr val="C00000"/>
                </a:solidFill>
                <a:latin typeface="微软雅黑" panose="020b0503020204020204" charset="-122"/>
                <a:ea typeface="微软雅黑"/>
              </a:rPr>
              <a:t>1</a:t>
            </a:r>
            <a:r>
              <a:rPr lang="zh-CN" altLang="en-US" sz="3200" b="1">
                <a:solidFill>
                  <a:srgbClr val="C00000"/>
                </a:solidFill>
                <a:latin typeface="微软雅黑" panose="020b0503020204020204" charset="-122"/>
                <a:ea typeface="微软雅黑"/>
              </a:rPr>
              <a:t>、政府的性质</a:t>
            </a:r>
            <a:r>
              <a:rPr lang="en-US" altLang="zh-CN" sz="3200" b="1">
                <a:solidFill>
                  <a:srgbClr val="C00000"/>
                </a:solidFill>
                <a:latin typeface="微软雅黑" panose="020b0503020204020204" charset="-122"/>
                <a:ea typeface="微软雅黑"/>
              </a:rPr>
              <a:t>:</a:t>
            </a:r>
          </a:p>
        </p:txBody>
      </p:sp>
      <p:sp>
        <p:nvSpPr>
          <p:cNvPr id="68613" name="矩形 8"/>
          <p:cNvSpPr/>
          <p:nvPr/>
        </p:nvSpPr>
        <p:spPr>
          <a:xfrm>
            <a:off x="222250" y="1571625"/>
            <a:ext cx="8391525" cy="983615"/>
          </a:xfrm>
          <a:prstGeom prst="rect">
            <a:avLst/>
          </a:prstGeom>
          <a:noFill/>
          <a:ln w="9525">
            <a:noFill/>
          </a:ln>
        </p:spPr>
        <p:txBody>
          <a:bodyPr wrap="square" anchor="t">
            <a:spAutoFit/>
          </a:bodyPr>
          <a:lstStyle/>
          <a:p>
            <a:r>
              <a:rPr lang="zh-CN" altLang="en-US" sz="2000" b="1">
                <a:latin typeface="微软雅黑" panose="020b0503020204020204" charset="-122"/>
                <a:ea typeface="微软雅黑"/>
              </a:rPr>
              <a:t>（</a:t>
            </a:r>
            <a:r>
              <a:rPr lang="en-US" altLang="zh-CN" sz="2000" b="1">
                <a:latin typeface="微软雅黑" panose="020b0503020204020204" charset="-122"/>
                <a:ea typeface="微软雅黑"/>
              </a:rPr>
              <a:t>1</a:t>
            </a:r>
            <a:r>
              <a:rPr lang="zh-CN" altLang="en-US" sz="2000" b="1">
                <a:latin typeface="微软雅黑" panose="020b0503020204020204" charset="-122"/>
                <a:ea typeface="微软雅黑"/>
              </a:rPr>
              <a:t>）我国政府的</a:t>
            </a:r>
            <a:r>
              <a:rPr lang="zh-CN" altLang="en-US" sz="2000" b="1">
                <a:solidFill>
                  <a:srgbClr val="0000FF"/>
                </a:solidFill>
                <a:latin typeface="微软雅黑" panose="020b0503020204020204" charset="-122"/>
                <a:ea typeface="微软雅黑"/>
              </a:rPr>
              <a:t>性质：</a:t>
            </a:r>
            <a:r>
              <a:rPr lang="zh-CN" altLang="en-US" sz="2000" b="1">
                <a:latin typeface="微软雅黑" panose="020b0503020204020204" charset="-122"/>
                <a:ea typeface="微软雅黑"/>
              </a:rPr>
              <a:t>是国家权力机关的执行机关，是国家</a:t>
            </a:r>
            <a:r>
              <a:rPr lang="zh-CN" altLang="en-US" sz="2000" b="1">
                <a:solidFill>
                  <a:srgbClr val="FF0000"/>
                </a:solidFill>
                <a:latin typeface="微软雅黑" panose="020b0503020204020204" charset="-122"/>
                <a:ea typeface="微软雅黑"/>
              </a:rPr>
              <a:t>行政机关；</a:t>
            </a:r>
            <a:r>
              <a:rPr lang="zh-CN" altLang="en-US" sz="2000" b="1">
                <a:latin typeface="微软雅黑" panose="020b0503020204020204" charset="-122"/>
                <a:ea typeface="微软雅黑"/>
              </a:rPr>
              <a:t>我国政府是</a:t>
            </a:r>
            <a:r>
              <a:rPr lang="zh-CN" altLang="en-US" sz="2000" b="1">
                <a:solidFill>
                  <a:srgbClr val="FF0000"/>
                </a:solidFill>
                <a:latin typeface="微软雅黑" panose="020b0503020204020204" charset="-122"/>
                <a:ea typeface="微软雅黑"/>
              </a:rPr>
              <a:t>为人民服务</a:t>
            </a:r>
            <a:r>
              <a:rPr lang="zh-CN" altLang="en-US" sz="2000" b="1">
                <a:latin typeface="微软雅黑" panose="020b0503020204020204" charset="-122"/>
                <a:ea typeface="微软雅黑"/>
              </a:rPr>
              <a:t>的政府</a:t>
            </a:r>
            <a:r>
              <a:rPr lang="en-US" altLang="zh-CN" sz="2000" b="1">
                <a:latin typeface="微软雅黑" panose="020b0503020204020204" charset="-122"/>
                <a:ea typeface="微软雅黑"/>
              </a:rPr>
              <a:t>,</a:t>
            </a:r>
            <a:r>
              <a:rPr lang="zh-CN" altLang="en-US" sz="2000" b="1">
                <a:latin typeface="微软雅黑" panose="020b0503020204020204" charset="-122"/>
                <a:ea typeface="微软雅黑"/>
              </a:rPr>
              <a:t>是人民意志的</a:t>
            </a:r>
            <a:r>
              <a:rPr lang="zh-CN" altLang="en-US" sz="2000" b="1">
                <a:solidFill>
                  <a:srgbClr val="FF0000"/>
                </a:solidFill>
                <a:latin typeface="微软雅黑" panose="020b0503020204020204" charset="-122"/>
                <a:ea typeface="微软雅黑"/>
              </a:rPr>
              <a:t>执行者</a:t>
            </a:r>
            <a:r>
              <a:rPr lang="zh-CN" altLang="en-US" sz="2000" b="1">
                <a:latin typeface="微软雅黑" panose="020b0503020204020204" charset="-122"/>
                <a:ea typeface="微软雅黑"/>
              </a:rPr>
              <a:t>和利益的</a:t>
            </a:r>
            <a:r>
              <a:rPr lang="zh-CN" altLang="en-US" sz="2000" b="1">
                <a:solidFill>
                  <a:srgbClr val="FF0000"/>
                </a:solidFill>
                <a:latin typeface="微软雅黑" panose="020b0503020204020204" charset="-122"/>
                <a:ea typeface="微软雅黑"/>
              </a:rPr>
              <a:t>捍卫者</a:t>
            </a:r>
            <a:r>
              <a:rPr lang="zh-CN" altLang="en-US" sz="2000" b="1">
                <a:latin typeface="微软雅黑" panose="020b0503020204020204" charset="-122"/>
                <a:ea typeface="微软雅黑"/>
              </a:rPr>
              <a:t>。</a:t>
            </a:r>
            <a:r>
              <a:rPr lang="zh-CN" altLang="en-US" sz="1800">
                <a:latin typeface="微软雅黑" panose="020b0503020204020204" charset="-122"/>
                <a:ea typeface="微软雅黑"/>
              </a:rPr>
              <a:t>（国务院总理在全国人大作政府工作报告）</a:t>
            </a:r>
          </a:p>
        </p:txBody>
      </p:sp>
      <p:sp>
        <p:nvSpPr>
          <p:cNvPr id="68614" name="矩形 11"/>
          <p:cNvSpPr/>
          <p:nvPr/>
        </p:nvSpPr>
        <p:spPr>
          <a:xfrm>
            <a:off x="36513" y="2919413"/>
            <a:ext cx="8763000" cy="584200"/>
          </a:xfrm>
          <a:prstGeom prst="rect">
            <a:avLst/>
          </a:prstGeom>
          <a:noFill/>
          <a:ln w="9525">
            <a:noFill/>
          </a:ln>
        </p:spPr>
        <p:txBody>
          <a:bodyPr anchor="t">
            <a:spAutoFit/>
          </a:bodyPr>
          <a:lstStyle/>
          <a:p>
            <a:r>
              <a:rPr lang="zh-CN" altLang="en-US" sz="2800" b="1">
                <a:latin typeface="微软雅黑" panose="020b0503020204020204" charset="-122"/>
                <a:ea typeface="微软雅黑"/>
              </a:rPr>
              <a:t>（</a:t>
            </a:r>
            <a:r>
              <a:rPr lang="en-US" altLang="zh-CN" sz="2800" b="1">
                <a:latin typeface="微软雅黑" panose="020b0503020204020204" charset="-122"/>
                <a:ea typeface="微软雅黑"/>
              </a:rPr>
              <a:t>2</a:t>
            </a:r>
            <a:r>
              <a:rPr lang="zh-CN" altLang="en-US" sz="2800" b="1">
                <a:latin typeface="微软雅黑" panose="020b0503020204020204" charset="-122"/>
                <a:ea typeface="微软雅黑"/>
              </a:rPr>
              <a:t>）国家性质、政府性质、政府职能之间的关系：</a:t>
            </a:r>
            <a:r>
              <a:rPr lang="zh-CN" altLang="en-US" sz="3200">
                <a:latin typeface="微软雅黑" panose="020b0503020204020204" charset="-122"/>
                <a:ea typeface="微软雅黑"/>
              </a:rPr>
              <a:t>      </a:t>
            </a:r>
            <a:endParaRPr lang="zh-CN" altLang="en-US" sz="2800" b="1">
              <a:latin typeface="微软雅黑" panose="020b0503020204020204" charset="-122"/>
              <a:ea typeface="微软雅黑"/>
            </a:endParaRPr>
          </a:p>
        </p:txBody>
      </p:sp>
      <p:grpSp>
        <p:nvGrpSpPr>
          <p:cNvPr id="2" name="组合 39"/>
          <p:cNvGrpSpPr/>
          <p:nvPr/>
        </p:nvGrpSpPr>
        <p:grpSpPr>
          <a:xfrm>
            <a:off x="36513" y="3864846"/>
            <a:ext cx="9107488" cy="2239615"/>
            <a:chOff x="41300" y="0"/>
            <a:chExt cx="9186665" cy="2032054"/>
          </a:xfrm>
        </p:grpSpPr>
        <p:sp>
          <p:nvSpPr>
            <p:cNvPr id="13317" name="Rectangle 5"/>
            <p:cNvSpPr/>
            <p:nvPr/>
          </p:nvSpPr>
          <p:spPr>
            <a:xfrm>
              <a:off x="351693" y="229386"/>
              <a:ext cx="1887415" cy="435299"/>
            </a:xfrm>
            <a:prstGeom prst="rect">
              <a:avLst/>
            </a:prstGeom>
            <a:solidFill>
              <a:srgbClr val="FF99CC"/>
            </a:solidFill>
            <a:ln w="9525" cap="flat" cmpd="sng">
              <a:solidFill>
                <a:schemeClr val="tx1"/>
              </a:solidFill>
              <a:prstDash val="solid"/>
              <a:miter/>
              <a:headEnd type="none" w="med" len="med"/>
              <a:tailEnd type="none" w="med" len="med"/>
            </a:ln>
          </p:spPr>
          <p:txBody>
            <a:bodyPr wrap="none" anchor="ctr"/>
            <a:lstStyle/>
            <a:p>
              <a:pPr algn="ctr"/>
              <a:r>
                <a:rPr lang="zh-CN" altLang="en-US" sz="2400" b="1">
                  <a:latin typeface="微软雅黑" panose="020b0503020204020204" charset="-122"/>
                  <a:ea typeface="微软雅黑"/>
                </a:rPr>
                <a:t>国家性质</a:t>
              </a:r>
            </a:p>
          </p:txBody>
        </p:sp>
        <p:sp>
          <p:nvSpPr>
            <p:cNvPr id="13318" name="箭头 254"/>
            <p:cNvSpPr/>
            <p:nvPr/>
          </p:nvSpPr>
          <p:spPr>
            <a:xfrm>
              <a:off x="2379785" y="456937"/>
              <a:ext cx="1230923" cy="1512"/>
            </a:xfrm>
            <a:prstGeom prst="line">
              <a:avLst/>
            </a:prstGeom>
            <a:ln w="9525" cap="flat" cmpd="sng">
              <a:solidFill>
                <a:schemeClr val="tx1"/>
              </a:solidFill>
              <a:prstDash val="solid"/>
              <a:round/>
              <a:headEnd type="none" w="med" len="med"/>
              <a:tailEnd type="triangle" w="med" len="med"/>
            </a:ln>
          </p:spPr>
          <p:txBody>
            <a:bodyPr anchor="t"/>
            <a:lstStyle/>
            <a:p>
              <a:endParaRPr lang="zh-CN" altLang="en-US">
                <a:latin typeface="Arial" panose="020b0604020202020204" pitchFamily="34" charset="0"/>
                <a:ea typeface="宋体" pitchFamily="2" charset="-122"/>
              </a:endParaRPr>
            </a:p>
          </p:txBody>
        </p:sp>
        <p:sp>
          <p:nvSpPr>
            <p:cNvPr id="13319" name="箭头 255"/>
            <p:cNvSpPr/>
            <p:nvPr/>
          </p:nvSpPr>
          <p:spPr>
            <a:xfrm flipH="1" flipV="1">
              <a:off x="2227382" y="533399"/>
              <a:ext cx="1230923" cy="0"/>
            </a:xfrm>
            <a:prstGeom prst="line">
              <a:avLst/>
            </a:prstGeom>
            <a:ln w="9525" cap="flat" cmpd="sng">
              <a:solidFill>
                <a:schemeClr val="tx1"/>
              </a:solidFill>
              <a:prstDash val="solid"/>
              <a:round/>
              <a:headEnd type="none" w="med" len="med"/>
              <a:tailEnd type="triangle" w="med" len="med"/>
            </a:ln>
          </p:spPr>
          <p:txBody>
            <a:bodyPr anchor="t"/>
            <a:lstStyle/>
            <a:p>
              <a:endParaRPr lang="zh-CN" altLang="en-US">
                <a:latin typeface="Arial" panose="020b0604020202020204" pitchFamily="34" charset="0"/>
                <a:ea typeface="宋体" pitchFamily="2" charset="-122"/>
              </a:endParaRPr>
            </a:p>
          </p:txBody>
        </p:sp>
        <p:sp>
          <p:nvSpPr>
            <p:cNvPr id="13320" name="Rectangle 8"/>
            <p:cNvSpPr/>
            <p:nvPr/>
          </p:nvSpPr>
          <p:spPr>
            <a:xfrm>
              <a:off x="6752493" y="241955"/>
              <a:ext cx="1887415" cy="362749"/>
            </a:xfrm>
            <a:prstGeom prst="rect">
              <a:avLst/>
            </a:prstGeom>
            <a:solidFill>
              <a:srgbClr val="CC99FF"/>
            </a:solidFill>
            <a:ln w="9525" cap="flat" cmpd="sng">
              <a:solidFill>
                <a:schemeClr val="tx1"/>
              </a:solidFill>
              <a:prstDash val="solid"/>
              <a:miter/>
              <a:headEnd type="none" w="med" len="med"/>
              <a:tailEnd type="none" w="med" len="med"/>
            </a:ln>
          </p:spPr>
          <p:txBody>
            <a:bodyPr wrap="none" anchor="ctr"/>
            <a:lstStyle/>
            <a:p>
              <a:pPr algn="ctr"/>
              <a:r>
                <a:rPr lang="zh-CN" altLang="en-US" sz="2400" b="1">
                  <a:latin typeface="微软雅黑" panose="020b0503020204020204" charset="-122"/>
                  <a:ea typeface="微软雅黑"/>
                </a:rPr>
                <a:t>政府职能</a:t>
              </a:r>
            </a:p>
          </p:txBody>
        </p:sp>
        <p:sp>
          <p:nvSpPr>
            <p:cNvPr id="13321" name="Rectangle 9"/>
            <p:cNvSpPr/>
            <p:nvPr/>
          </p:nvSpPr>
          <p:spPr>
            <a:xfrm>
              <a:off x="3552093" y="229386"/>
              <a:ext cx="1887415" cy="435299"/>
            </a:xfrm>
            <a:prstGeom prst="rect">
              <a:avLst/>
            </a:prstGeom>
            <a:solidFill>
              <a:srgbClr val="00FFFF"/>
            </a:solidFill>
            <a:ln w="9525" cap="flat" cmpd="sng">
              <a:solidFill>
                <a:schemeClr val="tx1"/>
              </a:solidFill>
              <a:prstDash val="solid"/>
              <a:miter/>
              <a:headEnd type="none" w="med" len="med"/>
              <a:tailEnd type="none" w="med" len="med"/>
            </a:ln>
          </p:spPr>
          <p:txBody>
            <a:bodyPr wrap="none" anchor="ctr"/>
            <a:lstStyle/>
            <a:p>
              <a:pPr algn="ctr"/>
              <a:r>
                <a:rPr lang="zh-CN" altLang="en-US" sz="2400" b="1">
                  <a:latin typeface="微软雅黑" panose="020b0503020204020204" charset="-122"/>
                  <a:ea typeface="微软雅黑"/>
                </a:rPr>
                <a:t>政府性质</a:t>
              </a:r>
            </a:p>
          </p:txBody>
        </p:sp>
        <p:sp>
          <p:nvSpPr>
            <p:cNvPr id="13322" name="箭头 258"/>
            <p:cNvSpPr/>
            <p:nvPr/>
          </p:nvSpPr>
          <p:spPr>
            <a:xfrm>
              <a:off x="5416062" y="533137"/>
              <a:ext cx="1395046" cy="1512"/>
            </a:xfrm>
            <a:prstGeom prst="line">
              <a:avLst/>
            </a:prstGeom>
            <a:ln w="9525" cap="flat" cmpd="sng">
              <a:solidFill>
                <a:schemeClr val="tx1"/>
              </a:solidFill>
              <a:prstDash val="solid"/>
              <a:round/>
              <a:headEnd type="none" w="med" len="med"/>
              <a:tailEnd type="triangle" w="med" len="med"/>
            </a:ln>
          </p:spPr>
          <p:txBody>
            <a:bodyPr anchor="t"/>
            <a:lstStyle/>
            <a:p>
              <a:endParaRPr lang="zh-CN" altLang="en-US">
                <a:latin typeface="Arial" panose="020b0604020202020204" pitchFamily="34" charset="0"/>
                <a:ea typeface="宋体" pitchFamily="2" charset="-122"/>
              </a:endParaRPr>
            </a:p>
          </p:txBody>
        </p:sp>
        <p:sp>
          <p:nvSpPr>
            <p:cNvPr id="13323" name="箭头 259"/>
            <p:cNvSpPr/>
            <p:nvPr/>
          </p:nvSpPr>
          <p:spPr>
            <a:xfrm flipH="1">
              <a:off x="5339862" y="609337"/>
              <a:ext cx="1395046" cy="1512"/>
            </a:xfrm>
            <a:prstGeom prst="line">
              <a:avLst/>
            </a:prstGeom>
            <a:ln w="9525" cap="flat" cmpd="sng">
              <a:solidFill>
                <a:schemeClr val="tx1"/>
              </a:solidFill>
              <a:prstDash val="solid"/>
              <a:round/>
              <a:headEnd type="none" w="med" len="med"/>
              <a:tailEnd type="triangle" w="med" len="med"/>
            </a:ln>
          </p:spPr>
          <p:txBody>
            <a:bodyPr anchor="t"/>
            <a:lstStyle/>
            <a:p>
              <a:endParaRPr lang="zh-CN" altLang="en-US">
                <a:latin typeface="Arial" panose="020b0604020202020204" pitchFamily="34" charset="0"/>
                <a:ea typeface="宋体" pitchFamily="2" charset="-122"/>
              </a:endParaRPr>
            </a:p>
          </p:txBody>
        </p:sp>
        <p:sp>
          <p:nvSpPr>
            <p:cNvPr id="13324" name="Text Box 12"/>
            <p:cNvSpPr txBox="1"/>
            <p:nvPr/>
          </p:nvSpPr>
          <p:spPr>
            <a:xfrm>
              <a:off x="2397370" y="0"/>
              <a:ext cx="984738" cy="417883"/>
            </a:xfrm>
            <a:prstGeom prst="rect">
              <a:avLst/>
            </a:prstGeom>
            <a:noFill/>
            <a:ln w="9525">
              <a:noFill/>
            </a:ln>
          </p:spPr>
          <p:txBody>
            <a:bodyPr anchor="t">
              <a:spAutoFit/>
            </a:bodyPr>
            <a:lstStyle/>
            <a:p>
              <a:r>
                <a:rPr lang="zh-CN" altLang="en-US" sz="2400" b="1">
                  <a:solidFill>
                    <a:srgbClr val="FF0000"/>
                  </a:solidFill>
                  <a:latin typeface="微软雅黑" panose="020b0503020204020204" charset="-122"/>
                  <a:ea typeface="微软雅黑"/>
                </a:rPr>
                <a:t>决定</a:t>
              </a:r>
            </a:p>
          </p:txBody>
        </p:sp>
        <p:sp>
          <p:nvSpPr>
            <p:cNvPr id="13325" name="Text Box 13"/>
            <p:cNvSpPr txBox="1"/>
            <p:nvPr/>
          </p:nvSpPr>
          <p:spPr>
            <a:xfrm>
              <a:off x="2315308" y="452735"/>
              <a:ext cx="1066800" cy="417883"/>
            </a:xfrm>
            <a:prstGeom prst="rect">
              <a:avLst/>
            </a:prstGeom>
            <a:noFill/>
            <a:ln w="9525">
              <a:noFill/>
            </a:ln>
          </p:spPr>
          <p:txBody>
            <a:bodyPr anchor="t">
              <a:spAutoFit/>
            </a:bodyPr>
            <a:lstStyle/>
            <a:p>
              <a:r>
                <a:rPr lang="zh-CN" altLang="en-US" sz="2400" b="1">
                  <a:latin typeface="微软雅黑" panose="020b0503020204020204" charset="-122"/>
                  <a:ea typeface="微软雅黑"/>
                </a:rPr>
                <a:t>反映</a:t>
              </a:r>
            </a:p>
          </p:txBody>
        </p:sp>
        <p:sp>
          <p:nvSpPr>
            <p:cNvPr id="13326" name="Text Box 14"/>
            <p:cNvSpPr txBox="1"/>
            <p:nvPr/>
          </p:nvSpPr>
          <p:spPr>
            <a:xfrm>
              <a:off x="5591908" y="528935"/>
              <a:ext cx="1066800" cy="417883"/>
            </a:xfrm>
            <a:prstGeom prst="rect">
              <a:avLst/>
            </a:prstGeom>
            <a:noFill/>
            <a:ln w="9525">
              <a:noFill/>
            </a:ln>
          </p:spPr>
          <p:txBody>
            <a:bodyPr anchor="t">
              <a:spAutoFit/>
            </a:bodyPr>
            <a:lstStyle/>
            <a:p>
              <a:r>
                <a:rPr lang="zh-CN" altLang="en-US" sz="2400" b="1">
                  <a:latin typeface="微软雅黑" panose="020b0503020204020204" charset="-122"/>
                  <a:ea typeface="微软雅黑"/>
                </a:rPr>
                <a:t>反映</a:t>
              </a:r>
            </a:p>
          </p:txBody>
        </p:sp>
        <p:sp>
          <p:nvSpPr>
            <p:cNvPr id="13327" name="Text Box 15"/>
            <p:cNvSpPr txBox="1"/>
            <p:nvPr/>
          </p:nvSpPr>
          <p:spPr>
            <a:xfrm>
              <a:off x="5591908" y="76200"/>
              <a:ext cx="1066800" cy="417883"/>
            </a:xfrm>
            <a:prstGeom prst="rect">
              <a:avLst/>
            </a:prstGeom>
            <a:noFill/>
            <a:ln w="9525">
              <a:noFill/>
            </a:ln>
          </p:spPr>
          <p:txBody>
            <a:bodyPr anchor="t">
              <a:spAutoFit/>
            </a:bodyPr>
            <a:lstStyle/>
            <a:p>
              <a:r>
                <a:rPr lang="zh-CN" altLang="en-US" sz="2400" b="1">
                  <a:solidFill>
                    <a:srgbClr val="FF0000"/>
                  </a:solidFill>
                  <a:latin typeface="微软雅黑" panose="020b0503020204020204" charset="-122"/>
                  <a:ea typeface="微软雅黑"/>
                </a:rPr>
                <a:t>决定</a:t>
              </a:r>
            </a:p>
          </p:txBody>
        </p:sp>
        <p:sp>
          <p:nvSpPr>
            <p:cNvPr id="13328" name="下箭头 24"/>
            <p:cNvSpPr/>
            <p:nvPr/>
          </p:nvSpPr>
          <p:spPr>
            <a:xfrm>
              <a:off x="4443774" y="787400"/>
              <a:ext cx="80969" cy="290513"/>
            </a:xfrm>
            <a:prstGeom prst="downArrow">
              <a:avLst>
                <a:gd name="adj1" fmla="val 50000"/>
                <a:gd name="adj2" fmla="val 49583"/>
              </a:avLst>
            </a:prstGeom>
            <a:solidFill>
              <a:schemeClr val="tx1"/>
            </a:solidFill>
            <a:ln w="25400" cap="flat" cmpd="sng">
              <a:solidFill>
                <a:schemeClr val="tx1"/>
              </a:solidFill>
              <a:prstDash val="solid"/>
              <a:miter/>
              <a:headEnd type="none" w="med" len="med"/>
              <a:tailEnd type="none" w="med" len="med"/>
            </a:ln>
          </p:spPr>
          <p:txBody>
            <a:bodyPr anchor="ctr"/>
            <a:lstStyle/>
            <a:p>
              <a:pPr algn="ctr"/>
              <a:endParaRPr lang="zh-CN" altLang="en-US">
                <a:solidFill>
                  <a:srgbClr val="0000FF"/>
                </a:solidFill>
                <a:latin typeface="微软雅黑" panose="020b0503020204020204" charset="-122"/>
                <a:ea typeface="微软雅黑"/>
              </a:endParaRPr>
            </a:p>
          </p:txBody>
        </p:sp>
        <p:sp>
          <p:nvSpPr>
            <p:cNvPr id="13329" name="下箭头 25"/>
            <p:cNvSpPr/>
            <p:nvPr/>
          </p:nvSpPr>
          <p:spPr>
            <a:xfrm flipH="1">
              <a:off x="7844475" y="622300"/>
              <a:ext cx="49216" cy="363538"/>
            </a:xfrm>
            <a:prstGeom prst="downArrow">
              <a:avLst>
                <a:gd name="adj1" fmla="val 50000"/>
                <a:gd name="adj2" fmla="val 49175"/>
              </a:avLst>
            </a:prstGeom>
            <a:solidFill>
              <a:schemeClr val="accent1"/>
            </a:solidFill>
            <a:ln w="25400" cap="flat" cmpd="sng">
              <a:solidFill>
                <a:schemeClr val="tx1"/>
              </a:solidFill>
              <a:prstDash val="solid"/>
              <a:miter/>
              <a:headEnd type="none" w="med" len="med"/>
              <a:tailEnd type="none" w="med" len="med"/>
            </a:ln>
          </p:spPr>
          <p:txBody>
            <a:bodyPr anchor="ctr"/>
            <a:lstStyle/>
            <a:p>
              <a:pPr algn="ctr"/>
              <a:endParaRPr lang="zh-CN" altLang="en-US">
                <a:latin typeface="微软雅黑" panose="020b0503020204020204" charset="-122"/>
                <a:ea typeface="微软雅黑"/>
              </a:endParaRPr>
            </a:p>
          </p:txBody>
        </p:sp>
        <p:sp>
          <p:nvSpPr>
            <p:cNvPr id="13330" name="Rectangle 9"/>
            <p:cNvSpPr/>
            <p:nvPr/>
          </p:nvSpPr>
          <p:spPr>
            <a:xfrm>
              <a:off x="2166034" y="1284773"/>
              <a:ext cx="2552350" cy="435174"/>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lstStyle/>
            <a:p>
              <a:pPr algn="ctr"/>
              <a:r>
                <a:rPr lang="zh-CN" altLang="en-US" sz="2400" b="1">
                  <a:solidFill>
                    <a:srgbClr val="FF0000"/>
                  </a:solidFill>
                  <a:latin typeface="微软雅黑" panose="020b0503020204020204" charset="-122"/>
                  <a:ea typeface="微软雅黑"/>
                </a:rPr>
                <a:t>为人民服务的政府</a:t>
              </a:r>
            </a:p>
          </p:txBody>
        </p:sp>
        <p:sp>
          <p:nvSpPr>
            <p:cNvPr id="13331" name="Rectangle 9"/>
            <p:cNvSpPr/>
            <p:nvPr/>
          </p:nvSpPr>
          <p:spPr>
            <a:xfrm>
              <a:off x="6040411" y="1124988"/>
              <a:ext cx="3187554" cy="870585"/>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lstStyle/>
            <a:p>
              <a:pPr algn="l"/>
              <a:r>
                <a:rPr lang="zh-CN" altLang="en-US" sz="2000" b="1">
                  <a:solidFill>
                    <a:srgbClr val="FF0000"/>
                  </a:solidFill>
                  <a:latin typeface="微软雅黑" panose="020b0503020204020204" charset="-122"/>
                  <a:ea typeface="微软雅黑"/>
                </a:rPr>
                <a:t>五大职能：维护和捍卫广大</a:t>
              </a:r>
            </a:p>
            <a:p>
              <a:pPr algn="l"/>
              <a:r>
                <a:rPr lang="zh-CN" altLang="en-US" sz="2000" b="1">
                  <a:solidFill>
                    <a:srgbClr val="FF0000"/>
                  </a:solidFill>
                  <a:latin typeface="微软雅黑" panose="020b0503020204020204" charset="-122"/>
                  <a:ea typeface="微软雅黑"/>
                </a:rPr>
                <a:t>人民的意志和利益</a:t>
              </a:r>
            </a:p>
          </p:txBody>
        </p:sp>
        <p:sp>
          <p:nvSpPr>
            <p:cNvPr id="13332" name="箭头 254"/>
            <p:cNvSpPr/>
            <p:nvPr/>
          </p:nvSpPr>
          <p:spPr>
            <a:xfrm>
              <a:off x="4800282" y="1491354"/>
              <a:ext cx="1230923" cy="1512"/>
            </a:xfrm>
            <a:prstGeom prst="line">
              <a:avLst/>
            </a:prstGeom>
            <a:ln w="9525" cap="flat" cmpd="sng">
              <a:solidFill>
                <a:schemeClr val="tx1"/>
              </a:solidFill>
              <a:prstDash val="solid"/>
              <a:round/>
              <a:headEnd type="none" w="med" len="med"/>
              <a:tailEnd type="triangle" w="med" len="med"/>
            </a:ln>
          </p:spPr>
          <p:txBody>
            <a:bodyPr anchor="t"/>
            <a:lstStyle/>
            <a:p>
              <a:endParaRPr lang="zh-CN" altLang="en-US">
                <a:latin typeface="Arial" panose="020b0604020202020204" pitchFamily="34" charset="0"/>
                <a:ea typeface="宋体" pitchFamily="2" charset="-122"/>
              </a:endParaRPr>
            </a:p>
          </p:txBody>
        </p:sp>
        <p:sp>
          <p:nvSpPr>
            <p:cNvPr id="13333" name="箭头 255"/>
            <p:cNvSpPr/>
            <p:nvPr/>
          </p:nvSpPr>
          <p:spPr>
            <a:xfrm flipH="1" flipV="1">
              <a:off x="4793030" y="1596112"/>
              <a:ext cx="1230923" cy="0"/>
            </a:xfrm>
            <a:prstGeom prst="line">
              <a:avLst/>
            </a:prstGeom>
            <a:ln w="9525" cap="flat" cmpd="sng">
              <a:solidFill>
                <a:schemeClr val="tx1"/>
              </a:solidFill>
              <a:prstDash val="solid"/>
              <a:round/>
              <a:headEnd type="none" w="med" len="med"/>
              <a:tailEnd type="triangle" w="med" len="med"/>
            </a:ln>
          </p:spPr>
          <p:txBody>
            <a:bodyPr anchor="t"/>
            <a:lstStyle/>
            <a:p>
              <a:endParaRPr lang="zh-CN" altLang="en-US">
                <a:latin typeface="Arial" panose="020b0604020202020204" pitchFamily="34" charset="0"/>
                <a:ea typeface="宋体" pitchFamily="2" charset="-122"/>
              </a:endParaRPr>
            </a:p>
          </p:txBody>
        </p:sp>
        <p:sp>
          <p:nvSpPr>
            <p:cNvPr id="13334" name="Text Box 12"/>
            <p:cNvSpPr txBox="1"/>
            <p:nvPr/>
          </p:nvSpPr>
          <p:spPr>
            <a:xfrm>
              <a:off x="4714104" y="1106610"/>
              <a:ext cx="1066800" cy="417883"/>
            </a:xfrm>
            <a:prstGeom prst="rect">
              <a:avLst/>
            </a:prstGeom>
            <a:noFill/>
            <a:ln w="9525">
              <a:noFill/>
            </a:ln>
          </p:spPr>
          <p:txBody>
            <a:bodyPr anchor="t">
              <a:spAutoFit/>
            </a:bodyPr>
            <a:lstStyle/>
            <a:p>
              <a:r>
                <a:rPr lang="zh-CN" altLang="en-US" sz="2400" b="1">
                  <a:solidFill>
                    <a:srgbClr val="FF0000"/>
                  </a:solidFill>
                  <a:latin typeface="微软雅黑" panose="020b0503020204020204" charset="-122"/>
                  <a:ea typeface="微软雅黑"/>
                </a:rPr>
                <a:t>决定</a:t>
              </a:r>
            </a:p>
          </p:txBody>
        </p:sp>
        <p:sp>
          <p:nvSpPr>
            <p:cNvPr id="13335" name="Text Box 13"/>
            <p:cNvSpPr txBox="1"/>
            <p:nvPr/>
          </p:nvSpPr>
          <p:spPr>
            <a:xfrm>
              <a:off x="4769818" y="1614171"/>
              <a:ext cx="984738" cy="417883"/>
            </a:xfrm>
            <a:prstGeom prst="rect">
              <a:avLst/>
            </a:prstGeom>
            <a:noFill/>
            <a:ln w="9525">
              <a:noFill/>
            </a:ln>
          </p:spPr>
          <p:txBody>
            <a:bodyPr anchor="t">
              <a:spAutoFit/>
            </a:bodyPr>
            <a:lstStyle/>
            <a:p>
              <a:r>
                <a:rPr lang="zh-CN" altLang="en-US" sz="2400" b="1">
                  <a:solidFill>
                    <a:srgbClr val="0000FF"/>
                  </a:solidFill>
                  <a:latin typeface="微软雅黑" panose="020b0503020204020204" charset="-122"/>
                  <a:ea typeface="微软雅黑"/>
                </a:rPr>
                <a:t>反映</a:t>
              </a:r>
            </a:p>
          </p:txBody>
        </p:sp>
        <p:sp>
          <p:nvSpPr>
            <p:cNvPr id="13336" name="Rectangle 9"/>
            <p:cNvSpPr/>
            <p:nvPr/>
          </p:nvSpPr>
          <p:spPr>
            <a:xfrm>
              <a:off x="41300" y="1117620"/>
              <a:ext cx="1376884" cy="870349"/>
            </a:xfrm>
            <a:prstGeom prst="rect">
              <a:avLst/>
            </a:prstGeom>
            <a:solidFill>
              <a:srgbClr val="FFFF00"/>
            </a:solidFill>
            <a:ln w="9525" cap="flat" cmpd="sng">
              <a:solidFill>
                <a:schemeClr val="tx1"/>
              </a:solidFill>
              <a:prstDash val="solid"/>
              <a:miter/>
              <a:headEnd type="none" w="med" len="med"/>
              <a:tailEnd type="none" w="med" len="med"/>
            </a:ln>
          </p:spPr>
          <p:txBody>
            <a:bodyPr wrap="none" anchor="ctr"/>
            <a:lstStyle/>
            <a:p>
              <a:pPr algn="ctr"/>
              <a:r>
                <a:rPr lang="zh-CN" altLang="en-US" sz="2400" b="1">
                  <a:solidFill>
                    <a:srgbClr val="FF0000"/>
                  </a:solidFill>
                  <a:latin typeface="微软雅黑" panose="020b0503020204020204" charset="-122"/>
                  <a:ea typeface="微软雅黑"/>
                </a:rPr>
                <a:t>人民民主</a:t>
              </a:r>
              <a:endParaRPr lang="en-US" altLang="zh-CN" sz="2400" b="1">
                <a:solidFill>
                  <a:srgbClr val="FF0000"/>
                </a:solidFill>
                <a:latin typeface="微软雅黑" panose="020b0503020204020204" charset="-122"/>
                <a:ea typeface="微软雅黑"/>
              </a:endParaRPr>
            </a:p>
            <a:p>
              <a:pPr algn="ctr"/>
              <a:r>
                <a:rPr lang="zh-CN" altLang="en-US" sz="2400" b="1">
                  <a:solidFill>
                    <a:srgbClr val="FF0000"/>
                  </a:solidFill>
                  <a:latin typeface="微软雅黑" panose="020b0503020204020204" charset="-122"/>
                  <a:ea typeface="微软雅黑"/>
                </a:rPr>
                <a:t>专政</a:t>
              </a:r>
            </a:p>
          </p:txBody>
        </p:sp>
        <p:sp>
          <p:nvSpPr>
            <p:cNvPr id="13337" name="Text Box 15"/>
            <p:cNvSpPr txBox="1"/>
            <p:nvPr/>
          </p:nvSpPr>
          <p:spPr>
            <a:xfrm>
              <a:off x="1418248" y="1082078"/>
              <a:ext cx="824035" cy="334306"/>
            </a:xfrm>
            <a:prstGeom prst="rect">
              <a:avLst/>
            </a:prstGeom>
            <a:noFill/>
            <a:ln w="9525">
              <a:noFill/>
            </a:ln>
          </p:spPr>
          <p:txBody>
            <a:bodyPr anchor="t">
              <a:spAutoFit/>
            </a:bodyPr>
            <a:lstStyle/>
            <a:p>
              <a:r>
                <a:rPr lang="zh-CN" altLang="en-US" b="1">
                  <a:solidFill>
                    <a:srgbClr val="FF0000"/>
                  </a:solidFill>
                  <a:latin typeface="微软雅黑" panose="020b0503020204020204" charset="-122"/>
                  <a:ea typeface="微软雅黑"/>
                </a:rPr>
                <a:t>决定</a:t>
              </a:r>
            </a:p>
          </p:txBody>
        </p:sp>
        <p:sp>
          <p:nvSpPr>
            <p:cNvPr id="13338" name="Text Box 14"/>
            <p:cNvSpPr txBox="1"/>
            <p:nvPr/>
          </p:nvSpPr>
          <p:spPr>
            <a:xfrm>
              <a:off x="1418294" y="1611867"/>
              <a:ext cx="824035" cy="334306"/>
            </a:xfrm>
            <a:prstGeom prst="rect">
              <a:avLst/>
            </a:prstGeom>
            <a:noFill/>
            <a:ln w="9525">
              <a:noFill/>
            </a:ln>
          </p:spPr>
          <p:txBody>
            <a:bodyPr anchor="t">
              <a:spAutoFit/>
            </a:bodyPr>
            <a:lstStyle/>
            <a:p>
              <a:r>
                <a:rPr lang="zh-CN" altLang="en-US" b="1">
                  <a:solidFill>
                    <a:srgbClr val="0000FF"/>
                  </a:solidFill>
                  <a:latin typeface="微软雅黑" panose="020b0503020204020204" charset="-122"/>
                  <a:ea typeface="微软雅黑"/>
                </a:rPr>
                <a:t>反映</a:t>
              </a:r>
            </a:p>
          </p:txBody>
        </p:sp>
        <p:sp>
          <p:nvSpPr>
            <p:cNvPr id="13339" name="右箭头 35"/>
            <p:cNvSpPr/>
            <p:nvPr/>
          </p:nvSpPr>
          <p:spPr>
            <a:xfrm>
              <a:off x="1600370" y="1477905"/>
              <a:ext cx="409608" cy="46037"/>
            </a:xfrm>
            <a:prstGeom prst="rightArrow">
              <a:avLst>
                <a:gd name="adj1" fmla="val 50000"/>
                <a:gd name="adj2" fmla="val 48976"/>
              </a:avLst>
            </a:prstGeom>
            <a:solidFill>
              <a:schemeClr val="accent1"/>
            </a:solidFill>
            <a:ln w="25400" cap="flat" cmpd="sng">
              <a:solidFill>
                <a:srgbClr val="89A4A7"/>
              </a:solidFill>
              <a:prstDash val="solid"/>
              <a:miter/>
              <a:headEnd type="none" w="med" len="med"/>
              <a:tailEnd type="none" w="med" len="med"/>
            </a:ln>
          </p:spPr>
          <p:txBody>
            <a:bodyPr anchor="ctr"/>
            <a:lstStyle/>
            <a:p>
              <a:pPr algn="ctr"/>
              <a:endParaRPr lang="zh-CN" altLang="en-US">
                <a:solidFill>
                  <a:srgbClr val="FFFFFF"/>
                </a:solidFill>
                <a:latin typeface="微软雅黑" panose="020b0503020204020204" charset="-122"/>
                <a:ea typeface="微软雅黑"/>
              </a:endParaRPr>
            </a:p>
          </p:txBody>
        </p:sp>
        <p:sp>
          <p:nvSpPr>
            <p:cNvPr id="13340" name="左箭头 36"/>
            <p:cNvSpPr/>
            <p:nvPr/>
          </p:nvSpPr>
          <p:spPr>
            <a:xfrm flipV="1">
              <a:off x="1517940" y="1508413"/>
              <a:ext cx="492425" cy="88764"/>
            </a:xfrm>
            <a:prstGeom prst="leftArrow">
              <a:avLst>
                <a:gd name="adj1" fmla="val 50000"/>
                <a:gd name="adj2" fmla="val 49363"/>
              </a:avLst>
            </a:prstGeom>
            <a:solidFill>
              <a:schemeClr val="accent1"/>
            </a:solidFill>
            <a:ln w="25400" cap="flat" cmpd="sng">
              <a:solidFill>
                <a:srgbClr val="89A4A7"/>
              </a:solidFill>
              <a:prstDash val="solid"/>
              <a:miter/>
              <a:headEnd type="none" w="med" len="med"/>
              <a:tailEnd type="none" w="med" len="med"/>
            </a:ln>
          </p:spPr>
          <p:txBody>
            <a:bodyPr anchor="ctr"/>
            <a:lstStyle/>
            <a:p>
              <a:pPr algn="ctr"/>
              <a:endParaRPr lang="zh-CN" altLang="en-US">
                <a:solidFill>
                  <a:srgbClr val="FFFFFF"/>
                </a:solidFill>
                <a:latin typeface="微软雅黑" panose="020b0503020204020204" charset="-122"/>
                <a:ea typeface="微软雅黑"/>
              </a:endParaRPr>
            </a:p>
          </p:txBody>
        </p:sp>
        <p:sp>
          <p:nvSpPr>
            <p:cNvPr id="13341" name="下箭头 37"/>
            <p:cNvSpPr/>
            <p:nvPr/>
          </p:nvSpPr>
          <p:spPr>
            <a:xfrm>
              <a:off x="1016083" y="800100"/>
              <a:ext cx="49217" cy="217488"/>
            </a:xfrm>
            <a:prstGeom prst="downArrow">
              <a:avLst>
                <a:gd name="adj1" fmla="val 50000"/>
                <a:gd name="adj2" fmla="val 49488"/>
              </a:avLst>
            </a:prstGeom>
            <a:solidFill>
              <a:srgbClr val="2D2D8A"/>
            </a:solidFill>
            <a:ln w="25400" cap="flat" cmpd="sng">
              <a:solidFill>
                <a:srgbClr val="1E1E64"/>
              </a:solidFill>
              <a:prstDash val="solid"/>
              <a:miter/>
              <a:headEnd type="none" w="med" len="med"/>
              <a:tailEnd type="none" w="med" len="med"/>
            </a:ln>
          </p:spPr>
          <p:txBody>
            <a:bodyPr anchor="ctr"/>
            <a:lstStyle/>
            <a:p>
              <a:pPr algn="ctr"/>
              <a:endParaRPr lang="zh-CN" altLang="en-US">
                <a:solidFill>
                  <a:srgbClr val="FFFFFF"/>
                </a:solidFill>
                <a:latin typeface="微软雅黑" panose="020b0503020204020204" charset="-122"/>
                <a:ea typeface="微软雅黑"/>
              </a:endParaRPr>
            </a:p>
          </p:txBody>
        </p:sp>
      </p:grpSp>
      <p:sp>
        <p:nvSpPr>
          <p:cNvPr id="13345" name="圆角矩形 73732"/>
          <p:cNvSpPr/>
          <p:nvPr/>
        </p:nvSpPr>
        <p:spPr>
          <a:xfrm>
            <a:off x="3441065" y="228600"/>
            <a:ext cx="2115185" cy="397510"/>
          </a:xfrm>
          <a:prstGeom prst="roundRect">
            <a:avLst>
              <a:gd name="adj" fmla="val 16667"/>
            </a:avLst>
          </a:prstGeom>
          <a:solidFill>
            <a:schemeClr val="bg1"/>
          </a:solidFill>
          <a:ln w="28575" cap="flat" cmpd="sng">
            <a:solidFill>
              <a:schemeClr val="accent1"/>
            </a:solidFill>
            <a:prstDash val="solid"/>
            <a:round/>
            <a:headEnd type="none" w="med" len="med"/>
            <a:tailEnd type="none" w="med" len="med"/>
          </a:ln>
        </p:spPr>
        <p:txBody>
          <a:bodyPr anchor="ctr"/>
          <a:lstStyle/>
          <a:p>
            <a:pPr algn="ctr" eaLnBrk="0" hangingPunct="0"/>
            <a:r>
              <a:rPr lang="zh-CN" altLang="en-US" sz="2400" b="1">
                <a:latin typeface="黑体" pitchFamily="2" charset="-122"/>
                <a:ea typeface="黑体" pitchFamily="2" charset="-122"/>
              </a:rPr>
              <a:t>重点知识整合</a:t>
            </a: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xfrm>
      </p:grpSpPr>
      <p:sp>
        <p:nvSpPr>
          <p:cNvPr id="13314" name="文本框 4"/>
          <p:cNvSpPr txBox="1"/>
          <p:nvPr/>
        </p:nvSpPr>
        <p:spPr>
          <a:xfrm>
            <a:off x="204470" y="116205"/>
            <a:ext cx="8044180" cy="521970"/>
          </a:xfrm>
          <a:prstGeom prst="rect">
            <a:avLst/>
          </a:prstGeom>
          <a:noFill/>
          <a:ln w="9525">
            <a:noFill/>
          </a:ln>
        </p:spPr>
        <p:txBody>
          <a:bodyPr wrap="square" anchor="t">
            <a:spAutoFit/>
          </a:bodyPr>
          <a:lstStyle/>
          <a:p>
            <a:r>
              <a:rPr lang="en-US" altLang="zh-CN" sz="2800" b="1">
                <a:solidFill>
                  <a:srgbClr val="C00000"/>
                </a:solidFill>
                <a:ea typeface="黑体" pitchFamily="2" charset="-122"/>
                <a:sym typeface="+mn-ea"/>
              </a:rPr>
              <a:t>2</a:t>
            </a:r>
            <a:r>
              <a:rPr lang="zh-CN" altLang="en-US" sz="2800" b="1">
                <a:solidFill>
                  <a:srgbClr val="C00000"/>
                </a:solidFill>
                <a:sym typeface="+mn-ea"/>
              </a:rPr>
              <a:t>．</a:t>
            </a:r>
            <a:r>
              <a:rPr lang="zh-CN" altLang="en-US" sz="2800" b="1">
                <a:solidFill>
                  <a:srgbClr val="C00000"/>
                </a:solidFill>
                <a:ea typeface="黑体" pitchFamily="2" charset="-122"/>
                <a:sym typeface="+mn-ea"/>
              </a:rPr>
              <a:t>我国政府的基本职能</a:t>
            </a:r>
            <a:r>
              <a:rPr lang="zh-CN" altLang="en-US" sz="2000" b="1">
                <a:latin typeface="Arial" panose="020b0604020202020204" pitchFamily="34" charset="0"/>
                <a:ea typeface="宋体" pitchFamily="2" charset="-122"/>
              </a:rPr>
              <a:t>  </a:t>
            </a:r>
            <a:r>
              <a:rPr lang="zh-CN" altLang="en-US" sz="2000" b="1">
                <a:solidFill>
                  <a:srgbClr val="FF0000"/>
                </a:solidFill>
                <a:latin typeface="楷体" panose="02010609060101010101" charset="-122"/>
                <a:ea typeface="楷体" panose="02010609060101010101" charset="-122"/>
                <a:sym typeface="宋体" panose="02010600030101010101" pitchFamily="2" charset="-122"/>
              </a:rPr>
              <a:t>必背</a:t>
            </a:r>
            <a:r>
              <a:rPr lang="en-US" altLang="zh-CN" sz="2000" b="1">
                <a:solidFill>
                  <a:srgbClr val="FF0000"/>
                </a:solidFill>
                <a:latin typeface="楷体" panose="02010609060101010101" charset="-122"/>
                <a:ea typeface="楷体" panose="02010609060101010101" charset="-122"/>
                <a:sym typeface="宋体" panose="02010600030101010101" pitchFamily="2" charset="-122"/>
              </a:rPr>
              <a:t>1</a:t>
            </a:r>
            <a:r>
              <a:rPr lang="zh-CN" altLang="en-US" sz="2000" b="1">
                <a:solidFill>
                  <a:srgbClr val="FF0000"/>
                </a:solidFill>
                <a:latin typeface="楷体" panose="02010609060101010101" charset="-122"/>
                <a:ea typeface="楷体" panose="02010609060101010101" charset="-122"/>
                <a:sym typeface="宋体" panose="02010600030101010101" pitchFamily="2" charset="-122"/>
              </a:rPr>
              <a:t>：名称</a:t>
            </a:r>
            <a:r>
              <a:rPr lang="en-US" altLang="zh-CN" sz="2000" b="1">
                <a:solidFill>
                  <a:srgbClr val="FF0000"/>
                </a:solidFill>
                <a:latin typeface="楷体" panose="02010609060101010101" charset="-122"/>
                <a:ea typeface="楷体" panose="02010609060101010101" charset="-122"/>
                <a:sym typeface="宋体" panose="02010600030101010101" pitchFamily="2" charset="-122"/>
              </a:rPr>
              <a:t>+</a:t>
            </a:r>
            <a:r>
              <a:rPr lang="zh-CN" altLang="en-US" sz="2000" b="1">
                <a:solidFill>
                  <a:srgbClr val="FF0000"/>
                </a:solidFill>
                <a:latin typeface="楷体" panose="02010609060101010101" charset="-122"/>
                <a:ea typeface="楷体" panose="02010609060101010101" charset="-122"/>
                <a:sym typeface="宋体" panose="02010600030101010101" pitchFamily="2" charset="-122"/>
              </a:rPr>
              <a:t>内容</a:t>
            </a:r>
            <a:r>
              <a:rPr lang="en-US" altLang="zh-CN" sz="2000" b="1">
                <a:solidFill>
                  <a:srgbClr val="FF0000"/>
                </a:solidFill>
                <a:latin typeface="楷体" panose="02010609060101010101" charset="-122"/>
                <a:ea typeface="楷体" panose="02010609060101010101" charset="-122"/>
                <a:sym typeface="宋体" panose="02010600030101010101" pitchFamily="2" charset="-122"/>
              </a:rPr>
              <a:t>+</a:t>
            </a:r>
            <a:r>
              <a:rPr lang="zh-CN" altLang="en-US" sz="2000" b="1">
                <a:solidFill>
                  <a:srgbClr val="FF0000"/>
                </a:solidFill>
                <a:latin typeface="楷体" panose="02010609060101010101" charset="-122"/>
                <a:ea typeface="楷体" panose="02010609060101010101" charset="-122"/>
                <a:sym typeface="宋体" panose="02010600030101010101" pitchFamily="2" charset="-122"/>
              </a:rPr>
              <a:t>作用</a:t>
            </a:r>
            <a:r>
              <a:rPr lang="en-US" altLang="zh-CN" sz="2000" b="1">
                <a:solidFill>
                  <a:srgbClr val="FF0000"/>
                </a:solidFill>
                <a:latin typeface="楷体" panose="02010609060101010101" charset="-122"/>
                <a:ea typeface="楷体" panose="02010609060101010101" charset="-122"/>
                <a:sym typeface="宋体" panose="02010600030101010101" pitchFamily="2" charset="-122"/>
              </a:rPr>
              <a:t>/</a:t>
            </a:r>
            <a:r>
              <a:rPr lang="zh-CN" altLang="en-US" sz="2000" b="1">
                <a:solidFill>
                  <a:srgbClr val="FF0000"/>
                </a:solidFill>
                <a:latin typeface="楷体" panose="02010609060101010101" charset="-122"/>
                <a:ea typeface="楷体" panose="02010609060101010101" charset="-122"/>
                <a:sym typeface="宋体" panose="02010600030101010101" pitchFamily="2" charset="-122"/>
              </a:rPr>
              <a:t>区分</a:t>
            </a:r>
            <a:endParaRPr lang="zh-CN" altLang="en-US" sz="2000" b="1">
              <a:latin typeface="Arial" panose="020b0604020202020204" pitchFamily="34" charset="0"/>
              <a:ea typeface="宋体" pitchFamily="2" charset="-122"/>
            </a:endParaRPr>
          </a:p>
        </p:txBody>
      </p:sp>
      <p:graphicFrame>
        <p:nvGraphicFramePr>
          <p:cNvPr id="6" name="表格 5"/>
          <p:cNvGraphicFramePr>
            <a:graphicFrameLocks noGrp="1"/>
          </p:cNvGraphicFramePr>
          <p:nvPr>
            <p:extLst>
              <p:ext uri="{D42A27DB-BD31-4B8C-83A1-F6EECF244321}">
                <p14:modId xmlns:p14="http://schemas.microsoft.com/office/powerpoint/2010/main" val="437338856"/>
              </p:ext>
            </p:extLst>
          </p:nvPr>
        </p:nvGraphicFramePr>
        <p:xfrm>
          <a:off x="60960" y="586105"/>
          <a:ext cx="9022080" cy="6320155"/>
        </p:xfrm>
        <a:graphic>
          <a:graphicData uri="http://schemas.openxmlformats.org/drawingml/2006/table">
            <a:tbl>
              <a:tblPr firstRow="1" bandRow="1">
                <a:tableStyleId>{912C8C85-51F0-491E-9774-3900AFEF0FD7}</a:tableStyleId>
              </a:tblPr>
              <a:tblGrid>
                <a:gridCol w="1590040"/>
                <a:gridCol w="5269865"/>
                <a:gridCol w="2162175"/>
              </a:tblGrid>
              <a:tr h="312420">
                <a:tc>
                  <a:txBody>
                    <a:bodyPr vert="horz" wrap="square"/>
                    <a:lstStyle/>
                    <a:p>
                      <a:r>
                        <a:rPr lang="zh-CN" altLang="en-US" sz="1600" b="1" u="none" smtClean="0">
                          <a:solidFill>
                            <a:schemeClr val="bg1"/>
                          </a:solidFill>
                          <a:latin typeface="+mn-ea"/>
                          <a:ea typeface="+mn-ea"/>
                        </a:rPr>
                        <a:t>政府的职能</a:t>
                      </a:r>
                    </a:p>
                  </a:txBody>
                  <a:tcPr marL="68591" marR="68591" marT="34289" marB="34289"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r>
                        <a:rPr lang="zh-CN" altLang="en-US" sz="1600" b="1" u="none" smtClean="0">
                          <a:solidFill>
                            <a:schemeClr val="bg1"/>
                          </a:solidFill>
                          <a:latin typeface="+mn-ea"/>
                          <a:ea typeface="+mn-ea"/>
                        </a:rPr>
                        <a:t>内容</a:t>
                      </a:r>
                    </a:p>
                  </a:txBody>
                  <a:tcPr marL="68591" marR="68591" marT="34289" marB="34289"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vert="horz" wrap="square"/>
                    <a:lstStyle/>
                    <a:p>
                      <a:r>
                        <a:rPr lang="zh-CN" altLang="en-US" sz="1600" b="1" u="none" smtClean="0">
                          <a:solidFill>
                            <a:schemeClr val="bg1"/>
                          </a:solidFill>
                          <a:latin typeface="+mn-ea"/>
                          <a:ea typeface="+mn-ea"/>
                        </a:rPr>
                        <a:t>目的（作用）</a:t>
                      </a:r>
                    </a:p>
                  </a:txBody>
                  <a:tcPr marL="68591" marR="68591" marT="34289" marB="34289" anchor="ctr" anchorCtr="1">
                    <a:lnL w="12700" cap="flat" cmpd="sng" algn="ctr">
                      <a:solidFill>
                        <a:schemeClr val="tx1"/>
                      </a:solidFill>
                      <a:prstDash val="solid"/>
                      <a:round/>
                      <a:headEnd type="none" w="med" len="med"/>
                      <a:tailEnd type="none" w="med" len="med"/>
                    </a:lnL>
                  </a:tcPr>
                </a:tc>
              </a:tr>
              <a:tr h="2269490">
                <a:tc>
                  <a:txBody>
                    <a:bodyPr vert="horz" wrap="square"/>
                    <a:lstStyle/>
                    <a:p>
                      <a:endParaRPr lang="zh-CN" altLang="en-US" sz="1600" b="1" u="none" smtClean="0">
                        <a:solidFill>
                          <a:schemeClr val="tx1"/>
                        </a:solidFill>
                        <a:latin typeface="黑体" pitchFamily="2" charset="-122"/>
                        <a:ea typeface="黑体" pitchFamily="2" charset="-122"/>
                      </a:endParaRPr>
                    </a:p>
                    <a:p>
                      <a:r>
                        <a:rPr lang="zh-CN" altLang="en-US" sz="1600" b="1" u="none" smtClean="0">
                          <a:solidFill>
                            <a:schemeClr val="tx1"/>
                          </a:solidFill>
                          <a:latin typeface="黑体" pitchFamily="2" charset="-122"/>
                          <a:ea typeface="黑体" pitchFamily="2" charset="-122"/>
                        </a:rPr>
                        <a:t>保障人民民主和维护国家长治久安的职能</a:t>
                      </a:r>
                      <a:r>
                        <a:rPr lang="zh-CN" altLang="en-US" sz="1600" b="1" u="none" smtClean="0">
                          <a:solidFill>
                            <a:srgbClr val="FF0000"/>
                          </a:solidFill>
                          <a:latin typeface="黑体" pitchFamily="2" charset="-122"/>
                          <a:ea typeface="黑体" pitchFamily="2" charset="-122"/>
                        </a:rPr>
                        <a:t>（区别民主职能和专政职能）</a:t>
                      </a:r>
                    </a:p>
                  </a:txBody>
                  <a:tcPr marL="68591" marR="68591" marT="34289" marB="342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eaLnBrk="1" hangingPunct="1">
                        <a:spcBef>
                          <a:spcPct val="0"/>
                        </a:spcBef>
                        <a:buFontTx/>
                        <a:buNone/>
                      </a:pPr>
                      <a:r>
                        <a:rPr kumimoji="1" lang="zh-CN" altLang="en-US" sz="1600" b="1" u="none" smtClean="0">
                          <a:solidFill>
                            <a:srgbClr val="FF0000"/>
                          </a:solidFill>
                          <a:latin typeface="黑体" pitchFamily="2" charset="-122"/>
                          <a:ea typeface="黑体" pitchFamily="2" charset="-122"/>
                        </a:rPr>
                        <a:t>①保卫国家的独立与主权，</a:t>
                      </a:r>
                      <a:r>
                        <a:rPr kumimoji="1" lang="zh-CN" altLang="en-US" sz="1600" b="1" u="none" smtClean="0">
                          <a:solidFill>
                            <a:schemeClr val="tx1"/>
                          </a:solidFill>
                          <a:latin typeface="黑体" pitchFamily="2" charset="-122"/>
                          <a:ea typeface="黑体" pitchFamily="2" charset="-122"/>
                        </a:rPr>
                        <a:t>（专政：抵制内外敌对势力的侵犯）</a:t>
                      </a:r>
                      <a:endParaRPr kumimoji="1" lang="zh-CN" altLang="en-US" sz="1600" b="1" u="none" smtClean="0">
                        <a:solidFill>
                          <a:srgbClr val="FF0000"/>
                        </a:solidFill>
                        <a:latin typeface="黑体" pitchFamily="2" charset="-122"/>
                        <a:ea typeface="黑体" pitchFamily="2" charset="-122"/>
                      </a:endParaRPr>
                    </a:p>
                    <a:p>
                      <a:pPr eaLnBrk="1" hangingPunct="1">
                        <a:spcBef>
                          <a:spcPct val="0"/>
                        </a:spcBef>
                        <a:buFontTx/>
                        <a:buNone/>
                      </a:pPr>
                      <a:r>
                        <a:rPr kumimoji="1" lang="zh-CN" altLang="en-US" sz="1600" b="1" u="none" smtClean="0">
                          <a:solidFill>
                            <a:srgbClr val="FF0000"/>
                          </a:solidFill>
                          <a:latin typeface="黑体" pitchFamily="2" charset="-122"/>
                          <a:ea typeface="黑体" pitchFamily="2" charset="-122"/>
                        </a:rPr>
                        <a:t>②保护公民生命安全及合法权益，保护国家、企业和个人合法财产不受侵犯，（</a:t>
                      </a:r>
                      <a:r>
                        <a:rPr kumimoji="1" lang="zh-CN" altLang="en-US" sz="1600" b="1" u="none" smtClean="0">
                          <a:solidFill>
                            <a:schemeClr val="tx1"/>
                          </a:solidFill>
                          <a:latin typeface="黑体" pitchFamily="2" charset="-122"/>
                          <a:ea typeface="黑体" pitchFamily="2" charset="-122"/>
                        </a:rPr>
                        <a:t> 民主：保护人民的财产安全和生命安全）</a:t>
                      </a:r>
                      <a:endParaRPr kumimoji="1" lang="zh-CN" altLang="en-US" sz="1600" b="1" u="none" smtClean="0">
                        <a:solidFill>
                          <a:srgbClr val="FF0000"/>
                        </a:solidFill>
                        <a:latin typeface="黑体" pitchFamily="2" charset="-122"/>
                        <a:ea typeface="黑体" pitchFamily="2" charset="-122"/>
                      </a:endParaRPr>
                    </a:p>
                    <a:p>
                      <a:pPr eaLnBrk="1" hangingPunct="1">
                        <a:spcBef>
                          <a:spcPct val="0"/>
                        </a:spcBef>
                        <a:buFontTx/>
                        <a:buNone/>
                      </a:pPr>
                      <a:r>
                        <a:rPr kumimoji="1" lang="zh-CN" altLang="en-US" sz="1600" b="1" u="none" smtClean="0">
                          <a:solidFill>
                            <a:srgbClr val="FF0000"/>
                          </a:solidFill>
                          <a:latin typeface="黑体" pitchFamily="2" charset="-122"/>
                          <a:ea typeface="黑体" pitchFamily="2" charset="-122"/>
                        </a:rPr>
                        <a:t>③保障人民民主</a:t>
                      </a:r>
                      <a:r>
                        <a:rPr kumimoji="1" lang="en-US" altLang="zh-CN" sz="1600" b="1" u="none" smtClean="0">
                          <a:solidFill>
                            <a:srgbClr val="FF0000"/>
                          </a:solidFill>
                          <a:latin typeface="黑体" pitchFamily="2" charset="-122"/>
                          <a:ea typeface="黑体" pitchFamily="2" charset="-122"/>
                        </a:rPr>
                        <a:t>(</a:t>
                      </a:r>
                      <a:r>
                        <a:rPr kumimoji="1" lang="zh-CN" altLang="en-US" sz="1600" b="1" u="none" smtClean="0">
                          <a:solidFill>
                            <a:srgbClr val="FF0000"/>
                          </a:solidFill>
                          <a:latin typeface="黑体" pitchFamily="2" charset="-122"/>
                          <a:ea typeface="黑体" pitchFamily="2" charset="-122"/>
                        </a:rPr>
                        <a:t>保障</a:t>
                      </a:r>
                      <a:r>
                        <a:rPr kumimoji="1" lang="zh-CN" altLang="en-US" sz="1600" b="1" u="sng" smtClean="0">
                          <a:solidFill>
                            <a:schemeClr val="tx1"/>
                          </a:solidFill>
                          <a:latin typeface="黑体" pitchFamily="2" charset="-122"/>
                          <a:ea typeface="黑体" pitchFamily="2" charset="-122"/>
                        </a:rPr>
                        <a:t>人权、政治经济文化权利</a:t>
                      </a:r>
                      <a:r>
                        <a:rPr kumimoji="1" lang="zh-CN" altLang="en-US" sz="1600" b="1" u="none" smtClean="0">
                          <a:solidFill>
                            <a:srgbClr val="FF0000"/>
                          </a:solidFill>
                          <a:latin typeface="黑体" pitchFamily="2" charset="-122"/>
                          <a:ea typeface="黑体" pitchFamily="2" charset="-122"/>
                        </a:rPr>
                        <a:t>），协调人民内部矛盾，（</a:t>
                      </a:r>
                      <a:r>
                        <a:rPr kumimoji="1" lang="zh-CN" altLang="en-US" sz="1600" b="1" u="none" smtClean="0">
                          <a:solidFill>
                            <a:schemeClr val="tx1"/>
                          </a:solidFill>
                          <a:latin typeface="黑体" pitchFamily="2" charset="-122"/>
                          <a:ea typeface="黑体" pitchFamily="2" charset="-122"/>
                        </a:rPr>
                        <a:t>民主</a:t>
                      </a:r>
                      <a:r>
                        <a:rPr kumimoji="1" lang="zh-CN" altLang="en-US" sz="1600" b="1" u="none" smtClean="0">
                          <a:solidFill>
                            <a:srgbClr val="FF0000"/>
                          </a:solidFill>
                          <a:latin typeface="黑体" pitchFamily="2" charset="-122"/>
                          <a:ea typeface="黑体" pitchFamily="2" charset="-122"/>
                        </a:rPr>
                        <a:t>）</a:t>
                      </a:r>
                    </a:p>
                    <a:p>
                      <a:pPr eaLnBrk="1" hangingPunct="1">
                        <a:spcBef>
                          <a:spcPct val="0"/>
                        </a:spcBef>
                        <a:buFontTx/>
                        <a:buNone/>
                      </a:pPr>
                      <a:r>
                        <a:rPr kumimoji="1" lang="zh-CN" altLang="en-US" sz="1600" b="1" u="none" smtClean="0">
                          <a:solidFill>
                            <a:srgbClr val="FF0000"/>
                          </a:solidFill>
                          <a:latin typeface="黑体" pitchFamily="2" charset="-122"/>
                          <a:ea typeface="黑体" pitchFamily="2" charset="-122"/>
                        </a:rPr>
                        <a:t>④打击违法犯罪分子，维护社会治安和</a:t>
                      </a:r>
                      <a:r>
                        <a:rPr kumimoji="1" lang="zh-CN" altLang="en-US" sz="1600" b="1" u="sng" smtClean="0">
                          <a:solidFill>
                            <a:srgbClr val="FF0000"/>
                          </a:solidFill>
                          <a:latin typeface="黑体" pitchFamily="2" charset="-122"/>
                          <a:ea typeface="黑体" pitchFamily="2" charset="-122"/>
                        </a:rPr>
                        <a:t>社会秩序</a:t>
                      </a:r>
                      <a:r>
                        <a:rPr kumimoji="1" lang="zh-CN" altLang="en-US" sz="1600" b="1" u="none" smtClean="0">
                          <a:solidFill>
                            <a:srgbClr val="FF0000"/>
                          </a:solidFill>
                          <a:latin typeface="黑体" pitchFamily="2" charset="-122"/>
                          <a:ea typeface="黑体" pitchFamily="2" charset="-122"/>
                        </a:rPr>
                        <a:t>（</a:t>
                      </a:r>
                      <a:r>
                        <a:rPr kumimoji="1" lang="zh-CN" altLang="en-US" sz="1600" b="1" u="none" smtClean="0">
                          <a:solidFill>
                            <a:schemeClr val="tx1"/>
                          </a:solidFill>
                          <a:latin typeface="黑体" pitchFamily="2" charset="-122"/>
                          <a:ea typeface="黑体" pitchFamily="2" charset="-122"/>
                        </a:rPr>
                        <a:t>专政</a:t>
                      </a:r>
                      <a:r>
                        <a:rPr kumimoji="1" lang="zh-CN" altLang="en-US" sz="1600" b="1" u="none" smtClean="0">
                          <a:solidFill>
                            <a:srgbClr val="FF0000"/>
                          </a:solidFill>
                          <a:latin typeface="黑体" pitchFamily="2" charset="-122"/>
                          <a:ea typeface="黑体" pitchFamily="2" charset="-122"/>
                        </a:rPr>
                        <a:t>：对象是极少数的敌人）。 </a:t>
                      </a:r>
                    </a:p>
                  </a:txBody>
                  <a:tcPr marL="68591" marR="68591" marT="34289" marB="342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vert="horz" wrap="square"/>
                    <a:lstStyle/>
                    <a:p>
                      <a:r>
                        <a:rPr lang="en-US" altLang="zh-CN" sz="1600" b="1" u="none" smtClean="0">
                          <a:solidFill>
                            <a:schemeClr val="tx1"/>
                          </a:solidFill>
                          <a:latin typeface="黑体" pitchFamily="2" charset="-122"/>
                          <a:ea typeface="黑体" pitchFamily="2" charset="-122"/>
                        </a:rPr>
                        <a:t>A</a:t>
                      </a:r>
                      <a:r>
                        <a:rPr lang="zh-CN" altLang="en-US" sz="1600" b="1" u="none" smtClean="0">
                          <a:solidFill>
                            <a:schemeClr val="tx1"/>
                          </a:solidFill>
                          <a:latin typeface="黑体" pitchFamily="2" charset="-122"/>
                          <a:ea typeface="黑体" pitchFamily="2" charset="-122"/>
                        </a:rPr>
                        <a:t>民主：保障人民当家做主的地位，</a:t>
                      </a:r>
                      <a:r>
                        <a:rPr lang="en-US" altLang="zh-CN" sz="1600" b="1" u="none" smtClean="0">
                          <a:solidFill>
                            <a:schemeClr val="tx1"/>
                          </a:solidFill>
                          <a:latin typeface="黑体" pitchFamily="2" charset="-122"/>
                          <a:ea typeface="黑体" pitchFamily="2" charset="-122"/>
                        </a:rPr>
                        <a:t>(</a:t>
                      </a:r>
                      <a:r>
                        <a:rPr lang="zh-CN" altLang="en-US" sz="1600" b="1" u="none" smtClean="0">
                          <a:solidFill>
                            <a:schemeClr val="tx1"/>
                          </a:solidFill>
                          <a:latin typeface="黑体" pitchFamily="2" charset="-122"/>
                          <a:ea typeface="黑体" pitchFamily="2" charset="-122"/>
                        </a:rPr>
                        <a:t>民主）</a:t>
                      </a:r>
                    </a:p>
                    <a:p>
                      <a:r>
                        <a:rPr lang="en-US" altLang="zh-CN" sz="1600" b="1" u="none" smtClean="0">
                          <a:solidFill>
                            <a:schemeClr val="tx1"/>
                          </a:solidFill>
                          <a:latin typeface="黑体" pitchFamily="2" charset="-122"/>
                          <a:ea typeface="黑体" pitchFamily="2" charset="-122"/>
                        </a:rPr>
                        <a:t>B</a:t>
                      </a:r>
                      <a:r>
                        <a:rPr lang="zh-CN" altLang="en-US" sz="1600" b="1" u="none" smtClean="0">
                          <a:solidFill>
                            <a:schemeClr val="tx1"/>
                          </a:solidFill>
                          <a:latin typeface="黑体" pitchFamily="2" charset="-122"/>
                          <a:ea typeface="黑体" pitchFamily="2" charset="-122"/>
                        </a:rPr>
                        <a:t>专政：维护社会治安和社会秩序，为人民生活提高安定的社会环境。</a:t>
                      </a:r>
                    </a:p>
                  </a:txBody>
                  <a:tcPr marL="68591" marR="68591" marT="34289" marB="34289">
                    <a:lnL w="12700" cap="flat" cmpd="sng" algn="ctr">
                      <a:solidFill>
                        <a:schemeClr val="tx1"/>
                      </a:solidFill>
                      <a:prstDash val="solid"/>
                      <a:round/>
                      <a:headEnd type="none" w="med" len="med"/>
                      <a:tailEnd type="none" w="med" len="med"/>
                    </a:lnL>
                  </a:tcPr>
                </a:tc>
              </a:tr>
              <a:tr h="1287780">
                <a:tc>
                  <a:txBody>
                    <a:bodyPr vert="horz" wrap="square"/>
                    <a:lstStyle/>
                    <a:p>
                      <a:r>
                        <a:rPr lang="zh-CN" altLang="en-US" sz="1600" b="1" u="none" smtClean="0">
                          <a:solidFill>
                            <a:schemeClr val="tx1"/>
                          </a:solidFill>
                          <a:latin typeface="黑体" pitchFamily="2" charset="-122"/>
                          <a:ea typeface="黑体" pitchFamily="2" charset="-122"/>
                        </a:rPr>
                        <a:t>组织社会主义经济建设的职能</a:t>
                      </a:r>
                    </a:p>
                  </a:txBody>
                  <a:tcPr marL="68591" marR="68591" marT="34289" marB="342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r>
                        <a:rPr kumimoji="1" lang="zh-CN" altLang="en-US" sz="1600" b="1" smtClean="0">
                          <a:solidFill>
                            <a:srgbClr val="FF0000"/>
                          </a:solidFill>
                          <a:latin typeface="黑体" pitchFamily="2" charset="-122"/>
                          <a:ea typeface="黑体" pitchFamily="2" charset="-122"/>
                          <a:sym typeface="+mn-ea"/>
                        </a:rPr>
                        <a:t>①</a:t>
                      </a:r>
                      <a:r>
                        <a:rPr lang="zh-CN" altLang="en-US" sz="1600" b="1" u="none" smtClean="0">
                          <a:solidFill>
                            <a:srgbClr val="FF0000"/>
                          </a:solidFill>
                          <a:latin typeface="黑体" pitchFamily="2" charset="-122"/>
                          <a:ea typeface="黑体" pitchFamily="2" charset="-122"/>
                        </a:rPr>
                        <a:t>宏观调控（经济手段、行政手段、法律手段、目标是四个）、</a:t>
                      </a:r>
                    </a:p>
                    <a:p>
                      <a:r>
                        <a:rPr kumimoji="1" lang="zh-CN" altLang="en-US" sz="1600" b="1" smtClean="0">
                          <a:solidFill>
                            <a:srgbClr val="FF0000"/>
                          </a:solidFill>
                          <a:latin typeface="黑体" pitchFamily="2" charset="-122"/>
                          <a:ea typeface="黑体" pitchFamily="2" charset="-122"/>
                          <a:sym typeface="+mn-ea"/>
                        </a:rPr>
                        <a:t>②</a:t>
                      </a:r>
                      <a:r>
                        <a:rPr lang="zh-CN" altLang="en-US" sz="1600" b="1" u="none" smtClean="0">
                          <a:solidFill>
                            <a:srgbClr val="FF0000"/>
                          </a:solidFill>
                          <a:latin typeface="黑体" pitchFamily="2" charset="-122"/>
                          <a:ea typeface="黑体" pitchFamily="2" charset="-122"/>
                        </a:rPr>
                        <a:t>市场监管维护市场秩序（法律和行政手段：主体是工商行政部门，作用是</a:t>
                      </a:r>
                      <a:r>
                        <a:rPr lang="zh-CN" altLang="en-US" sz="1600" b="1" u="sng" smtClean="0">
                          <a:solidFill>
                            <a:srgbClr val="FF0000"/>
                          </a:solidFill>
                          <a:latin typeface="黑体" pitchFamily="2" charset="-122"/>
                          <a:ea typeface="黑体" pitchFamily="2" charset="-122"/>
                        </a:rPr>
                        <a:t>维护市场秩序促进公平、促进资源合理配置</a:t>
                      </a:r>
                      <a:r>
                        <a:rPr lang="zh-CN" altLang="en-US" sz="1600" b="1" u="none" smtClean="0">
                          <a:solidFill>
                            <a:srgbClr val="FF0000"/>
                          </a:solidFill>
                          <a:latin typeface="黑体" pitchFamily="2" charset="-122"/>
                          <a:ea typeface="黑体" pitchFamily="2" charset="-122"/>
                        </a:rPr>
                        <a:t>）</a:t>
                      </a:r>
                    </a:p>
                  </a:txBody>
                  <a:tcPr marL="68591" marR="68591" marT="34289" marB="342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vert="horz" wrap="square"/>
                    <a:lstStyle/>
                    <a:p>
                      <a:r>
                        <a:rPr lang="en-US" altLang="zh-CN" sz="1600" b="1" u="none" smtClean="0">
                          <a:solidFill>
                            <a:schemeClr val="tx1"/>
                          </a:solidFill>
                          <a:latin typeface="黑体" pitchFamily="2" charset="-122"/>
                          <a:ea typeface="黑体" pitchFamily="2" charset="-122"/>
                        </a:rPr>
                        <a:t>A</a:t>
                      </a:r>
                      <a:r>
                        <a:rPr lang="zh-CN" altLang="en-US" sz="1600" b="1" u="none" smtClean="0">
                          <a:solidFill>
                            <a:schemeClr val="tx1"/>
                          </a:solidFill>
                          <a:latin typeface="黑体" pitchFamily="2" charset="-122"/>
                          <a:ea typeface="黑体" pitchFamily="2" charset="-122"/>
                        </a:rPr>
                        <a:t>促进经济发展、</a:t>
                      </a:r>
                    </a:p>
                    <a:p>
                      <a:r>
                        <a:rPr lang="en-US" altLang="zh-CN" sz="1600" b="1" u="none" smtClean="0">
                          <a:solidFill>
                            <a:schemeClr val="tx1"/>
                          </a:solidFill>
                          <a:latin typeface="黑体" pitchFamily="2" charset="-122"/>
                          <a:ea typeface="黑体" pitchFamily="2" charset="-122"/>
                        </a:rPr>
                        <a:t>B</a:t>
                      </a:r>
                      <a:r>
                        <a:rPr lang="zh-CN" altLang="en-US" sz="1600" b="1" u="none" smtClean="0">
                          <a:solidFill>
                            <a:schemeClr val="tx1"/>
                          </a:solidFill>
                          <a:latin typeface="黑体" pitchFamily="2" charset="-122"/>
                          <a:ea typeface="黑体" pitchFamily="2" charset="-122"/>
                        </a:rPr>
                        <a:t>提高生产力水平和</a:t>
                      </a:r>
                    </a:p>
                    <a:p>
                      <a:r>
                        <a:rPr lang="en-US" altLang="zh-CN" sz="1600" b="1" u="none" smtClean="0">
                          <a:solidFill>
                            <a:schemeClr val="tx1"/>
                          </a:solidFill>
                          <a:latin typeface="黑体" pitchFamily="2" charset="-122"/>
                          <a:ea typeface="黑体" pitchFamily="2" charset="-122"/>
                        </a:rPr>
                        <a:t>C</a:t>
                      </a:r>
                      <a:r>
                        <a:rPr lang="zh-CN" altLang="en-US" sz="1600" b="1" u="none" smtClean="0">
                          <a:solidFill>
                            <a:schemeClr val="tx1"/>
                          </a:solidFill>
                          <a:latin typeface="黑体" pitchFamily="2" charset="-122"/>
                          <a:ea typeface="黑体" pitchFamily="2" charset="-122"/>
                        </a:rPr>
                        <a:t>人民生活水平</a:t>
                      </a:r>
                    </a:p>
                  </a:txBody>
                  <a:tcPr marL="68591" marR="68591" marT="34289" marB="34289">
                    <a:lnL w="12700" cap="flat" cmpd="sng" algn="ctr">
                      <a:solidFill>
                        <a:schemeClr val="tx1"/>
                      </a:solidFill>
                      <a:prstDash val="solid"/>
                      <a:round/>
                      <a:headEnd type="none" w="med" len="med"/>
                      <a:tailEnd type="none" w="med" len="med"/>
                    </a:lnL>
                  </a:tcPr>
                </a:tc>
              </a:tr>
              <a:tr h="1043940">
                <a:tc>
                  <a:txBody>
                    <a:bodyPr vert="horz" wrap="square"/>
                    <a:lstStyle/>
                    <a:p>
                      <a:r>
                        <a:rPr lang="zh-CN" altLang="en-US" sz="1600" b="1" u="none" smtClean="0">
                          <a:solidFill>
                            <a:schemeClr val="tx1"/>
                          </a:solidFill>
                          <a:latin typeface="黑体" pitchFamily="2" charset="-122"/>
                          <a:ea typeface="黑体" pitchFamily="2" charset="-122"/>
                        </a:rPr>
                        <a:t>组织社会主义文化建设的职能</a:t>
                      </a:r>
                    </a:p>
                  </a:txBody>
                  <a:tcPr marL="68591" marR="68591" marT="34289" marB="342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eaLnBrk="1" hangingPunct="1">
                        <a:spcBef>
                          <a:spcPct val="0"/>
                        </a:spcBef>
                        <a:buFontTx/>
                        <a:buNone/>
                      </a:pPr>
                      <a:r>
                        <a:rPr lang="zh-CN" altLang="en-US" sz="1600" b="1" u="none" smtClean="0">
                          <a:solidFill>
                            <a:schemeClr val="tx1"/>
                          </a:solidFill>
                          <a:latin typeface="黑体" pitchFamily="2" charset="-122"/>
                          <a:ea typeface="黑体" pitchFamily="2" charset="-122"/>
                        </a:rPr>
                        <a:t>①宣传马克思主义科学理论和科学文化知识；抵制错误思想和腐朽思想</a:t>
                      </a:r>
                      <a:r>
                        <a:rPr lang="zh-CN" altLang="en-US" sz="1600" b="1" u="sng" smtClean="0">
                          <a:solidFill>
                            <a:srgbClr val="FF0000"/>
                          </a:solidFill>
                          <a:latin typeface="黑体" pitchFamily="2" charset="-122"/>
                          <a:ea typeface="黑体" pitchFamily="2" charset="-122"/>
                        </a:rPr>
                        <a:t>（精神文明建设）</a:t>
                      </a:r>
                      <a:endParaRPr lang="en-US" altLang="zh-CN" sz="1600" b="1" u="none" smtClean="0">
                        <a:solidFill>
                          <a:schemeClr val="tx1"/>
                        </a:solidFill>
                        <a:latin typeface="黑体" pitchFamily="2" charset="-122"/>
                        <a:ea typeface="黑体" pitchFamily="2" charset="-122"/>
                      </a:endParaRPr>
                    </a:p>
                    <a:p>
                      <a:pPr eaLnBrk="1" hangingPunct="1">
                        <a:spcBef>
                          <a:spcPct val="0"/>
                        </a:spcBef>
                        <a:buFontTx/>
                        <a:buNone/>
                      </a:pPr>
                      <a:r>
                        <a:rPr lang="zh-CN" altLang="en-US" sz="1600" b="1" u="none" smtClean="0">
                          <a:solidFill>
                            <a:schemeClr val="tx1"/>
                          </a:solidFill>
                          <a:latin typeface="黑体" pitchFamily="2" charset="-122"/>
                          <a:ea typeface="黑体" pitchFamily="2" charset="-122"/>
                        </a:rPr>
                        <a:t>②政府组织和发展“</a:t>
                      </a:r>
                      <a:r>
                        <a:rPr lang="zh-CN" altLang="en-US" sz="1600" b="1" u="none" smtClean="0">
                          <a:solidFill>
                            <a:srgbClr val="FF0000"/>
                          </a:solidFill>
                          <a:latin typeface="黑体" pitchFamily="2" charset="-122"/>
                          <a:ea typeface="黑体" pitchFamily="2" charset="-122"/>
                        </a:rPr>
                        <a:t>科、教、文、卫、体</a:t>
                      </a:r>
                      <a:r>
                        <a:rPr lang="zh-CN" altLang="en-US" sz="1600" b="1" u="none" smtClean="0">
                          <a:solidFill>
                            <a:schemeClr val="tx1"/>
                          </a:solidFill>
                          <a:latin typeface="黑体" pitchFamily="2" charset="-122"/>
                          <a:ea typeface="黑体" pitchFamily="2" charset="-122"/>
                        </a:rPr>
                        <a:t>”事业</a:t>
                      </a:r>
                      <a:r>
                        <a:rPr lang="zh-CN" altLang="en-US" sz="1600" b="1" u="sng" smtClean="0">
                          <a:solidFill>
                            <a:srgbClr val="FF0000"/>
                          </a:solidFill>
                          <a:latin typeface="黑体" pitchFamily="2" charset="-122"/>
                          <a:ea typeface="黑体" pitchFamily="2" charset="-122"/>
                        </a:rPr>
                        <a:t>（投入和基础设施）</a:t>
                      </a:r>
                    </a:p>
                  </a:txBody>
                  <a:tcPr marL="68591" marR="68591" marT="34289" marB="342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vert="horz" wrap="square"/>
                    <a:lstStyle/>
                    <a:p>
                      <a:r>
                        <a:rPr lang="en-US" altLang="zh-CN" sz="1600" b="1" u="none" smtClean="0">
                          <a:solidFill>
                            <a:schemeClr val="tx1"/>
                          </a:solidFill>
                          <a:latin typeface="黑体" pitchFamily="2" charset="-122"/>
                          <a:ea typeface="黑体" pitchFamily="2" charset="-122"/>
                        </a:rPr>
                        <a:t>A</a:t>
                      </a:r>
                      <a:r>
                        <a:rPr lang="zh-CN" altLang="en-US" sz="1600" b="1" u="none" smtClean="0">
                          <a:solidFill>
                            <a:schemeClr val="tx1"/>
                          </a:solidFill>
                          <a:latin typeface="黑体" pitchFamily="2" charset="-122"/>
                          <a:ea typeface="黑体" pitchFamily="2" charset="-122"/>
                        </a:rPr>
                        <a:t>提高人民思想道德素养和科学文化素养</a:t>
                      </a:r>
                    </a:p>
                    <a:p>
                      <a:r>
                        <a:rPr lang="en-US" altLang="zh-CN" sz="1600" b="1" u="none" smtClean="0">
                          <a:solidFill>
                            <a:schemeClr val="tx1"/>
                          </a:solidFill>
                          <a:latin typeface="黑体" pitchFamily="2" charset="-122"/>
                          <a:ea typeface="黑体" pitchFamily="2" charset="-122"/>
                        </a:rPr>
                        <a:t>B</a:t>
                      </a:r>
                      <a:r>
                        <a:rPr lang="zh-CN" altLang="en-US" sz="1600" b="1" u="none" smtClean="0">
                          <a:solidFill>
                            <a:schemeClr val="tx1"/>
                          </a:solidFill>
                          <a:latin typeface="黑体" pitchFamily="2" charset="-122"/>
                          <a:ea typeface="黑体" pitchFamily="2" charset="-122"/>
                        </a:rPr>
                        <a:t>提高国家的文化软实力</a:t>
                      </a:r>
                    </a:p>
                  </a:txBody>
                  <a:tcPr marL="68591" marR="68591" marT="34289" marB="34289">
                    <a:lnL w="12700" cap="flat" cmpd="sng" algn="ctr">
                      <a:solidFill>
                        <a:schemeClr val="tx1"/>
                      </a:solidFill>
                      <a:prstDash val="solid"/>
                      <a:round/>
                      <a:headEnd type="none" w="med" len="med"/>
                      <a:tailEnd type="none" w="med" len="med"/>
                    </a:lnL>
                  </a:tcPr>
                </a:tc>
              </a:tr>
              <a:tr h="800100">
                <a:tc>
                  <a:txBody>
                    <a:bodyPr vert="horz" wrap="square"/>
                    <a:lstStyle/>
                    <a:p>
                      <a:r>
                        <a:rPr lang="zh-CN" altLang="en-US" sz="1600" b="1" u="none" smtClean="0">
                          <a:solidFill>
                            <a:schemeClr val="tx1"/>
                          </a:solidFill>
                          <a:latin typeface="黑体" pitchFamily="2" charset="-122"/>
                          <a:ea typeface="黑体" pitchFamily="2" charset="-122"/>
                        </a:rPr>
                        <a:t>加强社会建设</a:t>
                      </a:r>
                    </a:p>
                  </a:txBody>
                  <a:tcPr marL="68591" marR="68591" marT="34289" marB="342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pPr eaLnBrk="1" hangingPunct="1">
                        <a:spcBef>
                          <a:spcPct val="0"/>
                        </a:spcBef>
                        <a:buFontTx/>
                        <a:buNone/>
                      </a:pPr>
                      <a:r>
                        <a:rPr lang="zh-CN" altLang="en-US" sz="1600" b="1" u="none" smtClean="0">
                          <a:solidFill>
                            <a:srgbClr val="FF0000"/>
                          </a:solidFill>
                          <a:latin typeface="黑体" pitchFamily="2" charset="-122"/>
                          <a:ea typeface="黑体" pitchFamily="2" charset="-122"/>
                        </a:rPr>
                        <a:t>政府加快健全</a:t>
                      </a:r>
                      <a:r>
                        <a:rPr lang="zh-CN" altLang="en-US" sz="1600" b="1" u="sng" smtClean="0">
                          <a:solidFill>
                            <a:srgbClr val="FF0000"/>
                          </a:solidFill>
                          <a:latin typeface="黑体" pitchFamily="2" charset="-122"/>
                          <a:ea typeface="黑体" pitchFamily="2" charset="-122"/>
                        </a:rPr>
                        <a:t>基本公共服务</a:t>
                      </a:r>
                      <a:r>
                        <a:rPr lang="zh-CN" altLang="en-US" sz="1600" b="1" u="none" smtClean="0">
                          <a:solidFill>
                            <a:srgbClr val="FF0000"/>
                          </a:solidFill>
                          <a:latin typeface="黑体" pitchFamily="2" charset="-122"/>
                          <a:ea typeface="黑体" pitchFamily="2" charset="-122"/>
                        </a:rPr>
                        <a:t>体系：内容是（</a:t>
                      </a:r>
                      <a:r>
                        <a:rPr lang="en-US" altLang="zh-CN" sz="1600" b="1" u="none" smtClean="0">
                          <a:solidFill>
                            <a:srgbClr val="FF0000"/>
                          </a:solidFill>
                          <a:latin typeface="黑体" pitchFamily="2" charset="-122"/>
                          <a:ea typeface="黑体" pitchFamily="2" charset="-122"/>
                        </a:rPr>
                        <a:t>7</a:t>
                      </a:r>
                      <a:r>
                        <a:rPr lang="zh-CN" altLang="en-US" sz="1600" b="1" u="none" smtClean="0">
                          <a:solidFill>
                            <a:srgbClr val="FF0000"/>
                          </a:solidFill>
                          <a:latin typeface="黑体" pitchFamily="2" charset="-122"/>
                          <a:ea typeface="黑体" pitchFamily="2" charset="-122"/>
                        </a:rPr>
                        <a:t>大领域）</a:t>
                      </a:r>
                      <a:endParaRPr lang="zh-CN" altLang="en-US" sz="1600" b="1" u="none" smtClean="0">
                        <a:solidFill>
                          <a:schemeClr val="tx1"/>
                        </a:solidFill>
                        <a:latin typeface="黑体" pitchFamily="2" charset="-122"/>
                        <a:ea typeface="黑体" pitchFamily="2" charset="-122"/>
                      </a:endParaRPr>
                    </a:p>
                    <a:p>
                      <a:pPr eaLnBrk="1" hangingPunct="1">
                        <a:spcBef>
                          <a:spcPct val="0"/>
                        </a:spcBef>
                        <a:buFontTx/>
                        <a:buNone/>
                      </a:pPr>
                      <a:r>
                        <a:rPr lang="zh-CN" altLang="en-US" sz="1600" b="1" u="none" smtClean="0">
                          <a:solidFill>
                            <a:schemeClr val="tx1"/>
                          </a:solidFill>
                          <a:latin typeface="黑体" pitchFamily="2" charset="-122"/>
                          <a:ea typeface="黑体" pitchFamily="2" charset="-122"/>
                        </a:rPr>
                        <a:t>保证幼有所育、学有所教、劳有所得、病有所医、老有所养、住有所居、弱有所扶。</a:t>
                      </a:r>
                    </a:p>
                  </a:txBody>
                  <a:tcPr marL="68591" marR="68591" marT="34289" marB="342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vert="horz" wrap="square"/>
                    <a:lstStyle/>
                    <a:p>
                      <a:r>
                        <a:rPr lang="en-US" altLang="zh-CN" sz="1600" b="1" u="none">
                          <a:solidFill>
                            <a:schemeClr val="tx1"/>
                          </a:solidFill>
                          <a:latin typeface="黑体" pitchFamily="2" charset="-122"/>
                          <a:ea typeface="黑体" pitchFamily="2" charset="-122"/>
                        </a:rPr>
                        <a:t>A</a:t>
                      </a:r>
                      <a:r>
                        <a:rPr lang="zh-CN" altLang="en-US" sz="1600" b="1" u="none">
                          <a:solidFill>
                            <a:schemeClr val="tx1"/>
                          </a:solidFill>
                          <a:latin typeface="黑体" pitchFamily="2" charset="-122"/>
                          <a:ea typeface="黑体" pitchFamily="2" charset="-122"/>
                        </a:rPr>
                        <a:t>保障社会基本生活需要，实现社会公平。促进社会和谐稳定。</a:t>
                      </a:r>
                    </a:p>
                  </a:txBody>
                  <a:tcPr marL="68591" marR="68591" marT="34289" marB="34289">
                    <a:lnL w="12700" cap="flat" cmpd="sng" algn="ctr">
                      <a:solidFill>
                        <a:schemeClr val="tx1"/>
                      </a:solidFill>
                      <a:prstDash val="solid"/>
                      <a:round/>
                      <a:headEnd type="none" w="med" len="med"/>
                      <a:tailEnd type="none" w="med" len="med"/>
                    </a:lnL>
                  </a:tcPr>
                </a:tc>
              </a:tr>
              <a:tr h="606425">
                <a:tc>
                  <a:txBody>
                    <a:bodyPr vert="horz" wrap="square"/>
                    <a:lstStyle/>
                    <a:p>
                      <a:r>
                        <a:rPr lang="zh-CN" altLang="en-US" sz="1600" b="1" u="none" smtClean="0">
                          <a:solidFill>
                            <a:schemeClr val="tx1"/>
                          </a:solidFill>
                          <a:latin typeface="黑体" pitchFamily="2" charset="-122"/>
                          <a:ea typeface="黑体" pitchFamily="2" charset="-122"/>
                        </a:rPr>
                        <a:t>推进生态文明建设</a:t>
                      </a:r>
                    </a:p>
                  </a:txBody>
                  <a:tcPr marL="68591" marR="68591" marT="34289" marB="342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vert="horz" wrap="square"/>
                    <a:lstStyle/>
                    <a:p>
                      <a:r>
                        <a:rPr lang="zh-CN" altLang="en-US" sz="1600" b="1" u="none" smtClean="0">
                          <a:solidFill>
                            <a:schemeClr val="tx1"/>
                          </a:solidFill>
                          <a:latin typeface="黑体" pitchFamily="2" charset="-122"/>
                          <a:ea typeface="黑体" pitchFamily="2" charset="-122"/>
                        </a:rPr>
                        <a:t>坚持</a:t>
                      </a:r>
                      <a:r>
                        <a:rPr lang="zh-CN" altLang="en-US" sz="1600" b="1" u="none" smtClean="0">
                          <a:solidFill>
                            <a:srgbClr val="FF0000"/>
                          </a:solidFill>
                          <a:latin typeface="黑体" pitchFamily="2" charset="-122"/>
                          <a:ea typeface="黑体" pitchFamily="2" charset="-122"/>
                        </a:rPr>
                        <a:t>节约资源和保护环境</a:t>
                      </a:r>
                      <a:r>
                        <a:rPr lang="zh-CN" altLang="en-US" sz="1600" b="1" u="none" smtClean="0">
                          <a:solidFill>
                            <a:schemeClr val="tx1"/>
                          </a:solidFill>
                          <a:latin typeface="黑体" pitchFamily="2" charset="-122"/>
                          <a:ea typeface="黑体" pitchFamily="2" charset="-122"/>
                        </a:rPr>
                        <a:t>的基本国策</a:t>
                      </a:r>
                    </a:p>
                  </a:txBody>
                  <a:tcPr marL="68591" marR="68591" marT="34289" marB="3428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vert="horz" wrap="square"/>
                    <a:lstStyle/>
                    <a:p>
                      <a:pPr marL="0" marR="0" indent="0" algn="l" defTabSz="914400" rtl="0" eaLnBrk="1" fontAlgn="auto" latinLnBrk="0" hangingPunct="1">
                        <a:lnSpc>
                          <a:spcPct val="100000"/>
                        </a:lnSpc>
                        <a:spcBef>
                          <a:spcPct val="0"/>
                        </a:spcBef>
                        <a:spcAft>
                          <a:spcPct val="0"/>
                        </a:spcAft>
                        <a:buClrTx/>
                        <a:buSzTx/>
                        <a:buFontTx/>
                        <a:buNone/>
                        <a:defRPr/>
                      </a:pPr>
                      <a:r>
                        <a:rPr lang="en-US" altLang="zh-CN" sz="1600" b="1" u="none" smtClean="0">
                          <a:solidFill>
                            <a:schemeClr val="tx1"/>
                          </a:solidFill>
                          <a:latin typeface="黑体" pitchFamily="2" charset="-122"/>
                          <a:ea typeface="黑体" pitchFamily="2" charset="-122"/>
                        </a:rPr>
                        <a:t>A</a:t>
                      </a:r>
                      <a:r>
                        <a:rPr lang="zh-CN" altLang="en-US" sz="1600" b="1" u="none" smtClean="0">
                          <a:solidFill>
                            <a:schemeClr val="tx1"/>
                          </a:solidFill>
                          <a:latin typeface="黑体" pitchFamily="2" charset="-122"/>
                          <a:ea typeface="黑体" pitchFamily="2" charset="-122"/>
                        </a:rPr>
                        <a:t>为人民创造良好的生产生活环境。</a:t>
                      </a:r>
                    </a:p>
                  </a:txBody>
                  <a:tcPr marL="68591" marR="68591" marT="34289" marB="34289">
                    <a:lnL w="12700" cap="flat" cmpd="sng" algn="ctr">
                      <a:solidFill>
                        <a:schemeClr val="tx1"/>
                      </a:solidFill>
                      <a:prstDash val="solid"/>
                      <a:round/>
                      <a:headEnd type="none" w="med" len="med"/>
                      <a:tailEnd type="none" w="med" len="med"/>
                    </a:lnL>
                  </a:tcPr>
                </a:tc>
              </a:tr>
            </a:tbl>
          </a:graphicData>
        </a:graphic>
      </p:graphicFrame>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showMasterSp="0">
  <p:cSld>
    <p:bg>
      <p:bgPr>
        <a:solidFill>
          <a:schemeClr val="bg1"/>
        </a:solidFill>
        <a:effectLst/>
      </p:bgPr>
    </p:bg>
    <p:spTree>
      <p:nvGrpSpPr>
        <p:cNvPr id="1" name=""/>
        <p:cNvGrpSpPr/>
        <p:nvPr/>
      </p:nvGrpSpPr>
      <p:grpSpPr>
        <a:xfrm>
          <a:off x="0" y="0"/>
          <a:ext cx="0" cy="0"/>
        </a:xfrm>
      </p:grpSpPr>
      <p:sp>
        <p:nvSpPr>
          <p:cNvPr id="432249" name="Text Box 121"/>
          <p:cNvSpPr txBox="1"/>
          <p:nvPr/>
        </p:nvSpPr>
        <p:spPr>
          <a:xfrm>
            <a:off x="209550" y="296545"/>
            <a:ext cx="8934450" cy="3468001"/>
          </a:xfrm>
          <a:prstGeom prst="rect">
            <a:avLst/>
          </a:prstGeom>
          <a:noFill/>
          <a:ln w="9525">
            <a:noFill/>
          </a:ln>
        </p:spPr>
        <p:txBody>
          <a:bodyPr wrap="square" anchor="t">
            <a:spAutoFit/>
          </a:bodyPr>
          <a:lstStyle/>
          <a:p>
            <a:pPr defTabSz="685800">
              <a:lnSpc>
                <a:spcPct val="114000"/>
              </a:lnSpc>
            </a:pPr>
            <a:r>
              <a:rPr lang="en-US" altLang="zh-CN" sz="2400" b="1">
                <a:latin typeface="黑体" pitchFamily="2" charset="-122"/>
                <a:ea typeface="黑体" pitchFamily="2" charset="-122"/>
                <a:sym typeface="+mn-ea"/>
              </a:rPr>
              <a:t>【</a:t>
            </a:r>
            <a:r>
              <a:rPr lang="zh-CN" altLang="en-US" sz="2400" b="1">
                <a:latin typeface="黑体" pitchFamily="2" charset="-122"/>
                <a:ea typeface="黑体" pitchFamily="2" charset="-122"/>
                <a:sym typeface="+mn-ea"/>
              </a:rPr>
              <a:t>政府的职能解读</a:t>
            </a:r>
            <a:r>
              <a:rPr lang="en-US" altLang="zh-CN" sz="2400" b="1">
                <a:latin typeface="黑体" pitchFamily="2" charset="-122"/>
                <a:ea typeface="黑体" pitchFamily="2" charset="-122"/>
                <a:sym typeface="+mn-ea"/>
              </a:rPr>
              <a:t>1-</a:t>
            </a:r>
            <a:r>
              <a:rPr lang="zh-CN" altLang="zh-CN" sz="2400" b="1">
                <a:solidFill>
                  <a:srgbClr val="FF0000"/>
                </a:solidFill>
                <a:latin typeface="黑体" pitchFamily="2" charset="-122"/>
                <a:ea typeface="黑体" pitchFamily="2" charset="-122"/>
                <a:sym typeface="+mn-ea"/>
              </a:rPr>
              <a:t>政治</a:t>
            </a:r>
            <a:r>
              <a:rPr lang="zh-CN" altLang="en-US" sz="2400" b="1">
                <a:solidFill>
                  <a:srgbClr val="FF0000"/>
                </a:solidFill>
                <a:latin typeface="黑体" pitchFamily="2" charset="-122"/>
                <a:ea typeface="黑体" pitchFamily="2" charset="-122"/>
                <a:sym typeface="+mn-ea"/>
              </a:rPr>
              <a:t>职能</a:t>
            </a:r>
            <a:r>
              <a:rPr lang="en-US" altLang="zh-CN" sz="2400" b="1">
                <a:latin typeface="黑体" pitchFamily="2" charset="-122"/>
                <a:ea typeface="黑体" pitchFamily="2" charset="-122"/>
                <a:sym typeface="+mn-ea"/>
              </a:rPr>
              <a:t>】</a:t>
            </a:r>
            <a:r>
              <a:rPr lang="en-US" altLang="zh-CN" sz="2400" b="1">
                <a:latin typeface="宋体" panose="02010600030101010101" pitchFamily="2" charset="-122"/>
                <a:sym typeface="+mn-ea"/>
              </a:rPr>
              <a:t> </a:t>
            </a:r>
            <a:endParaRPr lang="en-US" altLang="zh-CN" sz="2000" b="1">
              <a:latin typeface="宋体" panose="02010600030101010101" pitchFamily="2" charset="-122"/>
              <a:ea typeface="宋体" pitchFamily="2" charset="-122"/>
            </a:endParaRPr>
          </a:p>
          <a:p>
            <a:pPr defTabSz="685800">
              <a:lnSpc>
                <a:spcPct val="100000"/>
              </a:lnSpc>
            </a:pPr>
            <a:r>
              <a:rPr lang="en-US" altLang="zh-CN" sz="2400" b="1"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（1）</a:t>
            </a:r>
            <a:r>
              <a:rPr lang="en-US" altLang="zh-CN" sz="2400" b="1" noProof="1" smtClean="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保障人民民主和维护国家长治久安</a:t>
            </a:r>
            <a:endParaRPr lang="en-US" altLang="zh-CN"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endParaRPr>
          </a:p>
          <a:p>
            <a:pPr defTabSz="685800">
              <a:lnSpc>
                <a:spcPct val="100000"/>
              </a:lnSpc>
            </a:pPr>
            <a:r>
              <a:rPr lang="en-US" altLang="zh-CN"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 a保卫国家的独立与主权（钓鱼岛巡航捍卫国家主权和领土完整、</a:t>
            </a:r>
            <a:r>
              <a:rPr lang="en-US" altLang="zh-CN"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防止外敌入侵和</a:t>
            </a:r>
            <a:r>
              <a:rPr lang="zh-CN" altLang="en-US"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打击</a:t>
            </a:r>
            <a:r>
              <a:rPr lang="en-US" altLang="zh-CN"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国内的闹独立分子。</a:t>
            </a:r>
            <a:endParaRPr lang="en-US" altLang="zh-CN"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endParaRPr>
          </a:p>
          <a:p>
            <a:pPr defTabSz="685800">
              <a:lnSpc>
                <a:spcPct val="100000"/>
              </a:lnSpc>
            </a:pPr>
            <a:r>
              <a:rPr lang="en-US" altLang="zh-CN"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 b保护合法权益和合法财产（</a:t>
            </a:r>
            <a:r>
              <a:rPr lang="en-US" altLang="zh-CN"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保护</a:t>
            </a:r>
            <a:r>
              <a:rPr lang="en-US" altLang="zh-CN" sz="2400" b="1" u="sng" noProof="1" smtClean="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公有和私有</a:t>
            </a:r>
            <a:r>
              <a:rPr lang="zh-CN" altLang="en-US" sz="2400" b="1" u="sng" noProof="1" smtClean="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合法</a:t>
            </a:r>
            <a:r>
              <a:rPr lang="en-US" altLang="zh-CN" sz="2400" b="1" u="sng" noProof="1" smtClean="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财产</a:t>
            </a:r>
            <a:r>
              <a:rPr lang="en-US" altLang="zh-CN"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t>
            </a:r>
            <a:endParaRPr lang="en-US" altLang="zh-CN"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endParaRPr>
          </a:p>
          <a:p>
            <a:pPr defTabSz="685800">
              <a:lnSpc>
                <a:spcPct val="100000"/>
              </a:lnSpc>
            </a:pPr>
            <a:r>
              <a:rPr lang="en-US" altLang="zh-CN"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 c保障人民民主</a:t>
            </a:r>
            <a:r>
              <a:rPr lang="en-US" altLang="zh-CN"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t>
            </a:r>
            <a:r>
              <a:rPr lang="en-US" altLang="zh-CN" sz="2400" b="1" noProof="1" smtClean="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例如接回在国外的武汉人</a:t>
            </a:r>
            <a:r>
              <a:rPr lang="en-US" altLang="zh-CN" sz="2400" b="1"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，这次疫情保护人民生命和财产安全</a:t>
            </a:r>
            <a:r>
              <a:rPr lang="en-US" altLang="zh-CN"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），协调人民内部矛盾（民事法律关系协调：</a:t>
            </a:r>
            <a:r>
              <a:rPr lang="en-US" altLang="zh-CN" sz="2400" b="1" u="sng"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例如合同、劳动关系、家庭婚姻</a:t>
            </a:r>
            <a:r>
              <a:rPr lang="en-US" altLang="zh-CN"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t>
            </a:r>
            <a:endParaRPr lang="en-US" altLang="zh-CN"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endParaRPr>
          </a:p>
          <a:p>
            <a:pPr defTabSz="685800">
              <a:lnSpc>
                <a:spcPct val="100000"/>
              </a:lnSpc>
            </a:pPr>
            <a:r>
              <a:rPr lang="en-US" altLang="zh-CN"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  </a:t>
            </a:r>
            <a:r>
              <a:rPr lang="en-US" altLang="zh-CN"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sym typeface="+mn-ea"/>
              </a:rPr>
              <a:t>打击违法犯罪</a:t>
            </a:r>
            <a:r>
              <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sym typeface="+mn-ea"/>
              </a:rPr>
              <a:t>，维护社会治安和社会秩</a:t>
            </a:r>
            <a:r>
              <a:rPr lang="zh-CN" altLang="en-US"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sym typeface="+mn-ea"/>
              </a:rPr>
              <a:t>序</a:t>
            </a:r>
            <a:r>
              <a:rPr lang="en-US" altLang="zh-CN"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t>
            </a:r>
            <a:r>
              <a:rPr lang="en-US" altLang="zh-CN" sz="2400" b="1" u="sng" noProof="1" smtClean="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也叫专政职能</a:t>
            </a:r>
            <a:r>
              <a:rPr lang="zh-CN" altLang="en-US" sz="2400" b="1" u="sng" noProof="1" smtClean="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t>
            </a:r>
            <a:endPar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5361" name="Text Box 120"/>
          <p:cNvSpPr txBox="1"/>
          <p:nvPr/>
        </p:nvSpPr>
        <p:spPr>
          <a:xfrm>
            <a:off x="298450" y="982663"/>
            <a:ext cx="8542338" cy="429895"/>
          </a:xfrm>
          <a:prstGeom prst="rect">
            <a:avLst/>
          </a:prstGeom>
          <a:noFill/>
          <a:ln w="9525">
            <a:noFill/>
          </a:ln>
        </p:spPr>
        <p:txBody>
          <a:bodyPr wrap="square" anchor="t">
            <a:spAutoFit/>
          </a:bodyPr>
          <a:lstStyle/>
          <a:p>
            <a:pPr defTabSz="685800"/>
            <a:endParaRPr lang="en-US" altLang="zh-CN" sz="2200" b="1">
              <a:latin typeface="宋体" panose="02010600030101010101" pitchFamily="2" charset="-122"/>
              <a:ea typeface="宋体" pitchFamily="2" charset="-122"/>
            </a:endParaRPr>
          </a:p>
        </p:txBody>
      </p:sp>
      <p:sp>
        <p:nvSpPr>
          <p:cNvPr id="432249" name="Text Box 121"/>
          <p:cNvSpPr txBox="1"/>
          <p:nvPr/>
        </p:nvSpPr>
        <p:spPr>
          <a:xfrm>
            <a:off x="180975" y="540703"/>
            <a:ext cx="8659813" cy="4653325"/>
          </a:xfrm>
          <a:prstGeom prst="rect">
            <a:avLst/>
          </a:prstGeom>
          <a:noFill/>
          <a:ln w="9525">
            <a:noFill/>
          </a:ln>
        </p:spPr>
        <p:txBody>
          <a:bodyPr wrap="square" anchor="t">
            <a:spAutoFit/>
          </a:bodyPr>
          <a:lstStyle/>
          <a:p>
            <a:pPr defTabSz="685800">
              <a:lnSpc>
                <a:spcPct val="114000"/>
              </a:lnSpc>
            </a:pPr>
            <a:r>
              <a:rPr lang="en-US" altLang="zh-CN" sz="2400" b="1">
                <a:latin typeface="黑体" pitchFamily="2" charset="-122"/>
                <a:ea typeface="黑体" pitchFamily="2" charset="-122"/>
                <a:sym typeface="+mn-ea"/>
              </a:rPr>
              <a:t>【</a:t>
            </a:r>
            <a:r>
              <a:rPr lang="zh-CN" altLang="en-US" sz="2400" b="1">
                <a:latin typeface="黑体" pitchFamily="2" charset="-122"/>
                <a:ea typeface="黑体" pitchFamily="2" charset="-122"/>
                <a:sym typeface="+mn-ea"/>
              </a:rPr>
              <a:t>政府的职能解读</a:t>
            </a:r>
            <a:r>
              <a:rPr lang="en-US" altLang="zh-CN" sz="2400" b="1">
                <a:latin typeface="黑体" pitchFamily="2" charset="-122"/>
                <a:ea typeface="黑体" pitchFamily="2" charset="-122"/>
                <a:sym typeface="+mn-ea"/>
              </a:rPr>
              <a:t>2-</a:t>
            </a:r>
            <a:r>
              <a:rPr lang="zh-CN" altLang="zh-CN" sz="2400" b="1">
                <a:solidFill>
                  <a:srgbClr val="FF0000"/>
                </a:solidFill>
                <a:latin typeface="黑体" pitchFamily="2" charset="-122"/>
                <a:ea typeface="黑体" pitchFamily="2" charset="-122"/>
                <a:sym typeface="+mn-ea"/>
              </a:rPr>
              <a:t> 组</a:t>
            </a:r>
            <a:r>
              <a:rPr lang="zh-CN" altLang="zh-CN" sz="2400" b="1" smtClean="0">
                <a:solidFill>
                  <a:srgbClr val="FF0000"/>
                </a:solidFill>
                <a:latin typeface="黑体" pitchFamily="2" charset="-122"/>
                <a:ea typeface="黑体" pitchFamily="2" charset="-122"/>
                <a:sym typeface="+mn-ea"/>
              </a:rPr>
              <a:t>织</a:t>
            </a:r>
            <a:r>
              <a:rPr lang="zh-CN" altLang="en-US" sz="2400" b="1" smtClean="0">
                <a:solidFill>
                  <a:srgbClr val="FF0000"/>
                </a:solidFill>
                <a:latin typeface="黑体" pitchFamily="2" charset="-122"/>
                <a:ea typeface="黑体" pitchFamily="2" charset="-122"/>
                <a:sym typeface="+mn-ea"/>
              </a:rPr>
              <a:t>社会主义</a:t>
            </a:r>
            <a:r>
              <a:rPr lang="zh-CN" altLang="zh-CN" sz="2400" b="1" smtClean="0">
                <a:solidFill>
                  <a:srgbClr val="FF0000"/>
                </a:solidFill>
                <a:latin typeface="黑体" pitchFamily="2" charset="-122"/>
                <a:ea typeface="黑体" pitchFamily="2" charset="-122"/>
                <a:sym typeface="+mn-ea"/>
              </a:rPr>
              <a:t>经</a:t>
            </a:r>
            <a:r>
              <a:rPr lang="zh-CN" altLang="zh-CN" sz="2400" b="1">
                <a:solidFill>
                  <a:srgbClr val="FF0000"/>
                </a:solidFill>
                <a:latin typeface="黑体" pitchFamily="2" charset="-122"/>
                <a:ea typeface="黑体" pitchFamily="2" charset="-122"/>
                <a:sym typeface="+mn-ea"/>
              </a:rPr>
              <a:t>济建设</a:t>
            </a:r>
            <a:r>
              <a:rPr lang="zh-CN" altLang="en-US" sz="2400" b="1">
                <a:solidFill>
                  <a:srgbClr val="FF0000"/>
                </a:solidFill>
                <a:latin typeface="黑体" pitchFamily="2" charset="-122"/>
                <a:ea typeface="黑体" pitchFamily="2" charset="-122"/>
                <a:sym typeface="+mn-ea"/>
              </a:rPr>
              <a:t>职能</a:t>
            </a:r>
            <a:r>
              <a:rPr lang="en-US" altLang="zh-CN" sz="2400" b="1">
                <a:latin typeface="黑体" pitchFamily="2" charset="-122"/>
                <a:ea typeface="黑体" pitchFamily="2" charset="-122"/>
                <a:sym typeface="+mn-ea"/>
              </a:rPr>
              <a:t>】</a:t>
            </a:r>
            <a:r>
              <a:rPr lang="en-US" altLang="zh-CN" sz="2400" b="1">
                <a:latin typeface="宋体" panose="02010600030101010101" pitchFamily="2" charset="-122"/>
                <a:sym typeface="+mn-ea"/>
              </a:rPr>
              <a:t> </a:t>
            </a:r>
            <a:endParaRPr lang="en-US" altLang="zh-CN" sz="2400" b="1">
              <a:latin typeface="宋体" panose="02010600030101010101" pitchFamily="2" charset="-122"/>
              <a:ea typeface="宋体" pitchFamily="2" charset="-122"/>
            </a:endParaRPr>
          </a:p>
          <a:p>
            <a:pPr defTabSz="685800">
              <a:lnSpc>
                <a:spcPct val="114000"/>
              </a:lnSpc>
            </a:pPr>
            <a:r>
              <a:rPr lang="en-US" altLang="zh-CN" sz="20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（2</a:t>
            </a:r>
            <a:r>
              <a:rPr lang="zh-CN" altLang="en-US" sz="20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t>
            </a:r>
            <a:r>
              <a:rPr lang="zh-CN" altLang="zh-CN"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组</a:t>
            </a:r>
            <a:r>
              <a:rPr lang="zh-CN" altLang="zh-CN" sz="2000" b="1" noProof="1" smtClean="0">
                <a:effectLst>
                  <a:outerShdw blurRad="38100" dist="19050" dir="2700000" algn="tl" rotWithShape="0">
                    <a:schemeClr val="dk1">
                      <a:alpha val="40000"/>
                    </a:schemeClr>
                  </a:outerShdw>
                </a:effectLst>
                <a:latin typeface="黑体" pitchFamily="2" charset="-122"/>
                <a:ea typeface="黑体" pitchFamily="2" charset="-122"/>
                <a:cs typeface="+mn-cs"/>
                <a:sym typeface="+mn-ea"/>
              </a:rPr>
              <a:t>织</a:t>
            </a:r>
            <a:r>
              <a:rPr lang="zh-CN" altLang="en-US" sz="2000" b="1" noProof="1" smtClean="0">
                <a:effectLst>
                  <a:outerShdw blurRad="38100" dist="19050" dir="2700000" algn="tl" rotWithShape="0">
                    <a:schemeClr val="dk1">
                      <a:alpha val="40000"/>
                    </a:schemeClr>
                  </a:outerShdw>
                </a:effectLst>
                <a:latin typeface="黑体" pitchFamily="2" charset="-122"/>
                <a:ea typeface="黑体" pitchFamily="2" charset="-122"/>
                <a:cs typeface="+mn-cs"/>
                <a:sym typeface="+mn-ea"/>
              </a:rPr>
              <a:t>社会主义</a:t>
            </a:r>
            <a:r>
              <a:rPr lang="zh-CN" altLang="zh-CN" sz="2000" b="1" noProof="1" smtClean="0">
                <a:effectLst>
                  <a:outerShdw blurRad="38100" dist="19050" dir="2700000" algn="tl" rotWithShape="0">
                    <a:schemeClr val="dk1">
                      <a:alpha val="40000"/>
                    </a:schemeClr>
                  </a:outerShdw>
                </a:effectLst>
                <a:latin typeface="黑体" pitchFamily="2" charset="-122"/>
                <a:ea typeface="黑体" pitchFamily="2" charset="-122"/>
                <a:cs typeface="+mn-cs"/>
                <a:sym typeface="+mn-ea"/>
              </a:rPr>
              <a:t>经</a:t>
            </a:r>
            <a:r>
              <a:rPr lang="zh-CN" altLang="zh-CN"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济建设</a:t>
            </a:r>
            <a:r>
              <a:rPr lang="zh-CN" altLang="en-US"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职能</a:t>
            </a:r>
            <a:endParaRPr lang="zh-CN" altLang="en-US" sz="20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endParaRPr>
          </a:p>
          <a:p>
            <a:pPr defTabSz="685800">
              <a:lnSpc>
                <a:spcPct val="114000"/>
              </a:lnSpc>
            </a:pPr>
            <a:r>
              <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A主要是进行宏观调控：围绕经济、</a:t>
            </a:r>
            <a:r>
              <a:rPr lang="zh-CN" altLang="en-US"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法律、</a:t>
            </a:r>
            <a:r>
              <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行政</a:t>
            </a:r>
            <a:r>
              <a:rPr lang="zh-CN" altLang="en-US" sz="2400" b="1" u="sng"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三手</a:t>
            </a:r>
            <a:r>
              <a:rPr lang="zh-CN" altLang="en-US" sz="2400" b="1" u="sng" noProof="1" smtClean="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段，</a:t>
            </a:r>
            <a:r>
              <a:rPr lang="zh-CN" altLang="en-US" sz="2400" b="1"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主体</a:t>
            </a:r>
            <a:r>
              <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是财政部门、工商部门、央行（中国人民银行）为主体。</a:t>
            </a:r>
            <a:r>
              <a:rPr lang="zh-CN" altLang="en-US" sz="2400" b="1"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目标</a:t>
            </a:r>
            <a:r>
              <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是：促进经济增长、就业、物价、国家收支平衡等</a:t>
            </a:r>
          </a:p>
          <a:p>
            <a:pPr defTabSz="685800">
              <a:lnSpc>
                <a:spcPct val="114000"/>
              </a:lnSpc>
            </a:pPr>
            <a:r>
              <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B市场监管主要是维护市场秩序, 注意这里是经济职能中的</a:t>
            </a:r>
            <a:r>
              <a:rPr lang="zh-CN" altLang="en-US" sz="2400" b="1" u="sng"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经济秩序</a:t>
            </a:r>
            <a:r>
              <a:rPr lang="zh-CN" altLang="en-US"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t>
            </a:r>
            <a:r>
              <a:rPr lang="zh-CN" altLang="en-US" sz="2400" b="1" u="sng"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rPr>
              <a:t>主</a:t>
            </a:r>
            <a:r>
              <a:rPr lang="zh-CN" altLang="en-US" sz="2400" b="1" u="sng" noProof="1" smtClean="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rPr>
              <a:t>体</a:t>
            </a:r>
            <a:r>
              <a:rPr lang="zh-CN" altLang="en-US"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rPr>
              <a:t>是国</a:t>
            </a:r>
            <a:r>
              <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rPr>
              <a:t>家的工商部门，打击制假售价、哄抬物价等，</a:t>
            </a:r>
            <a:r>
              <a:rPr lang="zh-CN" altLang="en-US" sz="2400" b="1" u="sng"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rPr>
              <a:t>目的是</a:t>
            </a:r>
            <a:r>
              <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rPr>
              <a:t>实现公平竞争，促进资源合理配置</a:t>
            </a:r>
            <a:r>
              <a:rPr lang="zh-CN" altLang="en-US"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rPr>
              <a:t>。</a:t>
            </a:r>
            <a:r>
              <a:rPr lang="zh-CN" altLang="en-US" sz="2400" b="1" u="sng"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不</a:t>
            </a:r>
            <a:r>
              <a:rPr lang="zh-CN" altLang="en-US" sz="2400" b="1" u="sng"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是政治职能中的社会秩序</a:t>
            </a:r>
            <a:r>
              <a:rPr lang="zh-CN" altLang="en-US"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，（主体是公安机关）</a:t>
            </a:r>
            <a:endPar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endParaRPr>
          </a:p>
          <a:p>
            <a:pPr defTabSz="685800">
              <a:lnSpc>
                <a:spcPct val="114000"/>
              </a:lnSpc>
            </a:pPr>
            <a:r>
              <a:rPr lang="zh-CN" altLang="en-US" sz="2400" b="1" noProof="1" smtClean="0">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sym typeface="+mn-ea"/>
              </a:rPr>
              <a:t>C</a:t>
            </a:r>
            <a:r>
              <a:rPr lang="zh-CN" altLang="en-US" sz="2400" b="1" u="sng"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sym typeface="+mn-ea"/>
              </a:rPr>
              <a:t>经济职能的目的</a:t>
            </a:r>
            <a:r>
              <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sym typeface="+mn-ea"/>
              </a:rPr>
              <a:t>：促进经济发展、提高生产力水平、人民生活水平</a:t>
            </a:r>
            <a:endParaRPr lang="zh-CN" altLang="en-US" sz="2400" b="1" u="sng"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6385" name="Text Box 120"/>
          <p:cNvSpPr txBox="1"/>
          <p:nvPr/>
        </p:nvSpPr>
        <p:spPr>
          <a:xfrm>
            <a:off x="246380" y="348298"/>
            <a:ext cx="8542338" cy="460375"/>
          </a:xfrm>
          <a:prstGeom prst="rect">
            <a:avLst/>
          </a:prstGeom>
          <a:noFill/>
          <a:ln w="9525">
            <a:noFill/>
          </a:ln>
        </p:spPr>
        <p:txBody>
          <a:bodyPr wrap="square" anchor="t">
            <a:spAutoFit/>
          </a:bodyPr>
          <a:lstStyle/>
          <a:p>
            <a:pPr defTabSz="685800"/>
            <a:r>
              <a:rPr lang="en-US" altLang="zh-CN" sz="2400" b="1">
                <a:latin typeface="黑体" pitchFamily="2" charset="-122"/>
                <a:ea typeface="黑体" pitchFamily="2" charset="-122"/>
              </a:rPr>
              <a:t>【</a:t>
            </a:r>
            <a:r>
              <a:rPr lang="zh-CN" altLang="en-US" sz="2400" b="1">
                <a:latin typeface="黑体" pitchFamily="2" charset="-122"/>
                <a:ea typeface="黑体" pitchFamily="2" charset="-122"/>
              </a:rPr>
              <a:t>政府的职能解读</a:t>
            </a:r>
            <a:r>
              <a:rPr lang="en-US" altLang="zh-CN" sz="2400" b="1">
                <a:latin typeface="黑体" pitchFamily="2" charset="-122"/>
                <a:ea typeface="黑体" pitchFamily="2" charset="-122"/>
              </a:rPr>
              <a:t>3-</a:t>
            </a:r>
            <a:r>
              <a:rPr lang="zh-CN" altLang="zh-CN" sz="2400" b="1">
                <a:solidFill>
                  <a:srgbClr val="FF0000"/>
                </a:solidFill>
                <a:latin typeface="黑体" pitchFamily="2" charset="-122"/>
                <a:ea typeface="黑体" pitchFamily="2" charset="-122"/>
              </a:rPr>
              <a:t> 组</a:t>
            </a:r>
            <a:r>
              <a:rPr lang="zh-CN" altLang="zh-CN" sz="2400" b="1" smtClean="0">
                <a:solidFill>
                  <a:srgbClr val="FF0000"/>
                </a:solidFill>
                <a:latin typeface="黑体" pitchFamily="2" charset="-122"/>
                <a:ea typeface="黑体" pitchFamily="2" charset="-122"/>
              </a:rPr>
              <a:t>织</a:t>
            </a:r>
            <a:r>
              <a:rPr lang="zh-CN" altLang="en-US" sz="2400" b="1" smtClean="0">
                <a:solidFill>
                  <a:srgbClr val="FF0000"/>
                </a:solidFill>
                <a:latin typeface="黑体" pitchFamily="2" charset="-122"/>
                <a:ea typeface="黑体" pitchFamily="2" charset="-122"/>
              </a:rPr>
              <a:t>社会主义</a:t>
            </a:r>
            <a:r>
              <a:rPr lang="zh-CN" altLang="zh-CN" sz="2400" b="1" smtClean="0">
                <a:solidFill>
                  <a:srgbClr val="FF0000"/>
                </a:solidFill>
                <a:latin typeface="黑体" pitchFamily="2" charset="-122"/>
                <a:ea typeface="黑体" pitchFamily="2" charset="-122"/>
              </a:rPr>
              <a:t>文</a:t>
            </a:r>
            <a:r>
              <a:rPr lang="zh-CN" altLang="zh-CN" sz="2400" b="1">
                <a:solidFill>
                  <a:srgbClr val="FF0000"/>
                </a:solidFill>
                <a:latin typeface="黑体" pitchFamily="2" charset="-122"/>
                <a:ea typeface="黑体" pitchFamily="2" charset="-122"/>
              </a:rPr>
              <a:t>化建设</a:t>
            </a:r>
            <a:r>
              <a:rPr lang="zh-CN" altLang="en-US" sz="2400" b="1">
                <a:solidFill>
                  <a:srgbClr val="FF0000"/>
                </a:solidFill>
                <a:latin typeface="黑体" pitchFamily="2" charset="-122"/>
                <a:ea typeface="黑体" pitchFamily="2" charset="-122"/>
              </a:rPr>
              <a:t>职能</a:t>
            </a:r>
            <a:r>
              <a:rPr lang="en-US" altLang="zh-CN" sz="2400" b="1">
                <a:latin typeface="黑体" pitchFamily="2" charset="-122"/>
                <a:ea typeface="黑体" pitchFamily="2" charset="-122"/>
              </a:rPr>
              <a:t>】</a:t>
            </a:r>
            <a:r>
              <a:rPr lang="en-US" altLang="zh-CN" sz="2400" b="1">
                <a:latin typeface="宋体" panose="02010600030101010101" pitchFamily="2" charset="-122"/>
                <a:ea typeface="宋体" pitchFamily="2" charset="-122"/>
              </a:rPr>
              <a:t> </a:t>
            </a:r>
          </a:p>
        </p:txBody>
      </p:sp>
      <p:sp>
        <p:nvSpPr>
          <p:cNvPr id="432249" name="Text Box 121"/>
          <p:cNvSpPr txBox="1"/>
          <p:nvPr/>
        </p:nvSpPr>
        <p:spPr>
          <a:xfrm>
            <a:off x="53975" y="864870"/>
            <a:ext cx="9036050" cy="5139055"/>
          </a:xfrm>
          <a:prstGeom prst="rect">
            <a:avLst/>
          </a:prstGeom>
          <a:noFill/>
          <a:ln w="9525">
            <a:noFill/>
          </a:ln>
        </p:spPr>
        <p:txBody>
          <a:bodyPr wrap="square" anchor="t">
            <a:spAutoFit/>
          </a:bodyPr>
          <a:lstStyle/>
          <a:p>
            <a:pPr defTabSz="685800">
              <a:lnSpc>
                <a:spcPct val="114000"/>
              </a:lnSpc>
            </a:pPr>
            <a:r>
              <a:rPr lang="en-US" altLang="zh-CN" sz="20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t>
            </a:r>
            <a:r>
              <a:rPr lang="en-US" altLang="zh-CN"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3</a:t>
            </a:r>
            <a:r>
              <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t>
            </a:r>
            <a:r>
              <a:rPr lang="zh-CN" altLang="zh-CN" sz="2400" b="1" noProof="1">
                <a:solidFill>
                  <a:srgbClr val="FF0000"/>
                </a:solidFill>
                <a:latin typeface="黑体" pitchFamily="2" charset="-122"/>
                <a:ea typeface="黑体" pitchFamily="2" charset="-122"/>
                <a:cs typeface="+mn-cs"/>
                <a:sym typeface="+mn-ea"/>
              </a:rPr>
              <a:t>组</a:t>
            </a:r>
            <a:r>
              <a:rPr lang="zh-CN" altLang="zh-CN" sz="2400" b="1" noProof="1" smtClean="0">
                <a:solidFill>
                  <a:srgbClr val="FF0000"/>
                </a:solidFill>
                <a:latin typeface="黑体" pitchFamily="2" charset="-122"/>
                <a:ea typeface="黑体" pitchFamily="2" charset="-122"/>
                <a:cs typeface="+mn-cs"/>
                <a:sym typeface="+mn-ea"/>
              </a:rPr>
              <a:t>织</a:t>
            </a:r>
            <a:r>
              <a:rPr lang="zh-CN" altLang="en-US" sz="2400" b="1" noProof="1" smtClean="0">
                <a:solidFill>
                  <a:srgbClr val="FF0000"/>
                </a:solidFill>
                <a:latin typeface="黑体" pitchFamily="2" charset="-122"/>
                <a:ea typeface="黑体" pitchFamily="2" charset="-122"/>
                <a:cs typeface="+mn-cs"/>
                <a:sym typeface="+mn-ea"/>
              </a:rPr>
              <a:t>社会主义</a:t>
            </a:r>
            <a:r>
              <a:rPr lang="zh-CN" altLang="zh-CN" sz="2400" b="1" noProof="1" smtClean="0">
                <a:solidFill>
                  <a:srgbClr val="FF0000"/>
                </a:solidFill>
                <a:latin typeface="黑体" pitchFamily="2" charset="-122"/>
                <a:ea typeface="黑体" pitchFamily="2" charset="-122"/>
                <a:cs typeface="+mn-cs"/>
                <a:sym typeface="+mn-ea"/>
              </a:rPr>
              <a:t>文</a:t>
            </a:r>
            <a:r>
              <a:rPr lang="zh-CN" altLang="zh-CN" sz="2400" b="1" noProof="1">
                <a:solidFill>
                  <a:srgbClr val="FF0000"/>
                </a:solidFill>
                <a:latin typeface="黑体" pitchFamily="2" charset="-122"/>
                <a:ea typeface="黑体" pitchFamily="2" charset="-122"/>
                <a:cs typeface="+mn-cs"/>
                <a:sym typeface="+mn-ea"/>
              </a:rPr>
              <a:t>化建设</a:t>
            </a:r>
            <a:r>
              <a:rPr lang="zh-CN" altLang="en-US" sz="2400" b="1" noProof="1">
                <a:solidFill>
                  <a:srgbClr val="FF0000"/>
                </a:solidFill>
                <a:latin typeface="黑体" pitchFamily="2" charset="-122"/>
                <a:ea typeface="黑体" pitchFamily="2" charset="-122"/>
                <a:cs typeface="+mn-cs"/>
                <a:sym typeface="+mn-ea"/>
              </a:rPr>
              <a:t>职能</a:t>
            </a:r>
            <a:endParaRPr lang="zh-CN" altLang="en-US" sz="24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endParaRPr>
          </a:p>
          <a:p>
            <a:pPr defTabSz="685800">
              <a:lnSpc>
                <a:spcPct val="114000"/>
              </a:lnSpc>
            </a:pPr>
            <a:r>
              <a:rPr lang="zh-CN" altLang="en-US" sz="2400" b="1"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A软件：</a:t>
            </a:r>
          </a:p>
          <a:p>
            <a:pPr defTabSz="685800">
              <a:lnSpc>
                <a:spcPct val="114000"/>
              </a:lnSpc>
            </a:pPr>
            <a:r>
              <a:rPr lang="zh-CN" altLang="zh-CN" sz="24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a进行科学理论科学知识宣传和思想道德建设，</a:t>
            </a:r>
          </a:p>
          <a:p>
            <a:pPr defTabSz="685800">
              <a:lnSpc>
                <a:spcPct val="114000"/>
              </a:lnSpc>
            </a:pPr>
            <a:r>
              <a:rPr lang="zh-CN" altLang="zh-CN" sz="24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b引导人民抵制各种错误和腐朽思想的影响，提高科学文化和思想道德素养（</a:t>
            </a:r>
            <a:r>
              <a:rPr lang="en-US" altLang="zh-CN" sz="24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1</a:t>
            </a:r>
            <a:r>
              <a:rPr lang="zh-CN" altLang="zh-CN" sz="2400" b="1" u="sng"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科学文化知识</a:t>
            </a:r>
            <a:r>
              <a:rPr lang="zh-CN" altLang="zh-CN" sz="24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：表现为自然科学和社会科学知识、例如这次抗击疫情需要促进科技进步科技创新和心理调节等）（</a:t>
            </a:r>
            <a:r>
              <a:rPr lang="en-US" altLang="zh-CN" sz="2400" b="1" u="sng"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2</a:t>
            </a:r>
            <a:r>
              <a:rPr lang="zh-CN" altLang="zh-CN" sz="2400" b="1" u="sng"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道德建设</a:t>
            </a:r>
            <a:r>
              <a:rPr lang="zh-CN" altLang="zh-CN" sz="24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：表现为感动中国活动、评选共和国勋章活动，表现为社会主义核心价值观、社会主义核心价值体系宣传）</a:t>
            </a:r>
          </a:p>
          <a:p>
            <a:pPr defTabSz="685800">
              <a:lnSpc>
                <a:spcPct val="114000"/>
              </a:lnSpc>
            </a:pPr>
            <a:r>
              <a:rPr lang="zh-CN" altLang="zh-CN" sz="2400" b="1"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目的和作用</a:t>
            </a:r>
            <a:r>
              <a:rPr lang="zh-CN" altLang="zh-CN" sz="24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：提高全民族的思想道德素质和科学文化素质、</a:t>
            </a:r>
          </a:p>
          <a:p>
            <a:pPr defTabSz="685800">
              <a:lnSpc>
                <a:spcPct val="114000"/>
              </a:lnSpc>
            </a:pPr>
            <a:r>
              <a:rPr lang="zh-CN" altLang="zh-CN" sz="2400" b="1"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B硬件</a:t>
            </a:r>
            <a:r>
              <a:rPr lang="zh-CN" altLang="zh-CN" sz="24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：组织和发展科、教、文、卫事业事业的发展，建学校、研发中心、医院、体育场馆等</a:t>
            </a:r>
            <a:r>
              <a:rPr lang="zh-CN" altLang="zh-CN" sz="2400" b="1" u="sng"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公共基础设施建设和资金投入</a:t>
            </a:r>
            <a:r>
              <a:rPr lang="zh-CN" altLang="zh-CN" sz="24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a:t>
            </a:r>
            <a:r>
              <a:rPr lang="zh-CN" altLang="zh-CN" sz="2400" b="1"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目的和作用</a:t>
            </a:r>
            <a:r>
              <a:rPr lang="zh-CN" altLang="zh-CN" sz="24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：提高文化软实力 </a:t>
            </a:r>
            <a:endParaRPr lang="zh-CN" altLang="en-US" sz="2400" b="1" u="sng"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7409" name="Text Box 120"/>
          <p:cNvSpPr txBox="1"/>
          <p:nvPr/>
        </p:nvSpPr>
        <p:spPr>
          <a:xfrm>
            <a:off x="382270" y="365443"/>
            <a:ext cx="8005995" cy="460375"/>
          </a:xfrm>
          <a:prstGeom prst="rect">
            <a:avLst/>
          </a:prstGeom>
          <a:noFill/>
          <a:ln w="9525">
            <a:noFill/>
          </a:ln>
        </p:spPr>
        <p:txBody>
          <a:bodyPr wrap="square" anchor="t">
            <a:spAutoFit/>
          </a:bodyPr>
          <a:lstStyle/>
          <a:p>
            <a:pPr defTabSz="685800"/>
            <a:r>
              <a:rPr lang="en-US" altLang="zh-CN" sz="2400" b="1">
                <a:latin typeface="黑体" pitchFamily="2" charset="-122"/>
                <a:ea typeface="黑体" pitchFamily="2" charset="-122"/>
              </a:rPr>
              <a:t>【</a:t>
            </a:r>
            <a:r>
              <a:rPr lang="zh-CN" altLang="en-US" sz="2400" b="1">
                <a:latin typeface="黑体" pitchFamily="2" charset="-122"/>
                <a:ea typeface="黑体" pitchFamily="2" charset="-122"/>
              </a:rPr>
              <a:t>政府的职能解读</a:t>
            </a:r>
            <a:r>
              <a:rPr lang="en-US" altLang="zh-CN" sz="2400" b="1">
                <a:latin typeface="黑体" pitchFamily="2" charset="-122"/>
                <a:ea typeface="黑体" pitchFamily="2" charset="-122"/>
              </a:rPr>
              <a:t>4-</a:t>
            </a:r>
            <a:r>
              <a:rPr lang="zh-CN" altLang="en-US" sz="2400" b="1">
                <a:solidFill>
                  <a:srgbClr val="FF0000"/>
                </a:solidFill>
                <a:latin typeface="黑体" pitchFamily="2" charset="-122"/>
                <a:ea typeface="黑体" pitchFamily="2" charset="-122"/>
              </a:rPr>
              <a:t>加强社会</a:t>
            </a:r>
            <a:r>
              <a:rPr lang="zh-CN" altLang="zh-CN" sz="2400" b="1">
                <a:solidFill>
                  <a:srgbClr val="FF0000"/>
                </a:solidFill>
                <a:latin typeface="黑体" pitchFamily="2" charset="-122"/>
                <a:ea typeface="黑体" pitchFamily="2" charset="-122"/>
              </a:rPr>
              <a:t>建设</a:t>
            </a:r>
            <a:r>
              <a:rPr lang="zh-CN" altLang="en-US" sz="2400" b="1">
                <a:solidFill>
                  <a:srgbClr val="FF0000"/>
                </a:solidFill>
                <a:latin typeface="黑体" pitchFamily="2" charset="-122"/>
                <a:ea typeface="黑体" pitchFamily="2" charset="-122"/>
              </a:rPr>
              <a:t>职能</a:t>
            </a:r>
            <a:r>
              <a:rPr lang="en-US" altLang="zh-CN" sz="2400" b="1">
                <a:solidFill>
                  <a:srgbClr val="FF0000"/>
                </a:solidFill>
                <a:latin typeface="黑体" pitchFamily="2" charset="-122"/>
                <a:ea typeface="黑体" pitchFamily="2" charset="-122"/>
              </a:rPr>
              <a:t>/5</a:t>
            </a:r>
            <a:r>
              <a:rPr lang="zh-CN" altLang="zh-CN" sz="2400" b="1">
                <a:solidFill>
                  <a:srgbClr val="FF0000"/>
                </a:solidFill>
                <a:latin typeface="黑体" pitchFamily="2" charset="-122"/>
                <a:ea typeface="黑体" pitchFamily="2" charset="-122"/>
              </a:rPr>
              <a:t>生态文明建设</a:t>
            </a:r>
            <a:r>
              <a:rPr lang="en-US" altLang="zh-CN" sz="2400" b="1">
                <a:latin typeface="黑体" pitchFamily="2" charset="-122"/>
                <a:ea typeface="黑体" pitchFamily="2" charset="-122"/>
              </a:rPr>
              <a:t>】</a:t>
            </a:r>
            <a:r>
              <a:rPr lang="en-US" altLang="zh-CN" sz="2200" b="1">
                <a:latin typeface="宋体" panose="02010600030101010101" pitchFamily="2" charset="-122"/>
                <a:ea typeface="宋体" pitchFamily="2" charset="-122"/>
              </a:rPr>
              <a:t> </a:t>
            </a:r>
          </a:p>
        </p:txBody>
      </p:sp>
      <p:sp>
        <p:nvSpPr>
          <p:cNvPr id="432249" name="Text Box 121"/>
          <p:cNvSpPr txBox="1"/>
          <p:nvPr/>
        </p:nvSpPr>
        <p:spPr>
          <a:xfrm>
            <a:off x="191135" y="826135"/>
            <a:ext cx="9036050" cy="3248025"/>
          </a:xfrm>
          <a:prstGeom prst="rect">
            <a:avLst/>
          </a:prstGeom>
          <a:noFill/>
          <a:ln w="9525">
            <a:noFill/>
          </a:ln>
        </p:spPr>
        <p:txBody>
          <a:bodyPr wrap="square" anchor="t">
            <a:spAutoFit/>
          </a:bodyPr>
          <a:lstStyle/>
          <a:p>
            <a:pPr defTabSz="685800">
              <a:lnSpc>
                <a:spcPct val="114000"/>
              </a:lnSpc>
            </a:pPr>
            <a:r>
              <a:rPr lang="en-US" altLang="zh-CN" sz="2000" b="1"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（4</a:t>
            </a:r>
            <a:r>
              <a:rPr lang="zh-CN" altLang="en-US" sz="2000" b="1"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）加强社会</a:t>
            </a:r>
            <a:r>
              <a:rPr lang="zh-CN" altLang="zh-CN" sz="2000" b="1" noProof="1">
                <a:solidFill>
                  <a:srgbClr val="FF0000"/>
                </a:solidFill>
                <a:latin typeface="黑体" pitchFamily="2" charset="-122"/>
                <a:ea typeface="黑体" pitchFamily="2" charset="-122"/>
                <a:cs typeface="+mn-cs"/>
                <a:sym typeface="+mn-ea"/>
              </a:rPr>
              <a:t>建设</a:t>
            </a:r>
            <a:r>
              <a:rPr lang="zh-CN" altLang="en-US" sz="2000" b="1" noProof="1">
                <a:solidFill>
                  <a:srgbClr val="FF0000"/>
                </a:solidFill>
                <a:latin typeface="黑体" pitchFamily="2" charset="-122"/>
                <a:ea typeface="黑体" pitchFamily="2" charset="-122"/>
                <a:cs typeface="+mn-cs"/>
                <a:sym typeface="+mn-ea"/>
              </a:rPr>
              <a:t>职能，</a:t>
            </a:r>
            <a:r>
              <a:rPr lang="zh-CN" altLang="zh-CN"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政府加快健全基本公共服务体系：</a:t>
            </a:r>
          </a:p>
          <a:p>
            <a:pPr defTabSz="685800">
              <a:lnSpc>
                <a:spcPct val="114000"/>
              </a:lnSpc>
            </a:pPr>
            <a:r>
              <a:rPr lang="zh-CN" altLang="zh-CN" sz="2000" b="1"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幼</a:t>
            </a:r>
            <a:r>
              <a:rPr lang="zh-CN" altLang="zh-CN"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有所育（幼儿园的入园率）、</a:t>
            </a:r>
          </a:p>
          <a:p>
            <a:pPr defTabSz="685800">
              <a:lnSpc>
                <a:spcPct val="114000"/>
              </a:lnSpc>
            </a:pPr>
            <a:r>
              <a:rPr lang="zh-CN" altLang="zh-CN" sz="2000" b="1"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学</a:t>
            </a:r>
            <a:r>
              <a:rPr lang="zh-CN" altLang="zh-CN"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有所教（教师的待遇和地位，义务教育、高中、大学教育的保障）、</a:t>
            </a:r>
          </a:p>
          <a:p>
            <a:pPr defTabSz="685800">
              <a:lnSpc>
                <a:spcPct val="114000"/>
              </a:lnSpc>
            </a:pPr>
            <a:r>
              <a:rPr lang="zh-CN" altLang="zh-CN" sz="2000" b="1"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劳</a:t>
            </a:r>
            <a:r>
              <a:rPr lang="zh-CN" altLang="zh-CN"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有所得（劳动者就业政策、技能培训和合法权益的保护）、</a:t>
            </a:r>
          </a:p>
          <a:p>
            <a:pPr defTabSz="685800">
              <a:lnSpc>
                <a:spcPct val="114000"/>
              </a:lnSpc>
            </a:pPr>
            <a:r>
              <a:rPr lang="zh-CN" altLang="zh-CN" sz="2000" b="1"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病</a:t>
            </a:r>
            <a:r>
              <a:rPr lang="zh-CN" altLang="zh-CN"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有所医（基本医疗卫生制度和医疗保障制度）、</a:t>
            </a:r>
          </a:p>
          <a:p>
            <a:pPr defTabSz="685800">
              <a:lnSpc>
                <a:spcPct val="114000"/>
              </a:lnSpc>
            </a:pPr>
            <a:r>
              <a:rPr lang="zh-CN" altLang="zh-CN" sz="2000" b="1"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老</a:t>
            </a:r>
            <a:r>
              <a:rPr lang="zh-CN" altLang="zh-CN"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有所养（养老保险的统筹和保障）、</a:t>
            </a:r>
          </a:p>
          <a:p>
            <a:pPr defTabSz="685800">
              <a:lnSpc>
                <a:spcPct val="114000"/>
              </a:lnSpc>
            </a:pPr>
            <a:r>
              <a:rPr lang="zh-CN" altLang="zh-CN" sz="2000" b="1"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住</a:t>
            </a:r>
            <a:r>
              <a:rPr lang="zh-CN" altLang="zh-CN"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有所居（多渠道保障住房）、</a:t>
            </a:r>
          </a:p>
          <a:p>
            <a:pPr defTabSz="685800">
              <a:lnSpc>
                <a:spcPct val="114000"/>
              </a:lnSpc>
            </a:pPr>
            <a:r>
              <a:rPr lang="zh-CN" altLang="zh-CN" sz="2000" b="1" noProof="1">
                <a:solidFill>
                  <a:srgbClr val="FF0000"/>
                </a:solidFill>
                <a:effectLst>
                  <a:outerShdw blurRad="38100" dist="19050" dir="2700000" algn="tl" rotWithShape="0">
                    <a:schemeClr val="dk1">
                      <a:alpha val="40000"/>
                    </a:schemeClr>
                  </a:outerShdw>
                </a:effectLst>
                <a:latin typeface="黑体" pitchFamily="2" charset="-122"/>
                <a:ea typeface="黑体" pitchFamily="2" charset="-122"/>
                <a:cs typeface="+mn-cs"/>
                <a:sym typeface="+mn-ea"/>
              </a:rPr>
              <a:t>弱</a:t>
            </a:r>
            <a:r>
              <a:rPr lang="zh-CN" altLang="zh-CN"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有所扶（鳏寡孤独穷弱势的帮助）</a:t>
            </a:r>
          </a:p>
          <a:p>
            <a:pPr defTabSz="685800">
              <a:lnSpc>
                <a:spcPct val="114000"/>
              </a:lnSpc>
            </a:pPr>
            <a:r>
              <a:rPr lang="zh-CN" altLang="zh-CN" sz="2000" b="1" noProof="1">
                <a:effectLst>
                  <a:outerShdw blurRad="38100" dist="19050" dir="2700000" algn="tl" rotWithShape="0">
                    <a:schemeClr val="dk1">
                      <a:alpha val="40000"/>
                    </a:schemeClr>
                  </a:outerShdw>
                </a:effectLst>
                <a:latin typeface="黑体" pitchFamily="2" charset="-122"/>
                <a:ea typeface="黑体" pitchFamily="2" charset="-122"/>
                <a:cs typeface="+mn-cs"/>
                <a:sym typeface="+mn-ea"/>
              </a:rPr>
              <a:t>（作用：促进社会和谐，实现共享）</a:t>
            </a:r>
          </a:p>
        </p:txBody>
      </p:sp>
      <p:sp>
        <p:nvSpPr>
          <p:cNvPr id="2" name="Text Box 121"/>
          <p:cNvSpPr txBox="1"/>
          <p:nvPr/>
        </p:nvSpPr>
        <p:spPr>
          <a:xfrm>
            <a:off x="98425" y="4074160"/>
            <a:ext cx="8987790" cy="2861310"/>
          </a:xfrm>
          <a:prstGeom prst="rect">
            <a:avLst/>
          </a:prstGeom>
          <a:noFill/>
          <a:ln w="9525">
            <a:noFill/>
          </a:ln>
        </p:spPr>
        <p:txBody>
          <a:bodyPr wrap="square" anchor="t">
            <a:spAutoFit/>
          </a:bodyPr>
          <a:lstStyle/>
          <a:p>
            <a:pPr defTabSz="685800">
              <a:lnSpc>
                <a:spcPct val="100000"/>
              </a:lnSpc>
            </a:pPr>
            <a:r>
              <a:rPr lang="zh-CN" altLang="en-US" sz="2000" b="1"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（5）推进生态文明建</a:t>
            </a:r>
            <a:r>
              <a:rPr lang="zh-CN" altLang="en-US" sz="2000" b="1" noProof="1" smtClean="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设</a:t>
            </a:r>
            <a:endParaRPr lang="zh-CN" altLang="en-US" sz="2000" b="1"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endParaRPr>
          </a:p>
          <a:p>
            <a:pPr defTabSz="685800">
              <a:lnSpc>
                <a:spcPct val="100000"/>
              </a:lnSpc>
            </a:pPr>
            <a:r>
              <a:rPr lang="zh-CN" altLang="en-US" sz="20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表现：坚持</a:t>
            </a:r>
            <a:r>
              <a:rPr lang="zh-CN" altLang="en-US" sz="2000" b="1" u="sng"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节约资源和保护环境</a:t>
            </a:r>
            <a:r>
              <a:rPr lang="zh-CN" altLang="en-US" sz="20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的基本国策，促进可持续发展，（</a:t>
            </a:r>
            <a:r>
              <a:rPr lang="zh-CN" altLang="en-US" sz="2000" b="1" u="sng"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可持续生产和可持续消费，绿色生产和绿色消费</a:t>
            </a:r>
            <a:r>
              <a:rPr lang="zh-CN" altLang="en-US" sz="20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a:t>
            </a:r>
          </a:p>
          <a:p>
            <a:pPr defTabSz="685800">
              <a:lnSpc>
                <a:spcPct val="100000"/>
              </a:lnSpc>
            </a:pPr>
            <a:r>
              <a:rPr lang="zh-CN" altLang="en-US" sz="20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作用：创造良好生产生活环境 </a:t>
            </a:r>
          </a:p>
          <a:p>
            <a:pPr defTabSz="685800">
              <a:lnSpc>
                <a:spcPct val="100000"/>
              </a:lnSpc>
            </a:pPr>
            <a:r>
              <a:rPr lang="zh-CN" altLang="en-US" sz="2000" b="1">
                <a:sym typeface="+mn-ea"/>
              </a:rPr>
              <a:t>注意：</a:t>
            </a:r>
            <a:endParaRPr lang="zh-CN" altLang="en-US" sz="2000" b="1"/>
          </a:p>
          <a:p>
            <a:pPr defTabSz="685800">
              <a:lnSpc>
                <a:spcPct val="100000"/>
              </a:lnSpc>
            </a:pPr>
            <a:r>
              <a:rPr lang="zh-CN" altLang="en-US" sz="2000" b="1">
                <a:sym typeface="+mn-ea"/>
              </a:rPr>
              <a:t>（</a:t>
            </a:r>
            <a:r>
              <a:rPr lang="en-US" altLang="zh-CN" sz="2000" b="1">
                <a:sym typeface="+mn-ea"/>
              </a:rPr>
              <a:t>1</a:t>
            </a:r>
            <a:r>
              <a:rPr lang="zh-CN" altLang="en-US" sz="2000" b="1">
                <a:sym typeface="+mn-ea"/>
              </a:rPr>
              <a:t>）五项职能归纳为</a:t>
            </a:r>
            <a:r>
              <a:rPr lang="en-US" altLang="zh-CN" sz="2000" b="1">
                <a:solidFill>
                  <a:srgbClr val="1F2DA8"/>
                </a:solidFill>
                <a:sym typeface="+mn-ea"/>
              </a:rPr>
              <a:t>“</a:t>
            </a:r>
            <a:r>
              <a:rPr lang="zh-CN" altLang="en-US" sz="2000" b="1">
                <a:solidFill>
                  <a:srgbClr val="1F2DA8"/>
                </a:solidFill>
                <a:sym typeface="+mn-ea"/>
              </a:rPr>
              <a:t>管理</a:t>
            </a:r>
            <a:r>
              <a:rPr lang="en-US" altLang="zh-CN" sz="2000" b="1">
                <a:solidFill>
                  <a:srgbClr val="1F2DA8"/>
                </a:solidFill>
                <a:sym typeface="+mn-ea"/>
              </a:rPr>
              <a:t>”</a:t>
            </a:r>
            <a:r>
              <a:rPr lang="zh-CN" altLang="en-US" sz="2000" b="1">
                <a:solidFill>
                  <a:srgbClr val="1F2DA8"/>
                </a:solidFill>
                <a:sym typeface="+mn-ea"/>
              </a:rPr>
              <a:t>和</a:t>
            </a:r>
            <a:r>
              <a:rPr lang="en-US" altLang="zh-CN" sz="2000" b="1">
                <a:solidFill>
                  <a:srgbClr val="1F2DA8"/>
                </a:solidFill>
                <a:sym typeface="+mn-ea"/>
              </a:rPr>
              <a:t>“</a:t>
            </a:r>
            <a:r>
              <a:rPr lang="zh-CN" altLang="en-US" sz="2000" b="1">
                <a:solidFill>
                  <a:srgbClr val="1F2DA8"/>
                </a:solidFill>
                <a:sym typeface="+mn-ea"/>
              </a:rPr>
              <a:t>服务</a:t>
            </a:r>
            <a:r>
              <a:rPr lang="en-US" altLang="zh-CN" sz="2000" b="1">
                <a:solidFill>
                  <a:srgbClr val="1F2DA8"/>
                </a:solidFill>
                <a:sym typeface="+mn-ea"/>
              </a:rPr>
              <a:t>”</a:t>
            </a:r>
            <a:r>
              <a:rPr lang="zh-CN" altLang="en-US" sz="2000" b="1">
                <a:sym typeface="+mn-ea"/>
              </a:rPr>
              <a:t>；</a:t>
            </a:r>
            <a:endParaRPr lang="zh-CN" altLang="en-US" sz="2000" b="1"/>
          </a:p>
          <a:p>
            <a:pPr defTabSz="685800">
              <a:lnSpc>
                <a:spcPct val="100000"/>
              </a:lnSpc>
            </a:pPr>
            <a:r>
              <a:rPr lang="zh-CN" altLang="en-US" sz="2000" b="1">
                <a:sym typeface="+mn-ea"/>
              </a:rPr>
              <a:t>（</a:t>
            </a:r>
            <a:r>
              <a:rPr lang="en-US" altLang="zh-CN" sz="2000" b="1">
                <a:sym typeface="+mn-ea"/>
              </a:rPr>
              <a:t>2</a:t>
            </a:r>
            <a:r>
              <a:rPr lang="zh-CN" altLang="en-US" sz="2000" b="1">
                <a:sym typeface="+mn-ea"/>
              </a:rPr>
              <a:t>）我国政府职能的</a:t>
            </a:r>
            <a:r>
              <a:rPr lang="zh-CN" altLang="en-US" sz="2000" b="1">
                <a:solidFill>
                  <a:srgbClr val="1F2DA8"/>
                </a:solidFill>
                <a:sym typeface="+mn-ea"/>
              </a:rPr>
              <a:t>划分具有相对性，有些职能存在交叉关系。</a:t>
            </a:r>
            <a:r>
              <a:rPr lang="zh-CN" altLang="en-US" sz="2000" b="1">
                <a:sym typeface="+mn-ea"/>
              </a:rPr>
              <a:t>例如，严惩制售假口罩行为，既体现了保障人民民主和维护国家长治久安，也体现了组织社会主义经济建设中的市场监管。</a:t>
            </a:r>
            <a:endParaRPr lang="zh-CN" altLang="en-US" sz="2000" b="1" noProof="1">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sym typeface="+mn-ea"/>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sld>
</file>

<file path=ppt/tags/tag1.xml><?xml version="1.0" encoding="utf-8"?>
<p:tagLst xmlns:p="http://schemas.openxmlformats.org/presentationml/2006/main">
  <p:tag name="AS_NET" val="4.0.30319.42000"/>
  <p:tag name="AS_OS" val="Microsoft Windows NT 6.1.7601 Service Pack 1"/>
  <p:tag name="AS_RELEASE_DATE" val="2018.10.10"/>
  <p:tag name="AS_TITLE" val="Aspose.Slides for .NET 4.0 Client Profile"/>
  <p:tag name="AS_VERSION" val="18.10"/>
</p:tagLst>
</file>

<file path=ppt/theme/theme1.xml><?xml version="1.0" encoding="utf-8"?>
<a:theme xmlns:r="http://schemas.openxmlformats.org/officeDocument/2006/relationships"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charset="-122"/>
        <a:cs typeface="Arial"/>
      </a:majorFont>
      <a:minorFont>
        <a:latin typeface="Arial"/>
        <a:ea typeface="宋体" charset="-122"/>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charset="-122"/>
        <a:cs typeface="Arial"/>
      </a:majorFont>
      <a:minorFont>
        <a:latin typeface="Arial"/>
        <a:ea typeface="宋体" charset="-122"/>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2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charset="-122"/>
        <a:cs typeface="Arial"/>
      </a:majorFont>
      <a:minorFont>
        <a:latin typeface="Arial"/>
        <a:ea typeface="宋体" charset="-122"/>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3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charset="-122"/>
        <a:cs typeface="Arial"/>
      </a:majorFont>
      <a:minorFont>
        <a:latin typeface="Arial"/>
        <a:ea typeface="宋体" charset="-122"/>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r="http://schemas.openxmlformats.org/officeDocument/2006/relationships" xmlns:a="http://schemas.openxmlformats.org/drawingml/2006/main" name="4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charset="-122"/>
        <a:cs typeface="Arial"/>
      </a:majorFont>
      <a:minorFont>
        <a:latin typeface="Arial"/>
        <a:ea typeface="宋体" charset="-122"/>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r="http://schemas.openxmlformats.org/officeDocument/2006/relationships" xmlns:a="http://schemas.openxmlformats.org/drawingml/2006/main" name="5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charset="-122"/>
        <a:cs typeface="Arial"/>
      </a:majorFont>
      <a:minorFont>
        <a:latin typeface="Arial"/>
        <a:ea typeface="宋体" charset="-122"/>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7.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330</Paragraphs>
  <Slides>36</Slides>
  <Notes>6</Notes>
  <TotalTime>212</TotalTime>
  <HiddenSlides>0</HiddenSlides>
  <MMClips>0</MMClips>
  <ScaleCrop>0</ScaleCrop>
  <HeadingPairs>
    <vt:vector baseType="variant" size="4">
      <vt:variant>
        <vt:lpstr>Theme</vt:lpstr>
      </vt:variant>
      <vt:variant>
        <vt:i4>1</vt:i4>
      </vt:variant>
      <vt:variant>
        <vt:lpstr>Slide Titles</vt:lpstr>
      </vt:variant>
      <vt:variant>
        <vt:i4>36</vt:i4>
      </vt:variant>
    </vt:vector>
  </HeadingPairs>
  <TitlesOfParts>
    <vt:vector baseType="lpstr" size="37">
      <vt:lpstr>默认设计模板</vt:lpstr>
      <vt:lpstr>Slide 1</vt:lpstr>
      <vt:lpstr>Slide 2</vt:lpstr>
      <vt:lpstr>Slide 3</vt:lpstr>
      <vt:lpstr>Slide 4</vt:lpstr>
      <vt:lpstr>Slide 5</vt:lpstr>
      <vt:lpstr>Slide 6</vt:lpstr>
      <vt:lpstr>Slide 7</vt:lpstr>
      <vt:lpstr>Slide 8</vt:lpstr>
      <vt:lpstr>Slide 9</vt:lpstr>
      <vt:lpstr>Slide 10</vt:lpstr>
      <vt:lpstr>新闻解读——政府工作报告</vt:lpstr>
      <vt:lpstr>新闻解读——政府工作报告</vt:lpstr>
      <vt:lpstr>政府职能应注意以下几点：</vt:lpstr>
      <vt:lpstr>明确履行政府职能的主体</vt:lpstr>
      <vt:lpstr>大家来找茬</vt:lpstr>
      <vt:lpstr>Slide 16</vt:lpstr>
      <vt:lpstr>Slide 17</vt:lpstr>
      <vt:lpstr>4. 政府要依法行政（含义、原因、措施）  （1）.依法行政的含义</vt:lpstr>
      <vt:lpstr>Slide 19</vt:lpstr>
      <vt:lpstr>Slide 20</vt:lpstr>
      <vt:lpstr>Slide 21</vt:lpstr>
      <vt:lpstr>Slide 22</vt:lpstr>
      <vt:lpstr>5、对政府权力进行制约和监督</vt:lpstr>
      <vt:lpstr>Slide 24</vt:lpstr>
      <vt:lpstr>Slide 25</vt:lpstr>
      <vt:lpstr>Slide 26</vt:lpstr>
      <vt:lpstr>Slide 27</vt:lpstr>
      <vt:lpstr>6、政府的权威</vt:lpstr>
      <vt:lpstr>一、政府做某事的依据（为什么）</vt:lpstr>
      <vt:lpstr>Slide 30</vt:lpstr>
      <vt:lpstr>Slide 31</vt:lpstr>
      <vt:lpstr>Slide 32</vt:lpstr>
      <vt:lpstr>Slide 33</vt:lpstr>
      <vt:lpstr>Slide 34</vt:lpstr>
      <vt:lpstr>Slide 35</vt:lpstr>
      <vt:lpstr>Slide 36</vt:lpstr>
    </vt:vector>
  </TitlesOfParts>
  <LinksUpToDate>0</LinksUpToDate>
  <SharedDoc>0</SharedDoc>
  <HyperlinksChanged>0</HyperlinksChanged>
  <Application>Aspose.Slides for .NET</Application>
  <AppVersion>18.1000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演示文稿</dc:title>
  <cp:lastModifiedBy>sangfor</cp:lastModifiedBy>
  <cp:revision>127</cp:revision>
  <dcterms:created xsi:type="dcterms:W3CDTF">2020-02-17T05:24:00Z</dcterms:created>
  <dcterms:modified xsi:type="dcterms:W3CDTF">2020-06-17T00:02:46Z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2052-10.8.0.6206</vt:lpwstr>
  </property>
</Properties>
</file>