
<file path=[Content_Types].xml><?xml version="1.0" encoding="utf-8"?>
<Types xmlns="http://schemas.openxmlformats.org/package/2006/content-types">
  <Default Extension="vml" ContentType="application/vnd.openxmlformats-officedocument.vmlDrawing"/>
  <Default Extension="docx" ContentType="application/vnd.openxmlformats-officedocument.wordprocessingml.document"/>
  <Default Extension="png" ContentType="image/png"/>
  <Default Extension="tiff" ContentType="image/tif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09" r:id="rId3"/>
    <p:sldId id="442" r:id="rId4"/>
    <p:sldId id="443" r:id="rId6"/>
    <p:sldId id="410" r:id="rId7"/>
    <p:sldId id="411" r:id="rId8"/>
    <p:sldId id="412" r:id="rId9"/>
    <p:sldId id="413" r:id="rId10"/>
    <p:sldId id="414" r:id="rId11"/>
    <p:sldId id="415" r:id="rId12"/>
    <p:sldId id="416" r:id="rId13"/>
    <p:sldId id="417" r:id="rId14"/>
    <p:sldId id="418" r:id="rId15"/>
    <p:sldId id="424" r:id="rId16"/>
    <p:sldId id="425" r:id="rId17"/>
    <p:sldId id="426" r:id="rId18"/>
    <p:sldId id="427" r:id="rId19"/>
    <p:sldId id="428" r:id="rId20"/>
    <p:sldId id="429" r:id="rId21"/>
    <p:sldId id="430" r:id="rId22"/>
    <p:sldId id="431" r:id="rId23"/>
    <p:sldId id="432" r:id="rId24"/>
    <p:sldId id="433" r:id="rId25"/>
    <p:sldId id="434" r:id="rId26"/>
    <p:sldId id="435" r:id="rId27"/>
    <p:sldId id="436" r:id="rId28"/>
    <p:sldId id="437" r:id="rId29"/>
    <p:sldId id="438" r:id="rId30"/>
    <p:sldId id="439" r:id="rId31"/>
    <p:sldId id="440" r:id="rId32"/>
    <p:sldId id="441" r:id="rId3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fld>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solidFill>
                  <a:prstClr val="black"/>
                </a:solidFill>
              </a:rPr>
            </a:fld>
            <a:endParaRPr lang="en-US" altLang="zh-CN"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solidFill>
                  <a:prstClr val="black"/>
                </a:solidFill>
              </a:rPr>
            </a:fld>
            <a:endParaRPr lang="en-US" altLang="zh-CN"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solidFill>
                  <a:prstClr val="black"/>
                </a:solidFill>
              </a:rPr>
            </a:fld>
            <a:endParaRPr lang="en-US" altLang="zh-CN"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fld>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fld>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solidFill>
                  <a:prstClr val="black"/>
                </a:solidFill>
              </a:rPr>
            </a:fld>
            <a:endParaRPr lang="en-US" altLang="zh-CN"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空白">
    <p:spTree>
      <p:nvGrpSpPr>
        <p:cNvPr id="1" name=""/>
        <p:cNvGrpSpPr/>
        <p:nvPr/>
      </p:nvGrpSpPr>
      <p:grpSpPr>
        <a:xfrm>
          <a:off x="0" y="0"/>
          <a:ext cx="0" cy="0"/>
          <a:chOff x="0" y="0"/>
          <a:chExt cx="0" cy="0"/>
        </a:xfrm>
      </p:grpSpPr>
      <p:sp>
        <p:nvSpPr>
          <p:cNvPr id="2" name="矩形 1"/>
          <p:cNvSpPr/>
          <p:nvPr userDrawn="1"/>
        </p:nvSpPr>
        <p:spPr>
          <a:xfrm>
            <a:off x="0" y="5157031"/>
            <a:ext cx="12192318" cy="1701287"/>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空白">
    <p:spTree>
      <p:nvGrpSpPr>
        <p:cNvPr id="1" name=""/>
        <p:cNvGrpSpPr/>
        <p:nvPr/>
      </p:nvGrpSpPr>
      <p:grpSpPr>
        <a:xfrm>
          <a:off x="0" y="0"/>
          <a:ext cx="0" cy="0"/>
          <a:chOff x="0" y="0"/>
          <a:chExt cx="0" cy="0"/>
        </a:xfrm>
      </p:grpSpPr>
      <p:sp>
        <p:nvSpPr>
          <p:cNvPr id="2" name="矩形 1"/>
          <p:cNvSpPr/>
          <p:nvPr userDrawn="1"/>
        </p:nvSpPr>
        <p:spPr>
          <a:xfrm>
            <a:off x="0" y="4868258"/>
            <a:ext cx="12192318" cy="1990059"/>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9_空白">
    <p:spTree>
      <p:nvGrpSpPr>
        <p:cNvPr id="1" name=""/>
        <p:cNvGrpSpPr/>
        <p:nvPr/>
      </p:nvGrpSpPr>
      <p:grpSpPr>
        <a:xfrm>
          <a:off x="0" y="0"/>
          <a:ext cx="0" cy="0"/>
          <a:chOff x="0" y="0"/>
          <a:chExt cx="0" cy="0"/>
        </a:xfrm>
      </p:grpSpPr>
      <p:sp>
        <p:nvSpPr>
          <p:cNvPr id="2" name="矩形 1"/>
          <p:cNvSpPr/>
          <p:nvPr userDrawn="1"/>
        </p:nvSpPr>
        <p:spPr>
          <a:xfrm>
            <a:off x="0" y="4507953"/>
            <a:ext cx="12192318" cy="2350365"/>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空白">
    <p:spTree>
      <p:nvGrpSpPr>
        <p:cNvPr id="1" name=""/>
        <p:cNvGrpSpPr/>
        <p:nvPr/>
      </p:nvGrpSpPr>
      <p:grpSpPr>
        <a:xfrm>
          <a:off x="0" y="0"/>
          <a:ext cx="0" cy="0"/>
          <a:chOff x="0" y="0"/>
          <a:chExt cx="0" cy="0"/>
        </a:xfrm>
      </p:grpSpPr>
      <p:sp>
        <p:nvSpPr>
          <p:cNvPr id="2" name="矩形 1"/>
          <p:cNvSpPr/>
          <p:nvPr userDrawn="1"/>
        </p:nvSpPr>
        <p:spPr>
          <a:xfrm>
            <a:off x="0" y="3788087"/>
            <a:ext cx="12192318" cy="3070231"/>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空白">
    <p:spTree>
      <p:nvGrpSpPr>
        <p:cNvPr id="1" name=""/>
        <p:cNvGrpSpPr/>
        <p:nvPr/>
      </p:nvGrpSpPr>
      <p:grpSpPr>
        <a:xfrm>
          <a:off x="0" y="0"/>
          <a:ext cx="0" cy="0"/>
          <a:chOff x="0" y="0"/>
          <a:chExt cx="0" cy="0"/>
        </a:xfrm>
      </p:grpSpPr>
      <p:sp>
        <p:nvSpPr>
          <p:cNvPr id="2" name="矩形 1"/>
          <p:cNvSpPr/>
          <p:nvPr userDrawn="1"/>
        </p:nvSpPr>
        <p:spPr>
          <a:xfrm>
            <a:off x="0" y="3068220"/>
            <a:ext cx="12192318" cy="379009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空白">
    <p:spTree>
      <p:nvGrpSpPr>
        <p:cNvPr id="1" name=""/>
        <p:cNvGrpSpPr/>
        <p:nvPr/>
      </p:nvGrpSpPr>
      <p:grpSpPr>
        <a:xfrm>
          <a:off x="0" y="0"/>
          <a:ext cx="0" cy="0"/>
          <a:chOff x="0" y="0"/>
          <a:chExt cx="0" cy="0"/>
        </a:xfrm>
      </p:grpSpPr>
      <p:sp>
        <p:nvSpPr>
          <p:cNvPr id="2" name="矩形 1"/>
          <p:cNvSpPr/>
          <p:nvPr userDrawn="1"/>
        </p:nvSpPr>
        <p:spPr>
          <a:xfrm>
            <a:off x="0" y="0"/>
            <a:ext cx="12192318" cy="685831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4" Type="http://schemas.openxmlformats.org/officeDocument/2006/relationships/theme" Target="../theme/theme1.xml"/><Relationship Id="rId23" Type="http://schemas.openxmlformats.org/officeDocument/2006/relationships/tags" Target="../tags/tag62.xml"/><Relationship Id="rId22" Type="http://schemas.openxmlformats.org/officeDocument/2006/relationships/tags" Target="../tags/tag61.xml"/><Relationship Id="rId21" Type="http://schemas.openxmlformats.org/officeDocument/2006/relationships/tags" Target="../tags/tag60.xml"/><Relationship Id="rId20" Type="http://schemas.openxmlformats.org/officeDocument/2006/relationships/tags" Target="../tags/tag59.xml"/><Relationship Id="rId2" Type="http://schemas.openxmlformats.org/officeDocument/2006/relationships/slideLayout" Target="../slideLayouts/slideLayout2.xml"/><Relationship Id="rId19" Type="http://schemas.openxmlformats.org/officeDocument/2006/relationships/tags" Target="../tags/tag58.xml"/><Relationship Id="rId18" Type="http://schemas.openxmlformats.org/officeDocument/2006/relationships/tags" Target="../tags/tag57.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8"/>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9"/>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0"/>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1"/>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22"/>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2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png"/><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5.xml"/><Relationship Id="rId2" Type="http://schemas.openxmlformats.org/officeDocument/2006/relationships/image" Target="../media/image7.emf"/><Relationship Id="rId1" Type="http://schemas.openxmlformats.org/officeDocument/2006/relationships/package" Target="../embeddings/Document1.docx"/></Relationships>
</file>

<file path=ppt/slides/_rels/slide16.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16.xml"/><Relationship Id="rId2" Type="http://schemas.openxmlformats.org/officeDocument/2006/relationships/image" Target="../media/image7.emf"/><Relationship Id="rId1" Type="http://schemas.openxmlformats.org/officeDocument/2006/relationships/package" Target="../embeddings/Document2.docx"/></Relationships>
</file>

<file path=ppt/slides/_rels/slide17.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13.xml"/><Relationship Id="rId2" Type="http://schemas.openxmlformats.org/officeDocument/2006/relationships/image" Target="../media/image7.emf"/><Relationship Id="rId1" Type="http://schemas.openxmlformats.org/officeDocument/2006/relationships/package" Target="../embeddings/Document3.docx"/></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9.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9.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9.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0.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0.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0.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1.tiff"/><Relationship Id="rId2" Type="http://schemas.openxmlformats.org/officeDocument/2006/relationships/slide" Target="slide5.xml"/><Relationship Id="rId1"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a:t>植物细胞工程</a:t>
            </a:r>
            <a:endParaRPr lang="zh-CN" altLang="en-US"/>
          </a:p>
        </p:txBody>
      </p:sp>
      <p:sp>
        <p:nvSpPr>
          <p:cNvPr id="3" name="副标题 2"/>
          <p:cNvSpPr>
            <a:spLocks noGrp="1"/>
          </p:cNvSpPr>
          <p:nvPr>
            <p:ph type="subTitle" idx="1"/>
            <p:custDataLst>
              <p:tags r:id="rId2"/>
            </p:custDataLst>
          </p:nvPr>
        </p:nvSpPr>
        <p:spPr/>
        <p:txBody>
          <a:bodyPr/>
          <a:p>
            <a:r>
              <a:rPr lang="zh-CN" altLang="en-US"/>
              <a:t>单击输入您的封面副标题</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71795" y="693362"/>
            <a:ext cx="11095958" cy="491490"/>
          </a:xfrm>
          <a:prstGeom prst="rect">
            <a:avLst/>
          </a:prstGeom>
        </p:spPr>
        <p:txBody>
          <a:bodyPr wrap="square">
            <a:spAutoFit/>
          </a:bodyPr>
          <a:lstStyle/>
          <a:p>
            <a:r>
              <a:rPr lang="en-US"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rPr>
              <a:t>5.</a:t>
            </a:r>
            <a:r>
              <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rPr>
              <a:t>植物细胞工程的应用</a:t>
            </a:r>
            <a:endPar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6" name="矩形 5"/>
          <p:cNvSpPr/>
          <p:nvPr/>
        </p:nvSpPr>
        <p:spPr>
          <a:xfrm>
            <a:off x="471795" y="2472321"/>
            <a:ext cx="1908468" cy="1291590"/>
          </a:xfrm>
          <a:prstGeom prst="rect">
            <a:avLst/>
          </a:prstGeom>
        </p:spPr>
        <p:txBody>
          <a:bodyPr wrap="square">
            <a:spAutoFit/>
          </a:bodyPr>
          <a:lstStyle/>
          <a:p>
            <a:pPr>
              <a:lnSpc>
                <a:spcPct val="150000"/>
              </a:lnSpc>
            </a:pPr>
            <a:r>
              <a:rPr lang="en-US" altLang="zh-CN" sz="2600" kern="100" dirty="0">
                <a:latin typeface="Times New Roman" panose="02020603050405020304" pitchFamily="18" charset="0"/>
                <a:ea typeface="微软雅黑" panose="020B0503020204020204" pitchFamily="34" charset="-122"/>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植物繁殖的新途径</a:t>
            </a:r>
            <a:endParaRPr lang="zh-CN" altLang="en-US" dirty="0"/>
          </a:p>
        </p:txBody>
      </p:sp>
      <p:sp>
        <p:nvSpPr>
          <p:cNvPr id="10" name="左大括号 9"/>
          <p:cNvSpPr/>
          <p:nvPr/>
        </p:nvSpPr>
        <p:spPr>
          <a:xfrm>
            <a:off x="2280441" y="1525951"/>
            <a:ext cx="475998" cy="3397429"/>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2" name="矩形 11"/>
          <p:cNvSpPr/>
          <p:nvPr/>
        </p:nvSpPr>
        <p:spPr>
          <a:xfrm>
            <a:off x="2784404" y="1320406"/>
            <a:ext cx="8734221" cy="3692525"/>
          </a:xfrm>
          <a:prstGeom prst="rect">
            <a:avLst/>
          </a:prstGeom>
        </p:spPr>
        <p:txBody>
          <a:bodyPr wrap="square">
            <a:spAutoFit/>
          </a:bodyPr>
          <a:lstStyle/>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微型繁殖：保持优良品种</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高效</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快速地</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实现</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种</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苗</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的大量</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繁殖</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作物</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脱毒：</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利用</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附近</a:t>
            </a:r>
            <a:r>
              <a:rPr lang="en-US" altLang="zh-CN" sz="2600" kern="100" dirty="0">
                <a:latin typeface="Symbol" panose="05050102010706020507" pitchFamily="18" charset="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如茎尖、根尖等</a:t>
            </a:r>
            <a:r>
              <a:rPr lang="en-US" altLang="zh-CN" sz="2600" kern="100" dirty="0">
                <a:latin typeface="Symbol" panose="05050102010706020507" pitchFamily="18" charset="2"/>
                <a:ea typeface="微软雅黑" panose="020B0503020204020204" pitchFamily="34" charset="-122"/>
                <a:cs typeface="Times New Roman" panose="02020603050405020304" pitchFamily="18" charset="0"/>
              </a:rPr>
              <a:t>)</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组织培养获</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得</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脱毒</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苗</a:t>
            </a:r>
            <a:endPar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endParaRPr>
          </a:p>
          <a:p>
            <a:pPr algn="just">
              <a:lnSpc>
                <a:spcPct val="150000"/>
              </a:lnSpc>
              <a:spcAft>
                <a:spcPts val="0"/>
              </a:spcAft>
            </a:pP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人工</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种子</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等</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包</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上人工种皮</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制成</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3" name="矩形 12"/>
          <p:cNvSpPr/>
          <p:nvPr/>
        </p:nvSpPr>
        <p:spPr>
          <a:xfrm>
            <a:off x="6878577" y="1384281"/>
            <a:ext cx="15036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遗传特性</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4" name="矩形 13"/>
          <p:cNvSpPr/>
          <p:nvPr/>
        </p:nvSpPr>
        <p:spPr>
          <a:xfrm>
            <a:off x="5179274" y="2590504"/>
            <a:ext cx="11734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分生区</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5" name="矩形 14"/>
          <p:cNvSpPr/>
          <p:nvPr/>
        </p:nvSpPr>
        <p:spPr>
          <a:xfrm>
            <a:off x="4529591" y="3738272"/>
            <a:ext cx="44754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胚状体、不定芽、顶芽和腋芽</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178" name="Picture 2" descr="6-134a拆"/>
          <p:cNvPicPr>
            <a:picLocks noChangeAspect="1" noChangeArrowheads="1"/>
          </p:cNvPicPr>
          <p:nvPr/>
        </p:nvPicPr>
        <p:blipFill>
          <a:blip r:embed="rId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0574" y="837351"/>
            <a:ext cx="7499170" cy="20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8179" name="Picture 3" descr="6-134拆"/>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0574" y="2853202"/>
            <a:ext cx="6515016" cy="3800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471795" y="189399"/>
            <a:ext cx="11095958" cy="491490"/>
          </a:xfrm>
          <a:prstGeom prst="rect">
            <a:avLst/>
          </a:prstGeom>
        </p:spPr>
        <p:txBody>
          <a:bodyPr wrap="square">
            <a:spAutoFit/>
          </a:bodyPr>
          <a:lstStyle/>
          <a:p>
            <a:r>
              <a:rPr lang="en-US" altLang="zh-CN" sz="2600" kern="100" dirty="0">
                <a:latin typeface="Times New Roman" panose="02020603050405020304" pitchFamily="18" charset="0"/>
                <a:ea typeface="微软雅黑" panose="020B0503020204020204" pitchFamily="34" charset="-122"/>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作物新品种的培育</a:t>
            </a:r>
            <a:endPar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3" name="矩形 12"/>
          <p:cNvSpPr/>
          <p:nvPr/>
        </p:nvSpPr>
        <p:spPr>
          <a:xfrm>
            <a:off x="6356266" y="799258"/>
            <a:ext cx="868680" cy="368300"/>
          </a:xfrm>
          <a:prstGeom prst="rect">
            <a:avLst/>
          </a:prstGeom>
        </p:spPr>
        <p:txBody>
          <a:bodyPr wrap="none">
            <a:spAutoFit/>
          </a:bodyPr>
          <a:lstStyle/>
          <a:p>
            <a:r>
              <a:rPr lang="zh-CN" altLang="en-US"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单倍体</a:t>
            </a:r>
            <a:endParaRPr lang="zh-CN" altLang="en-US"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4" name="矩形 13"/>
          <p:cNvSpPr/>
          <p:nvPr/>
        </p:nvSpPr>
        <p:spPr>
          <a:xfrm>
            <a:off x="3739381" y="2818962"/>
            <a:ext cx="1097280" cy="368300"/>
          </a:xfrm>
          <a:prstGeom prst="rect">
            <a:avLst/>
          </a:prstGeom>
        </p:spPr>
        <p:txBody>
          <a:bodyPr wrap="none">
            <a:spAutoFit/>
          </a:bodyPr>
          <a:lstStyle/>
          <a:p>
            <a:r>
              <a:rPr lang="zh-CN" altLang="en-US"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基因突变</a:t>
            </a:r>
            <a:endParaRPr lang="zh-CN" altLang="en-US"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5" name="矩形 14"/>
          <p:cNvSpPr/>
          <p:nvPr/>
        </p:nvSpPr>
        <p:spPr>
          <a:xfrm>
            <a:off x="5727361" y="5876978"/>
            <a:ext cx="868680" cy="368300"/>
          </a:xfrm>
          <a:prstGeom prst="rect">
            <a:avLst/>
          </a:prstGeom>
        </p:spPr>
        <p:txBody>
          <a:bodyPr wrap="none">
            <a:spAutoFit/>
          </a:bodyPr>
          <a:lstStyle/>
          <a:p>
            <a:r>
              <a:rPr lang="zh-CN" altLang="en-US"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突变率</a:t>
            </a:r>
            <a:endParaRPr lang="zh-CN" altLang="en-US"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linds(horizontal)">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71795" y="1419802"/>
            <a:ext cx="11095958" cy="1291590"/>
          </a:xfrm>
          <a:prstGeom prst="rect">
            <a:avLst/>
          </a:prstGeom>
        </p:spPr>
        <p:txBody>
          <a:bodyPr wrap="square">
            <a:spAutoFit/>
          </a:bodyPr>
          <a:lstStyle/>
          <a:p>
            <a:pPr algn="just">
              <a:lnSpc>
                <a:spcPct val="150000"/>
              </a:lnSpc>
              <a:spcAft>
                <a:spcPts val="0"/>
              </a:spcAft>
            </a:pP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细胞产物的工厂化生产：即利用</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技术生产蛋白质、脂肪、糖类、药物、香料和生物碱等。</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3" name="矩形 12"/>
          <p:cNvSpPr/>
          <p:nvPr/>
        </p:nvSpPr>
        <p:spPr>
          <a:xfrm>
            <a:off x="5592196" y="1496914"/>
            <a:ext cx="21640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植物组织培养</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2081" y="-28809"/>
            <a:ext cx="12141632" cy="539900"/>
          </a:xfrm>
          <a:prstGeom prst="rect">
            <a:avLst/>
          </a:prstGeom>
          <a:solidFill>
            <a:schemeClr val="tx1"/>
          </a:solidFill>
          <a:ln>
            <a:solidFill>
              <a:schemeClr val="bg1"/>
            </a:solidFill>
          </a:ln>
          <a:effectLst>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rtlCol="0" anchor="ctr"/>
          <a:lstStyle/>
          <a:p>
            <a:pPr algn="ctr">
              <a:defRPr/>
            </a:pPr>
            <a:endParaRPr lang="zh-CN" altLang="zh-CN" sz="2600" b="1" kern="100" dirty="0">
              <a:solidFill>
                <a:srgbClr val="FFFF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33" name="矩形 32"/>
          <p:cNvSpPr/>
          <p:nvPr/>
        </p:nvSpPr>
        <p:spPr>
          <a:xfrm>
            <a:off x="292293" y="693362"/>
            <a:ext cx="11419449" cy="1291590"/>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rPr>
              <a:t>1.(2020·</a:t>
            </a:r>
            <a:r>
              <a:rPr lang="zh-CN" altLang="zh-CN" sz="2600" kern="100" dirty="0">
                <a:latin typeface="Times New Roman" panose="02020603050405020304" pitchFamily="18" charset="0"/>
                <a:ea typeface="楷体_GB2312" panose="02010609030101010101" pitchFamily="49" charset="-122"/>
                <a:cs typeface="Times New Roman" panose="02020603050405020304" pitchFamily="18" charset="0"/>
              </a:rPr>
              <a:t>徐州高三质检</a:t>
            </a:r>
            <a:r>
              <a:rPr lang="en-US" altLang="zh-CN" sz="2600" kern="100" dirty="0">
                <a:latin typeface="Times New Roman" panose="02020603050405020304" pitchFamily="18" charset="0"/>
                <a:ea typeface="微软雅黑" panose="020B0503020204020204" pitchFamily="34" charset="-122"/>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如图所示为培育农作物新品种的一种方式。下列说法不正确的是</a:t>
            </a:r>
            <a:r>
              <a:rPr lang="en-US" altLang="zh-CN" sz="2600" kern="100" dirty="0">
                <a:latin typeface="Times New Roman" panose="02020603050405020304" pitchFamily="18" charset="0"/>
                <a:ea typeface="微软雅黑" panose="020B0503020204020204" pitchFamily="34" charset="-122"/>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多选</a:t>
            </a:r>
            <a:r>
              <a:rPr lang="en-US" altLang="zh-CN" sz="2600" kern="100" dirty="0">
                <a:latin typeface="Times New Roman" panose="02020603050405020304" pitchFamily="18" charset="0"/>
                <a:ea typeface="微软雅黑" panose="020B0503020204020204" pitchFamily="34" charset="-122"/>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pSp>
        <p:nvGrpSpPr>
          <p:cNvPr id="5" name="组合 4"/>
          <p:cNvGrpSpPr/>
          <p:nvPr/>
        </p:nvGrpSpPr>
        <p:grpSpPr>
          <a:xfrm>
            <a:off x="2723374" y="-14858"/>
            <a:ext cx="6745570" cy="521903"/>
            <a:chOff x="1188095" y="-14861"/>
            <a:chExt cx="6746819" cy="522000"/>
          </a:xfrm>
        </p:grpSpPr>
        <p:sp>
          <p:nvSpPr>
            <p:cNvPr id="26" name="矩形 15"/>
            <p:cNvSpPr/>
            <p:nvPr/>
          </p:nvSpPr>
          <p:spPr>
            <a:xfrm>
              <a:off x="6324399" y="-14723"/>
              <a:ext cx="1389600" cy="521862"/>
            </a:xfrm>
            <a:custGeom>
              <a:avLst/>
              <a:gdLst>
                <a:gd name="connsiteX0" fmla="*/ 0 w 4586990"/>
                <a:gd name="connsiteY0" fmla="*/ 0 h 442210"/>
                <a:gd name="connsiteX1" fmla="*/ 4586990 w 4586990"/>
                <a:gd name="connsiteY1" fmla="*/ 0 h 442210"/>
                <a:gd name="connsiteX2" fmla="*/ 4586990 w 4586990"/>
                <a:gd name="connsiteY2" fmla="*/ 442210 h 442210"/>
                <a:gd name="connsiteX3" fmla="*/ 0 w 4586990"/>
                <a:gd name="connsiteY3" fmla="*/ 442210 h 442210"/>
                <a:gd name="connsiteX4" fmla="*/ 0 w 4586990"/>
                <a:gd name="connsiteY4" fmla="*/ 0 h 442210"/>
                <a:gd name="connsiteX0-1" fmla="*/ 0 w 4586990"/>
                <a:gd name="connsiteY0-2" fmla="*/ 0 h 449085"/>
                <a:gd name="connsiteX1-3" fmla="*/ 4586990 w 4586990"/>
                <a:gd name="connsiteY1-4" fmla="*/ 0 h 449085"/>
                <a:gd name="connsiteX2-5" fmla="*/ 4401360 w 4586990"/>
                <a:gd name="connsiteY2-6" fmla="*/ 449085 h 449085"/>
                <a:gd name="connsiteX3-7" fmla="*/ 0 w 4586990"/>
                <a:gd name="connsiteY3-8" fmla="*/ 442210 h 449085"/>
                <a:gd name="connsiteX4-9" fmla="*/ 0 w 4586990"/>
                <a:gd name="connsiteY4-10" fmla="*/ 0 h 449085"/>
                <a:gd name="connsiteX0-11" fmla="*/ 2215872 w 4586990"/>
                <a:gd name="connsiteY0-12" fmla="*/ 0 h 449085"/>
                <a:gd name="connsiteX1-13" fmla="*/ 4586990 w 4586990"/>
                <a:gd name="connsiteY1-14" fmla="*/ 0 h 449085"/>
                <a:gd name="connsiteX2-15" fmla="*/ 4401360 w 4586990"/>
                <a:gd name="connsiteY2-16" fmla="*/ 449085 h 449085"/>
                <a:gd name="connsiteX3-17" fmla="*/ 0 w 4586990"/>
                <a:gd name="connsiteY3-18" fmla="*/ 442210 h 449085"/>
                <a:gd name="connsiteX4-19" fmla="*/ 2215872 w 4586990"/>
                <a:gd name="connsiteY4-20" fmla="*/ 0 h 449085"/>
                <a:gd name="connsiteX0-21" fmla="*/ 127349 w 2498467"/>
                <a:gd name="connsiteY0-22" fmla="*/ 0 h 449085"/>
                <a:gd name="connsiteX1-23" fmla="*/ 2498467 w 2498467"/>
                <a:gd name="connsiteY1-24" fmla="*/ 0 h 449085"/>
                <a:gd name="connsiteX2-25" fmla="*/ 2312837 w 2498467"/>
                <a:gd name="connsiteY2-26" fmla="*/ 449085 h 449085"/>
                <a:gd name="connsiteX3-27" fmla="*/ 0 w 2498467"/>
                <a:gd name="connsiteY3-28" fmla="*/ 442210 h 449085"/>
                <a:gd name="connsiteX4-29" fmla="*/ 127349 w 2498467"/>
                <a:gd name="connsiteY4-30" fmla="*/ 0 h 449085"/>
                <a:gd name="connsiteX0-31" fmla="*/ 0 w 2506957"/>
                <a:gd name="connsiteY0-32" fmla="*/ 8031 h 449085"/>
                <a:gd name="connsiteX1-33" fmla="*/ 2506957 w 2506957"/>
                <a:gd name="connsiteY1-34" fmla="*/ 0 h 449085"/>
                <a:gd name="connsiteX2-35" fmla="*/ 2321327 w 2506957"/>
                <a:gd name="connsiteY2-36" fmla="*/ 449085 h 449085"/>
                <a:gd name="connsiteX3-37" fmla="*/ 8490 w 2506957"/>
                <a:gd name="connsiteY3-38" fmla="*/ 442210 h 449085"/>
                <a:gd name="connsiteX4-39" fmla="*/ 0 w 2506957"/>
                <a:gd name="connsiteY4-40" fmla="*/ 8031 h 449085"/>
                <a:gd name="connsiteX0-41" fmla="*/ 0 w 2498467"/>
                <a:gd name="connsiteY0-42" fmla="*/ 0 h 449085"/>
                <a:gd name="connsiteX1-43" fmla="*/ 2498467 w 2498467"/>
                <a:gd name="connsiteY1-44" fmla="*/ 0 h 449085"/>
                <a:gd name="connsiteX2-45" fmla="*/ 2312837 w 2498467"/>
                <a:gd name="connsiteY2-46" fmla="*/ 449085 h 449085"/>
                <a:gd name="connsiteX3-47" fmla="*/ 0 w 2498467"/>
                <a:gd name="connsiteY3-48" fmla="*/ 442210 h 449085"/>
                <a:gd name="connsiteX4-49" fmla="*/ 0 w 2498467"/>
                <a:gd name="connsiteY4-50" fmla="*/ 0 h 449085"/>
                <a:gd name="connsiteX0-51" fmla="*/ 733111 w 2498467"/>
                <a:gd name="connsiteY0-52" fmla="*/ 0 h 449085"/>
                <a:gd name="connsiteX1-53" fmla="*/ 2498467 w 2498467"/>
                <a:gd name="connsiteY1-54" fmla="*/ 0 h 449085"/>
                <a:gd name="connsiteX2-55" fmla="*/ 2312837 w 2498467"/>
                <a:gd name="connsiteY2-56" fmla="*/ 449085 h 449085"/>
                <a:gd name="connsiteX3-57" fmla="*/ 0 w 2498467"/>
                <a:gd name="connsiteY3-58" fmla="*/ 442210 h 449085"/>
                <a:gd name="connsiteX4-59" fmla="*/ 733111 w 2498467"/>
                <a:gd name="connsiteY4-60" fmla="*/ 0 h 449085"/>
                <a:gd name="connsiteX0-61" fmla="*/ 20176 w 1785532"/>
                <a:gd name="connsiteY0-62" fmla="*/ 0 h 449085"/>
                <a:gd name="connsiteX1-63" fmla="*/ 1785532 w 1785532"/>
                <a:gd name="connsiteY1-64" fmla="*/ 0 h 449085"/>
                <a:gd name="connsiteX2-65" fmla="*/ 1599902 w 1785532"/>
                <a:gd name="connsiteY2-66" fmla="*/ 449085 h 449085"/>
                <a:gd name="connsiteX3-67" fmla="*/ 0 w 1785532"/>
                <a:gd name="connsiteY3-68" fmla="*/ 448573 h 449085"/>
                <a:gd name="connsiteX4-69" fmla="*/ 20176 w 1785532"/>
                <a:gd name="connsiteY4-70" fmla="*/ 0 h 449085"/>
                <a:gd name="connsiteX0-71" fmla="*/ 40353 w 1805709"/>
                <a:gd name="connsiteY0-72" fmla="*/ 0 h 454936"/>
                <a:gd name="connsiteX1-73" fmla="*/ 1805709 w 1805709"/>
                <a:gd name="connsiteY1-74" fmla="*/ 0 h 454936"/>
                <a:gd name="connsiteX2-75" fmla="*/ 1620079 w 1805709"/>
                <a:gd name="connsiteY2-76" fmla="*/ 449085 h 454936"/>
                <a:gd name="connsiteX3-77" fmla="*/ 0 w 1805709"/>
                <a:gd name="connsiteY3-78" fmla="*/ 454936 h 454936"/>
                <a:gd name="connsiteX4-79" fmla="*/ 40353 w 1805709"/>
                <a:gd name="connsiteY4-80" fmla="*/ 0 h 454936"/>
                <a:gd name="connsiteX0-81" fmla="*/ 0 w 1805711"/>
                <a:gd name="connsiteY0-82" fmla="*/ 6363 h 454936"/>
                <a:gd name="connsiteX1-83" fmla="*/ 1805711 w 1805711"/>
                <a:gd name="connsiteY1-84" fmla="*/ 0 h 454936"/>
                <a:gd name="connsiteX2-85" fmla="*/ 1620081 w 1805711"/>
                <a:gd name="connsiteY2-86" fmla="*/ 449085 h 454936"/>
                <a:gd name="connsiteX3-87" fmla="*/ 2 w 1805711"/>
                <a:gd name="connsiteY3-88" fmla="*/ 454936 h 454936"/>
                <a:gd name="connsiteX4-89" fmla="*/ 0 w 1805711"/>
                <a:gd name="connsiteY4-90" fmla="*/ 6363 h 454936"/>
                <a:gd name="connsiteX0-91" fmla="*/ 0 w 1805711"/>
                <a:gd name="connsiteY0-92" fmla="*/ 0 h 454936"/>
                <a:gd name="connsiteX1-93" fmla="*/ 1805711 w 1805711"/>
                <a:gd name="connsiteY1-94" fmla="*/ 0 h 454936"/>
                <a:gd name="connsiteX2-95" fmla="*/ 1620081 w 1805711"/>
                <a:gd name="connsiteY2-96" fmla="*/ 449085 h 454936"/>
                <a:gd name="connsiteX3-97" fmla="*/ 2 w 1805711"/>
                <a:gd name="connsiteY3-98" fmla="*/ 454936 h 454936"/>
                <a:gd name="connsiteX4-99" fmla="*/ 0 w 1805711"/>
                <a:gd name="connsiteY4-100" fmla="*/ 0 h 454936"/>
                <a:gd name="connsiteX0-101" fmla="*/ 0 w 1805711"/>
                <a:gd name="connsiteY0-102" fmla="*/ 0 h 449085"/>
                <a:gd name="connsiteX1-103" fmla="*/ 1805711 w 1805711"/>
                <a:gd name="connsiteY1-104" fmla="*/ 0 h 449085"/>
                <a:gd name="connsiteX2-105" fmla="*/ 1620081 w 1805711"/>
                <a:gd name="connsiteY2-106" fmla="*/ 449085 h 449085"/>
                <a:gd name="connsiteX3-107" fmla="*/ 2 w 1805711"/>
                <a:gd name="connsiteY3-108" fmla="*/ 448574 h 449085"/>
                <a:gd name="connsiteX4-109" fmla="*/ 0 w 1805711"/>
                <a:gd name="connsiteY4-110" fmla="*/ 0 h 44908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05711" h="449085">
                  <a:moveTo>
                    <a:pt x="0" y="0"/>
                  </a:moveTo>
                  <a:lnTo>
                    <a:pt x="1805711" y="0"/>
                  </a:lnTo>
                  <a:lnTo>
                    <a:pt x="1620081" y="449085"/>
                  </a:lnTo>
                  <a:lnTo>
                    <a:pt x="2" y="448574"/>
                  </a:lnTo>
                  <a:cubicBezTo>
                    <a:pt x="1" y="299050"/>
                    <a:pt x="1" y="149524"/>
                    <a:pt x="0"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9" name="平行四边形 32"/>
            <p:cNvSpPr/>
            <p:nvPr userDrawn="1"/>
          </p:nvSpPr>
          <p:spPr>
            <a:xfrm>
              <a:off x="7585547" y="-14722"/>
              <a:ext cx="237600"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1" fmla="*/ 0 w 260350"/>
                <a:gd name="connsiteY0-2" fmla="*/ 419103 h 419103"/>
                <a:gd name="connsiteX1-3" fmla="*/ 155575 w 260350"/>
                <a:gd name="connsiteY1-4" fmla="*/ 0 h 419103"/>
                <a:gd name="connsiteX2-5" fmla="*/ 260350 w 260350"/>
                <a:gd name="connsiteY2-6" fmla="*/ 0 h 419103"/>
                <a:gd name="connsiteX3-7" fmla="*/ 225425 w 260350"/>
                <a:gd name="connsiteY3-8" fmla="*/ 419103 h 419103"/>
                <a:gd name="connsiteX4-9" fmla="*/ 0 w 260350"/>
                <a:gd name="connsiteY4-10" fmla="*/ 419103 h 419103"/>
                <a:gd name="connsiteX0-11" fmla="*/ 0 w 260350"/>
                <a:gd name="connsiteY0-12" fmla="*/ 419103 h 419103"/>
                <a:gd name="connsiteX1-13" fmla="*/ 155575 w 260350"/>
                <a:gd name="connsiteY1-14" fmla="*/ 0 h 419103"/>
                <a:gd name="connsiteX2-15" fmla="*/ 260350 w 260350"/>
                <a:gd name="connsiteY2-16" fmla="*/ 0 h 419103"/>
                <a:gd name="connsiteX3-17" fmla="*/ 95250 w 260350"/>
                <a:gd name="connsiteY3-18" fmla="*/ 419103 h 419103"/>
                <a:gd name="connsiteX4-19" fmla="*/ 0 w 260350"/>
                <a:gd name="connsiteY4-20" fmla="*/ 419103 h 419103"/>
                <a:gd name="connsiteX0-21" fmla="*/ 0 w 260350"/>
                <a:gd name="connsiteY0-22" fmla="*/ 419103 h 419103"/>
                <a:gd name="connsiteX1-23" fmla="*/ 155575 w 260350"/>
                <a:gd name="connsiteY1-24" fmla="*/ 0 h 419103"/>
                <a:gd name="connsiteX2-25" fmla="*/ 260350 w 260350"/>
                <a:gd name="connsiteY2-26" fmla="*/ 0 h 419103"/>
                <a:gd name="connsiteX3-27" fmla="*/ 114300 w 260350"/>
                <a:gd name="connsiteY3-28" fmla="*/ 419103 h 419103"/>
                <a:gd name="connsiteX4-29" fmla="*/ 0 w 260350"/>
                <a:gd name="connsiteY4-30" fmla="*/ 419103 h 419103"/>
                <a:gd name="connsiteX0-31" fmla="*/ 0 w 273050"/>
                <a:gd name="connsiteY0-32" fmla="*/ 422278 h 422278"/>
                <a:gd name="connsiteX1-33" fmla="*/ 155575 w 273050"/>
                <a:gd name="connsiteY1-34" fmla="*/ 3175 h 422278"/>
                <a:gd name="connsiteX2-35" fmla="*/ 273050 w 273050"/>
                <a:gd name="connsiteY2-36" fmla="*/ 0 h 422278"/>
                <a:gd name="connsiteX3-37" fmla="*/ 114300 w 273050"/>
                <a:gd name="connsiteY3-38" fmla="*/ 422278 h 422278"/>
                <a:gd name="connsiteX4-39" fmla="*/ 0 w 273050"/>
                <a:gd name="connsiteY4-40" fmla="*/ 422278 h 422278"/>
                <a:gd name="connsiteX0-41" fmla="*/ 0 w 276225"/>
                <a:gd name="connsiteY0-42" fmla="*/ 425453 h 425453"/>
                <a:gd name="connsiteX1-43" fmla="*/ 155575 w 276225"/>
                <a:gd name="connsiteY1-44" fmla="*/ 6350 h 425453"/>
                <a:gd name="connsiteX2-45" fmla="*/ 276225 w 276225"/>
                <a:gd name="connsiteY2-46" fmla="*/ 0 h 425453"/>
                <a:gd name="connsiteX3-47" fmla="*/ 114300 w 276225"/>
                <a:gd name="connsiteY3-48" fmla="*/ 425453 h 425453"/>
                <a:gd name="connsiteX4-49" fmla="*/ 0 w 276225"/>
                <a:gd name="connsiteY4-50" fmla="*/ 425453 h 425453"/>
                <a:gd name="connsiteX0-51" fmla="*/ 0 w 276225"/>
                <a:gd name="connsiteY0-52" fmla="*/ 425453 h 425453"/>
                <a:gd name="connsiteX1-53" fmla="*/ 158750 w 276225"/>
                <a:gd name="connsiteY1-54" fmla="*/ 3175 h 425453"/>
                <a:gd name="connsiteX2-55" fmla="*/ 276225 w 276225"/>
                <a:gd name="connsiteY2-56" fmla="*/ 0 h 425453"/>
                <a:gd name="connsiteX3-57" fmla="*/ 114300 w 276225"/>
                <a:gd name="connsiteY3-58" fmla="*/ 425453 h 425453"/>
                <a:gd name="connsiteX4-59" fmla="*/ 0 w 276225"/>
                <a:gd name="connsiteY4-60" fmla="*/ 425453 h 425453"/>
                <a:gd name="connsiteX0-61" fmla="*/ 0 w 276225"/>
                <a:gd name="connsiteY0-62" fmla="*/ 422278 h 422278"/>
                <a:gd name="connsiteX1-63" fmla="*/ 158750 w 276225"/>
                <a:gd name="connsiteY1-64" fmla="*/ 0 h 422278"/>
                <a:gd name="connsiteX2-65" fmla="*/ 276225 w 276225"/>
                <a:gd name="connsiteY2-66" fmla="*/ 3175 h 422278"/>
                <a:gd name="connsiteX3-67" fmla="*/ 114300 w 276225"/>
                <a:gd name="connsiteY3-68" fmla="*/ 422278 h 422278"/>
                <a:gd name="connsiteX4-69" fmla="*/ 0 w 276225"/>
                <a:gd name="connsiteY4-70" fmla="*/ 422278 h 422278"/>
                <a:gd name="connsiteX0-71" fmla="*/ 0 w 273050"/>
                <a:gd name="connsiteY0-72" fmla="*/ 422278 h 422278"/>
                <a:gd name="connsiteX1-73" fmla="*/ 158750 w 273050"/>
                <a:gd name="connsiteY1-74" fmla="*/ 0 h 422278"/>
                <a:gd name="connsiteX2-75" fmla="*/ 273050 w 273050"/>
                <a:gd name="connsiteY2-76" fmla="*/ 0 h 422278"/>
                <a:gd name="connsiteX3-77" fmla="*/ 114300 w 273050"/>
                <a:gd name="connsiteY3-78" fmla="*/ 422278 h 422278"/>
                <a:gd name="connsiteX4-79" fmla="*/ 0 w 273050"/>
                <a:gd name="connsiteY4-80" fmla="*/ 422278 h 42227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0" name="平行四边形 32"/>
            <p:cNvSpPr/>
            <p:nvPr userDrawn="1"/>
          </p:nvSpPr>
          <p:spPr>
            <a:xfrm>
              <a:off x="7697314" y="-14722"/>
              <a:ext cx="237600"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1" fmla="*/ 0 w 260350"/>
                <a:gd name="connsiteY0-2" fmla="*/ 419103 h 419103"/>
                <a:gd name="connsiteX1-3" fmla="*/ 155575 w 260350"/>
                <a:gd name="connsiteY1-4" fmla="*/ 0 h 419103"/>
                <a:gd name="connsiteX2-5" fmla="*/ 260350 w 260350"/>
                <a:gd name="connsiteY2-6" fmla="*/ 0 h 419103"/>
                <a:gd name="connsiteX3-7" fmla="*/ 225425 w 260350"/>
                <a:gd name="connsiteY3-8" fmla="*/ 419103 h 419103"/>
                <a:gd name="connsiteX4-9" fmla="*/ 0 w 260350"/>
                <a:gd name="connsiteY4-10" fmla="*/ 419103 h 419103"/>
                <a:gd name="connsiteX0-11" fmla="*/ 0 w 260350"/>
                <a:gd name="connsiteY0-12" fmla="*/ 419103 h 419103"/>
                <a:gd name="connsiteX1-13" fmla="*/ 155575 w 260350"/>
                <a:gd name="connsiteY1-14" fmla="*/ 0 h 419103"/>
                <a:gd name="connsiteX2-15" fmla="*/ 260350 w 260350"/>
                <a:gd name="connsiteY2-16" fmla="*/ 0 h 419103"/>
                <a:gd name="connsiteX3-17" fmla="*/ 95250 w 260350"/>
                <a:gd name="connsiteY3-18" fmla="*/ 419103 h 419103"/>
                <a:gd name="connsiteX4-19" fmla="*/ 0 w 260350"/>
                <a:gd name="connsiteY4-20" fmla="*/ 419103 h 419103"/>
                <a:gd name="connsiteX0-21" fmla="*/ 0 w 260350"/>
                <a:gd name="connsiteY0-22" fmla="*/ 419103 h 419103"/>
                <a:gd name="connsiteX1-23" fmla="*/ 155575 w 260350"/>
                <a:gd name="connsiteY1-24" fmla="*/ 0 h 419103"/>
                <a:gd name="connsiteX2-25" fmla="*/ 260350 w 260350"/>
                <a:gd name="connsiteY2-26" fmla="*/ 0 h 419103"/>
                <a:gd name="connsiteX3-27" fmla="*/ 114300 w 260350"/>
                <a:gd name="connsiteY3-28" fmla="*/ 419103 h 419103"/>
                <a:gd name="connsiteX4-29" fmla="*/ 0 w 260350"/>
                <a:gd name="connsiteY4-30" fmla="*/ 419103 h 419103"/>
                <a:gd name="connsiteX0-31" fmla="*/ 0 w 273050"/>
                <a:gd name="connsiteY0-32" fmla="*/ 422278 h 422278"/>
                <a:gd name="connsiteX1-33" fmla="*/ 155575 w 273050"/>
                <a:gd name="connsiteY1-34" fmla="*/ 3175 h 422278"/>
                <a:gd name="connsiteX2-35" fmla="*/ 273050 w 273050"/>
                <a:gd name="connsiteY2-36" fmla="*/ 0 h 422278"/>
                <a:gd name="connsiteX3-37" fmla="*/ 114300 w 273050"/>
                <a:gd name="connsiteY3-38" fmla="*/ 422278 h 422278"/>
                <a:gd name="connsiteX4-39" fmla="*/ 0 w 273050"/>
                <a:gd name="connsiteY4-40" fmla="*/ 422278 h 422278"/>
                <a:gd name="connsiteX0-41" fmla="*/ 0 w 276225"/>
                <a:gd name="connsiteY0-42" fmla="*/ 425453 h 425453"/>
                <a:gd name="connsiteX1-43" fmla="*/ 155575 w 276225"/>
                <a:gd name="connsiteY1-44" fmla="*/ 6350 h 425453"/>
                <a:gd name="connsiteX2-45" fmla="*/ 276225 w 276225"/>
                <a:gd name="connsiteY2-46" fmla="*/ 0 h 425453"/>
                <a:gd name="connsiteX3-47" fmla="*/ 114300 w 276225"/>
                <a:gd name="connsiteY3-48" fmla="*/ 425453 h 425453"/>
                <a:gd name="connsiteX4-49" fmla="*/ 0 w 276225"/>
                <a:gd name="connsiteY4-50" fmla="*/ 425453 h 425453"/>
                <a:gd name="connsiteX0-51" fmla="*/ 0 w 276225"/>
                <a:gd name="connsiteY0-52" fmla="*/ 425453 h 425453"/>
                <a:gd name="connsiteX1-53" fmla="*/ 158750 w 276225"/>
                <a:gd name="connsiteY1-54" fmla="*/ 3175 h 425453"/>
                <a:gd name="connsiteX2-55" fmla="*/ 276225 w 276225"/>
                <a:gd name="connsiteY2-56" fmla="*/ 0 h 425453"/>
                <a:gd name="connsiteX3-57" fmla="*/ 114300 w 276225"/>
                <a:gd name="connsiteY3-58" fmla="*/ 425453 h 425453"/>
                <a:gd name="connsiteX4-59" fmla="*/ 0 w 276225"/>
                <a:gd name="connsiteY4-60" fmla="*/ 425453 h 425453"/>
                <a:gd name="connsiteX0-61" fmla="*/ 0 w 276225"/>
                <a:gd name="connsiteY0-62" fmla="*/ 422278 h 422278"/>
                <a:gd name="connsiteX1-63" fmla="*/ 158750 w 276225"/>
                <a:gd name="connsiteY1-64" fmla="*/ 0 h 422278"/>
                <a:gd name="connsiteX2-65" fmla="*/ 276225 w 276225"/>
                <a:gd name="connsiteY2-66" fmla="*/ 3175 h 422278"/>
                <a:gd name="connsiteX3-67" fmla="*/ 114300 w 276225"/>
                <a:gd name="connsiteY3-68" fmla="*/ 422278 h 422278"/>
                <a:gd name="connsiteX4-69" fmla="*/ 0 w 276225"/>
                <a:gd name="connsiteY4-70" fmla="*/ 422278 h 422278"/>
                <a:gd name="connsiteX0-71" fmla="*/ 0 w 273050"/>
                <a:gd name="connsiteY0-72" fmla="*/ 422278 h 422278"/>
                <a:gd name="connsiteX1-73" fmla="*/ 158750 w 273050"/>
                <a:gd name="connsiteY1-74" fmla="*/ 0 h 422278"/>
                <a:gd name="connsiteX2-75" fmla="*/ 273050 w 273050"/>
                <a:gd name="connsiteY2-76" fmla="*/ 0 h 422278"/>
                <a:gd name="connsiteX3-77" fmla="*/ 114300 w 273050"/>
                <a:gd name="connsiteY3-78" fmla="*/ 422278 h 422278"/>
                <a:gd name="connsiteX4-79" fmla="*/ 0 w 273050"/>
                <a:gd name="connsiteY4-80" fmla="*/ 422278 h 42227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1" name="矩形 15"/>
            <p:cNvSpPr/>
            <p:nvPr userDrawn="1"/>
          </p:nvSpPr>
          <p:spPr>
            <a:xfrm flipH="1">
              <a:off x="1407293" y="-14723"/>
              <a:ext cx="1388714" cy="521862"/>
            </a:xfrm>
            <a:custGeom>
              <a:avLst/>
              <a:gdLst>
                <a:gd name="connsiteX0" fmla="*/ 0 w 4586990"/>
                <a:gd name="connsiteY0" fmla="*/ 0 h 442210"/>
                <a:gd name="connsiteX1" fmla="*/ 4586990 w 4586990"/>
                <a:gd name="connsiteY1" fmla="*/ 0 h 442210"/>
                <a:gd name="connsiteX2" fmla="*/ 4586990 w 4586990"/>
                <a:gd name="connsiteY2" fmla="*/ 442210 h 442210"/>
                <a:gd name="connsiteX3" fmla="*/ 0 w 4586990"/>
                <a:gd name="connsiteY3" fmla="*/ 442210 h 442210"/>
                <a:gd name="connsiteX4" fmla="*/ 0 w 4586990"/>
                <a:gd name="connsiteY4" fmla="*/ 0 h 442210"/>
                <a:gd name="connsiteX0-1" fmla="*/ 0 w 4586990"/>
                <a:gd name="connsiteY0-2" fmla="*/ 0 h 449085"/>
                <a:gd name="connsiteX1-3" fmla="*/ 4586990 w 4586990"/>
                <a:gd name="connsiteY1-4" fmla="*/ 0 h 449085"/>
                <a:gd name="connsiteX2-5" fmla="*/ 4401360 w 4586990"/>
                <a:gd name="connsiteY2-6" fmla="*/ 449085 h 449085"/>
                <a:gd name="connsiteX3-7" fmla="*/ 0 w 4586990"/>
                <a:gd name="connsiteY3-8" fmla="*/ 442210 h 449085"/>
                <a:gd name="connsiteX4-9" fmla="*/ 0 w 4586990"/>
                <a:gd name="connsiteY4-10" fmla="*/ 0 h 449085"/>
                <a:gd name="connsiteX0-11" fmla="*/ 2215872 w 4586990"/>
                <a:gd name="connsiteY0-12" fmla="*/ 0 h 449085"/>
                <a:gd name="connsiteX1-13" fmla="*/ 4586990 w 4586990"/>
                <a:gd name="connsiteY1-14" fmla="*/ 0 h 449085"/>
                <a:gd name="connsiteX2-15" fmla="*/ 4401360 w 4586990"/>
                <a:gd name="connsiteY2-16" fmla="*/ 449085 h 449085"/>
                <a:gd name="connsiteX3-17" fmla="*/ 0 w 4586990"/>
                <a:gd name="connsiteY3-18" fmla="*/ 442210 h 449085"/>
                <a:gd name="connsiteX4-19" fmla="*/ 2215872 w 4586990"/>
                <a:gd name="connsiteY4-20" fmla="*/ 0 h 449085"/>
                <a:gd name="connsiteX0-21" fmla="*/ 127349 w 2498467"/>
                <a:gd name="connsiteY0-22" fmla="*/ 0 h 449085"/>
                <a:gd name="connsiteX1-23" fmla="*/ 2498467 w 2498467"/>
                <a:gd name="connsiteY1-24" fmla="*/ 0 h 449085"/>
                <a:gd name="connsiteX2-25" fmla="*/ 2312837 w 2498467"/>
                <a:gd name="connsiteY2-26" fmla="*/ 449085 h 449085"/>
                <a:gd name="connsiteX3-27" fmla="*/ 0 w 2498467"/>
                <a:gd name="connsiteY3-28" fmla="*/ 442210 h 449085"/>
                <a:gd name="connsiteX4-29" fmla="*/ 127349 w 2498467"/>
                <a:gd name="connsiteY4-30" fmla="*/ 0 h 449085"/>
                <a:gd name="connsiteX0-31" fmla="*/ 0 w 2506957"/>
                <a:gd name="connsiteY0-32" fmla="*/ 8031 h 449085"/>
                <a:gd name="connsiteX1-33" fmla="*/ 2506957 w 2506957"/>
                <a:gd name="connsiteY1-34" fmla="*/ 0 h 449085"/>
                <a:gd name="connsiteX2-35" fmla="*/ 2321327 w 2506957"/>
                <a:gd name="connsiteY2-36" fmla="*/ 449085 h 449085"/>
                <a:gd name="connsiteX3-37" fmla="*/ 8490 w 2506957"/>
                <a:gd name="connsiteY3-38" fmla="*/ 442210 h 449085"/>
                <a:gd name="connsiteX4-39" fmla="*/ 0 w 2506957"/>
                <a:gd name="connsiteY4-40" fmla="*/ 8031 h 449085"/>
                <a:gd name="connsiteX0-41" fmla="*/ 0 w 2498467"/>
                <a:gd name="connsiteY0-42" fmla="*/ 0 h 449085"/>
                <a:gd name="connsiteX1-43" fmla="*/ 2498467 w 2498467"/>
                <a:gd name="connsiteY1-44" fmla="*/ 0 h 449085"/>
                <a:gd name="connsiteX2-45" fmla="*/ 2312837 w 2498467"/>
                <a:gd name="connsiteY2-46" fmla="*/ 449085 h 449085"/>
                <a:gd name="connsiteX3-47" fmla="*/ 0 w 2498467"/>
                <a:gd name="connsiteY3-48" fmla="*/ 442210 h 449085"/>
                <a:gd name="connsiteX4-49" fmla="*/ 0 w 2498467"/>
                <a:gd name="connsiteY4-50" fmla="*/ 0 h 449085"/>
                <a:gd name="connsiteX0-51" fmla="*/ 733111 w 2498467"/>
                <a:gd name="connsiteY0-52" fmla="*/ 0 h 449085"/>
                <a:gd name="connsiteX1-53" fmla="*/ 2498467 w 2498467"/>
                <a:gd name="connsiteY1-54" fmla="*/ 0 h 449085"/>
                <a:gd name="connsiteX2-55" fmla="*/ 2312837 w 2498467"/>
                <a:gd name="connsiteY2-56" fmla="*/ 449085 h 449085"/>
                <a:gd name="connsiteX3-57" fmla="*/ 0 w 2498467"/>
                <a:gd name="connsiteY3-58" fmla="*/ 442210 h 449085"/>
                <a:gd name="connsiteX4-59" fmla="*/ 733111 w 2498467"/>
                <a:gd name="connsiteY4-60" fmla="*/ 0 h 449085"/>
                <a:gd name="connsiteX0-61" fmla="*/ 20176 w 1785532"/>
                <a:gd name="connsiteY0-62" fmla="*/ 0 h 449085"/>
                <a:gd name="connsiteX1-63" fmla="*/ 1785532 w 1785532"/>
                <a:gd name="connsiteY1-64" fmla="*/ 0 h 449085"/>
                <a:gd name="connsiteX2-65" fmla="*/ 1599902 w 1785532"/>
                <a:gd name="connsiteY2-66" fmla="*/ 449085 h 449085"/>
                <a:gd name="connsiteX3-67" fmla="*/ 0 w 1785532"/>
                <a:gd name="connsiteY3-68" fmla="*/ 448573 h 449085"/>
                <a:gd name="connsiteX4-69" fmla="*/ 20176 w 1785532"/>
                <a:gd name="connsiteY4-70" fmla="*/ 0 h 449085"/>
                <a:gd name="connsiteX0-71" fmla="*/ 40353 w 1805709"/>
                <a:gd name="connsiteY0-72" fmla="*/ 0 h 454936"/>
                <a:gd name="connsiteX1-73" fmla="*/ 1805709 w 1805709"/>
                <a:gd name="connsiteY1-74" fmla="*/ 0 h 454936"/>
                <a:gd name="connsiteX2-75" fmla="*/ 1620079 w 1805709"/>
                <a:gd name="connsiteY2-76" fmla="*/ 449085 h 454936"/>
                <a:gd name="connsiteX3-77" fmla="*/ 0 w 1805709"/>
                <a:gd name="connsiteY3-78" fmla="*/ 454936 h 454936"/>
                <a:gd name="connsiteX4-79" fmla="*/ 40353 w 1805709"/>
                <a:gd name="connsiteY4-80" fmla="*/ 0 h 454936"/>
                <a:gd name="connsiteX0-81" fmla="*/ 0 w 1805711"/>
                <a:gd name="connsiteY0-82" fmla="*/ 6363 h 454936"/>
                <a:gd name="connsiteX1-83" fmla="*/ 1805711 w 1805711"/>
                <a:gd name="connsiteY1-84" fmla="*/ 0 h 454936"/>
                <a:gd name="connsiteX2-85" fmla="*/ 1620081 w 1805711"/>
                <a:gd name="connsiteY2-86" fmla="*/ 449085 h 454936"/>
                <a:gd name="connsiteX3-87" fmla="*/ 2 w 1805711"/>
                <a:gd name="connsiteY3-88" fmla="*/ 454936 h 454936"/>
                <a:gd name="connsiteX4-89" fmla="*/ 0 w 1805711"/>
                <a:gd name="connsiteY4-90" fmla="*/ 6363 h 454936"/>
                <a:gd name="connsiteX0-91" fmla="*/ 0 w 1805711"/>
                <a:gd name="connsiteY0-92" fmla="*/ 0 h 454936"/>
                <a:gd name="connsiteX1-93" fmla="*/ 1805711 w 1805711"/>
                <a:gd name="connsiteY1-94" fmla="*/ 0 h 454936"/>
                <a:gd name="connsiteX2-95" fmla="*/ 1620081 w 1805711"/>
                <a:gd name="connsiteY2-96" fmla="*/ 449085 h 454936"/>
                <a:gd name="connsiteX3-97" fmla="*/ 2 w 1805711"/>
                <a:gd name="connsiteY3-98" fmla="*/ 454936 h 454936"/>
                <a:gd name="connsiteX4-99" fmla="*/ 0 w 1805711"/>
                <a:gd name="connsiteY4-100" fmla="*/ 0 h 454936"/>
                <a:gd name="connsiteX0-101" fmla="*/ 0 w 1805711"/>
                <a:gd name="connsiteY0-102" fmla="*/ 0 h 449085"/>
                <a:gd name="connsiteX1-103" fmla="*/ 1805711 w 1805711"/>
                <a:gd name="connsiteY1-104" fmla="*/ 0 h 449085"/>
                <a:gd name="connsiteX2-105" fmla="*/ 1620081 w 1805711"/>
                <a:gd name="connsiteY2-106" fmla="*/ 449085 h 449085"/>
                <a:gd name="connsiteX3-107" fmla="*/ 2 w 1805711"/>
                <a:gd name="connsiteY3-108" fmla="*/ 448574 h 449085"/>
                <a:gd name="connsiteX4-109" fmla="*/ 0 w 1805711"/>
                <a:gd name="connsiteY4-110" fmla="*/ 0 h 44908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05711" h="449085">
                  <a:moveTo>
                    <a:pt x="0" y="0"/>
                  </a:moveTo>
                  <a:lnTo>
                    <a:pt x="1805711" y="0"/>
                  </a:lnTo>
                  <a:lnTo>
                    <a:pt x="1620081" y="449085"/>
                  </a:lnTo>
                  <a:lnTo>
                    <a:pt x="2" y="448574"/>
                  </a:lnTo>
                  <a:cubicBezTo>
                    <a:pt x="1" y="299050"/>
                    <a:pt x="1" y="149524"/>
                    <a:pt x="0"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4" name="平行四边形 32"/>
            <p:cNvSpPr/>
            <p:nvPr userDrawn="1"/>
          </p:nvSpPr>
          <p:spPr>
            <a:xfrm flipH="1">
              <a:off x="1296584" y="-14723"/>
              <a:ext cx="238850"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1" fmla="*/ 0 w 260350"/>
                <a:gd name="connsiteY0-2" fmla="*/ 419103 h 419103"/>
                <a:gd name="connsiteX1-3" fmla="*/ 155575 w 260350"/>
                <a:gd name="connsiteY1-4" fmla="*/ 0 h 419103"/>
                <a:gd name="connsiteX2-5" fmla="*/ 260350 w 260350"/>
                <a:gd name="connsiteY2-6" fmla="*/ 0 h 419103"/>
                <a:gd name="connsiteX3-7" fmla="*/ 225425 w 260350"/>
                <a:gd name="connsiteY3-8" fmla="*/ 419103 h 419103"/>
                <a:gd name="connsiteX4-9" fmla="*/ 0 w 260350"/>
                <a:gd name="connsiteY4-10" fmla="*/ 419103 h 419103"/>
                <a:gd name="connsiteX0-11" fmla="*/ 0 w 260350"/>
                <a:gd name="connsiteY0-12" fmla="*/ 419103 h 419103"/>
                <a:gd name="connsiteX1-13" fmla="*/ 155575 w 260350"/>
                <a:gd name="connsiteY1-14" fmla="*/ 0 h 419103"/>
                <a:gd name="connsiteX2-15" fmla="*/ 260350 w 260350"/>
                <a:gd name="connsiteY2-16" fmla="*/ 0 h 419103"/>
                <a:gd name="connsiteX3-17" fmla="*/ 95250 w 260350"/>
                <a:gd name="connsiteY3-18" fmla="*/ 419103 h 419103"/>
                <a:gd name="connsiteX4-19" fmla="*/ 0 w 260350"/>
                <a:gd name="connsiteY4-20" fmla="*/ 419103 h 419103"/>
                <a:gd name="connsiteX0-21" fmla="*/ 0 w 260350"/>
                <a:gd name="connsiteY0-22" fmla="*/ 419103 h 419103"/>
                <a:gd name="connsiteX1-23" fmla="*/ 155575 w 260350"/>
                <a:gd name="connsiteY1-24" fmla="*/ 0 h 419103"/>
                <a:gd name="connsiteX2-25" fmla="*/ 260350 w 260350"/>
                <a:gd name="connsiteY2-26" fmla="*/ 0 h 419103"/>
                <a:gd name="connsiteX3-27" fmla="*/ 114300 w 260350"/>
                <a:gd name="connsiteY3-28" fmla="*/ 419103 h 419103"/>
                <a:gd name="connsiteX4-29" fmla="*/ 0 w 260350"/>
                <a:gd name="connsiteY4-30" fmla="*/ 419103 h 419103"/>
                <a:gd name="connsiteX0-31" fmla="*/ 0 w 273050"/>
                <a:gd name="connsiteY0-32" fmla="*/ 422278 h 422278"/>
                <a:gd name="connsiteX1-33" fmla="*/ 155575 w 273050"/>
                <a:gd name="connsiteY1-34" fmla="*/ 3175 h 422278"/>
                <a:gd name="connsiteX2-35" fmla="*/ 273050 w 273050"/>
                <a:gd name="connsiteY2-36" fmla="*/ 0 h 422278"/>
                <a:gd name="connsiteX3-37" fmla="*/ 114300 w 273050"/>
                <a:gd name="connsiteY3-38" fmla="*/ 422278 h 422278"/>
                <a:gd name="connsiteX4-39" fmla="*/ 0 w 273050"/>
                <a:gd name="connsiteY4-40" fmla="*/ 422278 h 422278"/>
                <a:gd name="connsiteX0-41" fmla="*/ 0 w 276225"/>
                <a:gd name="connsiteY0-42" fmla="*/ 425453 h 425453"/>
                <a:gd name="connsiteX1-43" fmla="*/ 155575 w 276225"/>
                <a:gd name="connsiteY1-44" fmla="*/ 6350 h 425453"/>
                <a:gd name="connsiteX2-45" fmla="*/ 276225 w 276225"/>
                <a:gd name="connsiteY2-46" fmla="*/ 0 h 425453"/>
                <a:gd name="connsiteX3-47" fmla="*/ 114300 w 276225"/>
                <a:gd name="connsiteY3-48" fmla="*/ 425453 h 425453"/>
                <a:gd name="connsiteX4-49" fmla="*/ 0 w 276225"/>
                <a:gd name="connsiteY4-50" fmla="*/ 425453 h 425453"/>
                <a:gd name="connsiteX0-51" fmla="*/ 0 w 276225"/>
                <a:gd name="connsiteY0-52" fmla="*/ 425453 h 425453"/>
                <a:gd name="connsiteX1-53" fmla="*/ 158750 w 276225"/>
                <a:gd name="connsiteY1-54" fmla="*/ 3175 h 425453"/>
                <a:gd name="connsiteX2-55" fmla="*/ 276225 w 276225"/>
                <a:gd name="connsiteY2-56" fmla="*/ 0 h 425453"/>
                <a:gd name="connsiteX3-57" fmla="*/ 114300 w 276225"/>
                <a:gd name="connsiteY3-58" fmla="*/ 425453 h 425453"/>
                <a:gd name="connsiteX4-59" fmla="*/ 0 w 276225"/>
                <a:gd name="connsiteY4-60" fmla="*/ 425453 h 425453"/>
                <a:gd name="connsiteX0-61" fmla="*/ 0 w 276225"/>
                <a:gd name="connsiteY0-62" fmla="*/ 422278 h 422278"/>
                <a:gd name="connsiteX1-63" fmla="*/ 158750 w 276225"/>
                <a:gd name="connsiteY1-64" fmla="*/ 0 h 422278"/>
                <a:gd name="connsiteX2-65" fmla="*/ 276225 w 276225"/>
                <a:gd name="connsiteY2-66" fmla="*/ 3175 h 422278"/>
                <a:gd name="connsiteX3-67" fmla="*/ 114300 w 276225"/>
                <a:gd name="connsiteY3-68" fmla="*/ 422278 h 422278"/>
                <a:gd name="connsiteX4-69" fmla="*/ 0 w 276225"/>
                <a:gd name="connsiteY4-70" fmla="*/ 422278 h 422278"/>
                <a:gd name="connsiteX0-71" fmla="*/ 0 w 273050"/>
                <a:gd name="connsiteY0-72" fmla="*/ 422278 h 422278"/>
                <a:gd name="connsiteX1-73" fmla="*/ 158750 w 273050"/>
                <a:gd name="connsiteY1-74" fmla="*/ 0 h 422278"/>
                <a:gd name="connsiteX2-75" fmla="*/ 273050 w 273050"/>
                <a:gd name="connsiteY2-76" fmla="*/ 0 h 422278"/>
                <a:gd name="connsiteX3-77" fmla="*/ 114300 w 273050"/>
                <a:gd name="connsiteY3-78" fmla="*/ 422278 h 422278"/>
                <a:gd name="connsiteX4-79" fmla="*/ 0 w 273050"/>
                <a:gd name="connsiteY4-80" fmla="*/ 422278 h 42227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5" name="平行四边形 32"/>
            <p:cNvSpPr/>
            <p:nvPr userDrawn="1"/>
          </p:nvSpPr>
          <p:spPr>
            <a:xfrm flipH="1">
              <a:off x="1188095" y="-14723"/>
              <a:ext cx="238850"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1" fmla="*/ 0 w 260350"/>
                <a:gd name="connsiteY0-2" fmla="*/ 419103 h 419103"/>
                <a:gd name="connsiteX1-3" fmla="*/ 155575 w 260350"/>
                <a:gd name="connsiteY1-4" fmla="*/ 0 h 419103"/>
                <a:gd name="connsiteX2-5" fmla="*/ 260350 w 260350"/>
                <a:gd name="connsiteY2-6" fmla="*/ 0 h 419103"/>
                <a:gd name="connsiteX3-7" fmla="*/ 225425 w 260350"/>
                <a:gd name="connsiteY3-8" fmla="*/ 419103 h 419103"/>
                <a:gd name="connsiteX4-9" fmla="*/ 0 w 260350"/>
                <a:gd name="connsiteY4-10" fmla="*/ 419103 h 419103"/>
                <a:gd name="connsiteX0-11" fmla="*/ 0 w 260350"/>
                <a:gd name="connsiteY0-12" fmla="*/ 419103 h 419103"/>
                <a:gd name="connsiteX1-13" fmla="*/ 155575 w 260350"/>
                <a:gd name="connsiteY1-14" fmla="*/ 0 h 419103"/>
                <a:gd name="connsiteX2-15" fmla="*/ 260350 w 260350"/>
                <a:gd name="connsiteY2-16" fmla="*/ 0 h 419103"/>
                <a:gd name="connsiteX3-17" fmla="*/ 95250 w 260350"/>
                <a:gd name="connsiteY3-18" fmla="*/ 419103 h 419103"/>
                <a:gd name="connsiteX4-19" fmla="*/ 0 w 260350"/>
                <a:gd name="connsiteY4-20" fmla="*/ 419103 h 419103"/>
                <a:gd name="connsiteX0-21" fmla="*/ 0 w 260350"/>
                <a:gd name="connsiteY0-22" fmla="*/ 419103 h 419103"/>
                <a:gd name="connsiteX1-23" fmla="*/ 155575 w 260350"/>
                <a:gd name="connsiteY1-24" fmla="*/ 0 h 419103"/>
                <a:gd name="connsiteX2-25" fmla="*/ 260350 w 260350"/>
                <a:gd name="connsiteY2-26" fmla="*/ 0 h 419103"/>
                <a:gd name="connsiteX3-27" fmla="*/ 114300 w 260350"/>
                <a:gd name="connsiteY3-28" fmla="*/ 419103 h 419103"/>
                <a:gd name="connsiteX4-29" fmla="*/ 0 w 260350"/>
                <a:gd name="connsiteY4-30" fmla="*/ 419103 h 419103"/>
                <a:gd name="connsiteX0-31" fmla="*/ 0 w 273050"/>
                <a:gd name="connsiteY0-32" fmla="*/ 422278 h 422278"/>
                <a:gd name="connsiteX1-33" fmla="*/ 155575 w 273050"/>
                <a:gd name="connsiteY1-34" fmla="*/ 3175 h 422278"/>
                <a:gd name="connsiteX2-35" fmla="*/ 273050 w 273050"/>
                <a:gd name="connsiteY2-36" fmla="*/ 0 h 422278"/>
                <a:gd name="connsiteX3-37" fmla="*/ 114300 w 273050"/>
                <a:gd name="connsiteY3-38" fmla="*/ 422278 h 422278"/>
                <a:gd name="connsiteX4-39" fmla="*/ 0 w 273050"/>
                <a:gd name="connsiteY4-40" fmla="*/ 422278 h 422278"/>
                <a:gd name="connsiteX0-41" fmla="*/ 0 w 276225"/>
                <a:gd name="connsiteY0-42" fmla="*/ 425453 h 425453"/>
                <a:gd name="connsiteX1-43" fmla="*/ 155575 w 276225"/>
                <a:gd name="connsiteY1-44" fmla="*/ 6350 h 425453"/>
                <a:gd name="connsiteX2-45" fmla="*/ 276225 w 276225"/>
                <a:gd name="connsiteY2-46" fmla="*/ 0 h 425453"/>
                <a:gd name="connsiteX3-47" fmla="*/ 114300 w 276225"/>
                <a:gd name="connsiteY3-48" fmla="*/ 425453 h 425453"/>
                <a:gd name="connsiteX4-49" fmla="*/ 0 w 276225"/>
                <a:gd name="connsiteY4-50" fmla="*/ 425453 h 425453"/>
                <a:gd name="connsiteX0-51" fmla="*/ 0 w 276225"/>
                <a:gd name="connsiteY0-52" fmla="*/ 425453 h 425453"/>
                <a:gd name="connsiteX1-53" fmla="*/ 158750 w 276225"/>
                <a:gd name="connsiteY1-54" fmla="*/ 3175 h 425453"/>
                <a:gd name="connsiteX2-55" fmla="*/ 276225 w 276225"/>
                <a:gd name="connsiteY2-56" fmla="*/ 0 h 425453"/>
                <a:gd name="connsiteX3-57" fmla="*/ 114300 w 276225"/>
                <a:gd name="connsiteY3-58" fmla="*/ 425453 h 425453"/>
                <a:gd name="connsiteX4-59" fmla="*/ 0 w 276225"/>
                <a:gd name="connsiteY4-60" fmla="*/ 425453 h 425453"/>
                <a:gd name="connsiteX0-61" fmla="*/ 0 w 276225"/>
                <a:gd name="connsiteY0-62" fmla="*/ 422278 h 422278"/>
                <a:gd name="connsiteX1-63" fmla="*/ 158750 w 276225"/>
                <a:gd name="connsiteY1-64" fmla="*/ 0 h 422278"/>
                <a:gd name="connsiteX2-65" fmla="*/ 276225 w 276225"/>
                <a:gd name="connsiteY2-66" fmla="*/ 3175 h 422278"/>
                <a:gd name="connsiteX3-67" fmla="*/ 114300 w 276225"/>
                <a:gd name="connsiteY3-68" fmla="*/ 422278 h 422278"/>
                <a:gd name="connsiteX4-69" fmla="*/ 0 w 276225"/>
                <a:gd name="connsiteY4-70" fmla="*/ 422278 h 422278"/>
                <a:gd name="connsiteX0-71" fmla="*/ 0 w 273050"/>
                <a:gd name="connsiteY0-72" fmla="*/ 422278 h 422278"/>
                <a:gd name="connsiteX1-73" fmla="*/ 158750 w 273050"/>
                <a:gd name="connsiteY1-74" fmla="*/ 0 h 422278"/>
                <a:gd name="connsiteX2-75" fmla="*/ 273050 w 273050"/>
                <a:gd name="connsiteY2-76" fmla="*/ 0 h 422278"/>
                <a:gd name="connsiteX3-77" fmla="*/ 114300 w 273050"/>
                <a:gd name="connsiteY3-78" fmla="*/ 422278 h 422278"/>
                <a:gd name="connsiteX4-79" fmla="*/ 0 w 273050"/>
                <a:gd name="connsiteY4-80" fmla="*/ 422278 h 42227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6" name="矩形 35"/>
            <p:cNvSpPr/>
            <p:nvPr/>
          </p:nvSpPr>
          <p:spPr>
            <a:xfrm>
              <a:off x="1843668" y="-14861"/>
              <a:ext cx="5304297" cy="522000"/>
            </a:xfrm>
            <a:prstGeom prst="rect">
              <a:avLst/>
            </a:pr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sp>
        <p:nvSpPr>
          <p:cNvPr id="28" name="矩形 27"/>
          <p:cNvSpPr/>
          <p:nvPr/>
        </p:nvSpPr>
        <p:spPr>
          <a:xfrm>
            <a:off x="1757358" y="4272"/>
            <a:ext cx="8677601" cy="491490"/>
          </a:xfrm>
          <a:prstGeom prst="rect">
            <a:avLst/>
          </a:prstGeom>
        </p:spPr>
        <p:txBody>
          <a:bodyPr wrap="square">
            <a:spAutoFit/>
          </a:bodyPr>
          <a:lstStyle/>
          <a:p>
            <a:pPr algn="ctr">
              <a:defRPr/>
            </a:pPr>
            <a:r>
              <a:rPr lang="zh-CN" altLang="zh-CN" sz="2600" b="1" kern="100" dirty="0">
                <a:solidFill>
                  <a:schemeClr val="bg1"/>
                </a:solidFill>
                <a:latin typeface="Times New Roman" panose="02020603050405020304"/>
                <a:ea typeface="微软雅黑" panose="020B0503020204020204" pitchFamily="34" charset="-122"/>
                <a:cs typeface="Times New Roman" panose="02020603050405020304"/>
              </a:rPr>
              <a:t>考向一　植物组织培养过程的分析</a:t>
            </a:r>
            <a:endParaRPr lang="zh-CN" altLang="zh-CN" sz="2600" b="1" kern="100" dirty="0">
              <a:solidFill>
                <a:schemeClr val="bg1"/>
              </a:solidFill>
              <a:latin typeface="Times New Roman" panose="02020603050405020304"/>
              <a:ea typeface="微软雅黑" panose="020B0503020204020204" pitchFamily="34" charset="-122"/>
              <a:cs typeface="Times New Roman" panose="02020603050405020304"/>
            </a:endParaRPr>
          </a:p>
        </p:txBody>
      </p:sp>
      <p:pic>
        <p:nvPicPr>
          <p:cNvPr id="179202" name="Picture 2" descr="bt143"/>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46630" y="2133255"/>
            <a:ext cx="7499057" cy="149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矩形 21"/>
          <p:cNvSpPr/>
          <p:nvPr/>
        </p:nvSpPr>
        <p:spPr>
          <a:xfrm>
            <a:off x="292293" y="3651637"/>
            <a:ext cx="11419449" cy="2491740"/>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②③</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过程分别称为细胞分裂和细胞分化</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该育种与传统杂交育种相比，最大的优点是繁殖速度快</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该育种过程说明已分化细胞中不表达的基因仍具有表达的潜能</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nSpc>
                <a:spcPct val="150000"/>
              </a:lnSpc>
            </a:pPr>
            <a:r>
              <a:rPr lang="en-US" altLang="zh-CN" sz="2600" kern="100" dirty="0">
                <a:latin typeface="Times New Roman" panose="02020603050405020304" pitchFamily="18" charset="0"/>
                <a:ea typeface="微软雅黑" panose="020B0503020204020204" pitchFamily="34" charset="-122"/>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该育种方式涉及到转基因技术、胚胎移植技术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TextBox 20"/>
          <p:cNvSpPr txBox="1"/>
          <p:nvPr/>
        </p:nvSpPr>
        <p:spPr>
          <a:xfrm>
            <a:off x="120601" y="3707060"/>
            <a:ext cx="719867" cy="783590"/>
          </a:xfrm>
          <a:prstGeom prst="rect">
            <a:avLst/>
          </a:prstGeom>
          <a:noFill/>
        </p:spPr>
        <p:txBody>
          <a:bodyPr wrap="square" rtlCol="0">
            <a:spAutoFit/>
          </a:bodyPr>
          <a:lstStyle/>
          <a:p>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4" name="TextBox 20"/>
          <p:cNvSpPr txBox="1"/>
          <p:nvPr/>
        </p:nvSpPr>
        <p:spPr>
          <a:xfrm>
            <a:off x="120681" y="4252542"/>
            <a:ext cx="719867" cy="783590"/>
          </a:xfrm>
          <a:prstGeom prst="rect">
            <a:avLst/>
          </a:prstGeom>
          <a:noFill/>
        </p:spPr>
        <p:txBody>
          <a:bodyPr wrap="square" rtlCol="0">
            <a:spAutoFit/>
          </a:bodyPr>
          <a:lstStyle/>
          <a:p>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5" name="TextBox 20"/>
          <p:cNvSpPr txBox="1"/>
          <p:nvPr/>
        </p:nvSpPr>
        <p:spPr>
          <a:xfrm>
            <a:off x="120761" y="5424773"/>
            <a:ext cx="719867" cy="783590"/>
          </a:xfrm>
          <a:prstGeom prst="rect">
            <a:avLst/>
          </a:prstGeom>
          <a:noFill/>
        </p:spPr>
        <p:txBody>
          <a:bodyPr wrap="square" rtlCol="0">
            <a:spAutoFit/>
          </a:bodyPr>
          <a:lstStyle/>
          <a:p>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linds(horizontal)">
                                      <p:cBhvr>
                                        <p:cTn id="1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08580" y="868545"/>
            <a:ext cx="10899733" cy="4292600"/>
          </a:xfrm>
          <a:prstGeom prst="rect">
            <a:avLst/>
          </a:prstGeom>
        </p:spPr>
        <p:txBody>
          <a:bodyPr>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图中</a:t>
            </a:r>
            <a:r>
              <a:rPr lang="en-US" altLang="zh-CN" sz="2600" kern="100" dirty="0">
                <a:latin typeface="宋体" panose="02010600030101010101" pitchFamily="2" charset="-122"/>
                <a:ea typeface="宋体" panose="02010600030101010101" pitchFamily="2" charset="-122"/>
                <a:cs typeface="Times New Roman" panose="02020603050405020304" pitchFamily="18" charset="0"/>
              </a:rPr>
              <a:t>①</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表示基因工程技术，</a:t>
            </a:r>
            <a:r>
              <a:rPr lang="en-US" altLang="zh-CN" sz="2600" kern="100" dirty="0">
                <a:latin typeface="宋体" panose="02010600030101010101" pitchFamily="2" charset="-122"/>
                <a:ea typeface="宋体" panose="02010600030101010101" pitchFamily="2" charset="-122"/>
                <a:cs typeface="Times New Roman" panose="02020603050405020304" pitchFamily="18" charset="0"/>
              </a:rPr>
              <a:t>②③</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表示植物组织培养技术，其中</a:t>
            </a:r>
            <a:r>
              <a:rPr lang="en-US" altLang="zh-CN" sz="2600" kern="100" dirty="0">
                <a:latin typeface="宋体" panose="02010600030101010101" pitchFamily="2" charset="-122"/>
                <a:ea typeface="宋体" panose="02010600030101010101" pitchFamily="2" charset="-122"/>
                <a:cs typeface="Times New Roman" panose="02020603050405020304" pitchFamily="18" charset="0"/>
              </a:rPr>
              <a:t>②</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表示脱分化，</a:t>
            </a:r>
            <a:r>
              <a:rPr lang="en-US" altLang="zh-CN" sz="2600" kern="100" dirty="0">
                <a:latin typeface="宋体" panose="02010600030101010101" pitchFamily="2" charset="-122"/>
                <a:ea typeface="宋体" panose="02010600030101010101" pitchFamily="2" charset="-122"/>
                <a:cs typeface="Times New Roman" panose="02020603050405020304" pitchFamily="18" charset="0"/>
              </a:rPr>
              <a:t>③</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表示再分化，</a:t>
            </a:r>
            <a:r>
              <a:rPr lang="en-US" altLang="zh-CN" sz="2600" kern="100" dirty="0">
                <a:latin typeface="宋体" panose="02010600030101010101" pitchFamily="2" charset="-122"/>
                <a:ea typeface="宋体" panose="02010600030101010101" pitchFamily="2" charset="-122"/>
                <a:cs typeface="Times New Roman" panose="02020603050405020304" pitchFamily="18" charset="0"/>
              </a:rPr>
              <a:t>④</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表示在胚状体外面加人工胚乳和人工种皮制备人工种子的过程，</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错误</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600"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该</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育种方法为基因工程育种，其最大的优点是目的性强，</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B</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错误</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600"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该</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技术依据的主要原理是植物细胞的全能性，已分化的细胞仍然能发育成完整的个体，说明其中一部分不表达的基因又开始表达，</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C</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正确</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600"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该</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育种过程不涉及胚胎移植技术，</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D</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750"/>
                                        <p:tgtEl>
                                          <p:spTgt spid="3">
                                            <p:txEl>
                                              <p:pRg st="0" end="0"/>
                                            </p:txEl>
                                          </p:spTgt>
                                        </p:tgtEl>
                                      </p:cBhvr>
                                    </p:animEffect>
                                  </p:childTnLst>
                                </p:cTn>
                              </p:par>
                            </p:childTnLst>
                          </p:cTn>
                        </p:par>
                        <p:par>
                          <p:cTn id="8" fill="hold">
                            <p:stCondLst>
                              <p:cond delay="100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750"/>
                                        <p:tgtEl>
                                          <p:spTgt spid="3">
                                            <p:txEl>
                                              <p:pRg st="1" end="1"/>
                                            </p:txEl>
                                          </p:spTgt>
                                        </p:tgtEl>
                                      </p:cBhvr>
                                    </p:animEffect>
                                  </p:childTnLst>
                                </p:cTn>
                              </p:par>
                            </p:childTnLst>
                          </p:cTn>
                        </p:par>
                        <p:par>
                          <p:cTn id="12" fill="hold">
                            <p:stCondLst>
                              <p:cond delay="2000"/>
                            </p:stCondLst>
                            <p:childTnLst>
                              <p:par>
                                <p:cTn id="13" presetID="3"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750"/>
                                        <p:tgtEl>
                                          <p:spTgt spid="3">
                                            <p:txEl>
                                              <p:pRg st="2" end="2"/>
                                            </p:txEl>
                                          </p:spTgt>
                                        </p:tgtEl>
                                      </p:cBhvr>
                                    </p:animEffect>
                                  </p:childTnLst>
                                </p:cTn>
                              </p:par>
                            </p:childTnLst>
                          </p:cTn>
                        </p:par>
                        <p:par>
                          <p:cTn id="16" fill="hold">
                            <p:stCondLst>
                              <p:cond delay="3000"/>
                            </p:stCondLst>
                            <p:childTnLst>
                              <p:par>
                                <p:cTn id="17" presetID="3"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71621" y="594259"/>
            <a:ext cx="11270839" cy="691515"/>
          </a:xfrm>
          <a:prstGeom prst="rect">
            <a:avLst/>
          </a:prstGeom>
        </p:spPr>
        <p:txBody>
          <a:bodyPr wrap="square">
            <a:spAutoFit/>
          </a:bodyPr>
          <a:lstStyle/>
          <a:p>
            <a:pPr algn="just">
              <a:lnSpc>
                <a:spcPct val="150000"/>
              </a:lnSpc>
            </a:pPr>
            <a:r>
              <a:rPr lang="en-US" altLang="zh-CN" sz="2600" kern="100" dirty="0">
                <a:latin typeface="Times New Roman" panose="02020603050405020304" pitchFamily="18" charset="0"/>
                <a:ea typeface="微软雅黑" panose="020B0503020204020204" pitchFamily="34" charset="-122"/>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如图是植物组织培养的简略示意图，请据图回答下列问题：</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8" name="对象 7"/>
          <p:cNvGraphicFramePr>
            <a:graphicFrameLocks noChangeAspect="1"/>
          </p:cNvGraphicFramePr>
          <p:nvPr/>
        </p:nvGraphicFramePr>
        <p:xfrm>
          <a:off x="3727253" y="1398948"/>
          <a:ext cx="4737811" cy="995178"/>
        </p:xfrm>
        <a:graphic>
          <a:graphicData uri="http://schemas.openxmlformats.org/presentationml/2006/ole">
            <mc:AlternateContent xmlns:mc="http://schemas.openxmlformats.org/markup-compatibility/2006">
              <mc:Choice xmlns:v="urn:schemas-microsoft-com:vml" Requires="v">
                <p:oleObj spid="_x0000_s180280" name="文档" r:id="rId1" imgW="4740910" imgH="996950" progId="Word.Document.12">
                  <p:embed/>
                </p:oleObj>
              </mc:Choice>
              <mc:Fallback>
                <p:oleObj name="文档" r:id="rId1" imgW="4740910" imgH="996950" progId="Word.Document.12">
                  <p:embed/>
                  <p:pic>
                    <p:nvPicPr>
                      <p:cNvPr id="0" name="图片 180279"/>
                      <p:cNvPicPr/>
                      <p:nvPr/>
                    </p:nvPicPr>
                    <p:blipFill>
                      <a:blip r:embed="rId2"/>
                      <a:stretch>
                        <a:fillRect/>
                      </a:stretch>
                    </p:blipFill>
                    <p:spPr>
                      <a:xfrm>
                        <a:off x="3727253" y="1398948"/>
                        <a:ext cx="4737811" cy="995178"/>
                      </a:xfrm>
                      <a:prstGeom prst="rect">
                        <a:avLst/>
                      </a:prstGeom>
                    </p:spPr>
                  </p:pic>
                </p:oleObj>
              </mc:Fallback>
            </mc:AlternateContent>
          </a:graphicData>
        </a:graphic>
      </p:graphicFrame>
      <p:sp>
        <p:nvSpPr>
          <p:cNvPr id="12" name="矩形 11"/>
          <p:cNvSpPr/>
          <p:nvPr/>
        </p:nvSpPr>
        <p:spPr>
          <a:xfrm>
            <a:off x="471621" y="2280726"/>
            <a:ext cx="11270839" cy="1291590"/>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表示离体的植物器官、组织或细胞，它能被培养成</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的根本原因是</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a:t>
            </a:r>
            <a:endPar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endParaRPr>
          </a:p>
          <a:p>
            <a:pPr algn="just">
              <a:lnSpc>
                <a:spcPct val="150000"/>
              </a:lnSpc>
              <a:spcAft>
                <a:spcPts val="0"/>
              </a:spcAft>
            </a:pP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_______________</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3" name="矩形 12"/>
          <p:cNvSpPr/>
          <p:nvPr/>
        </p:nvSpPr>
        <p:spPr>
          <a:xfrm>
            <a:off x="10634243" y="2394126"/>
            <a:ext cx="843280" cy="491490"/>
          </a:xfrm>
          <a:prstGeom prst="rect">
            <a:avLst/>
          </a:prstGeom>
        </p:spPr>
        <p:txBody>
          <a:bodyPr wrap="none">
            <a:spAutoFit/>
          </a:bodyPr>
          <a:lstStyle/>
          <a:p>
            <a:r>
              <a:rPr lang="zh-CN"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植物</a:t>
            </a:r>
            <a:endParaRPr lang="zh-CN" altLang="en-US" dirty="0"/>
          </a:p>
        </p:txBody>
      </p:sp>
      <p:sp>
        <p:nvSpPr>
          <p:cNvPr id="15" name="矩形 14"/>
          <p:cNvSpPr/>
          <p:nvPr/>
        </p:nvSpPr>
        <p:spPr>
          <a:xfrm>
            <a:off x="544053" y="2950463"/>
            <a:ext cx="2494280" cy="491490"/>
          </a:xfrm>
          <a:prstGeom prst="rect">
            <a:avLst/>
          </a:prstGeom>
        </p:spPr>
        <p:txBody>
          <a:bodyPr wrap="none">
            <a:spAutoFit/>
          </a:bodyPr>
          <a:lstStyle/>
          <a:p>
            <a:pPr lvl="0"/>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细胞具有全能性</a:t>
            </a:r>
            <a:endParaRPr lang="zh-CN" altLang="en-US" dirty="0">
              <a:solidFill>
                <a:prstClr val="black"/>
              </a:solidFill>
            </a:endParaRPr>
          </a:p>
        </p:txBody>
      </p:sp>
      <p:sp>
        <p:nvSpPr>
          <p:cNvPr id="16" name="矩形 15"/>
          <p:cNvSpPr/>
          <p:nvPr/>
        </p:nvSpPr>
        <p:spPr>
          <a:xfrm>
            <a:off x="471621" y="3958399"/>
            <a:ext cx="11270839" cy="1291590"/>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外植体</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经植物组织培养形成完整的植株，其根本原因是植物细胞具有全能性。</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71621" y="594259"/>
            <a:ext cx="11270839" cy="1291590"/>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在</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脱分化形成</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的过程中，除需要提供营养外，还需要</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的诱导。</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表示</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组织</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，构成</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的是具有分生</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分裂</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能力的薄壁细胞。</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8" name="对象 7"/>
          <p:cNvGraphicFramePr>
            <a:graphicFrameLocks noChangeAspect="1"/>
          </p:cNvGraphicFramePr>
          <p:nvPr/>
        </p:nvGraphicFramePr>
        <p:xfrm>
          <a:off x="3727253" y="1930019"/>
          <a:ext cx="4737811" cy="995178"/>
        </p:xfrm>
        <a:graphic>
          <a:graphicData uri="http://schemas.openxmlformats.org/presentationml/2006/ole">
            <mc:AlternateContent xmlns:mc="http://schemas.openxmlformats.org/markup-compatibility/2006">
              <mc:Choice xmlns:v="urn:schemas-microsoft-com:vml" Requires="v">
                <p:oleObj spid="_x0000_s181304" name="文档" r:id="rId1" imgW="4740910" imgH="996950" progId="Word.Document.12">
                  <p:embed/>
                </p:oleObj>
              </mc:Choice>
              <mc:Fallback>
                <p:oleObj name="文档" r:id="rId1" imgW="4740910" imgH="996950" progId="Word.Document.12">
                  <p:embed/>
                  <p:pic>
                    <p:nvPicPr>
                      <p:cNvPr id="0" name="图片 181303"/>
                      <p:cNvPicPr/>
                      <p:nvPr/>
                    </p:nvPicPr>
                    <p:blipFill>
                      <a:blip r:embed="rId2"/>
                      <a:stretch>
                        <a:fillRect/>
                      </a:stretch>
                    </p:blipFill>
                    <p:spPr>
                      <a:xfrm>
                        <a:off x="3727253" y="1930019"/>
                        <a:ext cx="4737811" cy="995178"/>
                      </a:xfrm>
                      <a:prstGeom prst="rect">
                        <a:avLst/>
                      </a:prstGeom>
                    </p:spPr>
                  </p:pic>
                </p:oleObj>
              </mc:Fallback>
            </mc:AlternateContent>
          </a:graphicData>
        </a:graphic>
      </p:graphicFrame>
      <p:sp>
        <p:nvSpPr>
          <p:cNvPr id="13" name="矩形 12"/>
          <p:cNvSpPr/>
          <p:nvPr/>
        </p:nvSpPr>
        <p:spPr>
          <a:xfrm>
            <a:off x="9150409" y="707424"/>
            <a:ext cx="8432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激素</a:t>
            </a:r>
            <a:endParaRPr lang="zh-CN" altLang="en-US" dirty="0">
              <a:solidFill>
                <a:prstClr val="black"/>
              </a:solidFill>
            </a:endParaRPr>
          </a:p>
        </p:txBody>
      </p:sp>
      <p:sp>
        <p:nvSpPr>
          <p:cNvPr id="16" name="矩形 15"/>
          <p:cNvSpPr/>
          <p:nvPr/>
        </p:nvSpPr>
        <p:spPr>
          <a:xfrm>
            <a:off x="471621" y="3141180"/>
            <a:ext cx="11270839" cy="1291590"/>
          </a:xfrm>
          <a:prstGeom prst="rect">
            <a:avLst/>
          </a:prstGeom>
        </p:spPr>
        <p:txBody>
          <a:bodyPr wrap="square">
            <a:spAutoFit/>
          </a:bodyPr>
          <a:lstStyle/>
          <a:p>
            <a:pPr algn="just">
              <a:lnSpc>
                <a:spcPct val="150000"/>
              </a:lnSpc>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外植体通过脱分化形成愈伤组织过程中，除需要提供营养外，还需要激素的诱导。</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9" name="矩形 8"/>
          <p:cNvSpPr/>
          <p:nvPr/>
        </p:nvSpPr>
        <p:spPr>
          <a:xfrm>
            <a:off x="1262358" y="1280930"/>
            <a:ext cx="8432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愈伤</a:t>
            </a:r>
            <a:endParaRPr lang="zh-CN" altLang="en-US"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81" y="2515042"/>
            <a:ext cx="12188156" cy="1263932"/>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71621" y="624848"/>
            <a:ext cx="11270839" cy="69151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要制造人工种子，应该</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选用</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填编号</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作材料。</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8" name="对象 7"/>
          <p:cNvGraphicFramePr>
            <a:graphicFrameLocks noChangeAspect="1"/>
          </p:cNvGraphicFramePr>
          <p:nvPr/>
        </p:nvGraphicFramePr>
        <p:xfrm>
          <a:off x="3727253" y="1498051"/>
          <a:ext cx="4737811" cy="995178"/>
        </p:xfrm>
        <a:graphic>
          <a:graphicData uri="http://schemas.openxmlformats.org/presentationml/2006/ole">
            <mc:AlternateContent xmlns:mc="http://schemas.openxmlformats.org/markup-compatibility/2006">
              <mc:Choice xmlns:v="urn:schemas-microsoft-com:vml" Requires="v">
                <p:oleObj spid="_x0000_s182329" name="文档" r:id="rId1" imgW="4740910" imgH="996950" progId="Word.Document.12">
                  <p:embed/>
                </p:oleObj>
              </mc:Choice>
              <mc:Fallback>
                <p:oleObj name="文档" r:id="rId1" imgW="4740910" imgH="996950" progId="Word.Document.12">
                  <p:embed/>
                  <p:pic>
                    <p:nvPicPr>
                      <p:cNvPr id="0" name="图片 182328"/>
                      <p:cNvPicPr/>
                      <p:nvPr/>
                    </p:nvPicPr>
                    <p:blipFill>
                      <a:blip r:embed="rId2"/>
                      <a:stretch>
                        <a:fillRect/>
                      </a:stretch>
                    </p:blipFill>
                    <p:spPr>
                      <a:xfrm>
                        <a:off x="3727253" y="1498051"/>
                        <a:ext cx="4737811" cy="995178"/>
                      </a:xfrm>
                      <a:prstGeom prst="rect">
                        <a:avLst/>
                      </a:prstGeom>
                    </p:spPr>
                  </p:pic>
                </p:oleObj>
              </mc:Fallback>
            </mc:AlternateContent>
          </a:graphicData>
        </a:graphic>
      </p:graphicFrame>
      <p:sp>
        <p:nvSpPr>
          <p:cNvPr id="13" name="矩形 12"/>
          <p:cNvSpPr/>
          <p:nvPr/>
        </p:nvSpPr>
        <p:spPr>
          <a:xfrm>
            <a:off x="5190702" y="776967"/>
            <a:ext cx="403225" cy="491490"/>
          </a:xfrm>
          <a:prstGeom prst="rect">
            <a:avLst/>
          </a:prstGeom>
        </p:spPr>
        <p:txBody>
          <a:bodyPr wrap="none">
            <a:spAutoFit/>
          </a:bodyPr>
          <a:lstStyle/>
          <a:p>
            <a:r>
              <a:rPr lang="en-US"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C</a:t>
            </a:r>
            <a:endParaRPr lang="zh-CN" altLang="en-US" dirty="0">
              <a:solidFill>
                <a:prstClr val="black"/>
              </a:solidFill>
            </a:endParaRPr>
          </a:p>
        </p:txBody>
      </p:sp>
      <p:sp>
        <p:nvSpPr>
          <p:cNvPr id="16" name="矩形 15"/>
          <p:cNvSpPr/>
          <p:nvPr/>
        </p:nvSpPr>
        <p:spPr>
          <a:xfrm>
            <a:off x="471621" y="2482805"/>
            <a:ext cx="11270839" cy="1291590"/>
          </a:xfrm>
          <a:prstGeom prst="rect">
            <a:avLst/>
          </a:prstGeom>
        </p:spPr>
        <p:txBody>
          <a:bodyPr wrap="square">
            <a:spAutoFit/>
          </a:bodyPr>
          <a:lstStyle/>
          <a:p>
            <a:pPr algn="just">
              <a:lnSpc>
                <a:spcPct val="150000"/>
              </a:lnSpc>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人工种子是指以通过植物组织培养得到的胚状体、不定芽、顶芽和腋芽等为材料，通过人工薄膜包装得到的种子。</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471621" y="4005116"/>
            <a:ext cx="11270839" cy="69151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从</a:t>
            </a:r>
            <a:r>
              <a:rPr lang="en-US" altLang="zh-CN" sz="2600" kern="100" dirty="0">
                <a:latin typeface="Times New Roman" panose="02020603050405020304" pitchFamily="18" charset="0"/>
                <a:ea typeface="微软雅黑" panose="020B0503020204020204" pitchFamily="34" charset="-122"/>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到</a:t>
            </a:r>
            <a:r>
              <a:rPr lang="en-US" altLang="zh-CN" sz="2600" kern="100" dirty="0">
                <a:latin typeface="Times New Roman" panose="02020603050405020304" pitchFamily="18" charset="0"/>
                <a:ea typeface="微软雅黑" panose="020B0503020204020204" pitchFamily="34" charset="-122"/>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的整个过程，细胞进行分裂的方式是</a:t>
            </a:r>
            <a:r>
              <a:rPr lang="en-US" altLang="zh-CN" sz="2600" kern="100" dirty="0" smtClean="0">
                <a:latin typeface="Times New Roman" panose="02020603050405020304" pitchFamily="18" charset="0"/>
                <a:ea typeface="微软雅黑" panose="020B0503020204020204" pitchFamily="34" charset="-122"/>
              </a:rPr>
              <a:t>__________</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1" name="矩形 10"/>
          <p:cNvSpPr/>
          <p:nvPr/>
        </p:nvSpPr>
        <p:spPr>
          <a:xfrm>
            <a:off x="471621" y="4894330"/>
            <a:ext cx="11270839" cy="1291590"/>
          </a:xfrm>
          <a:prstGeom prst="rect">
            <a:avLst/>
          </a:prstGeom>
        </p:spPr>
        <p:txBody>
          <a:bodyPr wrap="square">
            <a:spAutoFit/>
          </a:bodyPr>
          <a:lstStyle/>
          <a:p>
            <a:pPr algn="just">
              <a:lnSpc>
                <a:spcPct val="150000"/>
              </a:lnSpc>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植物组织培养属于无性生殖范畴，因此从</a:t>
            </a:r>
            <a:r>
              <a:rPr lang="en-US" altLang="zh-CN" sz="2600" kern="100" dirty="0">
                <a:latin typeface="Times New Roman" panose="02020603050405020304" pitchFamily="18" charset="0"/>
                <a:ea typeface="宋体" panose="02010600030101010101" pitchFamily="2" charset="-122"/>
              </a:rPr>
              <a:t>A</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到</a:t>
            </a:r>
            <a:r>
              <a:rPr lang="en-US" altLang="zh-CN" sz="2600" kern="100" dirty="0">
                <a:latin typeface="Times New Roman" panose="02020603050405020304" pitchFamily="18" charset="0"/>
                <a:ea typeface="宋体" panose="02010600030101010101" pitchFamily="2" charset="-122"/>
              </a:rPr>
              <a:t>D</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的整个过程，细胞是通过有丝分裂的方式进行增殖的。</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7392062" y="4084675"/>
            <a:ext cx="15036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有丝分裂</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1"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25343" y="-26585"/>
            <a:ext cx="12141632" cy="539900"/>
          </a:xfrm>
          <a:prstGeom prst="rect">
            <a:avLst/>
          </a:prstGeom>
          <a:solidFill>
            <a:schemeClr val="tx1"/>
          </a:solidFill>
          <a:ln>
            <a:solidFill>
              <a:schemeClr val="bg1"/>
            </a:solidFill>
          </a:ln>
          <a:effectLst>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rtlCol="0" anchor="ctr"/>
          <a:lstStyle/>
          <a:p>
            <a:pPr algn="ctr">
              <a:defRPr/>
            </a:pPr>
            <a:endParaRPr lang="zh-CN" altLang="zh-CN" sz="2600" b="1" kern="100" dirty="0">
              <a:solidFill>
                <a:srgbClr val="FFFF00"/>
              </a:solidFill>
              <a:latin typeface="Times New Roman" panose="02020603050405020304" pitchFamily="18" charset="0"/>
              <a:ea typeface="微软雅黑" panose="020B0503020204020204" pitchFamily="34" charset="-122"/>
              <a:cs typeface="Times New Roman" panose="02020603050405020304" pitchFamily="18" charset="0"/>
            </a:endParaRPr>
          </a:p>
        </p:txBody>
      </p:sp>
      <p:grpSp>
        <p:nvGrpSpPr>
          <p:cNvPr id="2" name="组合 1"/>
          <p:cNvGrpSpPr/>
          <p:nvPr/>
        </p:nvGrpSpPr>
        <p:grpSpPr>
          <a:xfrm>
            <a:off x="3460727" y="-14858"/>
            <a:ext cx="5274673" cy="521903"/>
            <a:chOff x="3600498" y="-14861"/>
            <a:chExt cx="5275650" cy="522000"/>
          </a:xfrm>
        </p:grpSpPr>
        <p:sp>
          <p:nvSpPr>
            <p:cNvPr id="24" name="矩形 15"/>
            <p:cNvSpPr/>
            <p:nvPr/>
          </p:nvSpPr>
          <p:spPr>
            <a:xfrm>
              <a:off x="7571370" y="-14723"/>
              <a:ext cx="1125801" cy="521862"/>
            </a:xfrm>
            <a:custGeom>
              <a:avLst/>
              <a:gdLst>
                <a:gd name="connsiteX0" fmla="*/ 0 w 4586990"/>
                <a:gd name="connsiteY0" fmla="*/ 0 h 442210"/>
                <a:gd name="connsiteX1" fmla="*/ 4586990 w 4586990"/>
                <a:gd name="connsiteY1" fmla="*/ 0 h 442210"/>
                <a:gd name="connsiteX2" fmla="*/ 4586990 w 4586990"/>
                <a:gd name="connsiteY2" fmla="*/ 442210 h 442210"/>
                <a:gd name="connsiteX3" fmla="*/ 0 w 4586990"/>
                <a:gd name="connsiteY3" fmla="*/ 442210 h 442210"/>
                <a:gd name="connsiteX4" fmla="*/ 0 w 4586990"/>
                <a:gd name="connsiteY4" fmla="*/ 0 h 442210"/>
                <a:gd name="connsiteX0-1" fmla="*/ 0 w 4586990"/>
                <a:gd name="connsiteY0-2" fmla="*/ 0 h 449085"/>
                <a:gd name="connsiteX1-3" fmla="*/ 4586990 w 4586990"/>
                <a:gd name="connsiteY1-4" fmla="*/ 0 h 449085"/>
                <a:gd name="connsiteX2-5" fmla="*/ 4401360 w 4586990"/>
                <a:gd name="connsiteY2-6" fmla="*/ 449085 h 449085"/>
                <a:gd name="connsiteX3-7" fmla="*/ 0 w 4586990"/>
                <a:gd name="connsiteY3-8" fmla="*/ 442210 h 449085"/>
                <a:gd name="connsiteX4-9" fmla="*/ 0 w 4586990"/>
                <a:gd name="connsiteY4-10" fmla="*/ 0 h 449085"/>
                <a:gd name="connsiteX0-11" fmla="*/ 2215872 w 4586990"/>
                <a:gd name="connsiteY0-12" fmla="*/ 0 h 449085"/>
                <a:gd name="connsiteX1-13" fmla="*/ 4586990 w 4586990"/>
                <a:gd name="connsiteY1-14" fmla="*/ 0 h 449085"/>
                <a:gd name="connsiteX2-15" fmla="*/ 4401360 w 4586990"/>
                <a:gd name="connsiteY2-16" fmla="*/ 449085 h 449085"/>
                <a:gd name="connsiteX3-17" fmla="*/ 0 w 4586990"/>
                <a:gd name="connsiteY3-18" fmla="*/ 442210 h 449085"/>
                <a:gd name="connsiteX4-19" fmla="*/ 2215872 w 4586990"/>
                <a:gd name="connsiteY4-20" fmla="*/ 0 h 449085"/>
                <a:gd name="connsiteX0-21" fmla="*/ 127349 w 2498467"/>
                <a:gd name="connsiteY0-22" fmla="*/ 0 h 449085"/>
                <a:gd name="connsiteX1-23" fmla="*/ 2498467 w 2498467"/>
                <a:gd name="connsiteY1-24" fmla="*/ 0 h 449085"/>
                <a:gd name="connsiteX2-25" fmla="*/ 2312837 w 2498467"/>
                <a:gd name="connsiteY2-26" fmla="*/ 449085 h 449085"/>
                <a:gd name="connsiteX3-27" fmla="*/ 0 w 2498467"/>
                <a:gd name="connsiteY3-28" fmla="*/ 442210 h 449085"/>
                <a:gd name="connsiteX4-29" fmla="*/ 127349 w 2498467"/>
                <a:gd name="connsiteY4-30" fmla="*/ 0 h 449085"/>
                <a:gd name="connsiteX0-31" fmla="*/ 0 w 2506957"/>
                <a:gd name="connsiteY0-32" fmla="*/ 8031 h 449085"/>
                <a:gd name="connsiteX1-33" fmla="*/ 2506957 w 2506957"/>
                <a:gd name="connsiteY1-34" fmla="*/ 0 h 449085"/>
                <a:gd name="connsiteX2-35" fmla="*/ 2321327 w 2506957"/>
                <a:gd name="connsiteY2-36" fmla="*/ 449085 h 449085"/>
                <a:gd name="connsiteX3-37" fmla="*/ 8490 w 2506957"/>
                <a:gd name="connsiteY3-38" fmla="*/ 442210 h 449085"/>
                <a:gd name="connsiteX4-39" fmla="*/ 0 w 2506957"/>
                <a:gd name="connsiteY4-40" fmla="*/ 8031 h 449085"/>
                <a:gd name="connsiteX0-41" fmla="*/ 0 w 2498467"/>
                <a:gd name="connsiteY0-42" fmla="*/ 0 h 449085"/>
                <a:gd name="connsiteX1-43" fmla="*/ 2498467 w 2498467"/>
                <a:gd name="connsiteY1-44" fmla="*/ 0 h 449085"/>
                <a:gd name="connsiteX2-45" fmla="*/ 2312837 w 2498467"/>
                <a:gd name="connsiteY2-46" fmla="*/ 449085 h 449085"/>
                <a:gd name="connsiteX3-47" fmla="*/ 0 w 2498467"/>
                <a:gd name="connsiteY3-48" fmla="*/ 442210 h 449085"/>
                <a:gd name="connsiteX4-49" fmla="*/ 0 w 2498467"/>
                <a:gd name="connsiteY4-50" fmla="*/ 0 h 449085"/>
                <a:gd name="connsiteX0-51" fmla="*/ 733111 w 2498467"/>
                <a:gd name="connsiteY0-52" fmla="*/ 0 h 449085"/>
                <a:gd name="connsiteX1-53" fmla="*/ 2498467 w 2498467"/>
                <a:gd name="connsiteY1-54" fmla="*/ 0 h 449085"/>
                <a:gd name="connsiteX2-55" fmla="*/ 2312837 w 2498467"/>
                <a:gd name="connsiteY2-56" fmla="*/ 449085 h 449085"/>
                <a:gd name="connsiteX3-57" fmla="*/ 0 w 2498467"/>
                <a:gd name="connsiteY3-58" fmla="*/ 442210 h 449085"/>
                <a:gd name="connsiteX4-59" fmla="*/ 733111 w 2498467"/>
                <a:gd name="connsiteY4-60" fmla="*/ 0 h 449085"/>
                <a:gd name="connsiteX0-61" fmla="*/ 20176 w 1785532"/>
                <a:gd name="connsiteY0-62" fmla="*/ 0 h 449085"/>
                <a:gd name="connsiteX1-63" fmla="*/ 1785532 w 1785532"/>
                <a:gd name="connsiteY1-64" fmla="*/ 0 h 449085"/>
                <a:gd name="connsiteX2-65" fmla="*/ 1599902 w 1785532"/>
                <a:gd name="connsiteY2-66" fmla="*/ 449085 h 449085"/>
                <a:gd name="connsiteX3-67" fmla="*/ 0 w 1785532"/>
                <a:gd name="connsiteY3-68" fmla="*/ 448573 h 449085"/>
                <a:gd name="connsiteX4-69" fmla="*/ 20176 w 1785532"/>
                <a:gd name="connsiteY4-70" fmla="*/ 0 h 449085"/>
                <a:gd name="connsiteX0-71" fmla="*/ 40353 w 1805709"/>
                <a:gd name="connsiteY0-72" fmla="*/ 0 h 454936"/>
                <a:gd name="connsiteX1-73" fmla="*/ 1805709 w 1805709"/>
                <a:gd name="connsiteY1-74" fmla="*/ 0 h 454936"/>
                <a:gd name="connsiteX2-75" fmla="*/ 1620079 w 1805709"/>
                <a:gd name="connsiteY2-76" fmla="*/ 449085 h 454936"/>
                <a:gd name="connsiteX3-77" fmla="*/ 0 w 1805709"/>
                <a:gd name="connsiteY3-78" fmla="*/ 454936 h 454936"/>
                <a:gd name="connsiteX4-79" fmla="*/ 40353 w 1805709"/>
                <a:gd name="connsiteY4-80" fmla="*/ 0 h 454936"/>
                <a:gd name="connsiteX0-81" fmla="*/ 0 w 1805711"/>
                <a:gd name="connsiteY0-82" fmla="*/ 6363 h 454936"/>
                <a:gd name="connsiteX1-83" fmla="*/ 1805711 w 1805711"/>
                <a:gd name="connsiteY1-84" fmla="*/ 0 h 454936"/>
                <a:gd name="connsiteX2-85" fmla="*/ 1620081 w 1805711"/>
                <a:gd name="connsiteY2-86" fmla="*/ 449085 h 454936"/>
                <a:gd name="connsiteX3-87" fmla="*/ 2 w 1805711"/>
                <a:gd name="connsiteY3-88" fmla="*/ 454936 h 454936"/>
                <a:gd name="connsiteX4-89" fmla="*/ 0 w 1805711"/>
                <a:gd name="connsiteY4-90" fmla="*/ 6363 h 454936"/>
                <a:gd name="connsiteX0-91" fmla="*/ 0 w 1805711"/>
                <a:gd name="connsiteY0-92" fmla="*/ 0 h 454936"/>
                <a:gd name="connsiteX1-93" fmla="*/ 1805711 w 1805711"/>
                <a:gd name="connsiteY1-94" fmla="*/ 0 h 454936"/>
                <a:gd name="connsiteX2-95" fmla="*/ 1620081 w 1805711"/>
                <a:gd name="connsiteY2-96" fmla="*/ 449085 h 454936"/>
                <a:gd name="connsiteX3-97" fmla="*/ 2 w 1805711"/>
                <a:gd name="connsiteY3-98" fmla="*/ 454936 h 454936"/>
                <a:gd name="connsiteX4-99" fmla="*/ 0 w 1805711"/>
                <a:gd name="connsiteY4-100" fmla="*/ 0 h 454936"/>
                <a:gd name="connsiteX0-101" fmla="*/ 0 w 1805711"/>
                <a:gd name="connsiteY0-102" fmla="*/ 0 h 449085"/>
                <a:gd name="connsiteX1-103" fmla="*/ 1805711 w 1805711"/>
                <a:gd name="connsiteY1-104" fmla="*/ 0 h 449085"/>
                <a:gd name="connsiteX2-105" fmla="*/ 1620081 w 1805711"/>
                <a:gd name="connsiteY2-106" fmla="*/ 449085 h 449085"/>
                <a:gd name="connsiteX3-107" fmla="*/ 2 w 1805711"/>
                <a:gd name="connsiteY3-108" fmla="*/ 448574 h 449085"/>
                <a:gd name="connsiteX4-109" fmla="*/ 0 w 1805711"/>
                <a:gd name="connsiteY4-110" fmla="*/ 0 h 44908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05711" h="449085">
                  <a:moveTo>
                    <a:pt x="0" y="0"/>
                  </a:moveTo>
                  <a:lnTo>
                    <a:pt x="1805711" y="0"/>
                  </a:lnTo>
                  <a:lnTo>
                    <a:pt x="1620081" y="449085"/>
                  </a:lnTo>
                  <a:lnTo>
                    <a:pt x="2" y="448574"/>
                  </a:lnTo>
                  <a:cubicBezTo>
                    <a:pt x="1" y="299050"/>
                    <a:pt x="1" y="149524"/>
                    <a:pt x="0"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5" name="平行四边形 32"/>
            <p:cNvSpPr/>
            <p:nvPr userDrawn="1"/>
          </p:nvSpPr>
          <p:spPr>
            <a:xfrm>
              <a:off x="8593104" y="-14722"/>
              <a:ext cx="192495"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1" fmla="*/ 0 w 260350"/>
                <a:gd name="connsiteY0-2" fmla="*/ 419103 h 419103"/>
                <a:gd name="connsiteX1-3" fmla="*/ 155575 w 260350"/>
                <a:gd name="connsiteY1-4" fmla="*/ 0 h 419103"/>
                <a:gd name="connsiteX2-5" fmla="*/ 260350 w 260350"/>
                <a:gd name="connsiteY2-6" fmla="*/ 0 h 419103"/>
                <a:gd name="connsiteX3-7" fmla="*/ 225425 w 260350"/>
                <a:gd name="connsiteY3-8" fmla="*/ 419103 h 419103"/>
                <a:gd name="connsiteX4-9" fmla="*/ 0 w 260350"/>
                <a:gd name="connsiteY4-10" fmla="*/ 419103 h 419103"/>
                <a:gd name="connsiteX0-11" fmla="*/ 0 w 260350"/>
                <a:gd name="connsiteY0-12" fmla="*/ 419103 h 419103"/>
                <a:gd name="connsiteX1-13" fmla="*/ 155575 w 260350"/>
                <a:gd name="connsiteY1-14" fmla="*/ 0 h 419103"/>
                <a:gd name="connsiteX2-15" fmla="*/ 260350 w 260350"/>
                <a:gd name="connsiteY2-16" fmla="*/ 0 h 419103"/>
                <a:gd name="connsiteX3-17" fmla="*/ 95250 w 260350"/>
                <a:gd name="connsiteY3-18" fmla="*/ 419103 h 419103"/>
                <a:gd name="connsiteX4-19" fmla="*/ 0 w 260350"/>
                <a:gd name="connsiteY4-20" fmla="*/ 419103 h 419103"/>
                <a:gd name="connsiteX0-21" fmla="*/ 0 w 260350"/>
                <a:gd name="connsiteY0-22" fmla="*/ 419103 h 419103"/>
                <a:gd name="connsiteX1-23" fmla="*/ 155575 w 260350"/>
                <a:gd name="connsiteY1-24" fmla="*/ 0 h 419103"/>
                <a:gd name="connsiteX2-25" fmla="*/ 260350 w 260350"/>
                <a:gd name="connsiteY2-26" fmla="*/ 0 h 419103"/>
                <a:gd name="connsiteX3-27" fmla="*/ 114300 w 260350"/>
                <a:gd name="connsiteY3-28" fmla="*/ 419103 h 419103"/>
                <a:gd name="connsiteX4-29" fmla="*/ 0 w 260350"/>
                <a:gd name="connsiteY4-30" fmla="*/ 419103 h 419103"/>
                <a:gd name="connsiteX0-31" fmla="*/ 0 w 273050"/>
                <a:gd name="connsiteY0-32" fmla="*/ 422278 h 422278"/>
                <a:gd name="connsiteX1-33" fmla="*/ 155575 w 273050"/>
                <a:gd name="connsiteY1-34" fmla="*/ 3175 h 422278"/>
                <a:gd name="connsiteX2-35" fmla="*/ 273050 w 273050"/>
                <a:gd name="connsiteY2-36" fmla="*/ 0 h 422278"/>
                <a:gd name="connsiteX3-37" fmla="*/ 114300 w 273050"/>
                <a:gd name="connsiteY3-38" fmla="*/ 422278 h 422278"/>
                <a:gd name="connsiteX4-39" fmla="*/ 0 w 273050"/>
                <a:gd name="connsiteY4-40" fmla="*/ 422278 h 422278"/>
                <a:gd name="connsiteX0-41" fmla="*/ 0 w 276225"/>
                <a:gd name="connsiteY0-42" fmla="*/ 425453 h 425453"/>
                <a:gd name="connsiteX1-43" fmla="*/ 155575 w 276225"/>
                <a:gd name="connsiteY1-44" fmla="*/ 6350 h 425453"/>
                <a:gd name="connsiteX2-45" fmla="*/ 276225 w 276225"/>
                <a:gd name="connsiteY2-46" fmla="*/ 0 h 425453"/>
                <a:gd name="connsiteX3-47" fmla="*/ 114300 w 276225"/>
                <a:gd name="connsiteY3-48" fmla="*/ 425453 h 425453"/>
                <a:gd name="connsiteX4-49" fmla="*/ 0 w 276225"/>
                <a:gd name="connsiteY4-50" fmla="*/ 425453 h 425453"/>
                <a:gd name="connsiteX0-51" fmla="*/ 0 w 276225"/>
                <a:gd name="connsiteY0-52" fmla="*/ 425453 h 425453"/>
                <a:gd name="connsiteX1-53" fmla="*/ 158750 w 276225"/>
                <a:gd name="connsiteY1-54" fmla="*/ 3175 h 425453"/>
                <a:gd name="connsiteX2-55" fmla="*/ 276225 w 276225"/>
                <a:gd name="connsiteY2-56" fmla="*/ 0 h 425453"/>
                <a:gd name="connsiteX3-57" fmla="*/ 114300 w 276225"/>
                <a:gd name="connsiteY3-58" fmla="*/ 425453 h 425453"/>
                <a:gd name="connsiteX4-59" fmla="*/ 0 w 276225"/>
                <a:gd name="connsiteY4-60" fmla="*/ 425453 h 425453"/>
                <a:gd name="connsiteX0-61" fmla="*/ 0 w 276225"/>
                <a:gd name="connsiteY0-62" fmla="*/ 422278 h 422278"/>
                <a:gd name="connsiteX1-63" fmla="*/ 158750 w 276225"/>
                <a:gd name="connsiteY1-64" fmla="*/ 0 h 422278"/>
                <a:gd name="connsiteX2-65" fmla="*/ 276225 w 276225"/>
                <a:gd name="connsiteY2-66" fmla="*/ 3175 h 422278"/>
                <a:gd name="connsiteX3-67" fmla="*/ 114300 w 276225"/>
                <a:gd name="connsiteY3-68" fmla="*/ 422278 h 422278"/>
                <a:gd name="connsiteX4-69" fmla="*/ 0 w 276225"/>
                <a:gd name="connsiteY4-70" fmla="*/ 422278 h 422278"/>
                <a:gd name="connsiteX0-71" fmla="*/ 0 w 273050"/>
                <a:gd name="connsiteY0-72" fmla="*/ 422278 h 422278"/>
                <a:gd name="connsiteX1-73" fmla="*/ 158750 w 273050"/>
                <a:gd name="connsiteY1-74" fmla="*/ 0 h 422278"/>
                <a:gd name="connsiteX2-75" fmla="*/ 273050 w 273050"/>
                <a:gd name="connsiteY2-76" fmla="*/ 0 h 422278"/>
                <a:gd name="connsiteX3-77" fmla="*/ 114300 w 273050"/>
                <a:gd name="connsiteY3-78" fmla="*/ 422278 h 422278"/>
                <a:gd name="connsiteX4-79" fmla="*/ 0 w 273050"/>
                <a:gd name="connsiteY4-80" fmla="*/ 422278 h 42227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26" name="平行四边形 32"/>
            <p:cNvSpPr/>
            <p:nvPr userDrawn="1"/>
          </p:nvSpPr>
          <p:spPr>
            <a:xfrm>
              <a:off x="8683653" y="-14722"/>
              <a:ext cx="192495"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1" fmla="*/ 0 w 260350"/>
                <a:gd name="connsiteY0-2" fmla="*/ 419103 h 419103"/>
                <a:gd name="connsiteX1-3" fmla="*/ 155575 w 260350"/>
                <a:gd name="connsiteY1-4" fmla="*/ 0 h 419103"/>
                <a:gd name="connsiteX2-5" fmla="*/ 260350 w 260350"/>
                <a:gd name="connsiteY2-6" fmla="*/ 0 h 419103"/>
                <a:gd name="connsiteX3-7" fmla="*/ 225425 w 260350"/>
                <a:gd name="connsiteY3-8" fmla="*/ 419103 h 419103"/>
                <a:gd name="connsiteX4-9" fmla="*/ 0 w 260350"/>
                <a:gd name="connsiteY4-10" fmla="*/ 419103 h 419103"/>
                <a:gd name="connsiteX0-11" fmla="*/ 0 w 260350"/>
                <a:gd name="connsiteY0-12" fmla="*/ 419103 h 419103"/>
                <a:gd name="connsiteX1-13" fmla="*/ 155575 w 260350"/>
                <a:gd name="connsiteY1-14" fmla="*/ 0 h 419103"/>
                <a:gd name="connsiteX2-15" fmla="*/ 260350 w 260350"/>
                <a:gd name="connsiteY2-16" fmla="*/ 0 h 419103"/>
                <a:gd name="connsiteX3-17" fmla="*/ 95250 w 260350"/>
                <a:gd name="connsiteY3-18" fmla="*/ 419103 h 419103"/>
                <a:gd name="connsiteX4-19" fmla="*/ 0 w 260350"/>
                <a:gd name="connsiteY4-20" fmla="*/ 419103 h 419103"/>
                <a:gd name="connsiteX0-21" fmla="*/ 0 w 260350"/>
                <a:gd name="connsiteY0-22" fmla="*/ 419103 h 419103"/>
                <a:gd name="connsiteX1-23" fmla="*/ 155575 w 260350"/>
                <a:gd name="connsiteY1-24" fmla="*/ 0 h 419103"/>
                <a:gd name="connsiteX2-25" fmla="*/ 260350 w 260350"/>
                <a:gd name="connsiteY2-26" fmla="*/ 0 h 419103"/>
                <a:gd name="connsiteX3-27" fmla="*/ 114300 w 260350"/>
                <a:gd name="connsiteY3-28" fmla="*/ 419103 h 419103"/>
                <a:gd name="connsiteX4-29" fmla="*/ 0 w 260350"/>
                <a:gd name="connsiteY4-30" fmla="*/ 419103 h 419103"/>
                <a:gd name="connsiteX0-31" fmla="*/ 0 w 273050"/>
                <a:gd name="connsiteY0-32" fmla="*/ 422278 h 422278"/>
                <a:gd name="connsiteX1-33" fmla="*/ 155575 w 273050"/>
                <a:gd name="connsiteY1-34" fmla="*/ 3175 h 422278"/>
                <a:gd name="connsiteX2-35" fmla="*/ 273050 w 273050"/>
                <a:gd name="connsiteY2-36" fmla="*/ 0 h 422278"/>
                <a:gd name="connsiteX3-37" fmla="*/ 114300 w 273050"/>
                <a:gd name="connsiteY3-38" fmla="*/ 422278 h 422278"/>
                <a:gd name="connsiteX4-39" fmla="*/ 0 w 273050"/>
                <a:gd name="connsiteY4-40" fmla="*/ 422278 h 422278"/>
                <a:gd name="connsiteX0-41" fmla="*/ 0 w 276225"/>
                <a:gd name="connsiteY0-42" fmla="*/ 425453 h 425453"/>
                <a:gd name="connsiteX1-43" fmla="*/ 155575 w 276225"/>
                <a:gd name="connsiteY1-44" fmla="*/ 6350 h 425453"/>
                <a:gd name="connsiteX2-45" fmla="*/ 276225 w 276225"/>
                <a:gd name="connsiteY2-46" fmla="*/ 0 h 425453"/>
                <a:gd name="connsiteX3-47" fmla="*/ 114300 w 276225"/>
                <a:gd name="connsiteY3-48" fmla="*/ 425453 h 425453"/>
                <a:gd name="connsiteX4-49" fmla="*/ 0 w 276225"/>
                <a:gd name="connsiteY4-50" fmla="*/ 425453 h 425453"/>
                <a:gd name="connsiteX0-51" fmla="*/ 0 w 276225"/>
                <a:gd name="connsiteY0-52" fmla="*/ 425453 h 425453"/>
                <a:gd name="connsiteX1-53" fmla="*/ 158750 w 276225"/>
                <a:gd name="connsiteY1-54" fmla="*/ 3175 h 425453"/>
                <a:gd name="connsiteX2-55" fmla="*/ 276225 w 276225"/>
                <a:gd name="connsiteY2-56" fmla="*/ 0 h 425453"/>
                <a:gd name="connsiteX3-57" fmla="*/ 114300 w 276225"/>
                <a:gd name="connsiteY3-58" fmla="*/ 425453 h 425453"/>
                <a:gd name="connsiteX4-59" fmla="*/ 0 w 276225"/>
                <a:gd name="connsiteY4-60" fmla="*/ 425453 h 425453"/>
                <a:gd name="connsiteX0-61" fmla="*/ 0 w 276225"/>
                <a:gd name="connsiteY0-62" fmla="*/ 422278 h 422278"/>
                <a:gd name="connsiteX1-63" fmla="*/ 158750 w 276225"/>
                <a:gd name="connsiteY1-64" fmla="*/ 0 h 422278"/>
                <a:gd name="connsiteX2-65" fmla="*/ 276225 w 276225"/>
                <a:gd name="connsiteY2-66" fmla="*/ 3175 h 422278"/>
                <a:gd name="connsiteX3-67" fmla="*/ 114300 w 276225"/>
                <a:gd name="connsiteY3-68" fmla="*/ 422278 h 422278"/>
                <a:gd name="connsiteX4-69" fmla="*/ 0 w 276225"/>
                <a:gd name="connsiteY4-70" fmla="*/ 422278 h 422278"/>
                <a:gd name="connsiteX0-71" fmla="*/ 0 w 273050"/>
                <a:gd name="connsiteY0-72" fmla="*/ 422278 h 422278"/>
                <a:gd name="connsiteX1-73" fmla="*/ 158750 w 273050"/>
                <a:gd name="connsiteY1-74" fmla="*/ 0 h 422278"/>
                <a:gd name="connsiteX2-75" fmla="*/ 273050 w 273050"/>
                <a:gd name="connsiteY2-76" fmla="*/ 0 h 422278"/>
                <a:gd name="connsiteX3-77" fmla="*/ 114300 w 273050"/>
                <a:gd name="connsiteY3-78" fmla="*/ 422278 h 422278"/>
                <a:gd name="connsiteX4-79" fmla="*/ 0 w 273050"/>
                <a:gd name="connsiteY4-80" fmla="*/ 422278 h 42227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27" name="矩形 15"/>
            <p:cNvSpPr/>
            <p:nvPr userDrawn="1"/>
          </p:nvSpPr>
          <p:spPr>
            <a:xfrm flipH="1">
              <a:off x="3781991" y="-14723"/>
              <a:ext cx="1125083" cy="521862"/>
            </a:xfrm>
            <a:custGeom>
              <a:avLst/>
              <a:gdLst>
                <a:gd name="connsiteX0" fmla="*/ 0 w 4586990"/>
                <a:gd name="connsiteY0" fmla="*/ 0 h 442210"/>
                <a:gd name="connsiteX1" fmla="*/ 4586990 w 4586990"/>
                <a:gd name="connsiteY1" fmla="*/ 0 h 442210"/>
                <a:gd name="connsiteX2" fmla="*/ 4586990 w 4586990"/>
                <a:gd name="connsiteY2" fmla="*/ 442210 h 442210"/>
                <a:gd name="connsiteX3" fmla="*/ 0 w 4586990"/>
                <a:gd name="connsiteY3" fmla="*/ 442210 h 442210"/>
                <a:gd name="connsiteX4" fmla="*/ 0 w 4586990"/>
                <a:gd name="connsiteY4" fmla="*/ 0 h 442210"/>
                <a:gd name="connsiteX0-1" fmla="*/ 0 w 4586990"/>
                <a:gd name="connsiteY0-2" fmla="*/ 0 h 449085"/>
                <a:gd name="connsiteX1-3" fmla="*/ 4586990 w 4586990"/>
                <a:gd name="connsiteY1-4" fmla="*/ 0 h 449085"/>
                <a:gd name="connsiteX2-5" fmla="*/ 4401360 w 4586990"/>
                <a:gd name="connsiteY2-6" fmla="*/ 449085 h 449085"/>
                <a:gd name="connsiteX3-7" fmla="*/ 0 w 4586990"/>
                <a:gd name="connsiteY3-8" fmla="*/ 442210 h 449085"/>
                <a:gd name="connsiteX4-9" fmla="*/ 0 w 4586990"/>
                <a:gd name="connsiteY4-10" fmla="*/ 0 h 449085"/>
                <a:gd name="connsiteX0-11" fmla="*/ 2215872 w 4586990"/>
                <a:gd name="connsiteY0-12" fmla="*/ 0 h 449085"/>
                <a:gd name="connsiteX1-13" fmla="*/ 4586990 w 4586990"/>
                <a:gd name="connsiteY1-14" fmla="*/ 0 h 449085"/>
                <a:gd name="connsiteX2-15" fmla="*/ 4401360 w 4586990"/>
                <a:gd name="connsiteY2-16" fmla="*/ 449085 h 449085"/>
                <a:gd name="connsiteX3-17" fmla="*/ 0 w 4586990"/>
                <a:gd name="connsiteY3-18" fmla="*/ 442210 h 449085"/>
                <a:gd name="connsiteX4-19" fmla="*/ 2215872 w 4586990"/>
                <a:gd name="connsiteY4-20" fmla="*/ 0 h 449085"/>
                <a:gd name="connsiteX0-21" fmla="*/ 127349 w 2498467"/>
                <a:gd name="connsiteY0-22" fmla="*/ 0 h 449085"/>
                <a:gd name="connsiteX1-23" fmla="*/ 2498467 w 2498467"/>
                <a:gd name="connsiteY1-24" fmla="*/ 0 h 449085"/>
                <a:gd name="connsiteX2-25" fmla="*/ 2312837 w 2498467"/>
                <a:gd name="connsiteY2-26" fmla="*/ 449085 h 449085"/>
                <a:gd name="connsiteX3-27" fmla="*/ 0 w 2498467"/>
                <a:gd name="connsiteY3-28" fmla="*/ 442210 h 449085"/>
                <a:gd name="connsiteX4-29" fmla="*/ 127349 w 2498467"/>
                <a:gd name="connsiteY4-30" fmla="*/ 0 h 449085"/>
                <a:gd name="connsiteX0-31" fmla="*/ 0 w 2506957"/>
                <a:gd name="connsiteY0-32" fmla="*/ 8031 h 449085"/>
                <a:gd name="connsiteX1-33" fmla="*/ 2506957 w 2506957"/>
                <a:gd name="connsiteY1-34" fmla="*/ 0 h 449085"/>
                <a:gd name="connsiteX2-35" fmla="*/ 2321327 w 2506957"/>
                <a:gd name="connsiteY2-36" fmla="*/ 449085 h 449085"/>
                <a:gd name="connsiteX3-37" fmla="*/ 8490 w 2506957"/>
                <a:gd name="connsiteY3-38" fmla="*/ 442210 h 449085"/>
                <a:gd name="connsiteX4-39" fmla="*/ 0 w 2506957"/>
                <a:gd name="connsiteY4-40" fmla="*/ 8031 h 449085"/>
                <a:gd name="connsiteX0-41" fmla="*/ 0 w 2498467"/>
                <a:gd name="connsiteY0-42" fmla="*/ 0 h 449085"/>
                <a:gd name="connsiteX1-43" fmla="*/ 2498467 w 2498467"/>
                <a:gd name="connsiteY1-44" fmla="*/ 0 h 449085"/>
                <a:gd name="connsiteX2-45" fmla="*/ 2312837 w 2498467"/>
                <a:gd name="connsiteY2-46" fmla="*/ 449085 h 449085"/>
                <a:gd name="connsiteX3-47" fmla="*/ 0 w 2498467"/>
                <a:gd name="connsiteY3-48" fmla="*/ 442210 h 449085"/>
                <a:gd name="connsiteX4-49" fmla="*/ 0 w 2498467"/>
                <a:gd name="connsiteY4-50" fmla="*/ 0 h 449085"/>
                <a:gd name="connsiteX0-51" fmla="*/ 733111 w 2498467"/>
                <a:gd name="connsiteY0-52" fmla="*/ 0 h 449085"/>
                <a:gd name="connsiteX1-53" fmla="*/ 2498467 w 2498467"/>
                <a:gd name="connsiteY1-54" fmla="*/ 0 h 449085"/>
                <a:gd name="connsiteX2-55" fmla="*/ 2312837 w 2498467"/>
                <a:gd name="connsiteY2-56" fmla="*/ 449085 h 449085"/>
                <a:gd name="connsiteX3-57" fmla="*/ 0 w 2498467"/>
                <a:gd name="connsiteY3-58" fmla="*/ 442210 h 449085"/>
                <a:gd name="connsiteX4-59" fmla="*/ 733111 w 2498467"/>
                <a:gd name="connsiteY4-60" fmla="*/ 0 h 449085"/>
                <a:gd name="connsiteX0-61" fmla="*/ 20176 w 1785532"/>
                <a:gd name="connsiteY0-62" fmla="*/ 0 h 449085"/>
                <a:gd name="connsiteX1-63" fmla="*/ 1785532 w 1785532"/>
                <a:gd name="connsiteY1-64" fmla="*/ 0 h 449085"/>
                <a:gd name="connsiteX2-65" fmla="*/ 1599902 w 1785532"/>
                <a:gd name="connsiteY2-66" fmla="*/ 449085 h 449085"/>
                <a:gd name="connsiteX3-67" fmla="*/ 0 w 1785532"/>
                <a:gd name="connsiteY3-68" fmla="*/ 448573 h 449085"/>
                <a:gd name="connsiteX4-69" fmla="*/ 20176 w 1785532"/>
                <a:gd name="connsiteY4-70" fmla="*/ 0 h 449085"/>
                <a:gd name="connsiteX0-71" fmla="*/ 40353 w 1805709"/>
                <a:gd name="connsiteY0-72" fmla="*/ 0 h 454936"/>
                <a:gd name="connsiteX1-73" fmla="*/ 1805709 w 1805709"/>
                <a:gd name="connsiteY1-74" fmla="*/ 0 h 454936"/>
                <a:gd name="connsiteX2-75" fmla="*/ 1620079 w 1805709"/>
                <a:gd name="connsiteY2-76" fmla="*/ 449085 h 454936"/>
                <a:gd name="connsiteX3-77" fmla="*/ 0 w 1805709"/>
                <a:gd name="connsiteY3-78" fmla="*/ 454936 h 454936"/>
                <a:gd name="connsiteX4-79" fmla="*/ 40353 w 1805709"/>
                <a:gd name="connsiteY4-80" fmla="*/ 0 h 454936"/>
                <a:gd name="connsiteX0-81" fmla="*/ 0 w 1805711"/>
                <a:gd name="connsiteY0-82" fmla="*/ 6363 h 454936"/>
                <a:gd name="connsiteX1-83" fmla="*/ 1805711 w 1805711"/>
                <a:gd name="connsiteY1-84" fmla="*/ 0 h 454936"/>
                <a:gd name="connsiteX2-85" fmla="*/ 1620081 w 1805711"/>
                <a:gd name="connsiteY2-86" fmla="*/ 449085 h 454936"/>
                <a:gd name="connsiteX3-87" fmla="*/ 2 w 1805711"/>
                <a:gd name="connsiteY3-88" fmla="*/ 454936 h 454936"/>
                <a:gd name="connsiteX4-89" fmla="*/ 0 w 1805711"/>
                <a:gd name="connsiteY4-90" fmla="*/ 6363 h 454936"/>
                <a:gd name="connsiteX0-91" fmla="*/ 0 w 1805711"/>
                <a:gd name="connsiteY0-92" fmla="*/ 0 h 454936"/>
                <a:gd name="connsiteX1-93" fmla="*/ 1805711 w 1805711"/>
                <a:gd name="connsiteY1-94" fmla="*/ 0 h 454936"/>
                <a:gd name="connsiteX2-95" fmla="*/ 1620081 w 1805711"/>
                <a:gd name="connsiteY2-96" fmla="*/ 449085 h 454936"/>
                <a:gd name="connsiteX3-97" fmla="*/ 2 w 1805711"/>
                <a:gd name="connsiteY3-98" fmla="*/ 454936 h 454936"/>
                <a:gd name="connsiteX4-99" fmla="*/ 0 w 1805711"/>
                <a:gd name="connsiteY4-100" fmla="*/ 0 h 454936"/>
                <a:gd name="connsiteX0-101" fmla="*/ 0 w 1805711"/>
                <a:gd name="connsiteY0-102" fmla="*/ 0 h 449085"/>
                <a:gd name="connsiteX1-103" fmla="*/ 1805711 w 1805711"/>
                <a:gd name="connsiteY1-104" fmla="*/ 0 h 449085"/>
                <a:gd name="connsiteX2-105" fmla="*/ 1620081 w 1805711"/>
                <a:gd name="connsiteY2-106" fmla="*/ 449085 h 449085"/>
                <a:gd name="connsiteX3-107" fmla="*/ 2 w 1805711"/>
                <a:gd name="connsiteY3-108" fmla="*/ 448574 h 449085"/>
                <a:gd name="connsiteX4-109" fmla="*/ 0 w 1805711"/>
                <a:gd name="connsiteY4-110" fmla="*/ 0 h 44908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05711" h="449085">
                  <a:moveTo>
                    <a:pt x="0" y="0"/>
                  </a:moveTo>
                  <a:lnTo>
                    <a:pt x="1805711" y="0"/>
                  </a:lnTo>
                  <a:lnTo>
                    <a:pt x="1620081" y="449085"/>
                  </a:lnTo>
                  <a:lnTo>
                    <a:pt x="2" y="448574"/>
                  </a:lnTo>
                  <a:cubicBezTo>
                    <a:pt x="1" y="299050"/>
                    <a:pt x="1" y="149524"/>
                    <a:pt x="0"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8" name="平行四边形 32"/>
            <p:cNvSpPr/>
            <p:nvPr userDrawn="1"/>
          </p:nvSpPr>
          <p:spPr>
            <a:xfrm flipH="1">
              <a:off x="3689726" y="-14723"/>
              <a:ext cx="193507"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1" fmla="*/ 0 w 260350"/>
                <a:gd name="connsiteY0-2" fmla="*/ 419103 h 419103"/>
                <a:gd name="connsiteX1-3" fmla="*/ 155575 w 260350"/>
                <a:gd name="connsiteY1-4" fmla="*/ 0 h 419103"/>
                <a:gd name="connsiteX2-5" fmla="*/ 260350 w 260350"/>
                <a:gd name="connsiteY2-6" fmla="*/ 0 h 419103"/>
                <a:gd name="connsiteX3-7" fmla="*/ 225425 w 260350"/>
                <a:gd name="connsiteY3-8" fmla="*/ 419103 h 419103"/>
                <a:gd name="connsiteX4-9" fmla="*/ 0 w 260350"/>
                <a:gd name="connsiteY4-10" fmla="*/ 419103 h 419103"/>
                <a:gd name="connsiteX0-11" fmla="*/ 0 w 260350"/>
                <a:gd name="connsiteY0-12" fmla="*/ 419103 h 419103"/>
                <a:gd name="connsiteX1-13" fmla="*/ 155575 w 260350"/>
                <a:gd name="connsiteY1-14" fmla="*/ 0 h 419103"/>
                <a:gd name="connsiteX2-15" fmla="*/ 260350 w 260350"/>
                <a:gd name="connsiteY2-16" fmla="*/ 0 h 419103"/>
                <a:gd name="connsiteX3-17" fmla="*/ 95250 w 260350"/>
                <a:gd name="connsiteY3-18" fmla="*/ 419103 h 419103"/>
                <a:gd name="connsiteX4-19" fmla="*/ 0 w 260350"/>
                <a:gd name="connsiteY4-20" fmla="*/ 419103 h 419103"/>
                <a:gd name="connsiteX0-21" fmla="*/ 0 w 260350"/>
                <a:gd name="connsiteY0-22" fmla="*/ 419103 h 419103"/>
                <a:gd name="connsiteX1-23" fmla="*/ 155575 w 260350"/>
                <a:gd name="connsiteY1-24" fmla="*/ 0 h 419103"/>
                <a:gd name="connsiteX2-25" fmla="*/ 260350 w 260350"/>
                <a:gd name="connsiteY2-26" fmla="*/ 0 h 419103"/>
                <a:gd name="connsiteX3-27" fmla="*/ 114300 w 260350"/>
                <a:gd name="connsiteY3-28" fmla="*/ 419103 h 419103"/>
                <a:gd name="connsiteX4-29" fmla="*/ 0 w 260350"/>
                <a:gd name="connsiteY4-30" fmla="*/ 419103 h 419103"/>
                <a:gd name="connsiteX0-31" fmla="*/ 0 w 273050"/>
                <a:gd name="connsiteY0-32" fmla="*/ 422278 h 422278"/>
                <a:gd name="connsiteX1-33" fmla="*/ 155575 w 273050"/>
                <a:gd name="connsiteY1-34" fmla="*/ 3175 h 422278"/>
                <a:gd name="connsiteX2-35" fmla="*/ 273050 w 273050"/>
                <a:gd name="connsiteY2-36" fmla="*/ 0 h 422278"/>
                <a:gd name="connsiteX3-37" fmla="*/ 114300 w 273050"/>
                <a:gd name="connsiteY3-38" fmla="*/ 422278 h 422278"/>
                <a:gd name="connsiteX4-39" fmla="*/ 0 w 273050"/>
                <a:gd name="connsiteY4-40" fmla="*/ 422278 h 422278"/>
                <a:gd name="connsiteX0-41" fmla="*/ 0 w 276225"/>
                <a:gd name="connsiteY0-42" fmla="*/ 425453 h 425453"/>
                <a:gd name="connsiteX1-43" fmla="*/ 155575 w 276225"/>
                <a:gd name="connsiteY1-44" fmla="*/ 6350 h 425453"/>
                <a:gd name="connsiteX2-45" fmla="*/ 276225 w 276225"/>
                <a:gd name="connsiteY2-46" fmla="*/ 0 h 425453"/>
                <a:gd name="connsiteX3-47" fmla="*/ 114300 w 276225"/>
                <a:gd name="connsiteY3-48" fmla="*/ 425453 h 425453"/>
                <a:gd name="connsiteX4-49" fmla="*/ 0 w 276225"/>
                <a:gd name="connsiteY4-50" fmla="*/ 425453 h 425453"/>
                <a:gd name="connsiteX0-51" fmla="*/ 0 w 276225"/>
                <a:gd name="connsiteY0-52" fmla="*/ 425453 h 425453"/>
                <a:gd name="connsiteX1-53" fmla="*/ 158750 w 276225"/>
                <a:gd name="connsiteY1-54" fmla="*/ 3175 h 425453"/>
                <a:gd name="connsiteX2-55" fmla="*/ 276225 w 276225"/>
                <a:gd name="connsiteY2-56" fmla="*/ 0 h 425453"/>
                <a:gd name="connsiteX3-57" fmla="*/ 114300 w 276225"/>
                <a:gd name="connsiteY3-58" fmla="*/ 425453 h 425453"/>
                <a:gd name="connsiteX4-59" fmla="*/ 0 w 276225"/>
                <a:gd name="connsiteY4-60" fmla="*/ 425453 h 425453"/>
                <a:gd name="connsiteX0-61" fmla="*/ 0 w 276225"/>
                <a:gd name="connsiteY0-62" fmla="*/ 422278 h 422278"/>
                <a:gd name="connsiteX1-63" fmla="*/ 158750 w 276225"/>
                <a:gd name="connsiteY1-64" fmla="*/ 0 h 422278"/>
                <a:gd name="connsiteX2-65" fmla="*/ 276225 w 276225"/>
                <a:gd name="connsiteY2-66" fmla="*/ 3175 h 422278"/>
                <a:gd name="connsiteX3-67" fmla="*/ 114300 w 276225"/>
                <a:gd name="connsiteY3-68" fmla="*/ 422278 h 422278"/>
                <a:gd name="connsiteX4-69" fmla="*/ 0 w 276225"/>
                <a:gd name="connsiteY4-70" fmla="*/ 422278 h 422278"/>
                <a:gd name="connsiteX0-71" fmla="*/ 0 w 273050"/>
                <a:gd name="connsiteY0-72" fmla="*/ 422278 h 422278"/>
                <a:gd name="connsiteX1-73" fmla="*/ 158750 w 273050"/>
                <a:gd name="connsiteY1-74" fmla="*/ 0 h 422278"/>
                <a:gd name="connsiteX2-75" fmla="*/ 273050 w 273050"/>
                <a:gd name="connsiteY2-76" fmla="*/ 0 h 422278"/>
                <a:gd name="connsiteX3-77" fmla="*/ 114300 w 273050"/>
                <a:gd name="connsiteY3-78" fmla="*/ 422278 h 422278"/>
                <a:gd name="connsiteX4-79" fmla="*/ 0 w 273050"/>
                <a:gd name="connsiteY4-80" fmla="*/ 422278 h 42227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29" name="平行四边形 32"/>
            <p:cNvSpPr/>
            <p:nvPr userDrawn="1"/>
          </p:nvSpPr>
          <p:spPr>
            <a:xfrm flipH="1">
              <a:off x="3600498" y="-14723"/>
              <a:ext cx="193507"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1" fmla="*/ 0 w 260350"/>
                <a:gd name="connsiteY0-2" fmla="*/ 419103 h 419103"/>
                <a:gd name="connsiteX1-3" fmla="*/ 155575 w 260350"/>
                <a:gd name="connsiteY1-4" fmla="*/ 0 h 419103"/>
                <a:gd name="connsiteX2-5" fmla="*/ 260350 w 260350"/>
                <a:gd name="connsiteY2-6" fmla="*/ 0 h 419103"/>
                <a:gd name="connsiteX3-7" fmla="*/ 225425 w 260350"/>
                <a:gd name="connsiteY3-8" fmla="*/ 419103 h 419103"/>
                <a:gd name="connsiteX4-9" fmla="*/ 0 w 260350"/>
                <a:gd name="connsiteY4-10" fmla="*/ 419103 h 419103"/>
                <a:gd name="connsiteX0-11" fmla="*/ 0 w 260350"/>
                <a:gd name="connsiteY0-12" fmla="*/ 419103 h 419103"/>
                <a:gd name="connsiteX1-13" fmla="*/ 155575 w 260350"/>
                <a:gd name="connsiteY1-14" fmla="*/ 0 h 419103"/>
                <a:gd name="connsiteX2-15" fmla="*/ 260350 w 260350"/>
                <a:gd name="connsiteY2-16" fmla="*/ 0 h 419103"/>
                <a:gd name="connsiteX3-17" fmla="*/ 95250 w 260350"/>
                <a:gd name="connsiteY3-18" fmla="*/ 419103 h 419103"/>
                <a:gd name="connsiteX4-19" fmla="*/ 0 w 260350"/>
                <a:gd name="connsiteY4-20" fmla="*/ 419103 h 419103"/>
                <a:gd name="connsiteX0-21" fmla="*/ 0 w 260350"/>
                <a:gd name="connsiteY0-22" fmla="*/ 419103 h 419103"/>
                <a:gd name="connsiteX1-23" fmla="*/ 155575 w 260350"/>
                <a:gd name="connsiteY1-24" fmla="*/ 0 h 419103"/>
                <a:gd name="connsiteX2-25" fmla="*/ 260350 w 260350"/>
                <a:gd name="connsiteY2-26" fmla="*/ 0 h 419103"/>
                <a:gd name="connsiteX3-27" fmla="*/ 114300 w 260350"/>
                <a:gd name="connsiteY3-28" fmla="*/ 419103 h 419103"/>
                <a:gd name="connsiteX4-29" fmla="*/ 0 w 260350"/>
                <a:gd name="connsiteY4-30" fmla="*/ 419103 h 419103"/>
                <a:gd name="connsiteX0-31" fmla="*/ 0 w 273050"/>
                <a:gd name="connsiteY0-32" fmla="*/ 422278 h 422278"/>
                <a:gd name="connsiteX1-33" fmla="*/ 155575 w 273050"/>
                <a:gd name="connsiteY1-34" fmla="*/ 3175 h 422278"/>
                <a:gd name="connsiteX2-35" fmla="*/ 273050 w 273050"/>
                <a:gd name="connsiteY2-36" fmla="*/ 0 h 422278"/>
                <a:gd name="connsiteX3-37" fmla="*/ 114300 w 273050"/>
                <a:gd name="connsiteY3-38" fmla="*/ 422278 h 422278"/>
                <a:gd name="connsiteX4-39" fmla="*/ 0 w 273050"/>
                <a:gd name="connsiteY4-40" fmla="*/ 422278 h 422278"/>
                <a:gd name="connsiteX0-41" fmla="*/ 0 w 276225"/>
                <a:gd name="connsiteY0-42" fmla="*/ 425453 h 425453"/>
                <a:gd name="connsiteX1-43" fmla="*/ 155575 w 276225"/>
                <a:gd name="connsiteY1-44" fmla="*/ 6350 h 425453"/>
                <a:gd name="connsiteX2-45" fmla="*/ 276225 w 276225"/>
                <a:gd name="connsiteY2-46" fmla="*/ 0 h 425453"/>
                <a:gd name="connsiteX3-47" fmla="*/ 114300 w 276225"/>
                <a:gd name="connsiteY3-48" fmla="*/ 425453 h 425453"/>
                <a:gd name="connsiteX4-49" fmla="*/ 0 w 276225"/>
                <a:gd name="connsiteY4-50" fmla="*/ 425453 h 425453"/>
                <a:gd name="connsiteX0-51" fmla="*/ 0 w 276225"/>
                <a:gd name="connsiteY0-52" fmla="*/ 425453 h 425453"/>
                <a:gd name="connsiteX1-53" fmla="*/ 158750 w 276225"/>
                <a:gd name="connsiteY1-54" fmla="*/ 3175 h 425453"/>
                <a:gd name="connsiteX2-55" fmla="*/ 276225 w 276225"/>
                <a:gd name="connsiteY2-56" fmla="*/ 0 h 425453"/>
                <a:gd name="connsiteX3-57" fmla="*/ 114300 w 276225"/>
                <a:gd name="connsiteY3-58" fmla="*/ 425453 h 425453"/>
                <a:gd name="connsiteX4-59" fmla="*/ 0 w 276225"/>
                <a:gd name="connsiteY4-60" fmla="*/ 425453 h 425453"/>
                <a:gd name="connsiteX0-61" fmla="*/ 0 w 276225"/>
                <a:gd name="connsiteY0-62" fmla="*/ 422278 h 422278"/>
                <a:gd name="connsiteX1-63" fmla="*/ 158750 w 276225"/>
                <a:gd name="connsiteY1-64" fmla="*/ 0 h 422278"/>
                <a:gd name="connsiteX2-65" fmla="*/ 276225 w 276225"/>
                <a:gd name="connsiteY2-66" fmla="*/ 3175 h 422278"/>
                <a:gd name="connsiteX3-67" fmla="*/ 114300 w 276225"/>
                <a:gd name="connsiteY3-68" fmla="*/ 422278 h 422278"/>
                <a:gd name="connsiteX4-69" fmla="*/ 0 w 276225"/>
                <a:gd name="connsiteY4-70" fmla="*/ 422278 h 422278"/>
                <a:gd name="connsiteX0-71" fmla="*/ 0 w 273050"/>
                <a:gd name="connsiteY0-72" fmla="*/ 422278 h 422278"/>
                <a:gd name="connsiteX1-73" fmla="*/ 158750 w 273050"/>
                <a:gd name="connsiteY1-74" fmla="*/ 0 h 422278"/>
                <a:gd name="connsiteX2-75" fmla="*/ 273050 w 273050"/>
                <a:gd name="connsiteY2-76" fmla="*/ 0 h 422278"/>
                <a:gd name="connsiteX3-77" fmla="*/ 114300 w 273050"/>
                <a:gd name="connsiteY3-78" fmla="*/ 422278 h 422278"/>
                <a:gd name="connsiteX4-79" fmla="*/ 0 w 273050"/>
                <a:gd name="connsiteY4-80" fmla="*/ 422278 h 42227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0" name="矩形 29"/>
            <p:cNvSpPr/>
            <p:nvPr/>
          </p:nvSpPr>
          <p:spPr>
            <a:xfrm>
              <a:off x="4377423" y="-14861"/>
              <a:ext cx="3770011" cy="522000"/>
            </a:xfrm>
            <a:prstGeom prst="rect">
              <a:avLst/>
            </a:pr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sp>
        <p:nvSpPr>
          <p:cNvPr id="21" name="矩形 20"/>
          <p:cNvSpPr/>
          <p:nvPr/>
        </p:nvSpPr>
        <p:spPr>
          <a:xfrm>
            <a:off x="1984303" y="10494"/>
            <a:ext cx="8223711" cy="491490"/>
          </a:xfrm>
          <a:prstGeom prst="rect">
            <a:avLst/>
          </a:prstGeom>
        </p:spPr>
        <p:txBody>
          <a:bodyPr wrap="square">
            <a:spAutoFit/>
          </a:bodyPr>
          <a:lstStyle/>
          <a:p>
            <a:pPr algn="ctr">
              <a:defRPr/>
            </a:pPr>
            <a:r>
              <a:rPr lang="zh-CN" altLang="zh-CN" sz="2600" b="1" kern="100" dirty="0">
                <a:solidFill>
                  <a:schemeClr val="bg1"/>
                </a:solidFill>
                <a:latin typeface="Times New Roman" panose="02020603050405020304"/>
                <a:ea typeface="微软雅黑" panose="020B0503020204020204" pitchFamily="34" charset="-122"/>
                <a:cs typeface="Times New Roman" panose="02020603050405020304"/>
              </a:rPr>
              <a:t>考向二　植物体细胞杂交</a:t>
            </a:r>
            <a:endParaRPr lang="zh-CN" altLang="zh-CN" sz="2600" b="1" kern="100" dirty="0">
              <a:solidFill>
                <a:schemeClr val="bg1"/>
              </a:solidFill>
              <a:latin typeface="Times New Roman" panose="02020603050405020304"/>
              <a:ea typeface="微软雅黑" panose="020B0503020204020204" pitchFamily="34" charset="-122"/>
              <a:cs typeface="Times New Roman" panose="02020603050405020304"/>
            </a:endParaRPr>
          </a:p>
        </p:txBody>
      </p:sp>
      <p:sp>
        <p:nvSpPr>
          <p:cNvPr id="16" name="矩形 15"/>
          <p:cNvSpPr/>
          <p:nvPr/>
        </p:nvSpPr>
        <p:spPr>
          <a:xfrm>
            <a:off x="1056532" y="1142260"/>
            <a:ext cx="1943856" cy="491490"/>
          </a:xfrm>
          <a:prstGeom prst="rect">
            <a:avLst/>
          </a:prstGeom>
        </p:spPr>
        <p:txBody>
          <a:bodyPr wrap="square">
            <a:spAutoFit/>
          </a:bodyPr>
          <a:lstStyle/>
          <a:p>
            <a:pPr>
              <a:defRPr/>
            </a:pPr>
            <a:r>
              <a:rPr lang="zh-CN" altLang="en-US" sz="2600" b="1" dirty="0" smtClean="0">
                <a:latin typeface="微软雅黑" panose="020B0503020204020204" pitchFamily="34" charset="-122"/>
                <a:ea typeface="微软雅黑" panose="020B0503020204020204" pitchFamily="34" charset="-122"/>
              </a:rPr>
              <a:t>热点拓展</a:t>
            </a:r>
            <a:endParaRPr lang="zh-CN" altLang="zh-CN" sz="2600" b="1" dirty="0">
              <a:latin typeface="微软雅黑" panose="020B0503020204020204" pitchFamily="34" charset="-122"/>
              <a:ea typeface="微软雅黑" panose="020B0503020204020204" pitchFamily="34" charset="-122"/>
            </a:endParaRPr>
          </a:p>
        </p:txBody>
      </p:sp>
      <p:sp>
        <p:nvSpPr>
          <p:cNvPr id="17" name="矩形 16"/>
          <p:cNvSpPr/>
          <p:nvPr/>
        </p:nvSpPr>
        <p:spPr>
          <a:xfrm>
            <a:off x="511254" y="1159438"/>
            <a:ext cx="467913" cy="4679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742250" y="1375398"/>
            <a:ext cx="251953" cy="251953"/>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p:nvCxnSpPr>
        <p:spPr>
          <a:xfrm>
            <a:off x="485858" y="1701287"/>
            <a:ext cx="2146091" cy="0"/>
          </a:xfrm>
          <a:prstGeom prst="line">
            <a:avLst/>
          </a:prstGeom>
          <a:ln w="12700">
            <a:solidFill>
              <a:schemeClr val="bg1">
                <a:lumMod val="65000"/>
              </a:schemeClr>
            </a:solidFill>
          </a:ln>
        </p:spPr>
        <p:style>
          <a:lnRef idx="1">
            <a:schemeClr val="accent6"/>
          </a:lnRef>
          <a:fillRef idx="0">
            <a:schemeClr val="accent6"/>
          </a:fillRef>
          <a:effectRef idx="0">
            <a:schemeClr val="accent6"/>
          </a:effectRef>
          <a:fontRef idx="minor">
            <a:schemeClr val="tx1"/>
          </a:fontRef>
        </p:style>
      </p:cxnSp>
      <p:sp>
        <p:nvSpPr>
          <p:cNvPr id="6" name="矩形 5"/>
          <p:cNvSpPr/>
          <p:nvPr/>
        </p:nvSpPr>
        <p:spPr>
          <a:xfrm>
            <a:off x="386175" y="1819453"/>
            <a:ext cx="11541552" cy="732155"/>
          </a:xfrm>
          <a:prstGeom prst="rect">
            <a:avLst/>
          </a:prstGeom>
        </p:spPr>
        <p:txBody>
          <a:bodyPr wrap="square">
            <a:spAutoFit/>
          </a:bodyPr>
          <a:lstStyle/>
          <a:p>
            <a:pPr>
              <a:lnSpc>
                <a:spcPts val="5000"/>
              </a:lnSpc>
              <a:spcAft>
                <a:spcPts val="0"/>
              </a:spcAft>
              <a:tabLst>
                <a:tab pos="2430780" algn="l"/>
              </a:tabLst>
            </a:pPr>
            <a:r>
              <a:rPr lang="zh-CN" altLang="zh-CN" sz="2600" b="1" kern="100" dirty="0">
                <a:latin typeface="Times New Roman" panose="02020603050405020304" pitchFamily="18" charset="0"/>
                <a:ea typeface="微软雅黑" panose="020B0503020204020204" pitchFamily="34" charset="-122"/>
                <a:cs typeface="Times New Roman" panose="02020603050405020304" pitchFamily="18" charset="0"/>
              </a:rPr>
              <a:t>据图分析植物体细胞杂交过程</a:t>
            </a:r>
            <a:endParaRPr lang="zh-CN" altLang="zh-CN" sz="1050" b="1"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183298" name="Picture 2" descr="6-135+1"/>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12031" y="1942079"/>
            <a:ext cx="6765548" cy="2423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矩形 21"/>
          <p:cNvSpPr/>
          <p:nvPr/>
        </p:nvSpPr>
        <p:spPr>
          <a:xfrm>
            <a:off x="386175" y="2421234"/>
            <a:ext cx="4630064" cy="1891665"/>
          </a:xfrm>
          <a:prstGeom prst="rect">
            <a:avLst/>
          </a:prstGeom>
        </p:spPr>
        <p:txBody>
          <a:bodyPr wrap="square">
            <a:spAutoFit/>
          </a:bodyPr>
          <a:lstStyle/>
          <a:p>
            <a:pPr algn="just">
              <a:lnSpc>
                <a:spcPct val="150000"/>
              </a:lnSpc>
              <a:spcAft>
                <a:spcPts val="0"/>
              </a:spcAft>
            </a:pP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如何根据细胞膜表面荧光判断该原生质体是由番茄和马铃薯融合而成的？</a:t>
            </a:r>
            <a:endParaRPr lang="zh-CN" altLang="zh-CN" sz="1050" kern="100" dirty="0" smtClean="0">
              <a:latin typeface="宋体" panose="02010600030101010101" pitchFamily="2" charset="-122"/>
              <a:ea typeface="宋体" panose="02010600030101010101" pitchFamily="2" charset="-122"/>
              <a:cs typeface="Courier New" panose="02070309020205020404" pitchFamily="49" charset="0"/>
            </a:endParaRPr>
          </a:p>
        </p:txBody>
      </p:sp>
      <p:sp>
        <p:nvSpPr>
          <p:cNvPr id="23" name="矩形 22"/>
          <p:cNvSpPr/>
          <p:nvPr/>
        </p:nvSpPr>
        <p:spPr>
          <a:xfrm>
            <a:off x="386175" y="4168333"/>
            <a:ext cx="11325568" cy="691515"/>
          </a:xfrm>
          <a:prstGeom prst="rect">
            <a:avLst/>
          </a:prstGeom>
        </p:spPr>
        <p:txBody>
          <a:bodyPr wrap="square">
            <a:spAutoFit/>
          </a:bodyPr>
          <a:lstStyle/>
          <a:p>
            <a:pPr lvl="0" algn="just">
              <a:lnSpc>
                <a:spcPct val="150000"/>
              </a:lnSpc>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融合的细胞表面既有红色荧光又有绿色荧光。</a:t>
            </a:r>
            <a:endParaRPr lang="zh-CN" altLang="zh-CN" sz="1050" kern="100" dirty="0">
              <a:solidFill>
                <a:srgbClr val="C00000"/>
              </a:solidFill>
              <a:latin typeface="宋体" panose="02010600030101010101" pitchFamily="2" charset="-122"/>
              <a:ea typeface="宋体" panose="02010600030101010101" pitchFamily="2" charset="-122"/>
              <a:cs typeface="Courier New" panose="02070309020205020404" pitchFamily="49" charset="0"/>
            </a:endParaRPr>
          </a:p>
        </p:txBody>
      </p:sp>
      <p:sp>
        <p:nvSpPr>
          <p:cNvPr id="31" name="矩形 30"/>
          <p:cNvSpPr/>
          <p:nvPr/>
        </p:nvSpPr>
        <p:spPr>
          <a:xfrm>
            <a:off x="386175" y="4762081"/>
            <a:ext cx="11541552" cy="189166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图中</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③④</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都需要光照吗？</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solidFill>
                  <a:srgbClr val="C00000"/>
                </a:solidFill>
                <a:latin typeface="宋体" panose="02010600030101010101" pitchFamily="2" charset="-122"/>
                <a:ea typeface="微软雅黑" panose="020B0503020204020204" pitchFamily="34" charset="-122"/>
                <a:cs typeface="Times New Roman" panose="02020603050405020304" pitchFamily="18" charset="0"/>
              </a:rPr>
              <a:t>③</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脱分化阶段不需要给予光照</a:t>
            </a:r>
            <a:r>
              <a:rPr lang="zh-CN"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dirty="0" smtClean="0">
                <a:solidFill>
                  <a:srgbClr val="C00000"/>
                </a:solidFill>
                <a:latin typeface="宋体" panose="02010600030101010101" pitchFamily="2" charset="-122"/>
                <a:ea typeface="微软雅黑" panose="020B0503020204020204" pitchFamily="34" charset="-122"/>
                <a:cs typeface="Times New Roman" panose="02020603050405020304" pitchFamily="18" charset="0"/>
              </a:rPr>
              <a:t>④</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再分化阶段需要给予光照，以利于叶绿素的形成。</a:t>
            </a:r>
            <a:endParaRPr lang="zh-CN" altLang="zh-CN" sz="1050" kern="100" dirty="0">
              <a:solidFill>
                <a:srgbClr val="C00000"/>
              </a:solidFill>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1">
                                            <p:txEl>
                                              <p:pRg st="1" end="1"/>
                                            </p:txEl>
                                          </p:spTgt>
                                        </p:tgtEl>
                                        <p:attrNameLst>
                                          <p:attrName>style.visibility</p:attrName>
                                        </p:attrNameLst>
                                      </p:cBhvr>
                                      <p:to>
                                        <p:strVal val="visible"/>
                                      </p:to>
                                    </p:set>
                                    <p:animEffect transition="in" filter="blinds(horizontal)">
                                      <p:cBhvr>
                                        <p:cTn id="12" dur="500"/>
                                        <p:tgtEl>
                                          <p:spTgt spid="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blinds(horizontal)">
                                      <p:cBhvr>
                                        <p:cTn id="17" dur="500"/>
                                        <p:tgtEl>
                                          <p:spTgt spid="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86175" y="696258"/>
            <a:ext cx="11541552" cy="489267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若番茄细胞内有</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m</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条染色体</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马铃薯</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细胞内有</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n</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条染色体，</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则</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spc="-50" dirty="0" smtClean="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spc="-50" dirty="0">
                <a:latin typeface="Times New Roman" panose="02020603050405020304" pitchFamily="18" charset="0"/>
                <a:ea typeface="微软雅黑" panose="020B0503020204020204" pitchFamily="34" charset="-122"/>
                <a:cs typeface="Times New Roman" panose="02020603050405020304" pitchFamily="18" charset="0"/>
              </a:rPr>
              <a:t>番茄</a:t>
            </a:r>
            <a:r>
              <a:rPr lang="en-US" altLang="zh-CN" sz="2600" kern="100" spc="-5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spc="-50" dirty="0">
                <a:latin typeface="Times New Roman" panose="02020603050405020304" pitchFamily="18" charset="0"/>
                <a:ea typeface="微软雅黑" panose="020B0503020204020204" pitchFamily="34" charset="-122"/>
                <a:cs typeface="Times New Roman" panose="02020603050405020304" pitchFamily="18" charset="0"/>
              </a:rPr>
              <a:t>马铃薯</a:t>
            </a:r>
            <a:r>
              <a:rPr lang="en-US" altLang="zh-CN" sz="2600" kern="100" spc="-5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spc="-50" dirty="0">
                <a:latin typeface="Times New Roman" panose="02020603050405020304" pitchFamily="18" charset="0"/>
                <a:ea typeface="微软雅黑" panose="020B0503020204020204" pitchFamily="34" charset="-122"/>
                <a:cs typeface="Times New Roman" panose="02020603050405020304" pitchFamily="18" charset="0"/>
              </a:rPr>
              <a:t>细胞在有丝</a:t>
            </a:r>
            <a:r>
              <a:rPr lang="zh-CN" altLang="zh-CN" sz="2600" kern="100" spc="-50" dirty="0" smtClean="0">
                <a:latin typeface="Times New Roman" panose="02020603050405020304" pitchFamily="18" charset="0"/>
                <a:ea typeface="微软雅黑" panose="020B0503020204020204" pitchFamily="34" charset="-122"/>
                <a:cs typeface="Times New Roman" panose="02020603050405020304" pitchFamily="18" charset="0"/>
              </a:rPr>
              <a:t>分</a:t>
            </a:r>
            <a:endParaRPr lang="en-US" altLang="zh-CN" sz="2600" kern="100" spc="-5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裂</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后期含有多少条染色体？</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solidFill>
                  <a:srgbClr val="C00000"/>
                </a:solidFill>
                <a:latin typeface="Times New Roman" panose="02020603050405020304" pitchFamily="18" charset="0"/>
                <a:ea typeface="微软雅黑" panose="020B0503020204020204" pitchFamily="34" charset="-122"/>
                <a:cs typeface="Courier New" panose="02070309020205020404" pitchFamily="49" charset="0"/>
              </a:rPr>
              <a:t>2(m</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solidFill>
                  <a:srgbClr val="C00000"/>
                </a:solidFill>
                <a:latin typeface="Times New Roman" panose="02020603050405020304" pitchFamily="18" charset="0"/>
                <a:ea typeface="微软雅黑" panose="020B0503020204020204" pitchFamily="34" charset="-122"/>
                <a:cs typeface="Courier New" panose="02070309020205020404" pitchFamily="49" charset="0"/>
              </a:rPr>
              <a:t>n)</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条。</a:t>
            </a:r>
            <a:endParaRPr lang="zh-CN" altLang="zh-CN" sz="1050" kern="100" dirty="0">
              <a:solidFill>
                <a:srgbClr val="C00000"/>
              </a:solidFill>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若杂种细胞培育成的</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番茄</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马铃薯</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植株为四倍体，则此杂种植株的花粉经离体培养得到的植株属于几倍体植株？</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单倍体植株。</a:t>
            </a:r>
            <a:endParaRPr lang="zh-CN" altLang="zh-CN" sz="1050" kern="100" dirty="0">
              <a:solidFill>
                <a:srgbClr val="C00000"/>
              </a:solidFill>
              <a:effectLst/>
              <a:latin typeface="宋体" panose="02010600030101010101" pitchFamily="2" charset="-122"/>
              <a:ea typeface="宋体" panose="02010600030101010101" pitchFamily="2" charset="-122"/>
              <a:cs typeface="Courier New" panose="02070309020205020404" pitchFamily="49" charset="0"/>
            </a:endParaRPr>
          </a:p>
        </p:txBody>
      </p:sp>
      <p:pic>
        <p:nvPicPr>
          <p:cNvPr id="183298" name="Picture 2" descr="6-135+1"/>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26327" y="937050"/>
            <a:ext cx="6765548" cy="2423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blinds(horizontal)">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6" end="6"/>
                                            </p:txEl>
                                          </p:spTgt>
                                        </p:tgtEl>
                                        <p:attrNameLst>
                                          <p:attrName>style.visibility</p:attrName>
                                        </p:attrNameLst>
                                      </p:cBhvr>
                                      <p:to>
                                        <p:strVal val="visible"/>
                                      </p:to>
                                    </p:set>
                                    <p:animEffect transition="in" filter="blinds(horizontal)">
                                      <p:cBhvr>
                                        <p:cTn id="1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130" name="Picture 2" descr="6-132拆"/>
          <p:cNvPicPr>
            <a:picLocks noChangeAspect="1" noChangeArrowheads="1"/>
          </p:cNvPicPr>
          <p:nvPr/>
        </p:nvPicPr>
        <p:blipFill>
          <a:blip r:embed="rId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1592" y="1773282"/>
            <a:ext cx="9534273" cy="246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矩形 25"/>
          <p:cNvSpPr/>
          <p:nvPr/>
        </p:nvSpPr>
        <p:spPr>
          <a:xfrm>
            <a:off x="480574" y="888438"/>
            <a:ext cx="11074324" cy="691515"/>
          </a:xfrm>
          <a:prstGeom prst="rect">
            <a:avLst/>
          </a:prstGeom>
        </p:spPr>
        <p:txBody>
          <a:bodyPr wrap="square">
            <a:spAutoFit/>
          </a:bodyPr>
          <a:lstStyle/>
          <a:p>
            <a:pPr algn="just">
              <a:lnSpc>
                <a:spcPct val="150000"/>
              </a:lnSpc>
              <a:spcAft>
                <a:spcPts val="0"/>
              </a:spcAft>
            </a:pPr>
            <a:r>
              <a:rPr lang="en-US" altLang="zh-CN" sz="2600" b="1" kern="100" dirty="0">
                <a:latin typeface="+mj-ea"/>
                <a:ea typeface="+mj-ea"/>
              </a:rPr>
              <a:t>1.</a:t>
            </a:r>
            <a:r>
              <a:rPr lang="zh-CN" altLang="zh-CN" sz="2600" b="1" kern="100" dirty="0">
                <a:latin typeface="+mj-ea"/>
                <a:ea typeface="+mj-ea"/>
              </a:rPr>
              <a:t>细胞工程的概念</a:t>
            </a:r>
            <a:endParaRPr lang="zh-CN" altLang="zh-CN" sz="2600" b="1" kern="100" dirty="0">
              <a:latin typeface="+mj-ea"/>
              <a:ea typeface="+mj-ea"/>
            </a:endParaRPr>
          </a:p>
        </p:txBody>
      </p:sp>
      <p:sp>
        <p:nvSpPr>
          <p:cNvPr id="9" name="矩形 8"/>
          <p:cNvSpPr/>
          <p:nvPr/>
        </p:nvSpPr>
        <p:spPr>
          <a:xfrm>
            <a:off x="3072382" y="1917271"/>
            <a:ext cx="843280" cy="491490"/>
          </a:xfrm>
          <a:prstGeom prst="rect">
            <a:avLst/>
          </a:prstGeom>
        </p:spPr>
        <p:txBody>
          <a:bodyPr wrap="none">
            <a:spAutoFit/>
          </a:bodyPr>
          <a:lstStyle/>
          <a:p>
            <a:r>
              <a:rPr lang="zh-CN" altLang="en-US" sz="2600"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细胞</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0" name="矩形 9"/>
          <p:cNvSpPr/>
          <p:nvPr/>
        </p:nvSpPr>
        <p:spPr>
          <a:xfrm>
            <a:off x="5482108" y="1917271"/>
            <a:ext cx="843280" cy="491490"/>
          </a:xfrm>
          <a:prstGeom prst="rect">
            <a:avLst/>
          </a:prstGeom>
        </p:spPr>
        <p:txBody>
          <a:bodyPr wrap="none">
            <a:spAutoFit/>
          </a:bodyPr>
          <a:lstStyle/>
          <a:p>
            <a:r>
              <a:rPr lang="zh-CN" altLang="en-US" sz="2600"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分子</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1" name="矩形 10"/>
          <p:cNvSpPr/>
          <p:nvPr/>
        </p:nvSpPr>
        <p:spPr>
          <a:xfrm>
            <a:off x="3100952" y="2648828"/>
            <a:ext cx="843280" cy="491490"/>
          </a:xfrm>
          <a:prstGeom prst="rect">
            <a:avLst/>
          </a:prstGeom>
        </p:spPr>
        <p:txBody>
          <a:bodyPr wrap="none">
            <a:spAutoFit/>
          </a:bodyPr>
          <a:lstStyle/>
          <a:p>
            <a:r>
              <a:rPr lang="zh-CN" altLang="en-US" sz="2600"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细胞</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2" name="矩形 11"/>
          <p:cNvSpPr/>
          <p:nvPr/>
        </p:nvSpPr>
        <p:spPr>
          <a:xfrm>
            <a:off x="5232222" y="2648828"/>
            <a:ext cx="1173480" cy="491490"/>
          </a:xfrm>
          <a:prstGeom prst="rect">
            <a:avLst/>
          </a:prstGeom>
        </p:spPr>
        <p:txBody>
          <a:bodyPr wrap="none">
            <a:spAutoFit/>
          </a:bodyPr>
          <a:lstStyle/>
          <a:p>
            <a:r>
              <a:rPr lang="zh-CN" altLang="en-US" sz="2600"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细胞器</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3" name="矩形 12"/>
          <p:cNvSpPr/>
          <p:nvPr/>
        </p:nvSpPr>
        <p:spPr>
          <a:xfrm>
            <a:off x="7454534" y="3294693"/>
            <a:ext cx="1503680" cy="491490"/>
          </a:xfrm>
          <a:prstGeom prst="rect">
            <a:avLst/>
          </a:prstGeom>
        </p:spPr>
        <p:txBody>
          <a:bodyPr wrap="none">
            <a:spAutoFit/>
          </a:bodyPr>
          <a:lstStyle/>
          <a:p>
            <a:r>
              <a:rPr lang="zh-CN" altLang="en-US" sz="2600"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遗传物质</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4" name="矩形 13"/>
          <p:cNvSpPr/>
          <p:nvPr/>
        </p:nvSpPr>
        <p:spPr>
          <a:xfrm>
            <a:off x="2965623" y="3706138"/>
            <a:ext cx="1503680" cy="491490"/>
          </a:xfrm>
          <a:prstGeom prst="rect">
            <a:avLst/>
          </a:prstGeom>
        </p:spPr>
        <p:txBody>
          <a:bodyPr wrap="none">
            <a:spAutoFit/>
          </a:bodyPr>
          <a:lstStyle/>
          <a:p>
            <a:r>
              <a:rPr lang="zh-CN" altLang="en-US" sz="2600"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细胞产品</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linds(horizontal)">
                                      <p:cBhvr>
                                        <p:cTn id="19" dur="500"/>
                                        <p:tgtEl>
                                          <p:spTgt spid="1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6493" y="217102"/>
            <a:ext cx="1943856" cy="491490"/>
          </a:xfrm>
          <a:prstGeom prst="rect">
            <a:avLst/>
          </a:prstGeom>
        </p:spPr>
        <p:txBody>
          <a:bodyPr wrap="square">
            <a:spAutoFit/>
          </a:bodyPr>
          <a:lstStyle/>
          <a:p>
            <a:pPr>
              <a:defRPr/>
            </a:pPr>
            <a:r>
              <a:rPr lang="zh-CN" altLang="en-US" sz="2600" b="1" dirty="0" smtClean="0">
                <a:latin typeface="微软雅黑" panose="020B0503020204020204" pitchFamily="34" charset="-122"/>
                <a:ea typeface="微软雅黑" panose="020B0503020204020204" pitchFamily="34" charset="-122"/>
              </a:rPr>
              <a:t>命题示例</a:t>
            </a:r>
            <a:endParaRPr lang="zh-CN" altLang="zh-CN" sz="2600" b="1" dirty="0">
              <a:latin typeface="微软雅黑" panose="020B0503020204020204" pitchFamily="34" charset="-122"/>
              <a:ea typeface="微软雅黑" panose="020B0503020204020204" pitchFamily="34" charset="-122"/>
            </a:endParaRPr>
          </a:p>
        </p:txBody>
      </p:sp>
      <p:sp>
        <p:nvSpPr>
          <p:cNvPr id="3" name="矩形 2"/>
          <p:cNvSpPr/>
          <p:nvPr/>
        </p:nvSpPr>
        <p:spPr>
          <a:xfrm>
            <a:off x="371215" y="234280"/>
            <a:ext cx="467913" cy="4679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602211" y="450240"/>
            <a:ext cx="251953" cy="251953"/>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直接连接符 4"/>
          <p:cNvCxnSpPr/>
          <p:nvPr/>
        </p:nvCxnSpPr>
        <p:spPr>
          <a:xfrm>
            <a:off x="345819" y="776128"/>
            <a:ext cx="2146091" cy="0"/>
          </a:xfrm>
          <a:prstGeom prst="line">
            <a:avLst/>
          </a:prstGeom>
          <a:ln w="12700">
            <a:solidFill>
              <a:schemeClr val="bg1">
                <a:lumMod val="65000"/>
              </a:schemeClr>
            </a:solidFill>
          </a:ln>
        </p:spPr>
        <p:style>
          <a:lnRef idx="1">
            <a:schemeClr val="accent6"/>
          </a:lnRef>
          <a:fillRef idx="0">
            <a:schemeClr val="accent6"/>
          </a:fillRef>
          <a:effectRef idx="0">
            <a:schemeClr val="accent6"/>
          </a:effectRef>
          <a:fontRef idx="minor">
            <a:schemeClr val="tx1"/>
          </a:fontRef>
        </p:style>
      </p:cxnSp>
      <p:sp>
        <p:nvSpPr>
          <p:cNvPr id="7" name="矩形 6"/>
          <p:cNvSpPr/>
          <p:nvPr/>
        </p:nvSpPr>
        <p:spPr>
          <a:xfrm>
            <a:off x="336585" y="909346"/>
            <a:ext cx="11342307" cy="2889885"/>
          </a:xfrm>
          <a:prstGeom prst="rect">
            <a:avLst/>
          </a:prstGeom>
        </p:spPr>
        <p:txBody>
          <a:bodyPr>
            <a:spAutoFit/>
          </a:bodyPr>
          <a:lstStyle/>
          <a:p>
            <a:pPr algn="just">
              <a:lnSpc>
                <a:spcPct val="14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利用相关工程技术可以获得抗黑腐病杂种黑芥</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花椰菜植株，已知野生黑芥具有黑腐病的抗性基因，而花椰菜易受黑腐病菌的危害而患黑腐病，技术人员用一定剂量的紫外线处理黑芥原生质体可使其染色体片段化，并丧失再生能力，再利用此原生质体作为部分遗传物质的供体与完整的花椰菜原生质体融合，流程如下图。据图回答下列问题：</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184322" name="Picture 2" descr="10-34"/>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6855" y="3789132"/>
            <a:ext cx="6178608" cy="2912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1081" y="588769"/>
            <a:ext cx="10964678" cy="69151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该过程用到的工程技术有</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________________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和</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4656265" y="713780"/>
            <a:ext cx="24942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植物体细胞杂交</a:t>
            </a:r>
            <a:endParaRPr lang="zh-CN" altLang="en-US" dirty="0"/>
          </a:p>
        </p:txBody>
      </p:sp>
      <p:sp>
        <p:nvSpPr>
          <p:cNvPr id="6" name="矩形 5"/>
          <p:cNvSpPr/>
          <p:nvPr/>
        </p:nvSpPr>
        <p:spPr>
          <a:xfrm>
            <a:off x="7608046" y="713780"/>
            <a:ext cx="2164080" cy="491490"/>
          </a:xfrm>
          <a:prstGeom prst="rect">
            <a:avLst/>
          </a:prstGeom>
        </p:spPr>
        <p:txBody>
          <a:bodyPr wrap="none">
            <a:spAutoFit/>
          </a:bodyPr>
          <a:lstStyle/>
          <a:p>
            <a:r>
              <a:rPr lang="zh-CN" altLang="zh-CN" sz="2600" kern="10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植物组织培养</a:t>
            </a:r>
            <a:endParaRPr lang="zh-CN" altLang="en-US"/>
          </a:p>
        </p:txBody>
      </p:sp>
      <p:pic>
        <p:nvPicPr>
          <p:cNvPr id="8" name="Picture 2" descr="10-34"/>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6855" y="1380710"/>
            <a:ext cx="6178608" cy="2912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8"/>
          <p:cNvSpPr/>
          <p:nvPr/>
        </p:nvSpPr>
        <p:spPr>
          <a:xfrm>
            <a:off x="531081" y="4606351"/>
            <a:ext cx="10964678" cy="1291590"/>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600" b="1"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smtClean="0">
                <a:latin typeface="Times New Roman" panose="02020603050405020304" pitchFamily="18" charset="0"/>
                <a:ea typeface="宋体" panose="02010600030101010101" pitchFamily="2" charset="-122"/>
                <a:cs typeface="Times New Roman" panose="02020603050405020304" pitchFamily="18" charset="0"/>
              </a:rPr>
              <a:t>据</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题图可知，该流程图表示先去掉两种植物细胞的细胞壁，然后诱导融合获得杂种细胞，通过植物组织培养获得杂种植株。</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6585" y="189399"/>
            <a:ext cx="11324651" cy="189166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过程</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①</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所需的酶是</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，过程</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②</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PEG</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的作用是</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a:t>
            </a:r>
            <a:endPar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endParaRPr>
          </a:p>
          <a:p>
            <a:pPr algn="just">
              <a:lnSpc>
                <a:spcPct val="150000"/>
              </a:lnSpc>
              <a:spcAft>
                <a:spcPts val="0"/>
              </a:spcAft>
            </a:pP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，经过</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②</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操作后，需筛选出融合的杂种细胞，显微镜下观察融合的活细胞中有供体的叶绿体存在可作为初步筛选杂种细胞的标志。</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3758109" y="273004"/>
            <a:ext cx="28244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纤维素酶和果胶酶</a:t>
            </a:r>
            <a:endParaRPr lang="zh-CN" altLang="en-US" dirty="0">
              <a:solidFill>
                <a:prstClr val="black"/>
              </a:solidFill>
            </a:endParaRPr>
          </a:p>
        </p:txBody>
      </p:sp>
      <p:sp>
        <p:nvSpPr>
          <p:cNvPr id="6" name="矩形 5"/>
          <p:cNvSpPr/>
          <p:nvPr/>
        </p:nvSpPr>
        <p:spPr>
          <a:xfrm>
            <a:off x="418103" y="865921"/>
            <a:ext cx="1503680" cy="491490"/>
          </a:xfrm>
          <a:prstGeom prst="rect">
            <a:avLst/>
          </a:prstGeom>
        </p:spPr>
        <p:txBody>
          <a:bodyPr wrap="none">
            <a:spAutoFit/>
          </a:bodyPr>
          <a:lstStyle/>
          <a:p>
            <a:r>
              <a:rPr lang="zh-CN"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体</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的融合</a:t>
            </a:r>
            <a:endParaRPr lang="zh-CN" altLang="en-US" dirty="0">
              <a:solidFill>
                <a:prstClr val="black"/>
              </a:solidFill>
            </a:endParaRPr>
          </a:p>
        </p:txBody>
      </p:sp>
      <p:pic>
        <p:nvPicPr>
          <p:cNvPr id="8" name="Picture 2" descr="10-34"/>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6855" y="2100657"/>
            <a:ext cx="6178608" cy="2912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8"/>
          <p:cNvSpPr/>
          <p:nvPr/>
        </p:nvSpPr>
        <p:spPr>
          <a:xfrm>
            <a:off x="336585" y="5157031"/>
            <a:ext cx="11324651" cy="1291590"/>
          </a:xfrm>
          <a:prstGeom prst="rect">
            <a:avLst/>
          </a:prstGeom>
        </p:spPr>
        <p:txBody>
          <a:bodyPr wrap="square">
            <a:spAutoFit/>
          </a:bodyPr>
          <a:lstStyle/>
          <a:p>
            <a:pPr algn="just">
              <a:lnSpc>
                <a:spcPct val="150000"/>
              </a:lnSpc>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植物</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细胞的细胞壁的主要成分是纤维素和果胶，因此采用纤维素酶和果胶酶去掉植物细胞的细胞壁；</a:t>
            </a:r>
            <a:r>
              <a:rPr lang="en-US" altLang="zh-CN" sz="2600" kern="100" dirty="0">
                <a:latin typeface="Times New Roman" panose="02020603050405020304" pitchFamily="18" charset="0"/>
                <a:ea typeface="宋体" panose="02010600030101010101" pitchFamily="2" charset="-122"/>
              </a:rPr>
              <a:t>PEG(</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聚乙二醇</a:t>
            </a:r>
            <a:r>
              <a:rPr lang="en-US" altLang="zh-CN" sz="2600" kern="100" dirty="0">
                <a:latin typeface="Times New Roman" panose="02020603050405020304" pitchFamily="18" charset="0"/>
                <a:ea typeface="宋体" panose="02010600030101010101" pitchFamily="2" charset="-122"/>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的作用是诱导原生质体的融合。</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9633420" y="293667"/>
            <a:ext cx="18338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诱导</a:t>
            </a:r>
            <a:r>
              <a:rPr lang="zh-CN"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原生</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质</a:t>
            </a:r>
            <a:endParaRPr lang="zh-CN" alt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6585" y="189399"/>
            <a:ext cx="11324651" cy="189166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原生质体培养液中需要加入适宜浓度的甘露醇以保持一定的渗透压，其作用是</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。原生质体经过细胞壁再生，进而分裂和脱分化形成</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1066055" y="858485"/>
            <a:ext cx="31546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保持原生质体完整性</a:t>
            </a:r>
            <a:endParaRPr lang="zh-CN" altLang="en-US" dirty="0">
              <a:solidFill>
                <a:prstClr val="black"/>
              </a:solidFill>
            </a:endParaRPr>
          </a:p>
        </p:txBody>
      </p:sp>
      <p:pic>
        <p:nvPicPr>
          <p:cNvPr id="8" name="Picture 2" descr="10-34"/>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6855" y="1629292"/>
            <a:ext cx="6178608" cy="2912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8"/>
          <p:cNvSpPr/>
          <p:nvPr/>
        </p:nvSpPr>
        <p:spPr>
          <a:xfrm>
            <a:off x="336585" y="4797058"/>
            <a:ext cx="11324651" cy="1891665"/>
          </a:xfrm>
          <a:prstGeom prst="rect">
            <a:avLst/>
          </a:prstGeom>
        </p:spPr>
        <p:txBody>
          <a:bodyPr wrap="square">
            <a:spAutoFit/>
          </a:bodyPr>
          <a:lstStyle/>
          <a:p>
            <a:pPr algn="just">
              <a:lnSpc>
                <a:spcPct val="150000"/>
              </a:lnSpc>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去掉细胞壁后获得的原生质体需要放在适宜浓度的甘露醇溶液中，保持原生质体完整性，避免失水或吸水；在植物组织培养中，经过脱分化后形成愈伤组织。</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768553" y="1494826"/>
            <a:ext cx="15036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愈伤组织</a:t>
            </a:r>
            <a:endParaRPr lang="zh-CN" altLang="en-US" sz="2600"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6585" y="189399"/>
            <a:ext cx="11324651" cy="189166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若分析再生植株的染色体变异类型，应剪取再生植株和双亲植株的根尖，制成装片，然后在显微镜下观察比较染色体的</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；将杂种植株栽培在含有</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的环境中，可筛选出具有高抗性的杂种植株。</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7060659" y="880866"/>
            <a:ext cx="18338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形态和数目</a:t>
            </a:r>
            <a:endParaRPr lang="zh-CN" altLang="en-US" dirty="0">
              <a:solidFill>
                <a:prstClr val="black"/>
              </a:solidFill>
            </a:endParaRPr>
          </a:p>
        </p:txBody>
      </p:sp>
      <p:pic>
        <p:nvPicPr>
          <p:cNvPr id="8" name="Picture 2" descr="10-34"/>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6855" y="2061260"/>
            <a:ext cx="6178608" cy="2912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8"/>
          <p:cNvSpPr/>
          <p:nvPr/>
        </p:nvSpPr>
        <p:spPr>
          <a:xfrm>
            <a:off x="336585" y="5023746"/>
            <a:ext cx="11324651" cy="1891665"/>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由于染色体在显微镜下能看见，因此可以制作临时装片，观察染色体的形态和数目，以确定是否发生染色体变异；对杂种植株进行鉴定最简单的方法是从个体水平上进行检测，即接种黑腐病菌，观察植株的性状。</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1406982" y="1487391"/>
            <a:ext cx="15036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黑腐病菌</a:t>
            </a:r>
            <a:endParaRPr lang="zh-CN" altLang="en-US" sz="2600"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33" y="430121"/>
            <a:ext cx="11324651" cy="189166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通过细胞工程技术，利用甲、乙两种植物的各自优势</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甲耐盐，细胞中含</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M</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条染色体；乙高产，细胞中含有</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N</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条染色体</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，培育高产耐盐的杂种植株。请完善下列实验流程并回答问题：</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185346" name="Picture 2" descr="6-138"/>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96425" y="2326084"/>
            <a:ext cx="6209774" cy="2783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433833" y="5256604"/>
            <a:ext cx="10989931" cy="691515"/>
          </a:xfrm>
          <a:prstGeom prst="rect">
            <a:avLst/>
          </a:prstGeom>
        </p:spPr>
        <p:txBody>
          <a:bodyPr wrap="square">
            <a:spAutoFit/>
          </a:bodyPr>
          <a:lstStyle/>
          <a:p>
            <a:pPr>
              <a:lnSpc>
                <a:spcPct val="150000"/>
              </a:lnSpc>
            </a:pPr>
            <a:r>
              <a:rPr lang="en-US" altLang="zh-CN" sz="2600" kern="100" dirty="0">
                <a:latin typeface="Times New Roman" panose="02020603050405020304" pitchFamily="18" charset="0"/>
                <a:ea typeface="微软雅黑" panose="020B0503020204020204" pitchFamily="34" charset="-122"/>
              </a:rPr>
              <a:t>(1)B</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是</a:t>
            </a:r>
            <a:r>
              <a:rPr lang="en-US" altLang="zh-CN" sz="2600" kern="100" dirty="0" smtClean="0">
                <a:latin typeface="Times New Roman" panose="02020603050405020304" pitchFamily="18" charset="0"/>
                <a:ea typeface="微软雅黑" panose="020B0503020204020204" pitchFamily="34" charset="-122"/>
              </a:rPr>
              <a:t>_______________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是具有</a:t>
            </a:r>
            <a:r>
              <a:rPr lang="en-US" altLang="zh-CN" sz="2600" kern="100" dirty="0" smtClean="0">
                <a:latin typeface="Times New Roman" panose="02020603050405020304" pitchFamily="18" charset="0"/>
                <a:ea typeface="微软雅黑" panose="020B0503020204020204" pitchFamily="34" charset="-122"/>
              </a:rPr>
              <a:t>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性状的幼苗。</a:t>
            </a:r>
            <a:endParaRPr lang="zh-CN" altLang="en-US" dirty="0"/>
          </a:p>
        </p:txBody>
      </p:sp>
      <p:sp>
        <p:nvSpPr>
          <p:cNvPr id="10" name="矩形 9"/>
          <p:cNvSpPr/>
          <p:nvPr/>
        </p:nvSpPr>
        <p:spPr>
          <a:xfrm>
            <a:off x="1488500" y="5356611"/>
            <a:ext cx="24942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融合的原生质体</a:t>
            </a:r>
            <a:endParaRPr lang="zh-CN" altLang="en-US" dirty="0"/>
          </a:p>
        </p:txBody>
      </p:sp>
      <p:sp>
        <p:nvSpPr>
          <p:cNvPr id="12" name="矩形 11"/>
          <p:cNvSpPr/>
          <p:nvPr/>
        </p:nvSpPr>
        <p:spPr>
          <a:xfrm>
            <a:off x="5532780" y="5356611"/>
            <a:ext cx="8432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耐盐</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33" y="790095"/>
            <a:ext cx="11324651" cy="1891665"/>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en-US" altLang="zh-CN" sz="2600" kern="100" dirty="0" smtClean="0">
                <a:latin typeface="Times New Roman" panose="02020603050405020304" pitchFamily="18" charset="0"/>
                <a:ea typeface="宋体" panose="02010600030101010101" pitchFamily="2" charset="-122"/>
                <a:cs typeface="Courier New" panose="02070309020205020404" pitchFamily="49" charset="0"/>
              </a:rPr>
              <a:t>A</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是去除细胞壁获取原生质体的过程，植物细胞壁的主要成分是纤维素和果胶，去除细胞壁所用的是纤维素酶和果胶酶，</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B</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是融合的原生质体，</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D</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是用含钠盐的培养基筛选出的耐盐性状的幼苗。</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185346" name="Picture 2" descr="6-138"/>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91271" y="2805308"/>
            <a:ext cx="6209774" cy="2783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75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185346"/>
                                        </p:tgtEl>
                                        <p:attrNameLst>
                                          <p:attrName>style.visibility</p:attrName>
                                        </p:attrNameLst>
                                      </p:cBhvr>
                                      <p:to>
                                        <p:strVal val="visible"/>
                                      </p:to>
                                    </p:set>
                                    <p:animEffect transition="in" filter="blinds(horizontal)">
                                      <p:cBhvr>
                                        <p:cTn id="10" dur="750"/>
                                        <p:tgtEl>
                                          <p:spTgt spid="185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33" y="117404"/>
            <a:ext cx="11324651" cy="189166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由</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形成植株的过程利用了</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技术。愈伤组织形成</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需要经过</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过程，需要将愈伤组织转接到</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培养基。整个培养过程要在</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和人工控制条件下进行。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185346" name="Picture 2" descr="6-138"/>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91271" y="1989266"/>
            <a:ext cx="6209774" cy="2783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433833" y="4869052"/>
            <a:ext cx="11324651" cy="1891665"/>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由</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C</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形成植株的过程利用了植物组织培养技术。愈伤组织形成</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D</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需要经过再分化过程，需要将愈伤组织转接到分化培养基。整个培养过程要在无菌和人工控制的条件下进行。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4836394" y="201010"/>
            <a:ext cx="21640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植物组织培养</a:t>
            </a:r>
            <a:endParaRPr lang="zh-CN" altLang="en-US" dirty="0">
              <a:solidFill>
                <a:prstClr val="black"/>
              </a:solidFill>
            </a:endParaRPr>
          </a:p>
        </p:txBody>
      </p:sp>
      <p:sp>
        <p:nvSpPr>
          <p:cNvPr id="12" name="矩形 11"/>
          <p:cNvSpPr/>
          <p:nvPr/>
        </p:nvSpPr>
        <p:spPr>
          <a:xfrm>
            <a:off x="499621" y="820392"/>
            <a:ext cx="11734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再分化</a:t>
            </a:r>
            <a:endParaRPr lang="zh-CN" altLang="en-US" dirty="0">
              <a:solidFill>
                <a:prstClr val="black"/>
              </a:solidFill>
            </a:endParaRPr>
          </a:p>
        </p:txBody>
      </p:sp>
      <p:sp>
        <p:nvSpPr>
          <p:cNvPr id="4" name="矩形 3"/>
          <p:cNvSpPr/>
          <p:nvPr/>
        </p:nvSpPr>
        <p:spPr>
          <a:xfrm>
            <a:off x="6406239" y="839439"/>
            <a:ext cx="8432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分化</a:t>
            </a:r>
            <a:endParaRPr lang="zh-CN" altLang="en-US" dirty="0"/>
          </a:p>
        </p:txBody>
      </p:sp>
      <p:sp>
        <p:nvSpPr>
          <p:cNvPr id="7" name="矩形 6"/>
          <p:cNvSpPr/>
          <p:nvPr/>
        </p:nvSpPr>
        <p:spPr>
          <a:xfrm>
            <a:off x="624564" y="1394262"/>
            <a:ext cx="843280" cy="491490"/>
          </a:xfrm>
          <a:prstGeom prst="rect">
            <a:avLst/>
          </a:prstGeom>
        </p:spPr>
        <p:txBody>
          <a:bodyPr wrap="none">
            <a:spAutoFit/>
          </a:bodyPr>
          <a:lstStyle/>
          <a:p>
            <a:r>
              <a:rPr lang="zh-CN" altLang="zh-CN" sz="2600" kern="10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无菌</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2" grpId="0"/>
      <p:bldP spid="4"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33" y="820047"/>
            <a:ext cx="11324651" cy="691515"/>
          </a:xfrm>
          <a:prstGeom prst="rect">
            <a:avLst/>
          </a:prstGeom>
        </p:spPr>
        <p:txBody>
          <a:bodyPr wrap="square">
            <a:spAutoFit/>
          </a:bodyPr>
          <a:lstStyle/>
          <a:p>
            <a:pPr algn="just">
              <a:lnSpc>
                <a:spcPct val="150000"/>
              </a:lnSpc>
            </a:pPr>
            <a:r>
              <a:rPr lang="en-US" altLang="zh-CN" sz="2600" kern="100" dirty="0">
                <a:latin typeface="Times New Roman" panose="02020603050405020304" pitchFamily="18" charset="0"/>
                <a:ea typeface="微软雅黑" panose="020B0503020204020204" pitchFamily="34" charset="-122"/>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植物体细胞融合完成</a:t>
            </a:r>
            <a:r>
              <a:rPr lang="en-US" altLang="zh-CN" sz="2600" kern="100" dirty="0">
                <a:latin typeface="Times New Roman" panose="02020603050405020304" pitchFamily="18" charset="0"/>
                <a:ea typeface="微软雅黑" panose="020B0503020204020204" pitchFamily="34" charset="-122"/>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成功</a:t>
            </a:r>
            <a:r>
              <a:rPr lang="en-US" altLang="zh-CN" sz="2600" kern="100" dirty="0">
                <a:latin typeface="Times New Roman" panose="02020603050405020304" pitchFamily="18" charset="0"/>
                <a:ea typeface="微软雅黑" panose="020B0503020204020204" pitchFamily="34" charset="-122"/>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的标志是</a:t>
            </a:r>
            <a:r>
              <a:rPr lang="en-US" altLang="zh-CN" sz="2600" kern="100" dirty="0" smtClean="0">
                <a:latin typeface="Times New Roman" panose="02020603050405020304" pitchFamily="18" charset="0"/>
                <a:ea typeface="微软雅黑" panose="020B0503020204020204" pitchFamily="34" charset="-122"/>
              </a:rPr>
              <a:t>_________________</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pic>
        <p:nvPicPr>
          <p:cNvPr id="185346" name="Picture 2" descr="6-138"/>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91271" y="1653394"/>
            <a:ext cx="6209774" cy="2783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433833" y="4683658"/>
            <a:ext cx="11324651" cy="691515"/>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植物</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体细胞融合完成</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成功</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的标志是再生出新的细胞壁。</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6024164" y="919614"/>
            <a:ext cx="28244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再生出新的细胞壁</a:t>
            </a:r>
            <a:endParaRPr lang="zh-CN" altLang="en-US"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33" y="333388"/>
            <a:ext cx="11324651" cy="189166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从理论上讲，目的植株的染色体数目</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为</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。这项研究对于培养作物新品种方面的重大意义在于</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___________________________________________</a:t>
            </a:r>
            <a:endPar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endParaRPr>
          </a:p>
          <a:p>
            <a:pPr algn="just">
              <a:lnSpc>
                <a:spcPct val="150000"/>
              </a:lnSpc>
              <a:spcAft>
                <a:spcPts val="0"/>
              </a:spcAft>
            </a:pP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185346" name="Picture 2" descr="6-138"/>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91271" y="1653394"/>
            <a:ext cx="6209774" cy="2783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433833" y="4437084"/>
            <a:ext cx="11324651" cy="2491740"/>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甲种植物细胞内含</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M</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条染色体，乙种植物细胞内含</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N</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条染色体，通过体细胞杂交，得到的杂种植株细胞中应含</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M</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N</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条染色体。这项研究对于培养作物新品种方面的重大意义在于可以克服远缘杂交不亲和的障碍</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或可以克服生殖隔离</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6744110" y="424429"/>
            <a:ext cx="1045210" cy="491490"/>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微软雅黑" panose="020B0503020204020204" pitchFamily="34" charset="-122"/>
              </a:rPr>
              <a:t>M</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solidFill>
                  <a:srgbClr val="C00000"/>
                </a:solidFill>
                <a:latin typeface="Times New Roman" panose="02020603050405020304" pitchFamily="18" charset="0"/>
                <a:ea typeface="微软雅黑" panose="020B0503020204020204" pitchFamily="34" charset="-122"/>
              </a:rPr>
              <a:t>N</a:t>
            </a:r>
            <a:endParaRPr lang="zh-CN" altLang="en-US" dirty="0">
              <a:solidFill>
                <a:prstClr val="black"/>
              </a:solidFill>
            </a:endParaRPr>
          </a:p>
        </p:txBody>
      </p:sp>
      <p:sp>
        <p:nvSpPr>
          <p:cNvPr id="4" name="矩形 3"/>
          <p:cNvSpPr/>
          <p:nvPr/>
        </p:nvSpPr>
        <p:spPr>
          <a:xfrm>
            <a:off x="4440281" y="858435"/>
            <a:ext cx="7199467" cy="691515"/>
          </a:xfrm>
          <a:prstGeom prst="rect">
            <a:avLst/>
          </a:prstGeom>
        </p:spPr>
        <p:txBody>
          <a:bodyPr wrap="square">
            <a:spAutoFit/>
          </a:bodyPr>
          <a:lstStyle/>
          <a:p>
            <a:pPr>
              <a:lnSpc>
                <a:spcPct val="150000"/>
              </a:lnSpc>
            </a:pP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可以克服远缘杂交不亲和的障碍</a:t>
            </a:r>
            <a:r>
              <a:rPr lang="en-US" altLang="zh-CN" sz="2600" kern="100" dirty="0">
                <a:solidFill>
                  <a:srgbClr val="C00000"/>
                </a:solidFill>
                <a:latin typeface="Times New Roman" panose="02020603050405020304" pitchFamily="18" charset="0"/>
                <a:ea typeface="微软雅黑" panose="020B0503020204020204" pitchFamily="34" charset="-122"/>
              </a:rPr>
              <a:t>(</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或可以克服</a:t>
            </a:r>
            <a:r>
              <a:rPr lang="zh-CN"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生</a:t>
            </a:r>
            <a:endParaRPr lang="zh-CN" altLang="en-US" dirty="0"/>
          </a:p>
        </p:txBody>
      </p:sp>
      <p:sp>
        <p:nvSpPr>
          <p:cNvPr id="8" name="矩形 7"/>
          <p:cNvSpPr/>
          <p:nvPr/>
        </p:nvSpPr>
        <p:spPr>
          <a:xfrm>
            <a:off x="505775" y="1485303"/>
            <a:ext cx="1287522" cy="691515"/>
          </a:xfrm>
          <a:prstGeom prst="rect">
            <a:avLst/>
          </a:prstGeom>
        </p:spPr>
        <p:txBody>
          <a:bodyPr wrap="square">
            <a:spAutoFit/>
          </a:bodyPr>
          <a:lstStyle/>
          <a:p>
            <a:pPr lvl="0">
              <a:lnSpc>
                <a:spcPct val="150000"/>
              </a:lnSpc>
            </a:pP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殖隔离</a:t>
            </a:r>
            <a:r>
              <a:rPr lang="en-US" altLang="zh-CN" sz="2600" kern="100" dirty="0">
                <a:solidFill>
                  <a:srgbClr val="C00000"/>
                </a:solidFill>
                <a:latin typeface="Times New Roman" panose="02020603050405020304" pitchFamily="18" charset="0"/>
                <a:ea typeface="微软雅黑" panose="020B0503020204020204" pitchFamily="34" charset="-122"/>
              </a:rPr>
              <a:t>)</a:t>
            </a:r>
            <a:endParaRPr lang="zh-CN" altLang="en-US"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9800" y="819456"/>
            <a:ext cx="11095958" cy="3692525"/>
          </a:xfrm>
          <a:prstGeom prst="rect">
            <a:avLst/>
          </a:prstGeom>
        </p:spPr>
        <p:txBody>
          <a:bodyPr wrap="square">
            <a:spAutoFit/>
          </a:bodyPr>
          <a:lstStyle/>
          <a:p>
            <a:pPr algn="just">
              <a:lnSpc>
                <a:spcPct val="150000"/>
              </a:lnSpc>
              <a:spcAft>
                <a:spcPts val="0"/>
              </a:spcAft>
            </a:pPr>
            <a:r>
              <a:rPr lang="en-US"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rPr>
              <a:t>2.</a:t>
            </a:r>
            <a:r>
              <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rPr>
              <a:t>细胞的全能性</a:t>
            </a:r>
            <a:endPar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含义：具有某种</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生物</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任何一个细胞，都</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具有</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__________</a:t>
            </a:r>
            <a:endPar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潜能。</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物质基础：细胞内含有本物种全部</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植物细胞全能性表达的条件：具有完整的细胞结构；</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处于</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状态</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；提供一定</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和</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其他适宜外界条件。</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3903162" y="1485303"/>
            <a:ext cx="21640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全部遗传信息</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5" name="矩形 4"/>
          <p:cNvSpPr/>
          <p:nvPr/>
        </p:nvSpPr>
        <p:spPr>
          <a:xfrm>
            <a:off x="9572286" y="1494826"/>
            <a:ext cx="18338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发育成完整</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9" name="矩形 8"/>
          <p:cNvSpPr/>
          <p:nvPr/>
        </p:nvSpPr>
        <p:spPr>
          <a:xfrm>
            <a:off x="480574" y="1970219"/>
            <a:ext cx="2231835" cy="650875"/>
          </a:xfrm>
          <a:prstGeom prst="rect">
            <a:avLst/>
          </a:prstGeom>
        </p:spPr>
        <p:txBody>
          <a:bodyPr wrap="square">
            <a:spAutoFit/>
          </a:bodyPr>
          <a:lstStyle/>
          <a:p>
            <a:pPr>
              <a:lnSpc>
                <a:spcPct val="140000"/>
              </a:lnSpc>
            </a:pPr>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生物体</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4" name="矩形 3"/>
          <p:cNvSpPr/>
          <p:nvPr/>
        </p:nvSpPr>
        <p:spPr>
          <a:xfrm>
            <a:off x="6086635" y="2675297"/>
            <a:ext cx="15036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遗传信息</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7" name="矩形 6"/>
          <p:cNvSpPr/>
          <p:nvPr/>
        </p:nvSpPr>
        <p:spPr>
          <a:xfrm>
            <a:off x="9142036" y="3285170"/>
            <a:ext cx="8432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离体</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8" name="矩形 7"/>
          <p:cNvSpPr/>
          <p:nvPr/>
        </p:nvSpPr>
        <p:spPr>
          <a:xfrm>
            <a:off x="1786686" y="3861127"/>
            <a:ext cx="18338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营养、激素</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linds(horizontal)">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P spid="4"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33" y="333388"/>
            <a:ext cx="11324651" cy="1291590"/>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(5)</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利用植物体细胞杂交的方法培育作物新品种过程中，遗传物质的传递</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填</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遵循</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或</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不遵循</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孟德尔的遗传规律。</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185346" name="Picture 2" descr="6-138"/>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91271" y="1653394"/>
            <a:ext cx="6209774" cy="2783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433833" y="4894330"/>
            <a:ext cx="11324651" cy="1291590"/>
          </a:xfrm>
          <a:prstGeom prst="rect">
            <a:avLst/>
          </a:prstGeom>
        </p:spPr>
        <p:txBody>
          <a:bodyPr wrap="square">
            <a:spAutoFit/>
          </a:bodyPr>
          <a:lstStyle/>
          <a:p>
            <a:pPr algn="just">
              <a:lnSpc>
                <a:spcPct val="150000"/>
              </a:lnSpc>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生物在进行有性生殖的过程中才遵循孟德尔的遗传规律，而植物体细胞杂交过程不属于有性生殖，因此不遵循孟德尔遗传规律。</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614406" y="1013267"/>
            <a:ext cx="11734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不遵循</a:t>
            </a:r>
            <a:endParaRPr lang="zh-CN" altLang="en-US" dirty="0">
              <a:solidFill>
                <a:prstClr val="black"/>
              </a:solidFill>
            </a:endParaRPr>
          </a:p>
        </p:txBody>
      </p:sp>
      <p:pic>
        <p:nvPicPr>
          <p:cNvPr id="9" name="返回" descr="C:\Users\Administrator\Desktop\新建文件夹\返回.tif">
            <a:hlinkClick r:id="rId2" action="ppaction://hlinksldjump"/>
          </p:cNvPr>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328384" y="6458342"/>
            <a:ext cx="861853" cy="3999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9800" y="819456"/>
            <a:ext cx="11095958" cy="3692525"/>
          </a:xfrm>
          <a:prstGeom prst="rect">
            <a:avLst/>
          </a:prstGeom>
        </p:spPr>
        <p:txBody>
          <a:bodyPr wrap="square">
            <a:spAutoFit/>
          </a:bodyPr>
          <a:lstStyle/>
          <a:p>
            <a:pPr algn="just">
              <a:lnSpc>
                <a:spcPct val="150000"/>
              </a:lnSpc>
              <a:spcAft>
                <a:spcPts val="0"/>
              </a:spcAft>
            </a:pPr>
            <a:r>
              <a:rPr lang="en-US"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rPr>
              <a:t>3.</a:t>
            </a:r>
            <a:r>
              <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rPr>
              <a:t>植物组织培养技术</a:t>
            </a:r>
            <a:endPar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原理：植物细胞</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具有</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概念理解</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①</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培养对象</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植物器官、组织或细胞。</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②</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培养条件</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人工配制的培养基、相关激素等。</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③</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培养结果：</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产生</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丛芽</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或胚状体等</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，最终形成完整的植株。</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3931731" y="1496914"/>
            <a:ext cx="11734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全能性</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9" name="矩形 8"/>
          <p:cNvSpPr/>
          <p:nvPr/>
        </p:nvSpPr>
        <p:spPr>
          <a:xfrm>
            <a:off x="2496425" y="2572962"/>
            <a:ext cx="1041166" cy="650875"/>
          </a:xfrm>
          <a:prstGeom prst="rect">
            <a:avLst/>
          </a:prstGeom>
        </p:spPr>
        <p:txBody>
          <a:bodyPr wrap="square">
            <a:spAutoFit/>
          </a:bodyPr>
          <a:lstStyle/>
          <a:p>
            <a:pPr>
              <a:lnSpc>
                <a:spcPct val="140000"/>
              </a:lnSpc>
            </a:pPr>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离体</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4" name="矩形 3"/>
          <p:cNvSpPr/>
          <p:nvPr/>
        </p:nvSpPr>
        <p:spPr>
          <a:xfrm>
            <a:off x="2496425" y="3271457"/>
            <a:ext cx="8432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无菌</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8" name="矩形 7"/>
          <p:cNvSpPr/>
          <p:nvPr/>
        </p:nvSpPr>
        <p:spPr>
          <a:xfrm>
            <a:off x="3085234" y="3889324"/>
            <a:ext cx="15036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愈伤组织</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154" name="Picture 2" descr="6-131拆"/>
          <p:cNvPicPr>
            <a:picLocks noChangeAspect="1" noChangeArrowheads="1"/>
          </p:cNvPicPr>
          <p:nvPr/>
        </p:nvPicPr>
        <p:blipFill>
          <a:blip r:embed="rId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4564" y="1053335"/>
            <a:ext cx="9026177" cy="35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514913" y="477378"/>
            <a:ext cx="11025137" cy="732155"/>
          </a:xfrm>
          <a:prstGeom prst="rect">
            <a:avLst/>
          </a:prstGeom>
        </p:spPr>
        <p:txBody>
          <a:bodyPr wrap="square">
            <a:spAutoFit/>
          </a:bodyPr>
          <a:lstStyle/>
          <a:p>
            <a:pPr algn="just">
              <a:lnSpc>
                <a:spcPts val="5000"/>
              </a:lnSpc>
              <a:spcAft>
                <a:spcPts val="0"/>
              </a:spcAft>
              <a:tabLst>
                <a:tab pos="2430780" algn="l"/>
              </a:tabLst>
            </a:pPr>
            <a:r>
              <a:rPr lang="en-US" altLang="zh-CN" sz="2600" kern="100" dirty="0">
                <a:latin typeface="Times New Roman" panose="02020603050405020304" pitchFamily="18" charset="0"/>
                <a:ea typeface="微软雅黑" panose="020B0503020204020204" pitchFamily="34" charset="-122"/>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过程</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2833166" y="2638530"/>
            <a:ext cx="868680" cy="368300"/>
          </a:xfrm>
          <a:prstGeom prst="rect">
            <a:avLst/>
          </a:prstGeom>
        </p:spPr>
        <p:txBody>
          <a:bodyPr wrap="none">
            <a:spAutoFit/>
          </a:bodyPr>
          <a:lstStyle/>
          <a:p>
            <a:r>
              <a:rPr lang="zh-CN" altLang="en-US"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脱分化</a:t>
            </a:r>
            <a:endParaRPr lang="zh-CN" altLang="en-US"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2" name="矩形 11"/>
          <p:cNvSpPr/>
          <p:nvPr/>
        </p:nvSpPr>
        <p:spPr>
          <a:xfrm>
            <a:off x="7863269" y="1422832"/>
            <a:ext cx="1097280" cy="368300"/>
          </a:xfrm>
          <a:prstGeom prst="rect">
            <a:avLst/>
          </a:prstGeom>
        </p:spPr>
        <p:txBody>
          <a:bodyPr wrap="none">
            <a:spAutoFit/>
          </a:bodyPr>
          <a:lstStyle/>
          <a:p>
            <a:r>
              <a:rPr lang="zh-CN" altLang="en-US"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人工种子</a:t>
            </a:r>
            <a:endParaRPr lang="zh-CN" altLang="en-US"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3" name="矩形 12"/>
          <p:cNvSpPr/>
          <p:nvPr/>
        </p:nvSpPr>
        <p:spPr>
          <a:xfrm>
            <a:off x="5866465" y="2612839"/>
            <a:ext cx="868680" cy="368300"/>
          </a:xfrm>
          <a:prstGeom prst="rect">
            <a:avLst/>
          </a:prstGeom>
        </p:spPr>
        <p:txBody>
          <a:bodyPr wrap="none">
            <a:spAutoFit/>
          </a:bodyPr>
          <a:lstStyle/>
          <a:p>
            <a:r>
              <a:rPr lang="zh-CN" altLang="en-US" kern="100" dirty="0" smtClean="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再分化</a:t>
            </a:r>
            <a:endParaRPr lang="zh-CN" altLang="en-US"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480574" y="952769"/>
            <a:ext cx="11074324" cy="69151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植物组织培养中生长素和细胞分裂素的比值与效果</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7" name="表格 6"/>
          <p:cNvGraphicFramePr>
            <a:graphicFrameLocks noGrp="1"/>
          </p:cNvGraphicFramePr>
          <p:nvPr/>
        </p:nvGraphicFramePr>
        <p:xfrm>
          <a:off x="624564" y="1773280"/>
          <a:ext cx="9142730" cy="2807335"/>
        </p:xfrm>
        <a:graphic>
          <a:graphicData uri="http://schemas.openxmlformats.org/drawingml/2006/table">
            <a:tbl>
              <a:tblPr>
                <a:tableStyleId>{8799B23B-EC83-4686-B30A-512413B5E67A}</a:tableStyleId>
              </a:tblPr>
              <a:tblGrid>
                <a:gridCol w="4143375"/>
                <a:gridCol w="4999355"/>
              </a:tblGrid>
              <a:tr h="717550">
                <a:tc>
                  <a:txBody>
                    <a:bodyPr/>
                    <a:lstStyle/>
                    <a:p>
                      <a:pPr algn="ctr">
                        <a:lnSpc>
                          <a:spcPct val="150000"/>
                        </a:lnSpc>
                        <a:spcAft>
                          <a:spcPts val="0"/>
                        </a:spcAft>
                      </a:pPr>
                      <a:r>
                        <a:rPr lang="zh-CN" sz="2600" kern="100" dirty="0">
                          <a:effectLst/>
                        </a:rPr>
                        <a:t>生长素</a:t>
                      </a:r>
                      <a:r>
                        <a:rPr lang="en-US" sz="2600" kern="100" dirty="0">
                          <a:effectLst/>
                        </a:rPr>
                        <a:t>/</a:t>
                      </a:r>
                      <a:r>
                        <a:rPr lang="zh-CN" sz="2600" kern="100" dirty="0">
                          <a:effectLst/>
                        </a:rPr>
                        <a:t>细胞分裂素的比值</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51" marR="45651" marT="0" marB="0" anchor="ctr"/>
                </a:tc>
                <a:tc>
                  <a:txBody>
                    <a:bodyPr/>
                    <a:lstStyle/>
                    <a:p>
                      <a:pPr algn="ctr">
                        <a:lnSpc>
                          <a:spcPct val="150000"/>
                        </a:lnSpc>
                        <a:spcAft>
                          <a:spcPts val="0"/>
                        </a:spcAft>
                      </a:pPr>
                      <a:r>
                        <a:rPr lang="zh-CN" sz="2600" kern="100">
                          <a:effectLst/>
                        </a:rPr>
                        <a:t>作用效果</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51" marR="45651" marT="0" marB="0" anchor="ctr"/>
                </a:tc>
              </a:tr>
              <a:tr h="717550">
                <a:tc>
                  <a:txBody>
                    <a:bodyPr/>
                    <a:lstStyle/>
                    <a:p>
                      <a:pPr algn="ctr">
                        <a:lnSpc>
                          <a:spcPct val="150000"/>
                        </a:lnSpc>
                        <a:spcAft>
                          <a:spcPts val="0"/>
                        </a:spcAft>
                      </a:pPr>
                      <a:r>
                        <a:rPr lang="zh-CN" sz="2600" kern="100">
                          <a:effectLst/>
                        </a:rPr>
                        <a:t>比值高时</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51" marR="45651" marT="0" marB="0" anchor="ctr"/>
                </a:tc>
                <a:tc>
                  <a:txBody>
                    <a:bodyPr/>
                    <a:lstStyle/>
                    <a:p>
                      <a:pPr algn="ctr">
                        <a:lnSpc>
                          <a:spcPct val="150000"/>
                        </a:lnSpc>
                        <a:spcAft>
                          <a:spcPts val="0"/>
                        </a:spcAft>
                      </a:pPr>
                      <a:r>
                        <a:rPr lang="zh-CN" sz="2600" kern="100">
                          <a:effectLst/>
                        </a:rPr>
                        <a:t>有利于根的分化、抑制芽的形成</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51" marR="45651" marT="0" marB="0" anchor="ctr"/>
                </a:tc>
              </a:tr>
              <a:tr h="717550">
                <a:tc>
                  <a:txBody>
                    <a:bodyPr/>
                    <a:lstStyle/>
                    <a:p>
                      <a:pPr algn="ctr">
                        <a:lnSpc>
                          <a:spcPct val="150000"/>
                        </a:lnSpc>
                        <a:spcAft>
                          <a:spcPts val="0"/>
                        </a:spcAft>
                      </a:pPr>
                      <a:r>
                        <a:rPr lang="zh-CN" sz="2600" kern="100">
                          <a:effectLst/>
                        </a:rPr>
                        <a:t>比值低时</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51" marR="45651" marT="0" marB="0" anchor="ctr"/>
                </a:tc>
                <a:tc>
                  <a:txBody>
                    <a:bodyPr/>
                    <a:lstStyle/>
                    <a:p>
                      <a:pPr algn="ctr">
                        <a:lnSpc>
                          <a:spcPct val="150000"/>
                        </a:lnSpc>
                        <a:spcAft>
                          <a:spcPts val="0"/>
                        </a:spcAft>
                      </a:pPr>
                      <a:r>
                        <a:rPr lang="zh-CN" sz="2600" kern="100" dirty="0">
                          <a:effectLst/>
                        </a:rPr>
                        <a:t>有利于芽的分化、抑制根的形成</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51" marR="45651" marT="0" marB="0" anchor="ctr"/>
                </a:tc>
              </a:tr>
              <a:tr h="654685">
                <a:tc>
                  <a:txBody>
                    <a:bodyPr/>
                    <a:lstStyle/>
                    <a:p>
                      <a:pPr algn="ctr">
                        <a:lnSpc>
                          <a:spcPct val="150000"/>
                        </a:lnSpc>
                        <a:spcAft>
                          <a:spcPts val="0"/>
                        </a:spcAft>
                      </a:pPr>
                      <a:r>
                        <a:rPr lang="zh-CN" sz="2600" kern="100" dirty="0">
                          <a:effectLst/>
                        </a:rPr>
                        <a:t>比值适中</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51" marR="45651" marT="0" marB="0" anchor="ctr"/>
                </a:tc>
                <a:tc>
                  <a:txBody>
                    <a:bodyPr/>
                    <a:lstStyle/>
                    <a:p>
                      <a:pPr algn="ctr">
                        <a:lnSpc>
                          <a:spcPct val="150000"/>
                        </a:lnSpc>
                        <a:spcAft>
                          <a:spcPts val="0"/>
                        </a:spcAft>
                      </a:pPr>
                      <a:r>
                        <a:rPr lang="zh-CN" sz="2600" kern="100" dirty="0">
                          <a:effectLst/>
                        </a:rPr>
                        <a:t>促进愈伤组织的形成</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51" marR="45651" marT="0" marB="0" anchor="ct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480574" y="333388"/>
            <a:ext cx="11074324" cy="189166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(5)</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菊花的组织培养过程</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制备</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MS</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固体培养基：配制好的培养基进行高压蒸汽灭菌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 name="矩形 2"/>
          <p:cNvSpPr/>
          <p:nvPr/>
        </p:nvSpPr>
        <p:spPr>
          <a:xfrm>
            <a:off x="480574" y="2224296"/>
            <a:ext cx="2164080" cy="491490"/>
          </a:xfrm>
          <a:prstGeom prst="rect">
            <a:avLst/>
          </a:prstGeom>
        </p:spPr>
        <p:txBody>
          <a:bodyPr wrap="none">
            <a:spAutoFit/>
          </a:bodyPr>
          <a:lstStyle/>
          <a:p>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外植体消毒：</a:t>
            </a:r>
            <a:endParaRPr lang="zh-CN" altLang="en-US" dirty="0"/>
          </a:p>
        </p:txBody>
      </p:sp>
      <p:sp>
        <p:nvSpPr>
          <p:cNvPr id="5" name="矩形 4"/>
          <p:cNvSpPr/>
          <p:nvPr/>
        </p:nvSpPr>
        <p:spPr>
          <a:xfrm>
            <a:off x="2568421" y="1864323"/>
            <a:ext cx="1302989" cy="922020"/>
          </a:xfrm>
          <a:prstGeom prst="rect">
            <a:avLst/>
          </a:prstGeom>
          <a:ln>
            <a:solidFill>
              <a:schemeClr val="tx1"/>
            </a:solidFill>
          </a:ln>
        </p:spPr>
        <p:txBody>
          <a:bodyPr wrap="square">
            <a:spAutoFit/>
          </a:bodyPr>
          <a:lstStyle/>
          <a:p>
            <a:pPr>
              <a:lnSpc>
                <a:spcPct val="150000"/>
              </a:lnSpc>
            </a:pPr>
            <a:r>
              <a:rPr lang="en-US" altLang="zh-CN" dirty="0" smtClean="0">
                <a:latin typeface="Times New Roman" panose="02020603050405020304" pitchFamily="18" charset="0"/>
                <a:ea typeface="Times New Roman" panose="02020603050405020304" pitchFamily="18" charset="0"/>
                <a:cs typeface="Times New Roman" panose="02020603050405020304" pitchFamily="18" charset="0"/>
              </a:rPr>
              <a:t>______________</a:t>
            </a:r>
            <a:endParaRPr lang="zh-CN" altLang="en-US" dirty="0">
              <a:latin typeface="Times New Roman" panose="02020603050405020304" pitchFamily="18" charset="0"/>
              <a:cs typeface="Times New Roman" panose="02020603050405020304" pitchFamily="18" charset="0"/>
            </a:endParaRPr>
          </a:p>
        </p:txBody>
      </p:sp>
      <p:sp>
        <p:nvSpPr>
          <p:cNvPr id="8" name="矩形 7"/>
          <p:cNvSpPr/>
          <p:nvPr/>
        </p:nvSpPr>
        <p:spPr>
          <a:xfrm>
            <a:off x="3891824" y="2257730"/>
            <a:ext cx="513080" cy="491490"/>
          </a:xfrm>
          <a:prstGeom prst="rect">
            <a:avLst/>
          </a:prstGeom>
        </p:spPr>
        <p:txBody>
          <a:bodyPr wrap="none">
            <a:spAutoFit/>
          </a:bodyPr>
          <a:lstStyle/>
          <a:p>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endParaRPr lang="zh-CN" altLang="en-US" dirty="0"/>
          </a:p>
        </p:txBody>
      </p:sp>
      <p:sp>
        <p:nvSpPr>
          <p:cNvPr id="10" name="矩形 9"/>
          <p:cNvSpPr/>
          <p:nvPr/>
        </p:nvSpPr>
        <p:spPr>
          <a:xfrm>
            <a:off x="4365325" y="1864323"/>
            <a:ext cx="1289138" cy="922020"/>
          </a:xfrm>
          <a:prstGeom prst="rect">
            <a:avLst/>
          </a:prstGeom>
          <a:ln>
            <a:solidFill>
              <a:schemeClr val="tx1"/>
            </a:solidFill>
          </a:ln>
        </p:spPr>
        <p:txBody>
          <a:bodyPr wrap="square">
            <a:spAutoFit/>
          </a:bodyPr>
          <a:lstStyle/>
          <a:p>
            <a:pPr>
              <a:lnSpc>
                <a:spcPct val="150000"/>
              </a:lnSpc>
            </a:pPr>
            <a:r>
              <a:rPr lang="en-US" altLang="zh-CN" dirty="0" smtClean="0">
                <a:latin typeface="Times New Roman" panose="02020603050405020304" pitchFamily="18" charset="0"/>
                <a:ea typeface="Times New Roman" panose="02020603050405020304" pitchFamily="18" charset="0"/>
                <a:cs typeface="Times New Roman" panose="02020603050405020304" pitchFamily="18" charset="0"/>
              </a:rPr>
              <a:t>______________</a:t>
            </a:r>
            <a:endParaRPr lang="zh-CN" altLang="en-US" dirty="0">
              <a:latin typeface="Times New Roman" panose="02020603050405020304" pitchFamily="18" charset="0"/>
              <a:cs typeface="Times New Roman" panose="02020603050405020304" pitchFamily="18" charset="0"/>
            </a:endParaRPr>
          </a:p>
        </p:txBody>
      </p:sp>
      <p:sp>
        <p:nvSpPr>
          <p:cNvPr id="12" name="矩形 11"/>
          <p:cNvSpPr/>
          <p:nvPr/>
        </p:nvSpPr>
        <p:spPr>
          <a:xfrm>
            <a:off x="6105682" y="1864323"/>
            <a:ext cx="2087845" cy="1291590"/>
          </a:xfrm>
          <a:prstGeom prst="rect">
            <a:avLst/>
          </a:prstGeom>
          <a:ln>
            <a:solidFill>
              <a:schemeClr val="tx1"/>
            </a:solidFill>
          </a:ln>
        </p:spPr>
        <p:txBody>
          <a:bodyPr wrap="square">
            <a:spAutoFit/>
          </a:bodyPr>
          <a:lstStyle/>
          <a:p>
            <a:pPr>
              <a:lnSpc>
                <a:spcPct val="150000"/>
              </a:lnSpc>
            </a:pPr>
            <a:r>
              <a:rPr lang="en-US" altLang="zh-CN" sz="2600" kern="100" dirty="0">
                <a:latin typeface="Times New Roman" panose="02020603050405020304" pitchFamily="18" charset="0"/>
                <a:ea typeface="微软雅黑" panose="020B0503020204020204" pitchFamily="34" charset="-122"/>
              </a:rPr>
              <a:t>0.1%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的氯化汞溶液消毒</a:t>
            </a:r>
            <a:endParaRPr lang="zh-CN" altLang="en-US" dirty="0"/>
          </a:p>
        </p:txBody>
      </p:sp>
      <p:sp>
        <p:nvSpPr>
          <p:cNvPr id="14" name="矩形 13"/>
          <p:cNvSpPr/>
          <p:nvPr/>
        </p:nvSpPr>
        <p:spPr>
          <a:xfrm>
            <a:off x="8750438" y="2269809"/>
            <a:ext cx="1833880" cy="491490"/>
          </a:xfrm>
          <a:prstGeom prst="rect">
            <a:avLst/>
          </a:prstGeom>
          <a:ln>
            <a:solidFill>
              <a:schemeClr val="tx1"/>
            </a:solidFill>
          </a:ln>
        </p:spPr>
        <p:txBody>
          <a:bodyPr wrap="none">
            <a:spAutoFit/>
          </a:bodyPr>
          <a:lstStyle/>
          <a:p>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无菌水清洗</a:t>
            </a:r>
            <a:endParaRPr lang="zh-CN" altLang="en-US" dirty="0"/>
          </a:p>
        </p:txBody>
      </p:sp>
      <p:sp>
        <p:nvSpPr>
          <p:cNvPr id="16" name="矩形 15"/>
          <p:cNvSpPr/>
          <p:nvPr/>
        </p:nvSpPr>
        <p:spPr>
          <a:xfrm>
            <a:off x="5664189" y="2257730"/>
            <a:ext cx="513080" cy="491490"/>
          </a:xfrm>
          <a:prstGeom prst="rect">
            <a:avLst/>
          </a:prstGeom>
        </p:spPr>
        <p:txBody>
          <a:bodyPr wrap="none">
            <a:spAutoFit/>
          </a:bodyPr>
          <a:lstStyle/>
          <a:p>
            <a:r>
              <a:rPr lang="en-US" altLang="zh-CN" sz="2600" kern="100">
                <a:latin typeface="宋体" panose="02010600030101010101" pitchFamily="2" charset="-122"/>
                <a:ea typeface="微软雅黑" panose="020B0503020204020204" pitchFamily="34" charset="-122"/>
                <a:cs typeface="Times New Roman" panose="02020603050405020304" pitchFamily="18" charset="0"/>
              </a:rPr>
              <a:t>→</a:t>
            </a:r>
            <a:endParaRPr lang="zh-CN" altLang="en-US" dirty="0"/>
          </a:p>
        </p:txBody>
      </p:sp>
      <p:sp>
        <p:nvSpPr>
          <p:cNvPr id="17" name="矩形 16"/>
          <p:cNvSpPr/>
          <p:nvPr/>
        </p:nvSpPr>
        <p:spPr>
          <a:xfrm>
            <a:off x="8241966" y="2257730"/>
            <a:ext cx="513080" cy="491490"/>
          </a:xfrm>
          <a:prstGeom prst="rect">
            <a:avLst/>
          </a:prstGeom>
        </p:spPr>
        <p:txBody>
          <a:bodyPr wrap="none">
            <a:spAutoFit/>
          </a:bodyPr>
          <a:lstStyle/>
          <a:p>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endParaRPr lang="zh-CN" altLang="en-US" dirty="0"/>
          </a:p>
        </p:txBody>
      </p:sp>
      <p:sp>
        <p:nvSpPr>
          <p:cNvPr id="18" name="矩形 17"/>
          <p:cNvSpPr/>
          <p:nvPr/>
        </p:nvSpPr>
        <p:spPr>
          <a:xfrm>
            <a:off x="480574" y="3141180"/>
            <a:ext cx="11074324" cy="3091815"/>
          </a:xfrm>
          <a:prstGeom prst="rect">
            <a:avLst/>
          </a:prstGeom>
        </p:spPr>
        <p:txBody>
          <a:bodyPr wrap="square">
            <a:spAutoFit/>
          </a:bodyPr>
          <a:lstStyle/>
          <a:p>
            <a:pPr algn="just">
              <a:lnSpc>
                <a:spcPct val="150000"/>
              </a:lnSpc>
              <a:spcAft>
                <a:spcPts val="0"/>
              </a:spcAft>
            </a:pPr>
            <a:r>
              <a:rPr lang="en-US" altLang="zh-CN" sz="2600" kern="100" dirty="0" smtClean="0">
                <a:latin typeface="宋体" panose="02010600030101010101" pitchFamily="2" charset="-122"/>
                <a:ea typeface="微软雅黑" panose="020B0503020204020204" pitchFamily="34" charset="-122"/>
                <a:cs typeface="Times New Roman" panose="02020603050405020304" pitchFamily="18" charset="0"/>
              </a:rPr>
              <a:t>  ↓</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接种：始终</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在</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旁</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进行，对接种工具要</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用</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灭菌</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，将菊花茎段插入培养基中时注意不要倒插</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培养与移栽：在</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18</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22 </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中</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培养，得到试管苗后进行移栽</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9" name="矩形 18"/>
          <p:cNvSpPr/>
          <p:nvPr/>
        </p:nvSpPr>
        <p:spPr>
          <a:xfrm>
            <a:off x="2593631" y="1776763"/>
            <a:ext cx="1425124" cy="1291590"/>
          </a:xfrm>
          <a:prstGeom prst="rect">
            <a:avLst/>
          </a:prstGeom>
        </p:spPr>
        <p:txBody>
          <a:bodyPr wrap="square">
            <a:spAutoFit/>
          </a:bodyPr>
          <a:lstStyle/>
          <a:p>
            <a:pPr lvl="0">
              <a:lnSpc>
                <a:spcPct val="150000"/>
              </a:lnSpc>
            </a:pPr>
            <a:r>
              <a:rPr lang="en-US" altLang="zh-CN" sz="2600" kern="100" dirty="0">
                <a:solidFill>
                  <a:srgbClr val="C00000"/>
                </a:solidFill>
                <a:latin typeface="Times New Roman" panose="02020603050405020304" pitchFamily="18" charset="0"/>
                <a:ea typeface="微软雅黑" panose="020B0503020204020204" pitchFamily="34" charset="-122"/>
              </a:rPr>
              <a:t>70%</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酒精消毒</a:t>
            </a:r>
            <a:endParaRPr lang="zh-CN" altLang="en-US" dirty="0">
              <a:solidFill>
                <a:srgbClr val="C00000"/>
              </a:solidFill>
            </a:endParaRPr>
          </a:p>
        </p:txBody>
      </p:sp>
      <p:sp>
        <p:nvSpPr>
          <p:cNvPr id="21" name="矩形 20"/>
          <p:cNvSpPr/>
          <p:nvPr/>
        </p:nvSpPr>
        <p:spPr>
          <a:xfrm>
            <a:off x="4391960" y="1786286"/>
            <a:ext cx="1181983" cy="1291590"/>
          </a:xfrm>
          <a:prstGeom prst="rect">
            <a:avLst/>
          </a:prstGeom>
        </p:spPr>
        <p:txBody>
          <a:bodyPr wrap="square">
            <a:spAutoFit/>
          </a:bodyPr>
          <a:lstStyle/>
          <a:p>
            <a:pPr lvl="0">
              <a:lnSpc>
                <a:spcPct val="150000"/>
              </a:lnSpc>
            </a:pP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无菌水清洗</a:t>
            </a:r>
            <a:endParaRPr lang="zh-CN" altLang="en-US" dirty="0">
              <a:solidFill>
                <a:srgbClr val="C00000"/>
              </a:solidFill>
            </a:endParaRPr>
          </a:p>
        </p:txBody>
      </p:sp>
      <p:sp>
        <p:nvSpPr>
          <p:cNvPr id="22" name="矩形 21"/>
          <p:cNvSpPr/>
          <p:nvPr/>
        </p:nvSpPr>
        <p:spPr>
          <a:xfrm>
            <a:off x="2593631" y="3819790"/>
            <a:ext cx="18338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酒精灯火焰</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23" name="矩形 22"/>
          <p:cNvSpPr/>
          <p:nvPr/>
        </p:nvSpPr>
        <p:spPr>
          <a:xfrm>
            <a:off x="8259327" y="3800743"/>
            <a:ext cx="15036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火焰灼烧</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24" name="矩形 23"/>
          <p:cNvSpPr/>
          <p:nvPr/>
        </p:nvSpPr>
        <p:spPr>
          <a:xfrm>
            <a:off x="4593794" y="5600610"/>
            <a:ext cx="11734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无菌箱</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linds(horizontal)">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linds(horizontal)">
                                      <p:cBhvr>
                                        <p:cTn id="15" dur="500"/>
                                        <p:tgtEl>
                                          <p:spTgt spid="2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linds(horizontal)">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blinds(horizontal)">
                                      <p:cBhvr>
                                        <p:cTn id="2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23"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71795" y="1059536"/>
            <a:ext cx="11095958" cy="3091815"/>
          </a:xfrm>
          <a:prstGeom prst="rect">
            <a:avLst/>
          </a:prstGeom>
        </p:spPr>
        <p:txBody>
          <a:bodyPr wrap="square">
            <a:spAutoFit/>
          </a:bodyPr>
          <a:lstStyle/>
          <a:p>
            <a:pPr algn="just">
              <a:lnSpc>
                <a:spcPct val="150000"/>
              </a:lnSpc>
              <a:spcAft>
                <a:spcPts val="0"/>
              </a:spcAft>
            </a:pPr>
            <a:r>
              <a:rPr lang="en-US"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rPr>
              <a:t>4.</a:t>
            </a:r>
            <a:r>
              <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rPr>
              <a:t>植物体细胞杂交技术</a:t>
            </a:r>
            <a:endParaRPr lang="zh-CN" altLang="zh-CN" sz="2600" b="1" kern="100" dirty="0">
              <a:solidFill>
                <a:prstClr val="black"/>
              </a:solidFill>
              <a:latin typeface="微软雅黑" panose="020B0503020204020204" pitchFamily="34" charset="-122"/>
              <a:ea typeface="微软雅黑" panose="020B0503020204020204" pitchFamily="34"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概念：</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将</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植物体细胞，在一定条件下融合</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成</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并把杂种细胞培育</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成</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技术。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原理：体细胞杂交利用</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了</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杂种细胞培育成杂种植株利用</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了</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2299488" y="1720333"/>
            <a:ext cx="11734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不同种</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9" name="矩形 8"/>
          <p:cNvSpPr/>
          <p:nvPr/>
        </p:nvSpPr>
        <p:spPr>
          <a:xfrm>
            <a:off x="8759961" y="1624879"/>
            <a:ext cx="1799867" cy="650875"/>
          </a:xfrm>
          <a:prstGeom prst="rect">
            <a:avLst/>
          </a:prstGeom>
        </p:spPr>
        <p:txBody>
          <a:bodyPr wrap="square">
            <a:spAutoFit/>
          </a:bodyPr>
          <a:lstStyle/>
          <a:p>
            <a:pPr>
              <a:lnSpc>
                <a:spcPct val="140000"/>
              </a:lnSpc>
            </a:pPr>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杂种细胞</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4" name="矩形 3"/>
          <p:cNvSpPr/>
          <p:nvPr/>
        </p:nvSpPr>
        <p:spPr>
          <a:xfrm>
            <a:off x="2515472" y="2341803"/>
            <a:ext cx="18338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新的植物体</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8" name="矩形 7"/>
          <p:cNvSpPr/>
          <p:nvPr/>
        </p:nvSpPr>
        <p:spPr>
          <a:xfrm>
            <a:off x="4584270" y="2925196"/>
            <a:ext cx="24942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细胞膜的流动性</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7" name="矩形 6"/>
          <p:cNvSpPr/>
          <p:nvPr/>
        </p:nvSpPr>
        <p:spPr>
          <a:xfrm>
            <a:off x="1210044" y="3504476"/>
            <a:ext cx="2824480" cy="491490"/>
          </a:xfrm>
          <a:prstGeom prst="rect">
            <a:avLst/>
          </a:prstGeom>
        </p:spPr>
        <p:txBody>
          <a:bodyPr wrap="none">
            <a:spAutoFit/>
          </a:bodyPr>
          <a:lstStyle/>
          <a:p>
            <a:r>
              <a:rPr lang="zh-CN" altLang="zh-CN"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rPr>
              <a:t>植物细胞的全能性</a:t>
            </a:r>
            <a:endParaRPr lang="zh-CN" altLang="en-US" sz="2600" kern="100" dirty="0">
              <a:solidFill>
                <a:srgbClr val="C0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4" grpId="0"/>
      <p:bldP spid="8"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154" name="Picture 2" descr="6-133拆"/>
          <p:cNvPicPr>
            <a:picLocks noChangeAspect="1" noChangeArrowheads="1"/>
          </p:cNvPicPr>
          <p:nvPr/>
        </p:nvPicPr>
        <p:blipFill>
          <a:blip r:embed="rId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4865" y="828860"/>
            <a:ext cx="7615027" cy="5326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矩形 25"/>
          <p:cNvSpPr/>
          <p:nvPr/>
        </p:nvSpPr>
        <p:spPr>
          <a:xfrm>
            <a:off x="480574" y="107881"/>
            <a:ext cx="11074324" cy="69151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操作流程</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矩形 4"/>
          <p:cNvSpPr/>
          <p:nvPr/>
        </p:nvSpPr>
        <p:spPr>
          <a:xfrm>
            <a:off x="1157096" y="1504349"/>
            <a:ext cx="2227580" cy="445135"/>
          </a:xfrm>
          <a:prstGeom prst="rect">
            <a:avLst/>
          </a:prstGeom>
        </p:spPr>
        <p:txBody>
          <a:bodyPr wrap="none">
            <a:spAutoFit/>
          </a:bodyPr>
          <a:lstStyle/>
          <a:p>
            <a:r>
              <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纤维素酶和果胶</a:t>
            </a:r>
            <a:endPar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1" name="矩形 10"/>
          <p:cNvSpPr/>
          <p:nvPr/>
        </p:nvSpPr>
        <p:spPr>
          <a:xfrm>
            <a:off x="4391971" y="2788649"/>
            <a:ext cx="2519680" cy="445135"/>
          </a:xfrm>
          <a:prstGeom prst="rect">
            <a:avLst/>
          </a:prstGeom>
        </p:spPr>
        <p:txBody>
          <a:bodyPr wrap="none">
            <a:spAutoFit/>
          </a:bodyPr>
          <a:lstStyle/>
          <a:p>
            <a:r>
              <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离心、振动、电激</a:t>
            </a:r>
            <a:endPar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矩形 11"/>
          <p:cNvSpPr/>
          <p:nvPr/>
        </p:nvSpPr>
        <p:spPr>
          <a:xfrm>
            <a:off x="4807672" y="3396305"/>
            <a:ext cx="734695" cy="445135"/>
          </a:xfrm>
          <a:prstGeom prst="rect">
            <a:avLst/>
          </a:prstGeom>
        </p:spPr>
        <p:txBody>
          <a:bodyPr wrap="none">
            <a:spAutoFit/>
          </a:bodyPr>
          <a:lstStyle/>
          <a:p>
            <a:r>
              <a:rPr lang="en-US" altLang="zh-CN"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PEG</a:t>
            </a:r>
            <a:endPar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3" name="矩形 12"/>
          <p:cNvSpPr/>
          <p:nvPr/>
        </p:nvSpPr>
        <p:spPr>
          <a:xfrm>
            <a:off x="669952" y="4024163"/>
            <a:ext cx="2227580" cy="445135"/>
          </a:xfrm>
          <a:prstGeom prst="rect">
            <a:avLst/>
          </a:prstGeom>
        </p:spPr>
        <p:txBody>
          <a:bodyPr wrap="none">
            <a:spAutoFit/>
          </a:bodyPr>
          <a:lstStyle/>
          <a:p>
            <a:r>
              <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融合的原生质体</a:t>
            </a:r>
            <a:endPar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4" name="矩形 13"/>
          <p:cNvSpPr/>
          <p:nvPr/>
        </p:nvSpPr>
        <p:spPr>
          <a:xfrm>
            <a:off x="2261395" y="4734586"/>
            <a:ext cx="1059180" cy="445135"/>
          </a:xfrm>
          <a:prstGeom prst="rect">
            <a:avLst/>
          </a:prstGeom>
        </p:spPr>
        <p:txBody>
          <a:bodyPr wrap="none">
            <a:spAutoFit/>
          </a:bodyPr>
          <a:lstStyle/>
          <a:p>
            <a:r>
              <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细胞壁</a:t>
            </a:r>
            <a:endPar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5" name="矩形 14"/>
          <p:cNvSpPr/>
          <p:nvPr/>
        </p:nvSpPr>
        <p:spPr>
          <a:xfrm>
            <a:off x="2252570" y="5229026"/>
            <a:ext cx="1059180" cy="445135"/>
          </a:xfrm>
          <a:prstGeom prst="rect">
            <a:avLst/>
          </a:prstGeom>
        </p:spPr>
        <p:txBody>
          <a:bodyPr wrap="none">
            <a:spAutoFit/>
          </a:bodyPr>
          <a:lstStyle/>
          <a:p>
            <a:r>
              <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脱分化</a:t>
            </a:r>
            <a:endPar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6" name="矩形 15"/>
          <p:cNvSpPr/>
          <p:nvPr/>
        </p:nvSpPr>
        <p:spPr>
          <a:xfrm>
            <a:off x="5025762" y="5229026"/>
            <a:ext cx="1059180" cy="445135"/>
          </a:xfrm>
          <a:prstGeom prst="rect">
            <a:avLst/>
          </a:prstGeom>
        </p:spPr>
        <p:txBody>
          <a:bodyPr wrap="none">
            <a:spAutoFit/>
          </a:bodyPr>
          <a:lstStyle/>
          <a:p>
            <a:r>
              <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再分化</a:t>
            </a:r>
            <a:endParaRPr lang="zh-CN" altLang="en-US" sz="23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7" name="矩形 16"/>
          <p:cNvSpPr/>
          <p:nvPr/>
        </p:nvSpPr>
        <p:spPr>
          <a:xfrm>
            <a:off x="480574" y="6030490"/>
            <a:ext cx="11074324" cy="691515"/>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意义：克服</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了</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障碍。</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3000388" y="6100371"/>
            <a:ext cx="2494280" cy="491490"/>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远缘杂交不亲和</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linds(horizontal)">
                                      <p:cBhvr>
                                        <p:cTn id="16" dur="500"/>
                                        <p:tgtEl>
                                          <p:spTgt spid="1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linds(horizontal)">
                                      <p:cBhvr>
                                        <p:cTn id="19" dur="500"/>
                                        <p:tgtEl>
                                          <p:spTgt spid="1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horizontal)">
                                      <p:cBhvr>
                                        <p:cTn id="22" dur="500"/>
                                        <p:tgtEl>
                                          <p:spTgt spid="1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linds(horizontal)">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linds(horizontal)">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2" grpId="0"/>
      <p:bldP spid="13" grpId="0"/>
      <p:bldP spid="14" grpId="0"/>
      <p:bldP spid="15" grpId="0"/>
      <p:bldP spid="16" grpId="0"/>
      <p:bldP spid="6"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4145</Words>
  <Application>WPS 演示</Application>
  <PresentationFormat>宽屏</PresentationFormat>
  <Paragraphs>332</Paragraphs>
  <Slides>30</Slides>
  <Notes>4</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3</vt:i4>
      </vt:variant>
      <vt:variant>
        <vt:lpstr>幻灯片标题</vt:lpstr>
      </vt:variant>
      <vt:variant>
        <vt:i4>30</vt:i4>
      </vt:variant>
    </vt:vector>
  </HeadingPairs>
  <TitlesOfParts>
    <vt:vector size="48" baseType="lpstr">
      <vt:lpstr>Arial</vt:lpstr>
      <vt:lpstr>宋体</vt:lpstr>
      <vt:lpstr>Wingdings</vt:lpstr>
      <vt:lpstr>微软雅黑</vt:lpstr>
      <vt:lpstr>Wingdings</vt:lpstr>
      <vt:lpstr>Arial Unicode MS</vt:lpstr>
      <vt:lpstr>Calibri</vt:lpstr>
      <vt:lpstr>Courier New</vt:lpstr>
      <vt:lpstr>Times New Roman</vt:lpstr>
      <vt:lpstr>Symbol</vt:lpstr>
      <vt:lpstr>Times New Roman</vt:lpstr>
      <vt:lpstr>楷体_GB2312</vt:lpstr>
      <vt:lpstr>新宋体</vt:lpstr>
      <vt:lpstr>华文细黑</vt:lpstr>
      <vt:lpstr>Office 主题​​</vt:lpstr>
      <vt:lpstr>Word.Document.12</vt:lpstr>
      <vt:lpstr>Word.Document.12</vt:lpstr>
      <vt:lpstr>Word.Document.12</vt:lpstr>
      <vt:lpstr>空白演示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ping</cp:lastModifiedBy>
  <cp:revision>172</cp:revision>
  <dcterms:created xsi:type="dcterms:W3CDTF">2019-06-19T02:08:00Z</dcterms:created>
  <dcterms:modified xsi:type="dcterms:W3CDTF">2020-06-24T02:13:32Z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