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46" r:id="rId3"/>
    <p:sldId id="595" r:id="rId4"/>
    <p:sldId id="471" r:id="rId5"/>
    <p:sldId id="470" r:id="rId6"/>
    <p:sldId id="600" r:id="rId7"/>
    <p:sldId id="599" r:id="rId8"/>
    <p:sldId id="601" r:id="rId9"/>
    <p:sldId id="603" r:id="rId10"/>
    <p:sldId id="604" r:id="rId11"/>
    <p:sldId id="605" r:id="rId12"/>
    <p:sldId id="606" r:id="rId13"/>
    <p:sldId id="610" r:id="rId14"/>
    <p:sldId id="602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无标题节" id="{839821c6-bcd1-45fe-b00d-c49cde597161}">
          <p14:sldIdLst>
            <p14:sldId id="346"/>
            <p14:sldId id="595"/>
            <p14:sldId id="471"/>
            <p14:sldId id="470"/>
            <p14:sldId id="600"/>
            <p14:sldId id="599"/>
            <p14:sldId id="601"/>
            <p14:sldId id="603"/>
            <p14:sldId id="604"/>
            <p14:sldId id="605"/>
            <p14:sldId id="606"/>
            <p14:sldId id="610"/>
            <p14:sldId id="60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66"/>
    <a:srgbClr val="CCFFFF"/>
    <a:srgbClr val="CCFFCC"/>
    <a:srgbClr val="66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073" tIns="48537" rIns="97073" bIns="48537" rtlCol="0" anchor="ctr"/>
          <a:lstStyle/>
          <a:p>
            <a:pPr algn="ctr"/>
            <a:endParaRPr lang="zh-CN" alt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85637A7-A639-4449-BB1B-98CFBD876223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389" y="365780"/>
            <a:ext cx="10515224" cy="1324636"/>
          </a:xfrm>
          <a:prstGeom prst="rect">
            <a:avLst/>
          </a:prstGeom>
        </p:spPr>
        <p:txBody>
          <a:bodyPr vert="horz" lIns="72805" tIns="36403" rIns="72805" bIns="36403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389" y="1825891"/>
            <a:ext cx="10515224" cy="4351729"/>
          </a:xfrm>
          <a:prstGeom prst="rect">
            <a:avLst/>
          </a:prstGeom>
        </p:spPr>
        <p:txBody>
          <a:bodyPr vert="horz" lIns="72805" tIns="36403" rIns="72805" bIns="36403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389" y="6356749"/>
            <a:ext cx="2742448" cy="364275"/>
          </a:xfrm>
          <a:prstGeom prst="rect">
            <a:avLst/>
          </a:prstGeom>
        </p:spPr>
        <p:txBody>
          <a:bodyPr vert="horz" lIns="72805" tIns="36403" rIns="72805" bIns="36403" rtlCol="0" anchor="ctr"/>
          <a:lstStyle>
            <a:lvl1pPr algn="l">
              <a:defRPr sz="13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413" y="6356749"/>
            <a:ext cx="4115176" cy="364275"/>
          </a:xfrm>
          <a:prstGeom prst="rect">
            <a:avLst/>
          </a:prstGeom>
        </p:spPr>
        <p:txBody>
          <a:bodyPr vert="horz" lIns="72805" tIns="36403" rIns="72805" bIns="36403" rtlCol="0" anchor="ctr"/>
          <a:lstStyle>
            <a:lvl1pPr algn="ctr">
              <a:defRPr sz="13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165" y="6356749"/>
            <a:ext cx="2742448" cy="364275"/>
          </a:xfrm>
          <a:prstGeom prst="rect">
            <a:avLst/>
          </a:prstGeom>
        </p:spPr>
        <p:txBody>
          <a:bodyPr vert="horz" lIns="72805" tIns="36403" rIns="72805" bIns="36403" rtlCol="0" anchor="ctr"/>
          <a:lstStyle>
            <a:lvl1pPr algn="r">
              <a:defRPr sz="13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6350" y="3175"/>
            <a:ext cx="12172315" cy="69056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70280" rtl="0" eaLnBrk="1" latinLnBrk="0" hangingPunct="1">
        <a:lnSpc>
          <a:spcPct val="90000"/>
        </a:lnSpc>
        <a:spcBef>
          <a:spcPct val="0"/>
        </a:spcBef>
        <a:buNone/>
        <a:defRPr sz="46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205" indent="-243205" algn="l" defTabSz="970280" rtl="0" eaLnBrk="1" latinLnBrk="0" hangingPunct="1">
        <a:lnSpc>
          <a:spcPct val="90000"/>
        </a:lnSpc>
        <a:spcBef>
          <a:spcPts val="1060"/>
        </a:spcBef>
        <a:buFont typeface="Arial" panose="020B0604020202020204" pitchFamily="34" charset="0"/>
        <a:buChar char="•"/>
        <a:defRPr sz="2935" kern="1200">
          <a:solidFill>
            <a:schemeClr val="tx1"/>
          </a:solidFill>
          <a:latin typeface="+mn-lt"/>
          <a:ea typeface="+mn-ea"/>
          <a:cs typeface="+mn-cs"/>
        </a:defRPr>
      </a:lvl1pPr>
      <a:lvl2pPr marL="728345" indent="-243205" algn="l" defTabSz="970280" rtl="0" eaLnBrk="1" latinLnBrk="0" hangingPunct="1">
        <a:lnSpc>
          <a:spcPct val="90000"/>
        </a:lnSpc>
        <a:spcBef>
          <a:spcPct val="107000"/>
        </a:spcBef>
        <a:buFont typeface="Arial" panose="020B0604020202020204" pitchFamily="34" charset="0"/>
        <a:buChar char="•"/>
        <a:defRPr sz="2535" kern="1200">
          <a:solidFill>
            <a:schemeClr val="tx1"/>
          </a:solidFill>
          <a:latin typeface="+mn-lt"/>
          <a:ea typeface="+mn-ea"/>
          <a:cs typeface="+mn-cs"/>
        </a:defRPr>
      </a:lvl2pPr>
      <a:lvl3pPr marL="1213485" indent="-243205" algn="l" defTabSz="970280" rtl="0" eaLnBrk="1" latinLnBrk="0" hangingPunct="1">
        <a:lnSpc>
          <a:spcPct val="90000"/>
        </a:lnSpc>
        <a:spcBef>
          <a:spcPct val="107000"/>
        </a:spcBef>
        <a:buFont typeface="Arial" panose="020B0604020202020204" pitchFamily="34" charset="0"/>
        <a:buChar char="•"/>
        <a:defRPr sz="2135" kern="1200">
          <a:solidFill>
            <a:schemeClr val="tx1"/>
          </a:solidFill>
          <a:latin typeface="+mn-lt"/>
          <a:ea typeface="+mn-ea"/>
          <a:cs typeface="+mn-cs"/>
        </a:defRPr>
      </a:lvl3pPr>
      <a:lvl4pPr marL="1698625" indent="-243205" algn="l" defTabSz="970280" rtl="0" eaLnBrk="1" latinLnBrk="0" hangingPunct="1">
        <a:lnSpc>
          <a:spcPct val="90000"/>
        </a:lnSpc>
        <a:spcBef>
          <a:spcPct val="1070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2184400" indent="-243205" algn="l" defTabSz="970280" rtl="0" eaLnBrk="1" latinLnBrk="0" hangingPunct="1">
        <a:lnSpc>
          <a:spcPct val="90000"/>
        </a:lnSpc>
        <a:spcBef>
          <a:spcPct val="1070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669540" indent="-243205" algn="l" defTabSz="970280" rtl="0" eaLnBrk="1" latinLnBrk="0" hangingPunct="1">
        <a:lnSpc>
          <a:spcPct val="90000"/>
        </a:lnSpc>
        <a:spcBef>
          <a:spcPct val="1070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3154680" indent="-243205" algn="l" defTabSz="970280" rtl="0" eaLnBrk="1" latinLnBrk="0" hangingPunct="1">
        <a:lnSpc>
          <a:spcPct val="90000"/>
        </a:lnSpc>
        <a:spcBef>
          <a:spcPct val="1070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640455" indent="-243205" algn="l" defTabSz="970280" rtl="0" eaLnBrk="1" latinLnBrk="0" hangingPunct="1">
        <a:lnSpc>
          <a:spcPct val="90000"/>
        </a:lnSpc>
        <a:spcBef>
          <a:spcPct val="1070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4125595" indent="-243205" algn="l" defTabSz="970280" rtl="0" eaLnBrk="1" latinLnBrk="0" hangingPunct="1">
        <a:lnSpc>
          <a:spcPct val="90000"/>
        </a:lnSpc>
        <a:spcBef>
          <a:spcPct val="1070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7028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1pPr>
      <a:lvl2pPr marL="485140" algn="l" defTabSz="97028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970915" algn="l" defTabSz="97028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3pPr>
      <a:lvl4pPr marL="1456055" algn="l" defTabSz="97028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1941195" algn="l" defTabSz="97028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426335" algn="l" defTabSz="97028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912745" algn="l" defTabSz="97028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397885" algn="l" defTabSz="97028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883025" algn="l" defTabSz="97028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1"/>
          <p:cNvSpPr txBox="1"/>
          <p:nvPr/>
        </p:nvSpPr>
        <p:spPr>
          <a:xfrm>
            <a:off x="2115503" y="1820228"/>
            <a:ext cx="7050405" cy="126619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7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7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72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   化学平衡</a:t>
            </a:r>
            <a:endParaRPr lang="zh-CN" altLang="en-US" sz="72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7468" y="3205163"/>
            <a:ext cx="3606800" cy="87439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4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（第</a:t>
            </a:r>
            <a:r>
              <a:rPr lang="en-US" altLang="zh-CN" sz="4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4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课时）</a:t>
            </a:r>
            <a:endParaRPr lang="zh-CN" altLang="en-US" sz="48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35915" y="756920"/>
            <a:ext cx="11197590" cy="353949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【练习</a:t>
            </a:r>
            <a:r>
              <a:rPr lang="en-US"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某温度下的恒容容器中反应A(固)+3B(气)       2C(气)+D(气)，下列说法已达平衡状态的是 （   ）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  A. 混合气体的压强不再变化                 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  B. 混合气体的密度不再变化    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  C.  A、B、C、D的物质的量之比为1:3:2:1    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  D.  </a:t>
            </a:r>
            <a:r>
              <a:rPr lang="zh-CN"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混合气体的物质的量</a:t>
            </a:r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不再变化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64530" y="1734185"/>
            <a:ext cx="461010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</a:t>
            </a:r>
            <a:endParaRPr lang="en-US" altLang="zh-CN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3" descr="C:\Users\ADMINI~1.PC-\AppData\Local\Temp\ksohtml\wpsD0D9.t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68298" y="1366203"/>
            <a:ext cx="733425" cy="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81025" y="756920"/>
            <a:ext cx="10967720" cy="353949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【练习</a:t>
            </a:r>
            <a:r>
              <a:rPr lang="en-US"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在恒温下反应P(气)+Q(气)        R(气)+S(气) ，下列说法中可以说明反应已达平衡状态的是（　　）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A.反应容器内总物质的量不随时间而变化       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B. P和S的生成速率相等，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C. 反应容器内P、Q、R、S四者共存，        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D. 反应容器内P、Q、R、S四者的物质的量相等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98640" y="1749425"/>
            <a:ext cx="461010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</a:t>
            </a:r>
            <a:endParaRPr lang="en-US" altLang="zh-CN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3" descr="C:\Users\ADMINI~1.PC-\AppData\Local\Temp\ksohtml\wpsD0D9.t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9898" y="1335723"/>
            <a:ext cx="733425" cy="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2"/>
          <p:cNvSpPr txBox="1"/>
          <p:nvPr/>
        </p:nvSpPr>
        <p:spPr>
          <a:xfrm>
            <a:off x="326390" y="711835"/>
            <a:ext cx="11638083" cy="11988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>
              <a:lnSpc>
                <a:spcPct val="120000"/>
              </a:lnSpc>
            </a:pPr>
            <a:endParaRPr sz="30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>
              <a:lnSpc>
                <a:spcPct val="120000"/>
              </a:lnSpc>
            </a:pPr>
            <a:endParaRPr sz="3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64335" y="1390650"/>
            <a:ext cx="10155555" cy="4225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20000"/>
              </a:lnSpc>
            </a:pPr>
            <a:r>
              <a:rPr sz="3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【练习</a:t>
            </a:r>
            <a:r>
              <a:rPr lang="en-US" sz="3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sz="3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】</a:t>
            </a:r>
            <a:endParaRPr sz="32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>
              <a:lnSpc>
                <a:spcPct val="120000"/>
              </a:lnSpc>
            </a:pP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下列说法可以证明反应N</a:t>
            </a:r>
            <a:r>
              <a:rPr sz="32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+3H</a:t>
            </a:r>
            <a:r>
              <a:rPr sz="32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2NH</a:t>
            </a:r>
            <a:r>
              <a:rPr sz="32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已达平衡状态的是(      )</a:t>
            </a:r>
            <a:endParaRPr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20000"/>
              </a:lnSpc>
            </a:pP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A.1个N≡N键断裂的同时,有3个H－H键断裂，</a:t>
            </a:r>
            <a:endParaRPr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20000"/>
              </a:lnSpc>
            </a:pP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B.1个N≡N键断裂的同时,有6个N－H键生成，</a:t>
            </a:r>
            <a:endParaRPr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20000"/>
              </a:lnSpc>
            </a:pP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C.1个N≡N键断裂的同时,有6个N－H键断裂，</a:t>
            </a:r>
            <a:endParaRPr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20000"/>
              </a:lnSpc>
            </a:pP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D. N</a:t>
            </a:r>
            <a:r>
              <a:rPr sz="32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、H</a:t>
            </a:r>
            <a:r>
              <a:rPr sz="32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、NH</a:t>
            </a:r>
            <a:r>
              <a:rPr sz="32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的物质的量之比为1:3:2</a:t>
            </a:r>
            <a:endParaRPr lang="zh-CN" altLang="en-US" sz="3200"/>
          </a:p>
        </p:txBody>
      </p:sp>
      <p:pic>
        <p:nvPicPr>
          <p:cNvPr id="5" name="图片 3" descr="C:\Users\ADMINI~1.PC-\AppData\Local\Temp\ksohtml\wpsD0D9.t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90778" y="2213928"/>
            <a:ext cx="733425" cy="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2"/>
          <p:cNvSpPr txBox="1"/>
          <p:nvPr/>
        </p:nvSpPr>
        <p:spPr>
          <a:xfrm>
            <a:off x="326390" y="711835"/>
            <a:ext cx="11638083" cy="2834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lvl="0">
              <a:lnSpc>
                <a:spcPct val="120000"/>
              </a:lnSpc>
            </a:pPr>
            <a:r>
              <a:rPr sz="30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【练习</a:t>
            </a:r>
            <a:r>
              <a:rPr lang="en-US" sz="30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sz="30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】</a:t>
            </a:r>
            <a:endParaRPr sz="30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>
              <a:lnSpc>
                <a:spcPct val="120000"/>
              </a:lnSpc>
            </a:pP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下列各关系式中能说明反应N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+3H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2NH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已达到平衡状态的是（　　）</a:t>
            </a:r>
            <a:endParaRPr sz="3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20000"/>
              </a:lnSpc>
            </a:pP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A．3υ正(N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)=υ正(H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            B．υ正(N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)=υ逆(NH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   </a:t>
            </a:r>
            <a:endParaRPr sz="3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20000"/>
              </a:lnSpc>
            </a:pP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C．υ正(N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)=3υ逆(H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            D．2υ正(H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)=3υ逆(NH</a:t>
            </a:r>
            <a:r>
              <a:rPr sz="3000" b="1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sz="3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sz="3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3" descr="C:\Users\ADMINI~1.PC-\AppData\Local\Temp\ksohtml\wpsD0D9.t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7653" y="1427798"/>
            <a:ext cx="733425" cy="3524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270000" y="1871980"/>
            <a:ext cx="504825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D</a:t>
            </a:r>
            <a:endParaRPr lang="en-US" altLang="zh-CN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6145"/>
          <p:cNvSpPr txBox="1"/>
          <p:nvPr/>
        </p:nvSpPr>
        <p:spPr>
          <a:xfrm>
            <a:off x="903605" y="1013460"/>
            <a:ext cx="7915910" cy="613410"/>
          </a:xfrm>
          <a:prstGeom prst="rect">
            <a:avLst/>
          </a:prstGeom>
          <a:solidFill>
            <a:srgbClr val="CC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溶解平衡（以“固体溶质的溶解”为例）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7" name="文本框 6146"/>
          <p:cNvSpPr txBox="1"/>
          <p:nvPr/>
        </p:nvSpPr>
        <p:spPr>
          <a:xfrm>
            <a:off x="603885" y="1677035"/>
            <a:ext cx="11152505" cy="1828800"/>
          </a:xfrm>
          <a:prstGeom prst="rect">
            <a:avLst/>
          </a:prstGeom>
          <a:solidFill>
            <a:srgbClr val="FFFF99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【过程分析】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①开始时，υ(溶解) _____________，υ(结晶)＝_____。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②然后， υ(溶解)_______________，υ(结晶)_________________。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③最后， υ(溶解)_______ υ(结晶)，建立溶解平衡，形成饱和溶液，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636905" y="3648075"/>
            <a:ext cx="11014710" cy="975360"/>
          </a:xfrm>
          <a:prstGeom prst="rect">
            <a:avLst/>
          </a:prstGeom>
          <a:solidFill>
            <a:srgbClr val="CC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/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即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达到平衡时溶解的固体的质量与结晶的固体质量________，固体质量不再___________了。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endParaRPr lang="en-US" altLang="zh-CN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7850" y="431800"/>
            <a:ext cx="5632450" cy="613410"/>
          </a:xfrm>
          <a:prstGeom prst="rect">
            <a:avLst/>
          </a:prstGeom>
          <a:solidFill>
            <a:srgbClr val="FFFF66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一、可逆反应和不可逆反应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55745" y="1917065"/>
            <a:ext cx="995680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最大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47965" y="1936750"/>
            <a:ext cx="433705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0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38245" y="2458085"/>
            <a:ext cx="1808480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逐渐减小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72375" y="2473325"/>
            <a:ext cx="1808480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逐渐增大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83965" y="2872105"/>
            <a:ext cx="492125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=</a:t>
            </a:r>
            <a:endParaRPr lang="en-US" altLang="zh-CN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109075" y="3599180"/>
            <a:ext cx="894080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相等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51150" y="4029710"/>
            <a:ext cx="894080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改变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658360" y="5139055"/>
            <a:ext cx="2284730" cy="142240"/>
            <a:chOff x="5404" y="8938"/>
            <a:chExt cx="3598" cy="224"/>
          </a:xfrm>
        </p:grpSpPr>
        <p:sp>
          <p:nvSpPr>
            <p:cNvPr id="7177" name="直接连接符 7176"/>
            <p:cNvSpPr/>
            <p:nvPr/>
          </p:nvSpPr>
          <p:spPr>
            <a:xfrm>
              <a:off x="5404" y="9139"/>
              <a:ext cx="3556" cy="1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直接连接符 7177"/>
            <p:cNvSpPr/>
            <p:nvPr/>
          </p:nvSpPr>
          <p:spPr>
            <a:xfrm>
              <a:off x="8508" y="8938"/>
              <a:ext cx="494" cy="225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2545715" y="5071745"/>
            <a:ext cx="2011680" cy="678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固体溶质</a:t>
            </a:r>
            <a:endParaRPr lang="zh-CN" altLang="en-US" sz="36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70725" y="5041265"/>
            <a:ext cx="2926080" cy="678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溶液中的溶质</a:t>
            </a:r>
            <a:endParaRPr lang="zh-CN" altLang="en-US" sz="36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4" name="组合 13"/>
          <p:cNvGrpSpPr/>
          <p:nvPr/>
        </p:nvGrpSpPr>
        <p:grpSpPr>
          <a:xfrm rot="10800000">
            <a:off x="4647565" y="5450205"/>
            <a:ext cx="2284730" cy="142240"/>
            <a:chOff x="5404" y="8938"/>
            <a:chExt cx="3598" cy="224"/>
          </a:xfrm>
        </p:grpSpPr>
        <p:sp>
          <p:nvSpPr>
            <p:cNvPr id="15" name="直接连接符 14"/>
            <p:cNvSpPr/>
            <p:nvPr/>
          </p:nvSpPr>
          <p:spPr>
            <a:xfrm>
              <a:off x="5404" y="9139"/>
              <a:ext cx="3556" cy="1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直接连接符 15"/>
            <p:cNvSpPr/>
            <p:nvPr/>
          </p:nvSpPr>
          <p:spPr>
            <a:xfrm>
              <a:off x="8508" y="8938"/>
              <a:ext cx="494" cy="225"/>
            </a:xfrm>
            <a:prstGeom prst="line">
              <a:avLst/>
            </a:prstGeom>
            <a:ln w="571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5234305" y="5506085"/>
            <a:ext cx="1097280" cy="678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结晶</a:t>
            </a:r>
            <a:endParaRPr lang="zh-CN" altLang="en-US" sz="3600" b="1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161915" y="4635500"/>
            <a:ext cx="1097280" cy="678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溶解</a:t>
            </a:r>
            <a:endParaRPr lang="zh-CN" altLang="en-US" sz="3600" b="1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7184" name="图片 7183" descr="msotw9_temp0"/>
          <p:cNvPicPr>
            <a:picLocks noChangeAspect="1"/>
          </p:cNvPicPr>
          <p:nvPr/>
        </p:nvPicPr>
        <p:blipFill>
          <a:blip r:embed="rId2">
            <a:lum contrast="40000"/>
          </a:blip>
          <a:srcRect b="10650"/>
          <a:stretch>
            <a:fillRect/>
          </a:stretch>
        </p:blipFill>
        <p:spPr>
          <a:xfrm>
            <a:off x="9022715" y="620395"/>
            <a:ext cx="2708275" cy="180594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/>
      <p:bldP spid="3" grpId="0"/>
      <p:bldP spid="4" grpId="0"/>
      <p:bldP spid="5" grpId="0"/>
      <p:bldP spid="6" grpId="0"/>
      <p:bldP spid="7" grpId="0"/>
      <p:bldP spid="9" grpId="0"/>
      <p:bldP spid="10" grpId="0"/>
      <p:bldP spid="12" grpId="0"/>
      <p:bldP spid="13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77850" y="431800"/>
            <a:ext cx="5632450" cy="613410"/>
          </a:xfrm>
          <a:prstGeom prst="rect">
            <a:avLst/>
          </a:prstGeom>
          <a:solidFill>
            <a:srgbClr val="FFFF66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一、可逆反应和不可逆反应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33145" y="1118235"/>
            <a:ext cx="8853170" cy="613410"/>
          </a:xfrm>
          <a:prstGeom prst="rect">
            <a:avLst/>
          </a:prstGeom>
          <a:solidFill>
            <a:srgbClr val="CC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什么叫可逆反应？可逆反应有哪些特点？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7" name="文本框 6146"/>
          <p:cNvSpPr txBox="1"/>
          <p:nvPr/>
        </p:nvSpPr>
        <p:spPr>
          <a:xfrm>
            <a:off x="328295" y="1842770"/>
            <a:ext cx="11152505" cy="975360"/>
          </a:xfrm>
          <a:prstGeom prst="rect">
            <a:avLst/>
          </a:prstGeom>
          <a:solidFill>
            <a:srgbClr val="FFFF99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相同条件下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，既能向正反应方向进行，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同时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，又能向逆反应方向进行的化学反应，叫做可逆反应。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9" name="文本框 6148"/>
          <p:cNvSpPr txBox="1"/>
          <p:nvPr/>
        </p:nvSpPr>
        <p:spPr>
          <a:xfrm>
            <a:off x="4039235" y="2945765"/>
            <a:ext cx="6823710" cy="110109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32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32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同一条件、同时反应、方向对立</a:t>
            </a:r>
            <a:endParaRPr lang="zh-CN" altLang="en-US" sz="3200" b="1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/>
            <a:r>
              <a:rPr lang="en-US" altLang="zh-CN" sz="32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en-US" sz="32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不可能完全转化</a:t>
            </a:r>
            <a:endParaRPr lang="zh-CN" altLang="en-US" sz="3200" b="1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13410" y="2955925"/>
            <a:ext cx="3434080" cy="613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可逆反应的特点：</a:t>
            </a:r>
            <a:endParaRPr lang="zh-CN" altLang="en-US" sz="3200" b="1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05865" y="4415155"/>
            <a:ext cx="8101965" cy="613410"/>
          </a:xfrm>
          <a:prstGeom prst="rect">
            <a:avLst/>
          </a:prstGeom>
          <a:solidFill>
            <a:srgbClr val="66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ctr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讨论：可逆反应的“限度”是什么意思？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/>
      <p:bldP spid="12" grpId="0"/>
      <p:bldP spid="1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文本框 6147"/>
          <p:cNvSpPr txBox="1"/>
          <p:nvPr/>
        </p:nvSpPr>
        <p:spPr>
          <a:xfrm>
            <a:off x="4594860" y="2007870"/>
            <a:ext cx="6750685" cy="1353185"/>
          </a:xfrm>
          <a:prstGeom prst="rect">
            <a:avLst/>
          </a:prstGeom>
          <a:solidFill>
            <a:srgbClr val="66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/>
            <a:r>
              <a:rPr lang="zh-CN" altLang="en-US" sz="40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加深</a:t>
            </a:r>
            <a:endParaRPr lang="zh-CN" altLang="en-US" sz="40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l"/>
            <a:r>
              <a:rPr lang="zh-CN" altLang="en-US" sz="40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对可逆反应的“</a:t>
            </a:r>
            <a:r>
              <a:rPr lang="zh-CN" altLang="en-US" sz="4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限度</a:t>
            </a:r>
            <a:r>
              <a:rPr lang="zh-CN" altLang="en-US" sz="40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”理解</a:t>
            </a:r>
            <a:endParaRPr lang="zh-CN" altLang="en-US" sz="40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30" y="31750"/>
            <a:ext cx="3325495" cy="66763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39235" y="569595"/>
            <a:ext cx="3669030" cy="548640"/>
          </a:xfrm>
          <a:prstGeom prst="rect">
            <a:avLst/>
          </a:prstGeom>
          <a:solidFill>
            <a:srgbClr val="FFFF99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阅读课本</a:t>
            </a: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P26"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9250" y="309245"/>
            <a:ext cx="4436110" cy="613410"/>
          </a:xfrm>
          <a:prstGeom prst="rect">
            <a:avLst/>
          </a:prstGeom>
          <a:solidFill>
            <a:srgbClr val="FFFF66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二、化学平衡状态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3735" y="890905"/>
            <a:ext cx="4127500" cy="613410"/>
          </a:xfrm>
          <a:prstGeom prst="rect">
            <a:avLst/>
          </a:prstGeom>
          <a:solidFill>
            <a:srgbClr val="CC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化学平衡的建立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58470" y="1466850"/>
            <a:ext cx="4497070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marL="0" indent="0" algn="l"/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CO+H</a:t>
            </a:r>
            <a:r>
              <a:rPr lang="en-US" altLang="zh-CN" sz="2800" b="1" u="none" baseline="-250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O          CO</a:t>
            </a:r>
            <a:r>
              <a:rPr lang="en-US" altLang="zh-CN" sz="2800" b="1" u="none" baseline="-250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u="none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+H</a:t>
            </a:r>
            <a:r>
              <a:rPr lang="en-US" altLang="zh-CN" sz="2800" b="1" u="none" baseline="-250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b="1" u="none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43" name="Text Box 5"/>
          <p:cNvSpPr txBox="1"/>
          <p:nvPr/>
        </p:nvSpPr>
        <p:spPr>
          <a:xfrm>
            <a:off x="98425" y="1997075"/>
            <a:ext cx="6087110" cy="13576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ts val="32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开始时： </a:t>
            </a:r>
            <a:endParaRPr lang="zh-CN" altLang="en-US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ts val="32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反应物浓度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，正反应速率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 _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、生成物浓度为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，逆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反应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速率为_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" name="Text Box 6"/>
          <p:cNvSpPr txBox="1"/>
          <p:nvPr/>
        </p:nvSpPr>
        <p:spPr>
          <a:xfrm>
            <a:off x="5078730" y="2324418"/>
            <a:ext cx="894080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</a:t>
            </a:r>
            <a:endParaRPr lang="zh-CN" altLang="en-US" sz="2800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Text Box 7"/>
          <p:cNvSpPr txBox="1"/>
          <p:nvPr/>
        </p:nvSpPr>
        <p:spPr>
          <a:xfrm>
            <a:off x="1944370" y="2321878"/>
            <a:ext cx="1000125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 </a:t>
            </a:r>
            <a:endParaRPr lang="zh-CN" altLang="en-US" sz="2800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Text Box 8"/>
          <p:cNvSpPr txBox="1"/>
          <p:nvPr/>
        </p:nvSpPr>
        <p:spPr>
          <a:xfrm>
            <a:off x="5244465" y="2797175"/>
            <a:ext cx="401955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en-US" altLang="zh-CN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Text Box 9"/>
          <p:cNvSpPr txBox="1"/>
          <p:nvPr/>
        </p:nvSpPr>
        <p:spPr>
          <a:xfrm>
            <a:off x="2253615" y="2780030"/>
            <a:ext cx="36068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en-US" altLang="zh-CN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8" name="Text Box 2"/>
          <p:cNvSpPr txBox="1"/>
          <p:nvPr/>
        </p:nvSpPr>
        <p:spPr>
          <a:xfrm>
            <a:off x="37465" y="3474085"/>
            <a:ext cx="7232650" cy="1402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>
              <a:spcBef>
                <a:spcPts val="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(2)反应过程中：</a:t>
            </a:r>
            <a:endParaRPr lang="en-US" altLang="zh-CN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l">
              <a:spcBef>
                <a:spcPts val="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反应物浓度________，正反应速率_______，</a:t>
            </a:r>
            <a:endParaRPr lang="en-US" altLang="zh-CN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l">
              <a:spcBef>
                <a:spcPts val="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生成物浓度________，逆反应速率_______。    </a:t>
            </a:r>
            <a:endParaRPr lang="en-US" altLang="zh-CN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49" name="Text Box 3"/>
          <p:cNvSpPr txBox="1"/>
          <p:nvPr/>
        </p:nvSpPr>
        <p:spPr>
          <a:xfrm>
            <a:off x="5353685" y="3806825"/>
            <a:ext cx="894080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减小</a:t>
            </a:r>
            <a:endParaRPr lang="zh-CN" altLang="en-US" sz="2800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Text Box 4"/>
          <p:cNvSpPr txBox="1"/>
          <p:nvPr/>
        </p:nvSpPr>
        <p:spPr>
          <a:xfrm>
            <a:off x="1848485" y="3848418"/>
            <a:ext cx="1605280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algn="l" eaLnBrk="1" hangingPunct="1"/>
            <a:r>
              <a:rPr lang="zh-CN" altLang="en-US" sz="28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逐渐减小</a:t>
            </a:r>
            <a:endParaRPr lang="zh-CN" altLang="en-US" sz="2800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1" name="Text Box 5"/>
          <p:cNvSpPr txBox="1"/>
          <p:nvPr/>
        </p:nvSpPr>
        <p:spPr>
          <a:xfrm>
            <a:off x="5322570" y="4287520"/>
            <a:ext cx="894080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增大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" name="Text Box 6"/>
          <p:cNvSpPr txBox="1"/>
          <p:nvPr/>
        </p:nvSpPr>
        <p:spPr>
          <a:xfrm>
            <a:off x="1827530" y="4261168"/>
            <a:ext cx="1605280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逐渐增大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" name="Text Box 7"/>
          <p:cNvSpPr txBox="1"/>
          <p:nvPr/>
        </p:nvSpPr>
        <p:spPr>
          <a:xfrm>
            <a:off x="41275" y="5156835"/>
            <a:ext cx="6236970" cy="5499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ts val="34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一定时间后，必然出现：</a:t>
            </a:r>
            <a:r>
              <a:rPr lang="en-US" altLang="zh-CN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endParaRPr lang="zh-CN" altLang="en-US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4" name="Text Box 8"/>
          <p:cNvSpPr txBox="1"/>
          <p:nvPr/>
        </p:nvSpPr>
        <p:spPr>
          <a:xfrm>
            <a:off x="4302760" y="5110480"/>
            <a:ext cx="2274570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algn="l" eaLnBrk="1" hangingPunct="1"/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υ(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υ(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741410" y="4831080"/>
            <a:ext cx="2120265" cy="483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化学平衡状态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直接连接符 21"/>
          <p:cNvSpPr/>
          <p:nvPr/>
        </p:nvSpPr>
        <p:spPr>
          <a:xfrm>
            <a:off x="6916420" y="1851660"/>
            <a:ext cx="635" cy="294576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miter/>
            <a:headEnd type="arrow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 rot="-10891337">
            <a:off x="6949440" y="2528570"/>
            <a:ext cx="1172210" cy="109791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21600" y="21600"/>
                </a:moveTo>
                <a:arcTo wR="-10800" hR="-21600" stAng="0" swAng="12821404"/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直接连接符 23"/>
          <p:cNvSpPr/>
          <p:nvPr/>
        </p:nvSpPr>
        <p:spPr>
          <a:xfrm>
            <a:off x="8168640" y="3596958"/>
            <a:ext cx="3313113" cy="0"/>
          </a:xfrm>
          <a:prstGeom prst="line">
            <a:avLst/>
          </a:prstGeom>
          <a:ln w="476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045325" y="2462848"/>
            <a:ext cx="1143000" cy="48323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υ</a:t>
            </a:r>
            <a:r>
              <a:rPr lang="en-US" altLang="zh-CN"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en-US" altLang="zh-CN"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sz="2400" b="1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666798" y="3105785"/>
            <a:ext cx="1914525" cy="483235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υ</a:t>
            </a:r>
            <a:r>
              <a:rPr lang="en-US" altLang="zh-CN" sz="2400" b="1" dirty="0">
                <a:solidFill>
                  <a:srgbClr val="0000CC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solidFill>
                  <a:srgbClr val="0000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en-US" altLang="zh-CN" sz="2400" b="1">
                <a:solidFill>
                  <a:srgbClr val="0000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)=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υ</a:t>
            </a:r>
            <a:r>
              <a:rPr lang="en-US" altLang="zh-CN" sz="2400" b="1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逆</a:t>
            </a:r>
            <a:r>
              <a:rPr lang="en-US" altLang="zh-CN" sz="2400" b="1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sz="2400" b="1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1091545" y="4873943"/>
            <a:ext cx="8382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000" b="1" dirty="0"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endParaRPr lang="zh-CN" altLang="en-US" sz="2000" b="1" dirty="0">
              <a:effectLst>
                <a:outerShdw blurRad="38100" dist="38100" dir="2700000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411595" y="1833880"/>
            <a:ext cx="381000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000" b="1" dirty="0"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速率</a:t>
            </a:r>
            <a:endParaRPr lang="zh-CN" altLang="en-US" sz="2000" b="1" dirty="0">
              <a:effectLst>
                <a:outerShdw blurRad="38100" dist="38100" dir="2700000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048500" y="4204335"/>
            <a:ext cx="990600" cy="483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υ</a:t>
            </a:r>
            <a:r>
              <a:rPr lang="en-US" altLang="zh-CN" sz="2400" b="1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逆</a:t>
            </a:r>
            <a:r>
              <a:rPr lang="en-US" altLang="zh-CN" sz="2400" b="1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sz="2400" b="1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直接连接符 29"/>
          <p:cNvSpPr/>
          <p:nvPr/>
        </p:nvSpPr>
        <p:spPr>
          <a:xfrm>
            <a:off x="6901180" y="4783455"/>
            <a:ext cx="4751388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6951028" y="4803775"/>
            <a:ext cx="1217612" cy="831850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不平衡状态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直接连接符 31"/>
          <p:cNvSpPr/>
          <p:nvPr/>
        </p:nvSpPr>
        <p:spPr>
          <a:xfrm>
            <a:off x="8126095" y="2539365"/>
            <a:ext cx="635" cy="220599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直接连接符 32"/>
          <p:cNvSpPr/>
          <p:nvPr/>
        </p:nvSpPr>
        <p:spPr>
          <a:xfrm>
            <a:off x="6887845" y="4745990"/>
            <a:ext cx="164465" cy="31115"/>
          </a:xfrm>
          <a:prstGeom prst="line">
            <a:avLst/>
          </a:prstGeom>
          <a:ln w="117475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直接连接符 33"/>
          <p:cNvSpPr/>
          <p:nvPr/>
        </p:nvSpPr>
        <p:spPr>
          <a:xfrm>
            <a:off x="6856730" y="2539365"/>
            <a:ext cx="118745" cy="635"/>
          </a:xfrm>
          <a:prstGeom prst="line">
            <a:avLst/>
          </a:prstGeom>
          <a:ln w="117475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任意多边形 34"/>
          <p:cNvSpPr/>
          <p:nvPr/>
        </p:nvSpPr>
        <p:spPr>
          <a:xfrm rot="10891337" flipV="1">
            <a:off x="6962140" y="3629660"/>
            <a:ext cx="1132840" cy="115887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270">
                <a:pos x="0" y="0"/>
              </a:cxn>
              <a:cxn ang="90">
                <a:pos x="21600" y="21600"/>
              </a:cxn>
              <a:cxn ang="90">
                <a:pos x="0" y="21600"/>
              </a:cxn>
            </a:cxnLst>
            <a:rect l="txL" t="txT" r="txR" b="txB"/>
            <a:pathLst>
              <a:path w="21600" h="21600" fill="none">
                <a:moveTo>
                  <a:pt x="0" y="0"/>
                </a:moveTo>
                <a:arcTo wR="21600" hR="21600" stAng="-5400000" swAng="5400000"/>
              </a:path>
              <a:path w="21600" h="21600" stroke="0">
                <a:moveTo>
                  <a:pt x="21600" y="21600"/>
                </a:moveTo>
                <a:arcTo wR="-10800" hR="-21600" stAng="0" swAng="12821404"/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直接连接符 35"/>
          <p:cNvSpPr/>
          <p:nvPr/>
        </p:nvSpPr>
        <p:spPr>
          <a:xfrm>
            <a:off x="8173085" y="3633153"/>
            <a:ext cx="3313113" cy="0"/>
          </a:xfrm>
          <a:prstGeom prst="line">
            <a:avLst/>
          </a:prstGeom>
          <a:ln w="476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Text Box 6"/>
          <p:cNvSpPr txBox="1"/>
          <p:nvPr/>
        </p:nvSpPr>
        <p:spPr>
          <a:xfrm>
            <a:off x="7951470" y="4691698"/>
            <a:ext cx="549275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t1</a:t>
            </a:r>
            <a:endParaRPr lang="en-US" altLang="zh-CN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3" descr="C:\Users\ADMINI~1.PC-\AppData\Local\Temp\ksohtml\wpsD0D9.t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7738" y="1550353"/>
            <a:ext cx="733425" cy="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  <p:bldP spid="146" grpId="0"/>
      <p:bldP spid="147" grpId="0"/>
      <p:bldP spid="149" grpId="0"/>
      <p:bldP spid="150" grpId="0"/>
      <p:bldP spid="151" grpId="0"/>
      <p:bldP spid="152" grpId="0"/>
      <p:bldP spid="154" grpId="0"/>
      <p:bldP spid="21" grpId="0"/>
      <p:bldP spid="23" grpId="0" bldLvl="0" animBg="1"/>
      <p:bldP spid="25" grpId="0"/>
      <p:bldP spid="26" grpId="0" bldLvl="0" animBg="1"/>
      <p:bldP spid="29" grpId="0"/>
      <p:bldP spid="31" grpId="0" bldLvl="0" animBg="1"/>
      <p:bldP spid="35" grpId="0" animBg="1"/>
      <p:bldP spid="35" grpId="1" bldLvl="0" animBg="1"/>
      <p:bldP spid="3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9250" y="309245"/>
            <a:ext cx="4436110" cy="613410"/>
          </a:xfrm>
          <a:prstGeom prst="rect">
            <a:avLst/>
          </a:prstGeom>
          <a:solidFill>
            <a:srgbClr val="FFFF66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二、化学平衡状态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3735" y="890905"/>
            <a:ext cx="4127500" cy="613410"/>
          </a:xfrm>
          <a:prstGeom prst="rect">
            <a:avLst/>
          </a:prstGeom>
          <a:solidFill>
            <a:srgbClr val="CC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化学平衡的建立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4055" y="1508760"/>
            <a:ext cx="4356735" cy="613410"/>
          </a:xfrm>
          <a:prstGeom prst="rect">
            <a:avLst/>
          </a:prstGeom>
          <a:solidFill>
            <a:srgbClr val="CC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化学平衡状态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9" name="Text Box 2"/>
          <p:cNvSpPr txBox="1"/>
          <p:nvPr/>
        </p:nvSpPr>
        <p:spPr>
          <a:xfrm>
            <a:off x="1765935" y="2168525"/>
            <a:ext cx="10255250" cy="18288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eaLnBrk="1" hangingPunct="1"/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在一定条件下，当______</a:t>
            </a: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__</a:t>
            </a: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_两个方向的反应速率</a:t>
            </a: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_______</a:t>
            </a: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时，反应体系中所有参加反应的物质的</a:t>
            </a: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______________</a:t>
            </a: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可以保持</a:t>
            </a: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_______</a:t>
            </a: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，反应达到了“限度”，这时我们称为“化学平衡状态”，简称化学平衡</a:t>
            </a:r>
            <a:r>
              <a:rPr 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15145" y="2096135"/>
            <a:ext cx="894080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相等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625590" y="2571750"/>
            <a:ext cx="1960880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质量或浓度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98735" y="2541905"/>
            <a:ext cx="894080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恒定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57420" y="2116455"/>
            <a:ext cx="1249680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正、逆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5605" y="4142740"/>
            <a:ext cx="11035665" cy="1261110"/>
          </a:xfrm>
          <a:prstGeom prst="rect">
            <a:avLst/>
          </a:prstGeom>
          <a:solidFill>
            <a:srgbClr val="FFFFCC"/>
          </a:solidFill>
          <a:ln w="28575" cmpd="sng">
            <a:solidFill>
              <a:srgbClr val="FF0000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这时正、逆变化过程虽然仍在继续，如果不采用特殊的方法或技术，实际观察到的是一种“反应停止了”的表观现象。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4175" y="2157730"/>
            <a:ext cx="1491615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(1)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概念</a:t>
            </a: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:</a:t>
            </a:r>
            <a:endParaRPr lang="en-US" altLang="zh-CN" sz="28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bldLvl="0"/>
      <p:bldP spid="4" grpId="0"/>
      <p:bldP spid="5" grpId="0"/>
      <p:bldP spid="6" grpId="0"/>
      <p:bldP spid="7" grpId="0"/>
      <p:bldP spid="1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9250" y="309245"/>
            <a:ext cx="4436110" cy="613410"/>
          </a:xfrm>
          <a:prstGeom prst="rect">
            <a:avLst/>
          </a:prstGeom>
          <a:solidFill>
            <a:srgbClr val="FFFF66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二、化学平衡状态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3735" y="890905"/>
            <a:ext cx="4127500" cy="613410"/>
          </a:xfrm>
          <a:prstGeom prst="rect">
            <a:avLst/>
          </a:prstGeom>
          <a:solidFill>
            <a:srgbClr val="CC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化学平衡的建立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4055" y="1508760"/>
            <a:ext cx="4356735" cy="613410"/>
          </a:xfrm>
          <a:prstGeom prst="rect">
            <a:avLst/>
          </a:prstGeom>
          <a:solidFill>
            <a:srgbClr val="CCFFFF"/>
          </a:solidFill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化学平衡状态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9" name="Text Box 2"/>
          <p:cNvSpPr txBox="1"/>
          <p:nvPr/>
        </p:nvSpPr>
        <p:spPr>
          <a:xfrm>
            <a:off x="953135" y="2736850"/>
            <a:ext cx="10255250" cy="13716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marL="0" algn="l">
              <a:lnSpc>
                <a:spcPct val="150000"/>
              </a:lnSpc>
            </a:pP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①体系中所有反应物和生成物的_____________________________；</a:t>
            </a:r>
            <a:endParaRPr sz="28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algn="l">
              <a:lnSpc>
                <a:spcPct val="150000"/>
              </a:lnSpc>
            </a:pPr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②正、逆反应速率________。</a:t>
            </a:r>
            <a:endParaRPr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13435" y="2204085"/>
            <a:ext cx="4946015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(2)化学平衡状态的直接标志：</a:t>
            </a:r>
            <a:endParaRPr lang="en-US" altLang="zh-CN" sz="28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178550" y="2807970"/>
            <a:ext cx="4344035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sz="2800" b="1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质量或浓度可以保持恒定</a:t>
            </a:r>
            <a:endParaRPr lang="zh-CN" altLang="en-US" sz="2800" b="1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65270" y="3507740"/>
            <a:ext cx="894080" cy="548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相等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bldLvl="0"/>
      <p:bldP spid="169" grpId="1"/>
      <p:bldP spid="100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81025" y="756920"/>
            <a:ext cx="10967720" cy="353949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sz="32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</a:t>
            </a:r>
            <a:r>
              <a:rPr lang="zh-CN" altLang="en-US" sz="3200" b="1" u="none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练习</a:t>
            </a:r>
            <a:r>
              <a:rPr lang="en-US" altLang="zh-CN" sz="32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32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lang="zh-CN" altLang="en-US" sz="3200" b="1" u="none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indent="0" algn="l"/>
            <a:r>
              <a:rPr lang="zh-CN" altLang="en-US" sz="3200" b="1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一定温度下，对可逆反应 </a:t>
            </a:r>
            <a:r>
              <a:rPr lang="en-US" altLang="zh-CN" sz="3200" b="1" u="none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A(g) +2B(g)       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3C(g)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的下列叙述中，能说明反应已达到平衡的是（     ）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.  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生成的速率与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分解的速率相等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. 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单位时间内消耗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a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mol A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同时生成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3a mol C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</a:t>
            </a:r>
            <a:endParaRPr lang="en-US" altLang="zh-CN" sz="3200" b="1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. 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容器内的压强不再变化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 marL="0" indent="0"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D. 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混合气体的物质的量不再变化 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21220" y="1765300"/>
            <a:ext cx="488315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</a:t>
            </a:r>
            <a:endParaRPr lang="en-US" altLang="zh-CN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3" descr="C:\Users\ADMINI~1.PC-\AppData\Local\Temp\ksohtml\wpsD0D9.t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31138" y="1366203"/>
            <a:ext cx="733425" cy="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81025" y="756920"/>
            <a:ext cx="10967720" cy="353949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【练习2】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在恒温下反应P(气)+Q(气)        R(气)+S(气) ，下列说法中可以说明反应已达平衡状态的是（　　）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A.反应容器内总物质的量不随时间而变化       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B. P和S的生成速率相等，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C. 反应容器内P、Q、R、S四者共存，        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sz="32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D. 反应容器内P、Q、R、S四者的物质的量相等</a:t>
            </a:r>
            <a:endParaRPr sz="32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98640" y="1749425"/>
            <a:ext cx="461010" cy="6134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</a:t>
            </a:r>
            <a:endParaRPr lang="en-US" altLang="zh-CN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3" descr="C:\Users\ADMINI~1.PC-\AppData\Local\Temp\ksohtml\wpsD0D9.t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1493" y="1381443"/>
            <a:ext cx="733425" cy="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自定义设计方案">
  <a:themeElements>
    <a:clrScheme name="自定义 17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34C"/>
      </a:accent1>
      <a:accent2>
        <a:srgbClr val="8BC24A"/>
      </a:accent2>
      <a:accent3>
        <a:srgbClr val="50B34C"/>
      </a:accent3>
      <a:accent4>
        <a:srgbClr val="8BC24A"/>
      </a:accent4>
      <a:accent5>
        <a:srgbClr val="50B34C"/>
      </a:accent5>
      <a:accent6>
        <a:srgbClr val="8BC24A"/>
      </a:accent6>
      <a:hlink>
        <a:srgbClr val="50B34C"/>
      </a:hlink>
      <a:folHlink>
        <a:srgbClr val="8BC24A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1931</Words>
  <Application>WPS 演示</Application>
  <PresentationFormat>宽屏</PresentationFormat>
  <Paragraphs>191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Calibri Light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yb</cp:lastModifiedBy>
  <cp:revision>104</cp:revision>
  <dcterms:created xsi:type="dcterms:W3CDTF">2016-01-26T16:34:00Z</dcterms:created>
  <dcterms:modified xsi:type="dcterms:W3CDTF">2020-06-17T10:04:22Z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