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346" r:id="rId3"/>
    <p:sldId id="595" r:id="rId4"/>
    <p:sldId id="471" r:id="rId5"/>
    <p:sldId id="470" r:id="rId6"/>
    <p:sldId id="600" r:id="rId7"/>
    <p:sldId id="599" r:id="rId8"/>
    <p:sldId id="601" r:id="rId9"/>
    <p:sldId id="603" r:id="rId10"/>
    <p:sldId id="604" r:id="rId11"/>
    <p:sldId id="605" r:id="rId12"/>
    <p:sldId id="606" r:id="rId13"/>
    <p:sldId id="610" r:id="rId14"/>
    <p:sldId id="602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无标题节" id="{839821c6-bcd1-45fe-b00d-c49cde597161}">
          <p14:sldIdLst>
            <p14:sldId id="346"/>
            <p14:sldId id="595"/>
            <p14:sldId id="471"/>
            <p14:sldId id="470"/>
            <p14:sldId id="600"/>
            <p14:sldId id="599"/>
            <p14:sldId id="601"/>
            <p14:sldId id="603"/>
            <p14:sldId id="604"/>
            <p14:sldId id="605"/>
            <p14:sldId id="606"/>
            <p14:sldId id="610"/>
            <p14:sldId id="602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99"/>
    <a:srgbClr val="FFFF66"/>
    <a:srgbClr val="CCFFFF"/>
    <a:srgbClr val="CCFFCC"/>
    <a:srgbClr val="66FF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2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commentAuthors" Target="commentAuthors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notesMaster" Target="notesMasters/notesMaster1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073" tIns="48537" rIns="97073" bIns="48537" rtlCol="0" anchor="ctr"/>
          <a:lstStyle/>
          <a:p>
            <a:pPr algn="ctr"/>
            <a:endParaRPr lang="zh-CN" altLang="en-US" sz="24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85637A7-A639-4449-BB1B-98CFBD876223}" type="datetime1">
              <a:rPr kumimoji="0" lang="zh-CN" altLang="en-US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lvl="0" algn="r" eaLnBrk="1" hangingPunct="1"/>
            <a:fld id="{9A0DB2DC-4C9A-4742-B13C-FB6460FD3503}" type="slidenum">
              <a:rPr lang="en-US" altLang="zh-CN" sz="1400" dirty="0"/>
            </a:fld>
            <a:endParaRPr lang="en-US" altLang="zh-CN" sz="1400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3E93-166D-47F5-9EF1-ACEABE24AE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D5ACA-62CA-46DB-AD6B-12EDD6D51A2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389" y="365780"/>
            <a:ext cx="10515224" cy="1324636"/>
          </a:xfrm>
          <a:prstGeom prst="rect">
            <a:avLst/>
          </a:prstGeom>
        </p:spPr>
        <p:txBody>
          <a:bodyPr vert="horz" lIns="72805" tIns="36403" rIns="72805" bIns="36403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389" y="1825891"/>
            <a:ext cx="10515224" cy="4351729"/>
          </a:xfrm>
          <a:prstGeom prst="rect">
            <a:avLst/>
          </a:prstGeom>
        </p:spPr>
        <p:txBody>
          <a:bodyPr vert="horz" lIns="72805" tIns="36403" rIns="72805" bIns="36403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389" y="6356749"/>
            <a:ext cx="2742448" cy="364275"/>
          </a:xfrm>
          <a:prstGeom prst="rect">
            <a:avLst/>
          </a:prstGeom>
        </p:spPr>
        <p:txBody>
          <a:bodyPr vert="horz" lIns="72805" tIns="36403" rIns="72805" bIns="36403" rtlCol="0" anchor="ctr"/>
          <a:lstStyle>
            <a:lvl1pPr algn="l">
              <a:defRPr sz="13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3E93-166D-47F5-9EF1-ACEABE24AE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413" y="6356749"/>
            <a:ext cx="4115176" cy="364275"/>
          </a:xfrm>
          <a:prstGeom prst="rect">
            <a:avLst/>
          </a:prstGeom>
        </p:spPr>
        <p:txBody>
          <a:bodyPr vert="horz" lIns="72805" tIns="36403" rIns="72805" bIns="36403" rtlCol="0" anchor="ctr"/>
          <a:lstStyle>
            <a:lvl1pPr algn="ctr">
              <a:defRPr sz="13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1165" y="6356749"/>
            <a:ext cx="2742448" cy="364275"/>
          </a:xfrm>
          <a:prstGeom prst="rect">
            <a:avLst/>
          </a:prstGeom>
        </p:spPr>
        <p:txBody>
          <a:bodyPr vert="horz" lIns="72805" tIns="36403" rIns="72805" bIns="36403" rtlCol="0" anchor="ctr"/>
          <a:lstStyle>
            <a:lvl1pPr algn="r">
              <a:defRPr sz="13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D5ACA-62CA-46DB-AD6B-12EDD6D51A23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>
          <a:xfrm>
            <a:off x="6350" y="3175"/>
            <a:ext cx="12172315" cy="690562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70280" rtl="0" eaLnBrk="1" latinLnBrk="0" hangingPunct="1">
        <a:lnSpc>
          <a:spcPct val="90000"/>
        </a:lnSpc>
        <a:spcBef>
          <a:spcPct val="0"/>
        </a:spcBef>
        <a:buNone/>
        <a:defRPr sz="46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205" indent="-243205" algn="l" defTabSz="970280" rtl="0" eaLnBrk="1" latinLnBrk="0" hangingPunct="1">
        <a:lnSpc>
          <a:spcPct val="90000"/>
        </a:lnSpc>
        <a:spcBef>
          <a:spcPts val="1060"/>
        </a:spcBef>
        <a:buFont typeface="Arial" panose="020B0604020202020204" pitchFamily="34" charset="0"/>
        <a:buChar char="•"/>
        <a:defRPr sz="2935" kern="1200">
          <a:solidFill>
            <a:schemeClr val="tx1"/>
          </a:solidFill>
          <a:latin typeface="+mn-lt"/>
          <a:ea typeface="+mn-ea"/>
          <a:cs typeface="+mn-cs"/>
        </a:defRPr>
      </a:lvl1pPr>
      <a:lvl2pPr marL="728345" indent="-243205" algn="l" defTabSz="970280" rtl="0" eaLnBrk="1" latinLnBrk="0" hangingPunct="1">
        <a:lnSpc>
          <a:spcPct val="90000"/>
        </a:lnSpc>
        <a:spcBef>
          <a:spcPct val="107000"/>
        </a:spcBef>
        <a:buFont typeface="Arial" panose="020B0604020202020204" pitchFamily="34" charset="0"/>
        <a:buChar char="•"/>
        <a:defRPr sz="2535" kern="1200">
          <a:solidFill>
            <a:schemeClr val="tx1"/>
          </a:solidFill>
          <a:latin typeface="+mn-lt"/>
          <a:ea typeface="+mn-ea"/>
          <a:cs typeface="+mn-cs"/>
        </a:defRPr>
      </a:lvl2pPr>
      <a:lvl3pPr marL="1213485" indent="-243205" algn="l" defTabSz="970280" rtl="0" eaLnBrk="1" latinLnBrk="0" hangingPunct="1">
        <a:lnSpc>
          <a:spcPct val="90000"/>
        </a:lnSpc>
        <a:spcBef>
          <a:spcPct val="107000"/>
        </a:spcBef>
        <a:buFont typeface="Arial" panose="020B0604020202020204" pitchFamily="34" charset="0"/>
        <a:buChar char="•"/>
        <a:defRPr sz="2135" kern="1200">
          <a:solidFill>
            <a:schemeClr val="tx1"/>
          </a:solidFill>
          <a:latin typeface="+mn-lt"/>
          <a:ea typeface="+mn-ea"/>
          <a:cs typeface="+mn-cs"/>
        </a:defRPr>
      </a:lvl3pPr>
      <a:lvl4pPr marL="1698625" indent="-243205" algn="l" defTabSz="970280" rtl="0" eaLnBrk="1" latinLnBrk="0" hangingPunct="1">
        <a:lnSpc>
          <a:spcPct val="90000"/>
        </a:lnSpc>
        <a:spcBef>
          <a:spcPct val="1070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4pPr>
      <a:lvl5pPr marL="2184400" indent="-243205" algn="l" defTabSz="970280" rtl="0" eaLnBrk="1" latinLnBrk="0" hangingPunct="1">
        <a:lnSpc>
          <a:spcPct val="90000"/>
        </a:lnSpc>
        <a:spcBef>
          <a:spcPct val="1070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5pPr>
      <a:lvl6pPr marL="2669540" indent="-243205" algn="l" defTabSz="970280" rtl="0" eaLnBrk="1" latinLnBrk="0" hangingPunct="1">
        <a:lnSpc>
          <a:spcPct val="90000"/>
        </a:lnSpc>
        <a:spcBef>
          <a:spcPct val="1070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6pPr>
      <a:lvl7pPr marL="3154680" indent="-243205" algn="l" defTabSz="970280" rtl="0" eaLnBrk="1" latinLnBrk="0" hangingPunct="1">
        <a:lnSpc>
          <a:spcPct val="90000"/>
        </a:lnSpc>
        <a:spcBef>
          <a:spcPct val="1070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7pPr>
      <a:lvl8pPr marL="3640455" indent="-243205" algn="l" defTabSz="970280" rtl="0" eaLnBrk="1" latinLnBrk="0" hangingPunct="1">
        <a:lnSpc>
          <a:spcPct val="90000"/>
        </a:lnSpc>
        <a:spcBef>
          <a:spcPct val="1070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8pPr>
      <a:lvl9pPr marL="4125595" indent="-243205" algn="l" defTabSz="970280" rtl="0" eaLnBrk="1" latinLnBrk="0" hangingPunct="1">
        <a:lnSpc>
          <a:spcPct val="90000"/>
        </a:lnSpc>
        <a:spcBef>
          <a:spcPct val="107000"/>
        </a:spcBef>
        <a:buFont typeface="Arial" panose="020B0604020202020204" pitchFamily="34" charset="0"/>
        <a:buChar char="•"/>
        <a:defRPr sz="18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70280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1pPr>
      <a:lvl2pPr marL="485140" algn="l" defTabSz="970280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2pPr>
      <a:lvl3pPr marL="970915" algn="l" defTabSz="970280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3pPr>
      <a:lvl4pPr marL="1456055" algn="l" defTabSz="970280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4pPr>
      <a:lvl5pPr marL="1941195" algn="l" defTabSz="970280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5pPr>
      <a:lvl6pPr marL="2426335" algn="l" defTabSz="970280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6pPr>
      <a:lvl7pPr marL="2912745" algn="l" defTabSz="970280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7pPr>
      <a:lvl8pPr marL="3397885" algn="l" defTabSz="970280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8pPr>
      <a:lvl9pPr marL="3883025" algn="l" defTabSz="970280" rtl="0" eaLnBrk="1" latinLnBrk="0" hangingPunct="1">
        <a:defRPr sz="18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jpeg"/><Relationship Id="rId1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jpeg"/><Relationship Id="rId1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jpeg"/><Relationship Id="rId1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jpeg"/><Relationship Id="rId1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jpeg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jpeg"/><Relationship Id="rId1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6.jpeg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Box 1"/>
          <p:cNvSpPr txBox="1"/>
          <p:nvPr/>
        </p:nvSpPr>
        <p:spPr>
          <a:xfrm>
            <a:off x="2115503" y="1820228"/>
            <a:ext cx="7050405" cy="126619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72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</a:t>
            </a:r>
            <a:r>
              <a:rPr lang="en-US" altLang="zh-CN" sz="72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72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   化学平衡</a:t>
            </a:r>
            <a:endParaRPr lang="zh-CN" altLang="en-US" sz="7200" b="1" dirty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67468" y="3205163"/>
            <a:ext cx="3606800" cy="87439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48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（第</a:t>
            </a:r>
            <a:r>
              <a:rPr lang="en-US" altLang="zh-CN" sz="48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4800" b="1" dirty="0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课时）</a:t>
            </a:r>
            <a:endParaRPr lang="zh-CN" altLang="en-US" sz="4800" b="1" dirty="0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35915" y="756920"/>
            <a:ext cx="11197590" cy="353949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marL="0" indent="0" algn="l"/>
            <a:r>
              <a:rPr sz="32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【练习</a:t>
            </a:r>
            <a:r>
              <a:rPr lang="en-US" sz="32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32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endParaRPr sz="3200" b="1" u="none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l"/>
            <a:r>
              <a:rPr sz="32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某温度下的恒容容器中反应A(固)+3B(气)       2C(气)+D(气)，下列说法已达平衡状态的是 （   ）</a:t>
            </a:r>
            <a:endParaRPr sz="3200" b="1" u="none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l"/>
            <a:r>
              <a:rPr sz="32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  A. 混合气体的压强不再变化                 </a:t>
            </a:r>
            <a:endParaRPr sz="3200" b="1" u="none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l"/>
            <a:r>
              <a:rPr sz="32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  B. 混合气体的密度不再变化    </a:t>
            </a:r>
            <a:endParaRPr sz="3200" b="1" u="none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l"/>
            <a:r>
              <a:rPr sz="32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  C.  A、B、C、D的物质的量之比为1:3:2:1    </a:t>
            </a:r>
            <a:endParaRPr sz="3200" b="1" u="none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l"/>
            <a:r>
              <a:rPr sz="32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  D.  </a:t>
            </a:r>
            <a:r>
              <a:rPr lang="zh-CN" sz="32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混合气体的物质的量</a:t>
            </a:r>
            <a:r>
              <a:rPr sz="32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不再变化</a:t>
            </a:r>
            <a:endParaRPr sz="3200" b="1" u="none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764530" y="1734185"/>
            <a:ext cx="461010" cy="61341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B</a:t>
            </a:r>
            <a:endParaRPr lang="en-US" altLang="zh-CN" sz="32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2" name="图片 3" descr="C:\Users\ADMINI~1.PC-\AppData\Local\Temp\ksohtml\wpsD0D9.tmp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968298" y="1366203"/>
            <a:ext cx="733425" cy="352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581025" y="756920"/>
            <a:ext cx="10967720" cy="353949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marL="0" indent="0" algn="l"/>
            <a:r>
              <a:rPr sz="32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【练习</a:t>
            </a:r>
            <a:r>
              <a:rPr lang="en-US" sz="32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32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】</a:t>
            </a:r>
            <a:endParaRPr sz="3200" b="1" u="none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l"/>
            <a:r>
              <a:rPr sz="32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在恒温下反应P(气)+Q(气)        R(气)+S(气) ，下列说法中可以说明反应已达平衡状态的是（　　）</a:t>
            </a:r>
            <a:endParaRPr sz="3200" b="1" u="none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l"/>
            <a:r>
              <a:rPr sz="32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A.反应容器内总物质的量不随时间而变化       </a:t>
            </a:r>
            <a:endParaRPr sz="3200" b="1" u="none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l"/>
            <a:r>
              <a:rPr sz="32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B. P和S的生成速率相等，</a:t>
            </a:r>
            <a:endParaRPr sz="3200" b="1" u="none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l"/>
            <a:r>
              <a:rPr sz="32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C. 反应容器内P、Q、R、S四者共存，        </a:t>
            </a:r>
            <a:endParaRPr sz="3200" b="1" u="none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l"/>
            <a:r>
              <a:rPr sz="32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D. 反应容器内P、Q、R、S四者的物质的量相等</a:t>
            </a:r>
            <a:endParaRPr sz="3200" b="1" u="none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898640" y="1749425"/>
            <a:ext cx="461010" cy="61341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B</a:t>
            </a:r>
            <a:endParaRPr lang="en-US" altLang="zh-CN" sz="32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2" name="图片 3" descr="C:\Users\ADMINI~1.PC-\AppData\Local\Temp\ksohtml\wpsD0D9.tmp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29898" y="1335723"/>
            <a:ext cx="733425" cy="352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Text Box 2"/>
          <p:cNvSpPr txBox="1"/>
          <p:nvPr/>
        </p:nvSpPr>
        <p:spPr>
          <a:xfrm>
            <a:off x="326390" y="711835"/>
            <a:ext cx="11638083" cy="119888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p>
            <a:pPr lvl="0">
              <a:lnSpc>
                <a:spcPct val="120000"/>
              </a:lnSpc>
            </a:pPr>
            <a:endParaRPr sz="3000" b="1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lvl="0">
              <a:lnSpc>
                <a:spcPct val="120000"/>
              </a:lnSpc>
            </a:pPr>
            <a:endParaRPr sz="30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664335" y="1390650"/>
            <a:ext cx="10155555" cy="42252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>
              <a:lnSpc>
                <a:spcPct val="120000"/>
              </a:lnSpc>
            </a:pPr>
            <a:r>
              <a:rPr sz="32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【练习</a:t>
            </a:r>
            <a:r>
              <a:rPr lang="en-US" sz="32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4</a:t>
            </a:r>
            <a:r>
              <a:rPr sz="32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】</a:t>
            </a:r>
            <a:endParaRPr sz="3200" b="1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lvl="0">
              <a:lnSpc>
                <a:spcPct val="120000"/>
              </a:lnSpc>
            </a:pPr>
            <a:r>
              <a:rPr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下列说法可以证明反应N</a:t>
            </a:r>
            <a:r>
              <a:rPr sz="3200" b="1" baseline="-25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</a:t>
            </a:r>
            <a:r>
              <a:rPr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+3H</a:t>
            </a:r>
            <a:r>
              <a:rPr sz="3200" b="1" baseline="-25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</a:t>
            </a:r>
            <a:r>
              <a:rPr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2NH</a:t>
            </a:r>
            <a:r>
              <a:rPr sz="3200" b="1" baseline="-25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</a:t>
            </a:r>
            <a:r>
              <a:rPr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已达平衡状态的是(      )</a:t>
            </a:r>
            <a:endParaRPr sz="32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20000"/>
              </a:lnSpc>
            </a:pPr>
            <a:r>
              <a:rPr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A.1个N≡N键断裂的同时,有3个H－H键断裂，</a:t>
            </a:r>
            <a:endParaRPr sz="32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20000"/>
              </a:lnSpc>
            </a:pPr>
            <a:r>
              <a:rPr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B.1个N≡N键断裂的同时,有6个N－H键生成，</a:t>
            </a:r>
            <a:endParaRPr sz="32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20000"/>
              </a:lnSpc>
            </a:pPr>
            <a:r>
              <a:rPr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C.1个N≡N键断裂的同时,有6个N－H键断裂，</a:t>
            </a:r>
            <a:endParaRPr sz="32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20000"/>
              </a:lnSpc>
            </a:pPr>
            <a:r>
              <a:rPr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D. N</a:t>
            </a:r>
            <a:r>
              <a:rPr sz="3200" b="1" baseline="-25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</a:t>
            </a:r>
            <a:r>
              <a:rPr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、H</a:t>
            </a:r>
            <a:r>
              <a:rPr sz="3200" b="1" baseline="-25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</a:t>
            </a:r>
            <a:r>
              <a:rPr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、NH</a:t>
            </a:r>
            <a:r>
              <a:rPr sz="3200" b="1" baseline="-25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</a:t>
            </a:r>
            <a:r>
              <a:rPr sz="3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的物质的量之比为1:3:2</a:t>
            </a:r>
            <a:endParaRPr lang="zh-CN" altLang="en-US" sz="3200"/>
          </a:p>
        </p:txBody>
      </p:sp>
      <p:pic>
        <p:nvPicPr>
          <p:cNvPr id="5" name="图片 3" descr="C:\Users\ADMINI~1.PC-\AppData\Local\Temp\ksohtml\wpsD0D9.tmp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90778" y="2213928"/>
            <a:ext cx="733425" cy="352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Text Box 2"/>
          <p:cNvSpPr txBox="1"/>
          <p:nvPr/>
        </p:nvSpPr>
        <p:spPr>
          <a:xfrm>
            <a:off x="326390" y="711835"/>
            <a:ext cx="11638083" cy="283464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p>
            <a:pPr lvl="0">
              <a:lnSpc>
                <a:spcPct val="120000"/>
              </a:lnSpc>
            </a:pPr>
            <a:r>
              <a:rPr sz="30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【练习</a:t>
            </a:r>
            <a:r>
              <a:rPr lang="en-US" sz="30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5</a:t>
            </a:r>
            <a:r>
              <a:rPr sz="30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】</a:t>
            </a:r>
            <a:endParaRPr sz="3000" b="1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lvl="0">
              <a:lnSpc>
                <a:spcPct val="120000"/>
              </a:lnSpc>
            </a:pPr>
            <a:r>
              <a:rPr sz="3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下列各关系式中能说明反应N</a:t>
            </a:r>
            <a:r>
              <a:rPr sz="3000" b="1" baseline="-25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sz="3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+3H</a:t>
            </a:r>
            <a:r>
              <a:rPr sz="3000" b="1" baseline="-25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sz="3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2NH</a:t>
            </a:r>
            <a:r>
              <a:rPr sz="3000" b="1" baseline="-25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3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已达到平衡状态的是（　　）</a:t>
            </a:r>
            <a:endParaRPr sz="30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20000"/>
              </a:lnSpc>
            </a:pPr>
            <a:r>
              <a:rPr sz="3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A．3υ正(N</a:t>
            </a:r>
            <a:r>
              <a:rPr sz="3000" b="1" baseline="-25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sz="3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)=υ正(H</a:t>
            </a:r>
            <a:r>
              <a:rPr sz="3000" b="1" baseline="-25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sz="3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            B．υ正(N</a:t>
            </a:r>
            <a:r>
              <a:rPr sz="3000" b="1" baseline="-25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sz="3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)=υ逆(NH</a:t>
            </a:r>
            <a:r>
              <a:rPr sz="3000" b="1" baseline="-25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3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   </a:t>
            </a:r>
            <a:endParaRPr sz="30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lnSpc>
                <a:spcPct val="120000"/>
              </a:lnSpc>
            </a:pPr>
            <a:r>
              <a:rPr sz="3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C．υ正(N</a:t>
            </a:r>
            <a:r>
              <a:rPr sz="3000" b="1" baseline="-25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sz="3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)=3υ逆(H</a:t>
            </a:r>
            <a:r>
              <a:rPr sz="3000" b="1" baseline="-25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sz="3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            D．2υ正(H</a:t>
            </a:r>
            <a:r>
              <a:rPr sz="3000" b="1" baseline="-25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sz="3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)=3υ逆(NH</a:t>
            </a:r>
            <a:r>
              <a:rPr sz="3000" b="1" baseline="-25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sz="3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endParaRPr sz="30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3" descr="C:\Users\ADMINI~1.PC-\AppData\Local\Temp\ksohtml\wpsD0D9.tmp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17653" y="1427798"/>
            <a:ext cx="733425" cy="3524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1270000" y="1871980"/>
            <a:ext cx="504825" cy="61341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en-US" altLang="zh-CN" sz="32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D</a:t>
            </a:r>
            <a:endParaRPr lang="en-US" altLang="zh-CN" sz="32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文本框 6145"/>
          <p:cNvSpPr txBox="1"/>
          <p:nvPr/>
        </p:nvSpPr>
        <p:spPr>
          <a:xfrm>
            <a:off x="903605" y="1013460"/>
            <a:ext cx="7915910" cy="613410"/>
          </a:xfrm>
          <a:prstGeom prst="rect">
            <a:avLst/>
          </a:prstGeom>
          <a:solidFill>
            <a:srgbClr val="CCFFFF"/>
          </a:solidFill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/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溶解平衡（以“固体溶质的溶解”为例）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47" name="文本框 6146"/>
          <p:cNvSpPr txBox="1"/>
          <p:nvPr/>
        </p:nvSpPr>
        <p:spPr>
          <a:xfrm>
            <a:off x="603885" y="1677035"/>
            <a:ext cx="11152505" cy="1828800"/>
          </a:xfrm>
          <a:prstGeom prst="rect">
            <a:avLst/>
          </a:prstGeom>
          <a:solidFill>
            <a:srgbClr val="FFFF99"/>
          </a:solidFill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/>
            <a:r>
              <a:rPr lang="en-US" altLang="zh-CN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【过程分析】</a:t>
            </a:r>
            <a:endParaRPr lang="zh-CN" altLang="en-US" sz="2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/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①开始时，υ(溶解) _____________，υ(结晶)＝_____。</a:t>
            </a:r>
            <a:endParaRPr lang="zh-CN" altLang="en-US" sz="2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/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②然后， υ(溶解)_______________，υ(结晶)_________________。</a:t>
            </a:r>
            <a:endParaRPr lang="zh-CN" altLang="en-US" sz="2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/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③最后， υ(溶解)_______ υ(结晶)，建立溶解平衡，形成饱和溶液，</a:t>
            </a:r>
            <a:endParaRPr lang="zh-CN" altLang="en-US" sz="2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48" name="文本框 6147"/>
          <p:cNvSpPr txBox="1"/>
          <p:nvPr/>
        </p:nvSpPr>
        <p:spPr>
          <a:xfrm>
            <a:off x="636905" y="3648075"/>
            <a:ext cx="11014710" cy="975360"/>
          </a:xfrm>
          <a:prstGeom prst="rect">
            <a:avLst/>
          </a:prstGeom>
          <a:solidFill>
            <a:srgbClr val="CCFFFF"/>
          </a:solidFill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 algn="l"/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即</a:t>
            </a:r>
            <a:r>
              <a:rPr lang="en-US" altLang="zh-CN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“</a:t>
            </a:r>
            <a:r>
              <a:rPr lang="zh-CN" altLang="en-US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达到平衡时溶解的固体的质量与结晶的固体质量________，固体质量不再___________了。</a:t>
            </a:r>
            <a:r>
              <a:rPr lang="en-US" altLang="zh-CN" sz="28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”</a:t>
            </a:r>
            <a:endParaRPr lang="en-US" altLang="zh-CN" sz="28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77850" y="431800"/>
            <a:ext cx="5632450" cy="613410"/>
          </a:xfrm>
          <a:prstGeom prst="rect">
            <a:avLst/>
          </a:prstGeom>
          <a:solidFill>
            <a:srgbClr val="FFFF66"/>
          </a:solidFill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 algn="l"/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一、可逆反应和不可逆反应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055745" y="1917065"/>
            <a:ext cx="995680" cy="61341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最大</a:t>
            </a:r>
            <a:endParaRPr lang="zh-CN" altLang="en-US" sz="32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847965" y="1936750"/>
            <a:ext cx="433705" cy="61341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0</a:t>
            </a:r>
            <a:endParaRPr lang="zh-CN" altLang="en-US" sz="32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738245" y="2458085"/>
            <a:ext cx="1808480" cy="61341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逐渐减小</a:t>
            </a:r>
            <a:endParaRPr lang="zh-CN" altLang="en-US" sz="32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572375" y="2473325"/>
            <a:ext cx="1808480" cy="61341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逐渐增大</a:t>
            </a:r>
            <a:endParaRPr lang="zh-CN" altLang="en-US" sz="32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783965" y="2872105"/>
            <a:ext cx="492125" cy="61341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=</a:t>
            </a:r>
            <a:endParaRPr lang="en-US" altLang="zh-CN" sz="32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109075" y="3599180"/>
            <a:ext cx="894080" cy="5486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相等</a:t>
            </a:r>
            <a:endParaRPr lang="zh-CN" altLang="en-US" sz="28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851150" y="4029710"/>
            <a:ext cx="894080" cy="5486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改变</a:t>
            </a:r>
            <a:endParaRPr lang="zh-CN" altLang="en-US" sz="28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4658360" y="5139055"/>
            <a:ext cx="2284730" cy="142240"/>
            <a:chOff x="5404" y="8938"/>
            <a:chExt cx="3598" cy="224"/>
          </a:xfrm>
        </p:grpSpPr>
        <p:sp>
          <p:nvSpPr>
            <p:cNvPr id="7177" name="直接连接符 7176"/>
            <p:cNvSpPr/>
            <p:nvPr/>
          </p:nvSpPr>
          <p:spPr>
            <a:xfrm>
              <a:off x="5404" y="9139"/>
              <a:ext cx="3556" cy="1"/>
            </a:xfrm>
            <a:prstGeom prst="line">
              <a:avLst/>
            </a:prstGeom>
            <a:ln w="571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78" name="直接连接符 7177"/>
            <p:cNvSpPr/>
            <p:nvPr/>
          </p:nvSpPr>
          <p:spPr>
            <a:xfrm>
              <a:off x="8508" y="8938"/>
              <a:ext cx="494" cy="225"/>
            </a:xfrm>
            <a:prstGeom prst="line">
              <a:avLst/>
            </a:prstGeom>
            <a:ln w="571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2545715" y="5071745"/>
            <a:ext cx="2011680" cy="678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固体溶质</a:t>
            </a:r>
            <a:endParaRPr lang="zh-CN" altLang="en-US" sz="36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070725" y="5041265"/>
            <a:ext cx="2926080" cy="678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b="1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溶液中的溶质</a:t>
            </a:r>
            <a:endParaRPr lang="zh-CN" altLang="en-US" sz="3600" b="1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grpSp>
        <p:nvGrpSpPr>
          <p:cNvPr id="14" name="组合 13"/>
          <p:cNvGrpSpPr/>
          <p:nvPr/>
        </p:nvGrpSpPr>
        <p:grpSpPr>
          <a:xfrm rot="10800000">
            <a:off x="4647565" y="5450205"/>
            <a:ext cx="2284730" cy="142240"/>
            <a:chOff x="5404" y="8938"/>
            <a:chExt cx="3598" cy="224"/>
          </a:xfrm>
        </p:grpSpPr>
        <p:sp>
          <p:nvSpPr>
            <p:cNvPr id="15" name="直接连接符 14"/>
            <p:cNvSpPr/>
            <p:nvPr/>
          </p:nvSpPr>
          <p:spPr>
            <a:xfrm>
              <a:off x="5404" y="9139"/>
              <a:ext cx="3556" cy="1"/>
            </a:xfrm>
            <a:prstGeom prst="line">
              <a:avLst/>
            </a:prstGeom>
            <a:ln w="571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6" name="直接连接符 15"/>
            <p:cNvSpPr/>
            <p:nvPr/>
          </p:nvSpPr>
          <p:spPr>
            <a:xfrm>
              <a:off x="8508" y="8938"/>
              <a:ext cx="494" cy="225"/>
            </a:xfrm>
            <a:prstGeom prst="line">
              <a:avLst/>
            </a:prstGeom>
            <a:ln w="571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7" name="文本框 16"/>
          <p:cNvSpPr txBox="1"/>
          <p:nvPr/>
        </p:nvSpPr>
        <p:spPr>
          <a:xfrm>
            <a:off x="5234305" y="5506085"/>
            <a:ext cx="1097280" cy="678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b="1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结晶</a:t>
            </a:r>
            <a:endParaRPr lang="zh-CN" altLang="en-US" sz="3600" b="1">
              <a:solidFill>
                <a:srgbClr val="0000CC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161915" y="4635500"/>
            <a:ext cx="1097280" cy="6788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600" b="1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溶解</a:t>
            </a:r>
            <a:endParaRPr lang="zh-CN" altLang="en-US" sz="3600" b="1">
              <a:solidFill>
                <a:srgbClr val="0000CC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7184" name="图片 7183" descr="msotw9_temp0"/>
          <p:cNvPicPr>
            <a:picLocks noChangeAspect="1"/>
          </p:cNvPicPr>
          <p:nvPr/>
        </p:nvPicPr>
        <p:blipFill>
          <a:blip r:embed="rId2">
            <a:lum contrast="40000"/>
          </a:blip>
          <a:srcRect b="10650"/>
          <a:stretch>
            <a:fillRect/>
          </a:stretch>
        </p:blipFill>
        <p:spPr>
          <a:xfrm>
            <a:off x="9022715" y="620395"/>
            <a:ext cx="2708275" cy="1805940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ldLvl="0" animBg="1"/>
      <p:bldP spid="3" grpId="0"/>
      <p:bldP spid="4" grpId="0"/>
      <p:bldP spid="5" grpId="0"/>
      <p:bldP spid="6" grpId="0"/>
      <p:bldP spid="7" grpId="0"/>
      <p:bldP spid="9" grpId="0"/>
      <p:bldP spid="10" grpId="0"/>
      <p:bldP spid="12" grpId="0"/>
      <p:bldP spid="13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577850" y="431800"/>
            <a:ext cx="5632450" cy="613410"/>
          </a:xfrm>
          <a:prstGeom prst="rect">
            <a:avLst/>
          </a:prstGeom>
          <a:solidFill>
            <a:srgbClr val="FFFF66"/>
          </a:solidFill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 algn="l"/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一、可逆反应和不可逆反应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33145" y="1118235"/>
            <a:ext cx="8853170" cy="613410"/>
          </a:xfrm>
          <a:prstGeom prst="rect">
            <a:avLst/>
          </a:prstGeom>
          <a:solidFill>
            <a:srgbClr val="CCFFFF"/>
          </a:solidFill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/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什么叫可逆反应？可逆反应有哪些特点？</a:t>
            </a:r>
            <a:endParaRPr lang="zh-CN" altLang="en-US" sz="2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47" name="文本框 6146"/>
          <p:cNvSpPr txBox="1"/>
          <p:nvPr/>
        </p:nvSpPr>
        <p:spPr>
          <a:xfrm>
            <a:off x="328295" y="1842770"/>
            <a:ext cx="11152505" cy="975360"/>
          </a:xfrm>
          <a:prstGeom prst="rect">
            <a:avLst/>
          </a:prstGeom>
          <a:solidFill>
            <a:srgbClr val="FFFF99"/>
          </a:solidFill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/>
            <a:r>
              <a:rPr lang="en-US" altLang="zh-CN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在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相同条件下</a:t>
            </a:r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，既能向正反应方向进行，</a:t>
            </a:r>
            <a:r>
              <a:rPr lang="zh-CN" altLang="en-US" sz="28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同时</a:t>
            </a:r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，又能向逆反应方向进行的化学反应，叫做可逆反应。</a:t>
            </a:r>
            <a:endParaRPr lang="zh-CN" altLang="en-US" sz="2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149" name="文本框 6148"/>
          <p:cNvSpPr txBox="1"/>
          <p:nvPr/>
        </p:nvSpPr>
        <p:spPr>
          <a:xfrm>
            <a:off x="4039235" y="2945765"/>
            <a:ext cx="6823710" cy="110109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/>
            <a:r>
              <a:rPr lang="en-US" altLang="zh-CN" sz="3200" b="1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①</a:t>
            </a:r>
            <a:r>
              <a:rPr lang="zh-CN" altLang="en-US" sz="3200" b="1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同一条件、同时反应、方向对立</a:t>
            </a:r>
            <a:endParaRPr lang="zh-CN" altLang="en-US" sz="3200" b="1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/>
            <a:r>
              <a:rPr lang="en-US" altLang="zh-CN" sz="3200" b="1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②</a:t>
            </a:r>
            <a:r>
              <a:rPr lang="zh-CN" altLang="en-US" sz="3200" b="1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不可能完全转化</a:t>
            </a:r>
            <a:endParaRPr lang="zh-CN" altLang="en-US" sz="3200" b="1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13410" y="2955925"/>
            <a:ext cx="3434080" cy="6134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3200" b="1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可逆反应的特点：</a:t>
            </a:r>
            <a:endParaRPr lang="zh-CN" altLang="en-US" sz="3200" b="1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205865" y="4415155"/>
            <a:ext cx="8101965" cy="613410"/>
          </a:xfrm>
          <a:prstGeom prst="rect">
            <a:avLst/>
          </a:prstGeom>
          <a:solidFill>
            <a:srgbClr val="66FFFF"/>
          </a:solidFill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 algn="ctr"/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讨论：可逆反应的“限度”是什么意思？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49" grpId="0"/>
      <p:bldP spid="12" grpId="0"/>
      <p:bldP spid="13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文本框 6147"/>
          <p:cNvSpPr txBox="1"/>
          <p:nvPr/>
        </p:nvSpPr>
        <p:spPr>
          <a:xfrm>
            <a:off x="4594860" y="2007870"/>
            <a:ext cx="6750685" cy="1353185"/>
          </a:xfrm>
          <a:prstGeom prst="rect">
            <a:avLst/>
          </a:prstGeom>
          <a:solidFill>
            <a:srgbClr val="66FFFF"/>
          </a:solidFill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 algn="l"/>
            <a:r>
              <a:rPr lang="zh-CN" altLang="en-US" sz="40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加深</a:t>
            </a:r>
            <a:endParaRPr lang="zh-CN" altLang="en-US" sz="4000" b="1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lvl="0" algn="l"/>
            <a:r>
              <a:rPr lang="zh-CN" altLang="en-US" sz="40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对可逆反应的“</a:t>
            </a:r>
            <a:r>
              <a:rPr lang="zh-CN" altLang="en-US" sz="40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限度</a:t>
            </a:r>
            <a:r>
              <a:rPr lang="zh-CN" altLang="en-US" sz="40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”理解</a:t>
            </a:r>
            <a:endParaRPr lang="zh-CN" altLang="en-US" sz="4000" b="1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230" y="31750"/>
            <a:ext cx="3325495" cy="667639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039235" y="569595"/>
            <a:ext cx="3669030" cy="548640"/>
          </a:xfrm>
          <a:prstGeom prst="rect">
            <a:avLst/>
          </a:prstGeom>
          <a:solidFill>
            <a:srgbClr val="FFFF99"/>
          </a:solidFill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/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阅读课本</a:t>
            </a:r>
            <a:r>
              <a:rPr lang="en-US" altLang="zh-CN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P26"</a:t>
            </a:r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资料</a:t>
            </a:r>
            <a:r>
              <a:rPr lang="en-US" altLang="zh-CN" sz="2800" b="1"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endParaRPr lang="zh-CN" altLang="en-US" sz="28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49250" y="309245"/>
            <a:ext cx="4436110" cy="613410"/>
          </a:xfrm>
          <a:prstGeom prst="rect">
            <a:avLst/>
          </a:prstGeom>
          <a:solidFill>
            <a:srgbClr val="FFFF66"/>
          </a:solidFill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 algn="l"/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二、化学平衡状态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73735" y="890905"/>
            <a:ext cx="4127500" cy="613410"/>
          </a:xfrm>
          <a:prstGeom prst="rect">
            <a:avLst/>
          </a:prstGeom>
          <a:solidFill>
            <a:srgbClr val="CCFFFF"/>
          </a:solidFill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/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化学平衡的建立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458470" y="1466850"/>
            <a:ext cx="4497070" cy="54864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lstStyle/>
          <a:p>
            <a:pPr marL="0" indent="0" algn="l"/>
            <a:r>
              <a:rPr lang="en-US" altLang="zh-CN" sz="2800" b="1" u="none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CO+H</a:t>
            </a:r>
            <a:r>
              <a:rPr lang="en-US" altLang="zh-CN" sz="2800" b="1" u="none" baseline="-2500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 u="none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O          CO</a:t>
            </a:r>
            <a:r>
              <a:rPr lang="en-US" altLang="zh-CN" sz="2800" b="1" u="none" baseline="-2500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en-US" altLang="zh-CN" sz="2800" b="1" u="none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+H</a:t>
            </a:r>
            <a:r>
              <a:rPr lang="en-US" altLang="zh-CN" sz="2800" b="1" u="none" baseline="-2500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endParaRPr lang="zh-CN" altLang="en-US" sz="2800" b="1" u="none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143" name="Text Box 5"/>
          <p:cNvSpPr txBox="1"/>
          <p:nvPr/>
        </p:nvSpPr>
        <p:spPr>
          <a:xfrm>
            <a:off x="98425" y="1997075"/>
            <a:ext cx="6087110" cy="135763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 eaLnBrk="1" hangingPunct="1">
              <a:lnSpc>
                <a:spcPts val="3200"/>
              </a:lnSpc>
            </a:pPr>
            <a:r>
              <a:rPr lang="en-US" altLang="zh-CN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(1)</a:t>
            </a:r>
            <a:r>
              <a:rPr lang="zh-CN" alt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开始时： </a:t>
            </a:r>
            <a:endParaRPr lang="zh-CN" altLang="en-US" sz="28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eaLnBrk="1" hangingPunct="1">
              <a:lnSpc>
                <a:spcPts val="3200"/>
              </a:lnSpc>
            </a:pPr>
            <a:r>
              <a:rPr lang="zh-CN" alt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反应物浓度</a:t>
            </a:r>
            <a:r>
              <a:rPr lang="en-US" altLang="zh-CN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______</a:t>
            </a:r>
            <a:r>
              <a:rPr lang="zh-CN" alt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，正反应速率</a:t>
            </a:r>
            <a:r>
              <a:rPr lang="en-US" altLang="zh-CN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____ _</a:t>
            </a:r>
            <a:r>
              <a:rPr lang="zh-CN" alt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、生成物浓度为</a:t>
            </a:r>
            <a:r>
              <a:rPr lang="en-US" altLang="zh-CN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___</a:t>
            </a:r>
            <a:r>
              <a:rPr lang="zh-CN" alt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，逆</a:t>
            </a:r>
            <a:r>
              <a:rPr lang="en-US" altLang="zh-CN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反应</a:t>
            </a:r>
            <a:r>
              <a:rPr lang="zh-CN" alt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速率为_</a:t>
            </a:r>
            <a:r>
              <a:rPr lang="en-US" altLang="zh-CN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__</a:t>
            </a:r>
            <a:r>
              <a:rPr lang="zh-CN" alt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28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4" name="Text Box 6"/>
          <p:cNvSpPr txBox="1"/>
          <p:nvPr/>
        </p:nvSpPr>
        <p:spPr>
          <a:xfrm>
            <a:off x="5078730" y="2324418"/>
            <a:ext cx="894080" cy="54864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1" dirty="0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最大</a:t>
            </a:r>
            <a:endParaRPr lang="zh-CN" altLang="en-US" sz="2800" b="1" dirty="0">
              <a:solidFill>
                <a:srgbClr val="0000C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5" name="Text Box 7"/>
          <p:cNvSpPr txBox="1"/>
          <p:nvPr/>
        </p:nvSpPr>
        <p:spPr>
          <a:xfrm>
            <a:off x="1944370" y="2321878"/>
            <a:ext cx="1000125" cy="54864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1" dirty="0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最大 </a:t>
            </a:r>
            <a:endParaRPr lang="zh-CN" altLang="en-US" sz="2800" b="1" dirty="0">
              <a:solidFill>
                <a:srgbClr val="0000C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6" name="Text Box 8"/>
          <p:cNvSpPr txBox="1"/>
          <p:nvPr/>
        </p:nvSpPr>
        <p:spPr>
          <a:xfrm>
            <a:off x="5244465" y="2797175"/>
            <a:ext cx="401955" cy="54864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</a:t>
            </a:r>
            <a:endParaRPr lang="en-US" altLang="zh-CN" sz="28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7" name="Text Box 9"/>
          <p:cNvSpPr txBox="1"/>
          <p:nvPr/>
        </p:nvSpPr>
        <p:spPr>
          <a:xfrm>
            <a:off x="2253615" y="2780030"/>
            <a:ext cx="360680" cy="51816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</a:t>
            </a:r>
            <a:endParaRPr lang="en-US" altLang="zh-CN" sz="28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8" name="Text Box 2"/>
          <p:cNvSpPr txBox="1"/>
          <p:nvPr/>
        </p:nvSpPr>
        <p:spPr>
          <a:xfrm>
            <a:off x="37465" y="3474085"/>
            <a:ext cx="7232650" cy="140208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 algn="l">
              <a:spcBef>
                <a:spcPts val="0"/>
              </a:spcBef>
            </a:pPr>
            <a:r>
              <a:rPr lang="en-US" altLang="zh-CN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(2)反应过程中：</a:t>
            </a:r>
            <a:endParaRPr lang="en-US" altLang="zh-CN" sz="28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lvl="0" algn="l">
              <a:spcBef>
                <a:spcPts val="0"/>
              </a:spcBef>
            </a:pPr>
            <a:r>
              <a:rPr lang="en-US" altLang="zh-CN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反应物浓度________，正反应速率_______，</a:t>
            </a:r>
            <a:endParaRPr lang="en-US" altLang="zh-CN" sz="28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lvl="0" algn="l">
              <a:spcBef>
                <a:spcPts val="0"/>
              </a:spcBef>
            </a:pPr>
            <a:r>
              <a:rPr lang="en-US" altLang="zh-CN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生成物浓度________，逆反应速率_______。    </a:t>
            </a:r>
            <a:endParaRPr lang="en-US" altLang="zh-CN" sz="28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49" name="Text Box 3"/>
          <p:cNvSpPr txBox="1"/>
          <p:nvPr/>
        </p:nvSpPr>
        <p:spPr>
          <a:xfrm>
            <a:off x="5353685" y="3806825"/>
            <a:ext cx="894080" cy="54864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1" dirty="0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减小</a:t>
            </a:r>
            <a:endParaRPr lang="zh-CN" altLang="en-US" sz="2800" b="1" dirty="0">
              <a:solidFill>
                <a:srgbClr val="0000C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0" name="Text Box 4"/>
          <p:cNvSpPr txBox="1"/>
          <p:nvPr/>
        </p:nvSpPr>
        <p:spPr>
          <a:xfrm>
            <a:off x="1848485" y="3848418"/>
            <a:ext cx="1605280" cy="54864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/>
          <a:p>
            <a:pPr lvl="0" algn="l" eaLnBrk="1" hangingPunct="1"/>
            <a:r>
              <a:rPr lang="zh-CN" altLang="en-US" sz="2800" b="1" dirty="0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逐渐减小</a:t>
            </a:r>
            <a:endParaRPr lang="zh-CN" altLang="en-US" sz="2800" b="1" dirty="0">
              <a:solidFill>
                <a:srgbClr val="0000C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1" name="Text Box 5"/>
          <p:cNvSpPr txBox="1"/>
          <p:nvPr/>
        </p:nvSpPr>
        <p:spPr>
          <a:xfrm>
            <a:off x="5322570" y="4287520"/>
            <a:ext cx="894080" cy="54864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增大</a:t>
            </a:r>
            <a:endParaRPr lang="zh-CN" altLang="en-US" sz="28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2" name="Text Box 6"/>
          <p:cNvSpPr txBox="1"/>
          <p:nvPr/>
        </p:nvSpPr>
        <p:spPr>
          <a:xfrm>
            <a:off x="1827530" y="4261168"/>
            <a:ext cx="1605280" cy="54864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逐渐增大</a:t>
            </a:r>
            <a:endParaRPr lang="zh-CN" altLang="en-US" sz="28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3" name="Text Box 7"/>
          <p:cNvSpPr txBox="1"/>
          <p:nvPr/>
        </p:nvSpPr>
        <p:spPr>
          <a:xfrm>
            <a:off x="41275" y="5156835"/>
            <a:ext cx="6236970" cy="54991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 eaLnBrk="1" hangingPunct="1">
              <a:lnSpc>
                <a:spcPts val="3400"/>
              </a:lnSpc>
              <a:spcBef>
                <a:spcPct val="50000"/>
              </a:spcBef>
            </a:pPr>
            <a:r>
              <a:rPr lang="en-US" altLang="zh-CN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(3)</a:t>
            </a:r>
            <a:r>
              <a:rPr lang="zh-CN" altLang="en-US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一定时间后，必然出现：</a:t>
            </a:r>
            <a:r>
              <a:rPr lang="en-US" altLang="zh-CN" sz="2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__________</a:t>
            </a:r>
            <a:endParaRPr lang="zh-CN" altLang="en-US" sz="28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4" name="Text Box 8"/>
          <p:cNvSpPr txBox="1"/>
          <p:nvPr/>
        </p:nvSpPr>
        <p:spPr>
          <a:xfrm>
            <a:off x="4302760" y="5110480"/>
            <a:ext cx="2274570" cy="54864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/>
          <a:p>
            <a:pPr lvl="0" algn="l" eaLnBrk="1" hangingPunct="1"/>
            <a:r>
              <a:rPr lang="en-US" altLang="zh-CN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υ(</a:t>
            </a:r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</a:t>
            </a:r>
            <a:r>
              <a:rPr lang="en-US" altLang="zh-CN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＝</a:t>
            </a:r>
            <a:r>
              <a:rPr lang="en-US" altLang="zh-CN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υ(</a:t>
            </a:r>
            <a:r>
              <a:rPr lang="zh-CN" altLang="en-US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逆</a:t>
            </a:r>
            <a:r>
              <a:rPr lang="en-US" altLang="zh-CN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endParaRPr lang="zh-CN" altLang="en-US" sz="28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741410" y="4831080"/>
            <a:ext cx="2120265" cy="48323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 algn="l">
              <a:spcBef>
                <a:spcPct val="50000"/>
              </a:spcBef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化学平衡状态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直接连接符 21"/>
          <p:cNvSpPr/>
          <p:nvPr/>
        </p:nvSpPr>
        <p:spPr>
          <a:xfrm>
            <a:off x="6916420" y="1851660"/>
            <a:ext cx="635" cy="2945765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miter/>
            <a:headEnd type="arrow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3" name="任意多边形 22"/>
          <p:cNvSpPr/>
          <p:nvPr/>
        </p:nvSpPr>
        <p:spPr>
          <a:xfrm rot="-10891337">
            <a:off x="6949440" y="2528570"/>
            <a:ext cx="1172210" cy="1097915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270">
                <a:pos x="0" y="0"/>
              </a:cxn>
              <a:cxn ang="90">
                <a:pos x="21600" y="21600"/>
              </a:cxn>
              <a:cxn ang="90">
                <a:pos x="0" y="21600"/>
              </a:cxn>
            </a:cxnLst>
            <a:rect l="txL" t="txT" r="txR" b="txB"/>
            <a:pathLst>
              <a:path w="21600" h="21600" fill="none">
                <a:moveTo>
                  <a:pt x="0" y="0"/>
                </a:moveTo>
                <a:arcTo wR="21600" hR="21600" stAng="-5400000" swAng="5400000"/>
              </a:path>
              <a:path w="21600" h="21600" stroke="0">
                <a:moveTo>
                  <a:pt x="21600" y="21600"/>
                </a:moveTo>
                <a:arcTo wR="-10800" hR="-21600" stAng="0" swAng="12821404"/>
                <a:lnTo>
                  <a:pt x="0" y="0"/>
                </a:lnTo>
                <a:close/>
              </a:path>
            </a:pathLst>
          </a:custGeom>
          <a:noFill/>
          <a:ln w="38100" cap="flat" cmpd="sng">
            <a:solidFill>
              <a:srgbClr val="00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直接连接符 23"/>
          <p:cNvSpPr/>
          <p:nvPr/>
        </p:nvSpPr>
        <p:spPr>
          <a:xfrm>
            <a:off x="8168640" y="3596958"/>
            <a:ext cx="3313113" cy="0"/>
          </a:xfrm>
          <a:prstGeom prst="line">
            <a:avLst/>
          </a:prstGeom>
          <a:ln w="47625" cap="flat" cmpd="sng">
            <a:solidFill>
              <a:srgbClr val="0000CC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7045325" y="2462848"/>
            <a:ext cx="1143000" cy="48323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lvl="0" algn="l">
              <a:spcBef>
                <a:spcPct val="50000"/>
              </a:spcBef>
            </a:pPr>
            <a:r>
              <a:rPr lang="en-US" altLang="zh-CN" sz="2400" b="1" dirty="0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υ</a:t>
            </a:r>
            <a:r>
              <a:rPr lang="en-US" altLang="zh-CN" sz="2400" b="1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b="1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正</a:t>
            </a:r>
            <a:r>
              <a:rPr lang="en-US" altLang="zh-CN" sz="2400" b="1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endParaRPr lang="en-US" altLang="zh-CN" sz="2400" b="1">
              <a:solidFill>
                <a:srgbClr val="0000CC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8666798" y="3105785"/>
            <a:ext cx="1914525" cy="483235"/>
          </a:xfrm>
          <a:prstGeom prst="rect">
            <a:avLst/>
          </a:prstGeom>
          <a:noFill/>
          <a:ln w="9525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lvl="0" algn="l">
              <a:spcBef>
                <a:spcPct val="50000"/>
              </a:spcBef>
            </a:pPr>
            <a:r>
              <a:rPr lang="en-US" altLang="zh-CN" sz="2400" b="1" dirty="0">
                <a:solidFill>
                  <a:srgbClr val="0000CC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υ</a:t>
            </a:r>
            <a:r>
              <a:rPr lang="en-US" altLang="zh-CN" sz="2400" b="1" dirty="0">
                <a:solidFill>
                  <a:srgbClr val="0000CC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b="1" dirty="0">
                <a:solidFill>
                  <a:srgbClr val="0000FF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正</a:t>
            </a:r>
            <a:r>
              <a:rPr lang="en-US" altLang="zh-CN" sz="2400" b="1">
                <a:solidFill>
                  <a:srgbClr val="0000FF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)=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υ</a:t>
            </a:r>
            <a:r>
              <a:rPr lang="en-US" altLang="zh-CN" sz="2400" b="1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b="1" dirty="0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逆</a:t>
            </a:r>
            <a:r>
              <a:rPr lang="en-US" altLang="zh-CN" sz="2400" b="1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endParaRPr lang="en-US" altLang="zh-CN" sz="2400" b="1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1091545" y="4873943"/>
            <a:ext cx="838200" cy="3968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lvl="0" algn="l">
              <a:spcBef>
                <a:spcPct val="50000"/>
              </a:spcBef>
            </a:pPr>
            <a:r>
              <a:rPr lang="zh-CN" altLang="en-US" sz="2000" b="1" dirty="0">
                <a:effectLst>
                  <a:outerShdw blurRad="38100" dist="38100" dir="2700000">
                    <a:srgbClr val="FFFFFF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时间</a:t>
            </a:r>
            <a:endParaRPr lang="zh-CN" altLang="en-US" sz="2000" b="1" dirty="0">
              <a:effectLst>
                <a:outerShdw blurRad="38100" dist="38100" dir="2700000">
                  <a:srgbClr val="FFFFFF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6411595" y="1833880"/>
            <a:ext cx="381000" cy="701675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lstStyle/>
          <a:p>
            <a:pPr lvl="0" algn="l">
              <a:spcBef>
                <a:spcPct val="50000"/>
              </a:spcBef>
            </a:pPr>
            <a:r>
              <a:rPr lang="zh-CN" altLang="en-US" sz="2000" b="1" dirty="0">
                <a:effectLst>
                  <a:outerShdw blurRad="38100" dist="38100" dir="2700000">
                    <a:srgbClr val="FFFFFF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速率</a:t>
            </a:r>
            <a:endParaRPr lang="zh-CN" altLang="en-US" sz="2000" b="1" dirty="0">
              <a:effectLst>
                <a:outerShdw blurRad="38100" dist="38100" dir="2700000">
                  <a:srgbClr val="FFFFFF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7048500" y="4204335"/>
            <a:ext cx="990600" cy="48323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 algn="l">
              <a:spcBef>
                <a:spcPct val="50000"/>
              </a:spcBef>
            </a:pP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υ</a:t>
            </a:r>
            <a:r>
              <a:rPr lang="en-US" altLang="zh-CN" sz="2400" b="1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2400" b="1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逆</a:t>
            </a:r>
            <a:r>
              <a:rPr lang="en-US" altLang="zh-CN" sz="2400" b="1">
                <a:solidFill>
                  <a:srgbClr val="FF0000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endParaRPr lang="en-US" altLang="zh-CN" sz="2400" b="1">
              <a:solidFill>
                <a:srgbClr val="FF0000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直接连接符 29"/>
          <p:cNvSpPr/>
          <p:nvPr/>
        </p:nvSpPr>
        <p:spPr>
          <a:xfrm>
            <a:off x="6901180" y="4783455"/>
            <a:ext cx="4751388" cy="0"/>
          </a:xfrm>
          <a:prstGeom prst="line">
            <a:avLst/>
          </a:prstGeom>
          <a:ln w="38100" cap="flat" cmpd="sng">
            <a:solidFill>
              <a:srgbClr val="000000"/>
            </a:solidFill>
            <a:prstDash val="solid"/>
            <a:miter/>
            <a:headEnd type="none" w="med" len="med"/>
            <a:tailEnd type="arrow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" name="文本框 30"/>
          <p:cNvSpPr txBox="1"/>
          <p:nvPr/>
        </p:nvSpPr>
        <p:spPr>
          <a:xfrm>
            <a:off x="6951028" y="4803775"/>
            <a:ext cx="1217612" cy="831850"/>
          </a:xfrm>
          <a:prstGeom prst="rect">
            <a:avLst/>
          </a:prstGeom>
          <a:noFill/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 lvl="0" algn="l">
              <a:spcBef>
                <a:spcPct val="50000"/>
              </a:spcBef>
            </a:pPr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不平衡状态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2" name="直接连接符 31"/>
          <p:cNvSpPr/>
          <p:nvPr/>
        </p:nvSpPr>
        <p:spPr>
          <a:xfrm>
            <a:off x="8126095" y="2539365"/>
            <a:ext cx="635" cy="2205990"/>
          </a:xfrm>
          <a:prstGeom prst="line">
            <a:avLst/>
          </a:prstGeom>
          <a:ln w="57150" cap="flat" cmpd="sng">
            <a:solidFill>
              <a:schemeClr val="tx1"/>
            </a:solidFill>
            <a:prstDash val="sysDot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3" name="直接连接符 32"/>
          <p:cNvSpPr/>
          <p:nvPr/>
        </p:nvSpPr>
        <p:spPr>
          <a:xfrm>
            <a:off x="6887845" y="4745990"/>
            <a:ext cx="164465" cy="31115"/>
          </a:xfrm>
          <a:prstGeom prst="line">
            <a:avLst/>
          </a:prstGeom>
          <a:ln w="117475" cap="flat" cmpd="sng">
            <a:solidFill>
              <a:srgbClr val="FF0000"/>
            </a:solidFill>
            <a:prstDash val="sysDot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4" name="直接连接符 33"/>
          <p:cNvSpPr/>
          <p:nvPr/>
        </p:nvSpPr>
        <p:spPr>
          <a:xfrm>
            <a:off x="6856730" y="2539365"/>
            <a:ext cx="118745" cy="635"/>
          </a:xfrm>
          <a:prstGeom prst="line">
            <a:avLst/>
          </a:prstGeom>
          <a:ln w="117475" cap="flat" cmpd="sng">
            <a:solidFill>
              <a:srgbClr val="FF0000"/>
            </a:solidFill>
            <a:prstDash val="sysDot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5" name="任意多边形 34"/>
          <p:cNvSpPr/>
          <p:nvPr/>
        </p:nvSpPr>
        <p:spPr>
          <a:xfrm rot="10891337" flipV="1">
            <a:off x="6962140" y="3629660"/>
            <a:ext cx="1132840" cy="1158875"/>
          </a:xfrm>
          <a:custGeom>
            <a:avLst/>
            <a:gdLst>
              <a:gd name="txL" fmla="*/ 0 w 21600"/>
              <a:gd name="txT" fmla="*/ 0 h 21600"/>
              <a:gd name="txR" fmla="*/ 21600 w 21600"/>
              <a:gd name="txB" fmla="*/ 21600 h 21600"/>
            </a:gdLst>
            <a:ahLst/>
            <a:cxnLst>
              <a:cxn ang="270">
                <a:pos x="0" y="0"/>
              </a:cxn>
              <a:cxn ang="90">
                <a:pos x="21600" y="21600"/>
              </a:cxn>
              <a:cxn ang="90">
                <a:pos x="0" y="21600"/>
              </a:cxn>
            </a:cxnLst>
            <a:rect l="txL" t="txT" r="txR" b="txB"/>
            <a:pathLst>
              <a:path w="21600" h="21600" fill="none">
                <a:moveTo>
                  <a:pt x="0" y="0"/>
                </a:moveTo>
                <a:arcTo wR="21600" hR="21600" stAng="-5400000" swAng="5400000"/>
              </a:path>
              <a:path w="21600" h="21600" stroke="0">
                <a:moveTo>
                  <a:pt x="21600" y="21600"/>
                </a:moveTo>
                <a:arcTo wR="-10800" hR="-21600" stAng="0" swAng="12821404"/>
                <a:lnTo>
                  <a:pt x="0" y="0"/>
                </a:lnTo>
                <a:close/>
              </a:path>
            </a:pathLst>
          </a:custGeom>
          <a:noFill/>
          <a:ln w="38100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6" name="直接连接符 35"/>
          <p:cNvSpPr/>
          <p:nvPr/>
        </p:nvSpPr>
        <p:spPr>
          <a:xfrm>
            <a:off x="8173085" y="3633153"/>
            <a:ext cx="3313113" cy="0"/>
          </a:xfrm>
          <a:prstGeom prst="line">
            <a:avLst/>
          </a:prstGeom>
          <a:ln w="476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7" name="Text Box 6"/>
          <p:cNvSpPr txBox="1"/>
          <p:nvPr/>
        </p:nvSpPr>
        <p:spPr>
          <a:xfrm>
            <a:off x="7951470" y="4691698"/>
            <a:ext cx="549275" cy="54864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>
            <a:spAutoFit/>
          </a:bodyPr>
          <a:lstStyle/>
          <a:p>
            <a:pPr lvl="0" eaLnBrk="1" hangingPunct="1"/>
            <a:r>
              <a:rPr lang="en-US" altLang="zh-CN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t1</a:t>
            </a:r>
            <a:endParaRPr lang="en-US" altLang="zh-CN" sz="28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" name="图片 3" descr="C:\Users\ADMINI~1.PC-\AppData\Local\Temp\ksohtml\wpsD0D9.tmp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17738" y="1550353"/>
            <a:ext cx="733425" cy="352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/>
      <p:bldP spid="145" grpId="0"/>
      <p:bldP spid="146" grpId="0"/>
      <p:bldP spid="147" grpId="0"/>
      <p:bldP spid="149" grpId="0"/>
      <p:bldP spid="150" grpId="0"/>
      <p:bldP spid="151" grpId="0"/>
      <p:bldP spid="152" grpId="0"/>
      <p:bldP spid="154" grpId="0"/>
      <p:bldP spid="21" grpId="0"/>
      <p:bldP spid="23" grpId="0" bldLvl="0" animBg="1"/>
      <p:bldP spid="25" grpId="0"/>
      <p:bldP spid="26" grpId="0" bldLvl="0" animBg="1"/>
      <p:bldP spid="29" grpId="0"/>
      <p:bldP spid="31" grpId="0" bldLvl="0" animBg="1"/>
      <p:bldP spid="35" grpId="0" animBg="1"/>
      <p:bldP spid="35" grpId="1" bldLvl="0" animBg="1"/>
      <p:bldP spid="3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49250" y="309245"/>
            <a:ext cx="4436110" cy="613410"/>
          </a:xfrm>
          <a:prstGeom prst="rect">
            <a:avLst/>
          </a:prstGeom>
          <a:solidFill>
            <a:srgbClr val="FFFF66"/>
          </a:solidFill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 algn="l"/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二、化学平衡状态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73735" y="890905"/>
            <a:ext cx="4127500" cy="613410"/>
          </a:xfrm>
          <a:prstGeom prst="rect">
            <a:avLst/>
          </a:prstGeom>
          <a:solidFill>
            <a:srgbClr val="CCFFFF"/>
          </a:solidFill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/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化学平衡的建立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94055" y="1508760"/>
            <a:ext cx="4356735" cy="613410"/>
          </a:xfrm>
          <a:prstGeom prst="rect">
            <a:avLst/>
          </a:prstGeom>
          <a:solidFill>
            <a:srgbClr val="CCFFFF"/>
          </a:solidFill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/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化学平衡状态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9" name="Text Box 2"/>
          <p:cNvSpPr txBox="1"/>
          <p:nvPr/>
        </p:nvSpPr>
        <p:spPr>
          <a:xfrm>
            <a:off x="1765935" y="2168525"/>
            <a:ext cx="10255250" cy="18288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 eaLnBrk="1" hangingPunct="1"/>
            <a:r>
              <a:rPr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在一定条件下，当______</a:t>
            </a:r>
            <a:r>
              <a:rPr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__</a:t>
            </a:r>
            <a:r>
              <a:rPr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_两个方向的反应速率</a:t>
            </a:r>
            <a:r>
              <a:rPr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_______</a:t>
            </a:r>
            <a:r>
              <a:rPr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时，反应体系中所有参加反应的物质的</a:t>
            </a:r>
            <a:r>
              <a:rPr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______________</a:t>
            </a:r>
            <a:r>
              <a:rPr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可以保持</a:t>
            </a:r>
            <a:r>
              <a:rPr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_______</a:t>
            </a:r>
            <a:r>
              <a:rPr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，反应达到了“限度”，这时我们称为“化学平衡状态”，简称化学平衡</a:t>
            </a:r>
            <a:r>
              <a:rPr lang="zh-CN" sz="28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415145" y="2096135"/>
            <a:ext cx="894080" cy="5486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相等</a:t>
            </a:r>
            <a:endParaRPr lang="zh-CN" altLang="en-US" sz="28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625590" y="2571750"/>
            <a:ext cx="1960880" cy="5486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质量或浓度</a:t>
            </a:r>
            <a:endParaRPr lang="zh-CN" altLang="en-US" sz="28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0198735" y="2541905"/>
            <a:ext cx="894080" cy="5486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恒定</a:t>
            </a:r>
            <a:endParaRPr lang="zh-CN" altLang="en-US" sz="28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757420" y="2116455"/>
            <a:ext cx="1249680" cy="5486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正、逆</a:t>
            </a:r>
            <a:endParaRPr lang="zh-CN" altLang="en-US" sz="28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95605" y="4142740"/>
            <a:ext cx="11035665" cy="1261110"/>
          </a:xfrm>
          <a:prstGeom prst="rect">
            <a:avLst/>
          </a:prstGeom>
          <a:solidFill>
            <a:srgbClr val="FFFFCC"/>
          </a:solidFill>
          <a:ln w="28575" cmpd="sng">
            <a:solidFill>
              <a:srgbClr val="FF0000"/>
            </a:solidFill>
            <a:prstDash val="sysDot"/>
          </a:ln>
        </p:spPr>
        <p:txBody>
          <a:bodyPr wrap="square" rtlCol="0" anchor="t">
            <a:spAutoFit/>
          </a:bodyPr>
          <a:lstStyle/>
          <a:p>
            <a:pPr algn="l">
              <a:lnSpc>
                <a:spcPct val="120000"/>
              </a:lnSpc>
            </a:pP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这时正、逆变化过程虽然仍在继续，如果不采用特殊的方法或技术，实际观察到的是一种“反应停止了”的表观现象。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84175" y="2157730"/>
            <a:ext cx="1491615" cy="5486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28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(1)</a:t>
            </a:r>
            <a:r>
              <a:rPr lang="zh-CN" altLang="en-US" sz="28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概念</a:t>
            </a:r>
            <a:r>
              <a:rPr lang="en-US" altLang="zh-CN" sz="2800" b="1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:</a:t>
            </a:r>
            <a:endParaRPr lang="en-US" altLang="zh-CN" sz="2800" b="1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" grpId="0" bldLvl="0"/>
      <p:bldP spid="4" grpId="0"/>
      <p:bldP spid="5" grpId="0"/>
      <p:bldP spid="6" grpId="0"/>
      <p:bldP spid="7" grpId="0"/>
      <p:bldP spid="10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49250" y="309245"/>
            <a:ext cx="4436110" cy="613410"/>
          </a:xfrm>
          <a:prstGeom prst="rect">
            <a:avLst/>
          </a:prstGeom>
          <a:solidFill>
            <a:srgbClr val="FFFF66"/>
          </a:solidFill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 algn="l"/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二、化学平衡状态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73735" y="890905"/>
            <a:ext cx="4127500" cy="613410"/>
          </a:xfrm>
          <a:prstGeom prst="rect">
            <a:avLst/>
          </a:prstGeom>
          <a:solidFill>
            <a:srgbClr val="CCFFFF"/>
          </a:solidFill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/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化学平衡的建立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94055" y="1508760"/>
            <a:ext cx="4356735" cy="613410"/>
          </a:xfrm>
          <a:prstGeom prst="rect">
            <a:avLst/>
          </a:prstGeom>
          <a:solidFill>
            <a:srgbClr val="CCFFFF"/>
          </a:solidFill>
          <a:ln w="9525">
            <a:noFill/>
            <a:miter/>
          </a:ln>
        </p:spPr>
        <p:txBody>
          <a:bodyPr wrap="square">
            <a:spAutoFit/>
          </a:bodyPr>
          <a:lstStyle/>
          <a:p>
            <a:pPr lvl="0"/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</a:rPr>
              <a:t>化学平衡状态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9" name="Text Box 2"/>
          <p:cNvSpPr txBox="1"/>
          <p:nvPr/>
        </p:nvSpPr>
        <p:spPr>
          <a:xfrm>
            <a:off x="953135" y="2736850"/>
            <a:ext cx="10255250" cy="13716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lstStyle/>
          <a:p>
            <a:pPr marL="0" algn="l">
              <a:lnSpc>
                <a:spcPct val="150000"/>
              </a:lnSpc>
            </a:pPr>
            <a:r>
              <a:rPr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①体系中所有反应物和生成物的_____________________________；</a:t>
            </a:r>
            <a:endParaRPr sz="2800" b="1" dirty="0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marL="0" algn="l">
              <a:lnSpc>
                <a:spcPct val="150000"/>
              </a:lnSpc>
            </a:pPr>
            <a:r>
              <a:rPr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②正、逆反应速率________。</a:t>
            </a:r>
            <a:endParaRPr sz="2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13435" y="2204085"/>
            <a:ext cx="4946015" cy="5486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sz="2800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(2)化学平衡状态的直接标志：</a:t>
            </a:r>
            <a:endParaRPr lang="en-US" altLang="zh-CN" sz="2800" b="1"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6178550" y="2807970"/>
            <a:ext cx="4344035" cy="54864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lstStyle/>
          <a:p>
            <a:pPr marL="0" indent="0" algn="l"/>
            <a:r>
              <a:rPr lang="zh-CN" altLang="en-US" sz="2800" b="1" u="sng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质量或浓度可以保持恒定</a:t>
            </a:r>
            <a:endParaRPr lang="zh-CN" altLang="en-US" sz="2800" b="1" u="sng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065270" y="3507740"/>
            <a:ext cx="894080" cy="5486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sz="28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相等</a:t>
            </a:r>
            <a:endParaRPr lang="zh-CN" altLang="en-US" sz="28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9" grpId="0" bldLvl="0"/>
      <p:bldP spid="169" grpId="1"/>
      <p:bldP spid="100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581025" y="756920"/>
            <a:ext cx="10967720" cy="353949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marL="0" indent="0" algn="l"/>
            <a:r>
              <a:rPr lang="zh-CN" altLang="en-US" sz="32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【</a:t>
            </a:r>
            <a:r>
              <a:rPr lang="zh-CN" altLang="en-US" sz="3200" b="1" u="none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练习</a:t>
            </a:r>
            <a:r>
              <a:rPr lang="en-US" altLang="zh-CN" sz="32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1</a:t>
            </a:r>
            <a:r>
              <a:rPr lang="zh-CN" altLang="en-US" sz="32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】</a:t>
            </a:r>
            <a:endParaRPr lang="zh-CN" altLang="en-US" sz="3200" b="1" u="none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marL="0" indent="0" algn="l"/>
            <a:r>
              <a:rPr lang="zh-CN" altLang="en-US" sz="3200" b="1" u="none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一定温度下，对可逆反应 </a:t>
            </a:r>
            <a:r>
              <a:rPr lang="en-US" altLang="zh-CN" sz="3200" b="1" u="none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A(g) +2B(g)       </a:t>
            </a:r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3C(g)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的下列叙述中，能说明反应已达到平衡的是（     ）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  <a:sym typeface="+mn-ea"/>
            </a:endParaRPr>
          </a:p>
          <a:p>
            <a:pPr marL="0" indent="0" algn="l"/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A</a:t>
            </a:r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.  </a:t>
            </a:r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C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生成的速率与</a:t>
            </a:r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C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分解的速率相等 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  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  <a:sym typeface="+mn-ea"/>
            </a:endParaRPr>
          </a:p>
          <a:p>
            <a:pPr marL="0" indent="0" algn="l"/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B</a:t>
            </a:r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.  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单位时间内消耗</a:t>
            </a:r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a</a:t>
            </a:r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mol A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，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同时生成</a:t>
            </a:r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3a mol C</a:t>
            </a:r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</a:t>
            </a:r>
            <a:endParaRPr lang="en-US" altLang="zh-CN" sz="3200" b="1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  <a:sym typeface="+mn-ea"/>
            </a:endParaRPr>
          </a:p>
          <a:p>
            <a:pPr marL="0" indent="0" algn="l"/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C</a:t>
            </a:r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.  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容器内的压强不再变化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                 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  <a:sym typeface="+mn-ea"/>
            </a:endParaRPr>
          </a:p>
          <a:p>
            <a:pPr marL="0" indent="0" algn="l"/>
            <a:r>
              <a:rPr lang="en-US" altLang="zh-CN" sz="3200" b="1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D.  </a:t>
            </a:r>
            <a:r>
              <a:rPr lang="zh-CN" altLang="en-US" sz="3200" b="1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  <a:sym typeface="+mn-ea"/>
              </a:rPr>
              <a:t>混合气体的物质的量不再变化 </a:t>
            </a:r>
            <a:endParaRPr lang="zh-CN" altLang="en-US" sz="3200" b="1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221220" y="1765300"/>
            <a:ext cx="488315" cy="61341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A</a:t>
            </a:r>
            <a:endParaRPr lang="en-US" altLang="zh-CN" sz="32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2" name="图片 3" descr="C:\Users\ADMINI~1.PC-\AppData\Local\Temp\ksohtml\wpsD0D9.tmp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31138" y="1366203"/>
            <a:ext cx="733425" cy="352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581025" y="756920"/>
            <a:ext cx="10967720" cy="353949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marL="0" indent="0" algn="l"/>
            <a:r>
              <a:rPr sz="32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【练习2】</a:t>
            </a:r>
            <a:endParaRPr sz="3200" b="1" u="none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l"/>
            <a:r>
              <a:rPr sz="32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在恒温下反应P(气)+Q(气)        R(气)+S(气) ，下列说法中可以说明反应已达平衡状态的是（　　）</a:t>
            </a:r>
            <a:endParaRPr sz="3200" b="1" u="none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l"/>
            <a:r>
              <a:rPr sz="32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A.反应容器内总物质的量不随时间而变化       </a:t>
            </a:r>
            <a:endParaRPr sz="3200" b="1" u="none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l"/>
            <a:r>
              <a:rPr sz="32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B. P和S的生成速率相等，</a:t>
            </a:r>
            <a:endParaRPr sz="3200" b="1" u="none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l"/>
            <a:r>
              <a:rPr sz="32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C. 反应容器内P、Q、R、S四者共存，        </a:t>
            </a:r>
            <a:endParaRPr sz="3200" b="1" u="none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 algn="l"/>
            <a:r>
              <a:rPr sz="3200" b="1" u="none">
                <a:latin typeface="微软雅黑" panose="020B0503020204020204" pitchFamily="34" charset="-122"/>
                <a:ea typeface="微软雅黑" panose="020B0503020204020204" pitchFamily="34" charset="-122"/>
              </a:rPr>
              <a:t>D. 反应容器内P、Q、R、S四者的物质的量相等</a:t>
            </a:r>
            <a:endParaRPr sz="3200" b="1" u="none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898640" y="1749425"/>
            <a:ext cx="461010" cy="61341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B</a:t>
            </a:r>
            <a:endParaRPr lang="en-US" altLang="zh-CN" sz="32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  <a:sym typeface="+mn-ea"/>
            </a:endParaRPr>
          </a:p>
        </p:txBody>
      </p:sp>
      <p:pic>
        <p:nvPicPr>
          <p:cNvPr id="2" name="图片 3" descr="C:\Users\ADMINI~1.PC-\AppData\Local\Temp\ksohtml\wpsD0D9.tmp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91493" y="1381443"/>
            <a:ext cx="733425" cy="352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1_自定义设计方案">
  <a:themeElements>
    <a:clrScheme name="自定义 17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0B34C"/>
      </a:accent1>
      <a:accent2>
        <a:srgbClr val="8BC24A"/>
      </a:accent2>
      <a:accent3>
        <a:srgbClr val="50B34C"/>
      </a:accent3>
      <a:accent4>
        <a:srgbClr val="8BC24A"/>
      </a:accent4>
      <a:accent5>
        <a:srgbClr val="50B34C"/>
      </a:accent5>
      <a:accent6>
        <a:srgbClr val="8BC24A"/>
      </a:accent6>
      <a:hlink>
        <a:srgbClr val="50B34C"/>
      </a:hlink>
      <a:folHlink>
        <a:srgbClr val="8BC24A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1931</Words>
  <Application>WPS 演示</Application>
  <PresentationFormat>宽屏</PresentationFormat>
  <Paragraphs>191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Arial</vt:lpstr>
      <vt:lpstr>宋体</vt:lpstr>
      <vt:lpstr>Wingdings</vt:lpstr>
      <vt:lpstr>微软雅黑</vt:lpstr>
      <vt:lpstr>Times New Roman</vt:lpstr>
      <vt:lpstr>Calibri</vt:lpstr>
      <vt:lpstr>Arial Unicode MS</vt:lpstr>
      <vt:lpstr>Calibri Light</vt:lpstr>
      <vt:lpstr>1_自定义设计方案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yb</cp:lastModifiedBy>
  <cp:revision>104</cp:revision>
  <dcterms:created xsi:type="dcterms:W3CDTF">2016-01-26T16:34:00Z</dcterms:created>
  <dcterms:modified xsi:type="dcterms:W3CDTF">2020-06-17T10:04:22Z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