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8" r:id="rId3"/>
    <p:sldId id="291" r:id="rId4"/>
    <p:sldId id="290" r:id="rId5"/>
    <p:sldId id="292" r:id="rId6"/>
    <p:sldId id="294" r:id="rId7"/>
    <p:sldId id="295" r:id="rId8"/>
    <p:sldId id="296" r:id="rId9"/>
    <p:sldId id="297" r:id="rId10"/>
    <p:sldId id="312" r:id="rId11"/>
    <p:sldId id="303" r:id="rId12"/>
    <p:sldId id="304" r:id="rId13"/>
    <p:sldId id="305" r:id="rId14"/>
    <p:sldId id="306" r:id="rId15"/>
    <p:sldId id="313" r:id="rId16"/>
    <p:sldId id="309" r:id="rId17"/>
    <p:sldId id="311" r:id="rId18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C7E"/>
    <a:srgbClr val="1D41D5"/>
    <a:srgbClr val="FF66FF"/>
    <a:srgbClr val="C00000"/>
    <a:srgbClr val="EF0D01"/>
    <a:srgbClr val="F9680D"/>
    <a:srgbClr val="C97176"/>
    <a:srgbClr val="CC4E3F"/>
    <a:srgbClr val="39998D"/>
    <a:srgbClr val="F7E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575" autoAdjust="0"/>
    <p:restoredTop sz="94660"/>
  </p:normalViewPr>
  <p:slideViewPr>
    <p:cSldViewPr snapToGrid="0">
      <p:cViewPr>
        <p:scale>
          <a:sx n="59" d="100"/>
          <a:sy n="59" d="100"/>
        </p:scale>
        <p:origin x="-696" y="-330"/>
      </p:cViewPr>
      <p:guideLst>
        <p:guide orient="horz" pos="2191"/>
        <p:guide pos="380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60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4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4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7A78B-3527-4848-B480-04F82BC1315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58.xml"/><Relationship Id="rId18" Type="http://schemas.openxmlformats.org/officeDocument/2006/relationships/tags" Target="../tags/tag57.xml"/><Relationship Id="rId17" Type="http://schemas.openxmlformats.org/officeDocument/2006/relationships/tags" Target="../tags/tag56.xml"/><Relationship Id="rId16" Type="http://schemas.openxmlformats.org/officeDocument/2006/relationships/tags" Target="../tags/tag55.xml"/><Relationship Id="rId15" Type="http://schemas.openxmlformats.org/officeDocument/2006/relationships/tags" Target="../tags/tag54.xml"/><Relationship Id="rId14" Type="http://schemas.openxmlformats.org/officeDocument/2006/relationships/tags" Target="../tags/tag53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375654" y="2109733"/>
            <a:ext cx="11256744" cy="1837228"/>
          </a:xfrm>
          <a:prstGeom prst="rect">
            <a:avLst/>
          </a:prstGeom>
        </p:spPr>
        <p:txBody>
          <a:bodyPr wrap="none" lIns="91394" tIns="45697" rIns="91394" bIns="45697" fromWordArt="1">
            <a:prstTxWarp prst="textSlantUp">
              <a:avLst>
                <a:gd name="adj" fmla="val 0"/>
              </a:avLst>
            </a:prstTxWarp>
          </a:bodyPr>
          <a:lstStyle/>
          <a:p>
            <a:pPr>
              <a:defRPr/>
            </a:pPr>
            <a:r>
              <a:rPr lang="zh-CN" altLang="en-US" b="1" kern="10" dirty="0" smtClean="0">
                <a:ln w="22225">
                  <a:solidFill>
                    <a:schemeClr val="bg1"/>
                  </a:solidFill>
                  <a:rou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第</a:t>
            </a:r>
            <a:r>
              <a:rPr lang="en-US" altLang="zh-CN" b="1" kern="10" dirty="0" smtClean="0">
                <a:ln w="22225">
                  <a:solidFill>
                    <a:schemeClr val="bg1"/>
                  </a:solidFill>
                  <a:rou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lang="zh-CN" altLang="en-US" b="1" kern="10" dirty="0" smtClean="0">
                <a:ln w="22225">
                  <a:solidFill>
                    <a:schemeClr val="bg1"/>
                  </a:solidFill>
                  <a:rou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节：原子核的组成</a:t>
            </a:r>
            <a:endParaRPr lang="zh-CN" altLang="en-US" b="1" kern="10" dirty="0">
              <a:ln w="22225">
                <a:solidFill>
                  <a:schemeClr val="bg1"/>
                </a:solidFill>
                <a:round/>
              </a:ln>
              <a:solidFill>
                <a:srgbClr val="00B05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60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二、质子</a:t>
            </a:r>
            <a:r>
              <a:rPr lang="zh-CN" altLang="en-US" sz="60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的发现</a:t>
            </a:r>
            <a:endParaRPr lang="zh-CN" altLang="en-US" sz="6000" b="1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5642" y="1383631"/>
            <a:ext cx="11566358" cy="4191000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1919年，卢瑟福用</a:t>
            </a:r>
            <a:r>
              <a:rPr lang="en-US" altLang="zh-C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粒子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轰击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氮核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，得到了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质子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。经过研究证明，质子带正电荷，其电量和一个电子的电量相同，它的质量等于一个电子质量的1836倍.进一步研究表明，质子的性质和氢原子核的性质完全相同，所以质子就是氢原子核。核反应方程</a:t>
            </a:r>
            <a:endParaRPr lang="zh-CN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673767" y="4764505"/>
          <a:ext cx="11053011" cy="178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2" imgW="38709600" imgH="12192000" progId="Equation.DSMT4">
                  <p:embed/>
                </p:oleObj>
              </mc:Choice>
              <mc:Fallback>
                <p:oleObj name="Equation" r:id="rId2" imgW="38709600" imgH="121920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3767" y="4764505"/>
                        <a:ext cx="11053011" cy="17894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6751" y="571501"/>
            <a:ext cx="11233149" cy="12818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同样的方法，从氟、钠、铝的原子核中打出了质子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。从而说明了质子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是原子核的组成部分。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200151" y="1989139"/>
            <a:ext cx="9791700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原子核是否只是由质子组成呢？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159000" y="2733678"/>
            <a:ext cx="2880784" cy="1262063"/>
            <a:chOff x="1202" y="3339"/>
            <a:chExt cx="1361" cy="795"/>
          </a:xfrm>
        </p:grpSpPr>
        <p:sp>
          <p:nvSpPr>
            <p:cNvPr id="16404" name="Text Box 5"/>
            <p:cNvSpPr txBox="1">
              <a:spLocks noChangeArrowheads="1"/>
            </p:cNvSpPr>
            <p:nvPr/>
          </p:nvSpPr>
          <p:spPr bwMode="auto">
            <a:xfrm>
              <a:off x="1247" y="3339"/>
              <a:ext cx="1316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核的质量</a:t>
              </a:r>
              <a:endParaRPr lang="zh-CN" altLang="en-US" sz="32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405" name="Text Box 6"/>
            <p:cNvSpPr txBox="1">
              <a:spLocks noChangeArrowheads="1"/>
            </p:cNvSpPr>
            <p:nvPr/>
          </p:nvSpPr>
          <p:spPr bwMode="auto">
            <a:xfrm>
              <a:off x="1220" y="3766"/>
              <a:ext cx="1316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质子质量</a:t>
              </a:r>
              <a:endParaRPr lang="zh-CN" altLang="en-US" sz="32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>
              <a:off x="1202" y="3734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6510867" y="2708278"/>
            <a:ext cx="2931584" cy="1262063"/>
            <a:chOff x="3258" y="3323"/>
            <a:chExt cx="1385" cy="795"/>
          </a:xfrm>
        </p:grpSpPr>
        <p:sp>
          <p:nvSpPr>
            <p:cNvPr id="16401" name="Text Box 9"/>
            <p:cNvSpPr txBox="1">
              <a:spLocks noChangeArrowheads="1"/>
            </p:cNvSpPr>
            <p:nvPr/>
          </p:nvSpPr>
          <p:spPr bwMode="auto">
            <a:xfrm>
              <a:off x="3327" y="3323"/>
              <a:ext cx="1316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核的电量</a:t>
              </a:r>
              <a:endParaRPr lang="zh-CN" altLang="en-US" sz="32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402" name="Text Box 10"/>
            <p:cNvSpPr txBox="1">
              <a:spLocks noChangeArrowheads="1"/>
            </p:cNvSpPr>
            <p:nvPr/>
          </p:nvSpPr>
          <p:spPr bwMode="auto">
            <a:xfrm>
              <a:off x="3300" y="3750"/>
              <a:ext cx="1316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rPr>
                <a:t>质子电量</a:t>
              </a:r>
              <a:endParaRPr lang="zh-CN" altLang="en-US" sz="32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403" name="Line 11"/>
            <p:cNvSpPr>
              <a:spLocks noChangeShapeType="1"/>
            </p:cNvSpPr>
            <p:nvPr/>
          </p:nvSpPr>
          <p:spPr bwMode="auto">
            <a:xfrm>
              <a:off x="3258" y="3726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5038669" y="3127544"/>
            <a:ext cx="1056216" cy="5663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en-US" sz="4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Group 14"/>
          <p:cNvGrpSpPr/>
          <p:nvPr/>
        </p:nvGrpSpPr>
        <p:grpSpPr bwMode="auto">
          <a:xfrm>
            <a:off x="2161118" y="4076700"/>
            <a:ext cx="7296149" cy="1277795"/>
            <a:chOff x="2336" y="164"/>
            <a:chExt cx="3290" cy="787"/>
          </a:xfrm>
        </p:grpSpPr>
        <p:grpSp>
          <p:nvGrpSpPr>
            <p:cNvPr id="5" name="Group 15"/>
            <p:cNvGrpSpPr/>
            <p:nvPr/>
          </p:nvGrpSpPr>
          <p:grpSpPr bwMode="auto">
            <a:xfrm>
              <a:off x="2336" y="164"/>
              <a:ext cx="1361" cy="787"/>
              <a:chOff x="1202" y="3339"/>
              <a:chExt cx="1361" cy="787"/>
            </a:xfrm>
          </p:grpSpPr>
          <p:sp>
            <p:nvSpPr>
              <p:cNvPr id="16398" name="Text Box 16"/>
              <p:cNvSpPr txBox="1">
                <a:spLocks noChangeArrowheads="1"/>
              </p:cNvSpPr>
              <p:nvPr/>
            </p:nvSpPr>
            <p:spPr bwMode="auto">
              <a:xfrm>
                <a:off x="1247" y="3339"/>
                <a:ext cx="1316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核的质量</a:t>
                </a:r>
                <a:endPara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99" name="Text Box 17"/>
              <p:cNvSpPr txBox="1">
                <a:spLocks noChangeArrowheads="1"/>
              </p:cNvSpPr>
              <p:nvPr/>
            </p:nvSpPr>
            <p:spPr bwMode="auto">
              <a:xfrm>
                <a:off x="1220" y="3766"/>
                <a:ext cx="1316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质子质量</a:t>
                </a:r>
                <a:endPara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400" name="Line 18"/>
              <p:cNvSpPr>
                <a:spLocks noChangeShapeType="1"/>
              </p:cNvSpPr>
              <p:nvPr/>
            </p:nvSpPr>
            <p:spPr bwMode="auto">
              <a:xfrm>
                <a:off x="1202" y="3734"/>
                <a:ext cx="10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32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" name="Group 19"/>
            <p:cNvGrpSpPr/>
            <p:nvPr/>
          </p:nvGrpSpPr>
          <p:grpSpPr bwMode="auto">
            <a:xfrm>
              <a:off x="4241" y="164"/>
              <a:ext cx="1385" cy="787"/>
              <a:chOff x="3258" y="3323"/>
              <a:chExt cx="1385" cy="787"/>
            </a:xfrm>
          </p:grpSpPr>
          <p:sp>
            <p:nvSpPr>
              <p:cNvPr id="16395" name="Text Box 20"/>
              <p:cNvSpPr txBox="1">
                <a:spLocks noChangeArrowheads="1"/>
              </p:cNvSpPr>
              <p:nvPr/>
            </p:nvSpPr>
            <p:spPr bwMode="auto">
              <a:xfrm>
                <a:off x="3327" y="3323"/>
                <a:ext cx="1316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核的电量</a:t>
                </a:r>
                <a:endParaRPr lang="zh-CN" altLang="en-US" sz="32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96" name="Text Box 21"/>
              <p:cNvSpPr txBox="1">
                <a:spLocks noChangeArrowheads="1"/>
              </p:cNvSpPr>
              <p:nvPr/>
            </p:nvSpPr>
            <p:spPr bwMode="auto">
              <a:xfrm>
                <a:off x="3300" y="3750"/>
                <a:ext cx="1316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质子电量</a:t>
                </a:r>
                <a:endParaRPr lang="zh-CN" altLang="en-US" sz="32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97" name="Line 22"/>
              <p:cNvSpPr>
                <a:spLocks noChangeShapeType="1"/>
              </p:cNvSpPr>
              <p:nvPr/>
            </p:nvSpPr>
            <p:spPr bwMode="auto">
              <a:xfrm>
                <a:off x="3258" y="3726"/>
                <a:ext cx="10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32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6394" name="Text Box 23"/>
            <p:cNvSpPr txBox="1">
              <a:spLocks noChangeArrowheads="1"/>
            </p:cNvSpPr>
            <p:nvPr/>
          </p:nvSpPr>
          <p:spPr bwMode="auto">
            <a:xfrm>
              <a:off x="3689" y="342"/>
              <a:ext cx="363" cy="4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&gt;</a:t>
              </a:r>
              <a:endParaRPr lang="en-US" altLang="zh-CN" sz="4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nimBg="1"/>
      <p:bldP spid="169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三、中子的发现</a:t>
            </a:r>
            <a:endParaRPr lang="zh-CN" altLang="en-US" sz="6000" b="1" dirty="0" smtClean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1" y="2857500"/>
            <a:ext cx="10750551" cy="11430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1932年英国物理学家查德威克发现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中子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的核反应方程式：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zh-CN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98458" y="5337509"/>
          <a:ext cx="8900584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38709600" imgH="5791200" progId="Equation.DSMT4">
                  <p:embed/>
                </p:oleObj>
              </mc:Choice>
              <mc:Fallback>
                <p:oleObj name="Equation" r:id="rId1" imgW="38709600" imgH="57912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98458" y="5337509"/>
                        <a:ext cx="8900584" cy="9985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1466599"/>
            <a:ext cx="11762317" cy="1195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卢瑟福进而猜想原子核内存在不带电的中子，这一猜想被他的学生查德威克用实验证实，并得到公认．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249349" y="4298033"/>
          <a:ext cx="6974416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32613600" imgH="5791200" progId="Equation.DSMT4">
                  <p:embed/>
                </p:oleObj>
              </mc:Choice>
              <mc:Fallback>
                <p:oleObj name="Equation" r:id="rId3" imgW="32613600" imgH="57912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9349" y="4298033"/>
                        <a:ext cx="6974416" cy="9286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 txBox="1">
            <a:spLocks noChangeArrowheads="1"/>
          </p:cNvSpPr>
          <p:nvPr/>
        </p:nvSpPr>
        <p:spPr bwMode="auto">
          <a:xfrm>
            <a:off x="825167" y="-48126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bIns="0" anchor="b"/>
          <a:lstStyle/>
          <a:p>
            <a:r>
              <a:rPr lang="zh-CN" altLang="en-US" sz="6000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四、原子核组成</a:t>
            </a:r>
            <a:endParaRPr lang="zh-CN" altLang="en-US" sz="6000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2261937" y="1643063"/>
            <a:ext cx="2303714" cy="2209800"/>
            <a:chOff x="0" y="0"/>
            <a:chExt cx="1392" cy="1392"/>
          </a:xfrm>
        </p:grpSpPr>
        <p:sp>
          <p:nvSpPr>
            <p:cNvPr id="17437" name="Oval 3"/>
            <p:cNvSpPr>
              <a:spLocks noChangeArrowheads="1"/>
            </p:cNvSpPr>
            <p:nvPr/>
          </p:nvSpPr>
          <p:spPr bwMode="auto">
            <a:xfrm>
              <a:off x="528" y="81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8" name="Oval 4"/>
            <p:cNvSpPr>
              <a:spLocks noChangeArrowheads="1"/>
            </p:cNvSpPr>
            <p:nvPr/>
          </p:nvSpPr>
          <p:spPr bwMode="auto">
            <a:xfrm>
              <a:off x="288" y="72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9" name="Oval 5"/>
            <p:cNvSpPr>
              <a:spLocks noChangeArrowheads="1"/>
            </p:cNvSpPr>
            <p:nvPr/>
          </p:nvSpPr>
          <p:spPr bwMode="auto">
            <a:xfrm>
              <a:off x="480" y="105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0" name="Oval 6"/>
            <p:cNvSpPr>
              <a:spLocks noChangeArrowheads="1"/>
            </p:cNvSpPr>
            <p:nvPr/>
          </p:nvSpPr>
          <p:spPr bwMode="auto">
            <a:xfrm>
              <a:off x="48" y="672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1" name="Oval 7"/>
            <p:cNvSpPr>
              <a:spLocks noChangeArrowheads="1"/>
            </p:cNvSpPr>
            <p:nvPr/>
          </p:nvSpPr>
          <p:spPr bwMode="auto">
            <a:xfrm>
              <a:off x="240" y="96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2" name="Oval 8"/>
            <p:cNvSpPr>
              <a:spLocks noChangeArrowheads="1"/>
            </p:cNvSpPr>
            <p:nvPr/>
          </p:nvSpPr>
          <p:spPr bwMode="auto">
            <a:xfrm>
              <a:off x="528" y="48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3" name="Oval 9"/>
            <p:cNvSpPr>
              <a:spLocks noChangeArrowheads="1"/>
            </p:cNvSpPr>
            <p:nvPr/>
          </p:nvSpPr>
          <p:spPr bwMode="auto">
            <a:xfrm>
              <a:off x="432" y="28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4" name="Oval 10"/>
            <p:cNvSpPr>
              <a:spLocks noChangeArrowheads="1"/>
            </p:cNvSpPr>
            <p:nvPr/>
          </p:nvSpPr>
          <p:spPr bwMode="auto">
            <a:xfrm>
              <a:off x="288" y="4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5" name="Oval 11"/>
            <p:cNvSpPr>
              <a:spLocks noChangeArrowheads="1"/>
            </p:cNvSpPr>
            <p:nvPr/>
          </p:nvSpPr>
          <p:spPr bwMode="auto">
            <a:xfrm>
              <a:off x="48" y="33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6" name="Oval 12"/>
            <p:cNvSpPr>
              <a:spLocks noChangeArrowheads="1"/>
            </p:cNvSpPr>
            <p:nvPr/>
          </p:nvSpPr>
          <p:spPr bwMode="auto">
            <a:xfrm>
              <a:off x="96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7" name="Oval 13"/>
            <p:cNvSpPr>
              <a:spLocks noChangeArrowheads="1"/>
            </p:cNvSpPr>
            <p:nvPr/>
          </p:nvSpPr>
          <p:spPr bwMode="auto">
            <a:xfrm>
              <a:off x="0" y="48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8" name="Oval 14"/>
            <p:cNvSpPr>
              <a:spLocks noChangeArrowheads="1"/>
            </p:cNvSpPr>
            <p:nvPr/>
          </p:nvSpPr>
          <p:spPr bwMode="auto">
            <a:xfrm>
              <a:off x="672" y="672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9" name="Oval 15"/>
            <p:cNvSpPr>
              <a:spLocks noChangeArrowheads="1"/>
            </p:cNvSpPr>
            <p:nvPr/>
          </p:nvSpPr>
          <p:spPr bwMode="auto">
            <a:xfrm>
              <a:off x="672" y="24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0" name="Oval 16"/>
            <p:cNvSpPr>
              <a:spLocks noChangeArrowheads="1"/>
            </p:cNvSpPr>
            <p:nvPr/>
          </p:nvSpPr>
          <p:spPr bwMode="auto">
            <a:xfrm>
              <a:off x="768" y="4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1" name="Oval 17"/>
            <p:cNvSpPr>
              <a:spLocks noChangeArrowheads="1"/>
            </p:cNvSpPr>
            <p:nvPr/>
          </p:nvSpPr>
          <p:spPr bwMode="auto">
            <a:xfrm>
              <a:off x="528" y="0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2" name="Oval 18"/>
            <p:cNvSpPr>
              <a:spLocks noChangeArrowheads="1"/>
            </p:cNvSpPr>
            <p:nvPr/>
          </p:nvSpPr>
          <p:spPr bwMode="auto">
            <a:xfrm>
              <a:off x="432" y="1056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3" name="Oval 19"/>
            <p:cNvSpPr>
              <a:spLocks noChangeArrowheads="1"/>
            </p:cNvSpPr>
            <p:nvPr/>
          </p:nvSpPr>
          <p:spPr bwMode="auto">
            <a:xfrm>
              <a:off x="1008" y="28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4" name="Oval 20"/>
            <p:cNvSpPr>
              <a:spLocks noChangeArrowheads="1"/>
            </p:cNvSpPr>
            <p:nvPr/>
          </p:nvSpPr>
          <p:spPr bwMode="auto">
            <a:xfrm>
              <a:off x="864" y="9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5" name="Oval 21"/>
            <p:cNvSpPr>
              <a:spLocks noChangeArrowheads="1"/>
            </p:cNvSpPr>
            <p:nvPr/>
          </p:nvSpPr>
          <p:spPr bwMode="auto">
            <a:xfrm>
              <a:off x="1056" y="52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6" name="Oval 22"/>
            <p:cNvSpPr>
              <a:spLocks noChangeArrowheads="1"/>
            </p:cNvSpPr>
            <p:nvPr/>
          </p:nvSpPr>
          <p:spPr bwMode="auto">
            <a:xfrm>
              <a:off x="672" y="192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7" name="Oval 23"/>
            <p:cNvSpPr>
              <a:spLocks noChangeArrowheads="1"/>
            </p:cNvSpPr>
            <p:nvPr/>
          </p:nvSpPr>
          <p:spPr bwMode="auto">
            <a:xfrm>
              <a:off x="240" y="33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8" name="Oval 24"/>
            <p:cNvSpPr>
              <a:spLocks noChangeArrowheads="1"/>
            </p:cNvSpPr>
            <p:nvPr/>
          </p:nvSpPr>
          <p:spPr bwMode="auto">
            <a:xfrm>
              <a:off x="720" y="105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9" name="Oval 25"/>
            <p:cNvSpPr>
              <a:spLocks noChangeArrowheads="1"/>
            </p:cNvSpPr>
            <p:nvPr/>
          </p:nvSpPr>
          <p:spPr bwMode="auto">
            <a:xfrm>
              <a:off x="912" y="912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0" name="Oval 26"/>
            <p:cNvSpPr>
              <a:spLocks noChangeArrowheads="1"/>
            </p:cNvSpPr>
            <p:nvPr/>
          </p:nvSpPr>
          <p:spPr bwMode="auto">
            <a:xfrm>
              <a:off x="816" y="48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1" name="Oval 27"/>
            <p:cNvSpPr>
              <a:spLocks noChangeArrowheads="1"/>
            </p:cNvSpPr>
            <p:nvPr/>
          </p:nvSpPr>
          <p:spPr bwMode="auto">
            <a:xfrm>
              <a:off x="1008" y="720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2" name="Oval 28"/>
            <p:cNvSpPr>
              <a:spLocks noChangeArrowheads="1"/>
            </p:cNvSpPr>
            <p:nvPr/>
          </p:nvSpPr>
          <p:spPr bwMode="auto">
            <a:xfrm>
              <a:off x="240" y="528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09090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3" name="Oval 29"/>
            <p:cNvSpPr>
              <a:spLocks noChangeArrowheads="1"/>
            </p:cNvSpPr>
            <p:nvPr/>
          </p:nvSpPr>
          <p:spPr bwMode="auto">
            <a:xfrm>
              <a:off x="96" y="864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4" name="Oval 30"/>
            <p:cNvSpPr>
              <a:spLocks noChangeArrowheads="1"/>
            </p:cNvSpPr>
            <p:nvPr/>
          </p:nvSpPr>
          <p:spPr bwMode="auto">
            <a:xfrm>
              <a:off x="384" y="24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5" name="Oval 31"/>
            <p:cNvSpPr>
              <a:spLocks noChangeArrowheads="1"/>
            </p:cNvSpPr>
            <p:nvPr/>
          </p:nvSpPr>
          <p:spPr bwMode="auto">
            <a:xfrm>
              <a:off x="624" y="432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6" name="Oval 32"/>
            <p:cNvSpPr>
              <a:spLocks noChangeArrowheads="1"/>
            </p:cNvSpPr>
            <p:nvPr/>
          </p:nvSpPr>
          <p:spPr bwMode="auto">
            <a:xfrm>
              <a:off x="336" y="720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7" name="Oval 33"/>
            <p:cNvSpPr>
              <a:spLocks noChangeArrowheads="1"/>
            </p:cNvSpPr>
            <p:nvPr/>
          </p:nvSpPr>
          <p:spPr bwMode="auto">
            <a:xfrm>
              <a:off x="720" y="816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8" name="Oval 34"/>
            <p:cNvSpPr>
              <a:spLocks noChangeArrowheads="1"/>
            </p:cNvSpPr>
            <p:nvPr/>
          </p:nvSpPr>
          <p:spPr bwMode="auto">
            <a:xfrm>
              <a:off x="576" y="672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9" name="Oval 35"/>
            <p:cNvSpPr>
              <a:spLocks noChangeArrowheads="1"/>
            </p:cNvSpPr>
            <p:nvPr/>
          </p:nvSpPr>
          <p:spPr bwMode="auto">
            <a:xfrm>
              <a:off x="1008" y="336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70" name="Oval 36"/>
            <p:cNvSpPr>
              <a:spLocks noChangeArrowheads="1"/>
            </p:cNvSpPr>
            <p:nvPr/>
          </p:nvSpPr>
          <p:spPr bwMode="auto">
            <a:xfrm>
              <a:off x="960" y="576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412" name="AutoShape 38"/>
          <p:cNvSpPr>
            <a:spLocks noChangeArrowheads="1"/>
          </p:cNvSpPr>
          <p:nvPr/>
        </p:nvSpPr>
        <p:spPr bwMode="auto">
          <a:xfrm>
            <a:off x="5175251" y="1906588"/>
            <a:ext cx="1524000" cy="457200"/>
          </a:xfrm>
          <a:prstGeom prst="wedgeRoundRectCallout">
            <a:avLst>
              <a:gd name="adj1" fmla="val -110694"/>
              <a:gd name="adj2" fmla="val 54514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中子 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3" name="AutoShape 39"/>
          <p:cNvSpPr>
            <a:spLocks noChangeArrowheads="1"/>
          </p:cNvSpPr>
          <p:nvPr/>
        </p:nvSpPr>
        <p:spPr bwMode="auto">
          <a:xfrm>
            <a:off x="5175251" y="1284288"/>
            <a:ext cx="1524000" cy="457200"/>
          </a:xfrm>
          <a:prstGeom prst="wedgeRoundRectCallout">
            <a:avLst>
              <a:gd name="adj1" fmla="val -130833"/>
              <a:gd name="adj2" fmla="val 106944"/>
              <a:gd name="adj3" fmla="val 16667"/>
            </a:avLst>
          </a:prstGeom>
          <a:noFill/>
          <a:ln w="9525">
            <a:solidFill>
              <a:srgbClr val="0000FF"/>
            </a:solidFill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质子 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4" name="Rectangle 40"/>
          <p:cNvSpPr>
            <a:spLocks noChangeArrowheads="1"/>
          </p:cNvSpPr>
          <p:nvPr/>
        </p:nvSpPr>
        <p:spPr bwMode="auto">
          <a:xfrm>
            <a:off x="7867093" y="1278105"/>
            <a:ext cx="1930400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统称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核子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grpSp>
        <p:nvGrpSpPr>
          <p:cNvPr id="4" name="Group 41"/>
          <p:cNvGrpSpPr/>
          <p:nvPr/>
        </p:nvGrpSpPr>
        <p:grpSpPr bwMode="auto">
          <a:xfrm>
            <a:off x="6699251" y="1500188"/>
            <a:ext cx="1016000" cy="533400"/>
            <a:chOff x="0" y="0"/>
            <a:chExt cx="480" cy="336"/>
          </a:xfrm>
        </p:grpSpPr>
        <p:sp>
          <p:nvSpPr>
            <p:cNvPr id="17435" name="Freeform 42"/>
            <p:cNvSpPr/>
            <p:nvPr/>
          </p:nvSpPr>
          <p:spPr bwMode="auto">
            <a:xfrm>
              <a:off x="0" y="0"/>
              <a:ext cx="480" cy="144"/>
            </a:xfrm>
            <a:custGeom>
              <a:avLst/>
              <a:gdLst>
                <a:gd name="T0" fmla="*/ 0 w 480"/>
                <a:gd name="T1" fmla="*/ 0 h 144"/>
                <a:gd name="T2" fmla="*/ 144 w 480"/>
                <a:gd name="T3" fmla="*/ 96 h 144"/>
                <a:gd name="T4" fmla="*/ 480 w 480"/>
                <a:gd name="T5" fmla="*/ 144 h 144"/>
                <a:gd name="T6" fmla="*/ 0 60000 65536"/>
                <a:gd name="T7" fmla="*/ 0 60000 65536"/>
                <a:gd name="T8" fmla="*/ 0 60000 65536"/>
                <a:gd name="T9" fmla="*/ 0 w 480"/>
                <a:gd name="T10" fmla="*/ 0 h 144"/>
                <a:gd name="T11" fmla="*/ 480 w 48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44">
                  <a:moveTo>
                    <a:pt x="0" y="0"/>
                  </a:moveTo>
                  <a:cubicBezTo>
                    <a:pt x="32" y="36"/>
                    <a:pt x="64" y="72"/>
                    <a:pt x="144" y="96"/>
                  </a:cubicBezTo>
                  <a:cubicBezTo>
                    <a:pt x="224" y="120"/>
                    <a:pt x="424" y="136"/>
                    <a:pt x="480" y="144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Freeform 43"/>
            <p:cNvSpPr/>
            <p:nvPr/>
          </p:nvSpPr>
          <p:spPr bwMode="auto">
            <a:xfrm>
              <a:off x="0" y="192"/>
              <a:ext cx="480" cy="144"/>
            </a:xfrm>
            <a:custGeom>
              <a:avLst/>
              <a:gdLst>
                <a:gd name="T0" fmla="*/ 0 w 480"/>
                <a:gd name="T1" fmla="*/ 144 h 144"/>
                <a:gd name="T2" fmla="*/ 144 w 480"/>
                <a:gd name="T3" fmla="*/ 48 h 144"/>
                <a:gd name="T4" fmla="*/ 480 w 480"/>
                <a:gd name="T5" fmla="*/ 0 h 144"/>
                <a:gd name="T6" fmla="*/ 0 60000 65536"/>
                <a:gd name="T7" fmla="*/ 0 60000 65536"/>
                <a:gd name="T8" fmla="*/ 0 60000 65536"/>
                <a:gd name="T9" fmla="*/ 0 w 480"/>
                <a:gd name="T10" fmla="*/ 0 h 144"/>
                <a:gd name="T11" fmla="*/ 480 w 48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44">
                  <a:moveTo>
                    <a:pt x="0" y="144"/>
                  </a:moveTo>
                  <a:cubicBezTo>
                    <a:pt x="32" y="108"/>
                    <a:pt x="64" y="72"/>
                    <a:pt x="144" y="48"/>
                  </a:cubicBezTo>
                  <a:cubicBezTo>
                    <a:pt x="224" y="24"/>
                    <a:pt x="352" y="12"/>
                    <a:pt x="480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25" name="Rectangle 68"/>
          <p:cNvSpPr>
            <a:spLocks noChangeArrowheads="1"/>
          </p:cNvSpPr>
          <p:nvPr/>
        </p:nvSpPr>
        <p:spPr bwMode="auto">
          <a:xfrm>
            <a:off x="2544345" y="3851776"/>
            <a:ext cx="23368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lang="zh-CN" altLang="en-US" sz="32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－15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    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55380" y="4421772"/>
            <a:ext cx="6091767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5711575" y="950076"/>
          <a:ext cx="1764045" cy="16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1" imgW="6096000" imgH="5791200" progId="Equation.DSMT4">
                  <p:embed/>
                </p:oleObj>
              </mc:Choice>
              <mc:Fallback>
                <p:oleObj name="Equation" r:id="rId1" imgW="6096000" imgH="5791200" progId="Equation.DSMT4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711575" y="950076"/>
                        <a:ext cx="1764045" cy="16737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5578476" y="3216944"/>
          <a:ext cx="5475288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1148000" imgH="17068800" progId="Equation.DSMT4">
                  <p:embed/>
                </p:oleObj>
              </mc:Choice>
              <mc:Fallback>
                <p:oleObj name="Equation" r:id="rId3" imgW="41148000" imgH="17068800" progId="Equation.DSMT4">
                  <p:embed/>
                  <p:pic>
                    <p:nvPicPr>
                      <p:cNvPr id="0" name="图片 307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8476" y="3216944"/>
                        <a:ext cx="5475288" cy="2270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401054" y="909221"/>
            <a:ext cx="4379494" cy="48013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核电荷数：原子核所带的电荷总是质子电荷的整数倍，这个倍数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叫核电荷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数 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质量数：原子核的质量几乎等于单个核子质量的整数倍，这个倍数叫质量数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88969" y="1405372"/>
            <a:ext cx="3015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隶书" panose="02010509060101010101" charset="-122"/>
                <a:ea typeface="隶书" panose="02010509060101010101" charset="-122"/>
              </a:rPr>
              <a:t>A</a:t>
            </a:r>
            <a:r>
              <a:rPr lang="zh-CN" altLang="en-US" sz="3200" b="1" dirty="0" smtClean="0">
                <a:latin typeface="隶书" panose="02010509060101010101" charset="-122"/>
                <a:ea typeface="隶书" panose="02010509060101010101" charset="-122"/>
              </a:rPr>
              <a:t>表示质量数</a:t>
            </a:r>
            <a:endParaRPr lang="zh-CN" altLang="en-US" sz="3200" b="1" dirty="0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23136" y="838019"/>
            <a:ext cx="2863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隶书" panose="02010509060101010101" charset="-122"/>
                <a:ea typeface="隶书" panose="02010509060101010101" charset="-122"/>
              </a:rPr>
              <a:t>X</a:t>
            </a:r>
            <a:r>
              <a:rPr lang="zh-CN" altLang="en-US" sz="3200" b="1" dirty="0" smtClean="0">
                <a:latin typeface="隶书" panose="02010509060101010101" charset="-122"/>
                <a:ea typeface="隶书" panose="02010509060101010101" charset="-122"/>
              </a:rPr>
              <a:t>表示元素符号</a:t>
            </a:r>
            <a:endParaRPr lang="zh-CN" altLang="en-US" sz="3200" b="1" dirty="0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69179" y="2079141"/>
            <a:ext cx="3080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隶书" panose="02010509060101010101" charset="-122"/>
                <a:ea typeface="隶书" panose="02010509060101010101" charset="-122"/>
              </a:rPr>
              <a:t>Z</a:t>
            </a:r>
            <a:r>
              <a:rPr lang="zh-CN" altLang="en-US" sz="3200" b="1" dirty="0" smtClean="0">
                <a:latin typeface="隶书" panose="02010509060101010101" charset="-122"/>
                <a:ea typeface="隶书" panose="02010509060101010101" charset="-122"/>
              </a:rPr>
              <a:t>表示质子</a:t>
            </a:r>
            <a:r>
              <a:rPr lang="zh-CN" altLang="en-US" sz="3200" b="1" dirty="0" smtClean="0">
                <a:latin typeface="隶书" panose="02010509060101010101" charset="-122"/>
                <a:ea typeface="隶书" panose="02010509060101010101" charset="-122"/>
              </a:rPr>
              <a:t>数</a:t>
            </a:r>
            <a:endParaRPr lang="zh-CN" altLang="en-US" sz="3200" b="1" dirty="0"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395037" y="504072"/>
            <a:ext cx="10972800" cy="2303295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同位素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具有相同</a:t>
            </a:r>
            <a:r>
              <a:rPr 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质子数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不同</a:t>
            </a:r>
            <a:r>
              <a:rPr 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中子数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的原子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因为在元素周期表中的</a:t>
            </a:r>
            <a:r>
              <a:rPr 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位置相同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故互称同位素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同位素具有</a:t>
            </a:r>
            <a:r>
              <a:rPr 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相同的化学性质</a:t>
            </a:r>
            <a:r>
              <a:rPr lang="zh-CN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9460" name="TextBox 5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399367" y="4238625"/>
            <a:ext cx="104986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TextBox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6584" y="4238625"/>
            <a:ext cx="1047749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TextBox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1384" y="4238625"/>
            <a:ext cx="1047749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3401485" y="3605213"/>
            <a:ext cx="7747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/>
              <a:t>氕</a:t>
            </a:r>
            <a:endParaRPr lang="zh-CN" altLang="en-US" sz="3600" b="1"/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6189133" y="3605213"/>
            <a:ext cx="965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/>
              <a:t>氘</a:t>
            </a:r>
            <a:endParaRPr lang="zh-CN" altLang="en-US" sz="3600" b="1"/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9069918" y="3605213"/>
            <a:ext cx="1060449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/>
              <a:t>氚</a:t>
            </a:r>
            <a:endParaRPr lang="zh-CN" altLang="en-US" sz="3600" b="1"/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569385" y="5364163"/>
            <a:ext cx="985798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荷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质比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比值：    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  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    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    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表格 4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3140076"/>
            <a:ext cx="12151784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1" y="1071563"/>
            <a:ext cx="10858500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jj\Desktop\Pictures\图片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391" y="96252"/>
            <a:ext cx="4204655" cy="109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572000" y="1752600"/>
            <a:ext cx="5283200" cy="24384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endParaRPr lang="en-GB" altLang="zh-CN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572126" y="677780"/>
            <a:ext cx="9652000" cy="1077218"/>
          </a:xfrm>
          <a:prstGeom prst="rect">
            <a:avLst/>
          </a:prstGeom>
          <a:solidFill>
            <a:schemeClr val="bg1"/>
          </a:solidFill>
          <a:ln w="57150">
            <a:solidFill>
              <a:schemeClr val="folHlink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kumimoji="1"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人们通过什么现象或实验发现原子核是由更小的微粒构成的？ </a:t>
            </a:r>
            <a:endParaRPr kumimoji="1"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9637" name="Picture 5" descr="3 cop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93516" y="2298032"/>
            <a:ext cx="3973095" cy="3636963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6475662" y="3946357"/>
            <a:ext cx="812800" cy="457200"/>
          </a:xfrm>
          <a:prstGeom prst="rightArrow">
            <a:avLst>
              <a:gd name="adj1" fmla="val 54167"/>
              <a:gd name="adj2" fmla="val 60414"/>
            </a:avLst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endParaRPr lang="en-GB" altLang="zh-CN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652083" y="3336757"/>
            <a:ext cx="3850106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人们认识原子核的结构就是从天然放射性开始的。</a:t>
            </a:r>
            <a:endParaRPr kumimoji="1"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 autoUpdateAnimBg="0"/>
      <p:bldP spid="69638" grpId="0" animBg="1"/>
      <p:bldP spid="6963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/>
          <p:cNvSpPr>
            <a:spLocks noGrp="1"/>
          </p:cNvSpPr>
          <p:nvPr>
            <p:ph idx="4294967295"/>
          </p:nvPr>
        </p:nvSpPr>
        <p:spPr>
          <a:xfrm>
            <a:off x="-1" y="961774"/>
            <a:ext cx="11999495" cy="1481137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1896</a:t>
            </a:r>
            <a:r>
              <a:rPr 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年，法国物理学家</a:t>
            </a:r>
            <a:r>
              <a:rPr 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贝克勒尔</a:t>
            </a:r>
            <a:r>
              <a:rPr 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发现，</a:t>
            </a:r>
            <a:r>
              <a:rPr 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铀和含铀的矿物</a:t>
            </a:r>
            <a:r>
              <a:rPr 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能够发出看不见的射线，这种射线可以穿透黑纸使照相底片感光。</a:t>
            </a:r>
            <a:endParaRPr 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eaLnBrk="1" hangingPunct="1">
              <a:defRPr/>
            </a:pPr>
            <a:endParaRPr lang="zh-CN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19" name="标题 1"/>
          <p:cNvSpPr txBox="1">
            <a:spLocks noChangeArrowheads="1"/>
          </p:cNvSpPr>
          <p:nvPr/>
        </p:nvSpPr>
        <p:spPr bwMode="auto">
          <a:xfrm>
            <a:off x="1536810" y="-240632"/>
            <a:ext cx="831304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隶书" panose="02010509060101010101" charset="-122"/>
              </a:rPr>
              <a:t>一、天然放射现象</a:t>
            </a:r>
            <a:endParaRPr lang="zh-CN" alt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隶书" panose="02010509060101010101" charset="-122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0" y="2309145"/>
            <a:ext cx="11935326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研究发现，原子序数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大于或等于83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的所有元素，都能自发地放出射线.原子序数小于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83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的元素（如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61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号与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43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号元素及部分同位素），有的也具有放射性.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01863" y="3990557"/>
            <a:ext cx="11685337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某些物质能自发发射出人眼看不见但能使照相底片感光的射线,物质发射这种射线的性质叫做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放射性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.具有放射性的元素称为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放射性元素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．元素这种自发的放出射线的现象叫做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天然放射现象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．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1933074" y="5729539"/>
            <a:ext cx="76200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放射性说明了原子核具有复杂结构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04284" y="1795129"/>
            <a:ext cx="11387667" cy="3006725"/>
          </a:xfrm>
        </p:spPr>
        <p:txBody>
          <a:bodyPr/>
          <a:lstStyle/>
          <a:p>
            <a:pPr algn="just" eaLnBrk="1" hangingPunct="1"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在放射性现象中放出的射线是什么东西呢？</a:t>
            </a:r>
            <a:endParaRPr lang="zh-CN" altLang="en-US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 eaLnBrk="1" hangingPunct="1"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它们除了能穿透黑纸使照相底片感光的性质以外，还有些什么性质呢？</a:t>
            </a:r>
            <a:endParaRPr lang="zh-CN" altLang="en-US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 eaLnBrk="1" hangingPunct="1"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这些射线带不带电呢？</a:t>
            </a:r>
            <a:endParaRPr lang="zh-CN" altLang="en-US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44307" y="387350"/>
            <a:ext cx="9147229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60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二、射线到底是什么</a:t>
            </a:r>
            <a:endParaRPr kumimoji="1" lang="zh-CN" altLang="en-US" sz="6000" b="1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图片 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29389" y="2582777"/>
            <a:ext cx="3211764" cy="34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图片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17" y="2250762"/>
            <a:ext cx="3179011" cy="384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28915" y="1357563"/>
            <a:ext cx="374683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加上磁场后的情形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46447" y="1303238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加上电场后的情形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7576" y="2679031"/>
            <a:ext cx="3359023" cy="199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746480" y="292588"/>
            <a:ext cx="55931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到底射线是什么</a:t>
            </a:r>
            <a:endParaRPr lang="en-US" altLang="zh-CN" sz="6000" b="1" dirty="0" smtClean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25" name="图片 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804481" y="2398294"/>
            <a:ext cx="3211764" cy="421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2266" y="2381751"/>
            <a:ext cx="31051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725" y="223452"/>
            <a:ext cx="4800476" cy="64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α</a:t>
            </a:r>
            <a:r>
              <a:rPr lang="zh-CN" altLang="en-US" sz="54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射线</a:t>
            </a:r>
            <a:endParaRPr lang="zh-CN" altLang="en-US" sz="5400" b="1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73630" y="943075"/>
            <a:ext cx="6901992" cy="4479158"/>
          </a:xfrm>
        </p:spPr>
        <p:txBody>
          <a:bodyPr/>
          <a:lstStyle/>
          <a:p>
            <a:pPr algn="just" eaLnBrk="1" hangingPunct="1"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根据射线的偏转方向和磁场方向的关系可以确定，偏转较小的一束由带正电荷的粒子组成，我们把它叫做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射线，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射线由带正电的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粒子组成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科学家们研究发现每个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粒子带的正电荷是电子电荷的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倍，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粒子质量大约等于氦原子的质量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进一步研究表明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粒子就是氦原子核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endParaRPr lang="en-US" altLang="zh-CN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438149" y="486130"/>
            <a:ext cx="3179011" cy="384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45432" y="5415898"/>
            <a:ext cx="10988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由于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粒子的质量较大，所以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射线的穿透本领最小，我们用一张厚纸就能把它挡住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42598" y="351789"/>
            <a:ext cx="2811255" cy="64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β</a:t>
            </a:r>
            <a:r>
              <a:rPr lang="zh-CN" altLang="en-US" sz="54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射线</a:t>
            </a:r>
            <a:endParaRPr lang="zh-CN" altLang="en-US" sz="5400" b="1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69883" y="1296000"/>
            <a:ext cx="7254918" cy="3709137"/>
          </a:xfrm>
        </p:spPr>
        <p:txBody>
          <a:bodyPr/>
          <a:lstStyle/>
          <a:p>
            <a:pPr algn="just" eaLnBrk="1" hangingPunct="1"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与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α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射线偏转方向相反的那束射线带负电荷，我们把它叫做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β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研究发现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β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射线由带负电的粒子（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β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粒子）组成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进一步研究表明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β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粒子就是电子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614612" y="293625"/>
            <a:ext cx="3179011" cy="384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962524" y="5159225"/>
            <a:ext cx="10395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β</a:t>
            </a:r>
            <a:r>
              <a:rPr lang="zh-CN" altLang="en-US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射线的穿透本领较强，很容易穿透黑纸，还能穿透几厘米厚的铝板</a:t>
            </a:r>
            <a:r>
              <a:rPr lang="en-US" altLang="zh-CN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. </a:t>
            </a:r>
            <a:endParaRPr lang="zh-CN" altLang="en-US" sz="3600" b="1" spc="150" noProof="1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γ</a:t>
            </a:r>
            <a:r>
              <a:rPr lang="zh-CN" altLang="en-US" sz="6000" b="1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射线</a:t>
            </a:r>
            <a:endParaRPr lang="zh-CN" altLang="en-US" sz="6000" b="1" dirty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62389" y="1392253"/>
            <a:ext cx="7030329" cy="5041355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中间不发生偏转的那束射线叫做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γ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射线，研究表明，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γ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射线的实质是一种波长极短的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电磁波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，它不带电，是中性的</a:t>
            </a:r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None/>
            </a:pPr>
            <a:r>
              <a:rPr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614612" y="293625"/>
            <a:ext cx="3179011" cy="384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97305" y="4742129"/>
            <a:ext cx="11341769" cy="1430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30000"/>
              </a:lnSpc>
              <a:spcAft>
                <a:spcPts val="1000"/>
              </a:spcAft>
            </a:pPr>
            <a:r>
              <a:rPr lang="en-US" altLang="zh-CN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γ</a:t>
            </a:r>
            <a:r>
              <a:rPr lang="zh-CN" altLang="en-US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射线的穿透本领极强，一般薄金属板都挡不住它，它能穿透几十厘米厚的水泥墙和几厘米厚的铅板</a:t>
            </a:r>
            <a:r>
              <a:rPr lang="en-US" altLang="zh-CN" sz="3600" b="1" spc="150" noProof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. </a:t>
            </a:r>
            <a:endParaRPr lang="zh-CN" altLang="en-US" sz="3600" b="1" spc="150" noProof="1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表格 4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6674" y="1769311"/>
            <a:ext cx="11780420" cy="41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2167272" y="317332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bIns="0" anchor="b"/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  <a:latin typeface="Calibri" panose="020F0502020204030204" pitchFamily="34" charset="0"/>
                <a:ea typeface="隶书" panose="02010509060101010101" charset="-122"/>
              </a:rPr>
              <a:t>三种放射线的比较</a:t>
            </a:r>
            <a:endParaRPr lang="zh-CN" altLang="en-US" sz="5400" dirty="0">
              <a:solidFill>
                <a:srgbClr val="FF0000"/>
              </a:solidFill>
              <a:latin typeface="Calibri" panose="020F0502020204030204" pitchFamily="34" charset="0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59.xml><?xml version="1.0" encoding="utf-8"?>
<p:tagLst xmlns:p="http://schemas.openxmlformats.org/presentationml/2006/main">
  <p:tag name="REFSHAPE" val="221929020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DOC_GUID" val="{3273eb55-9944-4884-ab1e-573c25595f8f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WPS 演示</Application>
  <PresentationFormat>自定义</PresentationFormat>
  <Paragraphs>115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Times New Roman</vt:lpstr>
      <vt:lpstr>华文行楷</vt:lpstr>
      <vt:lpstr>隶书</vt:lpstr>
      <vt:lpstr>楷体</vt:lpstr>
      <vt:lpstr>Wingdings 2</vt:lpstr>
      <vt:lpstr>Calibri</vt:lpstr>
      <vt:lpstr>Arial Unicode MS</vt:lpstr>
      <vt:lpstr>黑体</vt:lpstr>
      <vt:lpstr>华文细黑</vt:lpstr>
      <vt:lpstr>Office 主题​​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α射线</vt:lpstr>
      <vt:lpstr>β射线</vt:lpstr>
      <vt:lpstr>γ射线</vt:lpstr>
      <vt:lpstr>PowerPoint 演示文稿</vt:lpstr>
      <vt:lpstr>二、质子的发现</vt:lpstr>
      <vt:lpstr>PowerPoint 演示文稿</vt:lpstr>
      <vt:lpstr>三、中子的发现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能量的量子化</dc:title>
  <dc:creator>sunqi</dc:creator>
  <cp:lastModifiedBy>zhaiyujia</cp:lastModifiedBy>
  <cp:revision>455</cp:revision>
  <dcterms:created xsi:type="dcterms:W3CDTF">2019-03-01T02:27:00Z</dcterms:created>
  <dcterms:modified xsi:type="dcterms:W3CDTF">2020-05-26T08:41:55Z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