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88" r:id="rId3"/>
    <p:sldId id="291" r:id="rId4"/>
    <p:sldId id="290" r:id="rId5"/>
    <p:sldId id="292" r:id="rId6"/>
    <p:sldId id="294" r:id="rId7"/>
    <p:sldId id="295" r:id="rId8"/>
    <p:sldId id="296" r:id="rId9"/>
    <p:sldId id="297" r:id="rId10"/>
    <p:sldId id="312" r:id="rId11"/>
    <p:sldId id="303" r:id="rId12"/>
    <p:sldId id="304" r:id="rId13"/>
    <p:sldId id="305" r:id="rId14"/>
    <p:sldId id="306" r:id="rId15"/>
    <p:sldId id="313" r:id="rId16"/>
    <p:sldId id="309" r:id="rId17"/>
    <p:sldId id="311" r:id="rId18"/>
  </p:sldIdLst>
  <p:sldSz cx="12192000" cy="6858000"/>
  <p:notesSz cx="6858000" cy="9144000"/>
  <p:custDataLst>
    <p:tags r:id="rId2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C7E"/>
    <a:srgbClr val="1D41D5"/>
    <a:srgbClr val="FF66FF"/>
    <a:srgbClr val="C00000"/>
    <a:srgbClr val="EF0D01"/>
    <a:srgbClr val="F9680D"/>
    <a:srgbClr val="C97176"/>
    <a:srgbClr val="CC4E3F"/>
    <a:srgbClr val="39998D"/>
    <a:srgbClr val="F7EA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1575" autoAdjust="0"/>
    <p:restoredTop sz="94660"/>
  </p:normalViewPr>
  <p:slideViewPr>
    <p:cSldViewPr snapToGrid="0">
      <p:cViewPr>
        <p:scale>
          <a:sx n="59" d="100"/>
          <a:sy n="59" d="100"/>
        </p:scale>
        <p:origin x="-696" y="-330"/>
      </p:cViewPr>
      <p:guideLst>
        <p:guide orient="horz" pos="2191"/>
        <p:guide pos="3807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4" Type="http://schemas.openxmlformats.org/officeDocument/2006/relationships/tags" Target="tags/tag60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handoutMaster" Target="handoutMasters/handoutMaster1.xml"/><Relationship Id="rId2" Type="http://schemas.openxmlformats.org/officeDocument/2006/relationships/theme" Target="theme/theme1.xml"/><Relationship Id="rId19" Type="http://schemas.openxmlformats.org/officeDocument/2006/relationships/notesMaster" Target="notesMasters/notesMaster1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48.xml"/><Relationship Id="rId4" Type="http://schemas.openxmlformats.org/officeDocument/2006/relationships/tags" Target="../tags/tag47.xml"/><Relationship Id="rId3" Type="http://schemas.openxmlformats.org/officeDocument/2006/relationships/tags" Target="../tags/tag46.xml"/><Relationship Id="rId2" Type="http://schemas.openxmlformats.org/officeDocument/2006/relationships/tags" Target="../tags/tag45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5" Type="http://schemas.openxmlformats.org/officeDocument/2006/relationships/tags" Target="../tags/tag52.xml"/><Relationship Id="rId4" Type="http://schemas.openxmlformats.org/officeDocument/2006/relationships/tags" Target="../tags/tag51.xml"/><Relationship Id="rId3" Type="http://schemas.openxmlformats.org/officeDocument/2006/relationships/tags" Target="../tags/tag50.xml"/><Relationship Id="rId2" Type="http://schemas.openxmlformats.org/officeDocument/2006/relationships/tags" Target="../tags/tag49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39.xml"/><Relationship Id="rId6" Type="http://schemas.openxmlformats.org/officeDocument/2006/relationships/tags" Target="../tags/tag38.xml"/><Relationship Id="rId5" Type="http://schemas.openxmlformats.org/officeDocument/2006/relationships/tags" Target="../tags/tag37.xml"/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4.xml"/><Relationship Id="rId5" Type="http://schemas.openxmlformats.org/officeDocument/2006/relationships/tags" Target="../tags/tag43.xml"/><Relationship Id="rId4" Type="http://schemas.openxmlformats.org/officeDocument/2006/relationships/tags" Target="../tags/tag42.xml"/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日期占位符 104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页脚占位符 104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104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77A78B-3527-4848-B480-04F82BC1315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0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9" Type="http://schemas.openxmlformats.org/officeDocument/2006/relationships/tags" Target="../tags/tag58.xml"/><Relationship Id="rId18" Type="http://schemas.openxmlformats.org/officeDocument/2006/relationships/tags" Target="../tags/tag57.xml"/><Relationship Id="rId17" Type="http://schemas.openxmlformats.org/officeDocument/2006/relationships/tags" Target="../tags/tag56.xml"/><Relationship Id="rId16" Type="http://schemas.openxmlformats.org/officeDocument/2006/relationships/tags" Target="../tags/tag55.xml"/><Relationship Id="rId15" Type="http://schemas.openxmlformats.org/officeDocument/2006/relationships/tags" Target="../tags/tag54.xml"/><Relationship Id="rId14" Type="http://schemas.openxmlformats.org/officeDocument/2006/relationships/tags" Target="../tags/tag53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9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.vml"/><Relationship Id="rId4" Type="http://schemas.openxmlformats.org/officeDocument/2006/relationships/slideLayout" Target="../slideLayouts/slideLayout13.xml"/><Relationship Id="rId3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tags" Target="../tags/tag5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2.vml"/><Relationship Id="rId5" Type="http://schemas.openxmlformats.org/officeDocument/2006/relationships/slideLayout" Target="../slideLayouts/slideLayout13.xml"/><Relationship Id="rId4" Type="http://schemas.openxmlformats.org/officeDocument/2006/relationships/image" Target="../media/image9.wmf"/><Relationship Id="rId3" Type="http://schemas.openxmlformats.org/officeDocument/2006/relationships/oleObject" Target="../embeddings/oleObject3.bin"/><Relationship Id="rId2" Type="http://schemas.openxmlformats.org/officeDocument/2006/relationships/image" Target="../media/image8.wmf"/><Relationship Id="rId1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3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2.wmf"/><Relationship Id="rId3" Type="http://schemas.openxmlformats.org/officeDocument/2006/relationships/oleObject" Target="../embeddings/oleObject5.bin"/><Relationship Id="rId2" Type="http://schemas.openxmlformats.org/officeDocument/2006/relationships/image" Target="../media/image11.wmf"/><Relationship Id="rId1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WordArt 3"/>
          <p:cNvSpPr>
            <a:spLocks noChangeArrowheads="1" noChangeShapeType="1" noTextEdit="1"/>
          </p:cNvSpPr>
          <p:nvPr/>
        </p:nvSpPr>
        <p:spPr bwMode="auto">
          <a:xfrm>
            <a:off x="375654" y="2109733"/>
            <a:ext cx="11256744" cy="1837228"/>
          </a:xfrm>
          <a:prstGeom prst="rect">
            <a:avLst/>
          </a:prstGeom>
        </p:spPr>
        <p:txBody>
          <a:bodyPr wrap="none" lIns="91394" tIns="45697" rIns="91394" bIns="45697" fromWordArt="1">
            <a:prstTxWarp prst="textSlantUp">
              <a:avLst>
                <a:gd name="adj" fmla="val 0"/>
              </a:avLst>
            </a:prstTxWarp>
          </a:bodyPr>
          <a:lstStyle/>
          <a:p>
            <a:pPr>
              <a:defRPr/>
            </a:pPr>
            <a:r>
              <a:rPr lang="zh-CN" altLang="en-US" b="1" kern="10" dirty="0" smtClean="0">
                <a:ln w="22225">
                  <a:solidFill>
                    <a:schemeClr val="bg1"/>
                  </a:solidFill>
                  <a:round/>
                </a:ln>
                <a:solidFill>
                  <a:srgbClr val="00B05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</a:rPr>
              <a:t>第</a:t>
            </a:r>
            <a:r>
              <a:rPr lang="en-US" altLang="zh-CN" b="1" kern="10" dirty="0" smtClean="0">
                <a:ln w="22225">
                  <a:solidFill>
                    <a:schemeClr val="bg1"/>
                  </a:solidFill>
                  <a:round/>
                </a:ln>
                <a:solidFill>
                  <a:srgbClr val="00B05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</a:rPr>
              <a:t>1</a:t>
            </a:r>
            <a:r>
              <a:rPr lang="zh-CN" altLang="en-US" b="1" kern="10" dirty="0" smtClean="0">
                <a:ln w="22225">
                  <a:solidFill>
                    <a:schemeClr val="bg1"/>
                  </a:solidFill>
                  <a:round/>
                </a:ln>
                <a:solidFill>
                  <a:srgbClr val="00B05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</a:rPr>
              <a:t>节：原子核的组成</a:t>
            </a:r>
            <a:endParaRPr lang="zh-CN" altLang="en-US" b="1" kern="10" dirty="0">
              <a:ln w="22225">
                <a:solidFill>
                  <a:schemeClr val="bg1"/>
                </a:solidFill>
                <a:round/>
              </a:ln>
              <a:solidFill>
                <a:srgbClr val="00B050"/>
              </a:soli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隶书" panose="02010509060101010101" charset="-122"/>
              <a:ea typeface="隶书" panose="020105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zh-CN" altLang="en-US" sz="6000" b="1" dirty="0" smtClean="0">
                <a:solidFill>
                  <a:srgbClr val="FF0000"/>
                </a:solidFill>
                <a:latin typeface="隶书" panose="02010509060101010101" charset="-122"/>
                <a:ea typeface="隶书" panose="02010509060101010101" charset="-122"/>
              </a:rPr>
              <a:t>二、质子</a:t>
            </a:r>
            <a:r>
              <a:rPr lang="zh-CN" altLang="en-US" sz="6000" b="1" dirty="0">
                <a:solidFill>
                  <a:srgbClr val="FF0000"/>
                </a:solidFill>
                <a:latin typeface="隶书" panose="02010509060101010101" charset="-122"/>
                <a:ea typeface="隶书" panose="02010509060101010101" charset="-122"/>
              </a:rPr>
              <a:t>的发现</a:t>
            </a:r>
            <a:endParaRPr lang="zh-CN" altLang="en-US" sz="6000" b="1" dirty="0">
              <a:solidFill>
                <a:srgbClr val="FF0000"/>
              </a:solidFill>
              <a:latin typeface="隶书" panose="02010509060101010101" charset="-122"/>
              <a:ea typeface="隶书" panose="02010509060101010101" charset="-122"/>
            </a:endParaRP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25642" y="1383631"/>
            <a:ext cx="11566358" cy="4191000"/>
          </a:xfrm>
        </p:spPr>
        <p:txBody>
          <a:bodyPr>
            <a:normAutofit/>
          </a:bodyPr>
          <a:lstStyle/>
          <a:p>
            <a:pPr algn="just">
              <a:buNone/>
              <a:defRPr/>
            </a:pPr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1919年，卢瑟福用</a:t>
            </a:r>
            <a:r>
              <a:rPr lang="en-US" altLang="zh-CN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α</a:t>
            </a:r>
            <a:r>
              <a:rPr lang="zh-CN" alt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粒子</a:t>
            </a:r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轰击</a:t>
            </a:r>
            <a:r>
              <a:rPr lang="zh-CN" alt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氮核</a:t>
            </a:r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，得到了</a:t>
            </a:r>
            <a:r>
              <a:rPr lang="zh-CN" alt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质子</a:t>
            </a:r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。经过研究证明，质子带正电荷，其电量和一个电子的电量相同，它的质量等于一个电子质量的1836倍.进一步研究表明，质子的性质和氢原子核的性质完全相同，所以质子就是氢原子核。核反应方程</a:t>
            </a:r>
            <a:endParaRPr lang="zh-CN" altLang="en-US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673767" y="4764505"/>
          <a:ext cx="11053011" cy="17894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Equation" r:id="rId2" imgW="38709600" imgH="12192000" progId="Equation.DSMT4">
                  <p:embed/>
                </p:oleObj>
              </mc:Choice>
              <mc:Fallback>
                <p:oleObj name="Equation" r:id="rId2" imgW="38709600" imgH="12192000" progId="Equation.DSMT4">
                  <p:embed/>
                  <p:pic>
                    <p:nvPicPr>
                      <p:cNvPr id="0" name="Object 2"/>
                      <p:cNvPicPr>
                        <a:picLocks noChangeAspect="1"/>
                      </p:cNvPicPr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73767" y="4764505"/>
                        <a:ext cx="11053011" cy="178944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666751" y="571501"/>
            <a:ext cx="11233149" cy="128188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   同样的方法，从氟、钠、铝的原子核中打出了质子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。从而说明了质子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是原子核的组成部分。</a:t>
            </a:r>
            <a:endParaRPr lang="zh-CN" altLang="en-US" sz="3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69987" name="Text Box 3"/>
          <p:cNvSpPr txBox="1">
            <a:spLocks noChangeArrowheads="1"/>
          </p:cNvSpPr>
          <p:nvPr/>
        </p:nvSpPr>
        <p:spPr bwMode="auto">
          <a:xfrm>
            <a:off x="1200151" y="1989139"/>
            <a:ext cx="9791700" cy="584775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latin typeface="楷体" panose="02010609060101010101" pitchFamily="49" charset="-122"/>
                <a:ea typeface="楷体" panose="02010609060101010101" pitchFamily="49" charset="-122"/>
              </a:rPr>
              <a:t>原子核是否只是由质子组成呢？</a:t>
            </a:r>
            <a:endParaRPr lang="zh-CN" altLang="en-US" sz="3200" b="1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2" name="Group 4"/>
          <p:cNvGrpSpPr/>
          <p:nvPr/>
        </p:nvGrpSpPr>
        <p:grpSpPr bwMode="auto">
          <a:xfrm>
            <a:off x="2159000" y="2733678"/>
            <a:ext cx="2880784" cy="1262063"/>
            <a:chOff x="1202" y="3339"/>
            <a:chExt cx="1361" cy="795"/>
          </a:xfrm>
        </p:grpSpPr>
        <p:sp>
          <p:nvSpPr>
            <p:cNvPr id="16404" name="Text Box 5"/>
            <p:cNvSpPr txBox="1">
              <a:spLocks noChangeArrowheads="1"/>
            </p:cNvSpPr>
            <p:nvPr/>
          </p:nvSpPr>
          <p:spPr bwMode="auto">
            <a:xfrm>
              <a:off x="1247" y="3339"/>
              <a:ext cx="1316" cy="36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200" b="1">
                  <a:latin typeface="楷体" panose="02010609060101010101" pitchFamily="49" charset="-122"/>
                  <a:ea typeface="楷体" panose="02010609060101010101" pitchFamily="49" charset="-122"/>
                </a:rPr>
                <a:t>核的质量</a:t>
              </a:r>
              <a:endParaRPr lang="zh-CN" altLang="en-US" sz="3200" b="1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6405" name="Text Box 6"/>
            <p:cNvSpPr txBox="1">
              <a:spLocks noChangeArrowheads="1"/>
            </p:cNvSpPr>
            <p:nvPr/>
          </p:nvSpPr>
          <p:spPr bwMode="auto">
            <a:xfrm>
              <a:off x="1220" y="3766"/>
              <a:ext cx="1316" cy="36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200" b="1">
                  <a:latin typeface="楷体" panose="02010609060101010101" pitchFamily="49" charset="-122"/>
                  <a:ea typeface="楷体" panose="02010609060101010101" pitchFamily="49" charset="-122"/>
                </a:rPr>
                <a:t>质子质量</a:t>
              </a:r>
              <a:endParaRPr lang="zh-CN" altLang="en-US" sz="3200" b="1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6406" name="Line 7"/>
            <p:cNvSpPr>
              <a:spLocks noChangeShapeType="1"/>
            </p:cNvSpPr>
            <p:nvPr/>
          </p:nvSpPr>
          <p:spPr bwMode="auto">
            <a:xfrm>
              <a:off x="1202" y="3734"/>
              <a:ext cx="10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 sz="32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  <p:grpSp>
        <p:nvGrpSpPr>
          <p:cNvPr id="3" name="Group 8"/>
          <p:cNvGrpSpPr/>
          <p:nvPr/>
        </p:nvGrpSpPr>
        <p:grpSpPr bwMode="auto">
          <a:xfrm>
            <a:off x="6510867" y="2708278"/>
            <a:ext cx="2931584" cy="1262063"/>
            <a:chOff x="3258" y="3323"/>
            <a:chExt cx="1385" cy="795"/>
          </a:xfrm>
        </p:grpSpPr>
        <p:sp>
          <p:nvSpPr>
            <p:cNvPr id="16401" name="Text Box 9"/>
            <p:cNvSpPr txBox="1">
              <a:spLocks noChangeArrowheads="1"/>
            </p:cNvSpPr>
            <p:nvPr/>
          </p:nvSpPr>
          <p:spPr bwMode="auto">
            <a:xfrm>
              <a:off x="3327" y="3323"/>
              <a:ext cx="1316" cy="36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200" b="1">
                  <a:latin typeface="楷体" panose="02010609060101010101" pitchFamily="49" charset="-122"/>
                  <a:ea typeface="楷体" panose="02010609060101010101" pitchFamily="49" charset="-122"/>
                </a:rPr>
                <a:t>核的电量</a:t>
              </a:r>
              <a:endParaRPr lang="zh-CN" altLang="en-US" sz="3200" b="1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6402" name="Text Box 10"/>
            <p:cNvSpPr txBox="1">
              <a:spLocks noChangeArrowheads="1"/>
            </p:cNvSpPr>
            <p:nvPr/>
          </p:nvSpPr>
          <p:spPr bwMode="auto">
            <a:xfrm>
              <a:off x="3300" y="3750"/>
              <a:ext cx="1316" cy="36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200" b="1">
                  <a:latin typeface="楷体" panose="02010609060101010101" pitchFamily="49" charset="-122"/>
                  <a:ea typeface="楷体" panose="02010609060101010101" pitchFamily="49" charset="-122"/>
                </a:rPr>
                <a:t>质子电量</a:t>
              </a:r>
              <a:endParaRPr lang="zh-CN" altLang="en-US" sz="3200" b="1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  <p:sp>
          <p:nvSpPr>
            <p:cNvPr id="16403" name="Line 11"/>
            <p:cNvSpPr>
              <a:spLocks noChangeShapeType="1"/>
            </p:cNvSpPr>
            <p:nvPr/>
          </p:nvSpPr>
          <p:spPr bwMode="auto">
            <a:xfrm>
              <a:off x="3258" y="3726"/>
              <a:ext cx="10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</a:ln>
          </p:spPr>
          <p:txBody>
            <a:bodyPr/>
            <a:lstStyle/>
            <a:p>
              <a:endParaRPr lang="zh-CN" altLang="en-US" sz="3200"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  <p:sp>
        <p:nvSpPr>
          <p:cNvPr id="169996" name="Text Box 12"/>
          <p:cNvSpPr txBox="1">
            <a:spLocks noChangeArrowheads="1"/>
          </p:cNvSpPr>
          <p:nvPr/>
        </p:nvSpPr>
        <p:spPr bwMode="auto">
          <a:xfrm>
            <a:off x="5038669" y="3127544"/>
            <a:ext cx="1056216" cy="56630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zh-CN" altLang="en-US" sz="4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？</a:t>
            </a:r>
            <a:endParaRPr lang="zh-CN" altLang="en-US" sz="44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4" name="Group 14"/>
          <p:cNvGrpSpPr/>
          <p:nvPr/>
        </p:nvGrpSpPr>
        <p:grpSpPr bwMode="auto">
          <a:xfrm>
            <a:off x="2161118" y="4076700"/>
            <a:ext cx="7296149" cy="1277795"/>
            <a:chOff x="2336" y="164"/>
            <a:chExt cx="3290" cy="787"/>
          </a:xfrm>
        </p:grpSpPr>
        <p:grpSp>
          <p:nvGrpSpPr>
            <p:cNvPr id="5" name="Group 15"/>
            <p:cNvGrpSpPr/>
            <p:nvPr/>
          </p:nvGrpSpPr>
          <p:grpSpPr bwMode="auto">
            <a:xfrm>
              <a:off x="2336" y="164"/>
              <a:ext cx="1361" cy="787"/>
              <a:chOff x="1202" y="3339"/>
              <a:chExt cx="1361" cy="787"/>
            </a:xfrm>
          </p:grpSpPr>
          <p:sp>
            <p:nvSpPr>
              <p:cNvPr id="16398" name="Text Box 16"/>
              <p:cNvSpPr txBox="1">
                <a:spLocks noChangeArrowheads="1"/>
              </p:cNvSpPr>
              <p:nvPr/>
            </p:nvSpPr>
            <p:spPr bwMode="auto">
              <a:xfrm>
                <a:off x="1247" y="3339"/>
                <a:ext cx="1316" cy="36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en-US" sz="3200" b="1">
                    <a:latin typeface="楷体" panose="02010609060101010101" pitchFamily="49" charset="-122"/>
                    <a:ea typeface="楷体" panose="02010609060101010101" pitchFamily="49" charset="-122"/>
                  </a:rPr>
                  <a:t>核的质量</a:t>
                </a:r>
                <a:endParaRPr lang="zh-CN" altLang="en-US" sz="3200" b="1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6399" name="Text Box 17"/>
              <p:cNvSpPr txBox="1">
                <a:spLocks noChangeArrowheads="1"/>
              </p:cNvSpPr>
              <p:nvPr/>
            </p:nvSpPr>
            <p:spPr bwMode="auto">
              <a:xfrm>
                <a:off x="1220" y="3766"/>
                <a:ext cx="1316" cy="36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en-US" sz="3200" b="1">
                    <a:latin typeface="楷体" panose="02010609060101010101" pitchFamily="49" charset="-122"/>
                    <a:ea typeface="楷体" panose="02010609060101010101" pitchFamily="49" charset="-122"/>
                  </a:rPr>
                  <a:t>质子质量</a:t>
                </a:r>
                <a:endParaRPr lang="zh-CN" altLang="en-US" sz="3200" b="1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6400" name="Line 18"/>
              <p:cNvSpPr>
                <a:spLocks noChangeShapeType="1"/>
              </p:cNvSpPr>
              <p:nvPr/>
            </p:nvSpPr>
            <p:spPr bwMode="auto">
              <a:xfrm>
                <a:off x="1202" y="3734"/>
                <a:ext cx="108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 sz="3200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</p:grpSp>
        <p:grpSp>
          <p:nvGrpSpPr>
            <p:cNvPr id="6" name="Group 19"/>
            <p:cNvGrpSpPr/>
            <p:nvPr/>
          </p:nvGrpSpPr>
          <p:grpSpPr bwMode="auto">
            <a:xfrm>
              <a:off x="4241" y="164"/>
              <a:ext cx="1385" cy="787"/>
              <a:chOff x="3258" y="3323"/>
              <a:chExt cx="1385" cy="787"/>
            </a:xfrm>
          </p:grpSpPr>
          <p:sp>
            <p:nvSpPr>
              <p:cNvPr id="16395" name="Text Box 20"/>
              <p:cNvSpPr txBox="1">
                <a:spLocks noChangeArrowheads="1"/>
              </p:cNvSpPr>
              <p:nvPr/>
            </p:nvSpPr>
            <p:spPr bwMode="auto">
              <a:xfrm>
                <a:off x="3327" y="3323"/>
                <a:ext cx="1316" cy="36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en-US" sz="3200" b="1">
                    <a:latin typeface="楷体" panose="02010609060101010101" pitchFamily="49" charset="-122"/>
                    <a:ea typeface="楷体" panose="02010609060101010101" pitchFamily="49" charset="-122"/>
                  </a:rPr>
                  <a:t>核的电量</a:t>
                </a:r>
                <a:endParaRPr lang="zh-CN" altLang="en-US" sz="3200" b="1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6396" name="Text Box 21"/>
              <p:cNvSpPr txBox="1">
                <a:spLocks noChangeArrowheads="1"/>
              </p:cNvSpPr>
              <p:nvPr/>
            </p:nvSpPr>
            <p:spPr bwMode="auto">
              <a:xfrm>
                <a:off x="3300" y="3750"/>
                <a:ext cx="1316" cy="36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en-US" sz="3200" b="1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质子电量</a:t>
                </a:r>
                <a:endParaRPr lang="zh-CN" altLang="en-US" sz="3200" b="1" dirty="0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16397" name="Line 22"/>
              <p:cNvSpPr>
                <a:spLocks noChangeShapeType="1"/>
              </p:cNvSpPr>
              <p:nvPr/>
            </p:nvSpPr>
            <p:spPr bwMode="auto">
              <a:xfrm>
                <a:off x="3258" y="3726"/>
                <a:ext cx="108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</a:ln>
            </p:spPr>
            <p:txBody>
              <a:bodyPr/>
              <a:lstStyle/>
              <a:p>
                <a:endParaRPr lang="zh-CN" altLang="en-US" sz="3200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</p:grpSp>
        <p:sp>
          <p:nvSpPr>
            <p:cNvPr id="16394" name="Text Box 23"/>
            <p:cNvSpPr txBox="1">
              <a:spLocks noChangeArrowheads="1"/>
            </p:cNvSpPr>
            <p:nvPr/>
          </p:nvSpPr>
          <p:spPr bwMode="auto">
            <a:xfrm>
              <a:off x="3689" y="342"/>
              <a:ext cx="363" cy="43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4000" b="1" dirty="0">
                  <a:solidFill>
                    <a:srgbClr val="FF0000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&gt;</a:t>
              </a:r>
              <a:endParaRPr lang="en-US" altLang="zh-CN" sz="40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9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9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7" grpId="0" animBg="1"/>
      <p:bldP spid="16999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6000" b="1" dirty="0" smtClean="0">
                <a:solidFill>
                  <a:srgbClr val="FF0000"/>
                </a:solidFill>
                <a:latin typeface="隶书" panose="02010509060101010101" charset="-122"/>
                <a:ea typeface="隶书" panose="02010509060101010101" charset="-122"/>
              </a:rPr>
              <a:t>三、中子的发现</a:t>
            </a:r>
            <a:endParaRPr lang="zh-CN" altLang="en-US" sz="6000" b="1" dirty="0" smtClean="0">
              <a:solidFill>
                <a:srgbClr val="FF0000"/>
              </a:solidFill>
              <a:latin typeface="隶书" panose="02010509060101010101" charset="-122"/>
              <a:ea typeface="隶书" panose="02010509060101010101" charset="-122"/>
            </a:endParaRP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71501" y="2857500"/>
            <a:ext cx="10750551" cy="1143000"/>
          </a:xfrm>
        </p:spPr>
        <p:txBody>
          <a:bodyPr>
            <a:noAutofit/>
          </a:bodyPr>
          <a:lstStyle/>
          <a:p>
            <a:pPr>
              <a:buNone/>
              <a:defRPr/>
            </a:pPr>
            <a:r>
              <a:rPr lang="zh-CN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1932年英国物理学家查德威克发现</a:t>
            </a:r>
            <a:r>
              <a:rPr lang="zh-CN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中子</a:t>
            </a:r>
            <a:r>
              <a:rPr lang="zh-CN" alt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的核反应方程式：</a:t>
            </a:r>
            <a:endParaRPr lang="en-US" altLang="zh-CN" sz="3600" b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buFont typeface="Wingdings 2" panose="05020102010507070707" pitchFamily="18" charset="2"/>
              <a:buNone/>
              <a:defRPr/>
            </a:pPr>
            <a:endParaRPr lang="zh-CN" alt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>
            <p:ph sz="half" idx="2"/>
          </p:nvPr>
        </p:nvGraphicFramePr>
        <p:xfrm>
          <a:off x="1698458" y="5337509"/>
          <a:ext cx="8900584" cy="998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Equation" r:id="rId1" imgW="38709600" imgH="5791200" progId="Equation.DSMT4">
                  <p:embed/>
                </p:oleObj>
              </mc:Choice>
              <mc:Fallback>
                <p:oleObj name="Equation" r:id="rId1" imgW="38709600" imgH="5791200" progId="Equation.DSMT4">
                  <p:embed/>
                  <p:pic>
                    <p:nvPicPr>
                      <p:cNvPr id="0" name="Object 2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698458" y="5337509"/>
                        <a:ext cx="8900584" cy="99853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0" y="1466599"/>
            <a:ext cx="11762317" cy="11957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    卢瑟福进而猜想原子核内存在不带电的中子，这一猜想被他的学生查德威克用实验证实，并得到公认．</a:t>
            </a:r>
            <a:endParaRPr lang="zh-CN" altLang="en-US" sz="3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aphicFrame>
        <p:nvGraphicFramePr>
          <p:cNvPr id="2051" name="Object 5"/>
          <p:cNvGraphicFramePr>
            <a:graphicFrameLocks noChangeAspect="1"/>
          </p:cNvGraphicFramePr>
          <p:nvPr/>
        </p:nvGraphicFramePr>
        <p:xfrm>
          <a:off x="2249349" y="4298033"/>
          <a:ext cx="6974416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3" imgW="32613600" imgH="5791200" progId="Equation.DSMT4">
                  <p:embed/>
                </p:oleObj>
              </mc:Choice>
              <mc:Fallback>
                <p:oleObj name="Equation" r:id="rId3" imgW="32613600" imgH="5791200" progId="Equation.DSMT4">
                  <p:embed/>
                  <p:pic>
                    <p:nvPicPr>
                      <p:cNvPr id="0" name="Object 5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49349" y="4298033"/>
                        <a:ext cx="6974416" cy="92868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标题 1"/>
          <p:cNvSpPr txBox="1">
            <a:spLocks noChangeArrowheads="1"/>
          </p:cNvSpPr>
          <p:nvPr/>
        </p:nvSpPr>
        <p:spPr bwMode="auto">
          <a:xfrm>
            <a:off x="825167" y="-48126"/>
            <a:ext cx="109728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rIns="0" bIns="0" anchor="b"/>
          <a:lstStyle/>
          <a:p>
            <a:r>
              <a:rPr lang="zh-CN" altLang="en-US" sz="6000" dirty="0">
                <a:solidFill>
                  <a:srgbClr val="FF0000"/>
                </a:solidFill>
                <a:latin typeface="隶书" panose="02010509060101010101" charset="-122"/>
                <a:ea typeface="隶书" panose="02010509060101010101" charset="-122"/>
              </a:rPr>
              <a:t>四、原子核组成</a:t>
            </a:r>
            <a:endParaRPr lang="zh-CN" altLang="en-US" sz="6000" dirty="0">
              <a:solidFill>
                <a:srgbClr val="FF0000"/>
              </a:solidFill>
              <a:latin typeface="隶书" panose="02010509060101010101" charset="-122"/>
              <a:ea typeface="隶书" panose="02010509060101010101" charset="-122"/>
            </a:endParaRPr>
          </a:p>
        </p:txBody>
      </p:sp>
      <p:grpSp>
        <p:nvGrpSpPr>
          <p:cNvPr id="3" name="Group 3"/>
          <p:cNvGrpSpPr/>
          <p:nvPr/>
        </p:nvGrpSpPr>
        <p:grpSpPr bwMode="auto">
          <a:xfrm>
            <a:off x="2261937" y="1643063"/>
            <a:ext cx="2303714" cy="2209800"/>
            <a:chOff x="0" y="0"/>
            <a:chExt cx="1392" cy="1392"/>
          </a:xfrm>
        </p:grpSpPr>
        <p:sp>
          <p:nvSpPr>
            <p:cNvPr id="17437" name="Oval 3"/>
            <p:cNvSpPr>
              <a:spLocks noChangeArrowheads="1"/>
            </p:cNvSpPr>
            <p:nvPr/>
          </p:nvSpPr>
          <p:spPr bwMode="auto">
            <a:xfrm>
              <a:off x="528" y="816"/>
              <a:ext cx="336" cy="336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760000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38" name="Oval 4"/>
            <p:cNvSpPr>
              <a:spLocks noChangeArrowheads="1"/>
            </p:cNvSpPr>
            <p:nvPr/>
          </p:nvSpPr>
          <p:spPr bwMode="auto">
            <a:xfrm>
              <a:off x="288" y="720"/>
              <a:ext cx="336" cy="336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760000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39" name="Oval 5"/>
            <p:cNvSpPr>
              <a:spLocks noChangeArrowheads="1"/>
            </p:cNvSpPr>
            <p:nvPr/>
          </p:nvSpPr>
          <p:spPr bwMode="auto">
            <a:xfrm>
              <a:off x="480" y="1056"/>
              <a:ext cx="336" cy="336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760000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40" name="Oval 6"/>
            <p:cNvSpPr>
              <a:spLocks noChangeArrowheads="1"/>
            </p:cNvSpPr>
            <p:nvPr/>
          </p:nvSpPr>
          <p:spPr bwMode="auto">
            <a:xfrm>
              <a:off x="48" y="672"/>
              <a:ext cx="336" cy="33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path path="rect">
                <a:fillToRect l="100000" b="100000"/>
              </a:path>
            </a:gradFill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41" name="Oval 7"/>
            <p:cNvSpPr>
              <a:spLocks noChangeArrowheads="1"/>
            </p:cNvSpPr>
            <p:nvPr/>
          </p:nvSpPr>
          <p:spPr bwMode="auto">
            <a:xfrm>
              <a:off x="240" y="960"/>
              <a:ext cx="336" cy="336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760000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42" name="Oval 8"/>
            <p:cNvSpPr>
              <a:spLocks noChangeArrowheads="1"/>
            </p:cNvSpPr>
            <p:nvPr/>
          </p:nvSpPr>
          <p:spPr bwMode="auto">
            <a:xfrm>
              <a:off x="528" y="480"/>
              <a:ext cx="336" cy="336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760000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43" name="Oval 9"/>
            <p:cNvSpPr>
              <a:spLocks noChangeArrowheads="1"/>
            </p:cNvSpPr>
            <p:nvPr/>
          </p:nvSpPr>
          <p:spPr bwMode="auto">
            <a:xfrm>
              <a:off x="432" y="288"/>
              <a:ext cx="336" cy="336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760000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44" name="Oval 10"/>
            <p:cNvSpPr>
              <a:spLocks noChangeArrowheads="1"/>
            </p:cNvSpPr>
            <p:nvPr/>
          </p:nvSpPr>
          <p:spPr bwMode="auto">
            <a:xfrm>
              <a:off x="288" y="48"/>
              <a:ext cx="336" cy="336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760000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45" name="Oval 11"/>
            <p:cNvSpPr>
              <a:spLocks noChangeArrowheads="1"/>
            </p:cNvSpPr>
            <p:nvPr/>
          </p:nvSpPr>
          <p:spPr bwMode="auto">
            <a:xfrm>
              <a:off x="48" y="336"/>
              <a:ext cx="336" cy="336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760000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46" name="Oval 12"/>
            <p:cNvSpPr>
              <a:spLocks noChangeArrowheads="1"/>
            </p:cNvSpPr>
            <p:nvPr/>
          </p:nvSpPr>
          <p:spPr bwMode="auto">
            <a:xfrm>
              <a:off x="96" y="192"/>
              <a:ext cx="336" cy="33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47" name="Oval 13"/>
            <p:cNvSpPr>
              <a:spLocks noChangeArrowheads="1"/>
            </p:cNvSpPr>
            <p:nvPr/>
          </p:nvSpPr>
          <p:spPr bwMode="auto">
            <a:xfrm>
              <a:off x="0" y="480"/>
              <a:ext cx="336" cy="336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760000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48" name="Oval 14"/>
            <p:cNvSpPr>
              <a:spLocks noChangeArrowheads="1"/>
            </p:cNvSpPr>
            <p:nvPr/>
          </p:nvSpPr>
          <p:spPr bwMode="auto">
            <a:xfrm>
              <a:off x="672" y="672"/>
              <a:ext cx="336" cy="336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760000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49" name="Oval 15"/>
            <p:cNvSpPr>
              <a:spLocks noChangeArrowheads="1"/>
            </p:cNvSpPr>
            <p:nvPr/>
          </p:nvSpPr>
          <p:spPr bwMode="auto">
            <a:xfrm>
              <a:off x="672" y="240"/>
              <a:ext cx="336" cy="336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760000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50" name="Oval 16"/>
            <p:cNvSpPr>
              <a:spLocks noChangeArrowheads="1"/>
            </p:cNvSpPr>
            <p:nvPr/>
          </p:nvSpPr>
          <p:spPr bwMode="auto">
            <a:xfrm>
              <a:off x="768" y="48"/>
              <a:ext cx="336" cy="336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760000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51" name="Oval 17"/>
            <p:cNvSpPr>
              <a:spLocks noChangeArrowheads="1"/>
            </p:cNvSpPr>
            <p:nvPr/>
          </p:nvSpPr>
          <p:spPr bwMode="auto">
            <a:xfrm>
              <a:off x="528" y="0"/>
              <a:ext cx="336" cy="33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path path="rect">
                <a:fillToRect l="100000" b="100000"/>
              </a:path>
            </a:gradFill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52" name="Oval 18"/>
            <p:cNvSpPr>
              <a:spLocks noChangeArrowheads="1"/>
            </p:cNvSpPr>
            <p:nvPr/>
          </p:nvSpPr>
          <p:spPr bwMode="auto">
            <a:xfrm>
              <a:off x="432" y="1056"/>
              <a:ext cx="336" cy="33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path path="rect">
                <a:fillToRect l="100000" t="100000"/>
              </a:path>
            </a:gradFill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53" name="Oval 19"/>
            <p:cNvSpPr>
              <a:spLocks noChangeArrowheads="1"/>
            </p:cNvSpPr>
            <p:nvPr/>
          </p:nvSpPr>
          <p:spPr bwMode="auto">
            <a:xfrm>
              <a:off x="1008" y="288"/>
              <a:ext cx="336" cy="336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760000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54" name="Oval 20"/>
            <p:cNvSpPr>
              <a:spLocks noChangeArrowheads="1"/>
            </p:cNvSpPr>
            <p:nvPr/>
          </p:nvSpPr>
          <p:spPr bwMode="auto">
            <a:xfrm>
              <a:off x="864" y="96"/>
              <a:ext cx="336" cy="336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760000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55" name="Oval 21"/>
            <p:cNvSpPr>
              <a:spLocks noChangeArrowheads="1"/>
            </p:cNvSpPr>
            <p:nvPr/>
          </p:nvSpPr>
          <p:spPr bwMode="auto">
            <a:xfrm>
              <a:off x="1056" y="528"/>
              <a:ext cx="336" cy="336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760000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56" name="Oval 22"/>
            <p:cNvSpPr>
              <a:spLocks noChangeArrowheads="1"/>
            </p:cNvSpPr>
            <p:nvPr/>
          </p:nvSpPr>
          <p:spPr bwMode="auto">
            <a:xfrm>
              <a:off x="672" y="192"/>
              <a:ext cx="336" cy="336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760000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57" name="Oval 23"/>
            <p:cNvSpPr>
              <a:spLocks noChangeArrowheads="1"/>
            </p:cNvSpPr>
            <p:nvPr/>
          </p:nvSpPr>
          <p:spPr bwMode="auto">
            <a:xfrm>
              <a:off x="240" y="336"/>
              <a:ext cx="336" cy="336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760000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58" name="Oval 24"/>
            <p:cNvSpPr>
              <a:spLocks noChangeArrowheads="1"/>
            </p:cNvSpPr>
            <p:nvPr/>
          </p:nvSpPr>
          <p:spPr bwMode="auto">
            <a:xfrm>
              <a:off x="720" y="1056"/>
              <a:ext cx="336" cy="336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760000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59" name="Oval 25"/>
            <p:cNvSpPr>
              <a:spLocks noChangeArrowheads="1"/>
            </p:cNvSpPr>
            <p:nvPr/>
          </p:nvSpPr>
          <p:spPr bwMode="auto">
            <a:xfrm>
              <a:off x="912" y="912"/>
              <a:ext cx="336" cy="336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760000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60" name="Oval 26"/>
            <p:cNvSpPr>
              <a:spLocks noChangeArrowheads="1"/>
            </p:cNvSpPr>
            <p:nvPr/>
          </p:nvSpPr>
          <p:spPr bwMode="auto">
            <a:xfrm>
              <a:off x="816" y="480"/>
              <a:ext cx="336" cy="336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760000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61" name="Oval 27"/>
            <p:cNvSpPr>
              <a:spLocks noChangeArrowheads="1"/>
            </p:cNvSpPr>
            <p:nvPr/>
          </p:nvSpPr>
          <p:spPr bwMode="auto">
            <a:xfrm>
              <a:off x="1008" y="720"/>
              <a:ext cx="336" cy="33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62" name="Oval 28"/>
            <p:cNvSpPr>
              <a:spLocks noChangeArrowheads="1"/>
            </p:cNvSpPr>
            <p:nvPr/>
          </p:nvSpPr>
          <p:spPr bwMode="auto">
            <a:xfrm>
              <a:off x="240" y="528"/>
              <a:ext cx="336" cy="33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909090"/>
                </a:gs>
              </a:gsLst>
              <a:path path="rect">
                <a:fillToRect l="100000" b="100000"/>
              </a:path>
            </a:gradFill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63" name="Oval 29"/>
            <p:cNvSpPr>
              <a:spLocks noChangeArrowheads="1"/>
            </p:cNvSpPr>
            <p:nvPr/>
          </p:nvSpPr>
          <p:spPr bwMode="auto">
            <a:xfrm>
              <a:off x="96" y="864"/>
              <a:ext cx="336" cy="336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760000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64" name="Oval 30"/>
            <p:cNvSpPr>
              <a:spLocks noChangeArrowheads="1"/>
            </p:cNvSpPr>
            <p:nvPr/>
          </p:nvSpPr>
          <p:spPr bwMode="auto">
            <a:xfrm>
              <a:off x="384" y="240"/>
              <a:ext cx="336" cy="336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760000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65" name="Oval 31"/>
            <p:cNvSpPr>
              <a:spLocks noChangeArrowheads="1"/>
            </p:cNvSpPr>
            <p:nvPr/>
          </p:nvSpPr>
          <p:spPr bwMode="auto">
            <a:xfrm>
              <a:off x="624" y="432"/>
              <a:ext cx="336" cy="33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66" name="Oval 32"/>
            <p:cNvSpPr>
              <a:spLocks noChangeArrowheads="1"/>
            </p:cNvSpPr>
            <p:nvPr/>
          </p:nvSpPr>
          <p:spPr bwMode="auto">
            <a:xfrm>
              <a:off x="336" y="720"/>
              <a:ext cx="336" cy="336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760000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67" name="Oval 33"/>
            <p:cNvSpPr>
              <a:spLocks noChangeArrowheads="1"/>
            </p:cNvSpPr>
            <p:nvPr/>
          </p:nvSpPr>
          <p:spPr bwMode="auto">
            <a:xfrm>
              <a:off x="720" y="816"/>
              <a:ext cx="336" cy="33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68" name="Oval 34"/>
            <p:cNvSpPr>
              <a:spLocks noChangeArrowheads="1"/>
            </p:cNvSpPr>
            <p:nvPr/>
          </p:nvSpPr>
          <p:spPr bwMode="auto">
            <a:xfrm>
              <a:off x="576" y="672"/>
              <a:ext cx="336" cy="336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760000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69" name="Oval 35"/>
            <p:cNvSpPr>
              <a:spLocks noChangeArrowheads="1"/>
            </p:cNvSpPr>
            <p:nvPr/>
          </p:nvSpPr>
          <p:spPr bwMode="auto">
            <a:xfrm>
              <a:off x="1008" y="336"/>
              <a:ext cx="336" cy="33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path path="rect">
                <a:fillToRect l="100000" b="100000"/>
              </a:path>
            </a:gradFill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7470" name="Oval 36"/>
            <p:cNvSpPr>
              <a:spLocks noChangeArrowheads="1"/>
            </p:cNvSpPr>
            <p:nvPr/>
          </p:nvSpPr>
          <p:spPr bwMode="auto">
            <a:xfrm>
              <a:off x="960" y="576"/>
              <a:ext cx="336" cy="336"/>
            </a:xfrm>
            <a:prstGeom prst="ellipse">
              <a:avLst/>
            </a:prstGeom>
            <a:gradFill rotWithShape="0">
              <a:gsLst>
                <a:gs pos="0">
                  <a:srgbClr val="FF0000"/>
                </a:gs>
                <a:gs pos="100000">
                  <a:srgbClr val="760000"/>
                </a:gs>
              </a:gsLst>
              <a:path path="rect">
                <a:fillToRect r="100000" b="100000"/>
              </a:path>
            </a:gradFill>
            <a:ln w="9525">
              <a:solidFill>
                <a:schemeClr val="tx1"/>
              </a:solidFill>
              <a:rou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7412" name="AutoShape 38"/>
          <p:cNvSpPr>
            <a:spLocks noChangeArrowheads="1"/>
          </p:cNvSpPr>
          <p:nvPr/>
        </p:nvSpPr>
        <p:spPr bwMode="auto">
          <a:xfrm>
            <a:off x="5175251" y="1906588"/>
            <a:ext cx="1524000" cy="457200"/>
          </a:xfrm>
          <a:prstGeom prst="wedgeRoundRectCallout">
            <a:avLst>
              <a:gd name="adj1" fmla="val -110694"/>
              <a:gd name="adj2" fmla="val 54514"/>
              <a:gd name="adj3" fmla="val 16667"/>
            </a:avLst>
          </a:prstGeom>
          <a:noFill/>
          <a:ln w="9525">
            <a:solidFill>
              <a:srgbClr val="FF0000"/>
            </a:solidFill>
            <a:miter lim="800000"/>
          </a:ln>
        </p:spPr>
        <p:txBody>
          <a:bodyPr/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中子   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3" name="AutoShape 39"/>
          <p:cNvSpPr>
            <a:spLocks noChangeArrowheads="1"/>
          </p:cNvSpPr>
          <p:nvPr/>
        </p:nvSpPr>
        <p:spPr bwMode="auto">
          <a:xfrm>
            <a:off x="5175251" y="1284288"/>
            <a:ext cx="1524000" cy="457200"/>
          </a:xfrm>
          <a:prstGeom prst="wedgeRoundRectCallout">
            <a:avLst>
              <a:gd name="adj1" fmla="val -130833"/>
              <a:gd name="adj2" fmla="val 106944"/>
              <a:gd name="adj3" fmla="val 16667"/>
            </a:avLst>
          </a:prstGeom>
          <a:noFill/>
          <a:ln w="9525">
            <a:solidFill>
              <a:srgbClr val="0000FF"/>
            </a:solidFill>
            <a:miter lim="800000"/>
          </a:ln>
        </p:spPr>
        <p:txBody>
          <a:bodyPr/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质子   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4" name="Rectangle 40"/>
          <p:cNvSpPr>
            <a:spLocks noChangeArrowheads="1"/>
          </p:cNvSpPr>
          <p:nvPr/>
        </p:nvSpPr>
        <p:spPr bwMode="auto">
          <a:xfrm>
            <a:off x="7867093" y="1278105"/>
            <a:ext cx="1930400" cy="990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anchor="ctr"/>
          <a:lstStyle/>
          <a:p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统称</a:t>
            </a: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核子    </a:t>
            </a: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  </a:t>
            </a:r>
            <a:endParaRPr lang="zh-CN" altLang="en-US" sz="3200" b="1" dirty="0">
              <a:solidFill>
                <a:srgbClr val="0000FF"/>
              </a:solidFill>
              <a:latin typeface="Times New Roman" panose="02020603050405020304" pitchFamily="18" charset="0"/>
              <a:ea typeface="华文细黑" panose="02010600040101010101" pitchFamily="2" charset="-122"/>
            </a:endParaRPr>
          </a:p>
        </p:txBody>
      </p:sp>
      <p:grpSp>
        <p:nvGrpSpPr>
          <p:cNvPr id="4" name="Group 41"/>
          <p:cNvGrpSpPr/>
          <p:nvPr/>
        </p:nvGrpSpPr>
        <p:grpSpPr bwMode="auto">
          <a:xfrm>
            <a:off x="6699251" y="1500188"/>
            <a:ext cx="1016000" cy="533400"/>
            <a:chOff x="0" y="0"/>
            <a:chExt cx="480" cy="336"/>
          </a:xfrm>
        </p:grpSpPr>
        <p:sp>
          <p:nvSpPr>
            <p:cNvPr id="17435" name="Freeform 42"/>
            <p:cNvSpPr/>
            <p:nvPr/>
          </p:nvSpPr>
          <p:spPr bwMode="auto">
            <a:xfrm>
              <a:off x="0" y="0"/>
              <a:ext cx="480" cy="144"/>
            </a:xfrm>
            <a:custGeom>
              <a:avLst/>
              <a:gdLst>
                <a:gd name="T0" fmla="*/ 0 w 480"/>
                <a:gd name="T1" fmla="*/ 0 h 144"/>
                <a:gd name="T2" fmla="*/ 144 w 480"/>
                <a:gd name="T3" fmla="*/ 96 h 144"/>
                <a:gd name="T4" fmla="*/ 480 w 480"/>
                <a:gd name="T5" fmla="*/ 144 h 144"/>
                <a:gd name="T6" fmla="*/ 0 60000 65536"/>
                <a:gd name="T7" fmla="*/ 0 60000 65536"/>
                <a:gd name="T8" fmla="*/ 0 60000 65536"/>
                <a:gd name="T9" fmla="*/ 0 w 480"/>
                <a:gd name="T10" fmla="*/ 0 h 144"/>
                <a:gd name="T11" fmla="*/ 480 w 480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144">
                  <a:moveTo>
                    <a:pt x="0" y="0"/>
                  </a:moveTo>
                  <a:cubicBezTo>
                    <a:pt x="32" y="36"/>
                    <a:pt x="64" y="72"/>
                    <a:pt x="144" y="96"/>
                  </a:cubicBezTo>
                  <a:cubicBezTo>
                    <a:pt x="224" y="120"/>
                    <a:pt x="424" y="136"/>
                    <a:pt x="480" y="144"/>
                  </a:cubicBezTo>
                </a:path>
              </a:pathLst>
            </a:custGeom>
            <a:noFill/>
            <a:ln w="19050">
              <a:solidFill>
                <a:srgbClr val="0000FF"/>
              </a:solidFill>
              <a:rou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436" name="Freeform 43"/>
            <p:cNvSpPr/>
            <p:nvPr/>
          </p:nvSpPr>
          <p:spPr bwMode="auto">
            <a:xfrm>
              <a:off x="0" y="192"/>
              <a:ext cx="480" cy="144"/>
            </a:xfrm>
            <a:custGeom>
              <a:avLst/>
              <a:gdLst>
                <a:gd name="T0" fmla="*/ 0 w 480"/>
                <a:gd name="T1" fmla="*/ 144 h 144"/>
                <a:gd name="T2" fmla="*/ 144 w 480"/>
                <a:gd name="T3" fmla="*/ 48 h 144"/>
                <a:gd name="T4" fmla="*/ 480 w 480"/>
                <a:gd name="T5" fmla="*/ 0 h 144"/>
                <a:gd name="T6" fmla="*/ 0 60000 65536"/>
                <a:gd name="T7" fmla="*/ 0 60000 65536"/>
                <a:gd name="T8" fmla="*/ 0 60000 65536"/>
                <a:gd name="T9" fmla="*/ 0 w 480"/>
                <a:gd name="T10" fmla="*/ 0 h 144"/>
                <a:gd name="T11" fmla="*/ 480 w 480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144">
                  <a:moveTo>
                    <a:pt x="0" y="144"/>
                  </a:moveTo>
                  <a:cubicBezTo>
                    <a:pt x="32" y="108"/>
                    <a:pt x="64" y="72"/>
                    <a:pt x="144" y="48"/>
                  </a:cubicBezTo>
                  <a:cubicBezTo>
                    <a:pt x="224" y="24"/>
                    <a:pt x="352" y="12"/>
                    <a:pt x="480" y="0"/>
                  </a:cubicBezTo>
                </a:path>
              </a:pathLst>
            </a:custGeom>
            <a:noFill/>
            <a:ln w="19050">
              <a:solidFill>
                <a:srgbClr val="0000FF"/>
              </a:solidFill>
              <a:rou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7225" name="Rectangle 68"/>
          <p:cNvSpPr>
            <a:spLocks noChangeArrowheads="1"/>
          </p:cNvSpPr>
          <p:nvPr/>
        </p:nvSpPr>
        <p:spPr bwMode="auto">
          <a:xfrm>
            <a:off x="2544345" y="3851776"/>
            <a:ext cx="233680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zh-CN" altLang="en-US" sz="3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10</a:t>
            </a:r>
            <a:r>
              <a:rPr lang="zh-CN" altLang="en-US" sz="3200" baseline="300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－15</a:t>
            </a:r>
            <a:r>
              <a:rPr lang="en-US" sz="32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m    </a:t>
            </a:r>
            <a:endParaRPr lang="en-US" sz="3200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5055380" y="4421772"/>
            <a:ext cx="6091767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082" name="Object 2"/>
          <p:cNvGraphicFramePr>
            <a:graphicFrameLocks noChangeAspect="1"/>
          </p:cNvGraphicFramePr>
          <p:nvPr/>
        </p:nvGraphicFramePr>
        <p:xfrm>
          <a:off x="5711575" y="950076"/>
          <a:ext cx="1764045" cy="16737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Equation" r:id="rId1" imgW="6096000" imgH="5791200" progId="Equation.DSMT4">
                  <p:embed/>
                </p:oleObj>
              </mc:Choice>
              <mc:Fallback>
                <p:oleObj name="Equation" r:id="rId1" imgW="6096000" imgH="5791200" progId="Equation.DSMT4">
                  <p:embed/>
                  <p:pic>
                    <p:nvPicPr>
                      <p:cNvPr id="0" name="图片 3072"/>
                      <p:cNvPicPr>
                        <a:picLocks noChangeAspect="1"/>
                      </p:cNvPicPr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711575" y="950076"/>
                        <a:ext cx="1764045" cy="167379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083" name="Object 3"/>
          <p:cNvGraphicFramePr>
            <a:graphicFrameLocks noChangeAspect="1"/>
          </p:cNvGraphicFramePr>
          <p:nvPr/>
        </p:nvGraphicFramePr>
        <p:xfrm>
          <a:off x="5578476" y="3216944"/>
          <a:ext cx="5475288" cy="227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41148000" imgH="17068800" progId="Equation.DSMT4">
                  <p:embed/>
                </p:oleObj>
              </mc:Choice>
              <mc:Fallback>
                <p:oleObj name="Equation" r:id="rId3" imgW="41148000" imgH="17068800" progId="Equation.DSMT4">
                  <p:embed/>
                  <p:pic>
                    <p:nvPicPr>
                      <p:cNvPr id="0" name="图片 3073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78476" y="3216944"/>
                        <a:ext cx="5475288" cy="227012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70"/>
          <p:cNvSpPr txBox="1">
            <a:spLocks noChangeArrowheads="1"/>
          </p:cNvSpPr>
          <p:nvPr/>
        </p:nvSpPr>
        <p:spPr bwMode="auto">
          <a:xfrm>
            <a:off x="401054" y="909221"/>
            <a:ext cx="4379494" cy="480131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anchor="b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核电荷数：原子核所带的电荷总是质子电荷的整数倍，这个倍数</a:t>
            </a:r>
            <a:r>
              <a:rPr lang="zh-CN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叫核电荷</a:t>
            </a: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数 </a:t>
            </a:r>
            <a:endParaRPr lang="zh-CN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spcBef>
                <a:spcPct val="50000"/>
              </a:spcBef>
              <a:defRPr/>
            </a:pPr>
            <a:r>
              <a:rPr lang="zh-CN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质量数：原子核的质量几乎等于单个核子质量的整数倍，这个倍数叫质量数</a:t>
            </a:r>
            <a:endParaRPr lang="zh-CN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988969" y="1405372"/>
            <a:ext cx="301591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dirty="0" smtClean="0">
                <a:latin typeface="隶书" panose="02010509060101010101" charset="-122"/>
                <a:ea typeface="隶书" panose="02010509060101010101" charset="-122"/>
              </a:rPr>
              <a:t>A</a:t>
            </a:r>
            <a:r>
              <a:rPr lang="zh-CN" altLang="en-US" sz="3200" b="1" dirty="0" smtClean="0">
                <a:latin typeface="隶书" panose="02010509060101010101" charset="-122"/>
                <a:ea typeface="隶书" panose="02010509060101010101" charset="-122"/>
              </a:rPr>
              <a:t>表示质量数</a:t>
            </a:r>
            <a:endParaRPr lang="zh-CN" altLang="en-US" sz="3200" b="1" dirty="0">
              <a:latin typeface="隶书" panose="02010509060101010101" charset="-122"/>
              <a:ea typeface="隶书" panose="02010509060101010101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8023136" y="838019"/>
            <a:ext cx="28632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dirty="0" smtClean="0">
                <a:latin typeface="隶书" panose="02010509060101010101" charset="-122"/>
                <a:ea typeface="隶书" panose="02010509060101010101" charset="-122"/>
              </a:rPr>
              <a:t>X</a:t>
            </a:r>
            <a:r>
              <a:rPr lang="zh-CN" altLang="en-US" sz="3200" b="1" dirty="0" smtClean="0">
                <a:latin typeface="隶书" panose="02010509060101010101" charset="-122"/>
                <a:ea typeface="隶书" panose="02010509060101010101" charset="-122"/>
              </a:rPr>
              <a:t>表示元素符号</a:t>
            </a:r>
            <a:endParaRPr lang="zh-CN" altLang="en-US" sz="3200" b="1" dirty="0">
              <a:latin typeface="隶书" panose="02010509060101010101" charset="-122"/>
              <a:ea typeface="隶书" panose="02010509060101010101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8069179" y="2079141"/>
            <a:ext cx="30800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dirty="0" smtClean="0">
                <a:latin typeface="隶书" panose="02010509060101010101" charset="-122"/>
                <a:ea typeface="隶书" panose="02010509060101010101" charset="-122"/>
              </a:rPr>
              <a:t>Z</a:t>
            </a:r>
            <a:r>
              <a:rPr lang="zh-CN" altLang="en-US" sz="3200" b="1" dirty="0" smtClean="0">
                <a:latin typeface="隶书" panose="02010509060101010101" charset="-122"/>
                <a:ea typeface="隶书" panose="02010509060101010101" charset="-122"/>
              </a:rPr>
              <a:t>表示质子</a:t>
            </a:r>
            <a:r>
              <a:rPr lang="zh-CN" altLang="en-US" sz="3200" b="1" dirty="0" smtClean="0">
                <a:latin typeface="隶书" panose="02010509060101010101" charset="-122"/>
                <a:ea typeface="隶书" panose="02010509060101010101" charset="-122"/>
              </a:rPr>
              <a:t>数</a:t>
            </a:r>
            <a:endParaRPr lang="zh-CN" altLang="en-US" sz="3200" b="1" dirty="0">
              <a:latin typeface="隶书" panose="02010509060101010101" charset="-122"/>
              <a:ea typeface="隶书" panose="020105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4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内容占位符 2"/>
          <p:cNvSpPr>
            <a:spLocks noGrp="1"/>
          </p:cNvSpPr>
          <p:nvPr>
            <p:ph idx="4294967295"/>
          </p:nvPr>
        </p:nvSpPr>
        <p:spPr>
          <a:xfrm>
            <a:off x="395037" y="504072"/>
            <a:ext cx="10972800" cy="2303295"/>
          </a:xfrm>
        </p:spPr>
        <p:txBody>
          <a:bodyPr>
            <a:noAutofit/>
          </a:bodyPr>
          <a:lstStyle/>
          <a:p>
            <a:pPr eaLnBrk="1" hangingPunct="1">
              <a:buNone/>
              <a:defRPr/>
            </a:pPr>
            <a:r>
              <a:rPr lang="zh-C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同位素</a:t>
            </a:r>
            <a:r>
              <a:rPr lang="zh-CN" altLang="zh-C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:</a:t>
            </a:r>
            <a:r>
              <a:rPr lang="zh-C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具有相同</a:t>
            </a:r>
            <a:r>
              <a:rPr lang="zh-C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质子数</a:t>
            </a:r>
            <a:r>
              <a:rPr lang="zh-CN" altLang="zh-C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不同</a:t>
            </a:r>
            <a:r>
              <a:rPr lang="zh-C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中子数</a:t>
            </a:r>
            <a:r>
              <a:rPr lang="zh-C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的原子</a:t>
            </a:r>
            <a:r>
              <a:rPr lang="zh-CN" altLang="zh-C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因为在元素周期表中的</a:t>
            </a:r>
            <a:r>
              <a:rPr lang="zh-C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位置相同</a:t>
            </a:r>
            <a:r>
              <a:rPr lang="zh-CN" altLang="zh-C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故互称同位素</a:t>
            </a:r>
            <a:r>
              <a:rPr lang="zh-CN" altLang="zh-C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r>
              <a:rPr lang="zh-C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同位素具有</a:t>
            </a:r>
            <a:r>
              <a:rPr lang="zh-C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相同的化学性质</a:t>
            </a:r>
            <a:r>
              <a:rPr lang="zh-CN" altLang="zh-C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endParaRPr lang="zh-CN" altLang="zh-CN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19460" name="TextBox 5"/>
          <p:cNvPicPr>
            <a:picLocks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3399367" y="4238625"/>
            <a:ext cx="1049867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TextBox 6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06584" y="4238625"/>
            <a:ext cx="1047749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TextBox 7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51384" y="4238625"/>
            <a:ext cx="1047749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3" name="TextBox 8"/>
          <p:cNvSpPr txBox="1">
            <a:spLocks noChangeArrowheads="1"/>
          </p:cNvSpPr>
          <p:nvPr/>
        </p:nvSpPr>
        <p:spPr bwMode="auto">
          <a:xfrm>
            <a:off x="3401485" y="3605213"/>
            <a:ext cx="774700" cy="646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600" b="1"/>
              <a:t>氕</a:t>
            </a:r>
            <a:endParaRPr lang="zh-CN" altLang="en-US" sz="3600" b="1"/>
          </a:p>
        </p:txBody>
      </p:sp>
      <p:sp>
        <p:nvSpPr>
          <p:cNvPr id="19464" name="TextBox 9"/>
          <p:cNvSpPr txBox="1">
            <a:spLocks noChangeArrowheads="1"/>
          </p:cNvSpPr>
          <p:nvPr/>
        </p:nvSpPr>
        <p:spPr bwMode="auto">
          <a:xfrm>
            <a:off x="6189133" y="3605213"/>
            <a:ext cx="965200" cy="646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600" b="1"/>
              <a:t>氘</a:t>
            </a:r>
            <a:endParaRPr lang="zh-CN" altLang="en-US" sz="3600" b="1"/>
          </a:p>
        </p:txBody>
      </p:sp>
      <p:sp>
        <p:nvSpPr>
          <p:cNvPr id="19465" name="TextBox 10"/>
          <p:cNvSpPr txBox="1">
            <a:spLocks noChangeArrowheads="1"/>
          </p:cNvSpPr>
          <p:nvPr/>
        </p:nvSpPr>
        <p:spPr bwMode="auto">
          <a:xfrm>
            <a:off x="9069918" y="3605213"/>
            <a:ext cx="1060449" cy="646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3600" b="1"/>
              <a:t>氚</a:t>
            </a:r>
            <a:endParaRPr lang="zh-CN" altLang="en-US" sz="3600" b="1"/>
          </a:p>
        </p:txBody>
      </p:sp>
      <p:sp>
        <p:nvSpPr>
          <p:cNvPr id="9226" name="TextBox 11"/>
          <p:cNvSpPr txBox="1">
            <a:spLocks noChangeArrowheads="1"/>
          </p:cNvSpPr>
          <p:nvPr/>
        </p:nvSpPr>
        <p:spPr bwMode="auto">
          <a:xfrm>
            <a:off x="569385" y="5364163"/>
            <a:ext cx="9857983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荷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质比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比值：    </a:t>
            </a:r>
            <a:r>
              <a:rPr lang="en-US" altLang="zh-CN" sz="32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6</a:t>
            </a:r>
            <a:r>
              <a:rPr lang="zh-CN" altLang="en-US" sz="32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：  </a:t>
            </a:r>
            <a:r>
              <a:rPr lang="zh-CN" altLang="en-US" sz="32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r>
              <a:rPr lang="en-US" altLang="zh-CN" sz="32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      </a:t>
            </a:r>
            <a:r>
              <a:rPr lang="zh-CN" altLang="en-US" sz="32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：    </a:t>
            </a:r>
            <a:r>
              <a:rPr lang="en-US" altLang="zh-CN" sz="32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endParaRPr lang="zh-CN" altLang="en-US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6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表格 4"/>
          <p:cNvPicPr>
            <a:picLocks noGrp="1"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3140076"/>
            <a:ext cx="12151784" cy="324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6751" y="1071563"/>
            <a:ext cx="10858500" cy="197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jj\Desktop\Pictures\图片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9391" y="96252"/>
            <a:ext cx="4204655" cy="1095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4572000" y="1752600"/>
            <a:ext cx="5283200" cy="243840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</a:ln>
        </p:spPr>
        <p:txBody>
          <a:bodyPr wrap="none" anchor="ctr"/>
          <a:lstStyle/>
          <a:p>
            <a:endParaRPr lang="en-GB" altLang="zh-CN"/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1572126" y="677780"/>
            <a:ext cx="9652000" cy="1077218"/>
          </a:xfrm>
          <a:prstGeom prst="rect">
            <a:avLst/>
          </a:prstGeom>
          <a:solidFill>
            <a:schemeClr val="bg1"/>
          </a:solidFill>
          <a:ln w="57150">
            <a:solidFill>
              <a:schemeClr val="folHlink"/>
            </a:solidFill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     </a:t>
            </a:r>
            <a:r>
              <a:rPr kumimoji="1"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人们通过什么现象或实验发现原子核是由更小的微粒构成的？ </a:t>
            </a:r>
            <a:endParaRPr kumimoji="1" lang="zh-CN" altLang="en-US" sz="3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69637" name="Picture 5" descr="3 copy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593516" y="2298032"/>
            <a:ext cx="3973095" cy="3636963"/>
          </a:xfrm>
          <a:prstGeom prst="rect">
            <a:avLst/>
          </a:prstGeom>
          <a:noFill/>
          <a:ln w="76200">
            <a:solidFill>
              <a:schemeClr val="folHlink"/>
            </a:solidFill>
            <a:miter lim="800000"/>
            <a:headEnd/>
            <a:tailEnd/>
          </a:ln>
        </p:spPr>
      </p:pic>
      <p:sp>
        <p:nvSpPr>
          <p:cNvPr id="69638" name="AutoShape 6"/>
          <p:cNvSpPr>
            <a:spLocks noChangeArrowheads="1"/>
          </p:cNvSpPr>
          <p:nvPr/>
        </p:nvSpPr>
        <p:spPr bwMode="auto">
          <a:xfrm>
            <a:off x="6475662" y="3946357"/>
            <a:ext cx="812800" cy="457200"/>
          </a:xfrm>
          <a:prstGeom prst="rightArrow">
            <a:avLst>
              <a:gd name="adj1" fmla="val 54167"/>
              <a:gd name="adj2" fmla="val 60414"/>
            </a:avLst>
          </a:prstGeom>
          <a:solidFill>
            <a:schemeClr val="bg1"/>
          </a:solidFill>
          <a:ln w="19050">
            <a:solidFill>
              <a:schemeClr val="folHlink"/>
            </a:solidFill>
            <a:miter lim="800000"/>
          </a:ln>
        </p:spPr>
        <p:txBody>
          <a:bodyPr wrap="none" anchor="ctr"/>
          <a:lstStyle/>
          <a:p>
            <a:endParaRPr lang="en-GB" altLang="zh-CN"/>
          </a:p>
        </p:txBody>
      </p:sp>
      <p:sp>
        <p:nvSpPr>
          <p:cNvPr id="69639" name="Text Box 7"/>
          <p:cNvSpPr txBox="1">
            <a:spLocks noChangeArrowheads="1"/>
          </p:cNvSpPr>
          <p:nvPr/>
        </p:nvSpPr>
        <p:spPr bwMode="auto">
          <a:xfrm>
            <a:off x="7652083" y="3336757"/>
            <a:ext cx="3850106" cy="1569660"/>
          </a:xfrm>
          <a:prstGeom prst="rect">
            <a:avLst/>
          </a:prstGeom>
          <a:solidFill>
            <a:schemeClr val="bg1"/>
          </a:solidFill>
          <a:ln w="38100">
            <a:solidFill>
              <a:schemeClr val="folHlink"/>
            </a:solidFill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200" b="1">
                <a:latin typeface="楷体" panose="02010609060101010101" pitchFamily="49" charset="-122"/>
                <a:ea typeface="楷体" panose="02010609060101010101" pitchFamily="49" charset="-122"/>
              </a:rPr>
              <a:t>人们认识原子核的结构就是从天然放射性开始的。</a:t>
            </a:r>
            <a:endParaRPr kumimoji="1" lang="zh-CN" altLang="en-US" sz="3200" b="1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9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69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9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69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69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 animBg="1"/>
      <p:bldP spid="69635" grpId="0" animBg="1" autoUpdateAnimBg="0"/>
      <p:bldP spid="69638" grpId="0" animBg="1"/>
      <p:bldP spid="69639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内容占位符 2"/>
          <p:cNvSpPr>
            <a:spLocks noGrp="1"/>
          </p:cNvSpPr>
          <p:nvPr>
            <p:ph idx="4294967295"/>
          </p:nvPr>
        </p:nvSpPr>
        <p:spPr>
          <a:xfrm>
            <a:off x="-1" y="961774"/>
            <a:ext cx="11999495" cy="1481137"/>
          </a:xfrm>
        </p:spPr>
        <p:txBody>
          <a:bodyPr>
            <a:noAutofit/>
          </a:bodyPr>
          <a:lstStyle/>
          <a:p>
            <a:pPr marL="0" indent="0" eaLnBrk="1" hangingPunct="1">
              <a:buFont typeface="Wingdings 2" panose="05020102010507070707" pitchFamily="18" charset="2"/>
              <a:buNone/>
              <a:defRPr/>
            </a:pPr>
            <a:r>
              <a:rPr lang="zh-CN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1896</a:t>
            </a:r>
            <a:r>
              <a:rPr 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年，法国物理学家</a:t>
            </a:r>
            <a:r>
              <a:rPr lang="zh-CN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贝克勒尔</a:t>
            </a:r>
            <a:r>
              <a:rPr 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发现，</a:t>
            </a:r>
            <a:r>
              <a:rPr lang="zh-CN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铀和含铀的矿物</a:t>
            </a:r>
            <a:r>
              <a:rPr 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能够发出看不见的射线，这种射线可以穿透黑纸使照相底片感光。</a:t>
            </a:r>
            <a:endParaRPr lang="zh-CN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indent="0" eaLnBrk="1" hangingPunct="1">
              <a:defRPr/>
            </a:pPr>
            <a:endParaRPr lang="zh-CN" altLang="zh-CN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9219" name="标题 1"/>
          <p:cNvSpPr txBox="1">
            <a:spLocks noChangeArrowheads="1"/>
          </p:cNvSpPr>
          <p:nvPr/>
        </p:nvSpPr>
        <p:spPr bwMode="auto">
          <a:xfrm>
            <a:off x="1536810" y="-240632"/>
            <a:ext cx="8313043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rIns="0" bIns="0" anchor="b"/>
          <a:lstStyle/>
          <a:p>
            <a:pPr algn="ctr">
              <a:defRPr/>
            </a:pPr>
            <a:r>
              <a:rPr lang="zh-CN" altLang="en-US" sz="5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隶书" panose="02010509060101010101" charset="-122"/>
              </a:rPr>
              <a:t>一、天然放射现象</a:t>
            </a:r>
            <a:endParaRPr lang="zh-CN" altLang="en-US" sz="5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隶书" panose="02010509060101010101" charset="-122"/>
            </a:endParaRPr>
          </a:p>
        </p:txBody>
      </p:sp>
      <p:sp>
        <p:nvSpPr>
          <p:cNvPr id="7172" name="TextBox 4"/>
          <p:cNvSpPr txBox="1">
            <a:spLocks noChangeArrowheads="1"/>
          </p:cNvSpPr>
          <p:nvPr/>
        </p:nvSpPr>
        <p:spPr bwMode="auto">
          <a:xfrm>
            <a:off x="0" y="2309145"/>
            <a:ext cx="11935326" cy="15696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研究发现，原子序数</a:t>
            </a:r>
            <a:r>
              <a:rPr lang="zh-CN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大于或等于83</a:t>
            </a:r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的所有元素，都能自发地放出射线.原子序数小于</a:t>
            </a:r>
            <a:r>
              <a:rPr lang="zh-CN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83</a:t>
            </a:r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的元素（如</a:t>
            </a:r>
            <a:r>
              <a:rPr lang="en-US" altLang="zh-C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61</a:t>
            </a:r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号与</a:t>
            </a:r>
            <a:r>
              <a:rPr lang="en-US" altLang="zh-C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43</a:t>
            </a:r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号元素及部分同位素），有的也具有放射性.</a:t>
            </a:r>
            <a:endParaRPr lang="zh-CN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7174" name="TextBox 7"/>
          <p:cNvSpPr txBox="1">
            <a:spLocks noChangeArrowheads="1"/>
          </p:cNvSpPr>
          <p:nvPr/>
        </p:nvSpPr>
        <p:spPr bwMode="auto">
          <a:xfrm>
            <a:off x="201863" y="3990557"/>
            <a:ext cx="11685337" cy="15696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某些物质能自发发射出人眼看不见但能使照相底片感光的射线,物质发射这种射线的性质叫做</a:t>
            </a:r>
            <a:r>
              <a:rPr lang="zh-CN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放射性</a:t>
            </a:r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.具有放射性的元素称为</a:t>
            </a:r>
            <a:r>
              <a:rPr lang="zh-CN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放射性元素</a:t>
            </a:r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．元素这种自发的放出射线的现象叫做</a:t>
            </a:r>
            <a:r>
              <a:rPr lang="zh-CN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天然放射现象</a:t>
            </a:r>
            <a:r>
              <a:rPr lang="zh-CN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．</a:t>
            </a:r>
            <a:endParaRPr lang="zh-CN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7175" name="TextBox 1"/>
          <p:cNvSpPr txBox="1">
            <a:spLocks noChangeArrowheads="1"/>
          </p:cNvSpPr>
          <p:nvPr/>
        </p:nvSpPr>
        <p:spPr bwMode="auto">
          <a:xfrm>
            <a:off x="1933074" y="5729539"/>
            <a:ext cx="7620000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放射性说明了原子核具有复杂结构</a:t>
            </a:r>
            <a:endParaRPr lang="zh-CN" alt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500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500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500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4" grpId="0"/>
      <p:bldP spid="717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idx="1"/>
          </p:nvPr>
        </p:nvSpPr>
        <p:spPr>
          <a:xfrm>
            <a:off x="404284" y="1795129"/>
            <a:ext cx="11387667" cy="3006725"/>
          </a:xfrm>
        </p:spPr>
        <p:txBody>
          <a:bodyPr/>
          <a:lstStyle/>
          <a:p>
            <a:pPr algn="just" eaLnBrk="1" hangingPunct="1">
              <a:buNone/>
            </a:pPr>
            <a:r>
              <a:rPr lang="zh-CN" altLang="en-US" sz="36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在放射性现象中放出的射线是什么东西呢？</a:t>
            </a:r>
            <a:endParaRPr lang="zh-CN" altLang="en-US" sz="3600" b="1" dirty="0" smtClean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just" eaLnBrk="1" hangingPunct="1">
              <a:buNone/>
            </a:pPr>
            <a:r>
              <a:rPr lang="zh-CN" altLang="en-US" sz="36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它们除了能穿透黑纸使照相底片感光的性质以外，还有些什么性质呢？</a:t>
            </a:r>
            <a:endParaRPr lang="zh-CN" altLang="en-US" sz="3600" b="1" dirty="0" smtClean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just" eaLnBrk="1" hangingPunct="1">
              <a:buNone/>
            </a:pPr>
            <a:r>
              <a:rPr lang="zh-CN" altLang="en-US" sz="36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这些射线带不带电呢？</a:t>
            </a:r>
            <a:endParaRPr lang="zh-CN" altLang="en-US" sz="3600" b="1" dirty="0" smtClean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344307" y="387350"/>
            <a:ext cx="9147229" cy="10156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kumimoji="1" lang="zh-CN" altLang="en-US" sz="6000" b="1" dirty="0">
                <a:solidFill>
                  <a:srgbClr val="FF0000"/>
                </a:solidFill>
                <a:latin typeface="隶书" panose="02010509060101010101" charset="-122"/>
                <a:ea typeface="隶书" panose="02010509060101010101" charset="-122"/>
              </a:rPr>
              <a:t>二、射线到底是什么</a:t>
            </a:r>
            <a:endParaRPr kumimoji="1" lang="zh-CN" altLang="en-US" sz="6000" b="1" dirty="0">
              <a:solidFill>
                <a:srgbClr val="FF0000"/>
              </a:solidFill>
              <a:latin typeface="隶书" panose="02010509060101010101" charset="-122"/>
              <a:ea typeface="隶书" panose="0201050906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图片 6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529389" y="2582777"/>
            <a:ext cx="3211764" cy="3453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图片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7517" y="2250762"/>
            <a:ext cx="3179011" cy="3849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728915" y="1357563"/>
            <a:ext cx="3746833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加上磁场后的情形</a:t>
            </a:r>
            <a:endParaRPr lang="zh-CN" altLang="en-US" sz="3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746447" y="1303238"/>
            <a:ext cx="38779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加上电场后的情形</a:t>
            </a:r>
            <a:endParaRPr lang="zh-CN" altLang="en-US" sz="36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14643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17576" y="2679031"/>
            <a:ext cx="3359023" cy="1991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矩形 23"/>
          <p:cNvSpPr/>
          <p:nvPr/>
        </p:nvSpPr>
        <p:spPr>
          <a:xfrm>
            <a:off x="746480" y="292588"/>
            <a:ext cx="559319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6000" b="1" dirty="0" smtClean="0">
                <a:solidFill>
                  <a:srgbClr val="FF0000"/>
                </a:solidFill>
                <a:latin typeface="隶书" panose="02010509060101010101" charset="-122"/>
                <a:ea typeface="隶书" panose="02010509060101010101" charset="-122"/>
              </a:rPr>
              <a:t>到底射线是什么</a:t>
            </a:r>
            <a:endParaRPr lang="en-US" altLang="zh-CN" sz="6000" b="1" dirty="0" smtClean="0">
              <a:solidFill>
                <a:srgbClr val="FF0000"/>
              </a:solidFill>
              <a:latin typeface="隶书" panose="02010509060101010101" charset="-122"/>
              <a:ea typeface="隶书" panose="02010509060101010101" charset="-122"/>
            </a:endParaRPr>
          </a:p>
        </p:txBody>
      </p:sp>
      <p:pic>
        <p:nvPicPr>
          <p:cNvPr id="25" name="图片 6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804481" y="2398294"/>
            <a:ext cx="3211764" cy="4211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643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12266" y="2381751"/>
            <a:ext cx="3105150" cy="421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6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6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90725" y="223452"/>
            <a:ext cx="4800476" cy="648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5400" b="1" dirty="0">
                <a:solidFill>
                  <a:srgbClr val="FF0000"/>
                </a:solidFill>
                <a:latin typeface="隶书" panose="02010509060101010101" charset="-122"/>
                <a:ea typeface="隶书" panose="02010509060101010101" charset="-122"/>
              </a:rPr>
              <a:t>α</a:t>
            </a:r>
            <a:r>
              <a:rPr lang="zh-CN" altLang="en-US" sz="5400" b="1" dirty="0">
                <a:solidFill>
                  <a:srgbClr val="FF0000"/>
                </a:solidFill>
                <a:latin typeface="隶书" panose="02010509060101010101" charset="-122"/>
                <a:ea typeface="隶书" panose="02010509060101010101" charset="-122"/>
              </a:rPr>
              <a:t>射线</a:t>
            </a:r>
            <a:endParaRPr lang="zh-CN" altLang="en-US" sz="5400" b="1" dirty="0">
              <a:solidFill>
                <a:srgbClr val="FF0000"/>
              </a:solidFill>
              <a:latin typeface="隶书" panose="02010509060101010101" charset="-122"/>
              <a:ea typeface="隶书" panose="02010509060101010101" charset="-122"/>
            </a:endParaRPr>
          </a:p>
        </p:txBody>
      </p:sp>
      <p:sp>
        <p:nvSpPr>
          <p:cNvPr id="2253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573630" y="943075"/>
            <a:ext cx="6901992" cy="4479158"/>
          </a:xfrm>
        </p:spPr>
        <p:txBody>
          <a:bodyPr/>
          <a:lstStyle/>
          <a:p>
            <a:pPr algn="just" eaLnBrk="1" hangingPunct="1">
              <a:buNone/>
            </a:pPr>
            <a:r>
              <a:rPr lang="zh-CN" altLang="en-US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　　根据射线的偏转方向和磁场方向的关系可以确定，偏转较小的一束由带正电荷的粒子组成，我们把它叫做</a:t>
            </a:r>
            <a:r>
              <a:rPr lang="en-US" altLang="zh-CN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α</a:t>
            </a:r>
            <a:r>
              <a:rPr lang="zh-CN" altLang="en-US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射线，</a:t>
            </a:r>
            <a:r>
              <a:rPr lang="en-US" altLang="zh-CN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α</a:t>
            </a:r>
            <a:r>
              <a:rPr lang="zh-CN" altLang="en-US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射线由带正电的</a:t>
            </a:r>
            <a:r>
              <a:rPr lang="en-US" altLang="zh-CN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α</a:t>
            </a:r>
            <a:r>
              <a:rPr lang="zh-CN" altLang="en-US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粒子组成</a:t>
            </a:r>
            <a:r>
              <a:rPr lang="en-US" altLang="zh-CN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r>
              <a:rPr lang="zh-CN" altLang="en-US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科学家们研究发现每个</a:t>
            </a:r>
            <a:r>
              <a:rPr lang="en-US" altLang="zh-CN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α</a:t>
            </a:r>
            <a:r>
              <a:rPr lang="zh-CN" altLang="en-US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粒子带的正电荷是电子电荷的</a:t>
            </a:r>
            <a:r>
              <a:rPr lang="en-US" altLang="zh-CN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zh-CN" altLang="en-US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倍，</a:t>
            </a:r>
            <a:r>
              <a:rPr lang="en-US" altLang="zh-CN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α</a:t>
            </a:r>
            <a:r>
              <a:rPr lang="zh-CN" altLang="en-US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粒子质量大约等于氦原子的质量</a:t>
            </a:r>
            <a:r>
              <a:rPr lang="en-US" altLang="zh-CN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r>
              <a:rPr lang="zh-CN" altLang="en-US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进一步研究表明</a:t>
            </a:r>
            <a:r>
              <a:rPr lang="en-US" altLang="zh-CN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α</a:t>
            </a:r>
            <a:r>
              <a:rPr lang="zh-CN" altLang="en-US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粒子就是氦原子核</a:t>
            </a:r>
            <a:r>
              <a:rPr lang="en-US" altLang="zh-CN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. </a:t>
            </a:r>
            <a:r>
              <a:rPr lang="zh-CN" altLang="en-US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　　</a:t>
            </a:r>
            <a:endParaRPr lang="en-US" altLang="zh-CN" sz="2800" b="1" dirty="0" smtClean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/>
            <a:endParaRPr lang="en-US" altLang="zh-CN" sz="2800" b="1" dirty="0" smtClean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4" name="图片 7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8438149" y="486130"/>
            <a:ext cx="3179011" cy="3849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矩形 4"/>
          <p:cNvSpPr/>
          <p:nvPr/>
        </p:nvSpPr>
        <p:spPr>
          <a:xfrm>
            <a:off x="545432" y="5415898"/>
            <a:ext cx="1098884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由于</a:t>
            </a:r>
            <a:r>
              <a:rPr lang="en-US" altLang="zh-CN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α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粒子的质量较大，所以</a:t>
            </a:r>
            <a:r>
              <a:rPr lang="en-US" altLang="zh-CN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α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射线的穿透本领最小，我们用一张厚纸就能把它挡住</a:t>
            </a:r>
            <a:r>
              <a:rPr lang="en-US" altLang="zh-CN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endParaRPr lang="zh-CN" altLang="en-US" sz="32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42598" y="351789"/>
            <a:ext cx="2811255" cy="648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5400" b="1" dirty="0">
                <a:solidFill>
                  <a:srgbClr val="FF0000"/>
                </a:solidFill>
                <a:latin typeface="隶书" panose="02010509060101010101" charset="-122"/>
                <a:ea typeface="隶书" panose="02010509060101010101" charset="-122"/>
              </a:rPr>
              <a:t>β</a:t>
            </a:r>
            <a:r>
              <a:rPr lang="zh-CN" altLang="en-US" sz="5400" b="1" dirty="0">
                <a:solidFill>
                  <a:srgbClr val="FF0000"/>
                </a:solidFill>
                <a:latin typeface="隶书" panose="02010509060101010101" charset="-122"/>
                <a:ea typeface="隶书" panose="02010509060101010101" charset="-122"/>
              </a:rPr>
              <a:t>射线</a:t>
            </a:r>
            <a:endParaRPr lang="zh-CN" altLang="en-US" sz="5400" b="1" dirty="0">
              <a:solidFill>
                <a:srgbClr val="FF0000"/>
              </a:solidFill>
              <a:latin typeface="隶书" panose="02010509060101010101" charset="-122"/>
              <a:ea typeface="隶书" panose="02010509060101010101" charset="-122"/>
            </a:endParaRPr>
          </a:p>
        </p:txBody>
      </p:sp>
      <p:sp>
        <p:nvSpPr>
          <p:cNvPr id="2355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669883" y="1296000"/>
            <a:ext cx="7254918" cy="3709137"/>
          </a:xfrm>
        </p:spPr>
        <p:txBody>
          <a:bodyPr/>
          <a:lstStyle/>
          <a:p>
            <a:pPr algn="just" eaLnBrk="1" hangingPunct="1">
              <a:buNone/>
            </a:pPr>
            <a:r>
              <a:rPr lang="zh-CN" altLang="en-US" sz="36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　　与</a:t>
            </a:r>
            <a:r>
              <a:rPr lang="en-US" altLang="zh-CN" sz="36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α</a:t>
            </a:r>
            <a:r>
              <a:rPr lang="zh-CN" altLang="en-US" sz="36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射线偏转方向相反的那束射线带负电荷，我们把它叫做</a:t>
            </a:r>
            <a:r>
              <a:rPr lang="en-US" altLang="zh-CN" sz="36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β</a:t>
            </a:r>
            <a:r>
              <a:rPr lang="zh-CN" altLang="en-US" sz="36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射线</a:t>
            </a:r>
            <a:r>
              <a:rPr lang="en-US" altLang="zh-CN" sz="36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r>
              <a:rPr lang="zh-CN" altLang="en-US" sz="36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研究发现</a:t>
            </a:r>
            <a:r>
              <a:rPr lang="en-US" altLang="zh-CN" sz="36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β</a:t>
            </a:r>
            <a:r>
              <a:rPr lang="zh-CN" altLang="en-US" sz="36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射线由带负电的粒子（</a:t>
            </a:r>
            <a:r>
              <a:rPr lang="en-US" altLang="zh-CN" sz="36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β</a:t>
            </a:r>
            <a:r>
              <a:rPr lang="zh-CN" altLang="en-US" sz="36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粒子）组成</a:t>
            </a:r>
            <a:r>
              <a:rPr lang="en-US" altLang="zh-CN" sz="36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r>
              <a:rPr lang="zh-CN" altLang="en-US" sz="36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进一步研究表明</a:t>
            </a:r>
            <a:r>
              <a:rPr lang="en-US" altLang="zh-CN" sz="36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β</a:t>
            </a:r>
            <a:r>
              <a:rPr lang="zh-CN" altLang="en-US" sz="36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粒子就是电子</a:t>
            </a:r>
            <a:r>
              <a:rPr lang="en-US" altLang="zh-CN" sz="36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endParaRPr lang="en-US" altLang="zh-CN" sz="3600" b="1" dirty="0" smtClean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4" name="图片 7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8614612" y="293625"/>
            <a:ext cx="3179011" cy="3849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矩形 4"/>
          <p:cNvSpPr/>
          <p:nvPr/>
        </p:nvSpPr>
        <p:spPr>
          <a:xfrm>
            <a:off x="962524" y="5159225"/>
            <a:ext cx="103952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b="1" spc="150" noProof="1" smtClean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β</a:t>
            </a:r>
            <a:r>
              <a:rPr lang="zh-CN" altLang="en-US" sz="3600" b="1" spc="150" noProof="1" smtClean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射线的穿透本领较强，很容易穿透黑纸，还能穿透几厘米厚的铝板</a:t>
            </a:r>
            <a:r>
              <a:rPr lang="en-US" altLang="zh-CN" sz="3600" b="1" spc="150" noProof="1" smtClean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. </a:t>
            </a:r>
            <a:endParaRPr lang="zh-CN" altLang="en-US" sz="3600" b="1" spc="150" noProof="1" smtClean="0"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6000" b="1" dirty="0">
                <a:solidFill>
                  <a:srgbClr val="FF0000"/>
                </a:solidFill>
                <a:latin typeface="隶书" panose="02010509060101010101" charset="-122"/>
                <a:ea typeface="隶书" panose="02010509060101010101" charset="-122"/>
              </a:rPr>
              <a:t>γ</a:t>
            </a:r>
            <a:r>
              <a:rPr lang="zh-CN" altLang="en-US" sz="6000" b="1" dirty="0">
                <a:solidFill>
                  <a:srgbClr val="FF0000"/>
                </a:solidFill>
                <a:latin typeface="隶书" panose="02010509060101010101" charset="-122"/>
                <a:ea typeface="隶书" panose="02010509060101010101" charset="-122"/>
              </a:rPr>
              <a:t>射线</a:t>
            </a:r>
            <a:endParaRPr lang="zh-CN" altLang="en-US" sz="6000" b="1" dirty="0">
              <a:solidFill>
                <a:srgbClr val="FF0000"/>
              </a:solidFill>
              <a:latin typeface="隶书" panose="02010509060101010101" charset="-122"/>
              <a:ea typeface="隶书" panose="02010509060101010101" charset="-122"/>
            </a:endParaRPr>
          </a:p>
        </p:txBody>
      </p:sp>
      <p:sp>
        <p:nvSpPr>
          <p:cNvPr id="2457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862389" y="1392253"/>
            <a:ext cx="7030329" cy="5041355"/>
          </a:xfrm>
        </p:spPr>
        <p:txBody>
          <a:bodyPr/>
          <a:lstStyle/>
          <a:p>
            <a:pPr algn="just" eaLnBrk="1" hangingPunct="1">
              <a:buNone/>
            </a:pPr>
            <a:r>
              <a:rPr lang="en-US" altLang="zh-CN" sz="36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en-US" sz="36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中间不发生偏转的那束射线叫做</a:t>
            </a:r>
            <a:r>
              <a:rPr lang="en-US" altLang="zh-CN" sz="36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γ</a:t>
            </a:r>
            <a:r>
              <a:rPr lang="zh-CN" altLang="en-US" sz="36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射线，研究表明，</a:t>
            </a:r>
            <a:r>
              <a:rPr lang="en-US" altLang="zh-CN" sz="36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γ</a:t>
            </a:r>
            <a:r>
              <a:rPr lang="zh-CN" altLang="en-US" sz="36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射线的实质是一种波长极短的</a:t>
            </a:r>
            <a:r>
              <a:rPr lang="zh-CN" altLang="en-US" sz="36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电磁波</a:t>
            </a:r>
            <a:r>
              <a:rPr lang="zh-CN" altLang="en-US" sz="36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，它不带电，是中性的</a:t>
            </a:r>
            <a:r>
              <a:rPr lang="en-US" altLang="zh-CN" sz="36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.</a:t>
            </a:r>
            <a:endParaRPr lang="en-US" altLang="zh-CN" sz="3600" b="1" dirty="0" smtClean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buNone/>
            </a:pPr>
            <a:r>
              <a:rPr altLang="en-US" sz="36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r>
              <a:rPr lang="zh-CN" altLang="en-US" sz="36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　</a:t>
            </a:r>
            <a:endParaRPr lang="en-US" altLang="zh-CN" sz="3600" b="1" dirty="0" smtClean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4" name="图片 7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8614612" y="293625"/>
            <a:ext cx="3179011" cy="3849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矩形 4"/>
          <p:cNvSpPr/>
          <p:nvPr/>
        </p:nvSpPr>
        <p:spPr>
          <a:xfrm>
            <a:off x="497305" y="4742129"/>
            <a:ext cx="11341769" cy="14305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algn="just">
              <a:lnSpc>
                <a:spcPct val="130000"/>
              </a:lnSpc>
              <a:spcAft>
                <a:spcPts val="1000"/>
              </a:spcAft>
            </a:pPr>
            <a:r>
              <a:rPr lang="en-US" altLang="zh-CN" sz="3600" b="1" spc="150" noProof="1" smtClean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γ</a:t>
            </a:r>
            <a:r>
              <a:rPr lang="zh-CN" altLang="en-US" sz="3600" b="1" spc="150" noProof="1" smtClean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射线的穿透本领极强，一般薄金属板都挡不住它，它能穿透几十厘米厚的水泥墙和几厘米厚的铅板</a:t>
            </a:r>
            <a:r>
              <a:rPr lang="en-US" altLang="zh-CN" sz="3600" b="1" spc="150" noProof="1" smtClean="0"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. </a:t>
            </a:r>
            <a:endParaRPr lang="zh-CN" altLang="en-US" sz="3600" b="1" spc="150" noProof="1" smtClean="0">
              <a:latin typeface="楷体" panose="02010609060101010101" pitchFamily="49" charset="-122"/>
              <a:ea typeface="楷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表格 4"/>
          <p:cNvPicPr>
            <a:picLocks noGrp="1"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256674" y="1769311"/>
            <a:ext cx="11780420" cy="419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标题 1"/>
          <p:cNvSpPr txBox="1">
            <a:spLocks noChangeArrowheads="1"/>
          </p:cNvSpPr>
          <p:nvPr/>
        </p:nvSpPr>
        <p:spPr bwMode="auto">
          <a:xfrm>
            <a:off x="2167272" y="317332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rIns="0" bIns="0" anchor="b"/>
          <a:lstStyle/>
          <a:p>
            <a:pPr algn="ctr"/>
            <a:r>
              <a:rPr lang="zh-CN" altLang="en-US" sz="5400" dirty="0" smtClean="0">
                <a:solidFill>
                  <a:srgbClr val="FF0000"/>
                </a:solidFill>
                <a:latin typeface="Calibri" panose="020F0502020204030204" pitchFamily="34" charset="0"/>
                <a:ea typeface="隶书" panose="02010509060101010101" charset="-122"/>
              </a:rPr>
              <a:t>三种放射线的比较</a:t>
            </a:r>
            <a:endParaRPr lang="zh-CN" altLang="en-US" sz="5400" dirty="0">
              <a:solidFill>
                <a:srgbClr val="FF0000"/>
              </a:solidFill>
              <a:latin typeface="Calibri" panose="020F0502020204030204" pitchFamily="34" charset="0"/>
              <a:ea typeface="隶书" panose="020105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TEMPLATE_THUMBS_INDEX" val="1、2、3、6、8、10、11、12、15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59.xml><?xml version="1.0" encoding="utf-8"?>
<p:tagLst xmlns:p="http://schemas.openxmlformats.org/presentationml/2006/main">
  <p:tag name="REFSHAPE" val="221929020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DOC_GUID" val="{3273eb55-9944-4884-ab1e-573c25595f8f}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1290</Words>
  <Application>WPS 演示</Application>
  <PresentationFormat>自定义</PresentationFormat>
  <Paragraphs>115</Paragraphs>
  <Slides>16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5</vt:i4>
      </vt:variant>
      <vt:variant>
        <vt:lpstr>幻灯片标题</vt:lpstr>
      </vt:variant>
      <vt:variant>
        <vt:i4>16</vt:i4>
      </vt:variant>
    </vt:vector>
  </HeadingPairs>
  <TitlesOfParts>
    <vt:vector size="35" baseType="lpstr">
      <vt:lpstr>Arial</vt:lpstr>
      <vt:lpstr>宋体</vt:lpstr>
      <vt:lpstr>Wingdings</vt:lpstr>
      <vt:lpstr>微软雅黑</vt:lpstr>
      <vt:lpstr>Times New Roman</vt:lpstr>
      <vt:lpstr>华文行楷</vt:lpstr>
      <vt:lpstr>隶书</vt:lpstr>
      <vt:lpstr>楷体</vt:lpstr>
      <vt:lpstr>Wingdings 2</vt:lpstr>
      <vt:lpstr>Calibri</vt:lpstr>
      <vt:lpstr>Arial Unicode MS</vt:lpstr>
      <vt:lpstr>黑体</vt:lpstr>
      <vt:lpstr>华文细黑</vt:lpstr>
      <vt:lpstr>Office 主题​​</vt:lpstr>
      <vt:lpstr>Equation.DSMT4</vt:lpstr>
      <vt:lpstr>Equation.DSMT4</vt:lpstr>
      <vt:lpstr>Equation.DSMT4</vt:lpstr>
      <vt:lpstr>Equation.DSMT4</vt:lpstr>
      <vt:lpstr>Equation.DSMT4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α射线</vt:lpstr>
      <vt:lpstr>β射线</vt:lpstr>
      <vt:lpstr>γ射线</vt:lpstr>
      <vt:lpstr>PowerPoint 演示文稿</vt:lpstr>
      <vt:lpstr>二、质子的发现</vt:lpstr>
      <vt:lpstr>PowerPoint 演示文稿</vt:lpstr>
      <vt:lpstr>三、中子的发现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能量的量子化</dc:title>
  <dc:creator>sunqi</dc:creator>
  <cp:lastModifiedBy>zhaiyujia</cp:lastModifiedBy>
  <cp:revision>455</cp:revision>
  <dcterms:created xsi:type="dcterms:W3CDTF">2019-03-01T02:27:00Z</dcterms:created>
  <dcterms:modified xsi:type="dcterms:W3CDTF">2020-05-26T08:41:55Z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2052-11.1.0.9662</vt:lpwstr>
  </property>
</Properties>
</file>