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2" r:id="rId11"/>
    <p:sldId id="273" r:id="rId12"/>
    <p:sldId id="274" r:id="rId13"/>
    <p:sldId id="275" r:id="rId14"/>
    <p:sldId id="276" r:id="rId15"/>
    <p:sldId id="277" r:id="rId16"/>
    <p:sldId id="257" r:id="rId17"/>
    <p:sldId id="259" r:id="rId1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EB16"/>
    <a:srgbClr val="FF2121"/>
    <a:srgbClr val="FF2525"/>
    <a:srgbClr val="003600"/>
    <a:srgbClr val="FF0000"/>
    <a:srgbClr val="848484"/>
    <a:srgbClr val="606060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2745" autoAdjust="0"/>
  </p:normalViewPr>
  <p:slideViewPr>
    <p:cSldViewPr>
      <p:cViewPr>
        <p:scale>
          <a:sx n="75" d="100"/>
          <a:sy n="75" d="100"/>
        </p:scale>
        <p:origin x="-936" y="-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B405321-45DA-46BA-9D96-B8B7D11A50E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238778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A8805-9D2E-4597-AB01-5EE05144567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346392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7EF0B-745A-431A-A0E5-6D58A9B3FC0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453402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5B8C3-424B-472F-B7C6-8143488F124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116064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E5313-5E0C-4012-94FA-7CC5AD625A4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025338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AD065-AC63-407E-B5C8-10CD03D296C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25177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0567B-CCD2-408E-B9E9-CD28BD277BA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5021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33D15-060D-4640-A38C-E1402D2EC33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699730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21CC9-7353-4AAC-8CC8-067724C19AF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1431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01BDD-9B5D-4961-9326-9B975D2A32F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4091731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A388A-9FBB-4BC2-BBE2-132BC49D076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620970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AEBE0-D5D9-44BC-A02C-F059ACD4C0D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863011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5CA7D-B892-4479-8239-A9537BEA572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797268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4CA1BC-5D69-47E7-9C3D-C2DABCEB1EB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latin typeface="华文中宋" pitchFamily="2" charset="-122"/>
                <a:ea typeface="华文中宋" pitchFamily="2" charset="-122"/>
              </a:rPr>
              <a:t>2.6  </a:t>
            </a: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导体的电阻</a:t>
            </a:r>
          </a:p>
        </p:txBody>
      </p:sp>
      <p:sp>
        <p:nvSpPr>
          <p:cNvPr id="2051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14816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zh-CN" sz="2800" b="1" dirty="0" smtClean="0">
                <a:latin typeface="华文中宋" pitchFamily="2" charset="-122"/>
                <a:ea typeface="华文中宋" pitchFamily="2" charset="-122"/>
              </a:rPr>
              <a:t>一、影响导体电阻的因素</a:t>
            </a:r>
            <a:endParaRPr lang="en-US" altLang="zh-CN" sz="2800" b="1" dirty="0" smtClean="0">
              <a:latin typeface="华文中宋" pitchFamily="2" charset="-122"/>
              <a:ea typeface="华文中宋" pitchFamily="2" charset="-122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 smtClean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</a:rPr>
              <a:t>【</a:t>
            </a:r>
            <a:r>
              <a:rPr lang="zh-CN" altLang="zh-CN" sz="2800" b="1" dirty="0" smtClean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</a:rPr>
              <a:t>问题</a:t>
            </a:r>
            <a:r>
              <a:rPr lang="en-US" altLang="zh-CN" sz="2800" b="1" dirty="0" smtClean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</a:rPr>
              <a:t>1】</a:t>
            </a:r>
            <a:r>
              <a:rPr lang="zh-CN" altLang="zh-CN" sz="2800" b="1" dirty="0" smtClean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</a:rPr>
              <a:t>经历了初中阶段的学习，我们知道“导体的电阻跟哪些因素有关”？</a:t>
            </a:r>
            <a:r>
              <a:rPr lang="zh-CN" altLang="en-US" sz="2800" b="1" dirty="0" smtClean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</a:rPr>
              <a:t>阻值大致是随这些因素如何变化的？</a:t>
            </a:r>
            <a:r>
              <a:rPr lang="en-US" altLang="zh-CN" sz="2800" b="1" dirty="0" smtClean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</a:rPr>
              <a:t> 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 smtClean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</a:rPr>
              <a:t>【</a:t>
            </a:r>
            <a:r>
              <a:rPr lang="zh-CN" altLang="en-US" sz="2800" b="1" dirty="0" smtClean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</a:rPr>
              <a:t>问题</a:t>
            </a:r>
            <a:r>
              <a:rPr lang="en-US" altLang="zh-CN" sz="2800" b="1" dirty="0" smtClean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</a:rPr>
              <a:t>2】</a:t>
            </a:r>
            <a:r>
              <a:rPr lang="zh-CN" altLang="en-US" sz="2800" b="1" dirty="0" smtClean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</a:rPr>
              <a:t>（</a:t>
            </a:r>
            <a:r>
              <a:rPr lang="zh-CN" altLang="en-US" sz="2800" b="1" dirty="0" smtClean="0">
                <a:solidFill>
                  <a:schemeClr val="tx2">
                    <a:lumMod val="75000"/>
                  </a:schemeClr>
                </a:solidFill>
                <a:latin typeface="华文中宋" pitchFamily="2" charset="-122"/>
                <a:ea typeface="华文中宋" pitchFamily="2" charset="-122"/>
              </a:rPr>
              <a:t>提出猜想</a:t>
            </a:r>
            <a:r>
              <a:rPr lang="zh-CN" altLang="en-US" sz="2800" b="1" dirty="0" smtClean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</a:rPr>
              <a:t>）：导体的电阻 </a:t>
            </a:r>
            <a:r>
              <a:rPr lang="en-US" altLang="zh-CN" sz="2800" b="1" i="1" dirty="0" smtClean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rPr>
              <a:t>R </a:t>
            </a:r>
            <a:r>
              <a:rPr lang="zh-CN" altLang="en-US" sz="2800" b="1" dirty="0" smtClean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</a:rPr>
              <a:t>可能与这些因素存在什么样的定量关系？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FFFF00"/>
                </a:solidFill>
              </a:rPr>
              <a:t>【</a:t>
            </a:r>
            <a:r>
              <a:rPr lang="zh-CN" altLang="en-US" b="1" dirty="0" smtClean="0">
                <a:solidFill>
                  <a:srgbClr val="FFFF00"/>
                </a:solidFill>
              </a:rPr>
              <a:t>巩固训练</a:t>
            </a:r>
            <a:r>
              <a:rPr lang="en-US" altLang="zh-CN" b="1" dirty="0" smtClean="0">
                <a:solidFill>
                  <a:srgbClr val="FFFF00"/>
                </a:solidFill>
              </a:rPr>
              <a:t>】</a:t>
            </a:r>
            <a:endParaRPr lang="zh-CN" altLang="en-US" b="1" dirty="0">
              <a:solidFill>
                <a:srgbClr val="FFFF00"/>
              </a:solidFill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2.(</a:t>
            </a:r>
            <a:r>
              <a:rPr lang="zh-CN" altLang="en-US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多选）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关于材料的电阻率，下列说法中正确的是</a:t>
            </a:r>
            <a:endParaRPr lang="en-US" altLang="zh-CN" sz="2800" b="1" kern="1200" dirty="0" smtClean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(	    )</a:t>
            </a:r>
            <a:endParaRPr lang="zh-CN" altLang="zh-CN" sz="2800" b="1" kern="1200" dirty="0" smtClean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A.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把一根长导线截成等长的三段，每段的电阻率是原来的</a:t>
            </a: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1/3</a:t>
            </a:r>
            <a:endParaRPr lang="zh-CN" altLang="zh-CN" sz="2800" b="1" kern="1200" dirty="0" smtClean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B.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金属的电阻率随温度的升高而增大</a:t>
            </a: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      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C.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纯金属的电阻率较</a:t>
            </a:r>
            <a:r>
              <a:rPr lang="zh-CN" altLang="en-US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含其元素的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合金的电阻率小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D.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电阻率是反映材料导电性能好坏的物理量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None/>
            </a:pPr>
            <a:endParaRPr lang="zh-CN" altLang="en-US" sz="2800" b="1" kern="1200" dirty="0" smtClean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2285992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2121"/>
                </a:solidFill>
              </a:rPr>
              <a:t>BC</a:t>
            </a:r>
            <a:endParaRPr lang="zh-CN" altLang="en-US" sz="3200" dirty="0">
              <a:solidFill>
                <a:srgbClr val="FF2121"/>
              </a:solidFill>
            </a:endParaRPr>
          </a:p>
        </p:txBody>
      </p:sp>
      <p:sp>
        <p:nvSpPr>
          <p:cNvPr id="7" name="动作按钮: 结束 6">
            <a:hlinkClick r:id="rId2" action="ppaction://hlinksldjump" highlightClick="1"/>
          </p:cNvPr>
          <p:cNvSpPr/>
          <p:nvPr/>
        </p:nvSpPr>
        <p:spPr>
          <a:xfrm>
            <a:off x="8100392" y="6093296"/>
            <a:ext cx="504056" cy="432048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8601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1422"/>
            <a:ext cx="8229600" cy="1143000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FFFF00"/>
                </a:solidFill>
              </a:rPr>
              <a:t>【</a:t>
            </a:r>
            <a:r>
              <a:rPr lang="zh-CN" altLang="en-US" b="1" dirty="0" smtClean="0">
                <a:solidFill>
                  <a:srgbClr val="FFFF00"/>
                </a:solidFill>
              </a:rPr>
              <a:t>巩固训练</a:t>
            </a:r>
            <a:r>
              <a:rPr lang="en-US" altLang="zh-CN" b="1" dirty="0" smtClean="0">
                <a:solidFill>
                  <a:srgbClr val="FFFF00"/>
                </a:solidFill>
              </a:rPr>
              <a:t>】</a:t>
            </a:r>
            <a:endParaRPr lang="zh-CN" altLang="en-US" b="1" dirty="0">
              <a:solidFill>
                <a:srgbClr val="FFFF00"/>
              </a:solidFill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000660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6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3.（</a:t>
            </a:r>
            <a:r>
              <a:rPr lang="zh-CN" altLang="en-US" sz="26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多选）</a:t>
            </a:r>
            <a:r>
              <a:rPr lang="zh-CN" altLang="zh-CN" sz="26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有一只灯泡的灯丝断了，通过转动灯泡灯丝接通（搭丝），再接入电源后，所发生的现象及其原因是</a:t>
            </a:r>
            <a:r>
              <a:rPr lang="en-US" altLang="zh-CN" sz="26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(       )  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6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A.</a:t>
            </a:r>
            <a:r>
              <a:rPr lang="zh-CN" altLang="zh-CN" sz="26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灯丝电阻变小，通过它的电流变大，根据</a:t>
            </a:r>
            <a:r>
              <a:rPr lang="en-US" altLang="zh-CN" sz="2600" b="1" i="1" kern="1200" dirty="0" smtClean="0">
                <a:latin typeface="Times New Roman" pitchFamily="18" charset="0"/>
                <a:ea typeface="华文中宋" panose="02010600040101010101" pitchFamily="2" charset="-122"/>
                <a:cs typeface="Times New Roman" pitchFamily="18" charset="0"/>
              </a:rPr>
              <a:t>P=I</a:t>
            </a:r>
            <a:r>
              <a:rPr lang="en-US" altLang="zh-CN" sz="2600" b="1" i="1" kern="1200" baseline="30000" dirty="0" smtClean="0">
                <a:latin typeface="Times New Roman" pitchFamily="18" charset="0"/>
                <a:ea typeface="华文中宋" panose="02010600040101010101" pitchFamily="2" charset="-122"/>
                <a:cs typeface="Times New Roman" pitchFamily="18" charset="0"/>
              </a:rPr>
              <a:t>2</a:t>
            </a:r>
            <a:r>
              <a:rPr lang="en-US" altLang="zh-CN" sz="2600" b="1" i="1" kern="1200" dirty="0" smtClean="0">
                <a:latin typeface="Times New Roman" pitchFamily="18" charset="0"/>
                <a:ea typeface="华文中宋" panose="02010600040101010101" pitchFamily="2" charset="-122"/>
                <a:cs typeface="Times New Roman" pitchFamily="18" charset="0"/>
              </a:rPr>
              <a:t>R</a:t>
            </a:r>
            <a:r>
              <a:rPr lang="zh-CN" altLang="zh-CN" sz="26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，电灯变亮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6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B.</a:t>
            </a:r>
            <a:r>
              <a:rPr lang="zh-CN" altLang="zh-CN" sz="26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灯丝电阻变大，通过它的电流变小，根据</a:t>
            </a:r>
            <a:r>
              <a:rPr lang="en-US" altLang="zh-CN" sz="2600" b="1" i="1" kern="1200" dirty="0" smtClean="0">
                <a:latin typeface="Times New Roman" pitchFamily="18" charset="0"/>
                <a:ea typeface="华文中宋" panose="02010600040101010101" pitchFamily="2" charset="-122"/>
                <a:cs typeface="Times New Roman" pitchFamily="18" charset="0"/>
              </a:rPr>
              <a:t>P=I</a:t>
            </a:r>
            <a:r>
              <a:rPr lang="en-US" altLang="zh-CN" sz="2600" b="1" i="1" kern="1200" baseline="30000" dirty="0" smtClean="0">
                <a:latin typeface="Times New Roman" pitchFamily="18" charset="0"/>
                <a:ea typeface="华文中宋" panose="02010600040101010101" pitchFamily="2" charset="-122"/>
                <a:cs typeface="Times New Roman" pitchFamily="18" charset="0"/>
              </a:rPr>
              <a:t>2</a:t>
            </a:r>
            <a:r>
              <a:rPr lang="en-US" altLang="zh-CN" sz="2600" b="1" i="1" kern="1200" dirty="0" smtClean="0">
                <a:latin typeface="Times New Roman" pitchFamily="18" charset="0"/>
                <a:ea typeface="华文中宋" panose="02010600040101010101" pitchFamily="2" charset="-122"/>
                <a:cs typeface="Times New Roman" pitchFamily="18" charset="0"/>
              </a:rPr>
              <a:t>R</a:t>
            </a:r>
            <a:r>
              <a:rPr lang="zh-CN" altLang="zh-CN" sz="26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，电灯变暗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6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C.</a:t>
            </a:r>
            <a:r>
              <a:rPr lang="zh-CN" altLang="zh-CN" sz="26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灯丝电阻变小，它两端的电压不变，根据</a:t>
            </a:r>
            <a:r>
              <a:rPr lang="en-US" altLang="zh-CN" sz="2600" b="1" i="1" kern="1200" dirty="0" smtClean="0">
                <a:latin typeface="Times New Roman" pitchFamily="18" charset="0"/>
                <a:ea typeface="华文中宋" panose="02010600040101010101" pitchFamily="2" charset="-122"/>
                <a:cs typeface="Times New Roman" pitchFamily="18" charset="0"/>
              </a:rPr>
              <a:t>P=U</a:t>
            </a:r>
            <a:r>
              <a:rPr lang="en-US" altLang="zh-CN" sz="2600" b="1" i="1" kern="1200" baseline="30000" dirty="0" smtClean="0">
                <a:latin typeface="Times New Roman" pitchFamily="18" charset="0"/>
                <a:ea typeface="华文中宋" panose="02010600040101010101" pitchFamily="2" charset="-122"/>
                <a:cs typeface="Times New Roman" pitchFamily="18" charset="0"/>
              </a:rPr>
              <a:t>2</a:t>
            </a:r>
            <a:r>
              <a:rPr lang="en-US" altLang="zh-CN" sz="2600" b="1" i="1" kern="1200" dirty="0" smtClean="0">
                <a:latin typeface="Times New Roman" pitchFamily="18" charset="0"/>
                <a:ea typeface="华文中宋" panose="02010600040101010101" pitchFamily="2" charset="-122"/>
                <a:cs typeface="Times New Roman" pitchFamily="18" charset="0"/>
              </a:rPr>
              <a:t>/R</a:t>
            </a:r>
            <a:r>
              <a:rPr lang="zh-CN" altLang="zh-CN" sz="26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，电灯变亮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6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D.</a:t>
            </a:r>
            <a:r>
              <a:rPr lang="zh-CN" altLang="zh-CN" sz="26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灯丝电阻变大，它两端的电压不变，根据</a:t>
            </a:r>
            <a:r>
              <a:rPr lang="en-US" altLang="zh-CN" sz="2600" b="1" i="1" kern="1200" dirty="0" smtClean="0">
                <a:latin typeface="Times New Roman" pitchFamily="18" charset="0"/>
                <a:ea typeface="华文中宋" panose="02010600040101010101" pitchFamily="2" charset="-122"/>
                <a:cs typeface="Times New Roman" pitchFamily="18" charset="0"/>
              </a:rPr>
              <a:t>P=U</a:t>
            </a:r>
            <a:r>
              <a:rPr lang="en-US" altLang="zh-CN" sz="2600" b="1" i="1" kern="1200" baseline="30000" dirty="0" smtClean="0">
                <a:latin typeface="Times New Roman" pitchFamily="18" charset="0"/>
                <a:ea typeface="华文中宋" panose="02010600040101010101" pitchFamily="2" charset="-122"/>
                <a:cs typeface="Times New Roman" pitchFamily="18" charset="0"/>
              </a:rPr>
              <a:t>2</a:t>
            </a:r>
            <a:r>
              <a:rPr lang="en-US" altLang="zh-CN" sz="2600" b="1" i="1" kern="1200" dirty="0" smtClean="0">
                <a:latin typeface="Times New Roman" pitchFamily="18" charset="0"/>
                <a:ea typeface="华文中宋" panose="02010600040101010101" pitchFamily="2" charset="-122"/>
                <a:cs typeface="Times New Roman" pitchFamily="18" charset="0"/>
              </a:rPr>
              <a:t>/R</a:t>
            </a:r>
            <a:r>
              <a:rPr lang="zh-CN" altLang="zh-CN" sz="26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，电灯变暗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None/>
            </a:pPr>
            <a:endParaRPr lang="zh-CN" altLang="zh-CN" sz="2600" b="1" kern="1200" dirty="0" smtClean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None/>
            </a:pPr>
            <a:endParaRPr lang="zh-CN" altLang="en-US" sz="2600" b="1" kern="1200" dirty="0" smtClean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00958" y="1986969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2121"/>
                </a:solidFill>
              </a:rPr>
              <a:t>AC</a:t>
            </a:r>
            <a:endParaRPr lang="zh-CN" altLang="en-US" sz="3200" dirty="0">
              <a:solidFill>
                <a:srgbClr val="FF2121"/>
              </a:solidFill>
            </a:endParaRPr>
          </a:p>
        </p:txBody>
      </p:sp>
      <p:sp>
        <p:nvSpPr>
          <p:cNvPr id="7" name="动作按钮: 结束 6">
            <a:hlinkClick r:id="rId2" action="ppaction://hlinksldjump" highlightClick="1"/>
          </p:cNvPr>
          <p:cNvSpPr/>
          <p:nvPr/>
        </p:nvSpPr>
        <p:spPr>
          <a:xfrm>
            <a:off x="8100392" y="6093296"/>
            <a:ext cx="504056" cy="432048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8601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FFFF00"/>
                </a:solidFill>
              </a:rPr>
              <a:t>【</a:t>
            </a:r>
            <a:r>
              <a:rPr lang="zh-CN" altLang="en-US" b="1" dirty="0" smtClean="0">
                <a:solidFill>
                  <a:srgbClr val="FFFF00"/>
                </a:solidFill>
              </a:rPr>
              <a:t>巩固训练</a:t>
            </a:r>
            <a:r>
              <a:rPr lang="en-US" altLang="zh-CN" b="1" dirty="0" smtClean="0">
                <a:solidFill>
                  <a:srgbClr val="FFFF00"/>
                </a:solidFill>
              </a:rPr>
              <a:t>】</a:t>
            </a:r>
            <a:endParaRPr lang="zh-CN" altLang="en-US" b="1" dirty="0">
              <a:solidFill>
                <a:srgbClr val="FFFF00"/>
              </a:solidFill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285752" y="1428736"/>
            <a:ext cx="8643966" cy="4000528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4.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电路中有一段金属丝长为</a:t>
            </a:r>
            <a:r>
              <a:rPr lang="en-US" altLang="zh-CN" sz="2800" b="1" i="1" kern="1200" dirty="0" smtClean="0">
                <a:latin typeface="Times New Roman" pitchFamily="18" charset="0"/>
                <a:ea typeface="华文中宋" panose="02010600040101010101" pitchFamily="2" charset="-122"/>
                <a:cs typeface="Times New Roman" pitchFamily="18" charset="0"/>
              </a:rPr>
              <a:t>L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，电阻为</a:t>
            </a:r>
            <a:r>
              <a:rPr lang="en-US" altLang="zh-CN" sz="2800" b="1" i="1" kern="1200" dirty="0" smtClean="0">
                <a:latin typeface="Times New Roman" pitchFamily="18" charset="0"/>
                <a:ea typeface="华文中宋" panose="02010600040101010101" pitchFamily="2" charset="-122"/>
                <a:cs typeface="Times New Roman" pitchFamily="18" charset="0"/>
              </a:rPr>
              <a:t>R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，要使电阻变为</a:t>
            </a: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4</a:t>
            </a:r>
            <a:r>
              <a:rPr lang="en-US" altLang="zh-CN" sz="2800" b="1" i="1" kern="1200" dirty="0" smtClean="0">
                <a:latin typeface="Times New Roman" pitchFamily="18" charset="0"/>
                <a:ea typeface="华文中宋" panose="02010600040101010101" pitchFamily="2" charset="-122"/>
                <a:cs typeface="Times New Roman" pitchFamily="18" charset="0"/>
              </a:rPr>
              <a:t>R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，下列可行的方法是</a:t>
            </a: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 (  </a:t>
            </a:r>
            <a:r>
              <a:rPr lang="zh-CN" altLang="en-US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  </a:t>
            </a: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   )</a:t>
            </a:r>
            <a:endParaRPr lang="zh-CN" altLang="zh-CN" sz="2800" b="1" kern="1200" dirty="0" smtClean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 b="1" kern="1200" dirty="0" smtClean="0">
                <a:latin typeface="Times New Roman" pitchFamily="18" charset="0"/>
                <a:ea typeface="华文中宋" panose="02010600040101010101" pitchFamily="2" charset="-122"/>
                <a:cs typeface="Times New Roman" pitchFamily="18" charset="0"/>
              </a:rPr>
              <a:t>A</a:t>
            </a: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.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将金属丝拉长至</a:t>
            </a: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2</a:t>
            </a:r>
            <a:r>
              <a:rPr lang="en-US" altLang="zh-CN" sz="2800" b="1" i="1" kern="1200" dirty="0" smtClean="0">
                <a:latin typeface="Times New Roman" pitchFamily="18" charset="0"/>
                <a:ea typeface="华文中宋" panose="02010600040101010101" pitchFamily="2" charset="-122"/>
                <a:cs typeface="Times New Roman" pitchFamily="18" charset="0"/>
              </a:rPr>
              <a:t>L</a:t>
            </a: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	        	  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 b="1" kern="1200" dirty="0" smtClean="0">
                <a:latin typeface="Times New Roman" pitchFamily="18" charset="0"/>
                <a:ea typeface="华文中宋" panose="02010600040101010101" pitchFamily="2" charset="-122"/>
                <a:cs typeface="Times New Roman" pitchFamily="18" charset="0"/>
              </a:rPr>
              <a:t>B</a:t>
            </a: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.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将金属丝拉长至</a:t>
            </a: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4</a:t>
            </a:r>
            <a:r>
              <a:rPr lang="en-US" altLang="zh-CN" sz="2800" b="1" i="1" kern="1200" dirty="0" smtClean="0">
                <a:latin typeface="Times New Roman" pitchFamily="18" charset="0"/>
                <a:ea typeface="华文中宋" panose="02010600040101010101" pitchFamily="2" charset="-122"/>
                <a:cs typeface="Times New Roman" pitchFamily="18" charset="0"/>
              </a:rPr>
              <a:t>L</a:t>
            </a:r>
            <a:endParaRPr lang="zh-CN" altLang="zh-CN" sz="2800" b="1" i="1" kern="1200" dirty="0" smtClean="0">
              <a:latin typeface="Times New Roman" pitchFamily="18" charset="0"/>
              <a:ea typeface="华文中宋" panose="02010600040101010101" pitchFamily="2" charset="-122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 b="1" kern="1200" dirty="0" smtClean="0">
                <a:latin typeface="Times New Roman" pitchFamily="18" charset="0"/>
                <a:ea typeface="华文中宋" panose="02010600040101010101" pitchFamily="2" charset="-122"/>
                <a:cs typeface="Times New Roman" pitchFamily="18" charset="0"/>
              </a:rPr>
              <a:t>C</a:t>
            </a: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.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将金属丝对折后拧成一股</a:t>
            </a: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	      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 b="1" kern="1200" dirty="0" smtClean="0">
                <a:latin typeface="Times New Roman" pitchFamily="18" charset="0"/>
                <a:ea typeface="华文中宋" panose="02010600040101010101" pitchFamily="2" charset="-122"/>
                <a:cs typeface="Times New Roman" pitchFamily="18" charset="0"/>
              </a:rPr>
              <a:t>D</a:t>
            </a: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.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将金属丝两端的电压提高到原来的</a:t>
            </a: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4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倍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None/>
            </a:pPr>
            <a:endParaRPr lang="zh-CN" altLang="zh-CN" sz="2800" b="1" kern="1200" dirty="0" smtClean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None/>
            </a:pPr>
            <a:endParaRPr lang="zh-CN" altLang="en-US" sz="2800" b="1" kern="1200" dirty="0" smtClean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6314" y="2214554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2121"/>
                </a:solidFill>
              </a:rPr>
              <a:t>A</a:t>
            </a:r>
            <a:endParaRPr lang="zh-CN" altLang="en-US" sz="3200" dirty="0">
              <a:solidFill>
                <a:srgbClr val="FF2121"/>
              </a:solidFill>
            </a:endParaRPr>
          </a:p>
        </p:txBody>
      </p:sp>
      <p:sp>
        <p:nvSpPr>
          <p:cNvPr id="7" name="动作按钮: 结束 6">
            <a:hlinkClick r:id="rId2" action="ppaction://hlinksldjump" highlightClick="1"/>
          </p:cNvPr>
          <p:cNvSpPr/>
          <p:nvPr/>
        </p:nvSpPr>
        <p:spPr>
          <a:xfrm>
            <a:off x="8100392" y="6093296"/>
            <a:ext cx="504056" cy="432048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8601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FFFF00"/>
                </a:solidFill>
              </a:rPr>
              <a:t>【</a:t>
            </a:r>
            <a:r>
              <a:rPr lang="zh-CN" altLang="en-US" b="1" dirty="0" smtClean="0">
                <a:solidFill>
                  <a:srgbClr val="FFFF00"/>
                </a:solidFill>
              </a:rPr>
              <a:t>巩固训练</a:t>
            </a:r>
            <a:r>
              <a:rPr lang="en-US" altLang="zh-CN" b="1" dirty="0" smtClean="0">
                <a:solidFill>
                  <a:srgbClr val="FFFF00"/>
                </a:solidFill>
              </a:rPr>
              <a:t>】</a:t>
            </a:r>
            <a:endParaRPr lang="zh-CN" altLang="en-US" b="1" dirty="0">
              <a:solidFill>
                <a:srgbClr val="FFFF00"/>
              </a:solidFill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428596" y="1571612"/>
            <a:ext cx="8286776" cy="4000528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1905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5. 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一根长为</a:t>
            </a: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0.5m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的金属丝，横截面积为</a:t>
            </a: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3.0mm</a:t>
            </a:r>
            <a:r>
              <a:rPr lang="en-US" altLang="zh-CN" sz="2800" b="1" kern="1200" baseline="300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2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，在它两端加上</a:t>
            </a: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0.15</a:t>
            </a:r>
            <a:r>
              <a:rPr lang="en-US" altLang="zh-CN" sz="2800" b="1" kern="1200" dirty="0" smtClean="0">
                <a:latin typeface="Times New Roman" pitchFamily="18" charset="0"/>
                <a:ea typeface="华文中宋" panose="02010600040101010101" pitchFamily="2" charset="-122"/>
                <a:cs typeface="Times New Roman" pitchFamily="18" charset="0"/>
              </a:rPr>
              <a:t>V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的电压时，通过金属丝的电流为</a:t>
            </a: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2.0A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，求金属丝的电阻率。</a:t>
            </a:r>
            <a:endParaRPr lang="zh-CN" altLang="en-US" sz="2800" b="1" kern="1200" dirty="0" smtClean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4" name="动作按钮: 结束 3">
            <a:hlinkClick r:id="rId2" action="ppaction://hlinksldjump" highlightClick="1"/>
          </p:cNvPr>
          <p:cNvSpPr/>
          <p:nvPr/>
        </p:nvSpPr>
        <p:spPr>
          <a:xfrm>
            <a:off x="8100392" y="6093296"/>
            <a:ext cx="504056" cy="432048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8601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FFFF00"/>
                </a:solidFill>
              </a:rPr>
              <a:t>【</a:t>
            </a:r>
            <a:r>
              <a:rPr lang="zh-CN" altLang="en-US" b="1" dirty="0" smtClean="0">
                <a:solidFill>
                  <a:srgbClr val="FFFF00"/>
                </a:solidFill>
              </a:rPr>
              <a:t>巩固训练</a:t>
            </a:r>
            <a:r>
              <a:rPr lang="en-US" altLang="zh-CN" b="1" dirty="0" smtClean="0">
                <a:solidFill>
                  <a:srgbClr val="FFFF00"/>
                </a:solidFill>
              </a:rPr>
              <a:t>】</a:t>
            </a:r>
            <a:endParaRPr lang="zh-CN" altLang="en-US" b="1" dirty="0">
              <a:solidFill>
                <a:srgbClr val="FFFF00"/>
              </a:solidFill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357158" y="1214422"/>
            <a:ext cx="8429684" cy="4000528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1905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6. A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、</a:t>
            </a: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B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两地相距</a:t>
            </a: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40km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，从</a:t>
            </a: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A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到</a:t>
            </a: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B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两条输电线的总电阻为</a:t>
            </a: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800Ω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，若</a:t>
            </a: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A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、</a:t>
            </a: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B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之间某处</a:t>
            </a: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E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两条输电线发生短路，为查明短路地点，在</a:t>
            </a: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A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处接上电源，测得电压表示数为</a:t>
            </a: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10V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，小量程电流表读数为</a:t>
            </a: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40mA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，如图所示，则短路处距</a:t>
            </a: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A</a:t>
            </a:r>
            <a:r>
              <a:rPr lang="zh-CN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多远</a:t>
            </a:r>
            <a:r>
              <a:rPr lang="en-US" altLang="zh-CN" sz="2800" b="1" kern="12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?</a:t>
            </a:r>
            <a:endParaRPr lang="zh-CN" altLang="zh-CN" sz="2800" b="1" kern="1200" dirty="0" smtClean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pic>
        <p:nvPicPr>
          <p:cNvPr id="4" name="图片 3" descr="高考资源网( www.ks5u.com)，中国最大的高考网站，您身边的高考专家。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-24000" contrast="6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6314" y="3857628"/>
            <a:ext cx="4126017" cy="207170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动作按钮: 结束 4">
            <a:hlinkClick r:id="rId4" action="ppaction://hlinksldjump" highlightClick="1"/>
          </p:cNvPr>
          <p:cNvSpPr/>
          <p:nvPr/>
        </p:nvSpPr>
        <p:spPr>
          <a:xfrm>
            <a:off x="8100392" y="6093296"/>
            <a:ext cx="504056" cy="432048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8601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7586" y="3886428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>
                <a:solidFill>
                  <a:schemeClr val="tx2">
                    <a:lumMod val="50000"/>
                  </a:schemeClr>
                </a:solidFill>
              </a:rPr>
              <a:t>【</a:t>
            </a:r>
            <a:r>
              <a:rPr lang="zh-CN" altLang="en-US" sz="3600" b="1" dirty="0" smtClean="0">
                <a:solidFill>
                  <a:schemeClr val="tx2">
                    <a:lumMod val="50000"/>
                  </a:schemeClr>
                </a:solidFill>
              </a:rPr>
              <a:t>作业</a:t>
            </a:r>
            <a:r>
              <a:rPr lang="en-US" altLang="zh-CN" sz="3600" b="1" dirty="0" smtClean="0">
                <a:solidFill>
                  <a:schemeClr val="tx2">
                    <a:lumMod val="50000"/>
                  </a:schemeClr>
                </a:solidFill>
              </a:rPr>
              <a:t>】</a:t>
            </a:r>
            <a:r>
              <a:rPr lang="zh-CN" altLang="en-US" sz="3600" b="1" dirty="0" smtClean="0">
                <a:solidFill>
                  <a:schemeClr val="tx2">
                    <a:lumMod val="50000"/>
                  </a:schemeClr>
                </a:solidFill>
              </a:rPr>
              <a:t>完成导学案中所有内容。</a:t>
            </a:r>
            <a:endParaRPr lang="zh-CN" altLang="en-US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483768" y="2420888"/>
            <a:ext cx="3890810" cy="1200329"/>
          </a:xfrm>
          <a:prstGeom prst="rect">
            <a:avLst/>
          </a:prstGeom>
          <a:noFill/>
          <a:ln w="28575">
            <a:noFill/>
          </a:ln>
          <a:effectLst>
            <a:outerShdw blurRad="50800" dist="50800" dir="5400000" algn="ctr" rotWithShape="0">
              <a:srgbClr val="F6EB16"/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谢谢！！</a:t>
            </a:r>
            <a:endParaRPr lang="zh-CN" altLang="en-US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695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2555875" y="496888"/>
            <a:ext cx="45370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3600" b="1"/>
              <a:t>电阻与长度间的关系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684213" y="1412875"/>
            <a:ext cx="4679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1</a:t>
            </a:r>
            <a:r>
              <a:rPr lang="zh-CN" altLang="en-US" sz="28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个电阻为</a:t>
            </a:r>
            <a:r>
              <a:rPr lang="en-US" altLang="zh-CN" sz="28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R</a:t>
            </a:r>
            <a:r>
              <a:rPr lang="zh-CN" altLang="en-US" sz="28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、长为 </a:t>
            </a:r>
            <a:r>
              <a:rPr lang="en-US" altLang="zh-CN" sz="2800" b="1" i="1" dirty="0"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l </a:t>
            </a:r>
            <a:r>
              <a:rPr lang="zh-CN" altLang="en-US" sz="28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导体，</a:t>
            </a:r>
          </a:p>
        </p:txBody>
      </p:sp>
      <p:grpSp>
        <p:nvGrpSpPr>
          <p:cNvPr id="3128" name="Group 56"/>
          <p:cNvGrpSpPr>
            <a:grpSpLocks/>
          </p:cNvGrpSpPr>
          <p:nvPr/>
        </p:nvGrpSpPr>
        <p:grpSpPr bwMode="auto">
          <a:xfrm>
            <a:off x="1158875" y="2997200"/>
            <a:ext cx="6508750" cy="215900"/>
            <a:chOff x="549" y="1525"/>
            <a:chExt cx="4100" cy="136"/>
          </a:xfrm>
        </p:grpSpPr>
        <p:sp>
          <p:nvSpPr>
            <p:cNvPr id="7191" name="Line 49"/>
            <p:cNvSpPr>
              <a:spLocks noChangeShapeType="1"/>
            </p:cNvSpPr>
            <p:nvPr/>
          </p:nvSpPr>
          <p:spPr bwMode="auto">
            <a:xfrm flipH="1">
              <a:off x="549" y="1592"/>
              <a:ext cx="4100" cy="0"/>
            </a:xfrm>
            <a:prstGeom prst="line">
              <a:avLst/>
            </a:prstGeom>
            <a:noFill/>
            <a:ln w="38100">
              <a:solidFill>
                <a:srgbClr val="848484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7192" name="Group 23"/>
            <p:cNvGrpSpPr>
              <a:grpSpLocks/>
            </p:cNvGrpSpPr>
            <p:nvPr/>
          </p:nvGrpSpPr>
          <p:grpSpPr bwMode="auto">
            <a:xfrm>
              <a:off x="1045" y="1525"/>
              <a:ext cx="3036" cy="136"/>
              <a:chOff x="1045" y="1525"/>
              <a:chExt cx="3036" cy="136"/>
            </a:xfrm>
          </p:grpSpPr>
          <p:sp>
            <p:nvSpPr>
              <p:cNvPr id="7193" name="Rectangle 7"/>
              <p:cNvSpPr>
                <a:spLocks noChangeArrowheads="1"/>
              </p:cNvSpPr>
              <p:nvPr/>
            </p:nvSpPr>
            <p:spPr bwMode="auto">
              <a:xfrm>
                <a:off x="1045" y="1525"/>
                <a:ext cx="273" cy="136"/>
              </a:xfrm>
              <a:prstGeom prst="rect">
                <a:avLst/>
              </a:prstGeom>
              <a:gradFill rotWithShape="1">
                <a:gsLst>
                  <a:gs pos="0">
                    <a:srgbClr val="000000"/>
                  </a:gs>
                  <a:gs pos="50000">
                    <a:srgbClr val="C6C6C6"/>
                  </a:gs>
                  <a:gs pos="100000">
                    <a:srgbClr val="0000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/>
              </a:p>
            </p:txBody>
          </p:sp>
          <p:sp>
            <p:nvSpPr>
              <p:cNvPr id="7194" name="Rectangle 8"/>
              <p:cNvSpPr>
                <a:spLocks noChangeArrowheads="1"/>
              </p:cNvSpPr>
              <p:nvPr/>
            </p:nvSpPr>
            <p:spPr bwMode="auto">
              <a:xfrm>
                <a:off x="1350" y="1525"/>
                <a:ext cx="273" cy="136"/>
              </a:xfrm>
              <a:prstGeom prst="rect">
                <a:avLst/>
              </a:prstGeom>
              <a:gradFill rotWithShape="1">
                <a:gsLst>
                  <a:gs pos="0">
                    <a:srgbClr val="000000"/>
                  </a:gs>
                  <a:gs pos="50000">
                    <a:srgbClr val="C6C6C6"/>
                  </a:gs>
                  <a:gs pos="100000">
                    <a:srgbClr val="0000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/>
              </a:p>
            </p:txBody>
          </p:sp>
          <p:sp>
            <p:nvSpPr>
              <p:cNvPr id="7195" name="Rectangle 9"/>
              <p:cNvSpPr>
                <a:spLocks noChangeArrowheads="1"/>
              </p:cNvSpPr>
              <p:nvPr/>
            </p:nvSpPr>
            <p:spPr bwMode="auto">
              <a:xfrm>
                <a:off x="1351" y="1525"/>
                <a:ext cx="273" cy="136"/>
              </a:xfrm>
              <a:prstGeom prst="rect">
                <a:avLst/>
              </a:prstGeom>
              <a:gradFill rotWithShape="1">
                <a:gsLst>
                  <a:gs pos="0">
                    <a:srgbClr val="000000"/>
                  </a:gs>
                  <a:gs pos="50000">
                    <a:srgbClr val="C6C6C6"/>
                  </a:gs>
                  <a:gs pos="100000">
                    <a:srgbClr val="0000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/>
              </a:p>
            </p:txBody>
          </p:sp>
          <p:sp>
            <p:nvSpPr>
              <p:cNvPr id="7196" name="Rectangle 10"/>
              <p:cNvSpPr>
                <a:spLocks noChangeArrowheads="1"/>
              </p:cNvSpPr>
              <p:nvPr/>
            </p:nvSpPr>
            <p:spPr bwMode="auto">
              <a:xfrm>
                <a:off x="1668" y="1525"/>
                <a:ext cx="273" cy="136"/>
              </a:xfrm>
              <a:prstGeom prst="rect">
                <a:avLst/>
              </a:prstGeom>
              <a:gradFill rotWithShape="1">
                <a:gsLst>
                  <a:gs pos="0">
                    <a:srgbClr val="000000"/>
                  </a:gs>
                  <a:gs pos="50000">
                    <a:srgbClr val="C6C6C6"/>
                  </a:gs>
                  <a:gs pos="100000">
                    <a:srgbClr val="0000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/>
              </a:p>
            </p:txBody>
          </p:sp>
          <p:sp>
            <p:nvSpPr>
              <p:cNvPr id="7197" name="Rectangle 11"/>
              <p:cNvSpPr>
                <a:spLocks noChangeArrowheads="1"/>
              </p:cNvSpPr>
              <p:nvPr/>
            </p:nvSpPr>
            <p:spPr bwMode="auto">
              <a:xfrm>
                <a:off x="1655" y="1525"/>
                <a:ext cx="273" cy="136"/>
              </a:xfrm>
              <a:prstGeom prst="rect">
                <a:avLst/>
              </a:prstGeom>
              <a:gradFill rotWithShape="1">
                <a:gsLst>
                  <a:gs pos="0">
                    <a:srgbClr val="000000"/>
                  </a:gs>
                  <a:gs pos="50000">
                    <a:srgbClr val="C6C6C6"/>
                  </a:gs>
                  <a:gs pos="100000">
                    <a:srgbClr val="0000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/>
              </a:p>
            </p:txBody>
          </p:sp>
          <p:sp>
            <p:nvSpPr>
              <p:cNvPr id="7198" name="Rectangle 12"/>
              <p:cNvSpPr>
                <a:spLocks noChangeArrowheads="1"/>
              </p:cNvSpPr>
              <p:nvPr/>
            </p:nvSpPr>
            <p:spPr bwMode="auto">
              <a:xfrm>
                <a:off x="1972" y="1525"/>
                <a:ext cx="273" cy="136"/>
              </a:xfrm>
              <a:prstGeom prst="rect">
                <a:avLst/>
              </a:prstGeom>
              <a:gradFill rotWithShape="1">
                <a:gsLst>
                  <a:gs pos="0">
                    <a:srgbClr val="000000"/>
                  </a:gs>
                  <a:gs pos="50000">
                    <a:srgbClr val="C6C6C6"/>
                  </a:gs>
                  <a:gs pos="100000">
                    <a:srgbClr val="0000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/>
              </a:p>
            </p:txBody>
          </p:sp>
          <p:sp>
            <p:nvSpPr>
              <p:cNvPr id="7199" name="Rectangle 13"/>
              <p:cNvSpPr>
                <a:spLocks noChangeArrowheads="1"/>
              </p:cNvSpPr>
              <p:nvPr/>
            </p:nvSpPr>
            <p:spPr bwMode="auto">
              <a:xfrm>
                <a:off x="1973" y="1525"/>
                <a:ext cx="273" cy="136"/>
              </a:xfrm>
              <a:prstGeom prst="rect">
                <a:avLst/>
              </a:prstGeom>
              <a:gradFill rotWithShape="1">
                <a:gsLst>
                  <a:gs pos="0">
                    <a:srgbClr val="000000"/>
                  </a:gs>
                  <a:gs pos="50000">
                    <a:srgbClr val="C6C6C6"/>
                  </a:gs>
                  <a:gs pos="100000">
                    <a:srgbClr val="0000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/>
              </a:p>
            </p:txBody>
          </p:sp>
          <p:sp>
            <p:nvSpPr>
              <p:cNvPr id="7200" name="Rectangle 14"/>
              <p:cNvSpPr>
                <a:spLocks noChangeArrowheads="1"/>
              </p:cNvSpPr>
              <p:nvPr/>
            </p:nvSpPr>
            <p:spPr bwMode="auto">
              <a:xfrm>
                <a:off x="2278" y="1525"/>
                <a:ext cx="273" cy="136"/>
              </a:xfrm>
              <a:prstGeom prst="rect">
                <a:avLst/>
              </a:prstGeom>
              <a:gradFill rotWithShape="1">
                <a:gsLst>
                  <a:gs pos="0">
                    <a:srgbClr val="000000"/>
                  </a:gs>
                  <a:gs pos="50000">
                    <a:srgbClr val="C6C6C6"/>
                  </a:gs>
                  <a:gs pos="100000">
                    <a:srgbClr val="0000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/>
              </a:p>
            </p:txBody>
          </p:sp>
          <p:sp>
            <p:nvSpPr>
              <p:cNvPr id="7201" name="Rectangle 15"/>
              <p:cNvSpPr>
                <a:spLocks noChangeArrowheads="1"/>
              </p:cNvSpPr>
              <p:nvPr/>
            </p:nvSpPr>
            <p:spPr bwMode="auto">
              <a:xfrm>
                <a:off x="2575" y="1525"/>
                <a:ext cx="273" cy="136"/>
              </a:xfrm>
              <a:prstGeom prst="rect">
                <a:avLst/>
              </a:prstGeom>
              <a:gradFill rotWithShape="1">
                <a:gsLst>
                  <a:gs pos="0">
                    <a:srgbClr val="000000"/>
                  </a:gs>
                  <a:gs pos="50000">
                    <a:srgbClr val="C6C6C6"/>
                  </a:gs>
                  <a:gs pos="100000">
                    <a:srgbClr val="0000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/>
              </a:p>
            </p:txBody>
          </p:sp>
          <p:sp>
            <p:nvSpPr>
              <p:cNvPr id="7202" name="Rectangle 16"/>
              <p:cNvSpPr>
                <a:spLocks noChangeArrowheads="1"/>
              </p:cNvSpPr>
              <p:nvPr/>
            </p:nvSpPr>
            <p:spPr bwMode="auto">
              <a:xfrm>
                <a:off x="2880" y="1525"/>
                <a:ext cx="273" cy="136"/>
              </a:xfrm>
              <a:prstGeom prst="rect">
                <a:avLst/>
              </a:prstGeom>
              <a:gradFill rotWithShape="1">
                <a:gsLst>
                  <a:gs pos="0">
                    <a:srgbClr val="000000"/>
                  </a:gs>
                  <a:gs pos="50000">
                    <a:srgbClr val="C6C6C6"/>
                  </a:gs>
                  <a:gs pos="100000">
                    <a:srgbClr val="0000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/>
              </a:p>
            </p:txBody>
          </p:sp>
          <p:sp>
            <p:nvSpPr>
              <p:cNvPr id="7203" name="Rectangle 17"/>
              <p:cNvSpPr>
                <a:spLocks noChangeArrowheads="1"/>
              </p:cNvSpPr>
              <p:nvPr/>
            </p:nvSpPr>
            <p:spPr bwMode="auto">
              <a:xfrm>
                <a:off x="2881" y="1525"/>
                <a:ext cx="273" cy="136"/>
              </a:xfrm>
              <a:prstGeom prst="rect">
                <a:avLst/>
              </a:prstGeom>
              <a:gradFill rotWithShape="1">
                <a:gsLst>
                  <a:gs pos="0">
                    <a:srgbClr val="000000"/>
                  </a:gs>
                  <a:gs pos="50000">
                    <a:srgbClr val="C6C6C6"/>
                  </a:gs>
                  <a:gs pos="100000">
                    <a:srgbClr val="0000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/>
              </a:p>
            </p:txBody>
          </p:sp>
          <p:sp>
            <p:nvSpPr>
              <p:cNvPr id="7204" name="Rectangle 18"/>
              <p:cNvSpPr>
                <a:spLocks noChangeArrowheads="1"/>
              </p:cNvSpPr>
              <p:nvPr/>
            </p:nvSpPr>
            <p:spPr bwMode="auto">
              <a:xfrm>
                <a:off x="3198" y="1525"/>
                <a:ext cx="273" cy="136"/>
              </a:xfrm>
              <a:prstGeom prst="rect">
                <a:avLst/>
              </a:prstGeom>
              <a:gradFill rotWithShape="1">
                <a:gsLst>
                  <a:gs pos="0">
                    <a:srgbClr val="000000"/>
                  </a:gs>
                  <a:gs pos="50000">
                    <a:srgbClr val="C6C6C6"/>
                  </a:gs>
                  <a:gs pos="100000">
                    <a:srgbClr val="0000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/>
              </a:p>
            </p:txBody>
          </p:sp>
          <p:sp>
            <p:nvSpPr>
              <p:cNvPr id="7205" name="Rectangle 19"/>
              <p:cNvSpPr>
                <a:spLocks noChangeArrowheads="1"/>
              </p:cNvSpPr>
              <p:nvPr/>
            </p:nvSpPr>
            <p:spPr bwMode="auto">
              <a:xfrm>
                <a:off x="3185" y="1525"/>
                <a:ext cx="273" cy="136"/>
              </a:xfrm>
              <a:prstGeom prst="rect">
                <a:avLst/>
              </a:prstGeom>
              <a:gradFill rotWithShape="1">
                <a:gsLst>
                  <a:gs pos="0">
                    <a:srgbClr val="000000"/>
                  </a:gs>
                  <a:gs pos="50000">
                    <a:srgbClr val="C6C6C6"/>
                  </a:gs>
                  <a:gs pos="100000">
                    <a:srgbClr val="0000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/>
              </a:p>
            </p:txBody>
          </p:sp>
          <p:sp>
            <p:nvSpPr>
              <p:cNvPr id="7206" name="Rectangle 20"/>
              <p:cNvSpPr>
                <a:spLocks noChangeArrowheads="1"/>
              </p:cNvSpPr>
              <p:nvPr/>
            </p:nvSpPr>
            <p:spPr bwMode="auto">
              <a:xfrm>
                <a:off x="3502" y="1525"/>
                <a:ext cx="273" cy="136"/>
              </a:xfrm>
              <a:prstGeom prst="rect">
                <a:avLst/>
              </a:prstGeom>
              <a:gradFill rotWithShape="1">
                <a:gsLst>
                  <a:gs pos="0">
                    <a:srgbClr val="000000"/>
                  </a:gs>
                  <a:gs pos="50000">
                    <a:srgbClr val="C6C6C6"/>
                  </a:gs>
                  <a:gs pos="100000">
                    <a:srgbClr val="0000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/>
              </a:p>
            </p:txBody>
          </p:sp>
          <p:sp>
            <p:nvSpPr>
              <p:cNvPr id="7207" name="Rectangle 21"/>
              <p:cNvSpPr>
                <a:spLocks noChangeArrowheads="1"/>
              </p:cNvSpPr>
              <p:nvPr/>
            </p:nvSpPr>
            <p:spPr bwMode="auto">
              <a:xfrm>
                <a:off x="3503" y="1525"/>
                <a:ext cx="273" cy="136"/>
              </a:xfrm>
              <a:prstGeom prst="rect">
                <a:avLst/>
              </a:prstGeom>
              <a:gradFill rotWithShape="1">
                <a:gsLst>
                  <a:gs pos="0">
                    <a:srgbClr val="000000"/>
                  </a:gs>
                  <a:gs pos="50000">
                    <a:srgbClr val="C6C6C6"/>
                  </a:gs>
                  <a:gs pos="100000">
                    <a:srgbClr val="0000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/>
              </a:p>
            </p:txBody>
          </p:sp>
          <p:sp>
            <p:nvSpPr>
              <p:cNvPr id="7208" name="Rectangle 22"/>
              <p:cNvSpPr>
                <a:spLocks noChangeArrowheads="1"/>
              </p:cNvSpPr>
              <p:nvPr/>
            </p:nvSpPr>
            <p:spPr bwMode="auto">
              <a:xfrm>
                <a:off x="3808" y="1525"/>
                <a:ext cx="273" cy="136"/>
              </a:xfrm>
              <a:prstGeom prst="rect">
                <a:avLst/>
              </a:prstGeom>
              <a:gradFill rotWithShape="1">
                <a:gsLst>
                  <a:gs pos="0">
                    <a:srgbClr val="000000"/>
                  </a:gs>
                  <a:gs pos="50000">
                    <a:srgbClr val="C6C6C6"/>
                  </a:gs>
                  <a:gs pos="100000">
                    <a:srgbClr val="0000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/>
              </a:p>
            </p:txBody>
          </p:sp>
        </p:grpSp>
      </p:grpSp>
      <p:grpSp>
        <p:nvGrpSpPr>
          <p:cNvPr id="3126" name="Group 54"/>
          <p:cNvGrpSpPr>
            <a:grpSpLocks/>
          </p:cNvGrpSpPr>
          <p:nvPr/>
        </p:nvGrpSpPr>
        <p:grpSpPr bwMode="auto">
          <a:xfrm>
            <a:off x="2338388" y="2997200"/>
            <a:ext cx="4033837" cy="222250"/>
            <a:chOff x="1292" y="1973"/>
            <a:chExt cx="2541" cy="140"/>
          </a:xfrm>
        </p:grpSpPr>
        <p:sp>
          <p:nvSpPr>
            <p:cNvPr id="7182" name="Rectangle 25"/>
            <p:cNvSpPr>
              <a:spLocks noChangeArrowheads="1"/>
            </p:cNvSpPr>
            <p:nvPr/>
          </p:nvSpPr>
          <p:spPr bwMode="auto">
            <a:xfrm>
              <a:off x="1292" y="1977"/>
              <a:ext cx="91" cy="136"/>
            </a:xfrm>
            <a:prstGeom prst="rect">
              <a:avLst/>
            </a:prstGeom>
            <a:gradFill rotWithShape="1">
              <a:gsLst>
                <a:gs pos="0">
                  <a:srgbClr val="000000"/>
                </a:gs>
                <a:gs pos="50000">
                  <a:srgbClr val="C6C6C6"/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7183" name="Rectangle 41"/>
            <p:cNvSpPr>
              <a:spLocks noChangeArrowheads="1"/>
            </p:cNvSpPr>
            <p:nvPr/>
          </p:nvSpPr>
          <p:spPr bwMode="auto">
            <a:xfrm>
              <a:off x="1610" y="1973"/>
              <a:ext cx="91" cy="136"/>
            </a:xfrm>
            <a:prstGeom prst="rect">
              <a:avLst/>
            </a:prstGeom>
            <a:gradFill rotWithShape="1">
              <a:gsLst>
                <a:gs pos="0">
                  <a:srgbClr val="000000"/>
                </a:gs>
                <a:gs pos="50000">
                  <a:srgbClr val="C6C6C6"/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7184" name="Rectangle 42"/>
            <p:cNvSpPr>
              <a:spLocks noChangeArrowheads="1"/>
            </p:cNvSpPr>
            <p:nvPr/>
          </p:nvSpPr>
          <p:spPr bwMode="auto">
            <a:xfrm>
              <a:off x="1909" y="1973"/>
              <a:ext cx="91" cy="136"/>
            </a:xfrm>
            <a:prstGeom prst="rect">
              <a:avLst/>
            </a:prstGeom>
            <a:gradFill rotWithShape="1">
              <a:gsLst>
                <a:gs pos="0">
                  <a:srgbClr val="000000"/>
                </a:gs>
                <a:gs pos="50000">
                  <a:srgbClr val="C6C6C6"/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7185" name="Rectangle 43"/>
            <p:cNvSpPr>
              <a:spLocks noChangeArrowheads="1"/>
            </p:cNvSpPr>
            <p:nvPr/>
          </p:nvSpPr>
          <p:spPr bwMode="auto">
            <a:xfrm>
              <a:off x="2227" y="1973"/>
              <a:ext cx="91" cy="136"/>
            </a:xfrm>
            <a:prstGeom prst="rect">
              <a:avLst/>
            </a:prstGeom>
            <a:gradFill rotWithShape="1">
              <a:gsLst>
                <a:gs pos="0">
                  <a:srgbClr val="000000"/>
                </a:gs>
                <a:gs pos="50000">
                  <a:srgbClr val="C6C6C6"/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7186" name="Rectangle 44"/>
            <p:cNvSpPr>
              <a:spLocks noChangeArrowheads="1"/>
            </p:cNvSpPr>
            <p:nvPr/>
          </p:nvSpPr>
          <p:spPr bwMode="auto">
            <a:xfrm>
              <a:off x="2517" y="1973"/>
              <a:ext cx="91" cy="136"/>
            </a:xfrm>
            <a:prstGeom prst="rect">
              <a:avLst/>
            </a:prstGeom>
            <a:gradFill rotWithShape="1">
              <a:gsLst>
                <a:gs pos="0">
                  <a:srgbClr val="000000"/>
                </a:gs>
                <a:gs pos="50000">
                  <a:srgbClr val="C6C6C6"/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7187" name="Rectangle 45"/>
            <p:cNvSpPr>
              <a:spLocks noChangeArrowheads="1"/>
            </p:cNvSpPr>
            <p:nvPr/>
          </p:nvSpPr>
          <p:spPr bwMode="auto">
            <a:xfrm>
              <a:off x="2835" y="1973"/>
              <a:ext cx="91" cy="136"/>
            </a:xfrm>
            <a:prstGeom prst="rect">
              <a:avLst/>
            </a:prstGeom>
            <a:gradFill rotWithShape="1">
              <a:gsLst>
                <a:gs pos="0">
                  <a:srgbClr val="000000"/>
                </a:gs>
                <a:gs pos="50000">
                  <a:srgbClr val="C6C6C6"/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7188" name="Rectangle 46"/>
            <p:cNvSpPr>
              <a:spLocks noChangeArrowheads="1"/>
            </p:cNvSpPr>
            <p:nvPr/>
          </p:nvSpPr>
          <p:spPr bwMode="auto">
            <a:xfrm>
              <a:off x="3134" y="1973"/>
              <a:ext cx="91" cy="136"/>
            </a:xfrm>
            <a:prstGeom prst="rect">
              <a:avLst/>
            </a:prstGeom>
            <a:gradFill rotWithShape="1">
              <a:gsLst>
                <a:gs pos="0">
                  <a:srgbClr val="000000"/>
                </a:gs>
                <a:gs pos="50000">
                  <a:srgbClr val="C6C6C6"/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7189" name="Rectangle 47"/>
            <p:cNvSpPr>
              <a:spLocks noChangeArrowheads="1"/>
            </p:cNvSpPr>
            <p:nvPr/>
          </p:nvSpPr>
          <p:spPr bwMode="auto">
            <a:xfrm>
              <a:off x="3452" y="1973"/>
              <a:ext cx="91" cy="136"/>
            </a:xfrm>
            <a:prstGeom prst="rect">
              <a:avLst/>
            </a:prstGeom>
            <a:gradFill rotWithShape="1">
              <a:gsLst>
                <a:gs pos="0">
                  <a:srgbClr val="000000"/>
                </a:gs>
                <a:gs pos="50000">
                  <a:srgbClr val="C6C6C6"/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7190" name="Rectangle 48"/>
            <p:cNvSpPr>
              <a:spLocks noChangeArrowheads="1"/>
            </p:cNvSpPr>
            <p:nvPr/>
          </p:nvSpPr>
          <p:spPr bwMode="auto">
            <a:xfrm>
              <a:off x="3742" y="1977"/>
              <a:ext cx="91" cy="136"/>
            </a:xfrm>
            <a:prstGeom prst="rect">
              <a:avLst/>
            </a:prstGeom>
            <a:gradFill rotWithShape="1">
              <a:gsLst>
                <a:gs pos="0">
                  <a:srgbClr val="000000"/>
                </a:gs>
                <a:gs pos="50000">
                  <a:srgbClr val="C6C6C6"/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</p:grpSp>
      <p:grpSp>
        <p:nvGrpSpPr>
          <p:cNvPr id="3134" name="Group 62"/>
          <p:cNvGrpSpPr>
            <a:grpSpLocks/>
          </p:cNvGrpSpPr>
          <p:nvPr/>
        </p:nvGrpSpPr>
        <p:grpSpPr bwMode="auto">
          <a:xfrm>
            <a:off x="700088" y="1357314"/>
            <a:ext cx="8120063" cy="1333500"/>
            <a:chOff x="385" y="855"/>
            <a:chExt cx="5115" cy="840"/>
          </a:xfrm>
        </p:grpSpPr>
        <p:sp>
          <p:nvSpPr>
            <p:cNvPr id="7180" name="Rectangle 57"/>
            <p:cNvSpPr>
              <a:spLocks noChangeArrowheads="1"/>
            </p:cNvSpPr>
            <p:nvPr/>
          </p:nvSpPr>
          <p:spPr bwMode="auto">
            <a:xfrm>
              <a:off x="3028" y="855"/>
              <a:ext cx="2472" cy="3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125000"/>
                </a:lnSpc>
                <a:spcBef>
                  <a:spcPct val="0"/>
                </a:spcBef>
                <a:buFontTx/>
                <a:buNone/>
              </a:pPr>
              <a:r>
                <a:rPr lang="zh-CN" altLang="en-US" sz="2800" b="1" dirty="0">
                  <a:latin typeface="华文中宋" panose="02010600040101010101" pitchFamily="2" charset="-122"/>
                  <a:ea typeface="华文中宋" panose="02010600040101010101" pitchFamily="2" charset="-122"/>
                </a:rPr>
                <a:t>可视为</a:t>
              </a:r>
              <a:r>
                <a:rPr lang="en-US" altLang="zh-CN" sz="2800" b="1" i="1" dirty="0">
                  <a:latin typeface="华文中宋" panose="02010600040101010101" pitchFamily="2" charset="-122"/>
                  <a:ea typeface="华文中宋" panose="02010600040101010101" pitchFamily="2" charset="-122"/>
                </a:rPr>
                <a:t>n</a:t>
              </a:r>
              <a:r>
                <a:rPr lang="zh-CN" altLang="en-US" sz="2800" b="1" dirty="0">
                  <a:latin typeface="华文中宋" panose="02010600040101010101" pitchFamily="2" charset="-122"/>
                  <a:ea typeface="华文中宋" panose="02010600040101010101" pitchFamily="2" charset="-122"/>
                </a:rPr>
                <a:t>个相同的电阻</a:t>
              </a:r>
            </a:p>
          </p:txBody>
        </p:sp>
        <p:sp>
          <p:nvSpPr>
            <p:cNvPr id="7181" name="Rectangle 61"/>
            <p:cNvSpPr>
              <a:spLocks noChangeArrowheads="1"/>
            </p:cNvSpPr>
            <p:nvPr/>
          </p:nvSpPr>
          <p:spPr bwMode="auto">
            <a:xfrm>
              <a:off x="385" y="1298"/>
              <a:ext cx="3791" cy="3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125000"/>
                </a:lnSpc>
                <a:spcBef>
                  <a:spcPct val="0"/>
                </a:spcBef>
                <a:buFontTx/>
                <a:buNone/>
              </a:pPr>
              <a:r>
                <a:rPr lang="zh-CN" altLang="en-US" sz="2800" b="1" dirty="0">
                  <a:latin typeface="华文中宋" panose="02010600040101010101" pitchFamily="2" charset="-122"/>
                  <a:ea typeface="华文中宋" panose="02010600040101010101" pitchFamily="2" charset="-122"/>
                </a:rPr>
                <a:t>为</a:t>
              </a:r>
              <a:r>
                <a:rPr lang="en-US" altLang="zh-CN" sz="2800" b="1" i="1" dirty="0" smtClean="0">
                  <a:latin typeface="华文中宋" panose="02010600040101010101" pitchFamily="2" charset="-122"/>
                  <a:ea typeface="华文中宋" panose="02010600040101010101" pitchFamily="2" charset="-122"/>
                </a:rPr>
                <a:t>R</a:t>
              </a:r>
              <a:r>
                <a:rPr lang="en-US" altLang="zh-CN" sz="2800" b="1" baseline="-25000" dirty="0" smtClean="0">
                  <a:latin typeface="华文中宋" panose="02010600040101010101" pitchFamily="2" charset="-122"/>
                  <a:ea typeface="华文中宋" panose="02010600040101010101" pitchFamily="2" charset="-122"/>
                </a:rPr>
                <a:t>0</a:t>
              </a:r>
              <a:r>
                <a:rPr lang="en-US" altLang="zh-CN" sz="2800" b="1" dirty="0" smtClean="0">
                  <a:latin typeface="华文中宋" panose="02010600040101010101" pitchFamily="2" charset="-122"/>
                  <a:ea typeface="华文中宋" panose="02010600040101010101" pitchFamily="2" charset="-122"/>
                </a:rPr>
                <a:t> </a:t>
              </a:r>
              <a:r>
                <a:rPr lang="zh-CN" altLang="en-US" sz="2800" b="1" dirty="0">
                  <a:latin typeface="华文中宋" panose="02010600040101010101" pitchFamily="2" charset="-122"/>
                  <a:ea typeface="华文中宋" panose="02010600040101010101" pitchFamily="2" charset="-122"/>
                </a:rPr>
                <a:t>、长度为 </a:t>
              </a:r>
              <a:r>
                <a:rPr lang="en-US" altLang="zh-CN" sz="2800" b="1" i="1" dirty="0">
                  <a:latin typeface="Times New Roman" panose="02020603050405020304" pitchFamily="18" charset="0"/>
                  <a:ea typeface="华文中宋" panose="02010600040101010101" pitchFamily="2" charset="-122"/>
                  <a:cs typeface="Times New Roman" panose="02020603050405020304" pitchFamily="18" charset="0"/>
                </a:rPr>
                <a:t>l </a:t>
              </a:r>
              <a:r>
                <a:rPr lang="en-US" altLang="zh-CN" sz="2800" b="1" i="1" baseline="-25000" dirty="0" smtClean="0">
                  <a:latin typeface="华文中宋" panose="02010600040101010101" pitchFamily="2" charset="-122"/>
                  <a:ea typeface="华文中宋" panose="02010600040101010101" pitchFamily="2" charset="-122"/>
                </a:rPr>
                <a:t>0  </a:t>
              </a:r>
              <a:r>
                <a:rPr lang="zh-CN" altLang="en-US" sz="2800" b="1" dirty="0">
                  <a:latin typeface="华文中宋" panose="02010600040101010101" pitchFamily="2" charset="-122"/>
                  <a:ea typeface="华文中宋" panose="02010600040101010101" pitchFamily="2" charset="-122"/>
                </a:rPr>
                <a:t>的导体首尾连接。</a:t>
              </a:r>
            </a:p>
          </p:txBody>
        </p:sp>
      </p:grpSp>
      <p:sp>
        <p:nvSpPr>
          <p:cNvPr id="3136" name="Rectangle 64"/>
          <p:cNvSpPr>
            <a:spLocks noChangeArrowheads="1"/>
          </p:cNvSpPr>
          <p:nvPr/>
        </p:nvSpPr>
        <p:spPr bwMode="auto">
          <a:xfrm>
            <a:off x="684213" y="5589588"/>
            <a:ext cx="69135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1">
                <a:ea typeface="华文中宋" pitchFamily="2" charset="-122"/>
              </a:rPr>
              <a:t>【</a:t>
            </a:r>
            <a:r>
              <a:rPr lang="zh-CN" altLang="en-US" sz="2800" b="1">
                <a:ea typeface="华文中宋" pitchFamily="2" charset="-122"/>
              </a:rPr>
              <a:t>结论</a:t>
            </a:r>
            <a:r>
              <a:rPr lang="en-US" altLang="zh-CN" sz="2800" b="1">
                <a:ea typeface="华文中宋" pitchFamily="2" charset="-122"/>
              </a:rPr>
              <a:t>】</a:t>
            </a:r>
            <a:r>
              <a:rPr lang="zh-CN" altLang="en-US" sz="2800" b="1">
                <a:ea typeface="华文中宋" pitchFamily="2" charset="-122"/>
              </a:rPr>
              <a:t>导体的电阻与其长度成正比。</a:t>
            </a:r>
          </a:p>
        </p:txBody>
      </p:sp>
      <p:sp>
        <p:nvSpPr>
          <p:cNvPr id="3137" name="AutoShape 6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27988" y="5805488"/>
            <a:ext cx="647700" cy="4318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1800" b="1"/>
              <a:t>返回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684213" y="3501008"/>
            <a:ext cx="2801483" cy="584775"/>
            <a:chOff x="684213" y="3501008"/>
            <a:chExt cx="2801483" cy="584775"/>
          </a:xfrm>
        </p:grpSpPr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" name="TextBox 1"/>
                <p:cNvSpPr txBox="1"/>
                <p:nvPr/>
              </p:nvSpPr>
              <p:spPr>
                <a:xfrm>
                  <a:off x="1619672" y="3501008"/>
                  <a:ext cx="186602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3200" b="1" i="1" smtClean="0">
                            <a:latin typeface="Cambria Math"/>
                          </a:rPr>
                          <m:t>𝑹</m:t>
                        </m:r>
                        <m:r>
                          <a:rPr lang="en-US" altLang="zh-CN" sz="3200" b="1" i="1" smtClean="0">
                            <a:latin typeface="Cambria Math"/>
                          </a:rPr>
                          <m:t>=</m:t>
                        </m:r>
                        <m:r>
                          <a:rPr lang="en-US" altLang="zh-CN" sz="3200" b="1" i="1" smtClean="0">
                            <a:latin typeface="Cambria Math"/>
                          </a:rPr>
                          <m:t>𝒏</m:t>
                        </m:r>
                        <m:sSub>
                          <m:sSubPr>
                            <m:ctrlPr>
                              <a:rPr lang="en-US" altLang="zh-CN" sz="32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sz="3200" b="1" i="1" smtClean="0">
                                <a:latin typeface="Cambria Math"/>
                              </a:rPr>
                              <m:t>𝑹</m:t>
                            </m:r>
                          </m:e>
                          <m:sub>
                            <m:r>
                              <a:rPr lang="en-US" altLang="zh-CN" sz="3200" b="1" i="1" smtClean="0">
                                <a:latin typeface="Cambria Math"/>
                              </a:rPr>
                              <m:t>𝟎</m:t>
                            </m:r>
                          </m:sub>
                        </m:sSub>
                      </m:oMath>
                    </m:oMathPara>
                  </a14:m>
                  <a:endParaRPr lang="zh-CN" altLang="en-US" sz="3200" b="1" dirty="0"/>
                </a:p>
              </p:txBody>
            </p:sp>
          </mc:Choice>
          <mc:Fallback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19672" y="3501008"/>
                  <a:ext cx="1866024" cy="584775"/>
                </a:xfrm>
                <a:prstGeom prst="rect">
                  <a:avLst/>
                </a:prstGeom>
                <a:blipFill rotWithShape="1">
                  <a:blip r:embed="rId3" cstate="print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" name="TextBox 3"/>
            <p:cNvSpPr txBox="1"/>
            <p:nvPr/>
          </p:nvSpPr>
          <p:spPr>
            <a:xfrm>
              <a:off x="684213" y="3501008"/>
              <a:ext cx="16954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 smtClean="0">
                  <a:latin typeface="华文中宋" panose="02010600040101010101" pitchFamily="2" charset="-122"/>
                  <a:ea typeface="华文中宋" panose="02010600040101010101" pitchFamily="2" charset="-122"/>
                </a:rPr>
                <a:t>则有：</a:t>
              </a:r>
              <a:endParaRPr lang="zh-CN" altLang="en-US" sz="2800" b="1" dirty="0">
                <a:latin typeface="华文中宋" panose="02010600040101010101" pitchFamily="2" charset="-122"/>
                <a:ea typeface="华文中宋" panose="02010600040101010101" pitchFamily="2" charset="-122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3378813" y="3526408"/>
            <a:ext cx="2849371" cy="584775"/>
            <a:chOff x="370226" y="3501008"/>
            <a:chExt cx="2849371" cy="584775"/>
          </a:xfrm>
        </p:grpSpPr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46" name="TextBox 45"/>
                <p:cNvSpPr txBox="1"/>
                <p:nvPr/>
              </p:nvSpPr>
              <p:spPr>
                <a:xfrm>
                  <a:off x="1619672" y="3501008"/>
                  <a:ext cx="1599925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3200" b="1" i="1" smtClean="0">
                            <a:latin typeface="Cambria Math"/>
                          </a:rPr>
                          <m:t>𝒍</m:t>
                        </m:r>
                        <m:r>
                          <a:rPr lang="en-US" altLang="zh-CN" sz="3200" b="1" i="1" smtClean="0">
                            <a:latin typeface="Cambria Math"/>
                          </a:rPr>
                          <m:t>=</m:t>
                        </m:r>
                        <m:r>
                          <a:rPr lang="en-US" altLang="zh-CN" sz="3200" b="1" i="1" smtClean="0">
                            <a:latin typeface="Cambria Math"/>
                          </a:rPr>
                          <m:t>𝒏</m:t>
                        </m:r>
                        <m:sSub>
                          <m:sSubPr>
                            <m:ctrlPr>
                              <a:rPr lang="en-US" altLang="zh-CN" sz="32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sz="3200" b="1" i="1" smtClean="0">
                                <a:latin typeface="Cambria Math"/>
                              </a:rPr>
                              <m:t>𝒍</m:t>
                            </m:r>
                          </m:e>
                          <m:sub>
                            <m:r>
                              <a:rPr lang="en-US" altLang="zh-CN" sz="3200" b="1" i="1" smtClean="0">
                                <a:latin typeface="Cambria Math"/>
                              </a:rPr>
                              <m:t>𝟎</m:t>
                            </m:r>
                          </m:sub>
                        </m:sSub>
                      </m:oMath>
                    </m:oMathPara>
                  </a14:m>
                  <a:endParaRPr lang="zh-CN" altLang="en-US" sz="3200" b="1" dirty="0"/>
                </a:p>
              </p:txBody>
            </p:sp>
          </mc:Choice>
          <mc:Fallback>
            <p:sp>
              <p:nvSpPr>
                <p:cNvPr id="46" name="TextBox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19672" y="3501008"/>
                  <a:ext cx="1599925" cy="584775"/>
                </a:xfrm>
                <a:prstGeom prst="rect">
                  <a:avLst/>
                </a:prstGeom>
                <a:blipFill rotWithShape="1">
                  <a:blip r:embed="rId4" cstate="print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7" name="TextBox 46"/>
            <p:cNvSpPr txBox="1"/>
            <p:nvPr/>
          </p:nvSpPr>
          <p:spPr>
            <a:xfrm>
              <a:off x="370226" y="3506385"/>
              <a:ext cx="15930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 smtClean="0">
                  <a:latin typeface="华文中宋" panose="02010600040101010101" pitchFamily="2" charset="-122"/>
                  <a:ea typeface="华文中宋" panose="02010600040101010101" pitchFamily="2" charset="-122"/>
                </a:rPr>
                <a:t>，又∵</a:t>
              </a:r>
              <a:endParaRPr lang="zh-CN" altLang="en-US" sz="2800" b="1" dirty="0">
                <a:latin typeface="华文中宋" panose="02010600040101010101" pitchFamily="2" charset="-122"/>
                <a:ea typeface="华文中宋" panose="02010600040101010101" pitchFamily="2" charset="-122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Box 5"/>
              <p:cNvSpPr txBox="1"/>
              <p:nvPr/>
            </p:nvSpPr>
            <p:spPr>
              <a:xfrm>
                <a:off x="3204420" y="4299510"/>
                <a:ext cx="2213718" cy="969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600" b="1" dirty="0" smtClean="0"/>
                  <a:t>∴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6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sz="3600" b="1" i="1" smtClean="0">
                            <a:latin typeface="Cambria Math"/>
                          </a:rPr>
                          <m:t>𝑹</m:t>
                        </m:r>
                      </m:num>
                      <m:den>
                        <m:sSub>
                          <m:sSubPr>
                            <m:ctrlPr>
                              <a:rPr lang="en-US" altLang="zh-CN" sz="36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sz="3600" b="1" i="1" smtClean="0">
                                <a:latin typeface="Cambria Math"/>
                              </a:rPr>
                              <m:t>𝑹</m:t>
                            </m:r>
                          </m:e>
                          <m:sub>
                            <m:r>
                              <a:rPr lang="en-US" altLang="zh-CN" sz="3600" b="1" i="1" smtClean="0">
                                <a:latin typeface="Cambria Math"/>
                              </a:rPr>
                              <m:t>𝟎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zh-CN" sz="3600" b="1" dirty="0" smtClean="0"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600" b="1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sz="3600" b="1" i="1" dirty="0" smtClean="0">
                            <a:latin typeface="Cambria Math"/>
                          </a:rPr>
                          <m:t>𝒍</m:t>
                        </m:r>
                      </m:num>
                      <m:den>
                        <m:sSub>
                          <m:sSubPr>
                            <m:ctrlPr>
                              <a:rPr lang="en-US" altLang="zh-CN" sz="3600" b="1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sz="3600" b="1" i="1" dirty="0" smtClean="0">
                                <a:latin typeface="Cambria Math"/>
                              </a:rPr>
                              <m:t>𝒍</m:t>
                            </m:r>
                          </m:e>
                          <m:sub>
                            <m:r>
                              <a:rPr lang="en-US" altLang="zh-CN" sz="3600" b="1" i="1" dirty="0" smtClean="0">
                                <a:latin typeface="Cambria Math"/>
                              </a:rPr>
                              <m:t>𝟎</m:t>
                            </m:r>
                          </m:sub>
                        </m:sSub>
                      </m:den>
                    </m:f>
                  </m:oMath>
                </a14:m>
                <a:endParaRPr lang="zh-CN" altLang="en-US" sz="3600" b="1" dirty="0"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4420" y="4299510"/>
                <a:ext cx="2213718" cy="969240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l="-8540" b="-314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3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136" grpId="0"/>
      <p:bldP spid="3137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124075" y="496888"/>
            <a:ext cx="54721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3600" b="1"/>
              <a:t>电阻与横截面积间的关系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684213" y="1412875"/>
            <a:ext cx="56165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1</a:t>
            </a:r>
            <a:r>
              <a:rPr lang="zh-CN" altLang="en-US" sz="28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个电阻为</a:t>
            </a:r>
            <a:r>
              <a:rPr lang="en-US" altLang="zh-CN" sz="28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R</a:t>
            </a:r>
            <a:r>
              <a:rPr lang="zh-CN" altLang="en-US" sz="28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、横截面积为 </a:t>
            </a:r>
            <a:r>
              <a:rPr lang="en-US" altLang="zh-CN" sz="2800" b="1" i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S </a:t>
            </a:r>
            <a:r>
              <a:rPr lang="zh-CN" altLang="en-US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导体</a:t>
            </a:r>
            <a:r>
              <a:rPr lang="zh-CN" altLang="en-US" sz="28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，</a:t>
            </a:r>
          </a:p>
        </p:txBody>
      </p:sp>
      <p:grpSp>
        <p:nvGrpSpPr>
          <p:cNvPr id="6215" name="Group 71"/>
          <p:cNvGrpSpPr>
            <a:grpSpLocks/>
          </p:cNvGrpSpPr>
          <p:nvPr/>
        </p:nvGrpSpPr>
        <p:grpSpPr bwMode="auto">
          <a:xfrm>
            <a:off x="571251" y="1352551"/>
            <a:ext cx="8177213" cy="1338263"/>
            <a:chOff x="405" y="852"/>
            <a:chExt cx="5151" cy="843"/>
          </a:xfrm>
        </p:grpSpPr>
        <p:sp>
          <p:nvSpPr>
            <p:cNvPr id="8226" name="Rectangle 36"/>
            <p:cNvSpPr>
              <a:spLocks noChangeArrowheads="1"/>
            </p:cNvSpPr>
            <p:nvPr/>
          </p:nvSpPr>
          <p:spPr bwMode="auto">
            <a:xfrm>
              <a:off x="3696" y="852"/>
              <a:ext cx="1860" cy="3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125000"/>
                </a:lnSpc>
                <a:spcBef>
                  <a:spcPct val="0"/>
                </a:spcBef>
                <a:buFontTx/>
                <a:buNone/>
              </a:pPr>
              <a:r>
                <a:rPr lang="zh-CN" altLang="en-US" sz="2800" b="1" dirty="0" smtClean="0">
                  <a:latin typeface="华文中宋" panose="02010600040101010101" pitchFamily="2" charset="-122"/>
                  <a:ea typeface="华文中宋" panose="02010600040101010101" pitchFamily="2" charset="-122"/>
                </a:rPr>
                <a:t>   可视</a:t>
              </a:r>
              <a:r>
                <a:rPr lang="zh-CN" altLang="en-US" sz="2800" b="1" dirty="0">
                  <a:latin typeface="华文中宋" panose="02010600040101010101" pitchFamily="2" charset="-122"/>
                  <a:ea typeface="华文中宋" panose="02010600040101010101" pitchFamily="2" charset="-122"/>
                </a:rPr>
                <a:t>为</a:t>
              </a:r>
              <a:r>
                <a:rPr lang="en-US" altLang="zh-CN" sz="2800" b="1" i="1" dirty="0">
                  <a:latin typeface="华文中宋" panose="02010600040101010101" pitchFamily="2" charset="-122"/>
                  <a:ea typeface="华文中宋" panose="02010600040101010101" pitchFamily="2" charset="-122"/>
                </a:rPr>
                <a:t>n</a:t>
              </a:r>
              <a:r>
                <a:rPr lang="zh-CN" altLang="en-US" sz="2800" b="1" dirty="0">
                  <a:latin typeface="华文中宋" panose="02010600040101010101" pitchFamily="2" charset="-122"/>
                  <a:ea typeface="华文中宋" panose="02010600040101010101" pitchFamily="2" charset="-122"/>
                </a:rPr>
                <a:t>个相同</a:t>
              </a:r>
            </a:p>
          </p:txBody>
        </p:sp>
        <p:sp>
          <p:nvSpPr>
            <p:cNvPr id="8227" name="Rectangle 37"/>
            <p:cNvSpPr>
              <a:spLocks noChangeArrowheads="1"/>
            </p:cNvSpPr>
            <p:nvPr/>
          </p:nvSpPr>
          <p:spPr bwMode="auto">
            <a:xfrm>
              <a:off x="405" y="1298"/>
              <a:ext cx="4729" cy="3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125000"/>
                </a:lnSpc>
                <a:spcBef>
                  <a:spcPct val="0"/>
                </a:spcBef>
                <a:buFontTx/>
                <a:buNone/>
              </a:pPr>
              <a:r>
                <a:rPr lang="zh-CN" altLang="en-US" sz="2800" b="1" dirty="0">
                  <a:latin typeface="华文中宋" panose="02010600040101010101" pitchFamily="2" charset="-122"/>
                  <a:ea typeface="华文中宋" panose="02010600040101010101" pitchFamily="2" charset="-122"/>
                </a:rPr>
                <a:t>的电阻为</a:t>
              </a:r>
              <a:r>
                <a:rPr lang="en-US" altLang="zh-CN" sz="2800" b="1" i="1" dirty="0" smtClean="0">
                  <a:latin typeface="华文中宋" panose="02010600040101010101" pitchFamily="2" charset="-122"/>
                  <a:ea typeface="华文中宋" panose="02010600040101010101" pitchFamily="2" charset="-122"/>
                </a:rPr>
                <a:t>R</a:t>
              </a:r>
              <a:r>
                <a:rPr lang="en-US" altLang="zh-CN" sz="2800" b="1" baseline="-25000" dirty="0" smtClean="0">
                  <a:latin typeface="华文中宋" panose="02010600040101010101" pitchFamily="2" charset="-122"/>
                  <a:ea typeface="华文中宋" panose="02010600040101010101" pitchFamily="2" charset="-122"/>
                </a:rPr>
                <a:t>0</a:t>
              </a:r>
              <a:r>
                <a:rPr lang="en-US" altLang="zh-CN" sz="2800" b="1" dirty="0" smtClean="0">
                  <a:latin typeface="华文中宋" panose="02010600040101010101" pitchFamily="2" charset="-122"/>
                  <a:ea typeface="华文中宋" panose="02010600040101010101" pitchFamily="2" charset="-122"/>
                </a:rPr>
                <a:t> </a:t>
              </a:r>
              <a:r>
                <a:rPr lang="zh-CN" altLang="en-US" sz="2800" b="1" dirty="0">
                  <a:latin typeface="华文中宋" panose="02010600040101010101" pitchFamily="2" charset="-122"/>
                  <a:ea typeface="华文中宋" panose="02010600040101010101" pitchFamily="2" charset="-122"/>
                </a:rPr>
                <a:t>、横截面积为 </a:t>
              </a:r>
              <a:r>
                <a:rPr lang="en-US" altLang="zh-CN" sz="2800" b="1" i="1" dirty="0">
                  <a:latin typeface="华文中宋" panose="02010600040101010101" pitchFamily="2" charset="-122"/>
                  <a:ea typeface="华文中宋" panose="02010600040101010101" pitchFamily="2" charset="-122"/>
                </a:rPr>
                <a:t>S </a:t>
              </a:r>
              <a:r>
                <a:rPr lang="en-US" altLang="zh-CN" sz="2800" b="1" i="1" baseline="-25000" dirty="0" smtClean="0">
                  <a:latin typeface="华文中宋" panose="02010600040101010101" pitchFamily="2" charset="-122"/>
                  <a:ea typeface="华文中宋" panose="02010600040101010101" pitchFamily="2" charset="-122"/>
                </a:rPr>
                <a:t>0 </a:t>
              </a:r>
              <a:r>
                <a:rPr lang="zh-CN" altLang="en-US" sz="2800" b="1" dirty="0">
                  <a:latin typeface="华文中宋" panose="02010600040101010101" pitchFamily="2" charset="-122"/>
                  <a:ea typeface="华文中宋" panose="02010600040101010101" pitchFamily="2" charset="-122"/>
                </a:rPr>
                <a:t>的导体相并联。</a:t>
              </a:r>
            </a:p>
          </p:txBody>
        </p:sp>
      </p:grpSp>
      <p:sp>
        <p:nvSpPr>
          <p:cNvPr id="6183" name="Rectangle 39"/>
          <p:cNvSpPr>
            <a:spLocks noChangeArrowheads="1"/>
          </p:cNvSpPr>
          <p:nvPr/>
        </p:nvSpPr>
        <p:spPr bwMode="auto">
          <a:xfrm>
            <a:off x="684213" y="5589588"/>
            <a:ext cx="72723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ea typeface="华文中宋" pitchFamily="2" charset="-122"/>
              </a:rPr>
              <a:t>【</a:t>
            </a:r>
            <a:r>
              <a:rPr lang="zh-CN" altLang="en-US" sz="2800" b="1" dirty="0">
                <a:ea typeface="华文中宋" pitchFamily="2" charset="-122"/>
              </a:rPr>
              <a:t>结论</a:t>
            </a:r>
            <a:r>
              <a:rPr lang="en-US" altLang="zh-CN" sz="2800" b="1" dirty="0">
                <a:ea typeface="华文中宋" pitchFamily="2" charset="-122"/>
              </a:rPr>
              <a:t>】</a:t>
            </a:r>
            <a:r>
              <a:rPr lang="zh-CN" altLang="en-US" sz="2800" b="1" dirty="0">
                <a:ea typeface="华文中宋" pitchFamily="2" charset="-122"/>
              </a:rPr>
              <a:t>导体的电阻与其横截面积成反比。</a:t>
            </a:r>
          </a:p>
        </p:txBody>
      </p:sp>
      <p:sp>
        <p:nvSpPr>
          <p:cNvPr id="6184" name="AutoShape 4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27988" y="5734050"/>
            <a:ext cx="647700" cy="4318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1800" b="1" dirty="0"/>
              <a:t>返回</a:t>
            </a:r>
          </a:p>
        </p:txBody>
      </p:sp>
      <p:grpSp>
        <p:nvGrpSpPr>
          <p:cNvPr id="8202" name="Group 70"/>
          <p:cNvGrpSpPr>
            <a:grpSpLocks/>
          </p:cNvGrpSpPr>
          <p:nvPr/>
        </p:nvGrpSpPr>
        <p:grpSpPr bwMode="auto">
          <a:xfrm>
            <a:off x="2700338" y="2868613"/>
            <a:ext cx="3167062" cy="1789112"/>
            <a:chOff x="1701" y="1807"/>
            <a:chExt cx="1995" cy="1127"/>
          </a:xfrm>
        </p:grpSpPr>
        <p:sp>
          <p:nvSpPr>
            <p:cNvPr id="8204" name="Rectangle 42"/>
            <p:cNvSpPr>
              <a:spLocks noChangeArrowheads="1"/>
            </p:cNvSpPr>
            <p:nvPr/>
          </p:nvSpPr>
          <p:spPr bwMode="auto">
            <a:xfrm>
              <a:off x="2336" y="1807"/>
              <a:ext cx="817" cy="192"/>
            </a:xfrm>
            <a:prstGeom prst="rect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D1D1D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8205" name="Rectangle 43"/>
            <p:cNvSpPr>
              <a:spLocks noChangeArrowheads="1"/>
            </p:cNvSpPr>
            <p:nvPr/>
          </p:nvSpPr>
          <p:spPr bwMode="auto">
            <a:xfrm>
              <a:off x="2336" y="2051"/>
              <a:ext cx="817" cy="192"/>
            </a:xfrm>
            <a:prstGeom prst="rect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D1D1D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8206" name="Rectangle 45"/>
            <p:cNvSpPr>
              <a:spLocks noChangeArrowheads="1"/>
            </p:cNvSpPr>
            <p:nvPr/>
          </p:nvSpPr>
          <p:spPr bwMode="auto">
            <a:xfrm>
              <a:off x="2336" y="2288"/>
              <a:ext cx="817" cy="192"/>
            </a:xfrm>
            <a:prstGeom prst="rect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D1D1D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8207" name="Rectangle 46"/>
            <p:cNvSpPr>
              <a:spLocks noChangeArrowheads="1"/>
            </p:cNvSpPr>
            <p:nvPr/>
          </p:nvSpPr>
          <p:spPr bwMode="auto">
            <a:xfrm>
              <a:off x="2336" y="2523"/>
              <a:ext cx="817" cy="181"/>
            </a:xfrm>
            <a:prstGeom prst="rect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D1D1D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8208" name="Rectangle 47"/>
            <p:cNvSpPr>
              <a:spLocks noChangeArrowheads="1"/>
            </p:cNvSpPr>
            <p:nvPr/>
          </p:nvSpPr>
          <p:spPr bwMode="auto">
            <a:xfrm>
              <a:off x="2336" y="2753"/>
              <a:ext cx="817" cy="181"/>
            </a:xfrm>
            <a:prstGeom prst="rect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D1D1D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grpSp>
          <p:nvGrpSpPr>
            <p:cNvPr id="8209" name="Group 49"/>
            <p:cNvGrpSpPr>
              <a:grpSpLocks/>
            </p:cNvGrpSpPr>
            <p:nvPr/>
          </p:nvGrpSpPr>
          <p:grpSpPr bwMode="auto">
            <a:xfrm>
              <a:off x="1701" y="2387"/>
              <a:ext cx="1995" cy="0"/>
              <a:chOff x="1701" y="2387"/>
              <a:chExt cx="1995" cy="0"/>
            </a:xfrm>
          </p:grpSpPr>
          <p:sp>
            <p:nvSpPr>
              <p:cNvPr id="8224" name="Line 5"/>
              <p:cNvSpPr>
                <a:spLocks noChangeShapeType="1"/>
              </p:cNvSpPr>
              <p:nvPr/>
            </p:nvSpPr>
            <p:spPr bwMode="auto">
              <a:xfrm flipH="1">
                <a:off x="1701" y="2387"/>
                <a:ext cx="589" cy="0"/>
              </a:xfrm>
              <a:prstGeom prst="line">
                <a:avLst/>
              </a:prstGeom>
              <a:noFill/>
              <a:ln w="38100">
                <a:solidFill>
                  <a:srgbClr val="848484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25" name="Line 48"/>
              <p:cNvSpPr>
                <a:spLocks noChangeShapeType="1"/>
              </p:cNvSpPr>
              <p:nvPr/>
            </p:nvSpPr>
            <p:spPr bwMode="auto">
              <a:xfrm flipH="1">
                <a:off x="3107" y="2387"/>
                <a:ext cx="589" cy="0"/>
              </a:xfrm>
              <a:prstGeom prst="line">
                <a:avLst/>
              </a:prstGeom>
              <a:noFill/>
              <a:ln w="38100">
                <a:solidFill>
                  <a:srgbClr val="848484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8210" name="Group 59"/>
            <p:cNvGrpSpPr>
              <a:grpSpLocks/>
            </p:cNvGrpSpPr>
            <p:nvPr/>
          </p:nvGrpSpPr>
          <p:grpSpPr bwMode="auto">
            <a:xfrm>
              <a:off x="3153" y="1898"/>
              <a:ext cx="45" cy="952"/>
              <a:chOff x="1066" y="1752"/>
              <a:chExt cx="136" cy="952"/>
            </a:xfrm>
          </p:grpSpPr>
          <p:sp>
            <p:nvSpPr>
              <p:cNvPr id="8219" name="Line 53"/>
              <p:cNvSpPr>
                <a:spLocks noChangeShapeType="1"/>
              </p:cNvSpPr>
              <p:nvPr/>
            </p:nvSpPr>
            <p:spPr bwMode="auto">
              <a:xfrm flipH="1">
                <a:off x="1066" y="175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848484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20" name="Line 55"/>
              <p:cNvSpPr>
                <a:spLocks noChangeShapeType="1"/>
              </p:cNvSpPr>
              <p:nvPr/>
            </p:nvSpPr>
            <p:spPr bwMode="auto">
              <a:xfrm flipH="1">
                <a:off x="1066" y="2001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848484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21" name="Line 56"/>
              <p:cNvSpPr>
                <a:spLocks noChangeShapeType="1"/>
              </p:cNvSpPr>
              <p:nvPr/>
            </p:nvSpPr>
            <p:spPr bwMode="auto">
              <a:xfrm flipH="1">
                <a:off x="1066" y="2241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848484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22" name="Line 57"/>
              <p:cNvSpPr>
                <a:spLocks noChangeShapeType="1"/>
              </p:cNvSpPr>
              <p:nvPr/>
            </p:nvSpPr>
            <p:spPr bwMode="auto">
              <a:xfrm flipH="1">
                <a:off x="1066" y="2470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848484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23" name="Line 58"/>
              <p:cNvSpPr>
                <a:spLocks noChangeShapeType="1"/>
              </p:cNvSpPr>
              <p:nvPr/>
            </p:nvSpPr>
            <p:spPr bwMode="auto">
              <a:xfrm flipH="1">
                <a:off x="1066" y="2704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848484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8211" name="Group 60"/>
            <p:cNvGrpSpPr>
              <a:grpSpLocks/>
            </p:cNvGrpSpPr>
            <p:nvPr/>
          </p:nvGrpSpPr>
          <p:grpSpPr bwMode="auto">
            <a:xfrm>
              <a:off x="2284" y="1898"/>
              <a:ext cx="45" cy="952"/>
              <a:chOff x="1066" y="1752"/>
              <a:chExt cx="136" cy="952"/>
            </a:xfrm>
          </p:grpSpPr>
          <p:sp>
            <p:nvSpPr>
              <p:cNvPr id="8214" name="Line 61"/>
              <p:cNvSpPr>
                <a:spLocks noChangeShapeType="1"/>
              </p:cNvSpPr>
              <p:nvPr/>
            </p:nvSpPr>
            <p:spPr bwMode="auto">
              <a:xfrm flipH="1">
                <a:off x="1066" y="175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848484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15" name="Line 62"/>
              <p:cNvSpPr>
                <a:spLocks noChangeShapeType="1"/>
              </p:cNvSpPr>
              <p:nvPr/>
            </p:nvSpPr>
            <p:spPr bwMode="auto">
              <a:xfrm flipH="1">
                <a:off x="1066" y="2001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848484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16" name="Line 63"/>
              <p:cNvSpPr>
                <a:spLocks noChangeShapeType="1"/>
              </p:cNvSpPr>
              <p:nvPr/>
            </p:nvSpPr>
            <p:spPr bwMode="auto">
              <a:xfrm flipH="1">
                <a:off x="1066" y="2241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848484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17" name="Line 64"/>
              <p:cNvSpPr>
                <a:spLocks noChangeShapeType="1"/>
              </p:cNvSpPr>
              <p:nvPr/>
            </p:nvSpPr>
            <p:spPr bwMode="auto">
              <a:xfrm flipH="1">
                <a:off x="1066" y="2470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848484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18" name="Line 65"/>
              <p:cNvSpPr>
                <a:spLocks noChangeShapeType="1"/>
              </p:cNvSpPr>
              <p:nvPr/>
            </p:nvSpPr>
            <p:spPr bwMode="auto">
              <a:xfrm flipH="1">
                <a:off x="1066" y="2704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848484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8212" name="Line 68"/>
            <p:cNvSpPr>
              <a:spLocks noChangeShapeType="1"/>
            </p:cNvSpPr>
            <p:nvPr/>
          </p:nvSpPr>
          <p:spPr bwMode="auto">
            <a:xfrm rot="16200000" flipH="1">
              <a:off x="1817" y="2367"/>
              <a:ext cx="946" cy="0"/>
            </a:xfrm>
            <a:prstGeom prst="line">
              <a:avLst/>
            </a:prstGeom>
            <a:noFill/>
            <a:ln w="38100">
              <a:solidFill>
                <a:srgbClr val="848484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13" name="Line 69"/>
            <p:cNvSpPr>
              <a:spLocks noChangeShapeType="1"/>
            </p:cNvSpPr>
            <p:nvPr/>
          </p:nvSpPr>
          <p:spPr bwMode="auto">
            <a:xfrm rot="16200000" flipH="1">
              <a:off x="2725" y="2376"/>
              <a:ext cx="946" cy="0"/>
            </a:xfrm>
            <a:prstGeom prst="line">
              <a:avLst/>
            </a:prstGeom>
            <a:noFill/>
            <a:ln w="38100">
              <a:solidFill>
                <a:srgbClr val="848484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6185" name="Rectangle 41"/>
          <p:cNvSpPr>
            <a:spLocks noChangeArrowheads="1"/>
          </p:cNvSpPr>
          <p:nvPr/>
        </p:nvSpPr>
        <p:spPr bwMode="auto">
          <a:xfrm>
            <a:off x="3636963" y="2852738"/>
            <a:ext cx="1511300" cy="1871662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DDDDDD"/>
              </a:gs>
              <a:gs pos="100000">
                <a:srgbClr val="0000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84848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zh-CN" sz="1800"/>
          </a:p>
        </p:txBody>
      </p:sp>
      <p:grpSp>
        <p:nvGrpSpPr>
          <p:cNvPr id="4" name="组合 3"/>
          <p:cNvGrpSpPr/>
          <p:nvPr/>
        </p:nvGrpSpPr>
        <p:grpSpPr>
          <a:xfrm>
            <a:off x="787301" y="4450277"/>
            <a:ext cx="2576312" cy="1014317"/>
            <a:chOff x="787301" y="4450277"/>
            <a:chExt cx="2576312" cy="1014317"/>
          </a:xfrm>
        </p:grpSpPr>
        <p:sp>
          <p:nvSpPr>
            <p:cNvPr id="2" name="TextBox 1"/>
            <p:cNvSpPr txBox="1"/>
            <p:nvPr/>
          </p:nvSpPr>
          <p:spPr>
            <a:xfrm>
              <a:off x="787301" y="4695826"/>
              <a:ext cx="133677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 smtClean="0">
                  <a:latin typeface="华文中宋" panose="02010600040101010101" pitchFamily="2" charset="-122"/>
                  <a:ea typeface="华文中宋" panose="02010600040101010101" pitchFamily="2" charset="-122"/>
                </a:rPr>
                <a:t>则有：</a:t>
              </a:r>
              <a:endParaRPr lang="zh-CN" altLang="en-US" sz="2800" b="1" dirty="0">
                <a:latin typeface="华文中宋" panose="02010600040101010101" pitchFamily="2" charset="-122"/>
                <a:ea typeface="华文中宋" panose="02010600040101010101" pitchFamily="2" charset="-122"/>
              </a:endParaRPr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3" name="TextBox 2"/>
                <p:cNvSpPr txBox="1"/>
                <p:nvPr/>
              </p:nvSpPr>
              <p:spPr>
                <a:xfrm>
                  <a:off x="1763688" y="4450277"/>
                  <a:ext cx="1599925" cy="101431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3200" b="1" i="1" smtClean="0">
                            <a:latin typeface="Cambria Math"/>
                          </a:rPr>
                          <m:t>𝑹</m:t>
                        </m:r>
                        <m:r>
                          <a:rPr lang="en-US" altLang="zh-CN" sz="3200" b="1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altLang="zh-CN" sz="3200" b="1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zh-CN" sz="3200" b="1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3200" b="1" i="1" smtClean="0">
                                    <a:latin typeface="Cambria Math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en-US" altLang="zh-CN" sz="3200" b="1" i="1" smtClean="0">
                                    <a:latin typeface="Cambria Math"/>
                                  </a:rPr>
                                  <m:t>𝟎</m:t>
                                </m:r>
                              </m:sub>
                            </m:sSub>
                          </m:num>
                          <m:den>
                            <m:r>
                              <a:rPr lang="en-US" altLang="zh-CN" sz="3200" b="1" i="1" smtClean="0">
                                <a:latin typeface="Cambria Math"/>
                              </a:rPr>
                              <m:t>𝒏</m:t>
                            </m:r>
                          </m:den>
                        </m:f>
                      </m:oMath>
                    </m:oMathPara>
                  </a14:m>
                  <a:endParaRPr lang="zh-CN" altLang="en-US" sz="3200" b="1" dirty="0"/>
                </a:p>
              </p:txBody>
            </p:sp>
          </mc:Choice>
          <mc:Fallback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63688" y="4450277"/>
                  <a:ext cx="1599925" cy="1014317"/>
                </a:xfrm>
                <a:prstGeom prst="rect">
                  <a:avLst/>
                </a:prstGeom>
                <a:blipFill rotWithShape="1">
                  <a:blip r:embed="rId3" cstate="print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1" name="组合 40"/>
          <p:cNvGrpSpPr/>
          <p:nvPr/>
        </p:nvGrpSpPr>
        <p:grpSpPr>
          <a:xfrm>
            <a:off x="3512716" y="4716433"/>
            <a:ext cx="2283420" cy="584775"/>
            <a:chOff x="787301" y="4642335"/>
            <a:chExt cx="2283420" cy="584775"/>
          </a:xfrm>
        </p:grpSpPr>
        <p:sp>
          <p:nvSpPr>
            <p:cNvPr id="42" name="TextBox 41"/>
            <p:cNvSpPr txBox="1"/>
            <p:nvPr/>
          </p:nvSpPr>
          <p:spPr>
            <a:xfrm>
              <a:off x="787301" y="4695826"/>
              <a:ext cx="97638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 smtClean="0">
                  <a:latin typeface="华文中宋" panose="02010600040101010101" pitchFamily="2" charset="-122"/>
                  <a:ea typeface="华文中宋" panose="02010600040101010101" pitchFamily="2" charset="-122"/>
                </a:rPr>
                <a:t>又∵</a:t>
              </a:r>
              <a:endParaRPr lang="zh-CN" altLang="en-US" sz="2800" b="1" dirty="0">
                <a:latin typeface="华文中宋" panose="02010600040101010101" pitchFamily="2" charset="-122"/>
                <a:ea typeface="华文中宋" panose="02010600040101010101" pitchFamily="2" charset="-122"/>
              </a:endParaRPr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1554344" y="4642335"/>
                  <a:ext cx="1516377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zh-CN" sz="3200" b="1" i="1" smtClean="0">
                          <a:latin typeface="Cambria Math"/>
                        </a:rPr>
                        <m:t>𝑺</m:t>
                      </m:r>
                      <m:r>
                        <a:rPr lang="en-US" altLang="zh-CN" sz="3200" b="1" i="1" smtClean="0">
                          <a:latin typeface="Cambria Math"/>
                        </a:rPr>
                        <m:t>=</m:t>
                      </m:r>
                    </m:oMath>
                  </a14:m>
                  <a:r>
                    <a:rPr lang="en-US" altLang="zh-CN" sz="3200" b="1" dirty="0" smtClean="0"/>
                    <a:t>n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zh-CN" sz="3200" b="1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sz="3200" b="1" i="1" dirty="0" smtClean="0"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altLang="zh-CN" sz="3200" b="1" i="1" dirty="0" smtClean="0">
                              <a:latin typeface="Cambria Math"/>
                            </a:rPr>
                            <m:t>𝟎</m:t>
                          </m:r>
                        </m:sub>
                      </m:sSub>
                    </m:oMath>
                  </a14:m>
                  <a:endParaRPr lang="zh-CN" altLang="en-US" sz="3200" b="1" dirty="0"/>
                </a:p>
              </p:txBody>
            </p:sp>
          </mc:Choice>
          <mc:Fallback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54344" y="4642335"/>
                  <a:ext cx="1516377" cy="584775"/>
                </a:xfrm>
                <a:prstGeom prst="rect">
                  <a:avLst/>
                </a:prstGeom>
                <a:blipFill rotWithShape="1">
                  <a:blip r:embed="rId4" cstate="print"/>
                  <a:stretch>
                    <a:fillRect t="-13542" b="-33333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4" name="组合 43"/>
          <p:cNvGrpSpPr/>
          <p:nvPr/>
        </p:nvGrpSpPr>
        <p:grpSpPr>
          <a:xfrm>
            <a:off x="5796136" y="4492017"/>
            <a:ext cx="2357006" cy="1097223"/>
            <a:chOff x="787301" y="4385728"/>
            <a:chExt cx="2357006" cy="1097223"/>
          </a:xfrm>
        </p:grpSpPr>
        <p:sp>
          <p:nvSpPr>
            <p:cNvPr id="45" name="TextBox 44"/>
            <p:cNvSpPr txBox="1"/>
            <p:nvPr/>
          </p:nvSpPr>
          <p:spPr>
            <a:xfrm>
              <a:off x="787301" y="4695826"/>
              <a:ext cx="5046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 smtClean="0">
                  <a:latin typeface="华文中宋" panose="02010600040101010101" pitchFamily="2" charset="-122"/>
                  <a:ea typeface="华文中宋" panose="02010600040101010101" pitchFamily="2" charset="-122"/>
                </a:rPr>
                <a:t>∴</a:t>
              </a:r>
              <a:endParaRPr lang="zh-CN" altLang="en-US" sz="2800" b="1" dirty="0">
                <a:latin typeface="华文中宋" panose="02010600040101010101" pitchFamily="2" charset="-122"/>
                <a:ea typeface="华文中宋" panose="02010600040101010101" pitchFamily="2" charset="-122"/>
              </a:endParaRPr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46" name="TextBox 45"/>
                <p:cNvSpPr txBox="1"/>
                <p:nvPr/>
              </p:nvSpPr>
              <p:spPr>
                <a:xfrm>
                  <a:off x="1347790" y="4385728"/>
                  <a:ext cx="1796517" cy="109722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3200" b="1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zh-CN" sz="3200" b="1" i="1" dirty="0" smtClean="0">
                                <a:latin typeface="Cambria Math"/>
                              </a:rPr>
                              <m:t>𝑹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altLang="zh-CN" sz="3200" b="1" i="1" dirty="0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3200" b="1" i="1" dirty="0" smtClean="0">
                                    <a:latin typeface="Cambria Math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en-US" altLang="zh-CN" sz="3200" b="1" i="1" dirty="0" smtClean="0">
                                    <a:latin typeface="Cambria Math"/>
                                  </a:rPr>
                                  <m:t>𝟎</m:t>
                                </m:r>
                              </m:sub>
                            </m:sSub>
                          </m:den>
                        </m:f>
                        <m:r>
                          <a:rPr lang="en-US" altLang="zh-CN" sz="3200" b="1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altLang="zh-CN" sz="3200" b="1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zh-CN" sz="3200" b="1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3200" b="1" i="1" smtClean="0">
                                    <a:latin typeface="Cambria Math"/>
                                  </a:rPr>
                                  <m:t>𝑺</m:t>
                                </m:r>
                              </m:e>
                              <m:sub>
                                <m:r>
                                  <a:rPr lang="en-US" altLang="zh-CN" sz="3200" b="1" i="1" smtClean="0">
                                    <a:latin typeface="Cambria Math"/>
                                  </a:rPr>
                                  <m:t>𝟎</m:t>
                                </m:r>
                              </m:sub>
                            </m:sSub>
                          </m:num>
                          <m:den>
                            <m:r>
                              <a:rPr lang="en-US" altLang="zh-CN" sz="3200" b="1" i="1" smtClean="0">
                                <a:latin typeface="Cambria Math"/>
                              </a:rPr>
                              <m:t>𝑺</m:t>
                            </m:r>
                          </m:den>
                        </m:f>
                      </m:oMath>
                    </m:oMathPara>
                  </a14:m>
                  <a:endParaRPr lang="zh-CN" altLang="en-US" sz="3200" b="1" dirty="0"/>
                </a:p>
              </p:txBody>
            </p:sp>
          </mc:Choice>
          <mc:Fallback>
            <p:sp>
              <p:nvSpPr>
                <p:cNvPr id="46" name="TextBox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47790" y="4385728"/>
                  <a:ext cx="1796517" cy="1097223"/>
                </a:xfrm>
                <a:prstGeom prst="rect">
                  <a:avLst/>
                </a:prstGeom>
                <a:blipFill rotWithShape="1">
                  <a:blip r:embed="rId5" cstate="print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83" grpId="0"/>
      <p:bldP spid="6184" grpId="0" animBg="1"/>
      <p:bldP spid="618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en-US" altLang="zh-CN" b="1" dirty="0" smtClean="0">
                <a:latin typeface="华文中宋" pitchFamily="2" charset="-122"/>
                <a:ea typeface="华文中宋" pitchFamily="2" charset="-122"/>
              </a:rPr>
              <a:t>2.6  </a:t>
            </a: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导体的电阻</a:t>
            </a:r>
          </a:p>
        </p:txBody>
      </p:sp>
      <p:sp>
        <p:nvSpPr>
          <p:cNvPr id="3075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36863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二、探究导体电阻与相关因素定量关系</a:t>
            </a:r>
            <a:endParaRPr lang="en-US" altLang="zh-CN" b="1" dirty="0" smtClean="0">
              <a:latin typeface="华文中宋" pitchFamily="2" charset="-122"/>
              <a:ea typeface="华文中宋" pitchFamily="2" charset="-122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b="1" dirty="0" smtClean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</a:rPr>
              <a:t>【</a:t>
            </a:r>
            <a:r>
              <a:rPr lang="zh-CN" altLang="en-US" b="1" dirty="0" smtClean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</a:rPr>
              <a:t>问题</a:t>
            </a:r>
            <a:r>
              <a:rPr lang="en-US" altLang="zh-CN" b="1" dirty="0" smtClean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</a:rPr>
              <a:t>3】</a:t>
            </a:r>
            <a:r>
              <a:rPr lang="zh-CN" altLang="en-US" b="1" dirty="0" smtClean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</a:rPr>
              <a:t>：导体的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  <a:latin typeface="华文中宋" pitchFamily="2" charset="-122"/>
                <a:ea typeface="华文中宋" pitchFamily="2" charset="-122"/>
              </a:rPr>
              <a:t>电阻</a:t>
            </a:r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  <a:latin typeface="华文中宋" pitchFamily="2" charset="-122"/>
                <a:ea typeface="华文中宋" pitchFamily="2" charset="-122"/>
              </a:rPr>
              <a:t>R</a:t>
            </a:r>
            <a:r>
              <a:rPr lang="zh-CN" altLang="en-US" b="1" dirty="0" smtClean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</a:rPr>
              <a:t>与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  <a:latin typeface="华文中宋" pitchFamily="2" charset="-122"/>
                <a:ea typeface="华文中宋" pitchFamily="2" charset="-122"/>
              </a:rPr>
              <a:t>多个因素</a:t>
            </a:r>
            <a:r>
              <a:rPr lang="zh-CN" altLang="en-US" b="1" dirty="0" smtClean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</a:rPr>
              <a:t>有关，那我们该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  <a:latin typeface="华文中宋" pitchFamily="2" charset="-122"/>
                <a:ea typeface="华文中宋" pitchFamily="2" charset="-122"/>
              </a:rPr>
              <a:t>如何研究</a:t>
            </a:r>
            <a:r>
              <a:rPr lang="en-US" altLang="zh-CN" b="1" dirty="0" smtClean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</a:rPr>
              <a:t>R</a:t>
            </a:r>
            <a:r>
              <a:rPr lang="zh-CN" altLang="en-US" b="1" dirty="0" smtClean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</a:rPr>
              <a:t>与这么多量间的定量关系呢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  <a:latin typeface="华文中宋" pitchFamily="2" charset="-122"/>
                <a:ea typeface="华文中宋" pitchFamily="2" charset="-122"/>
              </a:rPr>
              <a:t>？</a:t>
            </a:r>
            <a:endParaRPr lang="en-US" altLang="zh-CN" b="1" dirty="0" smtClean="0">
              <a:solidFill>
                <a:schemeClr val="tx2">
                  <a:lumMod val="75000"/>
                </a:schemeClr>
              </a:solidFill>
              <a:latin typeface="华文中宋" pitchFamily="2" charset="-122"/>
              <a:ea typeface="华文中宋" pitchFamily="2" charset="-122"/>
            </a:endParaRPr>
          </a:p>
        </p:txBody>
      </p:sp>
      <p:pic>
        <p:nvPicPr>
          <p:cNvPr id="3076" name="图片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00760" y="4071942"/>
            <a:ext cx="255905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7158" y="4643446"/>
            <a:ext cx="5429288" cy="743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 dirty="0" smtClean="0">
                <a:latin typeface="华文中宋" pitchFamily="2" charset="-122"/>
                <a:ea typeface="华文中宋" pitchFamily="2" charset="-122"/>
              </a:rPr>
              <a:t>〖</a:t>
            </a:r>
            <a:r>
              <a:rPr lang="zh-CN" altLang="en-US" sz="3200" b="1" dirty="0" smtClean="0">
                <a:latin typeface="华文中宋" pitchFamily="2" charset="-122"/>
                <a:ea typeface="华文中宋" pitchFamily="2" charset="-122"/>
              </a:rPr>
              <a:t>思想方法</a:t>
            </a:r>
            <a:r>
              <a:rPr lang="en-US" altLang="zh-CN" sz="3200" b="1" dirty="0" smtClean="0">
                <a:latin typeface="华文中宋" pitchFamily="2" charset="-122"/>
                <a:ea typeface="华文中宋" pitchFamily="2" charset="-122"/>
              </a:rPr>
              <a:t>〗“</a:t>
            </a:r>
            <a:r>
              <a:rPr lang="zh-CN" altLang="en-US" sz="3200" b="1" dirty="0" smtClean="0">
                <a:latin typeface="华文中宋" pitchFamily="2" charset="-122"/>
                <a:ea typeface="华文中宋" pitchFamily="2" charset="-122"/>
              </a:rPr>
              <a:t>控制变量法</a:t>
            </a:r>
            <a:r>
              <a:rPr lang="en-US" altLang="zh-CN" sz="3200" b="1" dirty="0" smtClean="0">
                <a:latin typeface="华文中宋" pitchFamily="2" charset="-122"/>
                <a:ea typeface="华文中宋" pitchFamily="2" charset="-122"/>
              </a:rPr>
              <a:t>”</a:t>
            </a:r>
            <a:endParaRPr lang="zh-CN" altLang="en-US" sz="3200" b="1" dirty="0">
              <a:latin typeface="华文中宋" pitchFamily="2" charset="-122"/>
              <a:ea typeface="华文中宋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1"/>
          <p:cNvSpPr>
            <a:spLocks noGrp="1"/>
          </p:cNvSpPr>
          <p:nvPr>
            <p:ph type="title"/>
          </p:nvPr>
        </p:nvSpPr>
        <p:spPr>
          <a:xfrm>
            <a:off x="1857356" y="714356"/>
            <a:ext cx="7143800" cy="939784"/>
          </a:xfrm>
        </p:spPr>
        <p:txBody>
          <a:bodyPr/>
          <a:lstStyle/>
          <a:p>
            <a:r>
              <a:rPr lang="zh-CN" altLang="en-US" sz="3600" b="1" dirty="0" smtClean="0">
                <a:solidFill>
                  <a:srgbClr val="FFFF00"/>
                </a:solidFill>
              </a:rPr>
              <a:t>二、探究 </a:t>
            </a:r>
            <a:r>
              <a:rPr lang="en-US" altLang="zh-CN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zh-CN" altLang="en-US" sz="3600" b="1" dirty="0" smtClean="0">
                <a:solidFill>
                  <a:srgbClr val="FFFF00"/>
                </a:solidFill>
              </a:rPr>
              <a:t>的与 </a:t>
            </a:r>
            <a:r>
              <a:rPr lang="en-US" altLang="zh-CN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zh-CN" sz="3600" b="1" dirty="0" smtClean="0">
                <a:solidFill>
                  <a:srgbClr val="FFFF00"/>
                </a:solidFill>
              </a:rPr>
              <a:t>、</a:t>
            </a:r>
            <a:r>
              <a:rPr lang="en-US" altLang="zh-CN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zh-CN" altLang="en-US" sz="3600" b="1" dirty="0" smtClean="0">
                <a:solidFill>
                  <a:srgbClr val="FFFF00"/>
                </a:solidFill>
              </a:rPr>
              <a:t>的定量关系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13266205"/>
              </p:ext>
            </p:extLst>
          </p:nvPr>
        </p:nvGraphicFramePr>
        <p:xfrm>
          <a:off x="2029320" y="1588157"/>
          <a:ext cx="7078167" cy="41697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2122"/>
                <a:gridCol w="984494"/>
                <a:gridCol w="1008112"/>
                <a:gridCol w="1080120"/>
                <a:gridCol w="988162"/>
                <a:gridCol w="956054"/>
                <a:gridCol w="1079103"/>
              </a:tblGrid>
              <a:tr h="50387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0" dirty="0">
                          <a:effectLst/>
                        </a:rPr>
                        <a:t>实验次数</a:t>
                      </a:r>
                      <a:endParaRPr lang="zh-CN" sz="2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112988" marR="112988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0" dirty="0">
                          <a:effectLst/>
                        </a:rPr>
                        <a:t>　</a:t>
                      </a:r>
                      <a:endParaRPr lang="zh-CN" sz="2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112988" marR="112988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0">
                          <a:effectLst/>
                        </a:rPr>
                        <a:t>　</a:t>
                      </a:r>
                      <a:endParaRPr lang="zh-CN" sz="2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112988" marR="112988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0387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sz="2800" dirty="0">
                        <a:effectLst/>
                        <a:latin typeface="Times New Roman"/>
                      </a:endParaRPr>
                    </a:p>
                  </a:txBody>
                  <a:tcPr marL="112988" marR="112988" marT="0" marB="0" anchor="ctr"/>
                </a:tc>
                <a:tc>
                  <a:txBody>
                    <a:bodyPr/>
                    <a:lstStyle/>
                    <a:p>
                      <a:endParaRPr lang="zh-CN" sz="2800" dirty="0">
                        <a:effectLst/>
                        <a:latin typeface="Times New Roman"/>
                      </a:endParaRPr>
                    </a:p>
                  </a:txBody>
                  <a:tcPr marL="112988" marR="112988" marT="0" marB="0" anchor="ctr"/>
                </a:tc>
                <a:tc>
                  <a:txBody>
                    <a:bodyPr/>
                    <a:lstStyle/>
                    <a:p>
                      <a:endParaRPr lang="zh-CN" sz="2800" dirty="0">
                        <a:effectLst/>
                        <a:latin typeface="Times New Roman"/>
                      </a:endParaRPr>
                    </a:p>
                  </a:txBody>
                  <a:tcPr marL="112988" marR="112988" marT="0" marB="0" anchor="ctr"/>
                </a:tc>
                <a:tc>
                  <a:txBody>
                    <a:bodyPr/>
                    <a:lstStyle/>
                    <a:p>
                      <a:endParaRPr lang="zh-CN" sz="2800" dirty="0">
                        <a:effectLst/>
                        <a:latin typeface="Times New Roman"/>
                      </a:endParaRPr>
                    </a:p>
                  </a:txBody>
                  <a:tcPr marL="112988" marR="112988" marT="0" marB="0" anchor="ctr"/>
                </a:tc>
                <a:tc>
                  <a:txBody>
                    <a:bodyPr/>
                    <a:lstStyle/>
                    <a:p>
                      <a:endParaRPr lang="zh-CN" sz="2800" dirty="0">
                        <a:effectLst/>
                        <a:latin typeface="Times New Roman"/>
                      </a:endParaRPr>
                    </a:p>
                  </a:txBody>
                  <a:tcPr marL="112988" marR="1129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0" dirty="0">
                          <a:effectLst/>
                        </a:rPr>
                        <a:t>　</a:t>
                      </a:r>
                      <a:endParaRPr lang="zh-CN" sz="2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112988" marR="112988" marT="0" marB="0" anchor="ctr"/>
                </a:tc>
              </a:tr>
              <a:tr h="42656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</a:rPr>
                        <a:t>1</a:t>
                      </a:r>
                      <a:endParaRPr lang="zh-CN" sz="2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112988" marR="11298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112988" marR="112988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CN" sz="2800" dirty="0">
                        <a:effectLst/>
                        <a:latin typeface="Times New Roman"/>
                      </a:endParaRPr>
                    </a:p>
                  </a:txBody>
                  <a:tcPr marL="112988" marR="112988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rowSpan="13">
                  <a:txBody>
                    <a:bodyPr/>
                    <a:lstStyle/>
                    <a:p>
                      <a:endParaRPr lang="zh-CN" sz="2800" dirty="0">
                        <a:effectLst/>
                        <a:latin typeface="Times New Roman"/>
                      </a:endParaRPr>
                    </a:p>
                  </a:txBody>
                  <a:tcPr marL="112988" marR="112988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sz="2800" dirty="0">
                        <a:effectLst/>
                        <a:latin typeface="Times New Roman"/>
                      </a:endParaRPr>
                    </a:p>
                  </a:txBody>
                  <a:tcPr marL="112988" marR="112988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sz="2800">
                        <a:effectLst/>
                        <a:latin typeface="Times New Roman"/>
                      </a:endParaRPr>
                    </a:p>
                  </a:txBody>
                  <a:tcPr marL="112988" marR="112988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0" dirty="0">
                          <a:effectLst/>
                        </a:rPr>
                        <a:t>　</a:t>
                      </a:r>
                      <a:endParaRPr lang="zh-CN" sz="2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112988" marR="112988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7730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113000" marR="113000" marT="0" marB="0" anchor="ctr"/>
                </a:tc>
                <a:tc vMerge="1">
                  <a:txBody>
                    <a:bodyPr/>
                    <a:lstStyle/>
                    <a:p>
                      <a:endParaRPr lang="zh-CN" sz="1600" dirty="0">
                        <a:effectLst/>
                        <a:latin typeface="Times New Roman"/>
                      </a:endParaRPr>
                    </a:p>
                  </a:txBody>
                  <a:tcPr marL="113000" marR="113000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sz="1600" dirty="0">
                        <a:effectLst/>
                        <a:latin typeface="Times New Roman"/>
                      </a:endParaRPr>
                    </a:p>
                  </a:txBody>
                  <a:tcPr marL="113000" marR="113000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sz="2800" dirty="0">
                        <a:effectLst/>
                        <a:latin typeface="Times New Roman"/>
                      </a:endParaRPr>
                    </a:p>
                  </a:txBody>
                  <a:tcPr marL="112988" marR="112988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CN" sz="2800">
                        <a:effectLst/>
                        <a:latin typeface="Times New Roman"/>
                      </a:endParaRPr>
                    </a:p>
                  </a:txBody>
                  <a:tcPr marL="112988" marR="112988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4925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</a:rPr>
                        <a:t>2</a:t>
                      </a:r>
                      <a:endParaRPr lang="zh-CN" sz="2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112988" marR="112988" marT="0" marB="0" anchor="ctr"/>
                </a:tc>
                <a:tc rowSpan="2"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L="112988" marR="112988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L="112988" marR="112988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7671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7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113000" marR="113000" marT="0" marB="0" anchor="ctr"/>
                </a:tc>
                <a:tc vMerge="1">
                  <a:txBody>
                    <a:bodyPr/>
                    <a:lstStyle/>
                    <a:p>
                      <a:endParaRPr lang="zh-CN" sz="1600">
                        <a:effectLst/>
                        <a:latin typeface="Times New Roman"/>
                      </a:endParaRPr>
                    </a:p>
                  </a:txBody>
                  <a:tcPr marL="113000" marR="113000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sz="1600" dirty="0">
                        <a:effectLst/>
                        <a:latin typeface="Times New Roman"/>
                      </a:endParaRPr>
                    </a:p>
                  </a:txBody>
                  <a:tcPr marL="113000" marR="113000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sz="2800" dirty="0">
                        <a:effectLst/>
                        <a:latin typeface="Times New Roman"/>
                      </a:endParaRPr>
                    </a:p>
                  </a:txBody>
                  <a:tcPr marL="112988" marR="112988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CN" sz="2800">
                        <a:effectLst/>
                        <a:latin typeface="Times New Roman"/>
                      </a:endParaRPr>
                    </a:p>
                  </a:txBody>
                  <a:tcPr marL="112988" marR="112988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6889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</a:rPr>
                        <a:t>3</a:t>
                      </a:r>
                      <a:endParaRPr lang="zh-CN" sz="2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112988" marR="112988" marT="0" marB="0" anchor="ctr"/>
                </a:tc>
                <a:tc rowSpan="2">
                  <a:txBody>
                    <a:bodyPr/>
                    <a:lstStyle/>
                    <a:p>
                      <a:endParaRPr lang="zh-CN" altLang="en-US" sz="2800"/>
                    </a:p>
                  </a:txBody>
                  <a:tcPr marL="112988" marR="112988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CN" altLang="en-US" sz="2800" dirty="0"/>
                    </a:p>
                  </a:txBody>
                  <a:tcPr marL="112988" marR="112988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7671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7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113000" marR="113000" marT="0" marB="0" anchor="ctr"/>
                </a:tc>
                <a:tc vMerge="1">
                  <a:txBody>
                    <a:bodyPr/>
                    <a:lstStyle/>
                    <a:p>
                      <a:endParaRPr lang="zh-CN" sz="1600">
                        <a:effectLst/>
                        <a:latin typeface="Times New Roman"/>
                      </a:endParaRPr>
                    </a:p>
                  </a:txBody>
                  <a:tcPr marL="113000" marR="113000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sz="1600" dirty="0">
                        <a:effectLst/>
                        <a:latin typeface="Times New Roman"/>
                      </a:endParaRPr>
                    </a:p>
                  </a:txBody>
                  <a:tcPr marL="113000" marR="113000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sz="2800" dirty="0">
                        <a:effectLst/>
                        <a:latin typeface="Times New Roman"/>
                      </a:endParaRPr>
                    </a:p>
                  </a:txBody>
                  <a:tcPr marL="112988" marR="112988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CN" sz="2800">
                        <a:effectLst/>
                        <a:latin typeface="Times New Roman"/>
                      </a:endParaRPr>
                    </a:p>
                  </a:txBody>
                  <a:tcPr marL="112988" marR="112988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6889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</a:rPr>
                        <a:t>4</a:t>
                      </a:r>
                      <a:endParaRPr lang="zh-CN" sz="2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112988" marR="112988" marT="0" marB="0" anchor="ctr"/>
                </a:tc>
                <a:tc rowSpan="2">
                  <a:txBody>
                    <a:bodyPr/>
                    <a:lstStyle/>
                    <a:p>
                      <a:endParaRPr lang="zh-CN" altLang="en-US" sz="2800"/>
                    </a:p>
                  </a:txBody>
                  <a:tcPr marL="112988" marR="112988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CN" altLang="en-US" sz="2800" dirty="0"/>
                    </a:p>
                  </a:txBody>
                  <a:tcPr marL="112988" marR="112988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196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7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113000" marR="113000" marT="0" marB="0" anchor="ctr"/>
                </a:tc>
                <a:tc vMerge="1">
                  <a:txBody>
                    <a:bodyPr/>
                    <a:lstStyle/>
                    <a:p>
                      <a:endParaRPr lang="zh-CN" sz="1600">
                        <a:effectLst/>
                        <a:latin typeface="Times New Roman"/>
                      </a:endParaRPr>
                    </a:p>
                  </a:txBody>
                  <a:tcPr marL="113000" marR="113000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sz="1600" dirty="0">
                        <a:effectLst/>
                        <a:latin typeface="Times New Roman"/>
                      </a:endParaRPr>
                    </a:p>
                  </a:txBody>
                  <a:tcPr marL="113000" marR="113000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sz="2800" dirty="0">
                        <a:effectLst/>
                        <a:latin typeface="Times New Roman"/>
                      </a:endParaRPr>
                    </a:p>
                  </a:txBody>
                  <a:tcPr marL="112988" marR="112988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CN" sz="2800" dirty="0">
                        <a:effectLst/>
                        <a:latin typeface="Times New Roman"/>
                      </a:endParaRPr>
                    </a:p>
                  </a:txBody>
                  <a:tcPr marL="112988" marR="112988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6459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</a:rPr>
                        <a:t>5</a:t>
                      </a:r>
                      <a:endParaRPr lang="zh-CN" sz="2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112988" marR="112988" marT="0" marB="0" anchor="ctr"/>
                </a:tc>
                <a:tc rowSpan="2">
                  <a:txBody>
                    <a:bodyPr/>
                    <a:lstStyle/>
                    <a:p>
                      <a:endParaRPr lang="zh-CN" altLang="en-US" sz="2800"/>
                    </a:p>
                  </a:txBody>
                  <a:tcPr marL="112988" marR="112988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CN" altLang="en-US" sz="2800" dirty="0"/>
                    </a:p>
                  </a:txBody>
                  <a:tcPr marL="112988" marR="112988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196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7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113000" marR="113000" marT="0" marB="0" anchor="ctr"/>
                </a:tc>
                <a:tc vMerge="1">
                  <a:txBody>
                    <a:bodyPr/>
                    <a:lstStyle/>
                    <a:p>
                      <a:endParaRPr lang="zh-CN" sz="1600">
                        <a:effectLst/>
                        <a:latin typeface="Times New Roman"/>
                      </a:endParaRPr>
                    </a:p>
                  </a:txBody>
                  <a:tcPr marL="113000" marR="113000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sz="1600">
                        <a:effectLst/>
                        <a:latin typeface="Times New Roman"/>
                      </a:endParaRPr>
                    </a:p>
                  </a:txBody>
                  <a:tcPr marL="113000" marR="113000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sz="2800" dirty="0">
                        <a:effectLst/>
                        <a:latin typeface="Times New Roman"/>
                      </a:endParaRPr>
                    </a:p>
                  </a:txBody>
                  <a:tcPr marL="112988" marR="112988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CN" sz="2800" dirty="0">
                        <a:effectLst/>
                        <a:latin typeface="Times New Roman"/>
                      </a:endParaRPr>
                    </a:p>
                  </a:txBody>
                  <a:tcPr marL="112988" marR="112988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6459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</a:rPr>
                        <a:t>6</a:t>
                      </a:r>
                      <a:endParaRPr lang="zh-CN" sz="2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112988" marR="112988" marT="0" marB="0" anchor="ctr"/>
                </a:tc>
                <a:tc rowSpan="2">
                  <a:txBody>
                    <a:bodyPr/>
                    <a:lstStyle/>
                    <a:p>
                      <a:endParaRPr lang="zh-CN" altLang="en-US" sz="2800" dirty="0"/>
                    </a:p>
                  </a:txBody>
                  <a:tcPr marL="112988" marR="112988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CN" altLang="en-US" sz="2800" dirty="0"/>
                    </a:p>
                  </a:txBody>
                  <a:tcPr marL="112988" marR="112988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6266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7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113000" marR="113000" marT="0" marB="0" anchor="ctr"/>
                </a:tc>
                <a:tc vMerge="1">
                  <a:txBody>
                    <a:bodyPr/>
                    <a:lstStyle/>
                    <a:p>
                      <a:endParaRPr lang="zh-CN" sz="1600">
                        <a:effectLst/>
                        <a:latin typeface="Times New Roman"/>
                      </a:endParaRPr>
                    </a:p>
                  </a:txBody>
                  <a:tcPr marL="113000" marR="113000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sz="1600" dirty="0">
                        <a:effectLst/>
                        <a:latin typeface="Times New Roman"/>
                      </a:endParaRPr>
                    </a:p>
                  </a:txBody>
                  <a:tcPr marL="113000" marR="113000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sz="2800">
                        <a:effectLst/>
                        <a:latin typeface="Times New Roman"/>
                      </a:endParaRPr>
                    </a:p>
                  </a:txBody>
                  <a:tcPr marL="112988" marR="112988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CN" sz="2800" dirty="0">
                        <a:effectLst/>
                        <a:latin typeface="Times New Roman"/>
                      </a:endParaRPr>
                    </a:p>
                  </a:txBody>
                  <a:tcPr marL="112988" marR="112988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353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</a:rPr>
                        <a:t>7</a:t>
                      </a:r>
                      <a:endParaRPr lang="zh-CN" sz="2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112988" marR="112988" marT="0" marB="0" anchor="ctr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L="112988" marR="112988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L="112988" marR="112988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173" name="图片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213" y="3454400"/>
            <a:ext cx="1930499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920988" y="1625600"/>
            <a:ext cx="33118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000" b="1" dirty="0" smtClean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</a:rPr>
              <a:t>材料、</a:t>
            </a:r>
            <a:r>
              <a:rPr lang="en-US" altLang="zh-CN" sz="2000" b="1" dirty="0" smtClean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</a:rPr>
              <a:t>S</a:t>
            </a:r>
            <a:r>
              <a:rPr lang="zh-CN" altLang="en-US" sz="2000" b="1" dirty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</a:rPr>
              <a:t>一定，</a:t>
            </a:r>
            <a:r>
              <a:rPr lang="en-US" altLang="zh-CN" sz="2000" b="1" dirty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</a:rPr>
              <a:t>R</a:t>
            </a:r>
            <a:r>
              <a:rPr lang="zh-CN" altLang="en-US" sz="2000" b="1" dirty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</a:rPr>
              <a:t>与</a:t>
            </a:r>
            <a:r>
              <a:rPr lang="en-US" altLang="zh-CN" sz="2000" b="1" i="1" dirty="0" smtClean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rPr>
              <a:t>l </a:t>
            </a:r>
            <a:r>
              <a:rPr lang="zh-CN" altLang="en-US" sz="2000" b="1" dirty="0" smtClean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</a:rPr>
              <a:t>的</a:t>
            </a:r>
            <a:r>
              <a:rPr lang="zh-CN" altLang="en-US" sz="2000" b="1" dirty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</a:rPr>
              <a:t>关系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999460" y="1635338"/>
            <a:ext cx="32403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000" b="1" dirty="0" smtClean="0">
                <a:solidFill>
                  <a:srgbClr val="FFFF00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rPr>
              <a:t>材料、</a:t>
            </a:r>
            <a:r>
              <a:rPr lang="en-US" altLang="zh-CN" sz="2000" b="1" i="1" dirty="0" smtClean="0">
                <a:solidFill>
                  <a:srgbClr val="FFFF00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rPr>
              <a:t>l</a:t>
            </a:r>
            <a:r>
              <a:rPr lang="zh-CN" altLang="en-US" sz="2000" b="1" dirty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rPr>
              <a:t>一定，</a:t>
            </a:r>
            <a:r>
              <a:rPr lang="en-US" altLang="zh-CN" sz="2000" b="1" dirty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rPr>
              <a:t>R</a:t>
            </a:r>
            <a:r>
              <a:rPr lang="zh-CN" altLang="en-US" sz="2000" b="1" dirty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rPr>
              <a:t>与</a:t>
            </a:r>
            <a:r>
              <a:rPr lang="en-US" altLang="zh-CN" sz="2000" b="1" dirty="0">
                <a:solidFill>
                  <a:srgbClr val="FFFF00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rPr>
              <a:t>S</a:t>
            </a:r>
            <a:r>
              <a:rPr lang="zh-CN" altLang="en-US" sz="2000" b="1" dirty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</a:rPr>
              <a:t>的关系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3059832" y="2073275"/>
            <a:ext cx="2953296" cy="536575"/>
            <a:chOff x="3059832" y="2073275"/>
            <a:chExt cx="2953296" cy="536575"/>
          </a:xfrm>
        </p:grpSpPr>
        <p:sp>
          <p:nvSpPr>
            <p:cNvPr id="8" name="TextBox 7"/>
            <p:cNvSpPr txBox="1"/>
            <p:nvPr/>
          </p:nvSpPr>
          <p:spPr>
            <a:xfrm>
              <a:off x="3059832" y="2073275"/>
              <a:ext cx="863600" cy="5238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CN" sz="2800" b="1" i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ea typeface="华文中宋" panose="02010600040101010101" pitchFamily="2" charset="-122"/>
                  <a:cs typeface="Times New Roman" panose="02020603050405020304" pitchFamily="18" charset="0"/>
                </a:rPr>
                <a:t>l</a:t>
              </a:r>
              <a:r>
                <a:rPr lang="en-US" altLang="zh-CN" sz="24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ea typeface="华文中宋" panose="02010600040101010101" pitchFamily="2" charset="-122"/>
                  <a:cs typeface="Times New Roman" panose="02020603050405020304" pitchFamily="18" charset="0"/>
                </a:rPr>
                <a:t>(cm</a:t>
              </a:r>
              <a:r>
                <a:rPr lang="en-US" altLang="zh-CN" sz="28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ea typeface="华文中宋" panose="02010600040101010101" pitchFamily="2" charset="-122"/>
                  <a:cs typeface="Times New Roman" panose="02020603050405020304" pitchFamily="18" charset="0"/>
                </a:rPr>
                <a:t>)</a:t>
              </a:r>
              <a:endParaRPr lang="zh-CN" alt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923928" y="2085975"/>
              <a:ext cx="1079500" cy="5238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CN" sz="2800" b="1" i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ea typeface="华文中宋" panose="02010600040101010101" pitchFamily="2" charset="-122"/>
                  <a:cs typeface="Times New Roman" panose="02020603050405020304" pitchFamily="18" charset="0"/>
                </a:rPr>
                <a:t>R</a:t>
              </a:r>
              <a:r>
                <a:rPr lang="en-US" altLang="zh-CN" sz="24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ea typeface="华文中宋" panose="02010600040101010101" pitchFamily="2" charset="-122"/>
                  <a:cs typeface="Times New Roman" panose="02020603050405020304" pitchFamily="18" charset="0"/>
                </a:rPr>
                <a:t>(</a:t>
              </a:r>
              <a:r>
                <a:rPr lang="el-GR" altLang="zh-CN" sz="24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ea typeface="华文中宋" panose="02010600040101010101" pitchFamily="2" charset="-122"/>
                  <a:cs typeface="Times New Roman" panose="02020603050405020304" pitchFamily="18" charset="0"/>
                </a:rPr>
                <a:t>Ω</a:t>
              </a:r>
              <a:r>
                <a:rPr lang="en-US" altLang="zh-CN" sz="28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ea typeface="华文中宋" panose="02010600040101010101" pitchFamily="2" charset="-122"/>
                  <a:cs typeface="Times New Roman" panose="02020603050405020304" pitchFamily="18" charset="0"/>
                </a:rPr>
                <a:t>)</a:t>
              </a:r>
              <a:endParaRPr lang="zh-CN" alt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932040" y="2098675"/>
              <a:ext cx="1081088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zh-CN" altLang="en-US" sz="24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ea typeface="华文中宋" panose="02010600040101010101" pitchFamily="2" charset="-122"/>
                  <a:cs typeface="Times New Roman" panose="02020603050405020304" pitchFamily="18" charset="0"/>
                </a:rPr>
                <a:t>结论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6084763" y="2089150"/>
            <a:ext cx="3095749" cy="523875"/>
            <a:chOff x="6084763" y="2089150"/>
            <a:chExt cx="3095749" cy="523875"/>
          </a:xfrm>
        </p:grpSpPr>
        <p:sp>
          <p:nvSpPr>
            <p:cNvPr id="10" name="TextBox 9"/>
            <p:cNvSpPr txBox="1"/>
            <p:nvPr/>
          </p:nvSpPr>
          <p:spPr>
            <a:xfrm>
              <a:off x="7092280" y="2089150"/>
              <a:ext cx="1079500" cy="5238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CN" sz="2800" b="1" i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ea typeface="华文中宋" panose="02010600040101010101" pitchFamily="2" charset="-122"/>
                  <a:cs typeface="Times New Roman" panose="02020603050405020304" pitchFamily="18" charset="0"/>
                </a:rPr>
                <a:t>R</a:t>
              </a:r>
              <a:r>
                <a:rPr lang="en-US" altLang="zh-CN" sz="24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ea typeface="华文中宋" panose="02010600040101010101" pitchFamily="2" charset="-122"/>
                  <a:cs typeface="Times New Roman" panose="02020603050405020304" pitchFamily="18" charset="0"/>
                </a:rPr>
                <a:t>(</a:t>
              </a:r>
              <a:r>
                <a:rPr lang="el-GR" altLang="zh-CN" sz="24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ea typeface="华文中宋" panose="02010600040101010101" pitchFamily="2" charset="-122"/>
                  <a:cs typeface="Times New Roman" panose="02020603050405020304" pitchFamily="18" charset="0"/>
                </a:rPr>
                <a:t>Ω</a:t>
              </a:r>
              <a:r>
                <a:rPr lang="en-US" altLang="zh-CN" sz="28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ea typeface="华文中宋" panose="02010600040101010101" pitchFamily="2" charset="-122"/>
                  <a:cs typeface="Times New Roman" panose="02020603050405020304" pitchFamily="18" charset="0"/>
                </a:rPr>
                <a:t>)</a:t>
              </a:r>
              <a:endParaRPr lang="zh-CN" alt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084763" y="2089150"/>
              <a:ext cx="1079500" cy="5238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CN" sz="2800" b="1" i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ea typeface="华文中宋" panose="02010600040101010101" pitchFamily="2" charset="-122"/>
                  <a:cs typeface="Times New Roman" panose="02020603050405020304" pitchFamily="18" charset="0"/>
                </a:rPr>
                <a:t>S</a:t>
              </a:r>
              <a:endParaRPr lang="zh-CN" alt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101012" y="2092325"/>
              <a:ext cx="10795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zh-CN" altLang="en-US" sz="24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ea typeface="华文中宋" panose="02010600040101010101" pitchFamily="2" charset="-122"/>
                  <a:cs typeface="Times New Roman" panose="02020603050405020304" pitchFamily="18" charset="0"/>
                </a:rPr>
                <a:t>结论</a:t>
              </a:r>
            </a:p>
          </p:txBody>
        </p:sp>
      </p:grp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6021406"/>
            <a:ext cx="84613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800" b="1" dirty="0">
                <a:latin typeface="华文中宋" pitchFamily="2" charset="-122"/>
                <a:ea typeface="华文中宋" pitchFamily="2" charset="-122"/>
              </a:rPr>
              <a:t>小结：导体的电阻与长度成正比、与横截面积成反比。</a:t>
            </a:r>
          </a:p>
        </p:txBody>
      </p:sp>
      <p:sp>
        <p:nvSpPr>
          <p:cNvPr id="15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217395" y="5757863"/>
            <a:ext cx="854803" cy="314344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1800" b="1" dirty="0"/>
              <a:t>理</a:t>
            </a:r>
            <a:r>
              <a:rPr lang="zh-CN" altLang="en-US" sz="1800" b="1" dirty="0" smtClean="0"/>
              <a:t>论</a:t>
            </a:r>
            <a:r>
              <a:rPr lang="en-US" altLang="zh-CN" sz="1800" b="1" dirty="0" smtClean="0"/>
              <a:t>1</a:t>
            </a:r>
            <a:endParaRPr lang="zh-CN" altLang="en-US" sz="1800" b="1" dirty="0"/>
          </a:p>
        </p:txBody>
      </p:sp>
      <p:sp>
        <p:nvSpPr>
          <p:cNvPr id="16" name="AutoShape 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89938" y="5761054"/>
            <a:ext cx="830863" cy="35719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1800" b="1" dirty="0"/>
              <a:t>理</a:t>
            </a:r>
            <a:r>
              <a:rPr lang="zh-CN" altLang="en-US" sz="1800" b="1" dirty="0" smtClean="0"/>
              <a:t>论</a:t>
            </a:r>
            <a:r>
              <a:rPr lang="en-US" altLang="zh-CN" sz="1800" b="1" dirty="0" smtClean="0"/>
              <a:t>2</a:t>
            </a:r>
            <a:endParaRPr lang="zh-CN" altLang="en-US" sz="1800" b="1" dirty="0"/>
          </a:p>
        </p:txBody>
      </p:sp>
      <p:sp>
        <p:nvSpPr>
          <p:cNvPr id="2" name="矩形 1"/>
          <p:cNvSpPr/>
          <p:nvPr/>
        </p:nvSpPr>
        <p:spPr>
          <a:xfrm>
            <a:off x="-31576" y="1541110"/>
            <a:ext cx="19797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chemeClr val="tx2">
                    <a:lumMod val="90000"/>
                  </a:schemeClr>
                </a:solidFill>
                <a:latin typeface="华文中宋" pitchFamily="2" charset="-122"/>
                <a:ea typeface="华文中宋" pitchFamily="2" charset="-122"/>
              </a:rPr>
              <a:t>【</a:t>
            </a:r>
            <a:r>
              <a:rPr lang="zh-CN" altLang="en-US" sz="2800" b="1" dirty="0">
                <a:solidFill>
                  <a:schemeClr val="tx2">
                    <a:lumMod val="90000"/>
                  </a:schemeClr>
                </a:solidFill>
                <a:latin typeface="华文中宋" pitchFamily="2" charset="-122"/>
                <a:ea typeface="华文中宋" pitchFamily="2" charset="-122"/>
              </a:rPr>
              <a:t>任务</a:t>
            </a:r>
            <a:r>
              <a:rPr lang="en-US" altLang="zh-CN" sz="2800" b="1" dirty="0">
                <a:solidFill>
                  <a:schemeClr val="tx2">
                    <a:lumMod val="90000"/>
                  </a:schemeClr>
                </a:solidFill>
                <a:latin typeface="华文中宋" pitchFamily="2" charset="-122"/>
                <a:ea typeface="华文中宋" pitchFamily="2" charset="-122"/>
              </a:rPr>
              <a:t>1</a:t>
            </a:r>
            <a:r>
              <a:rPr lang="en-US" altLang="zh-CN" sz="2800" b="1" dirty="0" smtClean="0">
                <a:solidFill>
                  <a:schemeClr val="tx2">
                    <a:lumMod val="90000"/>
                  </a:schemeClr>
                </a:solidFill>
                <a:latin typeface="华文中宋" pitchFamily="2" charset="-122"/>
                <a:ea typeface="华文中宋" pitchFamily="2" charset="-122"/>
              </a:rPr>
              <a:t>】</a:t>
            </a:r>
            <a:r>
              <a:rPr lang="zh-CN" altLang="en-US" sz="2800" b="1" dirty="0" smtClean="0">
                <a:solidFill>
                  <a:schemeClr val="tx2">
                    <a:lumMod val="90000"/>
                  </a:schemeClr>
                </a:solidFill>
                <a:latin typeface="华文中宋" pitchFamily="2" charset="-122"/>
                <a:ea typeface="华文中宋" pitchFamily="2" charset="-122"/>
              </a:rPr>
              <a:t>参与</a:t>
            </a:r>
            <a:r>
              <a:rPr lang="zh-CN" altLang="en-US" sz="2800" b="1" dirty="0">
                <a:solidFill>
                  <a:schemeClr val="tx2">
                    <a:lumMod val="90000"/>
                  </a:schemeClr>
                </a:solidFill>
                <a:latin typeface="华文中宋" pitchFamily="2" charset="-122"/>
                <a:ea typeface="华文中宋" pitchFamily="2" charset="-122"/>
              </a:rPr>
              <a:t>讨论并观察、计录实验结果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643438" y="428604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S=1.256</a:t>
            </a:r>
            <a:r>
              <a:rPr lang="el-GR" altLang="zh-CN" sz="2800" b="1" dirty="0" smtClean="0"/>
              <a:t>×</a:t>
            </a:r>
            <a:r>
              <a:rPr lang="en-US" altLang="zh-CN" sz="2800" b="1" dirty="0" smtClean="0"/>
              <a:t>10</a:t>
            </a:r>
            <a:r>
              <a:rPr lang="en-US" altLang="zh-CN" sz="2800" b="1" baseline="30000" dirty="0" smtClean="0"/>
              <a:t>-7</a:t>
            </a:r>
            <a:r>
              <a:rPr lang="en-US" altLang="zh-CN" sz="2800" b="1" dirty="0" smtClean="0"/>
              <a:t>m</a:t>
            </a:r>
            <a:r>
              <a:rPr lang="en-US" altLang="zh-CN" sz="2800" b="1" baseline="30000" dirty="0" smtClean="0"/>
              <a:t>2</a:t>
            </a:r>
            <a:endParaRPr lang="zh-CN" altLang="en-US" sz="2800" b="1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4" grpId="0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4925" y="730250"/>
            <a:ext cx="8929688" cy="5938838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三、电阻定律：                                                                    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b="1" dirty="0" smtClean="0"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、内容：同种材料的导体，其电阻</a:t>
            </a:r>
            <a:r>
              <a:rPr lang="en-US" altLang="zh-CN" b="1" dirty="0" smtClean="0">
                <a:latin typeface="华文中宋" pitchFamily="2" charset="-122"/>
                <a:ea typeface="华文中宋" pitchFamily="2" charset="-122"/>
              </a:rPr>
              <a:t>R</a:t>
            </a: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与它的长度</a:t>
            </a:r>
            <a:r>
              <a:rPr lang="en-US" altLang="zh-CN" b="1" dirty="0" smtClean="0">
                <a:latin typeface="华文中宋" pitchFamily="2" charset="-122"/>
                <a:ea typeface="华文中宋" pitchFamily="2" charset="-122"/>
              </a:rPr>
              <a:t>l</a:t>
            </a: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成正比，与它的横截面积</a:t>
            </a:r>
            <a:r>
              <a:rPr lang="en-US" altLang="zh-CN" b="1" dirty="0" smtClean="0">
                <a:latin typeface="华文中宋" pitchFamily="2" charset="-122"/>
                <a:ea typeface="华文中宋" pitchFamily="2" charset="-122"/>
              </a:rPr>
              <a:t>S</a:t>
            </a: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成反比，导体的电阻与构成它的材料有关</a:t>
            </a:r>
            <a:endParaRPr lang="en-US" altLang="zh-CN" b="1" dirty="0" smtClean="0">
              <a:latin typeface="华文中宋" pitchFamily="2" charset="-122"/>
              <a:ea typeface="华文中宋" pitchFamily="2" charset="-122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b="1" dirty="0" smtClean="0">
                <a:latin typeface="华文中宋" pitchFamily="2" charset="-122"/>
                <a:ea typeface="华文中宋" pitchFamily="2" charset="-122"/>
              </a:rPr>
              <a:t>        </a:t>
            </a: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表达式：</a:t>
            </a:r>
            <a:endParaRPr lang="en-US" altLang="zh-CN" b="1" dirty="0" smtClean="0">
              <a:latin typeface="华文中宋" pitchFamily="2" charset="-122"/>
              <a:ea typeface="华文中宋" pitchFamily="2" charset="-122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b="1" dirty="0" smtClean="0"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、电阻率（</a:t>
            </a:r>
            <a:r>
              <a:rPr lang="en-US" altLang="zh-CN" b="1" dirty="0" smtClean="0">
                <a:latin typeface="华文中宋" pitchFamily="2" charset="-122"/>
                <a:ea typeface="华文中宋" pitchFamily="2" charset="-122"/>
              </a:rPr>
              <a:t>ρ</a:t>
            </a: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）：由导体的</a:t>
            </a:r>
            <a:r>
              <a:rPr lang="zh-CN" altLang="en-US" b="1" u="sng" dirty="0" smtClean="0">
                <a:latin typeface="华文中宋" pitchFamily="2" charset="-122"/>
                <a:ea typeface="华文中宋" pitchFamily="2" charset="-122"/>
              </a:rPr>
              <a:t>            </a:t>
            </a: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决定，并受温度的影响                                 </a:t>
            </a:r>
            <a:r>
              <a:rPr lang="en-US" altLang="zh-CN" b="1" dirty="0" smtClean="0">
                <a:latin typeface="华文中宋" pitchFamily="2" charset="-122"/>
                <a:ea typeface="华文中宋" pitchFamily="2" charset="-122"/>
              </a:rPr>
              <a:t>,</a:t>
            </a: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是表征材料性质的一个重要的物理量。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zh-CN" b="1" dirty="0" smtClean="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5123" name="标题 1"/>
          <p:cNvSpPr>
            <a:spLocks noGrp="1"/>
          </p:cNvSpPr>
          <p:nvPr>
            <p:ph type="title"/>
          </p:nvPr>
        </p:nvSpPr>
        <p:spPr>
          <a:xfrm>
            <a:off x="468313" y="-100013"/>
            <a:ext cx="8229600" cy="1143001"/>
          </a:xfrm>
        </p:spPr>
        <p:txBody>
          <a:bodyPr/>
          <a:lstStyle/>
          <a:p>
            <a:r>
              <a:rPr lang="en-US" altLang="zh-CN" b="1" dirty="0" smtClean="0">
                <a:latin typeface="华文中宋" pitchFamily="2" charset="-122"/>
                <a:ea typeface="华文中宋" pitchFamily="2" charset="-122"/>
              </a:rPr>
              <a:t>2.6  </a:t>
            </a: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导体的电阻</a:t>
            </a:r>
          </a:p>
        </p:txBody>
      </p:sp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867572" y="3481403"/>
            <a:ext cx="1412900" cy="1027717"/>
          </a:xfrm>
          <a:prstGeom prst="rect">
            <a:avLst/>
          </a:prstGeom>
          <a:blipFill rotWithShape="1">
            <a:blip r:embed="rId2" cstate="print"/>
            <a:stretch>
              <a:fillRect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  <p:grpSp>
        <p:nvGrpSpPr>
          <p:cNvPr id="8" name="组合 7"/>
          <p:cNvGrpSpPr>
            <a:grpSpLocks/>
          </p:cNvGrpSpPr>
          <p:nvPr/>
        </p:nvGrpSpPr>
        <p:grpSpPr bwMode="auto">
          <a:xfrm>
            <a:off x="2484438" y="3505200"/>
            <a:ext cx="2351087" cy="1027113"/>
            <a:chOff x="2771800" y="4149080"/>
            <a:chExt cx="2352476" cy="1027717"/>
          </a:xfrm>
        </p:grpSpPr>
        <p:sp>
          <p:nvSpPr>
            <p:cNvPr id="6" name="左箭头 5"/>
            <p:cNvSpPr/>
            <p:nvPr/>
          </p:nvSpPr>
          <p:spPr>
            <a:xfrm>
              <a:off x="4716048" y="4619256"/>
              <a:ext cx="408228" cy="279564"/>
            </a:xfrm>
            <a:prstGeom prst="leftArrow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7" name="TextBox 6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2771800" y="4149080"/>
              <a:ext cx="1944216" cy="1027717"/>
            </a:xfrm>
            <a:prstGeom prst="rect">
              <a:avLst/>
            </a:prstGeom>
            <a:blipFill rotWithShape="1">
              <a:blip r:embed="rId3" cstate="print"/>
              <a:stretch>
                <a:fillRect/>
              </a:stretch>
            </a:blipFill>
          </p:spPr>
          <p:txBody>
            <a:bodyPr/>
            <a:lstStyle/>
            <a:p>
              <a:r>
                <a:rPr lang="zh-CN" altLang="en-US">
                  <a:noFill/>
                </a:rPr>
                <a:t> 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64163" y="4508500"/>
            <a:ext cx="122396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solidFill>
                  <a:srgbClr val="FF2525"/>
                </a:solidFill>
                <a:latin typeface="华文中宋" pitchFamily="2" charset="-122"/>
                <a:ea typeface="华文中宋" pitchFamily="2" charset="-122"/>
              </a:rPr>
              <a:t>材料</a:t>
            </a:r>
          </a:p>
        </p:txBody>
      </p:sp>
      <p:sp>
        <p:nvSpPr>
          <p:cNvPr id="2" name="矩形 1"/>
          <p:cNvSpPr/>
          <p:nvPr/>
        </p:nvSpPr>
        <p:spPr>
          <a:xfrm>
            <a:off x="2033518" y="5301208"/>
            <a:ext cx="46987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（温度越高，其值越大）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lum bright="-44000" contrast="73000"/>
          </a:blip>
          <a:srcRect/>
          <a:stretch>
            <a:fillRect/>
          </a:stretch>
        </p:blipFill>
        <p:spPr bwMode="auto">
          <a:xfrm>
            <a:off x="3571868" y="2071678"/>
            <a:ext cx="5572132" cy="3928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85720" y="785794"/>
            <a:ext cx="8215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</a:rPr>
              <a:t>【</a:t>
            </a:r>
            <a:r>
              <a:rPr lang="zh-CN" altLang="en-US" sz="2800" b="1" dirty="0" smtClean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</a:rPr>
              <a:t>问题</a:t>
            </a:r>
            <a:r>
              <a:rPr lang="en-US" altLang="zh-CN" sz="2800" b="1" dirty="0" smtClean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</a:rPr>
              <a:t>4】</a:t>
            </a:r>
            <a:r>
              <a:rPr lang="zh-CN" altLang="en-US" sz="2800" b="1" dirty="0" smtClean="0">
                <a:solidFill>
                  <a:srgbClr val="FFFF00"/>
                </a:solidFill>
                <a:latin typeface="华文中宋" pitchFamily="2" charset="-122"/>
                <a:ea typeface="华文中宋" pitchFamily="2" charset="-122"/>
              </a:rPr>
              <a:t>由电阻定律能判定电阻率的单位是什么？</a:t>
            </a:r>
            <a:endParaRPr lang="zh-CN" altLang="en-US" sz="2800" b="1" dirty="0">
              <a:solidFill>
                <a:srgbClr val="FFFF00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034" y="1428736"/>
            <a:ext cx="7786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latin typeface="华文中宋" pitchFamily="2" charset="-122"/>
                <a:ea typeface="华文中宋" pitchFamily="2" charset="-122"/>
              </a:rPr>
              <a:t>3、</a:t>
            </a:r>
            <a:r>
              <a:rPr lang="zh-CN" altLang="en-US" sz="2800" b="1" dirty="0" smtClean="0">
                <a:latin typeface="华文中宋" pitchFamily="2" charset="-122"/>
                <a:ea typeface="华文中宋" pitchFamily="2" charset="-122"/>
              </a:rPr>
              <a:t>电阻率的单位：欧姆米（ </a:t>
            </a:r>
            <a:r>
              <a:rPr lang="el-GR" altLang="zh-CN" sz="2800" b="1" i="1" dirty="0" smtClean="0">
                <a:latin typeface="Times New Roman" pitchFamily="18" charset="0"/>
                <a:ea typeface="华文中宋" pitchFamily="2" charset="-122"/>
                <a:cs typeface="Times New Roman" pitchFamily="18" charset="0"/>
              </a:rPr>
              <a:t>Ω·</a:t>
            </a:r>
            <a:r>
              <a:rPr lang="en-US" altLang="zh-CN" sz="2800" b="1" dirty="0" smtClean="0">
                <a:latin typeface="Times New Roman" pitchFamily="18" charset="0"/>
                <a:ea typeface="华文中宋" pitchFamily="2" charset="-122"/>
                <a:cs typeface="Times New Roman" pitchFamily="18" charset="0"/>
              </a:rPr>
              <a:t>m</a:t>
            </a:r>
            <a:r>
              <a:rPr lang="zh-CN" altLang="en-US" sz="2800" b="1" dirty="0" smtClean="0">
                <a:latin typeface="华文中宋" pitchFamily="2" charset="-122"/>
                <a:ea typeface="华文中宋" pitchFamily="2" charset="-122"/>
              </a:rPr>
              <a:t>）</a:t>
            </a:r>
            <a:endParaRPr lang="zh-CN" altLang="en-US" sz="2800" b="1" dirty="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2071678"/>
            <a:ext cx="364330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注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  <a:sym typeface="Wingdings" pitchFamily="2" charset="2"/>
              </a:rPr>
              <a:t>：</a:t>
            </a:r>
            <a:endParaRPr lang="en-US" altLang="zh-CN" sz="2400" b="1" dirty="0" smtClean="0">
              <a:latin typeface="华文中宋" pitchFamily="2" charset="-122"/>
              <a:ea typeface="华文中宋" pitchFamily="2" charset="-122"/>
              <a:sym typeface="Wingdings" pitchFamily="2" charset="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  <a:sym typeface="Wingdings" pitchFamily="2" charset="2"/>
              </a:rPr>
              <a:t>（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1）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纯金属材料的电阻率明显低于由此物质组成的合金的电阻率；</a:t>
            </a:r>
            <a:endParaRPr lang="en-US" altLang="zh-CN" sz="2400" b="1" dirty="0" smtClean="0"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（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2）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有的合金（如：锰铜、镍铜合金）的电阻率几乎不受温度的影响。</a:t>
            </a:r>
            <a:endParaRPr lang="zh-CN" altLang="en-US" sz="2400" b="1" dirty="0">
              <a:latin typeface="华文中宋" pitchFamily="2" charset="-122"/>
              <a:ea typeface="华文中宋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FF00"/>
                </a:solidFill>
              </a:rPr>
              <a:t>当堂巩固与反馈</a:t>
            </a:r>
            <a:endParaRPr lang="zh-CN" altLang="en-US" b="1" dirty="0">
              <a:solidFill>
                <a:srgbClr val="FFFF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1483074"/>
            <a:ext cx="8964488" cy="3446124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 b="1" dirty="0" smtClean="0">
                <a:latin typeface="华文中宋" pitchFamily="2" charset="-122"/>
                <a:ea typeface="华文中宋" pitchFamily="2" charset="-122"/>
              </a:rPr>
              <a:t>【</a:t>
            </a:r>
            <a:r>
              <a:rPr lang="zh-CN" altLang="en-US" sz="2800" b="1" dirty="0" smtClean="0">
                <a:latin typeface="华文中宋" pitchFamily="2" charset="-122"/>
                <a:ea typeface="华文中宋" pitchFamily="2" charset="-122"/>
              </a:rPr>
              <a:t>例</a:t>
            </a:r>
            <a:r>
              <a:rPr lang="en-US" altLang="zh-CN" sz="2800" b="1" dirty="0" smtClean="0">
                <a:latin typeface="华文中宋" pitchFamily="2" charset="-122"/>
                <a:ea typeface="华文中宋" pitchFamily="2" charset="-122"/>
              </a:rPr>
              <a:t>1 </a:t>
            </a:r>
            <a:r>
              <a:rPr lang="en-US" altLang="zh-CN" sz="2800" b="1" dirty="0" smtClean="0">
                <a:latin typeface="华文中宋" pitchFamily="2" charset="-122"/>
                <a:ea typeface="华文中宋" pitchFamily="2" charset="-122"/>
              </a:rPr>
              <a:t>】</a:t>
            </a:r>
            <a:r>
              <a:rPr lang="zh-CN" altLang="zh-CN" sz="2800" b="1" dirty="0" smtClean="0">
                <a:latin typeface="华文中宋" pitchFamily="2" charset="-122"/>
                <a:ea typeface="华文中宋" pitchFamily="2" charset="-122"/>
              </a:rPr>
              <a:t>如图所示，两只相同的白炽灯</a:t>
            </a:r>
            <a:r>
              <a:rPr lang="en-US" altLang="zh-CN" sz="2800" b="1" i="1" dirty="0" smtClean="0">
                <a:latin typeface="华文中宋" pitchFamily="2" charset="-122"/>
                <a:ea typeface="华文中宋" pitchFamily="2" charset="-122"/>
              </a:rPr>
              <a:t>L</a:t>
            </a:r>
            <a:r>
              <a:rPr lang="en-US" altLang="zh-CN" sz="2800" b="1" baseline="-25000" dirty="0" smtClean="0"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zh-CN" sz="2800" b="1" dirty="0" smtClean="0">
                <a:latin typeface="华文中宋" pitchFamily="2" charset="-122"/>
                <a:ea typeface="华文中宋" pitchFamily="2" charset="-122"/>
              </a:rPr>
              <a:t>和</a:t>
            </a:r>
            <a:r>
              <a:rPr lang="en-US" altLang="zh-CN" sz="2800" b="1" i="1" dirty="0" smtClean="0">
                <a:latin typeface="华文中宋" pitchFamily="2" charset="-122"/>
                <a:ea typeface="华文中宋" pitchFamily="2" charset="-122"/>
              </a:rPr>
              <a:t>L</a:t>
            </a:r>
            <a:r>
              <a:rPr lang="en-US" altLang="zh-CN" sz="2800" b="1" baseline="-25000" dirty="0" smtClean="0"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zh-CN" sz="2800" b="1" dirty="0" smtClean="0">
                <a:latin typeface="华文中宋" pitchFamily="2" charset="-122"/>
                <a:ea typeface="华文中宋" pitchFamily="2" charset="-122"/>
              </a:rPr>
              <a:t>并联后接在电压恒定的电路中</a:t>
            </a:r>
            <a:r>
              <a:rPr lang="en-US" altLang="zh-CN" sz="2800" b="1" dirty="0" smtClean="0">
                <a:latin typeface="华文中宋" pitchFamily="2" charset="-122"/>
                <a:ea typeface="华文中宋" pitchFamily="2" charset="-122"/>
              </a:rPr>
              <a:t>.</a:t>
            </a:r>
            <a:r>
              <a:rPr lang="zh-CN" altLang="zh-CN" sz="2800" b="1" dirty="0" smtClean="0">
                <a:latin typeface="华文中宋" pitchFamily="2" charset="-122"/>
                <a:ea typeface="华文中宋" pitchFamily="2" charset="-122"/>
              </a:rPr>
              <a:t>若</a:t>
            </a:r>
            <a:r>
              <a:rPr lang="en-US" altLang="zh-CN" sz="2800" b="1" i="1" dirty="0" smtClean="0">
                <a:latin typeface="华文中宋" pitchFamily="2" charset="-122"/>
                <a:ea typeface="华文中宋" pitchFamily="2" charset="-122"/>
              </a:rPr>
              <a:t>L</a:t>
            </a:r>
            <a:r>
              <a:rPr lang="en-US" altLang="zh-CN" sz="2800" b="1" baseline="-25000" dirty="0" smtClean="0"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zh-CN" sz="2800" b="1" dirty="0" smtClean="0">
                <a:latin typeface="华文中宋" pitchFamily="2" charset="-122"/>
                <a:ea typeface="华文中宋" pitchFamily="2" charset="-122"/>
              </a:rPr>
              <a:t>的灯丝断了，经“搭丝进行修复”后再接回电路中，则此时</a:t>
            </a:r>
            <a:r>
              <a:rPr lang="en-US" altLang="zh-CN" sz="2800" b="1" i="1" dirty="0" smtClean="0">
                <a:latin typeface="华文中宋" pitchFamily="2" charset="-122"/>
                <a:ea typeface="华文中宋" pitchFamily="2" charset="-122"/>
              </a:rPr>
              <a:t>L</a:t>
            </a:r>
            <a:r>
              <a:rPr lang="en-US" altLang="zh-CN" sz="2800" b="1" baseline="-25000" dirty="0" smtClean="0"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zh-CN" sz="2800" b="1" dirty="0" smtClean="0">
                <a:latin typeface="华文中宋" pitchFamily="2" charset="-122"/>
                <a:ea typeface="华文中宋" pitchFamily="2" charset="-122"/>
              </a:rPr>
              <a:t>的亮度</a:t>
            </a:r>
            <a:r>
              <a:rPr lang="zh-CN" altLang="zh-CN" sz="2800" b="1" dirty="0" smtClean="0">
                <a:latin typeface="华文中宋" pitchFamily="2" charset="-122"/>
                <a:ea typeface="华文中宋" pitchFamily="2" charset="-122"/>
              </a:rPr>
              <a:t>与</a:t>
            </a:r>
            <a:r>
              <a:rPr lang="en-US" altLang="zh-CN" sz="2800" b="1" i="1" dirty="0" smtClean="0">
                <a:latin typeface="华文中宋" pitchFamily="2" charset="-122"/>
                <a:ea typeface="华文中宋" pitchFamily="2" charset="-122"/>
              </a:rPr>
              <a:t>L</a:t>
            </a:r>
            <a:r>
              <a:rPr lang="en-US" altLang="zh-CN" sz="2800" b="1" baseline="-25000" dirty="0" smtClean="0"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zh-CN" sz="2800" b="1" dirty="0" smtClean="0">
                <a:latin typeface="华文中宋" pitchFamily="2" charset="-122"/>
                <a:ea typeface="华文中宋" pitchFamily="2" charset="-122"/>
              </a:rPr>
              <a:t>比</a:t>
            </a:r>
            <a:r>
              <a:rPr lang="zh-CN" altLang="zh-CN" sz="2800" b="1" dirty="0" smtClean="0">
                <a:latin typeface="华文中宋" pitchFamily="2" charset="-122"/>
                <a:ea typeface="华文中宋" pitchFamily="2" charset="-122"/>
              </a:rPr>
              <a:t>较 </a:t>
            </a:r>
            <a:r>
              <a:rPr lang="en-US" altLang="zh-CN" sz="2800" b="1" dirty="0" smtClean="0">
                <a:latin typeface="华文中宋" pitchFamily="2" charset="-122"/>
                <a:ea typeface="华文中宋" pitchFamily="2" charset="-122"/>
              </a:rPr>
              <a:t>(   </a:t>
            </a:r>
            <a:r>
              <a:rPr lang="en-US" altLang="zh-CN" sz="2800" b="1" dirty="0" smtClean="0">
                <a:latin typeface="华文中宋" pitchFamily="2" charset="-122"/>
                <a:ea typeface="华文中宋" pitchFamily="2" charset="-122"/>
              </a:rPr>
              <a:t>   </a:t>
            </a:r>
            <a:r>
              <a:rPr lang="en-US" altLang="zh-CN" sz="2800" b="1" dirty="0" smtClean="0">
                <a:latin typeface="华文中宋" pitchFamily="2" charset="-122"/>
                <a:ea typeface="华文中宋" pitchFamily="2" charset="-122"/>
              </a:rPr>
              <a:t>)</a:t>
            </a:r>
            <a:endParaRPr lang="zh-CN" altLang="zh-CN" sz="2800" b="1" dirty="0" smtClean="0">
              <a:latin typeface="华文中宋" pitchFamily="2" charset="-122"/>
              <a:ea typeface="华文中宋" pitchFamily="2" charset="-122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 b="1" dirty="0" smtClean="0">
                <a:latin typeface="华文中宋" pitchFamily="2" charset="-122"/>
                <a:ea typeface="华文中宋" pitchFamily="2" charset="-122"/>
              </a:rPr>
              <a:t>A.</a:t>
            </a:r>
            <a:r>
              <a:rPr lang="zh-CN" altLang="en-US" sz="2800" b="1" dirty="0" smtClean="0">
                <a:latin typeface="华文中宋" pitchFamily="2" charset="-122"/>
                <a:ea typeface="华文中宋" pitchFamily="2" charset="-122"/>
              </a:rPr>
              <a:t>一样亮</a:t>
            </a:r>
            <a:r>
              <a:rPr lang="zh-CN" altLang="en-US" sz="2800" b="1" dirty="0" smtClean="0">
                <a:latin typeface="华文中宋" pitchFamily="2" charset="-122"/>
                <a:ea typeface="华文中宋" pitchFamily="2" charset="-122"/>
              </a:rPr>
              <a:t>	    </a:t>
            </a:r>
            <a:r>
              <a:rPr lang="en-US" altLang="zh-CN" sz="2800" b="1" dirty="0" smtClean="0">
                <a:latin typeface="华文中宋" pitchFamily="2" charset="-122"/>
                <a:ea typeface="华文中宋" pitchFamily="2" charset="-122"/>
              </a:rPr>
              <a:t>B</a:t>
            </a:r>
            <a:r>
              <a:rPr lang="en-US" altLang="zh-CN" sz="2800" b="1" dirty="0" smtClean="0">
                <a:latin typeface="华文中宋" pitchFamily="2" charset="-122"/>
                <a:ea typeface="华文中宋" pitchFamily="2" charset="-122"/>
              </a:rPr>
              <a:t>.</a:t>
            </a:r>
            <a:r>
              <a:rPr lang="zh-CN" altLang="en-US" sz="2800" b="1" dirty="0" smtClean="0">
                <a:latin typeface="华文中宋" pitchFamily="2" charset="-122"/>
                <a:ea typeface="华文中宋" pitchFamily="2" charset="-122"/>
              </a:rPr>
              <a:t>更亮          </a:t>
            </a:r>
            <a:endParaRPr lang="en-US" altLang="zh-CN" sz="2800" b="1" dirty="0" smtClean="0">
              <a:latin typeface="华文中宋" pitchFamily="2" charset="-122"/>
              <a:ea typeface="华文中宋" pitchFamily="2" charset="-122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 b="1" dirty="0" smtClean="0">
                <a:latin typeface="华文中宋" pitchFamily="2" charset="-122"/>
                <a:ea typeface="华文中宋" pitchFamily="2" charset="-122"/>
              </a:rPr>
              <a:t>C</a:t>
            </a:r>
            <a:r>
              <a:rPr lang="en-US" altLang="zh-CN" sz="2800" b="1" dirty="0" smtClean="0">
                <a:latin typeface="华文中宋" pitchFamily="2" charset="-122"/>
                <a:ea typeface="华文中宋" pitchFamily="2" charset="-122"/>
              </a:rPr>
              <a:t>.</a:t>
            </a:r>
            <a:r>
              <a:rPr lang="zh-CN" altLang="en-US" sz="2800" b="1" dirty="0" smtClean="0">
                <a:latin typeface="华文中宋" pitchFamily="2" charset="-122"/>
                <a:ea typeface="华文中宋" pitchFamily="2" charset="-122"/>
              </a:rPr>
              <a:t>更暗</a:t>
            </a:r>
            <a:r>
              <a:rPr lang="zh-CN" altLang="en-US" sz="2800" b="1" dirty="0" smtClean="0">
                <a:latin typeface="华文中宋" pitchFamily="2" charset="-122"/>
                <a:ea typeface="华文中宋" pitchFamily="2" charset="-122"/>
              </a:rPr>
              <a:t>	    </a:t>
            </a:r>
            <a:r>
              <a:rPr lang="en-US" altLang="zh-CN" sz="2800" b="1" dirty="0" smtClean="0">
                <a:latin typeface="华文中宋" pitchFamily="2" charset="-122"/>
                <a:ea typeface="华文中宋" pitchFamily="2" charset="-122"/>
              </a:rPr>
              <a:t>D.</a:t>
            </a:r>
            <a:r>
              <a:rPr lang="zh-CN" altLang="en-US" sz="2800" b="1" dirty="0" smtClean="0">
                <a:latin typeface="华文中宋" pitchFamily="2" charset="-122"/>
                <a:ea typeface="华文中宋" pitchFamily="2" charset="-122"/>
              </a:rPr>
              <a:t>条件不足，无法判断</a:t>
            </a:r>
            <a:endParaRPr lang="zh-CN" altLang="en-US" sz="2800" b="1" dirty="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67902" y="2857496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2121"/>
                </a:solidFill>
              </a:rPr>
              <a:t>B</a:t>
            </a:r>
            <a:endParaRPr lang="zh-CN" altLang="en-US" sz="3200" dirty="0">
              <a:solidFill>
                <a:srgbClr val="FF2121"/>
              </a:solidFill>
            </a:endParaRPr>
          </a:p>
        </p:txBody>
      </p:sp>
      <p:pic>
        <p:nvPicPr>
          <p:cNvPr id="6" name="图片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44" y="3523715"/>
            <a:ext cx="1500198" cy="233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154600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FFFF00"/>
                </a:solidFill>
              </a:rPr>
              <a:t>当堂巩固与反馈</a:t>
            </a:r>
            <a:endParaRPr lang="zh-CN" altLang="en-US" b="1" dirty="0">
              <a:solidFill>
                <a:srgbClr val="FFFF00"/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457200" y="1600201"/>
            <a:ext cx="8186766" cy="3971940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【</a:t>
            </a:r>
            <a:r>
              <a:rPr lang="zh-CN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例</a:t>
            </a:r>
            <a:r>
              <a:rPr lang="en-US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2】</a:t>
            </a:r>
            <a:r>
              <a:rPr lang="zh-CN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如图所示，一块长方体金属边长</a:t>
            </a:r>
            <a:r>
              <a:rPr lang="en-US" altLang="zh-CN" sz="2800" b="1" i="1" dirty="0" err="1" smtClean="0">
                <a:latin typeface="Times New Roman" pitchFamily="18" charset="0"/>
                <a:ea typeface="华文中宋" panose="02010600040101010101" pitchFamily="2" charset="-122"/>
                <a:cs typeface="Times New Roman" pitchFamily="18" charset="0"/>
              </a:rPr>
              <a:t>ab</a:t>
            </a:r>
            <a:r>
              <a:rPr lang="en-US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=10cm</a:t>
            </a:r>
            <a:r>
              <a:rPr lang="zh-CN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，</a:t>
            </a:r>
            <a:r>
              <a:rPr lang="en-US" altLang="zh-CN" sz="2800" b="1" i="1" dirty="0" err="1" smtClean="0">
                <a:latin typeface="Times New Roman" pitchFamily="18" charset="0"/>
                <a:ea typeface="华文中宋" panose="02010600040101010101" pitchFamily="2" charset="-122"/>
                <a:cs typeface="Times New Roman" pitchFamily="18" charset="0"/>
              </a:rPr>
              <a:t>bc</a:t>
            </a:r>
            <a:r>
              <a:rPr lang="en-US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=5cm</a:t>
            </a:r>
            <a:r>
              <a:rPr lang="zh-CN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，当将</a:t>
            </a:r>
            <a:r>
              <a:rPr lang="en-US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A</a:t>
            </a:r>
            <a:r>
              <a:rPr lang="zh-CN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与</a:t>
            </a:r>
            <a:r>
              <a:rPr lang="en-US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B</a:t>
            </a:r>
            <a:r>
              <a:rPr lang="zh-CN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接入电压为</a:t>
            </a:r>
            <a:r>
              <a:rPr lang="en-US" altLang="zh-CN" sz="2800" b="1" i="1" dirty="0" err="1" smtClean="0">
                <a:latin typeface="Times New Roman" pitchFamily="18" charset="0"/>
                <a:ea typeface="华文中宋" panose="02010600040101010101" pitchFamily="2" charset="-122"/>
                <a:cs typeface="Times New Roman" pitchFamily="18" charset="0"/>
              </a:rPr>
              <a:t>U</a:t>
            </a:r>
            <a:r>
              <a:rPr lang="zh-CN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的电路中时，电流为</a:t>
            </a:r>
            <a:r>
              <a:rPr lang="en-US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1A</a:t>
            </a:r>
            <a:r>
              <a:rPr lang="zh-CN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；若将</a:t>
            </a:r>
            <a:r>
              <a:rPr lang="en-US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C</a:t>
            </a:r>
            <a:r>
              <a:rPr lang="zh-CN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与</a:t>
            </a:r>
            <a:r>
              <a:rPr lang="en-US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D</a:t>
            </a:r>
            <a:r>
              <a:rPr lang="zh-CN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接入电压为</a:t>
            </a:r>
            <a:r>
              <a:rPr lang="en-US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U</a:t>
            </a:r>
            <a:r>
              <a:rPr lang="zh-CN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的电路中，则电流为 </a:t>
            </a:r>
            <a:r>
              <a:rPr lang="en-US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(    )</a:t>
            </a:r>
            <a:endParaRPr lang="zh-CN" altLang="zh-CN" sz="2800" b="1" dirty="0" smtClean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A</a:t>
            </a:r>
            <a:r>
              <a:rPr lang="zh-CN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、</a:t>
            </a:r>
            <a:r>
              <a:rPr lang="pt-BR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4 A 	     B</a:t>
            </a:r>
            <a:r>
              <a:rPr lang="zh-CN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、</a:t>
            </a:r>
            <a:r>
              <a:rPr lang="pt-BR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2 A</a:t>
            </a:r>
            <a:r>
              <a:rPr lang="en-US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</a:t>
            </a:r>
            <a:r>
              <a:rPr lang="pt-BR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    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C</a:t>
            </a:r>
            <a:r>
              <a:rPr lang="zh-CN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、</a:t>
            </a:r>
            <a:r>
              <a:rPr lang="en-US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0.5</a:t>
            </a:r>
            <a:r>
              <a:rPr lang="pt-BR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A        D</a:t>
            </a:r>
            <a:r>
              <a:rPr lang="zh-CN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、</a:t>
            </a:r>
            <a:r>
              <a:rPr lang="en-US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0.25</a:t>
            </a:r>
            <a:r>
              <a:rPr lang="pt-BR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A</a:t>
            </a:r>
            <a:r>
              <a:rPr lang="en-US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</a:t>
            </a:r>
            <a:endParaRPr lang="zh-CN" altLang="zh-CN" sz="2800" b="1" dirty="0" smtClean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zh-CN" altLang="en-US" sz="2800" b="1" dirty="0" smtClean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85725" cy="342900"/>
          </a:xfrm>
          <a:prstGeom prst="rect">
            <a:avLst/>
          </a:prstGeom>
          <a:noFill/>
        </p:spPr>
      </p:pic>
      <p:pic>
        <p:nvPicPr>
          <p:cNvPr id="6" name="图片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43570" y="3857628"/>
            <a:ext cx="2991765" cy="16489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852796" y="3630043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2121"/>
                </a:solidFill>
              </a:rPr>
              <a:t>A</a:t>
            </a:r>
            <a:endParaRPr lang="zh-CN" altLang="en-US" sz="3200" dirty="0">
              <a:solidFill>
                <a:srgbClr val="FF21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285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FFFF00"/>
                </a:solidFill>
              </a:rPr>
              <a:t>实例应用</a:t>
            </a:r>
            <a:endParaRPr lang="zh-CN" altLang="en-US" b="1" dirty="0">
              <a:solidFill>
                <a:srgbClr val="FFFF00"/>
              </a:solidFill>
            </a:endParaRPr>
          </a:p>
        </p:txBody>
      </p:sp>
      <p:sp>
        <p:nvSpPr>
          <p:cNvPr id="4" name="动作按钮: 结束 3">
            <a:hlinkClick r:id="rId2" action="ppaction://hlinksldjump" highlightClick="1"/>
          </p:cNvPr>
          <p:cNvSpPr/>
          <p:nvPr/>
        </p:nvSpPr>
        <p:spPr>
          <a:xfrm>
            <a:off x="8100392" y="6093296"/>
            <a:ext cx="504056" cy="432048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42910" y="1500174"/>
            <a:ext cx="8072494" cy="324768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150000"/>
              </a:lnSpc>
              <a:spcBef>
                <a:spcPts val="0"/>
              </a:spcBef>
            </a:pPr>
            <a:r>
              <a:rPr lang="en-US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【</a:t>
            </a:r>
            <a:r>
              <a:rPr lang="zh-CN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例</a:t>
            </a:r>
            <a:r>
              <a:rPr lang="en-US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3】</a:t>
            </a:r>
            <a:r>
              <a:rPr lang="zh-CN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某用电器离供电电源距离为</a:t>
            </a:r>
            <a:r>
              <a:rPr lang="en-US" altLang="zh-CN" sz="2800" b="1" i="1" dirty="0" smtClean="0">
                <a:latin typeface="Times New Roman" pitchFamily="18" charset="0"/>
                <a:ea typeface="华文中宋" panose="02010600040101010101" pitchFamily="2" charset="-122"/>
                <a:cs typeface="Times New Roman" pitchFamily="18" charset="0"/>
              </a:rPr>
              <a:t>L</a:t>
            </a:r>
            <a:r>
              <a:rPr lang="zh-CN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，线路上的所能承受的最大电流为</a:t>
            </a:r>
            <a:r>
              <a:rPr lang="en-US" altLang="zh-CN" sz="2800" b="1" i="1" dirty="0" smtClean="0">
                <a:latin typeface="Times New Roman" pitchFamily="18" charset="0"/>
                <a:ea typeface="华文中宋" panose="02010600040101010101" pitchFamily="2" charset="-122"/>
                <a:cs typeface="Times New Roman" pitchFamily="18" charset="0"/>
              </a:rPr>
              <a:t>I</a:t>
            </a:r>
            <a:r>
              <a:rPr lang="zh-CN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，若要求在往返输电线上的电势差总量为</a:t>
            </a:r>
            <a:r>
              <a:rPr lang="en-US" altLang="zh-CN" sz="2800" b="1" i="1" dirty="0" smtClean="0">
                <a:latin typeface="Times New Roman" pitchFamily="18" charset="0"/>
                <a:ea typeface="华文中宋" panose="02010600040101010101" pitchFamily="2" charset="-122"/>
                <a:cs typeface="Times New Roman" pitchFamily="18" charset="0"/>
              </a:rPr>
              <a:t>U</a:t>
            </a:r>
            <a:r>
              <a:rPr lang="zh-CN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，已知输电线的电阻率为</a:t>
            </a:r>
            <a:r>
              <a:rPr lang="en-US" altLang="zh-CN" sz="2800" b="1" i="1" dirty="0" smtClean="0">
                <a:latin typeface="Times New Roman" pitchFamily="18" charset="0"/>
                <a:ea typeface="华文中宋" panose="02010600040101010101" pitchFamily="2" charset="-122"/>
                <a:cs typeface="Times New Roman" pitchFamily="18" charset="0"/>
              </a:rPr>
              <a:t>ρ</a:t>
            </a:r>
            <a:r>
              <a:rPr lang="zh-CN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，该输电线的横截面积最小值是 </a:t>
            </a:r>
            <a:r>
              <a:rPr lang="en-US" altLang="zh-CN" sz="28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(     )</a:t>
            </a:r>
            <a:endParaRPr lang="zh-CN" altLang="zh-CN" sz="2800" b="1" dirty="0" smtClean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eaLnBrk="0" hangingPunct="0">
              <a:lnSpc>
                <a:spcPct val="150000"/>
              </a:lnSpc>
              <a:spcBef>
                <a:spcPts val="0"/>
              </a:spcBef>
            </a:pPr>
            <a:endParaRPr lang="zh-CN" altLang="en-US" sz="2800" b="1" dirty="0" smtClean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81820" y="3558605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2121"/>
                </a:solidFill>
              </a:rPr>
              <a:t>B</a:t>
            </a:r>
            <a:endParaRPr lang="zh-CN" altLang="en-US" sz="3200" dirty="0">
              <a:solidFill>
                <a:srgbClr val="FF2121"/>
              </a:solidFill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928662" y="4357694"/>
            <a:ext cx="6196631" cy="798728"/>
            <a:chOff x="928662" y="4357694"/>
            <a:chExt cx="6196631" cy="798728"/>
          </a:xfrm>
        </p:grpSpPr>
        <p:pic>
          <p:nvPicPr>
            <p:cNvPr id="9226" name="Picture 1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28662" y="4429132"/>
              <a:ext cx="1071571" cy="709554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9227" name="Picture 1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00298" y="4429132"/>
              <a:ext cx="1443960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8" name="Picture 1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429124" y="4357694"/>
              <a:ext cx="1143008" cy="798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9" name="Picture 13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000760" y="4357694"/>
              <a:ext cx="1124533" cy="785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xmlns="" val="2693612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FFFF00"/>
                </a:solidFill>
              </a:rPr>
              <a:t>【</a:t>
            </a:r>
            <a:r>
              <a:rPr lang="zh-CN" altLang="en-US" b="1" dirty="0" smtClean="0">
                <a:solidFill>
                  <a:srgbClr val="FFFF00"/>
                </a:solidFill>
              </a:rPr>
              <a:t>巩固训练</a:t>
            </a:r>
            <a:r>
              <a:rPr lang="en-US" altLang="zh-CN" b="1" dirty="0" smtClean="0">
                <a:solidFill>
                  <a:srgbClr val="FFFF00"/>
                </a:solidFill>
              </a:rPr>
              <a:t>】</a:t>
            </a:r>
            <a:endParaRPr lang="zh-CN" altLang="en-US" b="1" dirty="0">
              <a:solidFill>
                <a:srgbClr val="FFFF00"/>
              </a:solidFill>
            </a:endParaRPr>
          </a:p>
        </p:txBody>
      </p:sp>
      <p:sp>
        <p:nvSpPr>
          <p:cNvPr id="6" name="动作按钮: 结束 5">
            <a:hlinkClick r:id="rId2" action="ppaction://hlinksldjump" highlightClick="1"/>
          </p:cNvPr>
          <p:cNvSpPr/>
          <p:nvPr/>
        </p:nvSpPr>
        <p:spPr>
          <a:xfrm>
            <a:off x="8100392" y="6093296"/>
            <a:ext cx="504056" cy="432048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" name="组合 8"/>
          <p:cNvGrpSpPr/>
          <p:nvPr/>
        </p:nvGrpSpPr>
        <p:grpSpPr>
          <a:xfrm>
            <a:off x="142812" y="1142984"/>
            <a:ext cx="9001188" cy="5175776"/>
            <a:chOff x="142812" y="1142984"/>
            <a:chExt cx="9001188" cy="5175776"/>
          </a:xfrm>
        </p:grpSpPr>
        <p:sp>
          <p:nvSpPr>
            <p:cNvPr id="7" name="TextBox 6"/>
            <p:cNvSpPr txBox="1"/>
            <p:nvPr/>
          </p:nvSpPr>
          <p:spPr>
            <a:xfrm>
              <a:off x="142812" y="1142984"/>
              <a:ext cx="9001188" cy="5175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3200" b="1" dirty="0" smtClean="0">
                  <a:latin typeface="华文中宋" pitchFamily="2" charset="-122"/>
                  <a:ea typeface="华文中宋" pitchFamily="2" charset="-122"/>
                </a:rPr>
                <a:t>1.</a:t>
              </a:r>
              <a:r>
                <a:rPr lang="zh-CN" altLang="zh-CN" sz="3200" b="1" dirty="0" smtClean="0">
                  <a:latin typeface="华文中宋" pitchFamily="2" charset="-122"/>
                  <a:ea typeface="华文中宋" pitchFamily="2" charset="-122"/>
                </a:rPr>
                <a:t>根据电阻定律，电阻率</a:t>
              </a:r>
              <a:r>
                <a:rPr lang="en-US" altLang="zh-CN" sz="3200" b="1" dirty="0" smtClean="0">
                  <a:latin typeface="华文中宋" pitchFamily="2" charset="-122"/>
                  <a:ea typeface="华文中宋" pitchFamily="2" charset="-122"/>
                </a:rPr>
                <a:t>          </a:t>
              </a:r>
              <a:r>
                <a:rPr lang="zh-CN" altLang="zh-CN" sz="3200" b="1" dirty="0" smtClean="0">
                  <a:latin typeface="华文中宋" pitchFamily="2" charset="-122"/>
                  <a:ea typeface="华文中宋" pitchFamily="2" charset="-122"/>
                </a:rPr>
                <a:t>对于温度一定的某种金属来说，它的电阻率</a:t>
              </a:r>
              <a:r>
                <a:rPr lang="en-US" altLang="zh-CN" sz="3200" b="1" dirty="0" smtClean="0">
                  <a:latin typeface="华文中宋" pitchFamily="2" charset="-122"/>
                  <a:ea typeface="华文中宋" pitchFamily="2" charset="-122"/>
                </a:rPr>
                <a:t>(   	)</a:t>
              </a:r>
              <a:endParaRPr lang="zh-CN" altLang="zh-CN" sz="3200" b="1" dirty="0" smtClean="0">
                <a:latin typeface="华文中宋" pitchFamily="2" charset="-122"/>
                <a:ea typeface="华文中宋" pitchFamily="2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3200" b="1" dirty="0" smtClean="0">
                  <a:latin typeface="华文中宋" pitchFamily="2" charset="-122"/>
                  <a:ea typeface="华文中宋" pitchFamily="2" charset="-122"/>
                </a:rPr>
                <a:t>A.</a:t>
              </a:r>
              <a:r>
                <a:rPr lang="zh-CN" altLang="zh-CN" sz="3200" b="1" dirty="0" smtClean="0">
                  <a:latin typeface="华文中宋" pitchFamily="2" charset="-122"/>
                  <a:ea typeface="华文中宋" pitchFamily="2" charset="-122"/>
                </a:rPr>
                <a:t>跟导线的电阻成正比</a:t>
              </a:r>
              <a:r>
                <a:rPr lang="en-US" altLang="zh-CN" sz="3200" b="1" dirty="0" smtClean="0">
                  <a:latin typeface="华文中宋" pitchFamily="2" charset="-122"/>
                  <a:ea typeface="华文中宋" pitchFamily="2" charset="-122"/>
                </a:rPr>
                <a:t>		  </a:t>
              </a:r>
            </a:p>
            <a:p>
              <a:pPr>
                <a:lnSpc>
                  <a:spcPct val="150000"/>
                </a:lnSpc>
              </a:pPr>
              <a:r>
                <a:rPr lang="en-US" altLang="zh-CN" sz="3200" b="1" dirty="0" smtClean="0">
                  <a:latin typeface="华文中宋" pitchFamily="2" charset="-122"/>
                  <a:ea typeface="华文中宋" pitchFamily="2" charset="-122"/>
                </a:rPr>
                <a:t>B.</a:t>
              </a:r>
              <a:r>
                <a:rPr lang="zh-CN" altLang="zh-CN" sz="3200" b="1" dirty="0" smtClean="0">
                  <a:latin typeface="华文中宋" pitchFamily="2" charset="-122"/>
                  <a:ea typeface="华文中宋" pitchFamily="2" charset="-122"/>
                </a:rPr>
                <a:t>跟导线的横截面积成正比</a:t>
              </a:r>
            </a:p>
            <a:p>
              <a:pPr>
                <a:lnSpc>
                  <a:spcPct val="150000"/>
                </a:lnSpc>
              </a:pPr>
              <a:r>
                <a:rPr lang="en-US" altLang="zh-CN" sz="3200" b="1" dirty="0" smtClean="0">
                  <a:latin typeface="华文中宋" pitchFamily="2" charset="-122"/>
                  <a:ea typeface="华文中宋" pitchFamily="2" charset="-122"/>
                </a:rPr>
                <a:t>C.</a:t>
              </a:r>
              <a:r>
                <a:rPr lang="zh-CN" altLang="zh-CN" sz="3200" b="1" dirty="0" smtClean="0">
                  <a:latin typeface="华文中宋" pitchFamily="2" charset="-122"/>
                  <a:ea typeface="华文中宋" pitchFamily="2" charset="-122"/>
                </a:rPr>
                <a:t>跟导线的长度成反比</a:t>
              </a:r>
              <a:r>
                <a:rPr lang="en-US" altLang="zh-CN" sz="3200" b="1" dirty="0" smtClean="0">
                  <a:latin typeface="华文中宋" pitchFamily="2" charset="-122"/>
                  <a:ea typeface="华文中宋" pitchFamily="2" charset="-122"/>
                </a:rPr>
                <a:t>		  </a:t>
              </a:r>
            </a:p>
            <a:p>
              <a:pPr>
                <a:lnSpc>
                  <a:spcPct val="150000"/>
                </a:lnSpc>
              </a:pPr>
              <a:r>
                <a:rPr lang="en-US" altLang="zh-CN" sz="3200" b="1" dirty="0" smtClean="0">
                  <a:latin typeface="华文中宋" pitchFamily="2" charset="-122"/>
                  <a:ea typeface="华文中宋" pitchFamily="2" charset="-122"/>
                </a:rPr>
                <a:t>D.</a:t>
              </a:r>
              <a:r>
                <a:rPr lang="zh-CN" altLang="zh-CN" sz="3200" b="1" dirty="0" smtClean="0">
                  <a:latin typeface="华文中宋" pitchFamily="2" charset="-122"/>
                  <a:ea typeface="华文中宋" pitchFamily="2" charset="-122"/>
                </a:rPr>
                <a:t>由所用金属材料的本身特性决定</a:t>
              </a:r>
            </a:p>
            <a:p>
              <a:pPr>
                <a:lnSpc>
                  <a:spcPct val="150000"/>
                </a:lnSpc>
              </a:pPr>
              <a:endParaRPr lang="zh-CN" altLang="en-US" sz="3200" b="1" dirty="0">
                <a:latin typeface="华文中宋" pitchFamily="2" charset="-122"/>
                <a:ea typeface="华文中宋" pitchFamily="2" charset="-122"/>
              </a:endParaRPr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929190" y="1285860"/>
              <a:ext cx="857250" cy="666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TextBox 4"/>
          <p:cNvSpPr txBox="1"/>
          <p:nvPr/>
        </p:nvSpPr>
        <p:spPr>
          <a:xfrm>
            <a:off x="5253042" y="2071678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2121"/>
                </a:solidFill>
              </a:rPr>
              <a:t>D</a:t>
            </a:r>
            <a:endParaRPr lang="zh-CN" altLang="en-US" sz="3200" dirty="0">
              <a:solidFill>
                <a:srgbClr val="FF21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601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8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1388</Words>
  <Application>Microsoft Office PowerPoint</Application>
  <PresentationFormat>全屏显示(4:3)</PresentationFormat>
  <Paragraphs>119</Paragraphs>
  <Slides>17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默认设计模板</vt:lpstr>
      <vt:lpstr>2.6  导体的电阻</vt:lpstr>
      <vt:lpstr>2.6  导体的电阻</vt:lpstr>
      <vt:lpstr>二、探究 R 的与 L、S 的定量关系</vt:lpstr>
      <vt:lpstr>2.6  导体的电阻</vt:lpstr>
      <vt:lpstr>幻灯片 5</vt:lpstr>
      <vt:lpstr>当堂巩固与反馈</vt:lpstr>
      <vt:lpstr>当堂巩固与反馈</vt:lpstr>
      <vt:lpstr>实例应用</vt:lpstr>
      <vt:lpstr>【巩固训练】</vt:lpstr>
      <vt:lpstr>【巩固训练】</vt:lpstr>
      <vt:lpstr>【巩固训练】</vt:lpstr>
      <vt:lpstr>【巩固训练】</vt:lpstr>
      <vt:lpstr>【巩固训练】</vt:lpstr>
      <vt:lpstr>【巩固训练】</vt:lpstr>
      <vt:lpstr>幻灯片 15</vt:lpstr>
      <vt:lpstr>幻灯片 16</vt:lpstr>
      <vt:lpstr>幻灯片 17</vt:lpstr>
    </vt:vector>
  </TitlesOfParts>
  <Company>FOUNDERTECH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2.6  电 阻 定 律</dc:title>
  <dc:creator>User</dc:creator>
  <cp:lastModifiedBy>电脑316</cp:lastModifiedBy>
  <cp:revision>90</cp:revision>
  <dcterms:created xsi:type="dcterms:W3CDTF">2007-08-24T01:43:21Z</dcterms:created>
  <dcterms:modified xsi:type="dcterms:W3CDTF">2020-06-12T06:31:57Z</dcterms:modified>
</cp:coreProperties>
</file>