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9"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41" autoAdjust="0"/>
    <p:restoredTop sz="94660"/>
  </p:normalViewPr>
  <p:slideViewPr>
    <p:cSldViewPr snapToGrid="0">
      <p:cViewPr varScale="1">
        <p:scale>
          <a:sx n="72" d="100"/>
          <a:sy n="72" d="100"/>
        </p:scale>
        <p:origin x="5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zh-CN" altLang="en-US"/>
              <a:t>单击此处编辑母版标题样式</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B6562B0C-8821-4D98-B292-1B67BBAD4EE8}" type="datetimeFigureOut">
              <a:rPr lang="zh-CN" altLang="en-US" smtClean="0"/>
              <a:t>2020/5/28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1675188-B457-4DFE-A539-8F7E41702095}" type="slidenum">
              <a:rPr lang="zh-CN" altLang="en-US" smtClean="0"/>
              <a:t>‹#›</a:t>
            </a:fld>
            <a:endParaRPr lang="zh-CN" altLang="en-US"/>
          </a:p>
        </p:txBody>
      </p:sp>
    </p:spTree>
    <p:extLst>
      <p:ext uri="{BB962C8B-B14F-4D97-AF65-F5344CB8AC3E}">
        <p14:creationId xmlns:p14="http://schemas.microsoft.com/office/powerpoint/2010/main" val="1964258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B6562B0C-8821-4D98-B292-1B67BBAD4EE8}" type="datetimeFigureOut">
              <a:rPr lang="zh-CN" altLang="en-US" smtClean="0"/>
              <a:t>2020/5/28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1675188-B457-4DFE-A539-8F7E41702095}" type="slidenum">
              <a:rPr lang="zh-CN" altLang="en-US" smtClean="0"/>
              <a:t>‹#›</a:t>
            </a:fld>
            <a:endParaRPr lang="zh-CN" altLang="en-US"/>
          </a:p>
        </p:txBody>
      </p:sp>
    </p:spTree>
    <p:extLst>
      <p:ext uri="{BB962C8B-B14F-4D97-AF65-F5344CB8AC3E}">
        <p14:creationId xmlns:p14="http://schemas.microsoft.com/office/powerpoint/2010/main" val="2294962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zh-CN" altLang="en-US"/>
              <a:t>单击此处编辑母版标题样式</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B6562B0C-8821-4D98-B292-1B67BBAD4EE8}" type="datetimeFigureOut">
              <a:rPr lang="zh-CN" altLang="en-US" smtClean="0"/>
              <a:t>2020/5/28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1675188-B457-4DFE-A539-8F7E41702095}" type="slidenum">
              <a:rPr lang="zh-CN" altLang="en-US" smtClean="0"/>
              <a:t>‹#›</a:t>
            </a:fld>
            <a:endParaRPr lang="zh-CN" alt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187296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CN" altLang="en-US"/>
              <a:t>单击此处编辑母版文本样式</a:t>
            </a:r>
          </a:p>
        </p:txBody>
      </p:sp>
      <p:sp>
        <p:nvSpPr>
          <p:cNvPr id="5" name="Date Placeholder 4"/>
          <p:cNvSpPr>
            <a:spLocks noGrp="1"/>
          </p:cNvSpPr>
          <p:nvPr>
            <p:ph type="dt" sz="half" idx="10"/>
          </p:nvPr>
        </p:nvSpPr>
        <p:spPr/>
        <p:txBody>
          <a:bodyPr/>
          <a:lstStyle/>
          <a:p>
            <a:fld id="{B6562B0C-8821-4D98-B292-1B67BBAD4EE8}" type="datetimeFigureOut">
              <a:rPr lang="zh-CN" altLang="en-US" smtClean="0"/>
              <a:t>2020/5/28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675188-B457-4DFE-A539-8F7E41702095}" type="slidenum">
              <a:rPr lang="zh-CN" altLang="en-US" smtClean="0"/>
              <a:t>‹#›</a:t>
            </a:fld>
            <a:endParaRPr lang="zh-CN" altLang="en-US"/>
          </a:p>
        </p:txBody>
      </p:sp>
    </p:spTree>
    <p:extLst>
      <p:ext uri="{BB962C8B-B14F-4D97-AF65-F5344CB8AC3E}">
        <p14:creationId xmlns:p14="http://schemas.microsoft.com/office/powerpoint/2010/main" val="30079282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zh-CN" altLang="en-US"/>
              <a:t>单击此处编辑母版标题样式</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CN" altLang="en-US"/>
              <a:t>单击此处编辑母版文本样式</a:t>
            </a:r>
          </a:p>
        </p:txBody>
      </p:sp>
      <p:sp>
        <p:nvSpPr>
          <p:cNvPr id="5" name="Date Placeholder 4"/>
          <p:cNvSpPr>
            <a:spLocks noGrp="1"/>
          </p:cNvSpPr>
          <p:nvPr>
            <p:ph type="dt" sz="half" idx="10"/>
          </p:nvPr>
        </p:nvSpPr>
        <p:spPr/>
        <p:txBody>
          <a:bodyPr/>
          <a:lstStyle/>
          <a:p>
            <a:fld id="{B6562B0C-8821-4D98-B292-1B67BBAD4EE8}" type="datetimeFigureOut">
              <a:rPr lang="zh-CN" altLang="en-US" smtClean="0"/>
              <a:t>2020/5/28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675188-B457-4DFE-A539-8F7E41702095}" type="slidenum">
              <a:rPr lang="zh-CN" altLang="en-US" smtClean="0"/>
              <a:t>‹#›</a:t>
            </a:fld>
            <a:endParaRPr lang="zh-CN" alt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218603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zh-CN" altLang="en-US"/>
              <a:t>单击此处编辑母版标题样式</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CN" altLang="en-US"/>
              <a:t>单击此处编辑母版文本样式</a:t>
            </a:r>
          </a:p>
        </p:txBody>
      </p:sp>
      <p:sp>
        <p:nvSpPr>
          <p:cNvPr id="5" name="Date Placeholder 4"/>
          <p:cNvSpPr>
            <a:spLocks noGrp="1"/>
          </p:cNvSpPr>
          <p:nvPr>
            <p:ph type="dt" sz="half" idx="10"/>
          </p:nvPr>
        </p:nvSpPr>
        <p:spPr/>
        <p:txBody>
          <a:bodyPr/>
          <a:lstStyle/>
          <a:p>
            <a:fld id="{B6562B0C-8821-4D98-B292-1B67BBAD4EE8}" type="datetimeFigureOut">
              <a:rPr lang="zh-CN" altLang="en-US" smtClean="0"/>
              <a:t>2020/5/28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675188-B457-4DFE-A539-8F7E41702095}" type="slidenum">
              <a:rPr lang="zh-CN" altLang="en-US" smtClean="0"/>
              <a:t>‹#›</a:t>
            </a:fld>
            <a:endParaRPr lang="zh-CN" altLang="en-US"/>
          </a:p>
        </p:txBody>
      </p:sp>
    </p:spTree>
    <p:extLst>
      <p:ext uri="{BB962C8B-B14F-4D97-AF65-F5344CB8AC3E}">
        <p14:creationId xmlns:p14="http://schemas.microsoft.com/office/powerpoint/2010/main" val="40500294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B6562B0C-8821-4D98-B292-1B67BBAD4EE8}" type="datetimeFigureOut">
              <a:rPr lang="zh-CN" altLang="en-US" smtClean="0"/>
              <a:t>2020/5/28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675188-B457-4DFE-A539-8F7E41702095}" type="slidenum">
              <a:rPr lang="zh-CN" altLang="en-US" smtClean="0"/>
              <a:t>‹#›</a:t>
            </a:fld>
            <a:endParaRPr lang="zh-CN" altLang="en-US"/>
          </a:p>
        </p:txBody>
      </p:sp>
    </p:spTree>
    <p:extLst>
      <p:ext uri="{BB962C8B-B14F-4D97-AF65-F5344CB8AC3E}">
        <p14:creationId xmlns:p14="http://schemas.microsoft.com/office/powerpoint/2010/main" val="27352734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B6562B0C-8821-4D98-B292-1B67BBAD4EE8}" type="datetimeFigureOut">
              <a:rPr lang="zh-CN" altLang="en-US" smtClean="0"/>
              <a:t>2020/5/28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675188-B457-4DFE-A539-8F7E41702095}" type="slidenum">
              <a:rPr lang="zh-CN" altLang="en-US" smtClean="0"/>
              <a:t>‹#›</a:t>
            </a:fld>
            <a:endParaRPr lang="zh-CN" altLang="en-US"/>
          </a:p>
        </p:txBody>
      </p:sp>
    </p:spTree>
    <p:extLst>
      <p:ext uri="{BB962C8B-B14F-4D97-AF65-F5344CB8AC3E}">
        <p14:creationId xmlns:p14="http://schemas.microsoft.com/office/powerpoint/2010/main" val="2429640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zh-CN" altLang="en-US"/>
              <a:t>单击此处编辑母版标题样式</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B6562B0C-8821-4D98-B292-1B67BBAD4EE8}" type="datetimeFigureOut">
              <a:rPr lang="zh-CN" altLang="en-US" smtClean="0"/>
              <a:t>2020/5/28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675188-B457-4DFE-A539-8F7E41702095}" type="slidenum">
              <a:rPr lang="zh-CN" altLang="en-US" smtClean="0"/>
              <a:t>‹#›</a:t>
            </a:fld>
            <a:endParaRPr lang="zh-CN" altLang="en-US"/>
          </a:p>
        </p:txBody>
      </p:sp>
    </p:spTree>
    <p:extLst>
      <p:ext uri="{BB962C8B-B14F-4D97-AF65-F5344CB8AC3E}">
        <p14:creationId xmlns:p14="http://schemas.microsoft.com/office/powerpoint/2010/main" val="823814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B6562B0C-8821-4D98-B292-1B67BBAD4EE8}" type="datetimeFigureOut">
              <a:rPr lang="zh-CN" altLang="en-US" smtClean="0"/>
              <a:t>2020/5/28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1675188-B457-4DFE-A539-8F7E41702095}" type="slidenum">
              <a:rPr lang="zh-CN" altLang="en-US" smtClean="0"/>
              <a:t>‹#›</a:t>
            </a:fld>
            <a:endParaRPr lang="zh-CN" altLang="en-US"/>
          </a:p>
        </p:txBody>
      </p:sp>
    </p:spTree>
    <p:extLst>
      <p:ext uri="{BB962C8B-B14F-4D97-AF65-F5344CB8AC3E}">
        <p14:creationId xmlns:p14="http://schemas.microsoft.com/office/powerpoint/2010/main" val="317423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B6562B0C-8821-4D98-B292-1B67BBAD4EE8}" type="datetimeFigureOut">
              <a:rPr lang="zh-CN" altLang="en-US" smtClean="0"/>
              <a:t>2020/5/28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1675188-B457-4DFE-A539-8F7E41702095}" type="slidenum">
              <a:rPr lang="zh-CN" altLang="en-US" smtClean="0"/>
              <a:t>‹#›</a:t>
            </a:fld>
            <a:endParaRPr lang="zh-CN" altLang="en-US"/>
          </a:p>
        </p:txBody>
      </p:sp>
    </p:spTree>
    <p:extLst>
      <p:ext uri="{BB962C8B-B14F-4D97-AF65-F5344CB8AC3E}">
        <p14:creationId xmlns:p14="http://schemas.microsoft.com/office/powerpoint/2010/main" val="928148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B6562B0C-8821-4D98-B292-1B67BBAD4EE8}" type="datetimeFigureOut">
              <a:rPr lang="zh-CN" altLang="en-US" smtClean="0"/>
              <a:t>2020/5/28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1675188-B457-4DFE-A539-8F7E41702095}" type="slidenum">
              <a:rPr lang="zh-CN" altLang="en-US" smtClean="0"/>
              <a:t>‹#›</a:t>
            </a:fld>
            <a:endParaRPr lang="zh-CN" altLang="en-US"/>
          </a:p>
        </p:txBody>
      </p:sp>
    </p:spTree>
    <p:extLst>
      <p:ext uri="{BB962C8B-B14F-4D97-AF65-F5344CB8AC3E}">
        <p14:creationId xmlns:p14="http://schemas.microsoft.com/office/powerpoint/2010/main" val="62764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B6562B0C-8821-4D98-B292-1B67BBAD4EE8}" type="datetimeFigureOut">
              <a:rPr lang="zh-CN" altLang="en-US" smtClean="0"/>
              <a:t>2020/5/28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1675188-B457-4DFE-A539-8F7E41702095}" type="slidenum">
              <a:rPr lang="zh-CN" altLang="en-US" smtClean="0"/>
              <a:t>‹#›</a:t>
            </a:fld>
            <a:endParaRPr lang="zh-CN" altLang="en-US"/>
          </a:p>
        </p:txBody>
      </p:sp>
    </p:spTree>
    <p:extLst>
      <p:ext uri="{BB962C8B-B14F-4D97-AF65-F5344CB8AC3E}">
        <p14:creationId xmlns:p14="http://schemas.microsoft.com/office/powerpoint/2010/main" val="1487528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562B0C-8821-4D98-B292-1B67BBAD4EE8}" type="datetimeFigureOut">
              <a:rPr lang="zh-CN" altLang="en-US" smtClean="0"/>
              <a:t>2020/5/28</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1675188-B457-4DFE-A539-8F7E41702095}" type="slidenum">
              <a:rPr lang="zh-CN" altLang="en-US" smtClean="0"/>
              <a:t>‹#›</a:t>
            </a:fld>
            <a:endParaRPr lang="zh-CN" altLang="en-US"/>
          </a:p>
        </p:txBody>
      </p:sp>
    </p:spTree>
    <p:extLst>
      <p:ext uri="{BB962C8B-B14F-4D97-AF65-F5344CB8AC3E}">
        <p14:creationId xmlns:p14="http://schemas.microsoft.com/office/powerpoint/2010/main" val="785747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zh-CN" altLang="en-US"/>
              <a:t>单击此处编辑母版标题样式</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B6562B0C-8821-4D98-B292-1B67BBAD4EE8}" type="datetimeFigureOut">
              <a:rPr lang="zh-CN" altLang="en-US" smtClean="0"/>
              <a:t>2020/5/28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1675188-B457-4DFE-A539-8F7E41702095}" type="slidenum">
              <a:rPr lang="zh-CN" altLang="en-US" smtClean="0"/>
              <a:t>‹#›</a:t>
            </a:fld>
            <a:endParaRPr lang="zh-CN" altLang="en-US"/>
          </a:p>
        </p:txBody>
      </p:sp>
    </p:spTree>
    <p:extLst>
      <p:ext uri="{BB962C8B-B14F-4D97-AF65-F5344CB8AC3E}">
        <p14:creationId xmlns:p14="http://schemas.microsoft.com/office/powerpoint/2010/main" val="3218274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B6562B0C-8821-4D98-B292-1B67BBAD4EE8}" type="datetimeFigureOut">
              <a:rPr lang="zh-CN" altLang="en-US" smtClean="0"/>
              <a:t>2020/5/28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675188-B457-4DFE-A539-8F7E41702095}" type="slidenum">
              <a:rPr lang="zh-CN" altLang="en-US" smtClean="0"/>
              <a:t>‹#›</a:t>
            </a:fld>
            <a:endParaRPr lang="zh-CN" altLang="en-US"/>
          </a:p>
        </p:txBody>
      </p:sp>
    </p:spTree>
    <p:extLst>
      <p:ext uri="{BB962C8B-B14F-4D97-AF65-F5344CB8AC3E}">
        <p14:creationId xmlns:p14="http://schemas.microsoft.com/office/powerpoint/2010/main" val="1469453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562B0C-8821-4D98-B292-1B67BBAD4EE8}" type="datetimeFigureOut">
              <a:rPr lang="zh-CN" altLang="en-US" smtClean="0"/>
              <a:t>2020/5/28</a:t>
            </a:fld>
            <a:endParaRPr lang="zh-CN" alt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1675188-B457-4DFE-A539-8F7E41702095}" type="slidenum">
              <a:rPr lang="zh-CN" altLang="en-US" smtClean="0"/>
              <a:t>‹#›</a:t>
            </a:fld>
            <a:endParaRPr lang="zh-CN" altLang="en-US"/>
          </a:p>
        </p:txBody>
      </p:sp>
    </p:spTree>
    <p:extLst>
      <p:ext uri="{BB962C8B-B14F-4D97-AF65-F5344CB8AC3E}">
        <p14:creationId xmlns:p14="http://schemas.microsoft.com/office/powerpoint/2010/main" val="34981121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34E6035-B4B4-4AF2-B292-FABE6A61ECE5}"/>
              </a:ext>
            </a:extLst>
          </p:cNvPr>
          <p:cNvSpPr>
            <a:spLocks noGrp="1"/>
          </p:cNvSpPr>
          <p:nvPr>
            <p:ph type="ctrTitle"/>
          </p:nvPr>
        </p:nvSpPr>
        <p:spPr>
          <a:xfrm>
            <a:off x="3189667" y="2130287"/>
            <a:ext cx="5812665" cy="2597425"/>
          </a:xfrm>
        </p:spPr>
        <p:txBody>
          <a:bodyPr/>
          <a:lstStyle/>
          <a:p>
            <a:r>
              <a:rPr lang="en-US" altLang="zh-CN" sz="6000" b="1" dirty="0"/>
              <a:t>《</a:t>
            </a:r>
            <a:r>
              <a:rPr lang="zh-CN" altLang="en-US" sz="6000" b="1" dirty="0"/>
              <a:t>福金三部曲</a:t>
            </a:r>
            <a:r>
              <a:rPr lang="en-US" altLang="zh-CN" sz="6000" b="1" dirty="0"/>
              <a:t>》</a:t>
            </a:r>
            <a:br>
              <a:rPr lang="en-US" altLang="zh-CN" b="1" dirty="0"/>
            </a:br>
            <a:endParaRPr lang="zh-CN" altLang="en-US" dirty="0"/>
          </a:p>
        </p:txBody>
      </p:sp>
      <p:sp>
        <p:nvSpPr>
          <p:cNvPr id="3" name="副标题 2">
            <a:extLst>
              <a:ext uri="{FF2B5EF4-FFF2-40B4-BE49-F238E27FC236}">
                <a16:creationId xmlns:a16="http://schemas.microsoft.com/office/drawing/2014/main" id="{948F9567-5A44-4072-A4D8-E613D53DD443}"/>
              </a:ext>
            </a:extLst>
          </p:cNvPr>
          <p:cNvSpPr>
            <a:spLocks noGrp="1"/>
          </p:cNvSpPr>
          <p:nvPr>
            <p:ph type="subTitle" idx="1"/>
          </p:nvPr>
        </p:nvSpPr>
        <p:spPr>
          <a:xfrm>
            <a:off x="2305878" y="5518985"/>
            <a:ext cx="9144000" cy="744675"/>
          </a:xfrm>
        </p:spPr>
        <p:txBody>
          <a:bodyPr>
            <a:normAutofit/>
          </a:bodyPr>
          <a:lstStyle/>
          <a:p>
            <a:r>
              <a:rPr lang="zh-CN" altLang="en-US" sz="3200" b="1" dirty="0">
                <a:latin typeface="楷体" panose="02010609060101010101" pitchFamily="49" charset="-122"/>
                <a:ea typeface="楷体" panose="02010609060101010101" pitchFamily="49" charset="-122"/>
              </a:rPr>
              <a:t>南京市秦淮高级中学   音乐组    魏哲媛</a:t>
            </a:r>
          </a:p>
        </p:txBody>
      </p:sp>
    </p:spTree>
    <p:extLst>
      <p:ext uri="{BB962C8B-B14F-4D97-AF65-F5344CB8AC3E}">
        <p14:creationId xmlns:p14="http://schemas.microsoft.com/office/powerpoint/2010/main" val="2976092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4FDDBC4-F115-4619-8FFB-0ADB4FB19DC5}"/>
              </a:ext>
            </a:extLst>
          </p:cNvPr>
          <p:cNvSpPr>
            <a:spLocks noGrp="1"/>
          </p:cNvSpPr>
          <p:nvPr>
            <p:ph type="title"/>
          </p:nvPr>
        </p:nvSpPr>
        <p:spPr>
          <a:xfrm>
            <a:off x="1567070" y="35408"/>
            <a:ext cx="10515600" cy="1821484"/>
          </a:xfrm>
        </p:spPr>
        <p:txBody>
          <a:bodyPr>
            <a:normAutofit fontScale="90000"/>
          </a:bodyPr>
          <a:lstStyle/>
          <a:p>
            <a:br>
              <a:rPr lang="zh-CN" altLang="en-US" dirty="0"/>
            </a:br>
            <a:r>
              <a:rPr lang="en-US" altLang="zh-CN" sz="3600" dirty="0"/>
              <a:t>《</a:t>
            </a:r>
            <a:r>
              <a:rPr lang="zh-CN" altLang="en-US" sz="3600" dirty="0"/>
              <a:t>火鸟</a:t>
            </a:r>
            <a:r>
              <a:rPr lang="en-US" altLang="zh-CN" sz="3600" dirty="0"/>
              <a:t>》</a:t>
            </a:r>
            <a:r>
              <a:rPr lang="zh-CN" altLang="en-US" sz="3600" dirty="0"/>
              <a:t>是一部热情奔放，极富张力的芭蕾舞剧。它的音乐强烈、现代、生气勃勃。它的舞蹈激情澎湃，充满力量。</a:t>
            </a:r>
            <a:br>
              <a:rPr lang="zh-CN" altLang="en-US" sz="3600" dirty="0"/>
            </a:br>
            <a:endParaRPr lang="zh-CN" altLang="en-US" sz="3600" dirty="0"/>
          </a:p>
        </p:txBody>
      </p:sp>
      <p:pic>
        <p:nvPicPr>
          <p:cNvPr id="5" name="内容占位符 4">
            <a:extLst>
              <a:ext uri="{FF2B5EF4-FFF2-40B4-BE49-F238E27FC236}">
                <a16:creationId xmlns:a16="http://schemas.microsoft.com/office/drawing/2014/main" id="{C58B8F1D-C9CC-4502-93F8-DD7046C86D1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32715" y="1649426"/>
            <a:ext cx="7792215" cy="5173166"/>
          </a:xfrm>
        </p:spPr>
      </p:pic>
    </p:spTree>
    <p:extLst>
      <p:ext uri="{BB962C8B-B14F-4D97-AF65-F5344CB8AC3E}">
        <p14:creationId xmlns:p14="http://schemas.microsoft.com/office/powerpoint/2010/main" val="549243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C97DB1C-E4AD-43CA-891C-ADC54C32F5A4}"/>
              </a:ext>
            </a:extLst>
          </p:cNvPr>
          <p:cNvSpPr>
            <a:spLocks noGrp="1"/>
          </p:cNvSpPr>
          <p:nvPr>
            <p:ph type="title"/>
          </p:nvPr>
        </p:nvSpPr>
        <p:spPr>
          <a:xfrm>
            <a:off x="1771289" y="470453"/>
            <a:ext cx="8911687" cy="1280890"/>
          </a:xfrm>
        </p:spPr>
        <p:txBody>
          <a:bodyPr/>
          <a:lstStyle/>
          <a:p>
            <a:r>
              <a:rPr lang="en-US" altLang="zh-CN" b="1" dirty="0"/>
              <a:t>《</a:t>
            </a:r>
            <a:r>
              <a:rPr lang="zh-CN" altLang="en-US" b="1" dirty="0"/>
              <a:t>天方夜谭</a:t>
            </a:r>
            <a:r>
              <a:rPr lang="en-US" altLang="zh-CN" b="1" dirty="0"/>
              <a:t>》</a:t>
            </a:r>
            <a:r>
              <a:rPr lang="zh-CN" altLang="en-US" b="1" dirty="0"/>
              <a:t>：异域风情的熔铸与升华</a:t>
            </a:r>
            <a:endParaRPr lang="zh-CN" altLang="en-US" dirty="0"/>
          </a:p>
        </p:txBody>
      </p:sp>
      <p:sp>
        <p:nvSpPr>
          <p:cNvPr id="4" name="内容占位符 3">
            <a:extLst>
              <a:ext uri="{FF2B5EF4-FFF2-40B4-BE49-F238E27FC236}">
                <a16:creationId xmlns:a16="http://schemas.microsoft.com/office/drawing/2014/main" id="{6A79A174-A358-488E-AA9D-6FCDCA402BE1}"/>
              </a:ext>
            </a:extLst>
          </p:cNvPr>
          <p:cNvSpPr>
            <a:spLocks noGrp="1"/>
          </p:cNvSpPr>
          <p:nvPr>
            <p:ph sz="half" idx="2"/>
          </p:nvPr>
        </p:nvSpPr>
        <p:spPr>
          <a:xfrm>
            <a:off x="839789" y="1681162"/>
            <a:ext cx="4156281" cy="4706385"/>
          </a:xfrm>
        </p:spPr>
        <p:txBody>
          <a:bodyPr>
            <a:noAutofit/>
          </a:bodyPr>
          <a:lstStyle/>
          <a:p>
            <a:r>
              <a:rPr lang="zh-CN" altLang="en-US" sz="2800" dirty="0"/>
              <a:t>与</a:t>
            </a:r>
            <a:r>
              <a:rPr lang="en-US" altLang="zh-CN" sz="2800" dirty="0"/>
              <a:t>《</a:t>
            </a:r>
            <a:r>
              <a:rPr lang="zh-CN" altLang="en-US" sz="2800" dirty="0"/>
              <a:t>火鸟</a:t>
            </a:r>
            <a:r>
              <a:rPr lang="en-US" altLang="zh-CN" sz="2800" dirty="0"/>
              <a:t>》</a:t>
            </a:r>
            <a:r>
              <a:rPr lang="zh-CN" altLang="en-US" sz="2800" dirty="0"/>
              <a:t>同一年诞生的</a:t>
            </a:r>
            <a:r>
              <a:rPr lang="en-US" altLang="zh-CN" sz="2800" dirty="0"/>
              <a:t>《</a:t>
            </a:r>
            <a:r>
              <a:rPr lang="zh-CN" altLang="en-US" sz="2800" dirty="0"/>
              <a:t>天方夜谭</a:t>
            </a:r>
            <a:r>
              <a:rPr lang="en-US" altLang="zh-CN" sz="2800" dirty="0"/>
              <a:t>》</a:t>
            </a:r>
            <a:r>
              <a:rPr lang="zh-CN" altLang="en-US" sz="2800" dirty="0"/>
              <a:t>，是一部充满异域风情的芭蕾舞剧，这部剧的音乐来自俄罗斯音乐大师里姆斯基</a:t>
            </a:r>
            <a:r>
              <a:rPr lang="en-US" altLang="zh-CN" sz="2800" dirty="0"/>
              <a:t>·</a:t>
            </a:r>
            <a:r>
              <a:rPr lang="zh-CN" altLang="en-US" sz="2800" dirty="0"/>
              <a:t>科萨科夫的同名交响组曲。在这部剧中，福金的编舞奇思妙想迭出，充分展示了他卓越的才华！</a:t>
            </a:r>
          </a:p>
        </p:txBody>
      </p:sp>
      <p:pic>
        <p:nvPicPr>
          <p:cNvPr id="10" name="内容占位符 9">
            <a:extLst>
              <a:ext uri="{FF2B5EF4-FFF2-40B4-BE49-F238E27FC236}">
                <a16:creationId xmlns:a16="http://schemas.microsoft.com/office/drawing/2014/main" id="{B4389CBD-CB8B-49A7-8637-B387DAE25452}"/>
              </a:ext>
            </a:extLst>
          </p:cNvPr>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5227983" y="1681162"/>
            <a:ext cx="6124228" cy="4918421"/>
          </a:xfrm>
        </p:spPr>
      </p:pic>
    </p:spTree>
    <p:extLst>
      <p:ext uri="{BB962C8B-B14F-4D97-AF65-F5344CB8AC3E}">
        <p14:creationId xmlns:p14="http://schemas.microsoft.com/office/powerpoint/2010/main" val="26316715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45B661-1211-49C4-8957-12AA8869B8F5}"/>
              </a:ext>
            </a:extLst>
          </p:cNvPr>
          <p:cNvSpPr>
            <a:spLocks noGrp="1"/>
          </p:cNvSpPr>
          <p:nvPr>
            <p:ph type="title"/>
          </p:nvPr>
        </p:nvSpPr>
        <p:spPr>
          <a:xfrm>
            <a:off x="2288125" y="544597"/>
            <a:ext cx="8911687" cy="1280890"/>
          </a:xfrm>
        </p:spPr>
        <p:txBody>
          <a:bodyPr/>
          <a:lstStyle/>
          <a:p>
            <a:r>
              <a:rPr lang="zh-CN" altLang="en-US" b="1" dirty="0"/>
              <a:t>充满着异域风情的</a:t>
            </a:r>
            <a:r>
              <a:rPr lang="en-US" altLang="zh-CN" b="1" dirty="0"/>
              <a:t>《</a:t>
            </a:r>
            <a:r>
              <a:rPr lang="zh-CN" altLang="en-US" b="1" dirty="0"/>
              <a:t>天方夜谭</a:t>
            </a:r>
            <a:r>
              <a:rPr lang="en-US" altLang="zh-CN" b="1" dirty="0"/>
              <a:t>》</a:t>
            </a:r>
            <a:endParaRPr lang="zh-CN" altLang="en-US" dirty="0"/>
          </a:p>
        </p:txBody>
      </p:sp>
      <p:sp>
        <p:nvSpPr>
          <p:cNvPr id="3" name="内容占位符 2">
            <a:extLst>
              <a:ext uri="{FF2B5EF4-FFF2-40B4-BE49-F238E27FC236}">
                <a16:creationId xmlns:a16="http://schemas.microsoft.com/office/drawing/2014/main" id="{5FFB20E7-3B06-4A5B-9108-3E8195F19173}"/>
              </a:ext>
            </a:extLst>
          </p:cNvPr>
          <p:cNvSpPr>
            <a:spLocks noGrp="1"/>
          </p:cNvSpPr>
          <p:nvPr>
            <p:ph idx="1"/>
          </p:nvPr>
        </p:nvSpPr>
        <p:spPr>
          <a:xfrm>
            <a:off x="2589212" y="1696278"/>
            <a:ext cx="8915400" cy="4214944"/>
          </a:xfrm>
        </p:spPr>
        <p:txBody>
          <a:bodyPr>
            <a:normAutofit/>
          </a:bodyPr>
          <a:lstStyle/>
          <a:p>
            <a:r>
              <a:rPr lang="zh-CN" altLang="en-US" sz="3200" dirty="0"/>
              <a:t>该芭蕾舞剧并没有缠绕于阿拉伯民间故事集</a:t>
            </a:r>
            <a:r>
              <a:rPr lang="en-US" altLang="zh-CN" sz="3200" dirty="0"/>
              <a:t>《</a:t>
            </a:r>
            <a:r>
              <a:rPr lang="zh-CN" altLang="en-US" sz="3200" dirty="0"/>
              <a:t>天方夜谭</a:t>
            </a:r>
            <a:r>
              <a:rPr lang="en-US" altLang="zh-CN" sz="3200" dirty="0"/>
              <a:t>》</a:t>
            </a:r>
            <a:r>
              <a:rPr lang="zh-CN" altLang="en-US" sz="3200" dirty="0"/>
              <a:t>的宏大叙事，而是选取了开头一章的片段，做浓墨重彩的描绘：</a:t>
            </a:r>
          </a:p>
          <a:p>
            <a:r>
              <a:rPr lang="zh-CN" altLang="en-US" sz="3200" dirty="0"/>
              <a:t>在某中亚古国，王后趁国王出征之际，在宫中饮酒作乐狂欢，并且私会情人。国王和弟弟回国后，发现王后行为不端，于是大开杀戒：将王后与其情人，连同宫中所有参与狂欢的人们全部杀死。</a:t>
            </a:r>
          </a:p>
          <a:p>
            <a:endParaRPr lang="zh-CN" altLang="en-US" dirty="0"/>
          </a:p>
        </p:txBody>
      </p:sp>
    </p:spTree>
    <p:extLst>
      <p:ext uri="{BB962C8B-B14F-4D97-AF65-F5344CB8AC3E}">
        <p14:creationId xmlns:p14="http://schemas.microsoft.com/office/powerpoint/2010/main" val="28502611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BA490D4-F868-49B3-BD26-37E8FDAF930A}"/>
              </a:ext>
            </a:extLst>
          </p:cNvPr>
          <p:cNvSpPr>
            <a:spLocks noGrp="1"/>
          </p:cNvSpPr>
          <p:nvPr>
            <p:ph type="title"/>
          </p:nvPr>
        </p:nvSpPr>
        <p:spPr>
          <a:xfrm>
            <a:off x="1850802" y="365125"/>
            <a:ext cx="8911687" cy="1280890"/>
          </a:xfrm>
        </p:spPr>
        <p:txBody>
          <a:bodyPr/>
          <a:lstStyle/>
          <a:p>
            <a:r>
              <a:rPr lang="zh-CN" altLang="en-US" b="1" dirty="0"/>
              <a:t>阿拉伯舞蹈的风格元素充分融入古典芭蕾之中</a:t>
            </a:r>
            <a:endParaRPr lang="zh-CN" altLang="en-US" dirty="0"/>
          </a:p>
        </p:txBody>
      </p:sp>
      <p:sp>
        <p:nvSpPr>
          <p:cNvPr id="4" name="内容占位符 3">
            <a:extLst>
              <a:ext uri="{FF2B5EF4-FFF2-40B4-BE49-F238E27FC236}">
                <a16:creationId xmlns:a16="http://schemas.microsoft.com/office/drawing/2014/main" id="{979AA4B4-F029-4FF7-B14E-FD9FAE7E7116}"/>
              </a:ext>
            </a:extLst>
          </p:cNvPr>
          <p:cNvSpPr>
            <a:spLocks noGrp="1"/>
          </p:cNvSpPr>
          <p:nvPr>
            <p:ph sz="half" idx="2"/>
          </p:nvPr>
        </p:nvSpPr>
        <p:spPr>
          <a:xfrm>
            <a:off x="569843" y="1646015"/>
            <a:ext cx="4288803" cy="4802187"/>
          </a:xfrm>
        </p:spPr>
        <p:txBody>
          <a:bodyPr>
            <a:normAutofit fontScale="92500" lnSpcReduction="20000"/>
          </a:bodyPr>
          <a:lstStyle/>
          <a:p>
            <a:r>
              <a:rPr lang="zh-CN" altLang="en-US" sz="3200" dirty="0"/>
              <a:t>在这部剧中，福金根据故事情节的需要，加入了大量充满感官刺激的元素，将“宫廷的狂欢与仇杀”作为舞蹈表现的重点。他将阿拉伯舞蹈的风格元素充分融入古典芭蕾之中，产生了奇妙的化学反应，舞姿神秘曼妙、变幻莫测，充满异域风情</a:t>
            </a:r>
            <a:r>
              <a:rPr lang="zh-CN" altLang="en-US" dirty="0"/>
              <a:t>。</a:t>
            </a:r>
          </a:p>
        </p:txBody>
      </p:sp>
      <p:pic>
        <p:nvPicPr>
          <p:cNvPr id="8" name="内容占位符 7">
            <a:extLst>
              <a:ext uri="{FF2B5EF4-FFF2-40B4-BE49-F238E27FC236}">
                <a16:creationId xmlns:a16="http://schemas.microsoft.com/office/drawing/2014/main" id="{C9A9C710-916F-4C7A-9842-F42059BEC7FB}"/>
              </a:ext>
            </a:extLst>
          </p:cNvPr>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4625008" y="1405887"/>
            <a:ext cx="7394171" cy="4802187"/>
          </a:xfrm>
        </p:spPr>
      </p:pic>
    </p:spTree>
    <p:extLst>
      <p:ext uri="{BB962C8B-B14F-4D97-AF65-F5344CB8AC3E}">
        <p14:creationId xmlns:p14="http://schemas.microsoft.com/office/powerpoint/2010/main" val="957525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2C8756-A2FF-4423-8E09-C50FD40C19E8}"/>
              </a:ext>
            </a:extLst>
          </p:cNvPr>
          <p:cNvSpPr>
            <a:spLocks noGrp="1"/>
          </p:cNvSpPr>
          <p:nvPr>
            <p:ph type="title"/>
          </p:nvPr>
        </p:nvSpPr>
        <p:spPr>
          <a:xfrm>
            <a:off x="697864" y="2196040"/>
            <a:ext cx="8911687" cy="1280890"/>
          </a:xfrm>
        </p:spPr>
        <p:txBody>
          <a:bodyPr/>
          <a:lstStyle/>
          <a:p>
            <a:r>
              <a:rPr lang="zh-CN" altLang="en-US" dirty="0"/>
              <a:t>福金</a:t>
            </a:r>
            <a:r>
              <a:rPr lang="en-US" altLang="zh-CN" dirty="0"/>
              <a:t>-----</a:t>
            </a:r>
            <a:r>
              <a:rPr lang="zh-CN" altLang="en-US" dirty="0"/>
              <a:t>现代芭蕾之父</a:t>
            </a:r>
          </a:p>
        </p:txBody>
      </p:sp>
      <p:pic>
        <p:nvPicPr>
          <p:cNvPr id="5" name="内容占位符 4">
            <a:extLst>
              <a:ext uri="{FF2B5EF4-FFF2-40B4-BE49-F238E27FC236}">
                <a16:creationId xmlns:a16="http://schemas.microsoft.com/office/drawing/2014/main" id="{1F07BC55-5DC1-41C5-A883-A51E609C0C4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85184" y="89354"/>
            <a:ext cx="5141842" cy="6693075"/>
          </a:xfrm>
        </p:spPr>
      </p:pic>
    </p:spTree>
    <p:extLst>
      <p:ext uri="{BB962C8B-B14F-4D97-AF65-F5344CB8AC3E}">
        <p14:creationId xmlns:p14="http://schemas.microsoft.com/office/powerpoint/2010/main" val="41032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28C1511-B7B9-48E0-A625-73790AB20779}"/>
              </a:ext>
            </a:extLst>
          </p:cNvPr>
          <p:cNvSpPr>
            <a:spLocks noGrp="1"/>
          </p:cNvSpPr>
          <p:nvPr>
            <p:ph type="title"/>
          </p:nvPr>
        </p:nvSpPr>
        <p:spPr/>
        <p:txBody>
          <a:bodyPr>
            <a:normAutofit/>
          </a:bodyPr>
          <a:lstStyle/>
          <a:p>
            <a:r>
              <a:rPr lang="zh-CN" altLang="en-US" sz="6000" dirty="0"/>
              <a:t>福金三部曲</a:t>
            </a:r>
          </a:p>
        </p:txBody>
      </p:sp>
      <p:sp>
        <p:nvSpPr>
          <p:cNvPr id="3" name="内容占位符 2">
            <a:extLst>
              <a:ext uri="{FF2B5EF4-FFF2-40B4-BE49-F238E27FC236}">
                <a16:creationId xmlns:a16="http://schemas.microsoft.com/office/drawing/2014/main" id="{2AC6AB44-D295-49FE-AD98-4562BB8C7063}"/>
              </a:ext>
            </a:extLst>
          </p:cNvPr>
          <p:cNvSpPr>
            <a:spLocks noGrp="1"/>
          </p:cNvSpPr>
          <p:nvPr>
            <p:ph idx="1"/>
          </p:nvPr>
        </p:nvSpPr>
        <p:spPr/>
        <p:txBody>
          <a:bodyPr>
            <a:normAutofit/>
          </a:bodyPr>
          <a:lstStyle/>
          <a:p>
            <a:r>
              <a:rPr lang="en-US" altLang="zh-CN" sz="5400" dirty="0"/>
              <a:t>《</a:t>
            </a:r>
            <a:r>
              <a:rPr lang="zh-CN" altLang="en-US" sz="5400" b="1" dirty="0"/>
              <a:t>仙女们</a:t>
            </a:r>
            <a:r>
              <a:rPr lang="en-US" altLang="zh-CN" sz="5400" b="1" dirty="0"/>
              <a:t>》</a:t>
            </a:r>
          </a:p>
          <a:p>
            <a:r>
              <a:rPr lang="en-US" altLang="zh-CN" sz="5400" b="1" dirty="0"/>
              <a:t>《</a:t>
            </a:r>
            <a:r>
              <a:rPr lang="zh-CN" altLang="en-US" sz="5400" b="1" dirty="0"/>
              <a:t>火鸟</a:t>
            </a:r>
            <a:r>
              <a:rPr lang="en-US" altLang="zh-CN" sz="5400" b="1" dirty="0"/>
              <a:t>》</a:t>
            </a:r>
          </a:p>
          <a:p>
            <a:r>
              <a:rPr lang="en-US" altLang="zh-CN" sz="5400" b="1" dirty="0"/>
              <a:t>《</a:t>
            </a:r>
            <a:r>
              <a:rPr lang="zh-CN" altLang="en-US" sz="5400" b="1" dirty="0"/>
              <a:t>天方夜谭</a:t>
            </a:r>
            <a:r>
              <a:rPr lang="en-US" altLang="zh-CN" sz="5400" b="1" dirty="0"/>
              <a:t>》</a:t>
            </a:r>
            <a:endParaRPr lang="zh-CN" altLang="en-US" sz="5400" dirty="0"/>
          </a:p>
        </p:txBody>
      </p:sp>
    </p:spTree>
    <p:extLst>
      <p:ext uri="{BB962C8B-B14F-4D97-AF65-F5344CB8AC3E}">
        <p14:creationId xmlns:p14="http://schemas.microsoft.com/office/powerpoint/2010/main" val="3173272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1736035-401E-4E17-BA73-58A881FE706E}"/>
              </a:ext>
            </a:extLst>
          </p:cNvPr>
          <p:cNvSpPr>
            <a:spLocks noGrp="1"/>
          </p:cNvSpPr>
          <p:nvPr>
            <p:ph type="title"/>
          </p:nvPr>
        </p:nvSpPr>
        <p:spPr/>
        <p:txBody>
          <a:bodyPr/>
          <a:lstStyle/>
          <a:p>
            <a:r>
              <a:rPr lang="en-US" altLang="zh-CN" b="1" dirty="0"/>
              <a:t>《</a:t>
            </a:r>
            <a:r>
              <a:rPr lang="zh-CN" altLang="en-US" b="1" dirty="0"/>
              <a:t>仙女们</a:t>
            </a:r>
            <a:r>
              <a:rPr lang="en-US" altLang="zh-CN" b="1" dirty="0"/>
              <a:t>》</a:t>
            </a:r>
            <a:r>
              <a:rPr lang="zh-CN" altLang="en-US" b="1" dirty="0"/>
              <a:t>：唯美浪漫的肖邦礼赞</a:t>
            </a:r>
            <a:endParaRPr lang="zh-CN" altLang="en-US" dirty="0"/>
          </a:p>
        </p:txBody>
      </p:sp>
      <p:pic>
        <p:nvPicPr>
          <p:cNvPr id="5" name="内容占位符 4">
            <a:extLst>
              <a:ext uri="{FF2B5EF4-FFF2-40B4-BE49-F238E27FC236}">
                <a16:creationId xmlns:a16="http://schemas.microsoft.com/office/drawing/2014/main" id="{DE4FD82D-534E-485B-9B1A-3A8F23B4756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33329" y="1690687"/>
            <a:ext cx="7855228" cy="5204089"/>
          </a:xfrm>
        </p:spPr>
      </p:pic>
    </p:spTree>
    <p:extLst>
      <p:ext uri="{BB962C8B-B14F-4D97-AF65-F5344CB8AC3E}">
        <p14:creationId xmlns:p14="http://schemas.microsoft.com/office/powerpoint/2010/main" val="3085569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1409F2C-77CB-47A7-9A01-C7AA96D246BF}"/>
              </a:ext>
            </a:extLst>
          </p:cNvPr>
          <p:cNvSpPr>
            <a:spLocks noGrp="1"/>
          </p:cNvSpPr>
          <p:nvPr>
            <p:ph type="title"/>
          </p:nvPr>
        </p:nvSpPr>
        <p:spPr/>
        <p:txBody>
          <a:bodyPr/>
          <a:lstStyle/>
          <a:p>
            <a:r>
              <a:rPr lang="en-US" altLang="zh-CN" b="1" dirty="0"/>
              <a:t>《</a:t>
            </a:r>
            <a:r>
              <a:rPr lang="zh-CN" altLang="en-US" b="1" dirty="0"/>
              <a:t>仙女们</a:t>
            </a:r>
            <a:r>
              <a:rPr lang="en-US" altLang="zh-CN" b="1" dirty="0"/>
              <a:t>》</a:t>
            </a:r>
            <a:r>
              <a:rPr lang="zh-CN" altLang="en-US" b="1" dirty="0"/>
              <a:t>：芭蕾史上首部没有情节的舞剧</a:t>
            </a:r>
            <a:endParaRPr lang="zh-CN" altLang="en-US" dirty="0"/>
          </a:p>
        </p:txBody>
      </p:sp>
      <p:sp>
        <p:nvSpPr>
          <p:cNvPr id="3" name="内容占位符 2">
            <a:extLst>
              <a:ext uri="{FF2B5EF4-FFF2-40B4-BE49-F238E27FC236}">
                <a16:creationId xmlns:a16="http://schemas.microsoft.com/office/drawing/2014/main" id="{043A8CF4-9447-428E-9922-F529C685DCD0}"/>
              </a:ext>
            </a:extLst>
          </p:cNvPr>
          <p:cNvSpPr>
            <a:spLocks noGrp="1"/>
          </p:cNvSpPr>
          <p:nvPr>
            <p:ph idx="1"/>
          </p:nvPr>
        </p:nvSpPr>
        <p:spPr/>
        <p:txBody>
          <a:bodyPr>
            <a:normAutofit/>
          </a:bodyPr>
          <a:lstStyle/>
          <a:p>
            <a:r>
              <a:rPr lang="en-US" altLang="zh-CN" sz="3200" dirty="0"/>
              <a:t>1908</a:t>
            </a:r>
            <a:r>
              <a:rPr lang="zh-CN" altLang="en-US" sz="3200" dirty="0"/>
              <a:t>年编创的</a:t>
            </a:r>
            <a:r>
              <a:rPr lang="en-US" altLang="zh-CN" sz="3200" dirty="0"/>
              <a:t>《</a:t>
            </a:r>
            <a:r>
              <a:rPr lang="zh-CN" altLang="en-US" sz="3200" dirty="0"/>
              <a:t>仙女们</a:t>
            </a:r>
            <a:r>
              <a:rPr lang="en-US" altLang="zh-CN" sz="3200" dirty="0"/>
              <a:t>》</a:t>
            </a:r>
            <a:r>
              <a:rPr lang="zh-CN" altLang="en-US" sz="3200" dirty="0"/>
              <a:t>是芭蕾历史上的第一部没有情节的舞剧。它既没有特定性格的人物，也不叙述故事，只有一群穿白色长裙的女舞者和一个穿黑白二色天鹅绒衣的男舞者随乐起舞，用浪漫飘逸的舞蹈，引发人们心中的遐想与诗情。</a:t>
            </a:r>
          </a:p>
        </p:txBody>
      </p:sp>
    </p:spTree>
    <p:extLst>
      <p:ext uri="{BB962C8B-B14F-4D97-AF65-F5344CB8AC3E}">
        <p14:creationId xmlns:p14="http://schemas.microsoft.com/office/powerpoint/2010/main" val="2675287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1F12794-0797-43E5-BF10-4AD7F9440965}"/>
              </a:ext>
            </a:extLst>
          </p:cNvPr>
          <p:cNvSpPr>
            <a:spLocks noGrp="1"/>
          </p:cNvSpPr>
          <p:nvPr>
            <p:ph type="title"/>
          </p:nvPr>
        </p:nvSpPr>
        <p:spPr/>
        <p:txBody>
          <a:bodyPr/>
          <a:lstStyle/>
          <a:p>
            <a:r>
              <a:rPr lang="zh-CN" altLang="en-US" b="1" dirty="0"/>
              <a:t>仙女们：福金向肖邦致敬之作</a:t>
            </a:r>
            <a:endParaRPr lang="zh-CN" altLang="en-US" dirty="0"/>
          </a:p>
        </p:txBody>
      </p:sp>
      <p:pic>
        <p:nvPicPr>
          <p:cNvPr id="5" name="内容占位符 4">
            <a:extLst>
              <a:ext uri="{FF2B5EF4-FFF2-40B4-BE49-F238E27FC236}">
                <a16:creationId xmlns:a16="http://schemas.microsoft.com/office/drawing/2014/main" id="{B27A8457-08C7-41F2-AA81-178D56AFE68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92925" y="1547670"/>
            <a:ext cx="7090413" cy="5310330"/>
          </a:xfrm>
        </p:spPr>
      </p:pic>
    </p:spTree>
    <p:extLst>
      <p:ext uri="{BB962C8B-B14F-4D97-AF65-F5344CB8AC3E}">
        <p14:creationId xmlns:p14="http://schemas.microsoft.com/office/powerpoint/2010/main" val="2552943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8D0E86AD-09E1-4BF3-9D8A-1D5341AC0DDD}"/>
              </a:ext>
            </a:extLst>
          </p:cNvPr>
          <p:cNvSpPr>
            <a:spLocks noGrp="1"/>
          </p:cNvSpPr>
          <p:nvPr>
            <p:ph idx="1"/>
          </p:nvPr>
        </p:nvSpPr>
        <p:spPr>
          <a:xfrm>
            <a:off x="1992864" y="2067338"/>
            <a:ext cx="8915400" cy="4200939"/>
          </a:xfrm>
        </p:spPr>
        <p:txBody>
          <a:bodyPr>
            <a:normAutofit fontScale="92500" lnSpcReduction="20000"/>
          </a:bodyPr>
          <a:lstStyle/>
          <a:p>
            <a:r>
              <a:rPr lang="zh-CN" altLang="en-US" sz="3600" dirty="0"/>
              <a:t>该剧是福金向钢琴家肖邦致敬的作品，其中所有的音乐，都是根据肖邦</a:t>
            </a:r>
            <a:r>
              <a:rPr lang="en-US" altLang="zh-CN" sz="3600" dirty="0"/>
              <a:t>《</a:t>
            </a:r>
            <a:r>
              <a:rPr lang="zh-CN" altLang="en-US" sz="3600" dirty="0"/>
              <a:t>前奏曲</a:t>
            </a:r>
            <a:r>
              <a:rPr lang="en-US" altLang="zh-CN" sz="3600" dirty="0"/>
              <a:t>》《</a:t>
            </a:r>
            <a:r>
              <a:rPr lang="zh-CN" altLang="en-US" sz="3600" dirty="0"/>
              <a:t>夜曲</a:t>
            </a:r>
            <a:r>
              <a:rPr lang="en-US" altLang="zh-CN" sz="3600" dirty="0"/>
              <a:t>》《</a:t>
            </a:r>
            <a:r>
              <a:rPr lang="zh-CN" altLang="en-US" sz="3600" dirty="0"/>
              <a:t>玛祖卡</a:t>
            </a:r>
            <a:r>
              <a:rPr lang="en-US" altLang="zh-CN" sz="3600" dirty="0"/>
              <a:t>》《</a:t>
            </a:r>
            <a:r>
              <a:rPr lang="zh-CN" altLang="en-US" sz="3600" dirty="0"/>
              <a:t>华尔兹</a:t>
            </a:r>
            <a:r>
              <a:rPr lang="en-US" altLang="zh-CN" sz="3600" dirty="0"/>
              <a:t>》</a:t>
            </a:r>
            <a:r>
              <a:rPr lang="zh-CN" altLang="en-US" sz="3600" dirty="0"/>
              <a:t>等钢琴曲配器的管弦乐作品。因此</a:t>
            </a:r>
            <a:r>
              <a:rPr lang="en-US" altLang="zh-CN" sz="3600" dirty="0"/>
              <a:t>《</a:t>
            </a:r>
            <a:r>
              <a:rPr lang="zh-CN" altLang="en-US" sz="3600" dirty="0"/>
              <a:t>仙女们</a:t>
            </a:r>
            <a:r>
              <a:rPr lang="en-US" altLang="zh-CN" sz="3600" dirty="0"/>
              <a:t>》</a:t>
            </a:r>
            <a:r>
              <a:rPr lang="zh-CN" altLang="en-US" sz="3600" dirty="0"/>
              <a:t>在编创之初，也被叫做</a:t>
            </a:r>
            <a:r>
              <a:rPr lang="en-US" altLang="zh-CN" sz="3600" dirty="0"/>
              <a:t>《</a:t>
            </a:r>
            <a:r>
              <a:rPr lang="zh-CN" altLang="en-US" sz="3600" dirty="0"/>
              <a:t>肖邦风格曲</a:t>
            </a:r>
            <a:r>
              <a:rPr lang="en-US" altLang="zh-CN" sz="3600" dirty="0"/>
              <a:t>》</a:t>
            </a:r>
            <a:r>
              <a:rPr lang="zh-CN" altLang="en-US" sz="3600" dirty="0"/>
              <a:t>。</a:t>
            </a:r>
          </a:p>
          <a:p>
            <a:r>
              <a:rPr lang="zh-CN" altLang="en-US" sz="3600" dirty="0"/>
              <a:t>如同肖邦的钢琴曲一样，芭蕾舞剧</a:t>
            </a:r>
            <a:r>
              <a:rPr lang="en-US" altLang="zh-CN" sz="3600" dirty="0"/>
              <a:t>《</a:t>
            </a:r>
            <a:r>
              <a:rPr lang="zh-CN" altLang="en-US" sz="3600" dirty="0"/>
              <a:t>仙女们</a:t>
            </a:r>
            <a:r>
              <a:rPr lang="en-US" altLang="zh-CN" sz="3600" dirty="0"/>
              <a:t>》</a:t>
            </a:r>
            <a:r>
              <a:rPr lang="zh-CN" altLang="en-US" sz="3600" dirty="0"/>
              <a:t>最大的特点是空灵：浪漫的旋律与柔婉的舞姿曼妙结合，把观众带入风一样轻柔，梦一样缥缈的世界里，如诗如画，如痴如醉。</a:t>
            </a:r>
          </a:p>
          <a:p>
            <a:endParaRPr lang="zh-CN" altLang="en-US" dirty="0"/>
          </a:p>
        </p:txBody>
      </p:sp>
    </p:spTree>
    <p:extLst>
      <p:ext uri="{BB962C8B-B14F-4D97-AF65-F5344CB8AC3E}">
        <p14:creationId xmlns:p14="http://schemas.microsoft.com/office/powerpoint/2010/main" val="2915561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B34991F-DDBA-4F1F-89E0-018A7DD9171E}"/>
              </a:ext>
            </a:extLst>
          </p:cNvPr>
          <p:cNvSpPr>
            <a:spLocks noGrp="1"/>
          </p:cNvSpPr>
          <p:nvPr>
            <p:ph type="title"/>
          </p:nvPr>
        </p:nvSpPr>
        <p:spPr>
          <a:xfrm>
            <a:off x="2252869" y="372319"/>
            <a:ext cx="8911687" cy="1280890"/>
          </a:xfrm>
        </p:spPr>
        <p:txBody>
          <a:bodyPr/>
          <a:lstStyle/>
          <a:p>
            <a:r>
              <a:rPr lang="en-US" altLang="zh-CN" b="1" dirty="0"/>
              <a:t>《</a:t>
            </a:r>
            <a:r>
              <a:rPr lang="zh-CN" altLang="en-US" b="1" dirty="0"/>
              <a:t>火鸟</a:t>
            </a:r>
            <a:r>
              <a:rPr lang="en-US" altLang="zh-CN" b="1" dirty="0"/>
              <a:t>》</a:t>
            </a:r>
            <a:r>
              <a:rPr lang="zh-CN" altLang="en-US" b="1" dirty="0"/>
              <a:t>：俄罗斯民间的热情与奔放</a:t>
            </a:r>
            <a:endParaRPr lang="zh-CN" altLang="en-US" dirty="0"/>
          </a:p>
        </p:txBody>
      </p:sp>
      <p:pic>
        <p:nvPicPr>
          <p:cNvPr id="5" name="内容占位符 4">
            <a:extLst>
              <a:ext uri="{FF2B5EF4-FFF2-40B4-BE49-F238E27FC236}">
                <a16:creationId xmlns:a16="http://schemas.microsoft.com/office/drawing/2014/main" id="{096513CC-911A-49C2-83B4-AEEC5505FA2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52869" y="1442922"/>
            <a:ext cx="8122617" cy="5415078"/>
          </a:xfrm>
        </p:spPr>
      </p:pic>
    </p:spTree>
    <p:extLst>
      <p:ext uri="{BB962C8B-B14F-4D97-AF65-F5344CB8AC3E}">
        <p14:creationId xmlns:p14="http://schemas.microsoft.com/office/powerpoint/2010/main" val="1713476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F8EC4D0-12FA-4830-B8C2-79F4E3286060}"/>
              </a:ext>
            </a:extLst>
          </p:cNvPr>
          <p:cNvSpPr>
            <a:spLocks noGrp="1"/>
          </p:cNvSpPr>
          <p:nvPr>
            <p:ph type="title"/>
          </p:nvPr>
        </p:nvSpPr>
        <p:spPr/>
        <p:txBody>
          <a:bodyPr/>
          <a:lstStyle/>
          <a:p>
            <a:r>
              <a:rPr lang="zh-CN" altLang="en-US" b="1" dirty="0"/>
              <a:t>火鸟：福金与斯特拉文斯基联手之作</a:t>
            </a:r>
            <a:endParaRPr lang="zh-CN" altLang="en-US" dirty="0"/>
          </a:p>
        </p:txBody>
      </p:sp>
      <p:sp>
        <p:nvSpPr>
          <p:cNvPr id="3" name="内容占位符 2">
            <a:extLst>
              <a:ext uri="{FF2B5EF4-FFF2-40B4-BE49-F238E27FC236}">
                <a16:creationId xmlns:a16="http://schemas.microsoft.com/office/drawing/2014/main" id="{9273454A-8608-47A1-A7D8-C2F6AB4A53E5}"/>
              </a:ext>
            </a:extLst>
          </p:cNvPr>
          <p:cNvSpPr>
            <a:spLocks noGrp="1"/>
          </p:cNvSpPr>
          <p:nvPr>
            <p:ph idx="1"/>
          </p:nvPr>
        </p:nvSpPr>
        <p:spPr>
          <a:xfrm>
            <a:off x="2589212" y="1643271"/>
            <a:ext cx="8915400" cy="4691268"/>
          </a:xfrm>
        </p:spPr>
        <p:txBody>
          <a:bodyPr>
            <a:normAutofit fontScale="92500" lnSpcReduction="10000"/>
          </a:bodyPr>
          <a:lstStyle/>
          <a:p>
            <a:r>
              <a:rPr lang="en-US" altLang="zh-CN" sz="3400" dirty="0"/>
              <a:t>《</a:t>
            </a:r>
            <a:r>
              <a:rPr lang="zh-CN" altLang="en-US" sz="3400" dirty="0"/>
              <a:t>火鸟</a:t>
            </a:r>
            <a:r>
              <a:rPr lang="en-US" altLang="zh-CN" sz="3400" dirty="0"/>
              <a:t>》</a:t>
            </a:r>
            <a:r>
              <a:rPr lang="zh-CN" altLang="en-US" sz="3400" dirty="0"/>
              <a:t>的故事来自俄罗斯民间。讲一位王子打猎时，捉住了一只漂亮的火鸟，出于怜悯，将它放了。火鸟感谢王子，送给王子一根羽毛，嘱咐王子遇到危险时召唤它。</a:t>
            </a:r>
          </a:p>
          <a:p>
            <a:r>
              <a:rPr lang="zh-CN" altLang="en-US" sz="3400" dirty="0"/>
              <a:t>后来王子误入魔王的花园，爱上了被魔王囚禁的公主，为了营救公主，王子勇闯魔王宫殿被擒，在眼看就要被魔王变成石头的危急时刻，他拿出羽毛召唤火鸟。火鸟及时出现，帮助王子打败魔王，救出公主。</a:t>
            </a:r>
          </a:p>
          <a:p>
            <a:r>
              <a:rPr lang="zh-CN" altLang="en-US" sz="3400" dirty="0"/>
              <a:t>最终，王子与公主幸福地步入婚姻殿堂。</a:t>
            </a:r>
          </a:p>
          <a:p>
            <a:endParaRPr lang="zh-CN" altLang="en-US" dirty="0"/>
          </a:p>
        </p:txBody>
      </p:sp>
    </p:spTree>
    <p:extLst>
      <p:ext uri="{BB962C8B-B14F-4D97-AF65-F5344CB8AC3E}">
        <p14:creationId xmlns:p14="http://schemas.microsoft.com/office/powerpoint/2010/main" val="434709397"/>
      </p:ext>
    </p:extLst>
  </p:cSld>
  <p:clrMapOvr>
    <a:masterClrMapping/>
  </p:clrMapOvr>
</p:sld>
</file>

<file path=ppt/theme/theme1.xml><?xml version="1.0" encoding="utf-8"?>
<a:theme xmlns:a="http://schemas.openxmlformats.org/drawingml/2006/main" name="丝状">
  <a:themeElements>
    <a:clrScheme name="丝状">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丝状">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丝状">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22</TotalTime>
  <Words>653</Words>
  <Application>Microsoft Office PowerPoint</Application>
  <PresentationFormat>宽屏</PresentationFormat>
  <Paragraphs>26</Paragraphs>
  <Slides>13</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13</vt:i4>
      </vt:variant>
    </vt:vector>
  </HeadingPairs>
  <TitlesOfParts>
    <vt:vector size="18" baseType="lpstr">
      <vt:lpstr>楷体</vt:lpstr>
      <vt:lpstr>Arial</vt:lpstr>
      <vt:lpstr>Century Gothic</vt:lpstr>
      <vt:lpstr>Wingdings 3</vt:lpstr>
      <vt:lpstr>丝状</vt:lpstr>
      <vt:lpstr>《福金三部曲》 </vt:lpstr>
      <vt:lpstr>福金-----现代芭蕾之父</vt:lpstr>
      <vt:lpstr>福金三部曲</vt:lpstr>
      <vt:lpstr>《仙女们》：唯美浪漫的肖邦礼赞</vt:lpstr>
      <vt:lpstr>《仙女们》：芭蕾史上首部没有情节的舞剧</vt:lpstr>
      <vt:lpstr>仙女们：福金向肖邦致敬之作</vt:lpstr>
      <vt:lpstr>PowerPoint 演示文稿</vt:lpstr>
      <vt:lpstr>《火鸟》：俄罗斯民间的热情与奔放</vt:lpstr>
      <vt:lpstr>火鸟：福金与斯特拉文斯基联手之作</vt:lpstr>
      <vt:lpstr> 《火鸟》是一部热情奔放，极富张力的芭蕾舞剧。它的音乐强烈、现代、生气勃勃。它的舞蹈激情澎湃，充满力量。 </vt:lpstr>
      <vt:lpstr>《天方夜谭》：异域风情的熔铸与升华</vt:lpstr>
      <vt:lpstr>充满着异域风情的《天方夜谭》</vt:lpstr>
      <vt:lpstr>阿拉伯舞蹈的风格元素充分融入古典芭蕾之中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《福金三部曲》 </dc:title>
  <dc:creator>jy</dc:creator>
  <cp:lastModifiedBy>jy</cp:lastModifiedBy>
  <cp:revision>5</cp:revision>
  <dcterms:created xsi:type="dcterms:W3CDTF">2020-05-28T02:29:08Z</dcterms:created>
  <dcterms:modified xsi:type="dcterms:W3CDTF">2020-05-28T02:52:47Z</dcterms:modified>
</cp:coreProperties>
</file>