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6" r:id="rId5"/>
    <p:sldId id="352" r:id="rId6"/>
    <p:sldId id="372" r:id="rId7"/>
    <p:sldId id="418" r:id="rId8"/>
    <p:sldId id="354" r:id="rId9"/>
    <p:sldId id="355" r:id="rId10"/>
    <p:sldId id="362" r:id="rId11"/>
    <p:sldId id="423" r:id="rId12"/>
    <p:sldId id="373" r:id="rId13"/>
    <p:sldId id="388" r:id="rId14"/>
    <p:sldId id="389" r:id="rId15"/>
    <p:sldId id="376" r:id="rId16"/>
    <p:sldId id="377" r:id="rId17"/>
    <p:sldId id="378" r:id="rId18"/>
    <p:sldId id="379" r:id="rId19"/>
    <p:sldId id="264" r:id="rId20"/>
    <p:sldId id="380" r:id="rId21"/>
    <p:sldId id="381" r:id="rId22"/>
    <p:sldId id="390" r:id="rId23"/>
    <p:sldId id="392" r:id="rId24"/>
    <p:sldId id="394" r:id="rId25"/>
    <p:sldId id="397" r:id="rId26"/>
    <p:sldId id="399" r:id="rId27"/>
    <p:sldId id="400" r:id="rId28"/>
    <p:sldId id="278" r:id="rId29"/>
  </p:sldIdLst>
  <p:sldSz cx="9144000" cy="6858000" type="screen4x3"/>
  <p:notesSz cx="6735763" cy="9869488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0000"/>
    <a:srgbClr val="FFFF99"/>
    <a:srgbClr val="CC9900"/>
    <a:srgbClr val="990000"/>
    <a:srgbClr val="CC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72703"/>
  </p:normalViewPr>
  <p:slideViewPr>
    <p:cSldViewPr showGuides="1">
      <p:cViewPr varScale="1">
        <p:scale>
          <a:sx n="77" d="100"/>
          <a:sy n="77" d="100"/>
        </p:scale>
        <p:origin x="990" y="90"/>
      </p:cViewPr>
      <p:guideLst>
        <p:guide orient="horz" pos="2208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A5368C-791D-4F5D-A8C9-AE932E3D47E6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5%A4%AA%E5%AD%A6%E7%94%9F&amp;tn=SE_PcZhidaonwhc_ngpagmjz&amp;rsv_dl=gh_pc_zhidao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6%B1%89%E4%B9%A6" TargetMode="External"/><Relationship Id="rId3" Type="http://schemas.openxmlformats.org/officeDocument/2006/relationships/hyperlink" Target="https://baike.baidu.com/item/%E5%8D%AB%E9%9D%92" TargetMode="External"/><Relationship Id="rId7" Type="http://schemas.openxmlformats.org/officeDocument/2006/relationships/hyperlink" Target="https://baike.baidu.com/item/%E7%8B%BC%E5%B1%85%E8%83%A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%E6%B2%B3%E8%A5%BF%E8%B5%B0%E5%BB%8A" TargetMode="External"/><Relationship Id="rId11" Type="http://schemas.openxmlformats.org/officeDocument/2006/relationships/hyperlink" Target="https://baike.baidu.com/item/%E4%BB%A3%E7%94%B0%E6%B3%95" TargetMode="External"/><Relationship Id="rId5" Type="http://schemas.openxmlformats.org/officeDocument/2006/relationships/hyperlink" Target="https://baike.baidu.com/item/%E6%B2%B3%E5%A5%97" TargetMode="External"/><Relationship Id="rId10" Type="http://schemas.openxmlformats.org/officeDocument/2006/relationships/hyperlink" Target="https://baike.baidu.com/item/%E5%86%9C%E4%B8%9A" TargetMode="External"/><Relationship Id="rId4" Type="http://schemas.openxmlformats.org/officeDocument/2006/relationships/hyperlink" Target="https://baike.baidu.com/item/%E9%9C%8D%E5%8E%BB%E7%97%85" TargetMode="External"/><Relationship Id="rId9" Type="http://schemas.openxmlformats.org/officeDocument/2006/relationships/hyperlink" Target="https://baike.baidu.com/item/%E6%B1%89%E6%AD%A6%E5%B8%9D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pic/%E8%91%A3%E4%BB%B2%E8%88%92/374982/0/10dfa9ec8a1363270dbf4d4a938fa0ec08fac77d?fr=lemma&amp;ct=singl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aike.baidu.com/item/%E6%B3%95%E5%AE%B6" TargetMode="External"/><Relationship Id="rId4" Type="http://schemas.openxmlformats.org/officeDocument/2006/relationships/hyperlink" Target="https://baike.baidu.com/item/%E4%BA%B2%E6%88%9A%E6%9C%8B%E5%8F%8B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</a:t>
            </a:fld>
            <a:endParaRPr lang="en-US" altLang="zh-CN" sz="1200" dirty="0"/>
          </a:p>
        </p:txBody>
      </p:sp>
      <p:sp>
        <p:nvSpPr>
          <p:cNvPr id="51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点题：罢黜百家，独尊儒术时间→汉武帝  过渡：儒学从出现到汉武帝时期大致发展情况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12</a:t>
            </a:fld>
            <a:endParaRPr lang="en-US" altLang="zh-CN" sz="1200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视频：董仲舒的儒学还是不是孔孟的那一套呢？</a:t>
            </a:r>
          </a:p>
          <a:p>
            <a:pPr lvl="0" eaLnBrk="1" hangingPunct="1"/>
            <a:r>
              <a:rPr lang="zh-CN" altLang="en-US" dirty="0"/>
              <a:t>孔子强调的是礼，礼乐的基础是分封制，不符合汉武帝强权的需求，所以需要注入新的思想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13</a:t>
            </a:fld>
            <a:endParaRPr lang="en-US" altLang="zh-CN" sz="1200" dirty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大一统是天地的常理→怎么才能实现统一？→首先得实现思想上的统一，怎么做？罢黜百家，独尊儒术</a:t>
            </a:r>
          </a:p>
          <a:p>
            <a:pPr lvl="0" eaLnBrk="1" hangingPunct="1"/>
            <a:r>
              <a:rPr lang="zh-CN" altLang="en-US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董仲舒认为，只有思想统一了，国家才能真正统一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14</a:t>
            </a:fld>
            <a:endParaRPr lang="en-US" altLang="zh-CN" sz="1200" dirty="0"/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过渡：这样一来中央就能够集权了，统一很好，大家都懂。这样可以帮助解决王国问题和匈奴问题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可是诸侯还有一个疑惑啊，为什么大家都姓刘，只有你可以当皇帝？对百姓来讲，为什么是姓刘的才可以当皇帝啊？刘邦只是个小混混，如果你都可以，还有谁不行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董仲舒说，谁来当皇帝，不是自己说了算的。而是由</a:t>
            </a:r>
            <a:r>
              <a:rPr lang="zh-CN" altLang="zh-CN" dirty="0"/>
              <a:t>天</a:t>
            </a:r>
            <a:r>
              <a:rPr lang="zh-CN" altLang="en-US" dirty="0"/>
              <a:t>说了算，天是万物的主宰（天子受命于天）</a:t>
            </a:r>
            <a:r>
              <a:rPr lang="zh-CN" altLang="zh-CN" dirty="0"/>
              <a:t>天选人，就是天子</a:t>
            </a:r>
            <a:endParaRPr lang="en-US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百姓为什么会相信呢？中国古代老百姓大多是农民，最怕天</a:t>
            </a:r>
            <a:r>
              <a:rPr lang="zh-CN" altLang="zh-CN" dirty="0"/>
              <a:t>（靠天吃饭的小农经济）</a:t>
            </a:r>
            <a:endParaRPr lang="en-US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b="1" dirty="0"/>
              <a:t>这样一来，既然皇帝是天子，作为天在人间的代言人，那百姓要听命于皇帝，也就是顺从了天意，就树立了君主的权威</a:t>
            </a:r>
            <a:endParaRPr lang="en-US" altLang="zh-CN" b="1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但反过来，既然这个天命是上天给你的，你管得好，风调雨顺，</a:t>
            </a:r>
            <a:r>
              <a:rPr lang="zh-CN" altLang="zh-CN" dirty="0"/>
              <a:t>你要是闹的太厉害，</a:t>
            </a:r>
            <a:r>
              <a:rPr lang="zh-CN" altLang="en-US" dirty="0"/>
              <a:t>上天就会降灾，</a:t>
            </a:r>
            <a:r>
              <a:rPr lang="zh-CN" altLang="zh-CN" dirty="0"/>
              <a:t>天命就要给别人了，你就不是天子了。</a:t>
            </a:r>
            <a:r>
              <a:rPr lang="zh-CN" altLang="en-US" dirty="0"/>
              <a:t>（过去农民起义往往提出是“替天行道”）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因为天人会感应，天人是合一的</a:t>
            </a: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到这里大家会发现，前两个主张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强调大一统、思想统一（这是哪个学派的做法？法家）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强调君权，权威（这也是？法家）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为什么不直接打出“法家的”旗号，独尊法家。（因为已经有了前车之鉴，秦朝尊崇法家，最后走向灭亡，法家的特色是严刑酷法，可以令百姓恐惧，但不一定会真心服从）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说好的新儒学呢？怎么都是法家的东西</a:t>
            </a: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最后董仲舒讲了，这个最高的权威，天，</a:t>
            </a:r>
            <a:r>
              <a:rPr lang="zh-CN" altLang="zh-CN" dirty="0"/>
              <a:t>天意者，仁也。归根结底，</a:t>
            </a:r>
            <a:r>
              <a:rPr lang="zh-CN" altLang="en-US" dirty="0"/>
              <a:t>也是独尊儒学，用儒家</a:t>
            </a:r>
            <a:r>
              <a:rPr lang="zh-CN" altLang="zh-CN" dirty="0"/>
              <a:t>思想治天下。绕了一圈回来了</a:t>
            </a:r>
            <a:r>
              <a:rPr lang="zh-CN" altLang="en-US" dirty="0"/>
              <a:t>，原来老天爷是儒家的</a:t>
            </a:r>
            <a:r>
              <a:rPr lang="zh-CN" altLang="zh-CN" dirty="0"/>
              <a:t>。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所以统治者要怎么管理？要遵循天道，实行仁政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具体怎么做？限田（针对土地兼并，限制地主）、减轻赋税、徭役（针对土地兼并，为农民减轻负担）</a:t>
            </a:r>
          </a:p>
          <a:p>
            <a:pPr lvl="0" eaLnBrk="1" hangingPunct="1">
              <a:spcBef>
                <a:spcPct val="0"/>
              </a:spcBef>
            </a:pPr>
            <a:endParaRPr lang="en-US" altLang="zh-C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15</a:t>
            </a:fld>
            <a:endParaRPr lang="en-US" altLang="zh-CN" sz="1200" dirty="0"/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《</a:t>
            </a:r>
            <a:r>
              <a:rPr lang="zh-CN" altLang="en-US" dirty="0"/>
              <a:t>韩非子</a:t>
            </a:r>
            <a:r>
              <a:rPr lang="en-US" altLang="zh-CN" dirty="0"/>
              <a:t>·</a:t>
            </a:r>
            <a:r>
              <a:rPr lang="zh-CN" altLang="en-US" dirty="0"/>
              <a:t>忠孝篇</a:t>
            </a:r>
            <a:r>
              <a:rPr lang="en-US" altLang="zh-CN" dirty="0"/>
              <a:t>》</a:t>
            </a:r>
            <a:r>
              <a:rPr lang="zh-CN" altLang="en-US" dirty="0"/>
              <a:t>说：“臣事君，子事父，妻事夫，三者顺则天下治，三者逆则天下乱，此天下之常道也。”韩非把臣、子、妻对君、父、夫的从属关系作了肯定，并把三者的顺逆看成是天下治乱的“常道”。这就有了三“纲”的基本内容。加上韩非的“法”、“术”、“势”的政治主张，便使封建专制主义的思想基本上形成了。 </a:t>
            </a:r>
          </a:p>
          <a:p>
            <a:pPr lvl="0" eaLnBrk="1" hangingPunct="1"/>
            <a:r>
              <a:rPr lang="zh-CN" altLang="en-US" dirty="0"/>
              <a:t>数：命运，天命：天～。气～。 </a:t>
            </a:r>
          </a:p>
          <a:p>
            <a:pPr lvl="0" eaLnBrk="1" hangingPunct="1"/>
            <a:r>
              <a:rPr lang="zh-CN" altLang="en-US" dirty="0"/>
              <a:t>后者要服从前者，同时，前者也要做出表率</a:t>
            </a:r>
            <a:endParaRPr lang="en-US" altLang="zh-CN" dirty="0"/>
          </a:p>
          <a:p>
            <a:pPr lvl="0" eaLnBrk="1" hangingPunct="1"/>
            <a:r>
              <a:rPr lang="zh-CN" altLang="en-US" dirty="0"/>
              <a:t>延伸出三从四德：未嫁从父、出嫁从夫、夫死从子，</a:t>
            </a:r>
            <a:endParaRPr lang="en-US" altLang="zh-CN" dirty="0"/>
          </a:p>
          <a:p>
            <a:pPr lvl="0" eaLnBrk="1" hangingPunct="1"/>
            <a:r>
              <a:rPr lang="zh-CN" altLang="en-US" dirty="0"/>
              <a:t>妇德（品德，能正身立本）、妇言（知识修养，言辞恰当，语言得体）、妇容（指出入要端庄稳重持礼，不要轻浮随便）、妇功（相夫教子、尊老爱幼、勤俭持家）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456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17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18</a:t>
            </a:fld>
            <a:endParaRPr lang="en-US" altLang="zh-CN" sz="1200" dirty="0"/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想一想，汉武帝既然“独尊儒术”，为什么在他统治思想中又杂糅了一些其他学派的思想？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汉武帝独尊儒术的目的不单纯是为尊儒，</a:t>
            </a:r>
            <a:r>
              <a:rPr kumimoji="0" lang="zh-CN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其真正目的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是要</a:t>
            </a:r>
            <a:r>
              <a:rPr kumimoji="0" lang="zh-CN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加强专制主义中央集权统治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，于是所有其他有助于实现这个目的的思想他也都会吸取。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学而优则仕，儒学为政治服务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民间也开始独尊，汉武帝时期察举制，举孝廉，孝顺廉洁是儒家非常重视道德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儒学开始成为</a:t>
            </a:r>
            <a:r>
              <a: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任官授爵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的标准→功利化（对普通百姓而言，想要出人头地，那就好好读书，读儒家的经典，做一个懂得礼义廉耻的人）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 dirty="0"/>
              <a:t>太学的兴办，打破了以往由贵族官僚世代为官的规矩，使得非贵族家庭子弟也可以凭太学资格入仕。至此，儒学的地位大大提高，与之对应的是，春秋战国以来的风云一时的诸子百家学说渐渐沉寂无闻。</a:t>
            </a:r>
          </a:p>
          <a:p>
            <a:pPr lvl="0" eaLnBrk="1" hangingPunct="1"/>
            <a:r>
              <a:rPr lang="zh-CN" altLang="en-US" dirty="0"/>
              <a:t>总的来说，进入太学成为</a:t>
            </a:r>
            <a:r>
              <a:rPr lang="zh-CN" altLang="en-US" dirty="0">
                <a:hlinkClick r:id="rId3"/>
              </a:rPr>
              <a:t>太学生</a:t>
            </a:r>
            <a:r>
              <a:rPr lang="zh-CN" altLang="en-US" dirty="0"/>
              <a:t>以推荐为主。学生来源的两个：一是由太常在京师和地方直接挑选；二是由各郡国道邑等地方举荐。挑选的人要德才兼备</a:t>
            </a:r>
            <a:endParaRPr lang="en-US" altLang="zh-CN" b="1" dirty="0"/>
          </a:p>
          <a:p>
            <a:pPr lvl="0" eaLnBrk="1" hangingPunct="1"/>
            <a:r>
              <a:rPr lang="zh-CN" altLang="en-US" b="1" dirty="0"/>
              <a:t>察举制中，除了孝廉，还有明经（通晓经学）</a:t>
            </a:r>
            <a:endParaRPr lang="en-US" altLang="zh-CN" b="1" dirty="0"/>
          </a:p>
          <a:p>
            <a:pPr lvl="0" eaLnBrk="1" hangingPunct="1"/>
            <a:endParaRPr lang="en-US" altLang="zh-CN" b="1" dirty="0"/>
          </a:p>
          <a:p>
            <a:pPr lvl="0" eaLnBrk="1" hangingPunct="1"/>
            <a:r>
              <a:rPr lang="zh-CN" altLang="en-US" b="1" dirty="0"/>
              <a:t>从隋朝起政府设</a:t>
            </a:r>
            <a:r>
              <a:rPr lang="zh-CN" altLang="en-US" b="1" dirty="0">
                <a:solidFill>
                  <a:srgbClr val="0000FF"/>
                </a:solidFill>
              </a:rPr>
              <a:t>国子监。</a:t>
            </a:r>
            <a:r>
              <a:rPr lang="zh-CN" altLang="en-US" b="1" dirty="0"/>
              <a:t>国子监有国子学、太学、四门学、律学、书学、算学。</a:t>
            </a:r>
          </a:p>
          <a:p>
            <a:pPr lvl="0" eaLnBrk="1" hangingPunct="1"/>
            <a:r>
              <a:rPr lang="zh-CN" altLang="en-US" b="1" u="sng" dirty="0"/>
              <a:t>国子生、太学生、四门生</a:t>
            </a:r>
            <a:r>
              <a:rPr lang="zh-CN" altLang="en-US" b="1" u="sng" dirty="0">
                <a:solidFill>
                  <a:srgbClr val="0000FF"/>
                </a:solidFill>
              </a:rPr>
              <a:t>学习儒家经典</a:t>
            </a:r>
            <a:r>
              <a:rPr lang="zh-CN" altLang="en-US" b="1" dirty="0"/>
              <a:t>，</a:t>
            </a:r>
            <a:r>
              <a:rPr lang="zh-CN" altLang="en-US" b="1" u="sng" dirty="0"/>
              <a:t>分别面向三品、五品、七品以上</a:t>
            </a:r>
            <a:r>
              <a:rPr lang="zh-CN" altLang="en-US" b="1" u="sng" dirty="0">
                <a:solidFill>
                  <a:srgbClr val="0000FF"/>
                </a:solidFill>
              </a:rPr>
              <a:t>官僚子弟</a:t>
            </a:r>
          </a:p>
          <a:p>
            <a:pPr lvl="0" eaLnBrk="1" hangingPunct="1"/>
            <a:r>
              <a:rPr lang="zh-CN" altLang="en-US" b="1" dirty="0"/>
              <a:t>律学、书学、算学学生则学习专门技术，则面向八品以下子弟及庶人</a:t>
            </a:r>
          </a:p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solidFill>
                  <a:srgbClr val="006600"/>
                </a:solidFill>
              </a:rPr>
              <a:t>国子学生员三百人，太学五百人，四门学一千三百人，律学五十人，书学、算学三十人。入学年龄为十四岁至十九岁，律学则为十八岁至二十五岁。</a:t>
            </a:r>
            <a:r>
              <a:rPr lang="en-US" altLang="zh-CN" b="1" dirty="0">
                <a:solidFill>
                  <a:srgbClr val="006600"/>
                </a:solidFill>
              </a:rPr>
              <a:t>《</a:t>
            </a:r>
            <a:r>
              <a:rPr lang="zh-CN" altLang="en-US" b="1" dirty="0">
                <a:solidFill>
                  <a:srgbClr val="006600"/>
                </a:solidFill>
              </a:rPr>
              <a:t>汉书</a:t>
            </a:r>
            <a:r>
              <a:rPr lang="en-US" altLang="zh-CN" b="1" dirty="0">
                <a:solidFill>
                  <a:srgbClr val="006600"/>
                </a:solidFill>
              </a:rPr>
              <a:t>·</a:t>
            </a:r>
            <a:r>
              <a:rPr lang="zh-CN" altLang="en-US" b="1" dirty="0">
                <a:solidFill>
                  <a:srgbClr val="006600"/>
                </a:solidFill>
              </a:rPr>
              <a:t>礼乐志</a:t>
            </a:r>
            <a:r>
              <a:rPr lang="en-US" altLang="zh-CN" b="1" dirty="0">
                <a:solidFill>
                  <a:srgbClr val="006600"/>
                </a:solidFill>
              </a:rPr>
              <a:t>》:“</a:t>
            </a:r>
            <a:r>
              <a:rPr lang="zh-CN" altLang="en-US" b="1" dirty="0">
                <a:solidFill>
                  <a:srgbClr val="006600"/>
                </a:solidFill>
              </a:rPr>
              <a:t>国子者，卿大夫之子弟也。”清</a:t>
            </a:r>
            <a:r>
              <a:rPr lang="en-US" altLang="zh-CN" b="1" dirty="0">
                <a:solidFill>
                  <a:srgbClr val="006600"/>
                </a:solidFill>
              </a:rPr>
              <a:t>·</a:t>
            </a:r>
            <a:r>
              <a:rPr lang="zh-CN" altLang="en-US" b="1" dirty="0">
                <a:solidFill>
                  <a:srgbClr val="006600"/>
                </a:solidFill>
              </a:rPr>
              <a:t>刘书年</a:t>
            </a:r>
            <a:r>
              <a:rPr lang="en-US" altLang="zh-CN" b="1" dirty="0">
                <a:solidFill>
                  <a:srgbClr val="006600"/>
                </a:solidFill>
              </a:rPr>
              <a:t>《</a:t>
            </a:r>
            <a:r>
              <a:rPr lang="zh-CN" altLang="en-US" b="1" dirty="0">
                <a:solidFill>
                  <a:srgbClr val="006600"/>
                </a:solidFill>
              </a:rPr>
              <a:t>刘贵阳说经残稿</a:t>
            </a:r>
            <a:r>
              <a:rPr lang="en-US" altLang="zh-CN" b="1" dirty="0">
                <a:solidFill>
                  <a:srgbClr val="006600"/>
                </a:solidFill>
              </a:rPr>
              <a:t>·</a:t>
            </a:r>
            <a:r>
              <a:rPr lang="zh-CN" altLang="en-US" b="1" dirty="0">
                <a:solidFill>
                  <a:srgbClr val="006600"/>
                </a:solidFill>
              </a:rPr>
              <a:t>国子证误</a:t>
            </a:r>
            <a:r>
              <a:rPr lang="en-US" altLang="zh-CN" b="1" dirty="0">
                <a:solidFill>
                  <a:srgbClr val="006600"/>
                </a:solidFill>
              </a:rPr>
              <a:t>》:“</a:t>
            </a:r>
            <a:r>
              <a:rPr lang="zh-CN" altLang="en-US" b="1" dirty="0">
                <a:solidFill>
                  <a:srgbClr val="006600"/>
                </a:solidFill>
              </a:rPr>
              <a:t>国子者，王大子、王子、诸侯公卿大夫士之子弟，皆是。”可见国子泛指贵族子弟。</a:t>
            </a:r>
            <a:endParaRPr lang="zh-CN" altLang="en-US" b="1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b="1" dirty="0"/>
              <a:t>国子监：既是</a:t>
            </a:r>
            <a:r>
              <a:rPr lang="zh-CN" altLang="en-US" b="1" dirty="0">
                <a:solidFill>
                  <a:srgbClr val="0000FF"/>
                </a:solidFill>
              </a:rPr>
              <a:t>官署</a:t>
            </a:r>
            <a:r>
              <a:rPr lang="zh-CN" altLang="en-US" b="1" dirty="0"/>
              <a:t>（</a:t>
            </a:r>
            <a:r>
              <a:rPr lang="zh-CN" altLang="en-US" b="1" dirty="0">
                <a:solidFill>
                  <a:srgbClr val="0000FF"/>
                </a:solidFill>
              </a:rPr>
              <a:t>中央的教育管理机关</a:t>
            </a:r>
            <a:r>
              <a:rPr lang="zh-CN" altLang="en-US" b="1" dirty="0"/>
              <a:t> ），又兼有高等学府的性质。至清代变为只管考试，不管教育的考试机构；</a:t>
            </a:r>
          </a:p>
          <a:p>
            <a:pPr lvl="0" eaLnBrk="1" hangingPunct="1"/>
            <a:endParaRPr lang="en-US" altLang="zh-CN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独尊儒术→积极：统一、主流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         </a:t>
            </a:r>
            <a:r>
              <a:rPr lang="zh-CN" altLang="en-US" dirty="0"/>
              <a:t>消极：新儒学的特色“天人感应”，带有神学倾向，导致后来迷信泛滥</a:t>
            </a:r>
            <a:endParaRPr lang="en-US" altLang="zh-CN" dirty="0"/>
          </a:p>
          <a:p>
            <a:pPr lvl="0" eaLnBrk="1" hangingPunct="1"/>
            <a:r>
              <a:rPr lang="zh-CN" altLang="en-US" dirty="0"/>
              <a:t>罢黜百家→消极：扼制学术自由发展</a:t>
            </a:r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22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2</a:t>
            </a:fld>
            <a:endParaRPr lang="en-US" altLang="zh-CN" sz="1200" dirty="0"/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汉初，与民休息→百家复兴，儒学复苏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b="1" dirty="0"/>
              <a:t>中国的思想学术在不断的相互渗透、改造，以适应社会经济政治发展的需要，同时又将反作用于当时社会的政治经济发展。</a:t>
            </a:r>
          </a:p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99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3</a:t>
            </a:fld>
            <a:endParaRPr lang="en-US" altLang="zh-CN" sz="1200" dirty="0"/>
          </a:p>
        </p:txBody>
      </p:sp>
      <p:sp>
        <p:nvSpPr>
          <p:cNvPr id="92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在早期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道家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理论基础上，吸收阴阳、儒、墨、名、法等各家学说。强调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无为而无不为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既尊重自然规律，反对盲目行动，又主张发挥人的主观能动性，倡导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待时而动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因时制宜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是一种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积极无为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的哲学观。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有为而有不为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无治而无不治 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就是说在治理国家或做事上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有的事要有所作为而有的事要无所作为；有的事要不治理自由发展而有的事要管理全面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不能放松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5</a:t>
            </a:fld>
            <a:endParaRPr lang="en-US" altLang="zh-CN" sz="1200" dirty="0"/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50000"/>
              </a:spcBef>
            </a:pPr>
            <a:r>
              <a:rPr lang="zh-CN" altLang="en-US" b="1" dirty="0"/>
              <a:t>西汉初期休养生息的具体措施：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对外  主动与匈奴</a:t>
            </a:r>
            <a:r>
              <a:rPr lang="zh-CN" altLang="en-US" b="1" dirty="0">
                <a:ea typeface="楷体_GB2312" pitchFamily="49" charset="-122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和亲</a:t>
            </a:r>
            <a:r>
              <a:rPr lang="zh-CN" altLang="en-US" b="1" dirty="0">
                <a:ea typeface="楷体_GB2312" pitchFamily="49" charset="-122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；对内  轻徭 薄赋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惠帝之后还有</a:t>
            </a:r>
            <a:r>
              <a:rPr lang="zh-CN" altLang="en-US" dirty="0"/>
              <a:t>前少帝刘恭，后少帝刘弘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过渡：看看文帝怎么说？习题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6</a:t>
            </a:fld>
            <a:endParaRPr lang="en-US" altLang="zh-CN" sz="1200" dirty="0"/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从汉朝初年到汉武帝即位的七十年间</a:t>
            </a:r>
            <a:r>
              <a:rPr lang="en-US" altLang="zh-CN" dirty="0"/>
              <a:t>,</a:t>
            </a:r>
            <a:r>
              <a:rPr lang="zh-CN" altLang="en-US" dirty="0"/>
              <a:t>国家没有发生大的动乱</a:t>
            </a:r>
            <a:r>
              <a:rPr lang="en-US" altLang="zh-CN" dirty="0"/>
              <a:t>,</a:t>
            </a:r>
            <a:r>
              <a:rPr lang="zh-CN" altLang="en-US" dirty="0"/>
              <a:t>如果没有遇上水旱灾害</a:t>
            </a:r>
            <a:r>
              <a:rPr lang="en-US" altLang="zh-CN" dirty="0"/>
              <a:t>,</a:t>
            </a:r>
            <a:r>
              <a:rPr lang="zh-CN" altLang="en-US" dirty="0"/>
              <a:t>百姓就总是家给人足</a:t>
            </a:r>
            <a:r>
              <a:rPr lang="en-US" altLang="zh-CN" dirty="0"/>
              <a:t>,</a:t>
            </a:r>
            <a:r>
              <a:rPr lang="zh-CN" altLang="en-US" dirty="0"/>
              <a:t>政府的粮仓装满粮食</a:t>
            </a:r>
            <a:r>
              <a:rPr lang="en-US" altLang="zh-CN" dirty="0"/>
              <a:t>,</a:t>
            </a:r>
            <a:r>
              <a:rPr lang="zh-CN" altLang="en-US" dirty="0"/>
              <a:t>府库的金钱有了多余的</a:t>
            </a:r>
            <a:r>
              <a:rPr lang="en-US" altLang="zh-CN" dirty="0"/>
              <a:t>.</a:t>
            </a:r>
            <a:r>
              <a:rPr lang="zh-CN" altLang="en-US" dirty="0"/>
              <a:t>京城的钱积累到了千百万</a:t>
            </a:r>
            <a:r>
              <a:rPr lang="en-US" altLang="zh-CN" dirty="0"/>
              <a:t>,</a:t>
            </a:r>
            <a:r>
              <a:rPr lang="zh-CN" altLang="en-US" dirty="0"/>
              <a:t>连串钱的绳子都朽烂了以致无法计数</a:t>
            </a:r>
            <a:r>
              <a:rPr lang="en-US" altLang="zh-CN" dirty="0"/>
              <a:t>.</a:t>
            </a:r>
            <a:r>
              <a:rPr lang="zh-CN" altLang="en-US" dirty="0"/>
              <a:t>太仓的粟米一年一年的堆积</a:t>
            </a:r>
            <a:r>
              <a:rPr lang="en-US" altLang="zh-CN" dirty="0"/>
              <a:t>,</a:t>
            </a:r>
            <a:r>
              <a:rPr lang="zh-CN" altLang="en-US" dirty="0"/>
              <a:t>已经溢到了外面</a:t>
            </a:r>
            <a:r>
              <a:rPr lang="en-US" altLang="zh-CN" dirty="0"/>
              <a:t>,</a:t>
            </a:r>
            <a:r>
              <a:rPr lang="zh-CN" altLang="en-US" dirty="0"/>
              <a:t>腐烂不能食用。民间街头巷尾都有马，乡村野马成群，乘母马的人，到处受到轻视排斥，甚至不许他参加聚会</a:t>
            </a:r>
            <a:r>
              <a:rPr lang="en-US" altLang="zh-CN" dirty="0"/>
              <a:t>…</a:t>
            </a:r>
            <a:br>
              <a:rPr lang="en-US" altLang="zh-CN" dirty="0"/>
            </a:b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7</a:t>
            </a:fld>
            <a:endParaRPr lang="en-US" altLang="zh-CN" sz="1200" dirty="0"/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 dirty="0"/>
              <a:t>最大问题：对地方控制不力，需加强中央集权    土地兼并</a:t>
            </a:r>
            <a:r>
              <a:rPr lang="en-US" altLang="zh-CN" b="1" dirty="0"/>
              <a:t>,</a:t>
            </a:r>
            <a:r>
              <a:rPr lang="zh-CN" altLang="en-US" b="1" dirty="0"/>
              <a:t>商贾膨胀</a:t>
            </a:r>
            <a:r>
              <a:rPr lang="en-US" altLang="zh-CN" b="1" dirty="0">
                <a:solidFill>
                  <a:srgbClr val="3333FF"/>
                </a:solidFill>
              </a:rPr>
              <a:t>——</a:t>
            </a:r>
            <a:r>
              <a:rPr lang="zh-CN" altLang="en-US" b="1" dirty="0">
                <a:solidFill>
                  <a:srgbClr val="3333FF"/>
                </a:solidFill>
              </a:rPr>
              <a:t>中央软弱无力     </a:t>
            </a:r>
            <a:r>
              <a:rPr lang="zh-CN" altLang="en-US" b="1" dirty="0"/>
              <a:t>边境不宁</a:t>
            </a:r>
            <a:r>
              <a:rPr lang="en-US" altLang="zh-CN" b="1" dirty="0">
                <a:solidFill>
                  <a:srgbClr val="3333FF"/>
                </a:solidFill>
              </a:rPr>
              <a:t>——</a:t>
            </a:r>
            <a:r>
              <a:rPr lang="zh-CN" altLang="en-US" b="1" dirty="0">
                <a:solidFill>
                  <a:srgbClr val="3333FF"/>
                </a:solidFill>
              </a:rPr>
              <a:t>和亲     </a:t>
            </a:r>
            <a:r>
              <a:rPr lang="zh-CN" altLang="en-US" b="1" dirty="0"/>
              <a:t>王国问题</a:t>
            </a:r>
            <a:r>
              <a:rPr lang="en-US" altLang="zh-CN" b="1" dirty="0">
                <a:solidFill>
                  <a:srgbClr val="3333FF"/>
                </a:solidFill>
              </a:rPr>
              <a:t>——</a:t>
            </a:r>
            <a:r>
              <a:rPr lang="zh-CN" altLang="en-US" b="1" dirty="0">
                <a:solidFill>
                  <a:srgbClr val="3333FF"/>
                </a:solidFill>
              </a:rPr>
              <a:t>放纵、姑息</a:t>
            </a:r>
          </a:p>
          <a:p>
            <a:pPr lvl="0" eaLnBrk="1" hangingPunct="1"/>
            <a:r>
              <a:rPr lang="zh-CN" altLang="en-US" dirty="0"/>
              <a:t>道家的思想已经无法适用，应该采用哪一种治国的方略呢？</a:t>
            </a:r>
          </a:p>
          <a:p>
            <a:pPr lvl="0" eaLnBrk="1" hangingPunct="1"/>
            <a:r>
              <a:rPr lang="zh-CN" altLang="en-US" dirty="0"/>
              <a:t>儒家：有利于缓和社会矛盾，不利于加强中央集权；</a:t>
            </a:r>
          </a:p>
          <a:p>
            <a:pPr lvl="0" eaLnBrk="1" hangingPunct="1"/>
            <a:r>
              <a:rPr lang="zh-CN" altLang="en-US" dirty="0"/>
              <a:t>法家：利于加强中央集权，易导致暴政   墨家：完全站在小生产者的立场</a:t>
            </a:r>
          </a:p>
          <a:p>
            <a:pPr lvl="0" eaLnBrk="1" hangingPunct="1"/>
            <a:endParaRPr lang="zh-CN" altLang="en-US" dirty="0"/>
          </a:p>
          <a:p>
            <a:pPr lvl="0" eaLnBrk="1" hangingPunct="1"/>
            <a:endParaRPr lang="zh-CN" altLang="en-US" dirty="0"/>
          </a:p>
          <a:p>
            <a:pPr lvl="0" eaLnBrk="1" hangingPunct="1"/>
            <a:endParaRPr lang="zh-CN" altLang="en-US" dirty="0"/>
          </a:p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9</a:t>
            </a:fld>
            <a:endParaRPr lang="en-US" altLang="zh-CN" sz="1200" dirty="0"/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“</a:t>
            </a:r>
            <a:r>
              <a:rPr lang="zh-CN" altLang="en-US" dirty="0"/>
              <a:t>有为”的背后隐含对人才的重视</a:t>
            </a:r>
          </a:p>
          <a:p>
            <a:pPr lvl="0" eaLnBrk="1" hangingPunct="1"/>
            <a:r>
              <a:rPr lang="zh-CN" altLang="en-US" dirty="0"/>
              <a:t>派名将</a:t>
            </a:r>
            <a:r>
              <a:rPr lang="zh-CN" altLang="en-US" dirty="0">
                <a:hlinkClick r:id="rId3"/>
              </a:rPr>
              <a:t>卫青</a:t>
            </a:r>
            <a:r>
              <a:rPr lang="zh-CN" altLang="en-US" dirty="0"/>
              <a:t>、</a:t>
            </a:r>
            <a:r>
              <a:rPr lang="zh-CN" altLang="en-US" dirty="0">
                <a:hlinkClick r:id="rId4"/>
              </a:rPr>
              <a:t>霍去病</a:t>
            </a:r>
            <a:r>
              <a:rPr lang="zh-CN" altLang="en-US" dirty="0"/>
              <a:t>三次大规模出击匈奴，收</a:t>
            </a:r>
            <a:r>
              <a:rPr lang="zh-CN" altLang="en-US" dirty="0">
                <a:hlinkClick r:id="rId5"/>
              </a:rPr>
              <a:t>河套</a:t>
            </a:r>
            <a:r>
              <a:rPr lang="zh-CN" altLang="en-US" dirty="0"/>
              <a:t>地区，夺取</a:t>
            </a:r>
            <a:r>
              <a:rPr lang="zh-CN" altLang="en-US" dirty="0">
                <a:hlinkClick r:id="rId6"/>
              </a:rPr>
              <a:t>河西走廊</a:t>
            </a:r>
            <a:r>
              <a:rPr lang="zh-CN" altLang="en-US" dirty="0"/>
              <a:t>，封</a:t>
            </a:r>
            <a:r>
              <a:rPr lang="zh-CN" altLang="en-US" dirty="0">
                <a:hlinkClick r:id="rId7"/>
              </a:rPr>
              <a:t>狼居胥</a:t>
            </a:r>
            <a:r>
              <a:rPr lang="zh-CN" altLang="en-US" dirty="0"/>
              <a:t>，将当时汉朝的北部疆域从长城沿线推至漠北。</a:t>
            </a:r>
          </a:p>
          <a:p>
            <a:pPr lvl="0" eaLnBrk="1" hangingPunct="1"/>
            <a:r>
              <a:rPr lang="zh-CN" altLang="en-US" b="1" dirty="0"/>
              <a:t>董仲舒：“罢黜百家，独尊儒术”      主父偃：推恩令      桑弘羊：</a:t>
            </a:r>
            <a:r>
              <a:rPr lang="zh-CN" altLang="en-US" b="1" dirty="0">
                <a:solidFill>
                  <a:srgbClr val="0000FF"/>
                </a:solidFill>
              </a:rPr>
              <a:t>铸五铢钱，盐铁专营          </a:t>
            </a:r>
          </a:p>
          <a:p>
            <a:pPr lvl="0" eaLnBrk="1" hangingPunct="1"/>
            <a:r>
              <a:rPr lang="zh-CN" altLang="en-US" b="1" dirty="0"/>
              <a:t>赵  过：</a:t>
            </a:r>
            <a:r>
              <a:rPr lang="zh-CN" altLang="en-US" b="1" dirty="0">
                <a:solidFill>
                  <a:srgbClr val="0000FF"/>
                </a:solidFill>
              </a:rPr>
              <a:t>代田法，耧车 </a:t>
            </a:r>
            <a:r>
              <a:rPr lang="en-US" altLang="zh-CN" dirty="0"/>
              <a:t>《</a:t>
            </a:r>
            <a:r>
              <a:rPr lang="zh-CN" altLang="en-US" dirty="0">
                <a:hlinkClick r:id="rId8"/>
              </a:rPr>
              <a:t>汉书</a:t>
            </a:r>
            <a:r>
              <a:rPr lang="en-US" altLang="zh-CN" dirty="0"/>
              <a:t>·</a:t>
            </a:r>
            <a:r>
              <a:rPr lang="zh-CN" altLang="en-US" dirty="0"/>
              <a:t>食货志</a:t>
            </a:r>
            <a:r>
              <a:rPr lang="en-US" altLang="zh-CN" dirty="0"/>
              <a:t>》</a:t>
            </a:r>
            <a:r>
              <a:rPr lang="zh-CN" altLang="en-US" dirty="0"/>
              <a:t>中说</a:t>
            </a:r>
            <a:r>
              <a:rPr lang="zh-CN" altLang="en-US" dirty="0">
                <a:hlinkClick r:id="rId9"/>
              </a:rPr>
              <a:t>汉武帝</a:t>
            </a:r>
            <a:r>
              <a:rPr lang="zh-CN" altLang="en-US" dirty="0"/>
              <a:t>南征北战，大兴土木，疏于</a:t>
            </a:r>
            <a:r>
              <a:rPr lang="zh-CN" altLang="en-US" dirty="0">
                <a:hlinkClick r:id="rId10"/>
              </a:rPr>
              <a:t>农业</a:t>
            </a:r>
            <a:r>
              <a:rPr lang="zh-CN" altLang="en-US" dirty="0"/>
              <a:t>，以致国库空虚，朝野不妥，于是武帝悔征伐之事 ，而提出“方今之务，在于力农”，因而任命赵过为搜粟都尉，赵过能为代田，所以又使赵过推广</a:t>
            </a:r>
            <a:r>
              <a:rPr lang="zh-CN" altLang="en-US" dirty="0">
                <a:hlinkClick r:id="rId11"/>
              </a:rPr>
              <a:t>代田法</a:t>
            </a:r>
            <a:r>
              <a:rPr lang="zh-CN" altLang="en-US" dirty="0"/>
              <a:t>。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10</a:t>
            </a:fld>
            <a:endParaRPr lang="en-US" altLang="zh-CN" sz="1200" dirty="0"/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sz="1000" dirty="0"/>
              <a:t>25</a:t>
            </a:r>
          </a:p>
          <a:p>
            <a:pPr lvl="0" eaLnBrk="1" hangingPunct="1"/>
            <a:r>
              <a:rPr lang="zh-CN" altLang="en-US" sz="1000" dirty="0"/>
              <a:t>汉武帝时任用官吏是多元化的。汉武帝举贤良方正直言极谏之士对策，武帝亲自策问，选拔人材做官。</a:t>
            </a:r>
            <a:r>
              <a:rPr lang="en-US" altLang="zh-CN" sz="1000" dirty="0"/>
              <a:t>[4] </a:t>
            </a:r>
          </a:p>
          <a:p>
            <a:pPr lvl="0" eaLnBrk="1" hangingPunct="1"/>
            <a:r>
              <a:rPr lang="zh-CN" altLang="en-US" sz="1000" dirty="0"/>
              <a:t>元朔五年为五经博士置弟子五十人，复其身；地方郡国可按一定条件选送一些人，可受业如弟子。经考试，能通一艺以上，可用作官吏。</a:t>
            </a:r>
          </a:p>
          <a:p>
            <a:pPr lvl="0" eaLnBrk="1" hangingPunct="1"/>
            <a:r>
              <a:rPr lang="zh-CN" altLang="en-US" sz="1000" dirty="0"/>
              <a:t>这里的江都相和胶西王相实际上是差不多的官职</a:t>
            </a:r>
            <a:r>
              <a:rPr lang="en-US" altLang="zh-CN" sz="1000" dirty="0"/>
              <a:t>,</a:t>
            </a:r>
            <a:r>
              <a:rPr lang="zh-CN" altLang="en-US" sz="1000" dirty="0"/>
              <a:t>顾名思意</a:t>
            </a:r>
            <a:r>
              <a:rPr lang="en-US" altLang="zh-CN" sz="1000" dirty="0"/>
              <a:t>,</a:t>
            </a:r>
            <a:r>
              <a:rPr lang="zh-CN" altLang="en-US" sz="1000" dirty="0"/>
              <a:t>这里的相就是相当于藩王府丞相的意思</a:t>
            </a:r>
            <a:r>
              <a:rPr lang="en-US" altLang="zh-CN" sz="1000" dirty="0"/>
              <a:t>,</a:t>
            </a:r>
            <a:r>
              <a:rPr lang="zh-CN" altLang="en-US" sz="1000" dirty="0"/>
              <a:t>但是没有汉帝国丞相的全力那么大</a:t>
            </a:r>
            <a:r>
              <a:rPr lang="en-US" altLang="zh-CN" sz="1000" dirty="0"/>
              <a:t>.</a:t>
            </a:r>
            <a:br>
              <a:rPr lang="en-US" altLang="zh-CN" sz="1000" dirty="0"/>
            </a:br>
            <a:r>
              <a:rPr lang="zh-CN" altLang="en-US" sz="1000" dirty="0"/>
              <a:t>江都相和胶西王相就是江都王王府和胶西王王府的最高佐官</a:t>
            </a:r>
            <a:r>
              <a:rPr lang="en-US" altLang="zh-CN" sz="1000" dirty="0"/>
              <a:t>,</a:t>
            </a:r>
            <a:r>
              <a:rPr lang="zh-CN" altLang="en-US" sz="1000" dirty="0"/>
              <a:t>最高主官名义上是江都王和胶西王</a:t>
            </a:r>
            <a:r>
              <a:rPr lang="en-US" altLang="zh-CN" sz="1000" dirty="0"/>
              <a:t>,</a:t>
            </a:r>
            <a:r>
              <a:rPr lang="zh-CN" altLang="en-US" sz="1000" dirty="0"/>
              <a:t>但是由于藩王权利受到制约</a:t>
            </a:r>
            <a:r>
              <a:rPr lang="en-US" altLang="zh-CN" sz="1000" dirty="0"/>
              <a:t>,</a:t>
            </a:r>
            <a:r>
              <a:rPr lang="zh-CN" altLang="en-US" sz="1000" dirty="0"/>
              <a:t>大部分权利都在相的手中</a:t>
            </a:r>
            <a:r>
              <a:rPr lang="en-US" altLang="zh-CN" sz="1000" dirty="0"/>
              <a:t>.</a:t>
            </a:r>
            <a:r>
              <a:rPr lang="zh-CN" altLang="en-US" sz="1000" dirty="0"/>
              <a:t>官职类似于江都刺史和胶西刺史</a:t>
            </a:r>
            <a:r>
              <a:rPr lang="en-US" altLang="zh-CN" sz="1000" dirty="0"/>
              <a:t>.</a:t>
            </a:r>
          </a:p>
          <a:p>
            <a:pPr lvl="0" eaLnBrk="1" hangingPunct="1"/>
            <a:r>
              <a:rPr lang="zh-CN" altLang="en-US" sz="1000" dirty="0"/>
              <a:t>后来虽然辞官在家，但朝廷每有大事，武帝仍派人询问 </a:t>
            </a:r>
          </a:p>
          <a:p>
            <a:pPr lvl="0" eaLnBrk="1" hangingPunct="1"/>
            <a:r>
              <a:rPr lang="zh-CN" altLang="en-US" sz="1000" dirty="0"/>
              <a:t>三年不窥园（出生地主家庭）</a:t>
            </a:r>
          </a:p>
          <a:p>
            <a:pPr lvl="0" eaLnBrk="1" hangingPunct="1"/>
            <a:r>
              <a:rPr lang="zh-CN" altLang="en-US" sz="1000" dirty="0"/>
              <a:t>董仲舒，自幼天资聪颖，少年时酷爱学习，读起书来常常忘记吃饭和睡觉。其父董太公看在眼里急在心上，为了让孩子能歇歇，他决定在宅后修筑一个花园，让孩子能有机会到花园散散心歇歇脑子。</a:t>
            </a:r>
            <a:r>
              <a:rPr lang="en-US" altLang="zh-CN" sz="1000" dirty="0"/>
              <a:t>[12] </a:t>
            </a:r>
          </a:p>
          <a:p>
            <a:pPr lvl="0" eaLnBrk="1" hangingPunct="1"/>
            <a:r>
              <a:rPr lang="zh-CN" altLang="en-US" sz="1000" dirty="0"/>
              <a:t>第一年，董太公一边派人到南方学习，看人家的花园是怎样建的，一边准备砖瓦木料。头一年动工，园里阳光明媚、绿草如茵、鸟语花香、蜂飞蝶舞。姐姐多次邀请董仲舒到园中玩。他手捧竹简，只是摇头，继续看竹简，学孔子的</a:t>
            </a:r>
            <a:r>
              <a:rPr lang="en-US" altLang="zh-CN" sz="1000" dirty="0"/>
              <a:t>《</a:t>
            </a:r>
            <a:r>
              <a:rPr lang="zh-CN" altLang="en-US" sz="1000" dirty="0"/>
              <a:t>春秋</a:t>
            </a:r>
            <a:r>
              <a:rPr lang="en-US" altLang="zh-CN" sz="1000" dirty="0"/>
              <a:t>》</a:t>
            </a:r>
            <a:r>
              <a:rPr lang="zh-CN" altLang="en-US" sz="1000" dirty="0"/>
              <a:t>，背先生布置的诗经。</a:t>
            </a:r>
            <a:r>
              <a:rPr lang="zh-CN" altLang="en-US" sz="1000" dirty="0">
                <a:hlinkClick r:id="rId3"/>
              </a:rPr>
              <a:t> </a:t>
            </a:r>
            <a:endParaRPr lang="zh-CN" altLang="en-US" sz="1000" dirty="0"/>
          </a:p>
          <a:p>
            <a:pPr lvl="0" eaLnBrk="1" hangingPunct="1"/>
            <a:r>
              <a:rPr lang="zh-CN" altLang="en-US" sz="1000" dirty="0"/>
              <a:t>第二年，小花园建起了假山。邻居、亲戚的孩子纷纷爬到假山上玩。小伙伴们叫他，他动也不动低着头，在竹简上刻写诗文，头都顾不上抬一抬。</a:t>
            </a:r>
          </a:p>
          <a:p>
            <a:pPr lvl="0" eaLnBrk="1" hangingPunct="1"/>
            <a:r>
              <a:rPr lang="zh-CN" altLang="en-US" sz="1000" dirty="0"/>
              <a:t>第三年，后花园建成了。</a:t>
            </a:r>
            <a:r>
              <a:rPr lang="zh-CN" altLang="en-US" sz="1000" dirty="0">
                <a:hlinkClick r:id="rId4"/>
              </a:rPr>
              <a:t>亲戚朋友</a:t>
            </a:r>
            <a:r>
              <a:rPr lang="zh-CN" altLang="en-US" sz="1000" dirty="0"/>
              <a:t>携儿带女前来观看，都夸董家花园建得精致。父母叫仲舒去玩，他只是点点头，仍埋头学习。中秋节晚上，董仲舒全家在花园中边吃月饼边赏月，可就是不见董仲舒的踪影。原来董仲舒趁家人在赏月之机，又找先生研讨诗文去了。</a:t>
            </a:r>
          </a:p>
          <a:p>
            <a:pPr lvl="0" eaLnBrk="1" hangingPunct="1"/>
            <a:r>
              <a:rPr lang="zh-CN" altLang="en-US" sz="1000" dirty="0"/>
              <a:t>随着年龄的增长，董仲舒的求知欲愈见强烈，遍读了儒家、道家、阴阳家、</a:t>
            </a:r>
            <a:r>
              <a:rPr lang="zh-CN" altLang="en-US" sz="1000" dirty="0">
                <a:hlinkClick r:id="rId5"/>
              </a:rPr>
              <a:t>法家</a:t>
            </a:r>
            <a:r>
              <a:rPr lang="zh-CN" altLang="en-US" sz="1000" dirty="0"/>
              <a:t>等各家书籍，成为儒学大师。</a:t>
            </a:r>
            <a:r>
              <a:rPr lang="en-US" altLang="zh-CN" sz="1000" dirty="0"/>
              <a:t>[3] 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11</a:t>
            </a:fld>
            <a:endParaRPr lang="en-US" altLang="zh-CN" sz="1200" dirty="0"/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b="1" dirty="0"/>
              <a:t>.</a:t>
            </a:r>
            <a:r>
              <a:rPr lang="en-US" altLang="zh-CN" dirty="0"/>
              <a:t>“</a:t>
            </a:r>
            <a:r>
              <a:rPr lang="zh-CN" altLang="en-US" dirty="0"/>
              <a:t>策”是一个长沙方言词，但在古代它也是一种重要的文体，如有董仲舒的</a:t>
            </a:r>
            <a:r>
              <a:rPr lang="en-US" altLang="zh-CN" dirty="0"/>
              <a:t>《</a:t>
            </a:r>
            <a:r>
              <a:rPr lang="zh-CN" altLang="en-US" dirty="0"/>
              <a:t>天人三策</a:t>
            </a:r>
            <a:r>
              <a:rPr lang="en-US" altLang="zh-CN" dirty="0"/>
              <a:t>》</a:t>
            </a:r>
            <a:r>
              <a:rPr lang="zh-CN" altLang="en-US" dirty="0"/>
              <a:t>、贾谊的</a:t>
            </a:r>
            <a:r>
              <a:rPr lang="en-US" altLang="zh-CN" dirty="0"/>
              <a:t>《</a:t>
            </a:r>
            <a:r>
              <a:rPr lang="zh-CN" altLang="en-US" dirty="0"/>
              <a:t>治安策</a:t>
            </a:r>
            <a:r>
              <a:rPr lang="en-US" altLang="zh-CN" dirty="0"/>
              <a:t>》</a:t>
            </a:r>
            <a:r>
              <a:rPr lang="zh-CN" altLang="en-US" dirty="0"/>
              <a:t>、苏轼的</a:t>
            </a:r>
            <a:r>
              <a:rPr lang="en-US" altLang="zh-CN" dirty="0"/>
              <a:t>《</a:t>
            </a:r>
            <a:r>
              <a:rPr lang="zh-CN" altLang="en-US" dirty="0"/>
              <a:t>教战守策</a:t>
            </a:r>
            <a:r>
              <a:rPr lang="en-US" altLang="zh-CN" dirty="0"/>
              <a:t>》</a:t>
            </a:r>
            <a:r>
              <a:rPr lang="zh-CN" altLang="en-US" dirty="0"/>
              <a:t>等。在此对“策”的正确解释是</a:t>
            </a:r>
          </a:p>
          <a:p>
            <a:pPr lvl="0" eaLnBrk="1" hangingPunct="1"/>
            <a:r>
              <a:rPr lang="zh-CN" altLang="en-US" dirty="0"/>
              <a:t> </a:t>
            </a:r>
            <a:r>
              <a:rPr lang="en-US" altLang="zh-CN" dirty="0"/>
              <a:t>A.</a:t>
            </a:r>
            <a:r>
              <a:rPr lang="zh-CN" altLang="en-US" dirty="0"/>
              <a:t>古代回答命题者问题的一种文体       </a:t>
            </a:r>
          </a:p>
          <a:p>
            <a:pPr lvl="0" eaLnBrk="1" hangingPunct="1"/>
            <a:r>
              <a:rPr lang="zh-CN" altLang="en-US" dirty="0"/>
              <a:t> </a:t>
            </a:r>
            <a:r>
              <a:rPr lang="en-US" altLang="zh-CN" dirty="0"/>
              <a:t>B.</a:t>
            </a:r>
            <a:r>
              <a:rPr lang="zh-CN" altLang="en-US" dirty="0"/>
              <a:t>陈述某种意见和事情的一种文体</a:t>
            </a:r>
          </a:p>
          <a:p>
            <a:pPr lvl="0" eaLnBrk="1" hangingPunct="1"/>
            <a:r>
              <a:rPr lang="zh-CN" altLang="en-US" dirty="0"/>
              <a:t> </a:t>
            </a:r>
            <a:r>
              <a:rPr lang="en-US" altLang="zh-CN" dirty="0"/>
              <a:t>C.</a:t>
            </a:r>
            <a:r>
              <a:rPr lang="zh-CN" altLang="en-US" dirty="0"/>
              <a:t>是臣下向皇帝分条陈述意见的一种文体 </a:t>
            </a:r>
          </a:p>
          <a:p>
            <a:pPr lvl="0" eaLnBrk="1" hangingPunct="1"/>
            <a:r>
              <a:rPr lang="zh-CN" altLang="en-US" dirty="0"/>
              <a:t> </a:t>
            </a:r>
            <a:r>
              <a:rPr lang="en-US" altLang="zh-CN" dirty="0"/>
              <a:t>D.</a:t>
            </a:r>
            <a:r>
              <a:rPr lang="zh-CN" altLang="en-US" dirty="0"/>
              <a:t>用委婉方式规劝上级的一种文体</a:t>
            </a:r>
          </a:p>
          <a:p>
            <a:pPr lvl="0" eaLnBrk="1" hangingPunct="1"/>
            <a:r>
              <a:rPr lang="zh-CN" altLang="en-US" b="1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D</a:t>
            </a:r>
            <a:r>
              <a:rPr lang="zh-CN" altLang="en-US" dirty="0">
                <a:solidFill>
                  <a:srgbClr val="0000FF"/>
                </a:solidFill>
              </a:rPr>
              <a:t>项对应的分别是“表”、“疏”和“谏”</a:t>
            </a:r>
          </a:p>
          <a:p>
            <a:pPr lvl="0" eaLnBrk="1" hangingPunct="1"/>
            <a:r>
              <a:rPr lang="zh-CN" altLang="en-US" dirty="0">
                <a:solidFill>
                  <a:srgbClr val="0000FF"/>
                </a:solidFill>
              </a:rPr>
              <a:t>三种文体。</a:t>
            </a:r>
            <a:endParaRPr lang="zh-CN" altLang="en-US" b="1" dirty="0">
              <a:solidFill>
                <a:srgbClr val="0000FF"/>
              </a:solidFill>
            </a:endParaRPr>
          </a:p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3025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AC8349-85D9-4BB8-BD92-0A66C874E049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0825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B0D058-B83A-4CF7-A7D1-9A94A6D0A5E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B36DDB-D7F3-48D6-A55E-63A508A75F55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C1249A-7C3A-414E-8649-1EF2DF02861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6063" y="1054100"/>
            <a:ext cx="59039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5F2F1-CB92-409B-96C7-36A22AC6550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39A5A1-B5E0-4570-AD4C-9B2A5F13B25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3EBCBA-EE81-4097-B23E-027FBF2513C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en-US" dirty="0">
                <a:latin typeface="Franklin Gothic Book" pitchFamily="34" charset="0"/>
                <a:ea typeface="黑体" panose="02010609060101010101" pitchFamily="2" charset="-122"/>
              </a:rPr>
              <a:pPr algn="ctr"/>
              <a:t>‹#›</a:t>
            </a:fld>
            <a:endParaRPr lang="zh-CN" altLang="en-US" dirty="0">
              <a:latin typeface="Franklin Gothic Book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DC3081-B403-4598-85BC-B7D0263A67C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7D402C-9244-426F-87CD-EAF676C473B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4B49C4-5F4A-4678-88ED-B47027B60BE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/>
            <a:fld id="{BB962C8B-B14F-4D97-AF65-F5344CB8AC3E}" type="datetime1">
              <a:rPr lang="en-US" altLang="zh-CN">
                <a:sym typeface="Calibri" panose="020F0502020204030204" pitchFamily="34" charset="0"/>
              </a:rPr>
              <a:pPr lvl="0"/>
              <a:t>5/27/2020</a:t>
            </a:fld>
            <a:endParaRPr lang="en-US" altLang="zh-CN">
              <a:sym typeface="Calibri" panose="020F0502020204030204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  <a:pPr lvl="0"/>
              <a:t>‹#›</a:t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</p:titleStyle>
    <p:bodyStyle>
      <a:lvl1pPr marL="342900" lvl="0" indent="-3429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DC3081-B403-4598-85BC-B7D0263A67C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2020/5/27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>
              <a:defRPr sz="1100">
                <a:solidFill>
                  <a:srgbClr val="636363"/>
                </a:solidFill>
                <a:latin typeface="Franklin Gothic Book" pitchFamily="34" charset="0"/>
                <a:ea typeface="黑体" panose="0201060906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timg?image&amp;quality=80&amp;size=b9999_10000&amp;sec=1504755908364&amp;di=5b64a31a9b2f343585eafcf6cb4541d4&amp;imgtype=0&amp;src=http%3A%2F%2Fa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113"/>
            <a:ext cx="3489325" cy="367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4" descr="图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813" y="981075"/>
            <a:ext cx="6459537" cy="427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AutoShape 5"/>
          <p:cNvSpPr>
            <a:spLocks noChangeArrowheads="1"/>
          </p:cNvSpPr>
          <p:nvPr/>
        </p:nvSpPr>
        <p:spPr bwMode="auto">
          <a:xfrm>
            <a:off x="900113" y="144463"/>
            <a:ext cx="7380288" cy="836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C66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罢黜百家，独尊儒术</a:t>
            </a: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的提出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07950" y="1196975"/>
            <a:ext cx="2700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董仲舒简介</a:t>
            </a:r>
          </a:p>
        </p:txBody>
      </p:sp>
      <p:pic>
        <p:nvPicPr>
          <p:cNvPr id="205835" name="Picture 11" descr="timg?image&amp;quality=80&amp;size=b9999_10000&amp;sec=1504761740712&amp;di=513fa238e048ed4567998e89d5983696&amp;imgtype=0&amp;src=http%3A%2F%2Fs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9138"/>
            <a:ext cx="3252788" cy="397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3276600" y="1844675"/>
            <a:ext cx="5867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董仲舒，广川人，武帝时，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举贤良对策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，他上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天人三策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。建议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罢黜百家，独尊儒术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，被武帝采纳。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先后任江都相、胶西王相，后辞官讲学著书。现存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春秋繁露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举贤良对策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411413" y="1196975"/>
            <a:ext cx="6516688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策问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”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一般是以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皇帝的口吻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”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发问的，其内容主要是治国安邦、国计民生的政治大事。士子们在应试的过程中便针对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策问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”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的内容作出回答，也就是所谓的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对策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</a:rPr>
              <a:t>”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  <p:pic>
        <p:nvPicPr>
          <p:cNvPr id="24579" name="Picture 5" descr="timg?image&amp;quality=80&amp;size=b9999_10000&amp;sec=1504761875299&amp;di=19372c570854c2ec95756fb5059d691f&amp;imgtype=0&amp;src=http%3A%2F%2Fp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413"/>
            <a:ext cx="2381250" cy="237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914650" y="549275"/>
            <a:ext cx="367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董仲舒的</a:t>
            </a:r>
            <a:r>
              <a:rPr kumimoji="0" lang="zh-CN" altLang="en-US" sz="320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儒学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0" y="2420938"/>
            <a:ext cx="5003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儒家思想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为基础，融合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法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家、道家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以及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阴阳家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思想而形成</a:t>
            </a:r>
          </a:p>
        </p:txBody>
      </p:sp>
      <p:pic>
        <p:nvPicPr>
          <p:cNvPr id="26628" name="Picture 5" descr="116115738715107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5038"/>
            <a:ext cx="403860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495925" y="4510088"/>
            <a:ext cx="35702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春秋繁露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》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书影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0" y="1628775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）思想来源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0" y="47625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）内容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28600" y="2424113"/>
            <a:ext cx="8686800" cy="2114550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《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春秋</a:t>
            </a: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》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大一统者，天地之常经，古今之通谊也。 </a:t>
            </a: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……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臣愚以为诸不在六艺之科、孔子之术者，皆绝其道，勿使并进。 </a:t>
            </a: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                      </a:t>
            </a: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——</a:t>
            </a: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《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汉书</a:t>
            </a: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•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董仲舒传</a:t>
            </a:r>
            <a:r>
              <a:rPr kumimoji="0" lang="en-US" altLang="zh-CN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250825" y="1125538"/>
            <a:ext cx="8664575" cy="5699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①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春秋大一统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罢黜百家，独尊儒术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”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407988" y="1773238"/>
            <a:ext cx="8736013" cy="593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                                 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加强中央集权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051050" y="4802188"/>
            <a:ext cx="1800225" cy="1223963"/>
          </a:xfrm>
          <a:prstGeom prst="rect">
            <a:avLst/>
          </a:prstGeom>
          <a:noFill/>
          <a:ln w="28575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思想上</a:t>
            </a:r>
          </a:p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的统一</a:t>
            </a:r>
          </a:p>
        </p:txBody>
      </p:sp>
      <p:sp>
        <p:nvSpPr>
          <p:cNvPr id="193543" name="AutoShape 7"/>
          <p:cNvSpPr/>
          <p:nvPr/>
        </p:nvSpPr>
        <p:spPr>
          <a:xfrm>
            <a:off x="4000500" y="5307013"/>
            <a:ext cx="1435100" cy="252412"/>
          </a:xfrm>
          <a:prstGeom prst="rightArrow">
            <a:avLst>
              <a:gd name="adj1" fmla="val 50000"/>
              <a:gd name="adj2" fmla="val 142138"/>
            </a:avLst>
          </a:prstGeom>
          <a:noFill/>
          <a:ln w="28575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557838" y="4797425"/>
            <a:ext cx="1893888" cy="1228725"/>
          </a:xfrm>
          <a:prstGeom prst="rect">
            <a:avLst/>
          </a:prstGeom>
          <a:noFill/>
          <a:ln w="28575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政治上</a:t>
            </a:r>
          </a:p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的统一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40" grpId="0"/>
      <p:bldP spid="193541" grpId="0"/>
      <p:bldP spid="193542" grpId="0" animBg="1"/>
      <p:bldP spid="1935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213" y="404813"/>
            <a:ext cx="90947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②</a:t>
            </a:r>
            <a:r>
              <a:rPr kumimoji="0" lang="en-US" altLang="zh-CN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“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君权神授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”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，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“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天人感应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”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 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”“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天人合一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”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228600" y="2898181"/>
            <a:ext cx="8506220" cy="10616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CC6600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天亦有喜怒之气，哀乐之心，与人相副，以类合之，天人一也。</a:t>
            </a:r>
            <a:r>
              <a:rPr lang="zh-CN" altLang="en-US" sz="2800" dirty="0">
                <a:solidFill>
                  <a:schemeClr val="tx2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与天同者大治，与天异者大</a:t>
            </a:r>
            <a:r>
              <a:rPr lang="en-US" altLang="zh-CN" sz="2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r>
              <a:rPr lang="en-US" altLang="zh-CN" sz="3200" dirty="0">
                <a:solidFill>
                  <a:schemeClr val="tx2"/>
                </a:solidFill>
                <a:ea typeface="黑体" panose="02010609060101010101" pitchFamily="49" charset="-122"/>
              </a:rPr>
              <a:t>”</a:t>
            </a:r>
            <a:endParaRPr lang="en-US" altLang="zh-CN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228600" y="1089025"/>
            <a:ext cx="8915400" cy="539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                                         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加强君权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C8CBBB0-51FA-4396-AF0D-537C129E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71" y="1811806"/>
            <a:ext cx="8458042" cy="5794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天子受命于天，天下受命于天子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ldLvl="0"/>
      <p:bldP spid="194564" grpId="0" animBg="1"/>
      <p:bldP spid="1945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5"/>
          <p:cNvSpPr>
            <a:spLocks noChangeArrowheads="1"/>
          </p:cNvSpPr>
          <p:nvPr/>
        </p:nvSpPr>
        <p:spPr bwMode="auto">
          <a:xfrm>
            <a:off x="179388" y="1620838"/>
            <a:ext cx="8748713" cy="1573213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君为臣纲，父为子纲，夫为妻纲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君臣、父子、夫妇之义，皆取之阴阳之道。君为阳，臣为阴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……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是故仁义制度之数，尽取之天。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  <p:sp>
        <p:nvSpPr>
          <p:cNvPr id="19558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  <a:sym typeface="Arial" panose="020B0604020202020204" pitchFamily="34" charset="0"/>
              </a:rPr>
              <a:t>③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提出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“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三纲五常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  <a:sym typeface="Arial" panose="020B0604020202020204" pitchFamily="34" charset="0"/>
              </a:rPr>
              <a:t>”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，提倡孝道</a:t>
            </a:r>
          </a:p>
        </p:txBody>
      </p:sp>
      <p:sp>
        <p:nvSpPr>
          <p:cNvPr id="195588" name="Rectangle 11"/>
          <p:cNvSpPr>
            <a:spLocks noChangeArrowheads="1"/>
          </p:cNvSpPr>
          <p:nvPr/>
        </p:nvSpPr>
        <p:spPr bwMode="auto">
          <a:xfrm>
            <a:off x="1042988" y="3500438"/>
            <a:ext cx="77771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algn="l"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06832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8320" algn="ctr"/>
              </a:tabLst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仁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亲也。对人宽厚有爱心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8320" algn="ctr"/>
              </a:tabLst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义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事之宜也。为人正派，爱憎分明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8320" algn="ctr"/>
              </a:tabLst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礼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理也。待人彬彬有礼，行为端庄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8320" algn="ctr"/>
              </a:tabLst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智慧也。处事果断周密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	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8320" algn="ctr"/>
              </a:tabLst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诚信也。做人诚实稳重讲信誉 </a:t>
            </a:r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3635896" y="981075"/>
            <a:ext cx="5544617" cy="6397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加强君权，维护统治秩序</a:t>
            </a:r>
          </a:p>
        </p:txBody>
      </p:sp>
      <p:sp>
        <p:nvSpPr>
          <p:cNvPr id="195591" name="AutoShape 7"/>
          <p:cNvSpPr/>
          <p:nvPr/>
        </p:nvSpPr>
        <p:spPr>
          <a:xfrm>
            <a:off x="1258888" y="3717925"/>
            <a:ext cx="217487" cy="2016125"/>
          </a:xfrm>
          <a:prstGeom prst="leftBrace">
            <a:avLst>
              <a:gd name="adj1" fmla="val 77250"/>
              <a:gd name="adj2" fmla="val 50000"/>
            </a:avLst>
          </a:prstGeom>
          <a:noFill/>
          <a:ln w="952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95592" name="AutoShape 8"/>
          <p:cNvSpPr>
            <a:spLocks noChangeArrowheads="1"/>
          </p:cNvSpPr>
          <p:nvPr/>
        </p:nvSpPr>
        <p:spPr bwMode="auto">
          <a:xfrm>
            <a:off x="755650" y="4221163"/>
            <a:ext cx="647700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33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五常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195587" grpId="0" bldLvl="0"/>
      <p:bldP spid="195589" grpId="0"/>
      <p:bldP spid="1955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2A17C778-B03E-470F-AC7D-305B88CE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42" y="797718"/>
            <a:ext cx="7164387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3200" b="1" dirty="0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春秋大一统</a:t>
            </a:r>
            <a:r>
              <a:rPr kumimoji="1" lang="zh-CN" altLang="en-US" sz="3200" b="1" dirty="0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3200" b="1" dirty="0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kumimoji="1" lang="zh-CN" altLang="en-US" sz="3200" b="1" dirty="0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3200" b="1" dirty="0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罢黜百家，独尊儒术</a:t>
            </a:r>
            <a:r>
              <a:rPr kumimoji="1" lang="zh-CN" altLang="en-US" sz="3200" b="1" dirty="0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endParaRPr kumimoji="1" lang="zh-CN" altLang="en-US" sz="3200" b="1" dirty="0">
              <a:solidFill>
                <a:srgbClr val="66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01C0D41-C881-444C-98A3-2CAAD100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41438"/>
            <a:ext cx="419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kumimoji="1"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加强中央集权的需要</a:t>
            </a:r>
          </a:p>
        </p:txBody>
      </p:sp>
      <p:sp>
        <p:nvSpPr>
          <p:cNvPr id="10245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F636D980-7DF2-4604-8598-26EDCE59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16113"/>
            <a:ext cx="4932362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3200" b="1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君权神授</a:t>
            </a:r>
            <a:r>
              <a:rPr kumimoji="1" lang="zh-CN" altLang="en-US" sz="3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3200" b="1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kumimoji="1" lang="zh-CN" altLang="en-US" sz="3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3200" b="1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天人合一</a:t>
            </a:r>
            <a:r>
              <a:rPr kumimoji="1" lang="zh-CN" altLang="en-US" sz="3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endParaRPr kumimoji="1" lang="zh-CN" altLang="en-US" sz="3200" b="1">
              <a:solidFill>
                <a:srgbClr val="66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C47A1746-8073-4352-BA8F-133FC048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08275"/>
            <a:ext cx="342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kumimoji="1"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加强君权的需要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2E942A8A-5E28-4DB9-B336-7271F367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4538"/>
            <a:ext cx="4572000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3200" b="1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4" action="ppaction://hlinksldjump"/>
              </a:rPr>
              <a:t>三纲五常</a:t>
            </a:r>
            <a:r>
              <a:rPr kumimoji="1" lang="zh-CN" altLang="en-US" sz="3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3200" b="1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的伦理道德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A02DCAE6-55DC-4E88-A2AF-6948C9AD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4076700"/>
            <a:ext cx="5694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kumimoji="1"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巩固君权、稳定统治秩序的需要</a:t>
            </a:r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F381AA8D-E809-4DDD-8EC9-F4687F29AF7C}"/>
              </a:ext>
            </a:extLst>
          </p:cNvPr>
          <p:cNvSpPr>
            <a:spLocks/>
          </p:cNvSpPr>
          <p:nvPr/>
        </p:nvSpPr>
        <p:spPr bwMode="auto">
          <a:xfrm>
            <a:off x="539750" y="692150"/>
            <a:ext cx="357188" cy="3675063"/>
          </a:xfrm>
          <a:prstGeom prst="leftBrace">
            <a:avLst>
              <a:gd name="adj1" fmla="val 8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ACDF81FF-722C-4D55-BA12-C03CA90B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0"/>
            <a:ext cx="592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A50021"/>
                </a:solidFill>
                <a:ea typeface="华文中宋" panose="02010600040101010101" pitchFamily="2" charset="-122"/>
              </a:rPr>
              <a:t>2</a:t>
            </a:r>
            <a:r>
              <a:rPr lang="zh-CN" altLang="en-US" sz="3600" b="1" dirty="0">
                <a:solidFill>
                  <a:srgbClr val="A50021"/>
                </a:solidFill>
                <a:ea typeface="华文中宋" panose="02010600040101010101" pitchFamily="2" charset="-122"/>
              </a:rPr>
              <a:t>、董仲舒的新儒学体系内容</a:t>
            </a:r>
          </a:p>
        </p:txBody>
      </p:sp>
    </p:spTree>
    <p:extLst>
      <p:ext uri="{BB962C8B-B14F-4D97-AF65-F5344CB8AC3E}">
        <p14:creationId xmlns:p14="http://schemas.microsoft.com/office/powerpoint/2010/main" val="317929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utoUpdateAnimBg="0"/>
      <p:bldP spid="10245" grpId="0" animBg="1" autoUpdateAnimBg="0"/>
      <p:bldP spid="10246" grpId="0" autoUpdateAnimBg="0"/>
      <p:bldP spid="10249" grpId="0" animBg="1" autoUpdateAnimBg="0"/>
      <p:bldP spid="102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0" y="549275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）特点</a:t>
            </a:r>
          </a:p>
        </p:txBody>
      </p:sp>
      <p:sp>
        <p:nvSpPr>
          <p:cNvPr id="196611" name="Rectangle 14"/>
          <p:cNvSpPr>
            <a:spLocks noChangeArrowheads="1"/>
          </p:cNvSpPr>
          <p:nvPr/>
        </p:nvSpPr>
        <p:spPr bwMode="auto">
          <a:xfrm>
            <a:off x="395288" y="1282700"/>
            <a:ext cx="7345363" cy="20018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①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外儒内法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，兼采各家思想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②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儒学独尊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，思想专制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③宣扬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天人感应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，带有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神学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倾向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0" y="3354388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）实质</a:t>
            </a:r>
          </a:p>
        </p:txBody>
      </p:sp>
      <p:sp>
        <p:nvSpPr>
          <p:cNvPr id="196613" name="Rectangle 15"/>
          <p:cNvSpPr>
            <a:spLocks noChangeArrowheads="1"/>
          </p:cNvSpPr>
          <p:nvPr/>
        </p:nvSpPr>
        <p:spPr bwMode="auto">
          <a:xfrm>
            <a:off x="468313" y="4005263"/>
            <a:ext cx="7305675" cy="1854200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借助天上的神权来强化地上的皇权，以思想上的大一统来巩固政治上的大一统，是一种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思想文化专制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79" name="Group 47"/>
          <p:cNvGraphicFramePr>
            <a:graphicFrameLocks noGrp="1"/>
          </p:cNvGraphicFramePr>
          <p:nvPr/>
        </p:nvGraphicFramePr>
        <p:xfrm>
          <a:off x="179388" y="1684338"/>
          <a:ext cx="8785225" cy="4049713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先秦之儒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董仲舒之儒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著作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理论基础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思想来源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与统治者关系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92" name="Freeform 29"/>
          <p:cNvSpPr/>
          <p:nvPr/>
        </p:nvSpPr>
        <p:spPr>
          <a:xfrm>
            <a:off x="1692275" y="811213"/>
            <a:ext cx="5837238" cy="709612"/>
          </a:xfrm>
          <a:custGeom>
            <a:avLst/>
            <a:gdLst/>
            <a:ahLst/>
            <a:cxnLst>
              <a:cxn ang="0">
                <a:pos x="367261328" y="0"/>
              </a:cxn>
              <a:cxn ang="0">
                <a:pos x="0" y="35531351"/>
              </a:cxn>
              <a:cxn ang="0">
                <a:pos x="0" y="177566064"/>
              </a:cxn>
              <a:cxn ang="0">
                <a:pos x="367261328" y="213097415"/>
              </a:cxn>
              <a:cxn ang="0">
                <a:pos x="2147483646" y="213097415"/>
              </a:cxn>
              <a:cxn ang="0">
                <a:pos x="2147483646" y="177566064"/>
              </a:cxn>
              <a:cxn ang="0">
                <a:pos x="2147483646" y="35531351"/>
              </a:cxn>
              <a:cxn ang="0">
                <a:pos x="2147483646" y="0"/>
              </a:cxn>
              <a:cxn ang="0">
                <a:pos x="367261328" y="0"/>
              </a:cxn>
            </a:cxnLst>
            <a:rect l="0" t="0" r="0" b="0"/>
            <a:pathLst>
              <a:path w="6046" h="2363">
                <a:moveTo>
                  <a:pt x="394" y="0"/>
                </a:moveTo>
                <a:cubicBezTo>
                  <a:pt x="394" y="218"/>
                  <a:pt x="217" y="394"/>
                  <a:pt x="0" y="394"/>
                </a:cubicBezTo>
                <a:lnTo>
                  <a:pt x="0" y="1969"/>
                </a:lnTo>
                <a:cubicBezTo>
                  <a:pt x="217" y="1969"/>
                  <a:pt x="394" y="2146"/>
                  <a:pt x="394" y="2363"/>
                </a:cubicBezTo>
                <a:lnTo>
                  <a:pt x="5652" y="2363"/>
                </a:lnTo>
                <a:cubicBezTo>
                  <a:pt x="5652" y="2146"/>
                  <a:pt x="5828" y="1969"/>
                  <a:pt x="6046" y="1969"/>
                </a:cubicBezTo>
                <a:lnTo>
                  <a:pt x="6046" y="394"/>
                </a:lnTo>
                <a:cubicBezTo>
                  <a:pt x="5828" y="394"/>
                  <a:pt x="5652" y="218"/>
                  <a:pt x="5652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1">
              <a:alpha val="38039"/>
            </a:schemeClr>
          </a:solidFill>
          <a:ln w="38100" cap="rnd" cmpd="sng">
            <a:solidFill>
              <a:srgbClr val="CC66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6893" name="Group 30"/>
          <p:cNvGrpSpPr/>
          <p:nvPr/>
        </p:nvGrpSpPr>
        <p:grpSpPr>
          <a:xfrm>
            <a:off x="1116013" y="333375"/>
            <a:ext cx="1223962" cy="965200"/>
            <a:chOff x="0" y="0"/>
            <a:chExt cx="772" cy="772"/>
          </a:xfrm>
        </p:grpSpPr>
        <p:pic>
          <p:nvPicPr>
            <p:cNvPr id="36903" name="Picture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2" cy="7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904" name="Picture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2" cy="7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7665" name="Rectangle 33"/>
          <p:cNvSpPr>
            <a:spLocks noChangeArrowheads="1"/>
          </p:cNvSpPr>
          <p:nvPr/>
        </p:nvSpPr>
        <p:spPr bwMode="auto">
          <a:xfrm>
            <a:off x="2197100" y="868363"/>
            <a:ext cx="4967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汉代儒学和先秦儒学的区别</a:t>
            </a:r>
          </a:p>
        </p:txBody>
      </p:sp>
      <p:sp>
        <p:nvSpPr>
          <p:cNvPr id="197666" name="Rectangle 34"/>
          <p:cNvSpPr>
            <a:spLocks noChangeArrowheads="1"/>
          </p:cNvSpPr>
          <p:nvPr/>
        </p:nvSpPr>
        <p:spPr bwMode="auto">
          <a:xfrm>
            <a:off x="1906588" y="2439988"/>
            <a:ext cx="439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论语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》《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孟子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等</a:t>
            </a:r>
          </a:p>
        </p:txBody>
      </p:sp>
      <p:sp>
        <p:nvSpPr>
          <p:cNvPr id="197667" name="Rectangle 35"/>
          <p:cNvSpPr>
            <a:spLocks noChangeArrowheads="1"/>
          </p:cNvSpPr>
          <p:nvPr/>
        </p:nvSpPr>
        <p:spPr bwMode="auto">
          <a:xfrm>
            <a:off x="5908675" y="2420938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春秋繁露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》</a:t>
            </a:r>
          </a:p>
        </p:txBody>
      </p:sp>
      <p:sp>
        <p:nvSpPr>
          <p:cNvPr id="197668" name="Rectangle 36"/>
          <p:cNvSpPr>
            <a:spLocks noChangeArrowheads="1"/>
          </p:cNvSpPr>
          <p:nvPr/>
        </p:nvSpPr>
        <p:spPr bwMode="auto">
          <a:xfrm>
            <a:off x="2987675" y="3141663"/>
            <a:ext cx="216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仁、礼</a:t>
            </a:r>
          </a:p>
        </p:txBody>
      </p:sp>
      <p:sp>
        <p:nvSpPr>
          <p:cNvPr id="197669" name="Rectangle 37"/>
          <p:cNvSpPr>
            <a:spLocks noChangeArrowheads="1"/>
          </p:cNvSpPr>
          <p:nvPr/>
        </p:nvSpPr>
        <p:spPr bwMode="auto">
          <a:xfrm>
            <a:off x="6267450" y="3141663"/>
            <a:ext cx="262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天人感应</a:t>
            </a:r>
          </a:p>
        </p:txBody>
      </p: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2954338" y="3933825"/>
            <a:ext cx="1976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儒学</a:t>
            </a:r>
          </a:p>
        </p:txBody>
      </p:sp>
      <p:sp>
        <p:nvSpPr>
          <p:cNvPr id="197671" name="Rectangle 39"/>
          <p:cNvSpPr>
            <a:spLocks noChangeArrowheads="1"/>
          </p:cNvSpPr>
          <p:nvPr/>
        </p:nvSpPr>
        <p:spPr bwMode="auto">
          <a:xfrm>
            <a:off x="6124575" y="3644900"/>
            <a:ext cx="2408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儒学、阴阳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道家、法家</a:t>
            </a:r>
          </a:p>
        </p:txBody>
      </p:sp>
      <p:sp>
        <p:nvSpPr>
          <p:cNvPr id="197672" name="Rectangle 40"/>
          <p:cNvSpPr>
            <a:spLocks noChangeArrowheads="1"/>
          </p:cNvSpPr>
          <p:nvPr/>
        </p:nvSpPr>
        <p:spPr bwMode="auto">
          <a:xfrm>
            <a:off x="2674938" y="4930775"/>
            <a:ext cx="218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批判时政</a:t>
            </a:r>
          </a:p>
        </p:txBody>
      </p:sp>
      <p:sp>
        <p:nvSpPr>
          <p:cNvPr id="197673" name="Rectangle 41"/>
          <p:cNvSpPr>
            <a:spLocks noChangeArrowheads="1"/>
          </p:cNvSpPr>
          <p:nvPr/>
        </p:nvSpPr>
        <p:spPr bwMode="auto">
          <a:xfrm>
            <a:off x="5961063" y="4868863"/>
            <a:ext cx="300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维护专制统治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6" grpId="0"/>
      <p:bldP spid="197667" grpId="0"/>
      <p:bldP spid="197668" grpId="0"/>
      <p:bldP spid="197669" grpId="0"/>
      <p:bldP spid="197670" grpId="0"/>
      <p:bldP spid="197671" grpId="0"/>
      <p:bldP spid="197672" grpId="0"/>
      <p:bldP spid="1976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2484438" y="260350"/>
            <a:ext cx="4572000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C66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三、儒学成为正统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0638" y="1628775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原因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323850" y="2709863"/>
            <a:ext cx="5761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新儒学适应了汉武帝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加强中央集权和维护国家统一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的需要</a:t>
            </a:r>
          </a:p>
        </p:txBody>
      </p:sp>
      <p:sp>
        <p:nvSpPr>
          <p:cNvPr id="41989" name="AutoShape 7" descr="07134"/>
          <p:cNvSpPr/>
          <p:nvPr/>
        </p:nvSpPr>
        <p:spPr>
          <a:xfrm>
            <a:off x="6372225" y="1989138"/>
            <a:ext cx="2232025" cy="2492375"/>
          </a:xfrm>
          <a:prstGeom prst="flowChartConnector">
            <a:avLst/>
          </a:pr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4925" y="620713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汉武帝之前儒学的境遇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0" y="2563813"/>
            <a:ext cx="252095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春秋时期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应运而生</a:t>
            </a:r>
          </a:p>
        </p:txBody>
      </p:sp>
      <p:pic>
        <p:nvPicPr>
          <p:cNvPr id="32777" name="Picture 9" descr="kong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788" y="1487488"/>
            <a:ext cx="1135063" cy="146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345" name="Line 9"/>
          <p:cNvSpPr/>
          <p:nvPr/>
        </p:nvSpPr>
        <p:spPr>
          <a:xfrm>
            <a:off x="2484438" y="3068638"/>
            <a:ext cx="863600" cy="0"/>
          </a:xfrm>
          <a:prstGeom prst="line">
            <a:avLst/>
          </a:prstGeom>
          <a:ln w="57150" cap="flat" cmpd="sng">
            <a:solidFill>
              <a:srgbClr val="CC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3276600" y="2563813"/>
            <a:ext cx="252095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战国后期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蔚然大宗</a:t>
            </a:r>
          </a:p>
        </p:txBody>
      </p:sp>
      <p:pic>
        <p:nvPicPr>
          <p:cNvPr id="32778" name="Picture 10" descr="menciu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113" y="1416050"/>
            <a:ext cx="10541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9" name="Picture 11" descr="xunz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9788" y="1416050"/>
            <a:ext cx="104933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6659563" y="2563813"/>
            <a:ext cx="252095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秦朝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遭到打击</a:t>
            </a:r>
          </a:p>
        </p:txBody>
      </p:sp>
      <p:sp>
        <p:nvSpPr>
          <p:cNvPr id="142350" name="Line 14"/>
          <p:cNvSpPr/>
          <p:nvPr/>
        </p:nvSpPr>
        <p:spPr>
          <a:xfrm>
            <a:off x="5795963" y="3068638"/>
            <a:ext cx="863600" cy="0"/>
          </a:xfrm>
          <a:prstGeom prst="line">
            <a:avLst/>
          </a:prstGeom>
          <a:ln w="57150" cap="flat" cmpd="sng">
            <a:solidFill>
              <a:srgbClr val="CC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51" name="Line 15"/>
          <p:cNvSpPr/>
          <p:nvPr/>
        </p:nvSpPr>
        <p:spPr>
          <a:xfrm>
            <a:off x="0" y="5157788"/>
            <a:ext cx="863600" cy="0"/>
          </a:xfrm>
          <a:prstGeom prst="line">
            <a:avLst/>
          </a:prstGeom>
          <a:ln w="57150" cap="flat" cmpd="sng">
            <a:solidFill>
              <a:srgbClr val="CC66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2776" name="Picture 8" descr="qinshihua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7590" y="910800"/>
            <a:ext cx="1386420" cy="184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898525" y="4870450"/>
            <a:ext cx="252095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西汉初期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逐渐复苏</a:t>
            </a:r>
          </a:p>
        </p:txBody>
      </p:sp>
      <p:sp>
        <p:nvSpPr>
          <p:cNvPr id="142354" name="Line 18"/>
          <p:cNvSpPr/>
          <p:nvPr/>
        </p:nvSpPr>
        <p:spPr>
          <a:xfrm>
            <a:off x="3492500" y="5157788"/>
            <a:ext cx="863600" cy="0"/>
          </a:xfrm>
          <a:prstGeom prst="line">
            <a:avLst/>
          </a:prstGeom>
          <a:ln w="57150" cap="flat" cmpd="sng">
            <a:solidFill>
              <a:srgbClr val="CC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55" name="AutoShape 19"/>
          <p:cNvSpPr>
            <a:spLocks noChangeArrowheads="1"/>
          </p:cNvSpPr>
          <p:nvPr/>
        </p:nvSpPr>
        <p:spPr bwMode="auto">
          <a:xfrm>
            <a:off x="4427538" y="4868863"/>
            <a:ext cx="252095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汉武帝时期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成为正统</a:t>
            </a:r>
          </a:p>
        </p:txBody>
      </p:sp>
      <p:pic>
        <p:nvPicPr>
          <p:cNvPr id="142356" name="Picture 12" descr="11470426361920090_small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738" y="3573463"/>
            <a:ext cx="1416050" cy="1544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/>
      <p:bldP spid="142346" grpId="0" animBg="1"/>
      <p:bldP spid="142349" grpId="0" animBg="1"/>
      <p:bldP spid="142353" grpId="0" animBg="1"/>
      <p:bldP spid="1423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2627313" y="44450"/>
            <a:ext cx="4067175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2.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汉武帝尊儒的措施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28600" y="850900"/>
            <a:ext cx="2362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0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政治：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28600" y="2070100"/>
            <a:ext cx="175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0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思想：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52400" y="3981450"/>
            <a:ext cx="175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0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476375" y="836613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起用很多儒学家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参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与国家大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政</a:t>
            </a: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1981200" y="1460500"/>
            <a:ext cx="7162800" cy="54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儒学开始成为</a:t>
            </a:r>
            <a:r>
              <a:rPr kumimoji="0" lang="zh-CN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任官授爵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的标准 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1476375" y="2060575"/>
            <a:ext cx="74882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0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接受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董仲舒</a:t>
            </a: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罢黜百家，独尊儒术</a:t>
            </a: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主张</a:t>
            </a:r>
          </a:p>
        </p:txBody>
      </p:sp>
      <p:sp>
        <p:nvSpPr>
          <p:cNvPr id="43017" name="AutoShape 10"/>
          <p:cNvSpPr/>
          <p:nvPr/>
        </p:nvSpPr>
        <p:spPr>
          <a:xfrm>
            <a:off x="0" y="1125538"/>
            <a:ext cx="250825" cy="3240087"/>
          </a:xfrm>
          <a:prstGeom prst="leftBrace">
            <a:avLst>
              <a:gd name="adj1" fmla="val 107647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1219200" y="276225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  <a:r>
              <a:rPr kumimoji="0" lang="zh-CN" altLang="en-US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教科书：</a:t>
            </a:r>
            <a:endParaRPr kumimoji="0" lang="zh-CN" altLang="en-US" sz="28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19" name="AutoShape 12"/>
          <p:cNvSpPr/>
          <p:nvPr/>
        </p:nvSpPr>
        <p:spPr>
          <a:xfrm>
            <a:off x="990600" y="2914650"/>
            <a:ext cx="381000" cy="2590800"/>
          </a:xfrm>
          <a:prstGeom prst="leftBrace">
            <a:avLst>
              <a:gd name="adj1" fmla="val 56666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1219200" y="344805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  <a:r>
              <a:rPr kumimoji="0" lang="zh-CN" altLang="en-US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教官：</a:t>
            </a:r>
            <a:endParaRPr kumimoji="0" lang="zh-CN" altLang="en-US" sz="28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2895600" y="27622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儒家经典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楷体_GB2312" pitchFamily="49" charset="-122"/>
                <a:cs typeface="+mn-cs"/>
              </a:rPr>
              <a:t>——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五经”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2590800" y="344805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五经博士</a:t>
            </a:r>
          </a:p>
        </p:txBody>
      </p:sp>
      <p:sp>
        <p:nvSpPr>
          <p:cNvPr id="217104" name="AutoShape 16"/>
          <p:cNvSpPr/>
          <p:nvPr/>
        </p:nvSpPr>
        <p:spPr>
          <a:xfrm>
            <a:off x="6781800" y="2838450"/>
            <a:ext cx="228600" cy="1143000"/>
          </a:xfrm>
          <a:prstGeom prst="rightBrace">
            <a:avLst>
              <a:gd name="adj1" fmla="val 41666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7086600" y="2838450"/>
            <a:ext cx="20574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教育为儒学所</a:t>
            </a: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垄断</a:t>
            </a:r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1143000" y="4497388"/>
            <a:ext cx="1752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  <a:r>
              <a:rPr kumimoji="0" lang="zh-CN" altLang="en-US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  </a:t>
            </a: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机构：</a:t>
            </a:r>
            <a:endParaRPr kumimoji="0" lang="zh-CN" altLang="en-US" sz="28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107" name="AutoShape 19"/>
          <p:cNvSpPr/>
          <p:nvPr/>
        </p:nvSpPr>
        <p:spPr>
          <a:xfrm>
            <a:off x="2362200" y="4437063"/>
            <a:ext cx="265113" cy="1220787"/>
          </a:xfrm>
          <a:prstGeom prst="leftBrace">
            <a:avLst>
              <a:gd name="adj1" fmla="val 38373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2590800" y="4224338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中央：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太学，考试合格做官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>
            <a:off x="2590800" y="5138738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郡县：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设立学校</a:t>
            </a:r>
          </a:p>
        </p:txBody>
      </p:sp>
      <p:sp>
        <p:nvSpPr>
          <p:cNvPr id="217110" name="Rectangle 22"/>
          <p:cNvSpPr>
            <a:spLocks noChangeArrowheads="1"/>
          </p:cNvSpPr>
          <p:nvPr/>
        </p:nvSpPr>
        <p:spPr bwMode="auto">
          <a:xfrm>
            <a:off x="7086600" y="4194175"/>
            <a:ext cx="2057400" cy="54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打破陈规</a:t>
            </a:r>
          </a:p>
        </p:txBody>
      </p:sp>
      <p:sp>
        <p:nvSpPr>
          <p:cNvPr id="217111" name="Rectangle 23"/>
          <p:cNvSpPr>
            <a:spLocks noChangeArrowheads="1"/>
          </p:cNvSpPr>
          <p:nvPr/>
        </p:nvSpPr>
        <p:spPr bwMode="auto">
          <a:xfrm>
            <a:off x="5562600" y="5184775"/>
            <a:ext cx="3276600" cy="54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民间开始独尊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  <p:bldP spid="217096" grpId="0" animBg="1"/>
      <p:bldP spid="217097" grpId="0"/>
      <p:bldP spid="217102" grpId="0"/>
      <p:bldP spid="217103" grpId="0"/>
      <p:bldP spid="217105" grpId="0" animBg="1"/>
      <p:bldP spid="217108" grpId="0"/>
      <p:bldP spid="217109" grpId="0"/>
      <p:bldP spid="217110" grpId="0" animBg="1"/>
      <p:bldP spid="217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taixu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798763"/>
            <a:ext cx="4191000" cy="343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4800"/>
            <a:ext cx="9324975" cy="1079500"/>
          </a:xfr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公元前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124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年，汉武帝根据董仲舒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愿陛下</a:t>
            </a: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兴太学，置明师，以养天下之士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的建议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，在长安兴办太学。</a:t>
            </a:r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2987675" y="0"/>
            <a:ext cx="3167063" cy="69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C66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太学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2727325"/>
            <a:ext cx="4932363" cy="1511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太学生员为博士弟子，一般在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18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岁左右，一律由儒家五经博士教授。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4311650"/>
            <a:ext cx="4967288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设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五经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为学习科目，学生可任选一经学习，以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自学为主，每年考试一次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。合格后即可做官。</a:t>
            </a:r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1474788" y="836613"/>
            <a:ext cx="6553200" cy="576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太学是中国历史上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第一所大学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/>
      <p:bldP spid="220167" grpId="0" build="p"/>
      <p:bldP spid="220168" grpId="0" build="p"/>
      <p:bldP spid="22016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34925" y="617538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汉代儒学成为正统的影响</a:t>
            </a:r>
          </a:p>
        </p:txBody>
      </p:sp>
      <p:sp>
        <p:nvSpPr>
          <p:cNvPr id="48131" name="AutoShape 3" descr="07134"/>
          <p:cNvSpPr/>
          <p:nvPr/>
        </p:nvSpPr>
        <p:spPr>
          <a:xfrm>
            <a:off x="7315200" y="333375"/>
            <a:ext cx="1828800" cy="1676400"/>
          </a:xfrm>
          <a:prstGeom prst="flowChartConnector">
            <a:avLst/>
          </a:pr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25284" name="Rectangle 4"/>
          <p:cNvSpPr/>
          <p:nvPr/>
        </p:nvSpPr>
        <p:spPr>
          <a:xfrm>
            <a:off x="76200" y="12192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积极：</a:t>
            </a:r>
          </a:p>
        </p:txBody>
      </p:sp>
      <p:sp>
        <p:nvSpPr>
          <p:cNvPr id="225285" name="Rectangle 5"/>
          <p:cNvSpPr/>
          <p:nvPr/>
        </p:nvSpPr>
        <p:spPr>
          <a:xfrm>
            <a:off x="76200" y="3284538"/>
            <a:ext cx="2590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消极：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107950" y="2590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②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使儒学成为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封建统治思想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和传统文化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主流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107950" y="1905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①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有利于加强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中央集权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，巩固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统一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0" y="40767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①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不利于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各种学术思想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争鸣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扼制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了学术文化的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自由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发展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0" y="5173663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②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它的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神学色彩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导致两汉后来长期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迷信泛滥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225286" grpId="0"/>
      <p:bldP spid="225287" grpId="0"/>
      <p:bldP spid="225288" grpId="0"/>
      <p:bldP spid="2252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/>
          <p:nvPr/>
        </p:nvSpPr>
        <p:spPr>
          <a:xfrm>
            <a:off x="2411413" y="692150"/>
            <a:ext cx="5473700" cy="0"/>
          </a:xfrm>
          <a:prstGeom prst="line">
            <a:avLst/>
          </a:prstGeom>
          <a:ln w="190500" cap="flat" cmpd="sng">
            <a:pattFill prst="pct80">
              <a:fgClr>
                <a:srgbClr val="CC9900"/>
              </a:fgClr>
              <a:bgClr>
                <a:srgbClr val="FFFFCC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0" y="1268413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3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  <a:r>
              <a:rPr kumimoji="0" lang="zh-CN" altLang="en-US" sz="33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有人认为：就其实质而言，“罢黜百家，独尊儒术”与秦朝的“焚书坑儒”是相同的。</a:t>
            </a:r>
          </a:p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3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请回答：你认为上述观点是否有道理？结合秦汉史实指出依据。</a:t>
            </a:r>
          </a:p>
        </p:txBody>
      </p:sp>
      <p:pic>
        <p:nvPicPr>
          <p:cNvPr id="52228" name="Picture 4" descr="问号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350"/>
            <a:ext cx="1752600" cy="104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3490913" y="188913"/>
            <a:ext cx="865187" cy="936625"/>
          </a:xfrm>
          <a:prstGeom prst="flowChartConnector">
            <a:avLst/>
          </a:prstGeom>
          <a:solidFill>
            <a:schemeClr val="bg1"/>
          </a:solidFill>
          <a:ln w="9525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7A5C00"/>
            </a:prstShdw>
          </a:effectLst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2"/>
                </a:solidFill>
                <a:ea typeface="黑体" panose="02010609060101010101" pitchFamily="2" charset="-122"/>
              </a:rPr>
              <a:t>探</a:t>
            </a:r>
          </a:p>
        </p:txBody>
      </p:sp>
      <p:sp>
        <p:nvSpPr>
          <p:cNvPr id="52230" name="AutoShape 6"/>
          <p:cNvSpPr/>
          <p:nvPr/>
        </p:nvSpPr>
        <p:spPr>
          <a:xfrm>
            <a:off x="4284663" y="188913"/>
            <a:ext cx="863600" cy="936625"/>
          </a:xfrm>
          <a:prstGeom prst="flowChartConnector">
            <a:avLst/>
          </a:prstGeom>
          <a:solidFill>
            <a:schemeClr val="bg1"/>
          </a:solidFill>
          <a:ln w="9525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7A5C00"/>
            </a:prstShdw>
          </a:effectLst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2"/>
                </a:solidFill>
                <a:ea typeface="黑体" panose="02010609060101010101" pitchFamily="2" charset="-122"/>
              </a:rPr>
              <a:t>究</a:t>
            </a:r>
          </a:p>
        </p:txBody>
      </p:sp>
      <p:sp>
        <p:nvSpPr>
          <p:cNvPr id="52231" name="AutoShape 7"/>
          <p:cNvSpPr/>
          <p:nvPr/>
        </p:nvSpPr>
        <p:spPr>
          <a:xfrm>
            <a:off x="5076825" y="188913"/>
            <a:ext cx="863600" cy="936625"/>
          </a:xfrm>
          <a:prstGeom prst="flowChartConnector">
            <a:avLst/>
          </a:prstGeom>
          <a:solidFill>
            <a:schemeClr val="bg1"/>
          </a:solidFill>
          <a:ln w="9525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7A5C00"/>
            </a:prstShdw>
          </a:effectLst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2"/>
                </a:solidFill>
                <a:ea typeface="黑体" panose="02010609060101010101" pitchFamily="2" charset="-122"/>
              </a:rPr>
              <a:t>学</a:t>
            </a:r>
          </a:p>
        </p:txBody>
      </p:sp>
      <p:sp>
        <p:nvSpPr>
          <p:cNvPr id="52232" name="AutoShape 8"/>
          <p:cNvSpPr/>
          <p:nvPr/>
        </p:nvSpPr>
        <p:spPr>
          <a:xfrm>
            <a:off x="5868988" y="188913"/>
            <a:ext cx="863600" cy="936625"/>
          </a:xfrm>
          <a:prstGeom prst="flowChartConnector">
            <a:avLst/>
          </a:prstGeom>
          <a:solidFill>
            <a:schemeClr val="bg1"/>
          </a:solidFill>
          <a:ln w="9525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7A5C00"/>
            </a:prstShdw>
          </a:effectLst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2"/>
                </a:solidFill>
                <a:ea typeface="黑体" panose="02010609060101010101" pitchFamily="2" charset="-122"/>
              </a:rPr>
              <a:t>习</a:t>
            </a:r>
          </a:p>
        </p:txBody>
      </p:sp>
      <p:sp>
        <p:nvSpPr>
          <p:cNvPr id="227340" name="Rectangle 3"/>
          <p:cNvSpPr txBox="1">
            <a:spLocks noChangeArrowheads="1"/>
          </p:cNvSpPr>
          <p:nvPr/>
        </p:nvSpPr>
        <p:spPr bwMode="auto">
          <a:xfrm>
            <a:off x="250825" y="3644900"/>
            <a:ext cx="8642350" cy="2376488"/>
          </a:xfrm>
          <a:prstGeom prst="rect">
            <a:avLst/>
          </a:prstGeom>
          <a:solidFill>
            <a:schemeClr val="bg1"/>
          </a:solidFill>
          <a:ln w="9525">
            <a:solidFill>
              <a:srgbClr val="993300"/>
            </a:solidFill>
            <a:prstDash val="lgDashDot"/>
            <a:miter lim="800000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有一定道理。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秦朝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焚书坑儒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和汉武帝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罢黜百家，独尊儒术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，虽然确立的统治思想不同，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但都是为了适应加强中央集权制度的需要。都属于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思想文化专制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的需要。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an_6-150-1_rujia_fushe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476250"/>
            <a:ext cx="2895600" cy="3810000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53251" name="Picture 3" descr="52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3"/>
            <a:ext cx="2286000" cy="2971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3559175" y="1125538"/>
            <a:ext cx="5189538" cy="4413250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秦始皇的统一思想是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不要人民读书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，他的手段是刑罚的裁制；汉武帝的统一思想是要人民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只读一种书，他的手段是利禄的诱引。</a:t>
            </a:r>
          </a:p>
          <a:p>
            <a:pPr marR="0" defTabSz="914400" eaLnBrk="1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结果，始皇失败了，武帝成功了。	</a:t>
            </a:r>
          </a:p>
          <a:p>
            <a:pPr marR="0" defTabSz="914400" eaLnBrk="1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         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顾颉刚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                   </a:t>
            </a:r>
            <a:r>
              <a:rPr kumimoji="0" lang="zh-CN" altLang="en-US" sz="32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                                                         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FD506632-B591-4B25-9FA4-11314B1B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16338"/>
            <a:ext cx="688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评价</a:t>
            </a:r>
          </a:p>
        </p:txBody>
      </p:sp>
      <p:sp>
        <p:nvSpPr>
          <p:cNvPr id="39939" name="AutoShape 3">
            <a:extLst>
              <a:ext uri="{FF2B5EF4-FFF2-40B4-BE49-F238E27FC236}">
                <a16:creationId xmlns:a16="http://schemas.microsoft.com/office/drawing/2014/main" id="{C737DB7F-E677-41BB-8698-AE5375E1D51C}"/>
              </a:ext>
            </a:extLst>
          </p:cNvPr>
          <p:cNvSpPr>
            <a:spLocks/>
          </p:cNvSpPr>
          <p:nvPr/>
        </p:nvSpPr>
        <p:spPr bwMode="auto">
          <a:xfrm>
            <a:off x="982663" y="3243263"/>
            <a:ext cx="133350" cy="1770062"/>
          </a:xfrm>
          <a:prstGeom prst="leftBrace">
            <a:avLst>
              <a:gd name="adj1" fmla="val 1106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345C3584-AA17-4D65-8F74-DD35A6D6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3001963"/>
            <a:ext cx="92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积极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AACF5565-9BCF-4CCE-9DC5-3071F016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700588"/>
            <a:ext cx="113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消极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3BDA92E2-8A82-4A03-81BB-B310F88BA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451100"/>
            <a:ext cx="6851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、加强了中央集权，巩固了大一统的国家</a:t>
            </a:r>
            <a:r>
              <a:rPr kumimoji="1" lang="zh-CN" altLang="en-US" sz="2400" b="1"/>
              <a:t>，有利于稳定社会秩序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A5762BF3-2FAB-4BD6-99DC-E20D18B2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3217863"/>
            <a:ext cx="635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、对儒学为主流的传统文化起了积极作用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4E106818-BAD1-4396-A058-562C28D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3578225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、发扬了中华民族传统美德</a:t>
            </a:r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id="{04D677C9-C98E-4A33-855C-E1F56CAAECA4}"/>
              </a:ext>
            </a:extLst>
          </p:cNvPr>
          <p:cNvSpPr>
            <a:spLocks/>
          </p:cNvSpPr>
          <p:nvPr/>
        </p:nvSpPr>
        <p:spPr bwMode="auto">
          <a:xfrm>
            <a:off x="1909763" y="4149725"/>
            <a:ext cx="69850" cy="1620838"/>
          </a:xfrm>
          <a:prstGeom prst="leftBrace">
            <a:avLst>
              <a:gd name="adj1" fmla="val 1933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FA90C398-32BF-4AB4-BA41-CD3BD1C6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9385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、唯心主义的成分应批判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BE5E662F-9896-453F-9832-CC4B25F8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4365625"/>
            <a:ext cx="6775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、扼杀不同流派的思想专制作风不可取，应当鼓励各种学术思想争鸣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A515F881-B15F-462E-BE55-D0FBD600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157788"/>
            <a:ext cx="6804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、带有神学迷信色彩，宣扬纲常伦理是为了维护封建专制和等级制度，应批判</a:t>
            </a:r>
          </a:p>
        </p:txBody>
      </p:sp>
      <p:sp>
        <p:nvSpPr>
          <p:cNvPr id="39949" name="AutoShape 13">
            <a:extLst>
              <a:ext uri="{FF2B5EF4-FFF2-40B4-BE49-F238E27FC236}">
                <a16:creationId xmlns:a16="http://schemas.microsoft.com/office/drawing/2014/main" id="{60F01939-3458-45E1-ABE1-5F750A3EE247}"/>
              </a:ext>
            </a:extLst>
          </p:cNvPr>
          <p:cNvSpPr>
            <a:spLocks/>
          </p:cNvSpPr>
          <p:nvPr/>
        </p:nvSpPr>
        <p:spPr bwMode="auto">
          <a:xfrm>
            <a:off x="1944688" y="2740025"/>
            <a:ext cx="71437" cy="1008063"/>
          </a:xfrm>
          <a:prstGeom prst="leftBrace">
            <a:avLst>
              <a:gd name="adj1" fmla="val 1175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751C0081-7F7D-4BBC-8DD0-DB54D3CE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96975"/>
            <a:ext cx="7705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33399"/>
                </a:solidFill>
              </a:rPr>
              <a:t>董仲舒的新儒学中有哪些积极成分？哪些又是在现实生活中要扬弃的？</a:t>
            </a:r>
          </a:p>
        </p:txBody>
      </p:sp>
      <p:pic>
        <p:nvPicPr>
          <p:cNvPr id="39951" name="Picture 15">
            <a:extLst>
              <a:ext uri="{FF2B5EF4-FFF2-40B4-BE49-F238E27FC236}">
                <a16:creationId xmlns:a16="http://schemas.microsoft.com/office/drawing/2014/main" id="{BD2FA7FF-CD22-4EFB-BB73-38B63EA979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69888"/>
            <a:ext cx="17526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39944" grpId="0" autoUpdateAnimBg="0"/>
      <p:bldP spid="39946" grpId="0" autoUpdateAnimBg="0"/>
      <p:bldP spid="39947" grpId="0" autoUpdateAnimBg="0"/>
      <p:bldP spid="399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467544" y="188640"/>
            <a:ext cx="6912026" cy="71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C66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一、从</a:t>
            </a:r>
            <a:r>
              <a:rPr kumimoji="0" lang="zh-CN" altLang="en-US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无为</a:t>
            </a:r>
            <a:r>
              <a:rPr kumimoji="0" lang="zh-CN" altLang="en-US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到</a:t>
            </a:r>
            <a:r>
              <a:rPr lang="zh-CN" altLang="en-US" sz="3300" b="1" dirty="0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“</a:t>
            </a:r>
            <a:r>
              <a:rPr kumimoji="0" lang="zh-CN" altLang="en-US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有为</a:t>
            </a:r>
            <a:r>
              <a:rPr kumimoji="0" lang="en-US" altLang="zh-CN" sz="33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”</a:t>
            </a:r>
            <a:endParaRPr kumimoji="0" lang="zh-CN" altLang="en-US" sz="33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0" y="981075"/>
            <a:ext cx="608488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西汉</a:t>
            </a:r>
            <a:r>
              <a:rPr kumimoji="0" lang="zh-CN" altLang="en-US" sz="3200" b="1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初年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盛行“</a:t>
            </a:r>
            <a:r>
              <a:rPr kumimoji="0" lang="zh-CN" altLang="en-US" sz="3200" b="1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无为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而治”</a:t>
            </a:r>
          </a:p>
        </p:txBody>
      </p:sp>
      <p:pic>
        <p:nvPicPr>
          <p:cNvPr id="8196" name="Picture 6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1072">
            <a:off x="7769077" y="761365"/>
            <a:ext cx="823912" cy="1679575"/>
          </a:xfrm>
          <a:prstGeom prst="rect">
            <a:avLst/>
          </a:prstGeom>
          <a:solidFill>
            <a:schemeClr val="bg1">
              <a:alpha val="2196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32" name="Text Box 3"/>
          <p:cNvSpPr>
            <a:spLocks noChangeArrowheads="1"/>
          </p:cNvSpPr>
          <p:nvPr/>
        </p:nvSpPr>
        <p:spPr bwMode="auto">
          <a:xfrm>
            <a:off x="0" y="4568366"/>
            <a:ext cx="925252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强调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无为而无不为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尊重自然规律，反对盲目行动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倡导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待时而动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因时制宜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是一种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积极无为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的哲学观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E34731-9126-4836-8330-360ABD78260E}"/>
              </a:ext>
            </a:extLst>
          </p:cNvPr>
          <p:cNvSpPr txBox="1"/>
          <p:nvPr/>
        </p:nvSpPr>
        <p:spPr>
          <a:xfrm>
            <a:off x="287337" y="1986295"/>
            <a:ext cx="8569325" cy="16681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“无为”：遵循自然的法则而不妄为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“治”：治理。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意思是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自己不妄为而使天下得到治理</a:t>
            </a:r>
            <a:endParaRPr lang="en-US" altLang="zh-CN" sz="32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2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-14605" y="189230"/>
            <a:ext cx="5523230" cy="6408420"/>
          </a:xfrm>
        </p:spPr>
        <p:txBody>
          <a:bodyPr/>
          <a:lstStyle/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r>
              <a:rPr lang="en-US" altLang="zh-CN" sz="3200" b="1" kern="1200" baseline="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</a:t>
            </a:r>
            <a:r>
              <a:rPr lang="zh-CN" altLang="en-US" sz="3200" b="1" kern="1200" baseline="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、汉初“无为而治”</a:t>
            </a:r>
          </a:p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r>
              <a:rPr lang="zh-CN" altLang="en-US" sz="3200" b="1" kern="1200" baseline="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（</a:t>
            </a:r>
            <a:r>
              <a:rPr lang="en-US" altLang="zh-CN" sz="3200" b="1" kern="1200" baseline="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</a:t>
            </a:r>
            <a:r>
              <a:rPr lang="zh-CN" altLang="en-US" sz="3200" b="1" kern="1200" baseline="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）原因</a:t>
            </a:r>
            <a:endParaRPr lang="zh-CN" altLang="en-US" sz="2800" b="1" kern="1200" baseline="0" dirty="0"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endParaRPr lang="zh-CN" altLang="en-US" sz="2800" b="1" kern="1200" baseline="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endParaRPr lang="zh-CN" altLang="en-US" sz="2800" b="1" kern="1200" baseline="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endParaRPr lang="zh-CN" altLang="en-US" sz="2800" b="1" kern="1200" baseline="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endParaRPr lang="zh-CN" altLang="en-US" sz="2800" b="1" kern="1200" baseline="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lnSpc>
                <a:spcPct val="90000"/>
              </a:lnSpc>
              <a:buChar char="•"/>
            </a:pPr>
            <a:endParaRPr lang="zh-CN" altLang="en-US" sz="2800" b="1" kern="1200" baseline="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0" eaLnBrk="1" hangingPunct="1">
              <a:lnSpc>
                <a:spcPct val="90000"/>
              </a:lnSpc>
            </a:pPr>
            <a:r>
              <a:rPr lang="en-US" altLang="zh-CN" sz="3600" b="1" kern="1200" baseline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zh-CN" altLang="en-US" sz="3600" b="1" kern="1200" baseline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客观：</a:t>
            </a:r>
            <a:r>
              <a:rPr lang="zh-CN" altLang="en-US" sz="3600" b="1" kern="1200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由于长期战争</a:t>
            </a:r>
            <a:r>
              <a:rPr lang="en-US" altLang="zh-CN" sz="3600" b="1" kern="1200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3600" b="1" kern="1200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社会经济遭到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严重</a:t>
            </a:r>
            <a:r>
              <a:rPr lang="zh-CN" altLang="en-US" sz="3600" b="1" kern="1200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破坏 </a:t>
            </a:r>
            <a:endParaRPr lang="zh-CN" altLang="en-US" sz="3600" b="1" kern="1200" baseline="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0" eaLnBrk="1" hangingPunct="1">
              <a:lnSpc>
                <a:spcPct val="90000"/>
              </a:lnSpc>
            </a:pPr>
            <a:endParaRPr lang="en-US" altLang="zh-CN" sz="2800" b="1" kern="1200" baseline="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0" eaLnBrk="1" hangingPunct="1">
              <a:lnSpc>
                <a:spcPct val="90000"/>
              </a:lnSpc>
              <a:buClrTx/>
              <a:buSzTx/>
            </a:pPr>
            <a:r>
              <a:rPr lang="en-US" altLang="zh-CN" sz="3600" b="1" kern="1200" baseline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②主观：</a:t>
            </a:r>
            <a:r>
              <a:rPr lang="en-US" altLang="zh-CN" sz="3600" b="1" kern="1200" baseline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统治者吸取秦亡教训,欲图长治久安</a:t>
            </a:r>
          </a:p>
          <a:p>
            <a:pPr algn="l" defTabSz="0" eaLnBrk="1" hangingPunct="1">
              <a:lnSpc>
                <a:spcPct val="90000"/>
              </a:lnSpc>
            </a:pPr>
            <a:endParaRPr lang="en-US" altLang="zh-CN" sz="3600" b="1" kern="1200" baseline="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5" name="Picture 2" descr="6a1a89506161550d43a75beb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9334"/>
          <a:stretch>
            <a:fillRect/>
          </a:stretch>
        </p:blipFill>
        <p:spPr>
          <a:xfrm>
            <a:off x="5435600" y="3573463"/>
            <a:ext cx="3600450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-14605" y="1395095"/>
            <a:ext cx="9138920" cy="2061210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汉兴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,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接秦之弊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……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民失作业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大饥馑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……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人相食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死者过半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。自天子不能具醇驷（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chún sì 四匹马的毛色一样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），而将相或乘牛车。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           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——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汉书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·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食货志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0"/>
      <p:bldP spid="14336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4925" y="1973263"/>
            <a:ext cx="21240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）目的：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771800" y="1916832"/>
            <a:ext cx="543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恢复生产、安定人心</a:t>
            </a:r>
          </a:p>
        </p:txBody>
      </p:sp>
      <p:pic>
        <p:nvPicPr>
          <p:cNvPr id="145424" name="Picture 16" descr="a50f4bfbfbedab64789b0ff6f536afc379311e1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0" y="2708275"/>
            <a:ext cx="183197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6" name="Picture 11" descr="刘邦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5" y="2708275"/>
            <a:ext cx="2422525" cy="273526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45427" name="Rectangle 12"/>
          <p:cNvSpPr>
            <a:spLocks noChangeArrowheads="1"/>
          </p:cNvSpPr>
          <p:nvPr/>
        </p:nvSpPr>
        <p:spPr bwMode="auto">
          <a:xfrm>
            <a:off x="541338" y="5445125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汉高祖</a:t>
            </a:r>
          </a:p>
        </p:txBody>
      </p:sp>
      <p:sp>
        <p:nvSpPr>
          <p:cNvPr id="145428" name="Rectangle 12"/>
          <p:cNvSpPr>
            <a:spLocks noChangeArrowheads="1"/>
          </p:cNvSpPr>
          <p:nvPr/>
        </p:nvSpPr>
        <p:spPr bwMode="auto">
          <a:xfrm>
            <a:off x="2843213" y="5516563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汉惠帝</a:t>
            </a:r>
          </a:p>
        </p:txBody>
      </p:sp>
      <p:pic>
        <p:nvPicPr>
          <p:cNvPr id="145430" name="Picture 22" descr="a5c27d1ed21b0ef46441fe48dfc451da81cb3e7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6763" y="2708275"/>
            <a:ext cx="2154237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31" name="Rectangle 12"/>
          <p:cNvSpPr>
            <a:spLocks noChangeArrowheads="1"/>
          </p:cNvSpPr>
          <p:nvPr/>
        </p:nvSpPr>
        <p:spPr bwMode="auto">
          <a:xfrm>
            <a:off x="4859338" y="5513388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汉文帝</a:t>
            </a:r>
          </a:p>
        </p:txBody>
      </p:sp>
      <p:pic>
        <p:nvPicPr>
          <p:cNvPr id="145433" name="Picture 25" descr="9358d109b3de9c8251c4e98d6e81800a19d8430a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588" y="2708275"/>
            <a:ext cx="2155825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34" name="Rectangle 12"/>
          <p:cNvSpPr>
            <a:spLocks noChangeArrowheads="1"/>
          </p:cNvSpPr>
          <p:nvPr/>
        </p:nvSpPr>
        <p:spPr bwMode="auto">
          <a:xfrm>
            <a:off x="7019925" y="5516563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汉景帝</a:t>
            </a:r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-73660" y="652780"/>
            <a:ext cx="37236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）政策表现：</a:t>
            </a:r>
          </a:p>
        </p:txBody>
      </p:sp>
      <p:sp>
        <p:nvSpPr>
          <p:cNvPr id="145439" name="Rectangle 31"/>
          <p:cNvSpPr>
            <a:spLocks noChangeArrowheads="1"/>
          </p:cNvSpPr>
          <p:nvPr/>
        </p:nvSpPr>
        <p:spPr bwMode="auto">
          <a:xfrm>
            <a:off x="2987824" y="620688"/>
            <a:ext cx="79216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与民休息，轻徭薄赋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（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轻徭薄赋，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减轻刑罚；士兵归家，授予田宅等）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ldLvl="0" animBg="1"/>
      <p:bldP spid="145413" grpId="0" bldLvl="0" animBg="1"/>
      <p:bldP spid="145438" grpId="0" bldLvl="0" animBg="1"/>
      <p:bldP spid="1454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Text Box 3"/>
          <p:cNvSpPr>
            <a:spLocks noChangeArrowheads="1"/>
          </p:cNvSpPr>
          <p:nvPr/>
        </p:nvSpPr>
        <p:spPr bwMode="auto">
          <a:xfrm>
            <a:off x="0" y="2533650"/>
            <a:ext cx="9144000" cy="3121025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至武帝之初七十年间，国家亡事，非遇水旱，则民人给家足，都鄙廪庾（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lǐn yǔ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粮仓）尽满，而府库余财。京师之钱累百巨万，贯朽而不可校。太仓之粟陈陈相因，充溢露积于外，腐败不可食。众庶街巷有马。阡陌之间成群，乘牸牝（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z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p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n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母马）者而不得会聚。             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——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后汉书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.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食货志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                      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906588" y="652463"/>
            <a:ext cx="23050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）成效：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3086418" y="652463"/>
            <a:ext cx="6840538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            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经济实力增强，人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民生活安定，社会繁荣，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楷体_GB2312" pitchFamily="49" charset="-122"/>
                <a:cs typeface="+mn-cs"/>
              </a:rPr>
              <a:t>国力强盛</a:t>
            </a:r>
          </a:p>
        </p:txBody>
      </p:sp>
      <p:sp>
        <p:nvSpPr>
          <p:cNvPr id="28676" name="Line 4"/>
          <p:cNvSpPr/>
          <p:nvPr/>
        </p:nvSpPr>
        <p:spPr>
          <a:xfrm>
            <a:off x="522605" y="3585845"/>
            <a:ext cx="1601470" cy="1841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Line 4"/>
          <p:cNvSpPr/>
          <p:nvPr/>
        </p:nvSpPr>
        <p:spPr>
          <a:xfrm>
            <a:off x="2797810" y="4093528"/>
            <a:ext cx="19446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Line 4"/>
          <p:cNvSpPr/>
          <p:nvPr/>
        </p:nvSpPr>
        <p:spPr>
          <a:xfrm>
            <a:off x="90170" y="4545330"/>
            <a:ext cx="4717415" cy="5461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6392" name="Picture 12" descr="360截图201509090840320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250"/>
            <a:ext cx="2124075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  <p:bldP spid="148487" grpId="0" bldLvl="0" animBg="1"/>
      <p:bldP spid="14848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621030"/>
            <a:ext cx="72339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无为而治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消极影响：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68313" y="1477328"/>
            <a:ext cx="2087563" cy="645160"/>
          </a:xfrm>
          <a:prstGeom prst="rect">
            <a:avLst/>
          </a:prstGeom>
          <a:noFill/>
          <a:ln w="19050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王国问题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68313" y="2624773"/>
            <a:ext cx="2087563" cy="645160"/>
          </a:xfrm>
          <a:prstGeom prst="rect">
            <a:avLst/>
          </a:prstGeom>
          <a:noFill/>
          <a:ln w="19050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土地兼并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68630" y="3924300"/>
            <a:ext cx="2242820" cy="645160"/>
          </a:xfrm>
          <a:prstGeom prst="rect">
            <a:avLst/>
          </a:prstGeom>
          <a:noFill/>
          <a:ln w="19050" algn="ctr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边境不宁</a:t>
            </a:r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1115695" y="4848860"/>
            <a:ext cx="641731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微软雅黑" panose="020B0503020204020204" pitchFamily="34" charset="-122"/>
                <a:cs typeface="+mn-cs"/>
              </a:rPr>
              <a:t>加强专制主义中央集权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微软雅黑" panose="020B0503020204020204" pitchFamily="34" charset="-122"/>
                <a:sym typeface="+mn-ea"/>
              </a:rPr>
              <a:t>采取</a:t>
            </a:r>
            <a:r>
              <a:rPr lang="zh-CN" altLang="en-US" sz="3600" b="1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微软雅黑" panose="020B0503020204020204" pitchFamily="34" charset="-122"/>
                <a:sym typeface="+mn-ea"/>
              </a:rPr>
              <a:t>积极有为</a:t>
            </a:r>
            <a:r>
              <a:rPr lang="zh-CN" altLang="en-US" sz="3600" b="1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微软雅黑" panose="020B0503020204020204" pitchFamily="34" charset="-122"/>
                <a:sym typeface="+mn-ea"/>
              </a:rPr>
              <a:t>的思想。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0" name="云形标注 11269"/>
          <p:cNvSpPr/>
          <p:nvPr/>
        </p:nvSpPr>
        <p:spPr>
          <a:xfrm rot="300000">
            <a:off x="2834640" y="1292225"/>
            <a:ext cx="6132830" cy="3089910"/>
          </a:xfrm>
          <a:prstGeom prst="cloudCallout">
            <a:avLst>
              <a:gd name="adj1" fmla="val -43759"/>
              <a:gd name="adj2" fmla="val 61602"/>
            </a:avLst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无为而治”的治国理念已不适应当时的形势，汉武帝应该怎么办？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ldLvl="0" animBg="1"/>
      <p:bldP spid="156678" grpId="0" bldLvl="0" animBg="1"/>
      <p:bldP spid="156679" grpId="0" bldLvl="0" animBg="1"/>
      <p:bldP spid="156687" grpId="0" bldLvl="0" animBg="1"/>
      <p:bldP spid="156687" grpId="1" animBg="1"/>
      <p:bldP spid="1127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文本框 169985"/>
          <p:cNvSpPr txBox="1"/>
          <p:nvPr/>
        </p:nvSpPr>
        <p:spPr>
          <a:xfrm>
            <a:off x="107950" y="2276475"/>
            <a:ext cx="9036050" cy="427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34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①汉朝经济实力的恢复和增强</a:t>
            </a:r>
          </a:p>
          <a:p>
            <a:endParaRPr lang="zh-CN" altLang="en-US" sz="34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②社会潜伏着危机：王国问题、土地兼并、匈奴为患等问题</a:t>
            </a:r>
          </a:p>
          <a:p>
            <a:endParaRPr lang="zh-CN" altLang="en-US" sz="34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③为加强中央集权，适应国家统一的发展趋势 </a:t>
            </a:r>
          </a:p>
          <a:p>
            <a:endParaRPr lang="zh-CN" altLang="en-US" sz="3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9987" name="文本框 169986"/>
          <p:cNvSpPr txBox="1"/>
          <p:nvPr/>
        </p:nvSpPr>
        <p:spPr>
          <a:xfrm>
            <a:off x="0" y="1052513"/>
            <a:ext cx="9144000" cy="1200329"/>
          </a:xfrm>
          <a:prstGeom prst="rect">
            <a:avLst/>
          </a:prstGeom>
          <a:solidFill>
            <a:srgbClr val="3366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pitchFamily="2" charset="-122"/>
                <a:ea typeface="黑体" panose="02010609060101010101" pitchFamily="2" charset="-122"/>
              </a:rPr>
              <a:t>总结一下汉武帝从“无为”向“有为”转变的原因</a:t>
            </a:r>
          </a:p>
        </p:txBody>
      </p:sp>
      <p:sp>
        <p:nvSpPr>
          <p:cNvPr id="169990" name="矩形 169989"/>
          <p:cNvSpPr/>
          <p:nvPr/>
        </p:nvSpPr>
        <p:spPr>
          <a:xfrm>
            <a:off x="539750" y="333375"/>
            <a:ext cx="40836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、汉武帝的“有为”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549843" y="429895"/>
            <a:ext cx="4500563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．汉武帝： “</a:t>
            </a:r>
            <a:r>
              <a:rPr kumimoji="0" lang="zh-CN" altLang="en-US" sz="3600" b="1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有为</a:t>
            </a:r>
            <a:r>
              <a:rPr kumimoji="0" lang="en-US" altLang="zh-CN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pic>
        <p:nvPicPr>
          <p:cNvPr id="20483" name="Picture 5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04490">
            <a:off x="8040370" y="4203700"/>
            <a:ext cx="1006475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2256473" y="1516698"/>
            <a:ext cx="194468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政治：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878580" y="1331595"/>
            <a:ext cx="466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加强中央集权：推恩令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3878580" y="1880870"/>
            <a:ext cx="476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加强君主专制：中外朝</a:t>
            </a:r>
          </a:p>
        </p:txBody>
      </p:sp>
      <p:sp>
        <p:nvSpPr>
          <p:cNvPr id="187401" name="Line 9"/>
          <p:cNvSpPr/>
          <p:nvPr/>
        </p:nvSpPr>
        <p:spPr>
          <a:xfrm>
            <a:off x="1042988" y="2538413"/>
            <a:ext cx="7200900" cy="0"/>
          </a:xfrm>
          <a:prstGeom prst="line">
            <a:avLst/>
          </a:prstGeom>
          <a:ln w="952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042988" y="2631440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经济：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08898" y="2677795"/>
            <a:ext cx="5761038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抑制富商大贾的势力，稳定物价。实行货币官铸、盐铁专卖等；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推广代田法</a:t>
            </a:r>
          </a:p>
        </p:txBody>
      </p:sp>
      <p:sp>
        <p:nvSpPr>
          <p:cNvPr id="187404" name="Line 12"/>
          <p:cNvSpPr/>
          <p:nvPr/>
        </p:nvSpPr>
        <p:spPr>
          <a:xfrm>
            <a:off x="1042988" y="4213225"/>
            <a:ext cx="7200900" cy="0"/>
          </a:xfrm>
          <a:prstGeom prst="line">
            <a:avLst/>
          </a:prstGeom>
          <a:ln w="952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1042988" y="4431348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军事：</a:t>
            </a:r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771458" y="4431665"/>
            <a:ext cx="6300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反击匈奴；派张骞出使西域等</a:t>
            </a:r>
          </a:p>
        </p:txBody>
      </p:sp>
      <p:sp>
        <p:nvSpPr>
          <p:cNvPr id="187407" name="Line 15"/>
          <p:cNvSpPr/>
          <p:nvPr/>
        </p:nvSpPr>
        <p:spPr>
          <a:xfrm>
            <a:off x="1042988" y="5117148"/>
            <a:ext cx="7200900" cy="0"/>
          </a:xfrm>
          <a:prstGeom prst="line">
            <a:avLst/>
          </a:prstGeom>
          <a:ln w="952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1042988" y="5306695"/>
            <a:ext cx="2665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思想文化：</a:t>
            </a:r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3600450" y="5306695"/>
            <a:ext cx="4643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罢黜百家，独尊儒术”</a:t>
            </a:r>
          </a:p>
        </p:txBody>
      </p:sp>
      <p:sp>
        <p:nvSpPr>
          <p:cNvPr id="187410" name="Line 18"/>
          <p:cNvSpPr/>
          <p:nvPr/>
        </p:nvSpPr>
        <p:spPr>
          <a:xfrm>
            <a:off x="1042988" y="6049645"/>
            <a:ext cx="7200900" cy="0"/>
          </a:xfrm>
          <a:prstGeom prst="line">
            <a:avLst/>
          </a:prstGeom>
          <a:ln w="952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2290" name="Picture 2" descr="b9d8b70143b594151c95837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" y="5715"/>
            <a:ext cx="2176780" cy="2533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901940" y="1508125"/>
            <a:ext cx="294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</a:rPr>
              <a:t>必修一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01940" y="2967990"/>
            <a:ext cx="240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</a:rPr>
              <a:t>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/>
      <p:bldP spid="187399" grpId="0" bldLvl="0" animBg="1"/>
      <p:bldP spid="187400" grpId="0" bldLvl="0" animBg="1"/>
      <p:bldP spid="187402" grpId="0"/>
      <p:bldP spid="187403" grpId="0" bldLvl="0" animBg="1"/>
      <p:bldP spid="187405" grpId="0"/>
      <p:bldP spid="187406" grpId="0" bldLvl="0" animBg="1"/>
      <p:bldP spid="187408" grpId="0"/>
      <p:bldP spid="187409" grpId="0" bldLvl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246</TotalTime>
  <Words>3903</Words>
  <Application>Microsoft Office PowerPoint</Application>
  <PresentationFormat>全屏显示(4:3)</PresentationFormat>
  <Paragraphs>285</Paragraphs>
  <Slides>25</Slides>
  <Notes>20</Notes>
  <HiddenSlides>2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黑体</vt:lpstr>
      <vt:lpstr>华文新魏</vt:lpstr>
      <vt:lpstr>楷体_GB2312</vt:lpstr>
      <vt:lpstr>宋体</vt:lpstr>
      <vt:lpstr>微软雅黑</vt:lpstr>
      <vt:lpstr>Arial</vt:lpstr>
      <vt:lpstr>Calibri</vt:lpstr>
      <vt:lpstr>Franklin Gothic Book</vt:lpstr>
      <vt:lpstr>Franklin Gothic Medium</vt:lpstr>
      <vt:lpstr>Garamond</vt:lpstr>
      <vt:lpstr>Times New Roman</vt:lpstr>
      <vt:lpstr>Wingdings</vt:lpstr>
      <vt:lpstr>Wingdings 2</vt:lpstr>
      <vt:lpstr>自定义设计方案</vt:lpstr>
      <vt:lpstr>默认设计模板</vt:lpstr>
      <vt:lpstr>Office 主题</vt:lpstr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lin</dc:creator>
  <cp:lastModifiedBy>潘玉凤</cp:lastModifiedBy>
  <cp:revision>346</cp:revision>
  <dcterms:created xsi:type="dcterms:W3CDTF">2008-09-09T01:30:11Z</dcterms:created>
  <dcterms:modified xsi:type="dcterms:W3CDTF">2020-05-27T01:19:09Z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