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1" r:id="rId7"/>
    <p:sldId id="260" r:id="rId8"/>
    <p:sldId id="262" r:id="rId9"/>
    <p:sldId id="263" r:id="rId10"/>
    <p:sldId id="264" r:id="rId11"/>
    <p:sldId id="265" r:id="rId12"/>
    <p:sldId id="266" r:id="rId13"/>
    <p:sldId id="268" r:id="rId14"/>
    <p:sldId id="267" r:id="rId15"/>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77" d="100"/>
          <a:sy n="77" d="100"/>
        </p:scale>
        <p:origin x="-42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p>
            <a:pPr lvl="0"/>
            <a:r>
              <a:rPr lang="zh-CN" altLang="en-US" dirty="0"/>
              <a:t>单击此处编辑母版标题样式</a:t>
            </a:r>
            <a:endParaRPr lang="zh-CN" altLang="en-US" dirty="0"/>
          </a:p>
        </p:txBody>
      </p:sp>
      <p:sp>
        <p:nvSpPr>
          <p:cNvPr id="1027" name="文本占位符 1026"/>
          <p:cNvSpPr>
            <a:spLocks noGrp="1"/>
          </p:cNvSpPr>
          <p:nvPr>
            <p:ph type="body" idx="1"/>
          </p:nvPr>
        </p:nvSpPr>
        <p:spPr>
          <a:xfrm>
            <a:off x="457200" y="1600200"/>
            <a:ext cx="8229600" cy="4525963"/>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a:endParaRPr lang="zh-CN" altLang="en-US" dirty="0">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a:endParaRPr lang="zh-CN" altLang="en-US" dirty="0">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标题 4097"/>
          <p:cNvSpPr>
            <a:spLocks noGrp="1"/>
          </p:cNvSpPr>
          <p:nvPr>
            <p:ph type="ctrTitle"/>
          </p:nvPr>
        </p:nvSpPr>
        <p:spPr>
          <a:xfrm>
            <a:off x="685800" y="2130425"/>
            <a:ext cx="7772400" cy="1470025"/>
          </a:xfrm>
          <a:ln/>
        </p:spPr>
        <p:txBody>
          <a:bodyPr anchor="ctr"/>
          <a:p>
            <a:pPr defTabSz="914400">
              <a:buClrTx/>
              <a:buSzTx/>
              <a:buFontTx/>
            </a:pPr>
            <a:endParaRPr sz="4400" kern="1200" baseline="0" dirty="0">
              <a:latin typeface="Arial" panose="020B0604020202020204" pitchFamily="34" charset="0"/>
              <a:ea typeface="宋体" panose="02010600030101010101" pitchFamily="2" charset="-122"/>
            </a:endParaRPr>
          </a:p>
        </p:txBody>
      </p:sp>
      <p:sp>
        <p:nvSpPr>
          <p:cNvPr id="4099" name="副标题 4098"/>
          <p:cNvSpPr>
            <a:spLocks noGrp="1"/>
          </p:cNvSpPr>
          <p:nvPr>
            <p:ph type="subTitle" idx="1"/>
          </p:nvPr>
        </p:nvSpPr>
        <p:spPr>
          <a:xfrm>
            <a:off x="1371600" y="3886200"/>
            <a:ext cx="6400800" cy="1752600"/>
          </a:xfrm>
          <a:ln/>
        </p:spPr>
        <p:txBody>
          <a:bodyPr/>
          <a:p>
            <a:pPr defTabSz="914400">
              <a:buClrTx/>
              <a:buSzTx/>
              <a:buFontTx/>
            </a:pPr>
            <a:endParaRPr sz="3200" kern="1200" baseline="0" dirty="0">
              <a:latin typeface="Arial" panose="020B0604020202020204" pitchFamily="34" charset="0"/>
              <a:ea typeface="宋体" panose="02010600030101010101" pitchFamily="2"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标题 13313"/>
          <p:cNvSpPr>
            <a:spLocks noGrp="1"/>
          </p:cNvSpPr>
          <p:nvPr>
            <p:ph type="title"/>
          </p:nvPr>
        </p:nvSpPr>
        <p:spPr>
          <a:ln/>
        </p:spPr>
        <p:txBody>
          <a:bodyPr anchor="ctr"/>
          <a:p>
            <a:endParaRPr dirty="0"/>
          </a:p>
        </p:txBody>
      </p:sp>
      <p:sp>
        <p:nvSpPr>
          <p:cNvPr id="13315" name="文本占位符 13314"/>
          <p:cNvSpPr>
            <a:spLocks noGrp="1"/>
          </p:cNvSpPr>
          <p:nvPr>
            <p:ph type="body" idx="1"/>
          </p:nvPr>
        </p:nvSpPr>
        <p:spPr>
          <a:ln/>
        </p:spPr>
        <p:txBody>
          <a:bodyPr/>
          <a:p>
            <a:r>
              <a:rPr lang="zh-CN" altLang="en-US" dirty="0"/>
              <a:t>分组讨论：</a:t>
            </a:r>
            <a:endParaRPr lang="zh-CN" altLang="en-US" dirty="0"/>
          </a:p>
          <a:p>
            <a:r>
              <a:rPr lang="zh-CN" altLang="en-US" b="1" dirty="0"/>
              <a:t>（</a:t>
            </a:r>
            <a:r>
              <a:rPr lang="en-US" altLang="zh-CN" b="1" dirty="0"/>
              <a:t>1</a:t>
            </a:r>
            <a:r>
              <a:rPr lang="zh-CN" altLang="en-US" b="1" dirty="0"/>
              <a:t>）周朴园是怎么一个人呢？</a:t>
            </a:r>
            <a:br>
              <a:rPr lang="zh-CN" altLang="en-US" b="1" dirty="0"/>
            </a:br>
            <a:r>
              <a:rPr lang="zh-CN" altLang="en-US" b="1" dirty="0"/>
              <a:t>（</a:t>
            </a:r>
            <a:r>
              <a:rPr lang="en-US" altLang="zh-CN" b="1" dirty="0"/>
              <a:t>2</a:t>
            </a:r>
            <a:r>
              <a:rPr lang="zh-CN" altLang="en-US" b="1" dirty="0"/>
              <a:t>）鲁侍萍是怎么样一个人？</a:t>
            </a:r>
            <a:endParaRPr lang="zh-CN" altLang="en-US"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标题 14337"/>
          <p:cNvSpPr>
            <a:spLocks noGrp="1"/>
          </p:cNvSpPr>
          <p:nvPr>
            <p:ph type="title"/>
          </p:nvPr>
        </p:nvSpPr>
        <p:spPr>
          <a:ln/>
        </p:spPr>
        <p:txBody>
          <a:bodyPr anchor="ctr"/>
          <a:p>
            <a:endParaRPr dirty="0"/>
          </a:p>
        </p:txBody>
      </p:sp>
      <p:sp>
        <p:nvSpPr>
          <p:cNvPr id="14339" name="文本占位符 14338"/>
          <p:cNvSpPr>
            <a:spLocks noGrp="1"/>
          </p:cNvSpPr>
          <p:nvPr>
            <p:ph type="body" idx="1"/>
          </p:nvPr>
        </p:nvSpPr>
        <p:spPr>
          <a:xfrm>
            <a:off x="457200" y="228600"/>
            <a:ext cx="8229600" cy="6400800"/>
          </a:xfrm>
          <a:ln/>
        </p:spPr>
        <p:txBody>
          <a:bodyPr/>
          <a:p>
            <a:endParaRPr lang="en-US" altLang="zh-CN"/>
          </a:p>
          <a:p>
            <a:endParaRPr lang="en-US" altLang="zh-CN"/>
          </a:p>
          <a:p>
            <a:endParaRPr lang="en-US" altLang="zh-CN"/>
          </a:p>
          <a:p>
            <a:endParaRPr lang="en-US" altLang="zh-CN"/>
          </a:p>
          <a:p>
            <a:r>
              <a:rPr lang="en-US" altLang="zh-CN" b="1" dirty="0"/>
              <a:t>4</a:t>
            </a:r>
            <a:r>
              <a:rPr lang="zh-CN" altLang="en-US" b="1" dirty="0"/>
              <a:t>、学生讨论：你对作品中的人物产生了什么感情？</a:t>
            </a:r>
            <a:r>
              <a:rPr lang="en-US" altLang="zh-CN" b="1" dirty="0"/>
              <a:t> </a:t>
            </a:r>
            <a:br>
              <a:rPr lang="en-US" altLang="zh-CN" b="1" dirty="0"/>
            </a:br>
            <a:r>
              <a:rPr lang="zh-CN" altLang="en-US" dirty="0"/>
              <a:t>　　</a:t>
            </a:r>
            <a:r>
              <a:rPr lang="en-US" altLang="zh-CN" dirty="0"/>
              <a:t> </a:t>
            </a:r>
            <a:br>
              <a:rPr lang="en-US" altLang="zh-CN" dirty="0"/>
            </a:br>
            <a:r>
              <a:rPr lang="en-US" altLang="zh-CN" dirty="0"/>
              <a:t> </a:t>
            </a:r>
            <a:endParaRPr lang="en-US" altLang="zh-C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标题 16385"/>
          <p:cNvSpPr>
            <a:spLocks noGrp="1"/>
          </p:cNvSpPr>
          <p:nvPr>
            <p:ph type="title"/>
          </p:nvPr>
        </p:nvSpPr>
        <p:spPr>
          <a:ln/>
        </p:spPr>
        <p:txBody>
          <a:bodyPr anchor="ctr"/>
          <a:p>
            <a:endParaRPr dirty="0"/>
          </a:p>
        </p:txBody>
      </p:sp>
      <p:sp>
        <p:nvSpPr>
          <p:cNvPr id="16387" name="文本占位符 16386"/>
          <p:cNvSpPr>
            <a:spLocks noGrp="1"/>
          </p:cNvSpPr>
          <p:nvPr>
            <p:ph type="body" idx="1"/>
          </p:nvPr>
        </p:nvSpPr>
        <p:spPr>
          <a:xfrm>
            <a:off x="381000" y="0"/>
            <a:ext cx="8229600" cy="6629400"/>
          </a:xfrm>
          <a:ln/>
        </p:spPr>
        <p:txBody>
          <a:bodyPr/>
          <a:p>
            <a:pPr>
              <a:lnSpc>
                <a:spcPct val="80000"/>
              </a:lnSpc>
            </a:pPr>
            <a:r>
              <a:rPr lang="en-US" altLang="zh-CN" sz="2400" b="1" dirty="0"/>
              <a:t>    《</a:t>
            </a:r>
            <a:r>
              <a:rPr lang="zh-CN" altLang="en-US" sz="2400" b="1" dirty="0"/>
              <a:t>雷雨</a:t>
            </a:r>
            <a:r>
              <a:rPr lang="en-US" altLang="zh-CN" sz="2400" b="1" dirty="0"/>
              <a:t>.</a:t>
            </a:r>
            <a:r>
              <a:rPr lang="zh-CN" altLang="en-US" sz="2400" b="1" dirty="0"/>
              <a:t>序</a:t>
            </a:r>
            <a:r>
              <a:rPr lang="en-US" altLang="zh-CN" sz="2400" b="1" dirty="0"/>
              <a:t>》</a:t>
            </a:r>
            <a:r>
              <a:rPr lang="zh-CN" altLang="en-US" sz="2400" b="1" dirty="0"/>
              <a:t>说：我用一种悲悯的心情来写剧中人物的争执。我诚意地祈望看戏的人们，也以一种悲悯的眼睛不俯视这群地上的人们。</a:t>
            </a:r>
            <a:r>
              <a:rPr lang="en-US" altLang="zh-CN" sz="2400" b="1" dirty="0"/>
              <a:t> </a:t>
            </a:r>
            <a:br>
              <a:rPr lang="en-US" altLang="zh-CN" sz="2400" b="1" dirty="0"/>
            </a:br>
            <a:r>
              <a:rPr lang="zh-CN" altLang="en-US" sz="2400" b="1" dirty="0"/>
              <a:t>　　屏幕：尹红（清华大学新闻传播学院副院长，曹禺研究专家）这样说：</a:t>
            </a:r>
            <a:r>
              <a:rPr lang="en-US" altLang="zh-CN" sz="2400" b="1" dirty="0"/>
              <a:t>《</a:t>
            </a:r>
            <a:r>
              <a:rPr lang="zh-CN" altLang="en-US" sz="2400" b="1" dirty="0"/>
              <a:t>雷雨</a:t>
            </a:r>
            <a:r>
              <a:rPr lang="en-US" altLang="zh-CN" sz="2400" b="1" dirty="0"/>
              <a:t>》</a:t>
            </a:r>
            <a:r>
              <a:rPr lang="zh-CN" altLang="en-US" sz="2400" b="1" dirty="0"/>
              <a:t>中充满了一种悲天悯人的情怀，一种无可柰何的悲哀，同时又充满了一种对热情与激情的憧憬。</a:t>
            </a:r>
            <a:endParaRPr lang="zh-CN" altLang="en-US" sz="2400" b="1" dirty="0"/>
          </a:p>
          <a:p>
            <a:pPr>
              <a:lnSpc>
                <a:spcPct val="80000"/>
              </a:lnSpc>
            </a:pPr>
            <a:r>
              <a:rPr lang="zh-CN" altLang="en-US" sz="2400" b="1" dirty="0"/>
              <a:t>当我阅读</a:t>
            </a:r>
            <a:r>
              <a:rPr lang="en-US" altLang="zh-CN" sz="2400" b="1" dirty="0"/>
              <a:t>《</a:t>
            </a:r>
            <a:r>
              <a:rPr lang="zh-CN" altLang="en-US" sz="2400" b="1" dirty="0"/>
              <a:t>雷雨</a:t>
            </a:r>
            <a:r>
              <a:rPr lang="en-US" altLang="zh-CN" sz="2400" b="1" dirty="0"/>
              <a:t>》</a:t>
            </a:r>
            <a:r>
              <a:rPr lang="zh-CN" altLang="en-US" sz="2400" b="1" dirty="0"/>
              <a:t>的时候，往往被互相对抗互相搏斗的力量所打动，一种是人的热情与追求，一种是人与命运不可放弃的对抗。生命的热情之力与命运的冷酷之网就构成了曹禺悲剧的核心，沉重浑厚但又光彩照人。可惜的是，曹禺戏剧的生命质感在那个阶级斗争的社会语境中慢慢被淹没、被扭曲了，他在</a:t>
            </a:r>
            <a:r>
              <a:rPr lang="en-US" altLang="zh-CN" sz="2400" b="1" dirty="0"/>
              <a:t>《</a:t>
            </a:r>
            <a:r>
              <a:rPr lang="zh-CN" altLang="en-US" sz="2400" b="1" dirty="0"/>
              <a:t>雷雨</a:t>
            </a:r>
            <a:r>
              <a:rPr lang="en-US" altLang="zh-CN" sz="2400" b="1" dirty="0"/>
              <a:t>.</a:t>
            </a:r>
            <a:r>
              <a:rPr lang="zh-CN" altLang="en-US" sz="2400" b="1" dirty="0"/>
              <a:t>序</a:t>
            </a:r>
            <a:r>
              <a:rPr lang="en-US" altLang="zh-CN" sz="2400" b="1" dirty="0"/>
              <a:t>》</a:t>
            </a:r>
            <a:r>
              <a:rPr lang="zh-CN" altLang="en-US" sz="2400" b="1" dirty="0"/>
              <a:t>中的回答是真实的</a:t>
            </a:r>
            <a:r>
              <a:rPr lang="en-US" altLang="zh-CN" sz="2400" b="1" dirty="0"/>
              <a:t>:“</a:t>
            </a:r>
            <a:r>
              <a:rPr lang="zh-CN" altLang="en-US" sz="2400" b="1" dirty="0"/>
              <a:t>我以为我不应该用欺骗来炫耀自己的见地，我并没有明显地意识到我要匡正什么、讽刺什么、攻击什么。然而在起初，逗起兴趣的只是一两段情节，几个人物，一种复杂而又原始的情绪。写作</a:t>
            </a:r>
            <a:r>
              <a:rPr lang="en-US" altLang="zh-CN" sz="2400" b="1" dirty="0"/>
              <a:t>《</a:t>
            </a:r>
            <a:r>
              <a:rPr lang="zh-CN" altLang="en-US" sz="2400" b="1" dirty="0"/>
              <a:t>雷雨</a:t>
            </a:r>
            <a:r>
              <a:rPr lang="en-US" altLang="zh-CN" sz="2400" b="1" dirty="0"/>
              <a:t>》</a:t>
            </a:r>
            <a:r>
              <a:rPr lang="zh-CN" altLang="en-US" sz="2400" b="1" dirty="0"/>
              <a:t>是一种情感的迫切需要。”后来当曹禺在朦胧地追认自己的</a:t>
            </a:r>
            <a:r>
              <a:rPr lang="en-US" altLang="zh-CN" sz="2400" b="1" dirty="0"/>
              <a:t>《</a:t>
            </a:r>
            <a:r>
              <a:rPr lang="zh-CN" altLang="en-US" sz="2400" b="1" dirty="0"/>
              <a:t>雷雨</a:t>
            </a:r>
            <a:r>
              <a:rPr lang="en-US" altLang="zh-CN" sz="2400" b="1" dirty="0"/>
              <a:t>》</a:t>
            </a:r>
            <a:r>
              <a:rPr lang="zh-CN" altLang="en-US" sz="2400" b="1" dirty="0"/>
              <a:t>的主题是表现封建专制大家庭的罪恶的时候，他就开始自觉用社会的共同视觉来代替自己的生命视觉，逐渐他的剧作开始与当时的多数作家的创作趋同了，以致于他后来的作品都没有达到</a:t>
            </a:r>
            <a:r>
              <a:rPr lang="en-US" altLang="zh-CN" sz="2400" b="1" dirty="0"/>
              <a:t>《</a:t>
            </a:r>
            <a:r>
              <a:rPr lang="zh-CN" altLang="en-US" sz="2400" b="1" dirty="0"/>
              <a:t>雷雨</a:t>
            </a:r>
            <a:r>
              <a:rPr lang="en-US" altLang="zh-CN" sz="2400" b="1" dirty="0"/>
              <a:t>》</a:t>
            </a:r>
            <a:r>
              <a:rPr lang="zh-CN" altLang="en-US" sz="2400" b="1" dirty="0"/>
              <a:t>。曹禺晚年也叹息：明白了，你却也残废了，这也是悲剧，很不是滋味的悲剧。</a:t>
            </a:r>
            <a:r>
              <a:rPr lang="en-US" altLang="zh-CN" sz="2400" b="1" dirty="0"/>
              <a:t> </a:t>
            </a:r>
            <a:br>
              <a:rPr lang="en-US" altLang="zh-CN" sz="2400" b="1" dirty="0"/>
            </a:br>
            <a:endParaRPr lang="en-US" altLang="zh-CN" sz="24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标题 15361"/>
          <p:cNvSpPr>
            <a:spLocks noGrp="1"/>
          </p:cNvSpPr>
          <p:nvPr>
            <p:ph type="title"/>
          </p:nvPr>
        </p:nvSpPr>
        <p:spPr>
          <a:ln/>
        </p:spPr>
        <p:txBody>
          <a:bodyPr anchor="ctr"/>
          <a:p>
            <a:endParaRPr dirty="0"/>
          </a:p>
        </p:txBody>
      </p:sp>
      <p:sp>
        <p:nvSpPr>
          <p:cNvPr id="15363" name="文本占位符 15362"/>
          <p:cNvSpPr>
            <a:spLocks noGrp="1"/>
          </p:cNvSpPr>
          <p:nvPr>
            <p:ph type="body" idx="1"/>
          </p:nvPr>
        </p:nvSpPr>
        <p:spPr>
          <a:xfrm>
            <a:off x="457200" y="304800"/>
            <a:ext cx="8229600" cy="5821363"/>
          </a:xfrm>
          <a:ln/>
        </p:spPr>
        <p:txBody>
          <a:bodyPr/>
          <a:p>
            <a:pPr>
              <a:buNone/>
            </a:pPr>
            <a:r>
              <a:rPr lang="en-US" altLang="zh-CN" dirty="0"/>
              <a:t>   </a:t>
            </a:r>
            <a:endParaRPr lang="en-US" altLang="zh-CN" dirty="0"/>
          </a:p>
          <a:p>
            <a:pPr>
              <a:buNone/>
            </a:pPr>
            <a:endParaRPr lang="en-US" altLang="zh-CN" dirty="0"/>
          </a:p>
          <a:p>
            <a:pPr>
              <a:buNone/>
            </a:pPr>
            <a:r>
              <a:rPr lang="en-US" altLang="zh-CN" b="1" dirty="0"/>
              <a:t>   </a:t>
            </a:r>
            <a:r>
              <a:rPr lang="zh-CN" altLang="en-US" b="1" dirty="0"/>
              <a:t>小结：</a:t>
            </a:r>
            <a:r>
              <a:rPr lang="en-US" altLang="zh-CN" b="1" dirty="0"/>
              <a:t>《</a:t>
            </a:r>
            <a:r>
              <a:rPr lang="zh-CN" altLang="en-US" b="1" dirty="0"/>
              <a:t>雷雨</a:t>
            </a:r>
            <a:r>
              <a:rPr lang="en-US" altLang="zh-CN" b="1" dirty="0"/>
              <a:t>》</a:t>
            </a:r>
            <a:r>
              <a:rPr lang="zh-CN" altLang="en-US" b="1" dirty="0"/>
              <a:t>启发我们重新思考生命，触动了我们最敏感的感情。让我们每个人用一名话总结自己的感受。我的感受是：爱情是一朵美丽的脆弱的花，青春是一个美丽的伤感的记忆。</a:t>
            </a:r>
            <a:endParaRPr lang="zh-CN" alt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标题 5121"/>
          <p:cNvSpPr>
            <a:spLocks noGrp="1"/>
          </p:cNvSpPr>
          <p:nvPr>
            <p:ph type="title"/>
          </p:nvPr>
        </p:nvSpPr>
        <p:spPr>
          <a:ln/>
        </p:spPr>
        <p:txBody>
          <a:bodyPr anchor="ctr"/>
          <a:p>
            <a:endParaRPr dirty="0"/>
          </a:p>
        </p:txBody>
      </p:sp>
      <p:sp>
        <p:nvSpPr>
          <p:cNvPr id="5123" name="文本占位符 5122"/>
          <p:cNvSpPr>
            <a:spLocks noGrp="1"/>
          </p:cNvSpPr>
          <p:nvPr>
            <p:ph type="body" idx="1"/>
          </p:nvPr>
        </p:nvSpPr>
        <p:spPr>
          <a:xfrm>
            <a:off x="457200" y="228600"/>
            <a:ext cx="8229600" cy="6324600"/>
          </a:xfrm>
          <a:ln/>
        </p:spPr>
        <p:txBody>
          <a:bodyPr/>
          <a:p>
            <a:pPr>
              <a:lnSpc>
                <a:spcPct val="90000"/>
              </a:lnSpc>
            </a:pPr>
            <a:r>
              <a:rPr lang="zh-CN" altLang="en-US" sz="2800" b="1" dirty="0"/>
              <a:t>教学目标：</a:t>
            </a:r>
            <a:endParaRPr lang="zh-CN" altLang="en-US" sz="2800" b="1" dirty="0"/>
          </a:p>
          <a:p>
            <a:pPr>
              <a:lnSpc>
                <a:spcPct val="90000"/>
              </a:lnSpc>
            </a:pPr>
            <a:r>
              <a:rPr lang="en-US" altLang="zh-CN" sz="2800" b="1" dirty="0"/>
              <a:t>1</a:t>
            </a:r>
            <a:r>
              <a:rPr lang="zh-CN" altLang="en-US" sz="2800" b="1" dirty="0"/>
              <a:t>、走进作品，合作探讨</a:t>
            </a:r>
            <a:r>
              <a:rPr lang="en-US" altLang="zh-CN" sz="2800" b="1" dirty="0"/>
              <a:t>《</a:t>
            </a:r>
            <a:r>
              <a:rPr lang="zh-CN" altLang="en-US" sz="2800" b="1" dirty="0"/>
              <a:t>雷雨</a:t>
            </a:r>
            <a:r>
              <a:rPr lang="en-US" altLang="zh-CN" sz="2800" b="1" dirty="0"/>
              <a:t>》</a:t>
            </a:r>
            <a:r>
              <a:rPr lang="zh-CN" altLang="en-US" sz="2800" b="1" dirty="0"/>
              <a:t>的戏剧冲突和人物形象。</a:t>
            </a:r>
            <a:r>
              <a:rPr lang="en-US" altLang="zh-CN" sz="2800" b="1" dirty="0"/>
              <a:t> </a:t>
            </a:r>
            <a:br>
              <a:rPr lang="en-US" altLang="zh-CN" sz="2800" b="1" dirty="0"/>
            </a:br>
            <a:r>
              <a:rPr lang="en-US" altLang="zh-CN" sz="2800" b="1" dirty="0"/>
              <a:t>2</a:t>
            </a:r>
            <a:r>
              <a:rPr lang="zh-CN" altLang="en-US" sz="2800" b="1" dirty="0"/>
              <a:t>、了解戏剧的基础理论，学习欣赏戏剧的方法。</a:t>
            </a:r>
            <a:r>
              <a:rPr lang="en-US" altLang="zh-CN" sz="2800" b="1" dirty="0"/>
              <a:t> </a:t>
            </a:r>
            <a:br>
              <a:rPr lang="en-US" altLang="zh-CN" sz="2800" b="1" dirty="0"/>
            </a:br>
            <a:r>
              <a:rPr lang="en-US" altLang="zh-CN" sz="2800" b="1" dirty="0"/>
              <a:t>3</a:t>
            </a:r>
            <a:r>
              <a:rPr lang="zh-CN" altLang="en-US" sz="2800" b="1" dirty="0"/>
              <a:t>、培养学生对戏剧的审美情趣，增强生命意识，提高语文素质。</a:t>
            </a:r>
            <a:endParaRPr lang="zh-CN" altLang="en-US" sz="2800" b="1" dirty="0"/>
          </a:p>
          <a:p>
            <a:pPr>
              <a:lnSpc>
                <a:spcPct val="90000"/>
              </a:lnSpc>
              <a:buNone/>
            </a:pPr>
            <a:endParaRPr lang="zh-CN" altLang="en-US" sz="2800" b="1" dirty="0"/>
          </a:p>
          <a:p>
            <a:pPr>
              <a:lnSpc>
                <a:spcPct val="90000"/>
              </a:lnSpc>
            </a:pPr>
            <a:r>
              <a:rPr lang="zh-CN" altLang="en-US" sz="2800" b="1" dirty="0"/>
              <a:t>教学重点：合作探讨</a:t>
            </a:r>
            <a:r>
              <a:rPr lang="en-US" altLang="zh-CN" sz="2800" b="1" dirty="0"/>
              <a:t>《</a:t>
            </a:r>
            <a:r>
              <a:rPr lang="zh-CN" altLang="en-US" sz="2800" b="1" dirty="0"/>
              <a:t>雷雨</a:t>
            </a:r>
            <a:r>
              <a:rPr lang="en-US" altLang="zh-CN" sz="2800" b="1" dirty="0"/>
              <a:t>》</a:t>
            </a:r>
            <a:r>
              <a:rPr lang="zh-CN" altLang="en-US" sz="2800" b="1" dirty="0"/>
              <a:t>的戏剧冲突，分析人物形象。</a:t>
            </a:r>
            <a:r>
              <a:rPr lang="en-US" altLang="zh-CN" sz="2800" b="1" dirty="0"/>
              <a:t> </a:t>
            </a:r>
            <a:br>
              <a:rPr lang="en-US" altLang="zh-CN" sz="2800" b="1" dirty="0"/>
            </a:br>
            <a:r>
              <a:rPr lang="zh-CN" altLang="en-US" sz="2800" b="1" dirty="0"/>
              <a:t>教学难点：改变语文教学的传统习惯仅仅用阶级关系看待人物的观念，学习用人文的观点，多角度理解作品，从文本本身出发进行阅读，用自己的心感受，用自己的头脑思考。</a:t>
            </a:r>
            <a:r>
              <a:rPr lang="zh-CN" altLang="en-US" sz="2800" dirty="0"/>
              <a:t> </a:t>
            </a:r>
            <a:endParaRPr lang="zh-CN" alt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标题 6145"/>
          <p:cNvSpPr>
            <a:spLocks noGrp="1"/>
          </p:cNvSpPr>
          <p:nvPr>
            <p:ph type="title"/>
          </p:nvPr>
        </p:nvSpPr>
        <p:spPr>
          <a:ln/>
        </p:spPr>
        <p:txBody>
          <a:bodyPr anchor="ctr"/>
          <a:p>
            <a:endParaRPr dirty="0"/>
          </a:p>
        </p:txBody>
      </p:sp>
      <p:sp>
        <p:nvSpPr>
          <p:cNvPr id="6147" name="文本占位符 6146"/>
          <p:cNvSpPr>
            <a:spLocks noGrp="1"/>
          </p:cNvSpPr>
          <p:nvPr>
            <p:ph type="body" idx="1"/>
          </p:nvPr>
        </p:nvSpPr>
        <p:spPr>
          <a:xfrm>
            <a:off x="457200" y="457200"/>
            <a:ext cx="8229600" cy="5668963"/>
          </a:xfrm>
          <a:ln/>
        </p:spPr>
        <p:txBody>
          <a:bodyPr/>
          <a:p>
            <a:r>
              <a:rPr lang="zh-CN" altLang="en-US" dirty="0"/>
              <a:t>一、导课：</a:t>
            </a:r>
            <a:r>
              <a:rPr lang="en-US" altLang="zh-CN" dirty="0"/>
              <a:t> </a:t>
            </a:r>
            <a:br>
              <a:rPr lang="en-US" altLang="zh-CN" dirty="0"/>
            </a:br>
            <a:r>
              <a:rPr lang="zh-CN" altLang="en-US" dirty="0"/>
              <a:t>　　中央电视台“百家讲坛”有一期节目是：曹禺名剧的误解、曲解与理解。主讲人是辽宁师大文学院王卫平教授。那一期节目给与我一名语文老师太多的思考。和一切经典作品一样，</a:t>
            </a:r>
            <a:r>
              <a:rPr lang="en-US" altLang="zh-CN" dirty="0"/>
              <a:t>《</a:t>
            </a:r>
            <a:r>
              <a:rPr lang="zh-CN" altLang="en-US" dirty="0"/>
              <a:t>雷雨</a:t>
            </a:r>
            <a:r>
              <a:rPr lang="en-US" altLang="zh-CN" dirty="0"/>
              <a:t>》</a:t>
            </a:r>
            <a:r>
              <a:rPr lang="zh-CN" altLang="en-US" dirty="0"/>
              <a:t>拥有许多的导演、演员、读者、观众、批评家，人们喜爱</a:t>
            </a:r>
            <a:r>
              <a:rPr lang="en-US" altLang="zh-CN" dirty="0"/>
              <a:t>《</a:t>
            </a:r>
            <a:r>
              <a:rPr lang="zh-CN" altLang="en-US" dirty="0"/>
              <a:t>雷雨</a:t>
            </a:r>
            <a:r>
              <a:rPr lang="en-US" altLang="zh-CN" dirty="0"/>
              <a:t>》</a:t>
            </a:r>
            <a:r>
              <a:rPr lang="zh-CN" altLang="en-US" dirty="0"/>
              <a:t>，但又误解曲解着</a:t>
            </a:r>
            <a:r>
              <a:rPr lang="en-US" altLang="zh-CN" dirty="0"/>
              <a:t>《</a:t>
            </a:r>
            <a:r>
              <a:rPr lang="zh-CN" altLang="en-US" dirty="0"/>
              <a:t>雷雨</a:t>
            </a:r>
            <a:r>
              <a:rPr lang="en-US" altLang="zh-CN" dirty="0"/>
              <a:t>》</a:t>
            </a:r>
            <a:r>
              <a:rPr lang="zh-CN" altLang="en-US" dirty="0"/>
              <a:t>。今天让我们用生命视觉来理解</a:t>
            </a:r>
            <a:r>
              <a:rPr lang="en-US" altLang="zh-CN" dirty="0"/>
              <a:t>《</a:t>
            </a:r>
            <a:r>
              <a:rPr lang="zh-CN" altLang="en-US" dirty="0"/>
              <a:t>雷雨</a:t>
            </a:r>
            <a:r>
              <a:rPr lang="en-US" altLang="zh-CN" dirty="0"/>
              <a:t>》</a:t>
            </a:r>
            <a:r>
              <a:rPr lang="zh-CN" altLang="en-US" dirty="0"/>
              <a:t>。</a:t>
            </a:r>
            <a:r>
              <a:rPr lang="en-US" altLang="zh-CN" dirty="0"/>
              <a:t> </a:t>
            </a:r>
            <a:br>
              <a:rPr lang="en-US" altLang="zh-CN" dirty="0"/>
            </a:br>
            <a:r>
              <a:rPr lang="zh-CN" altLang="en-US" dirty="0"/>
              <a:t>　　我们的学习任务是：</a:t>
            </a:r>
            <a:r>
              <a:rPr lang="en-US" altLang="zh-CN" dirty="0"/>
              <a:t> </a:t>
            </a:r>
            <a:r>
              <a:rPr lang="zh-CN" altLang="en-US" dirty="0"/>
              <a:t>合作探讨</a:t>
            </a:r>
            <a:r>
              <a:rPr lang="en-US" altLang="zh-CN" dirty="0"/>
              <a:t>《</a:t>
            </a:r>
            <a:r>
              <a:rPr lang="zh-CN" altLang="en-US" dirty="0"/>
              <a:t>雷雨</a:t>
            </a:r>
            <a:r>
              <a:rPr lang="en-US" altLang="zh-CN" dirty="0"/>
              <a:t>》</a:t>
            </a:r>
            <a:r>
              <a:rPr lang="zh-CN" altLang="en-US" dirty="0"/>
              <a:t>的戏剧冲突和人物形象。 </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标题 7169"/>
          <p:cNvSpPr>
            <a:spLocks noGrp="1"/>
          </p:cNvSpPr>
          <p:nvPr>
            <p:ph type="title"/>
          </p:nvPr>
        </p:nvSpPr>
        <p:spPr>
          <a:ln/>
        </p:spPr>
        <p:txBody>
          <a:bodyPr anchor="ctr"/>
          <a:p>
            <a:endParaRPr dirty="0"/>
          </a:p>
        </p:txBody>
      </p:sp>
      <p:sp>
        <p:nvSpPr>
          <p:cNvPr id="7171" name="文本占位符 7170"/>
          <p:cNvSpPr>
            <a:spLocks noGrp="1"/>
          </p:cNvSpPr>
          <p:nvPr>
            <p:ph type="body" idx="1"/>
          </p:nvPr>
        </p:nvSpPr>
        <p:spPr>
          <a:xfrm>
            <a:off x="457200" y="457200"/>
            <a:ext cx="8229600" cy="5668963"/>
          </a:xfrm>
          <a:ln/>
        </p:spPr>
        <p:txBody>
          <a:bodyPr/>
          <a:p>
            <a:r>
              <a:rPr lang="zh-CN" altLang="en-US" b="1" dirty="0"/>
              <a:t>二、提问：什么是戏剧冲突？</a:t>
            </a:r>
            <a:r>
              <a:rPr lang="en-US" altLang="zh-CN" b="1" dirty="0"/>
              <a:t> </a:t>
            </a:r>
            <a:br>
              <a:rPr lang="en-US" altLang="zh-CN" b="1" dirty="0"/>
            </a:br>
            <a:r>
              <a:rPr lang="zh-CN" altLang="en-US" b="1" dirty="0"/>
              <a:t>　　戏剧冲突，指剧本中人物与人物之间，人物与环境之间，人物内心的各种动机之间的抵触、磨擦和撞击。人物与人物的冲突是构成戏剧冲突最基本的内容。人物与环境的冲突，人物内心的冲突都是人物与人物的冲突在广度与深度上的展开。人物之间的戏剧冲突，在本质上是性格冲突，是各种不同性格的人，在一个特定的时空环境中遭遇由于相互的差距而产生的抵触、摩擦和撞击。 </a:t>
            </a:r>
            <a:endParaRPr lang="zh-CN" alt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标题 9217"/>
          <p:cNvSpPr>
            <a:spLocks noGrp="1"/>
          </p:cNvSpPr>
          <p:nvPr>
            <p:ph type="title"/>
          </p:nvPr>
        </p:nvSpPr>
        <p:spPr>
          <a:ln/>
        </p:spPr>
        <p:txBody>
          <a:bodyPr anchor="ctr"/>
          <a:p>
            <a:endParaRPr dirty="0"/>
          </a:p>
        </p:txBody>
      </p:sp>
      <p:sp>
        <p:nvSpPr>
          <p:cNvPr id="9219" name="文本占位符 9218"/>
          <p:cNvSpPr>
            <a:spLocks noGrp="1"/>
          </p:cNvSpPr>
          <p:nvPr>
            <p:ph type="body" idx="1"/>
          </p:nvPr>
        </p:nvSpPr>
        <p:spPr>
          <a:xfrm>
            <a:off x="457200" y="0"/>
            <a:ext cx="8229600" cy="6858000"/>
          </a:xfrm>
          <a:ln/>
        </p:spPr>
        <p:txBody>
          <a:bodyPr/>
          <a:p>
            <a:r>
              <a:rPr lang="zh-CN" altLang="en-US" sz="2800" b="1" dirty="0"/>
              <a:t>三、合作探讨</a:t>
            </a:r>
            <a:r>
              <a:rPr lang="en-US" altLang="zh-CN" sz="2800" b="1" dirty="0"/>
              <a:t>《</a:t>
            </a:r>
            <a:r>
              <a:rPr lang="zh-CN" altLang="en-US" sz="2800" b="1" dirty="0"/>
              <a:t>雷雨</a:t>
            </a:r>
            <a:r>
              <a:rPr lang="en-US" altLang="zh-CN" sz="2800" b="1" dirty="0"/>
              <a:t>》</a:t>
            </a:r>
            <a:r>
              <a:rPr lang="zh-CN" altLang="en-US" sz="2800" b="1" dirty="0"/>
              <a:t>的戏剧冲突和人物形象。</a:t>
            </a:r>
            <a:r>
              <a:rPr lang="en-US" altLang="zh-CN" sz="2800" b="1" dirty="0"/>
              <a:t> </a:t>
            </a:r>
            <a:br>
              <a:rPr lang="en-US" altLang="zh-CN" sz="2800" b="1" dirty="0"/>
            </a:br>
            <a:r>
              <a:rPr lang="en-US" altLang="zh-CN" sz="2800" b="1" dirty="0"/>
              <a:t>1</a:t>
            </a:r>
            <a:r>
              <a:rPr lang="zh-CN" altLang="en-US" sz="2800" b="1" dirty="0"/>
              <a:t>、我们研究探讨周朴园与鲁侍萍的戏剧冲突。</a:t>
            </a:r>
            <a:r>
              <a:rPr lang="en-US" altLang="zh-CN" sz="2800" b="1" dirty="0"/>
              <a:t> </a:t>
            </a:r>
            <a:br>
              <a:rPr lang="en-US" altLang="zh-CN" sz="2800" b="1" dirty="0"/>
            </a:br>
            <a:r>
              <a:rPr lang="zh-CN" altLang="en-US" sz="2800" b="1" dirty="0"/>
              <a:t>分组探讨。每组选择一道题进行探讨（注意在课文中寻找依据）。</a:t>
            </a:r>
            <a:endParaRPr lang="zh-CN" altLang="en-US" sz="2800" b="1" dirty="0"/>
          </a:p>
          <a:p>
            <a:r>
              <a:rPr lang="zh-CN" altLang="en-US" sz="2800" b="1" dirty="0"/>
              <a:t>（</a:t>
            </a:r>
            <a:r>
              <a:rPr lang="en-US" altLang="zh-CN" sz="2800" b="1" dirty="0"/>
              <a:t>1</a:t>
            </a:r>
            <a:r>
              <a:rPr lang="zh-CN" altLang="en-US" sz="2800" b="1" dirty="0"/>
              <a:t>）</a:t>
            </a:r>
            <a:r>
              <a:rPr lang="en-US" altLang="zh-CN" sz="2800" b="1" dirty="0"/>
              <a:t> </a:t>
            </a:r>
            <a:r>
              <a:rPr lang="zh-CN" altLang="en-US" sz="2800" b="1" dirty="0"/>
              <a:t>探讨：周朴园没有认出鲁侍萍，周朴园对埋藏在记忆中三十年前的侍萍的感情是什么？为什么他要抛弃侍萍？</a:t>
            </a:r>
            <a:endParaRPr lang="zh-CN" altLang="en-US" sz="2800" b="1" dirty="0"/>
          </a:p>
          <a:p>
            <a:r>
              <a:rPr lang="zh-CN" altLang="en-US" sz="2800" b="1" dirty="0"/>
              <a:t>（</a:t>
            </a:r>
            <a:r>
              <a:rPr lang="en-US" altLang="zh-CN" sz="2800" b="1" dirty="0"/>
              <a:t>2</a:t>
            </a:r>
            <a:r>
              <a:rPr lang="zh-CN" altLang="en-US" sz="2800" b="1" dirty="0"/>
              <a:t>）</a:t>
            </a:r>
            <a:r>
              <a:rPr lang="en-US" altLang="zh-CN" sz="2800" b="1" dirty="0"/>
              <a:t> </a:t>
            </a:r>
            <a:r>
              <a:rPr lang="zh-CN" altLang="en-US" sz="2800" b="1" dirty="0"/>
              <a:t>探讨：周朴园认出鲁侍萍之后，他对鲁侍萍的情感是什么？为什么他不想提旧事？</a:t>
            </a:r>
            <a:endParaRPr lang="zh-CN" altLang="en-US" sz="2800" b="1" dirty="0"/>
          </a:p>
          <a:p>
            <a:r>
              <a:rPr lang="zh-CN" altLang="en-US" sz="2800" b="1" dirty="0"/>
              <a:t>（</a:t>
            </a:r>
            <a:r>
              <a:rPr lang="en-US" altLang="zh-CN" sz="2800" b="1" dirty="0"/>
              <a:t>3</a:t>
            </a:r>
            <a:r>
              <a:rPr lang="zh-CN" altLang="en-US" sz="2800" b="1" dirty="0"/>
              <a:t>）</a:t>
            </a:r>
            <a:r>
              <a:rPr lang="en-US" altLang="zh-CN" sz="2800" b="1" dirty="0"/>
              <a:t> </a:t>
            </a:r>
            <a:r>
              <a:rPr lang="zh-CN" altLang="en-US" sz="2800" b="1" dirty="0"/>
              <a:t>探讨：鲁侍萍为什么向周朴园说出真相？鲁侍萍对周朴园的情感是什么？</a:t>
            </a:r>
            <a:r>
              <a:rPr lang="en-US" altLang="zh-CN" sz="2800" b="1" dirty="0"/>
              <a:t> </a:t>
            </a:r>
            <a:br>
              <a:rPr lang="en-US" altLang="zh-CN" sz="2800" b="1" dirty="0"/>
            </a:br>
            <a:endParaRPr lang="en-US" altLang="zh-CN" sz="2800" b="1" dirty="0"/>
          </a:p>
          <a:p>
            <a:endParaRPr lang="en-US" altLang="zh-CN" sz="28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标题 8193"/>
          <p:cNvSpPr>
            <a:spLocks noGrp="1"/>
          </p:cNvSpPr>
          <p:nvPr>
            <p:ph type="title"/>
          </p:nvPr>
        </p:nvSpPr>
        <p:spPr>
          <a:ln/>
        </p:spPr>
        <p:txBody>
          <a:bodyPr anchor="ctr"/>
          <a:p>
            <a:endParaRPr dirty="0"/>
          </a:p>
        </p:txBody>
      </p:sp>
      <p:sp>
        <p:nvSpPr>
          <p:cNvPr id="8195" name="文本占位符 8194"/>
          <p:cNvSpPr>
            <a:spLocks noGrp="1"/>
          </p:cNvSpPr>
          <p:nvPr>
            <p:ph type="body" idx="1"/>
          </p:nvPr>
        </p:nvSpPr>
        <p:spPr>
          <a:xfrm>
            <a:off x="457200" y="304800"/>
            <a:ext cx="8229600" cy="6400800"/>
          </a:xfrm>
          <a:ln/>
        </p:spPr>
        <p:txBody>
          <a:bodyPr/>
          <a:p>
            <a:pPr>
              <a:lnSpc>
                <a:spcPct val="80000"/>
              </a:lnSpc>
            </a:pPr>
            <a:r>
              <a:rPr lang="en-US" altLang="zh-CN" sz="2800" dirty="0"/>
              <a:t> </a:t>
            </a:r>
            <a:br>
              <a:rPr lang="en-US" altLang="zh-CN" sz="2800" dirty="0"/>
            </a:br>
            <a:r>
              <a:rPr lang="zh-CN" altLang="en-US" sz="2800" b="1" dirty="0"/>
              <a:t>（</a:t>
            </a:r>
            <a:r>
              <a:rPr lang="en-US" altLang="zh-CN" sz="2800" b="1" dirty="0"/>
              <a:t>1</a:t>
            </a:r>
            <a:r>
              <a:rPr lang="zh-CN" altLang="en-US" sz="2800" b="1" dirty="0"/>
              <a:t>）他深情的怀念侍萍，他爱着侍萍。他的心目中侍萍是一个很美好的人，他的爱是一种很原始、很单纯的、不理智的爱。这种爱超越了地位身份。他抛弃侍萍正是由于这份原始的美好的爱情与他所生活的环境是对抗的，他的性格是妥协。所以三十年前周朴园与侍萍的冲突在于爱情与环境的冲突。</a:t>
            </a:r>
            <a:r>
              <a:rPr lang="en-US" altLang="zh-CN" sz="2800" b="1" dirty="0"/>
              <a:t> </a:t>
            </a:r>
            <a:br>
              <a:rPr lang="en-US" altLang="zh-CN" sz="2800" b="1" dirty="0"/>
            </a:br>
            <a:r>
              <a:rPr lang="zh-CN" altLang="en-US" sz="2800" b="1" dirty="0"/>
              <a:t>（</a:t>
            </a:r>
            <a:r>
              <a:rPr lang="en-US" altLang="zh-CN" sz="2800" b="1" dirty="0"/>
              <a:t>2</a:t>
            </a:r>
            <a:r>
              <a:rPr lang="zh-CN" altLang="en-US" sz="2800" b="1" dirty="0"/>
              <a:t>）他深爱着记忆中的侍萍，但饱经沧桑的鲁侍萍出现在现实中，他所处的环境不能够再提旧事，不提爱情。他变得很冷静，很理智。所以他不想提旧事。他是一个很现实的人。这依旧是爱情与环境的冲突。</a:t>
            </a:r>
            <a:r>
              <a:rPr lang="en-US" altLang="zh-CN" sz="2800" b="1" dirty="0"/>
              <a:t> </a:t>
            </a:r>
            <a:br>
              <a:rPr lang="en-US" altLang="zh-CN" sz="2800" b="1" dirty="0"/>
            </a:br>
            <a:r>
              <a:rPr lang="zh-CN" altLang="en-US" sz="2800" b="1" dirty="0"/>
              <a:t>（</a:t>
            </a:r>
            <a:r>
              <a:rPr lang="en-US" altLang="zh-CN" sz="2800" b="1" dirty="0"/>
              <a:t>3</a:t>
            </a:r>
            <a:r>
              <a:rPr lang="zh-CN" altLang="en-US" sz="2800" b="1" dirty="0"/>
              <a:t>）鲁侍萍经历了三十年的人生沧桑，但她依旧爱着周朴园，她不由自主的非理智的说出了真相。我总是觉得这份美好的爱情也是她坚韧地活着的理由。但是这份爱情却是无法实现的，所以她的内心还有对周朴园的恨。</a:t>
            </a:r>
            <a:r>
              <a:rPr lang="en-US" altLang="zh-CN" sz="2800" b="1" dirty="0"/>
              <a:t>  </a:t>
            </a:r>
            <a:endParaRPr lang="en-US" altLang="zh-CN" sz="28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标题 10241"/>
          <p:cNvSpPr>
            <a:spLocks noGrp="1"/>
          </p:cNvSpPr>
          <p:nvPr>
            <p:ph type="title"/>
          </p:nvPr>
        </p:nvSpPr>
        <p:spPr>
          <a:ln/>
        </p:spPr>
        <p:txBody>
          <a:bodyPr anchor="ctr"/>
          <a:p>
            <a:endParaRPr dirty="0"/>
          </a:p>
        </p:txBody>
      </p:sp>
      <p:sp>
        <p:nvSpPr>
          <p:cNvPr id="10243" name="文本占位符 10242"/>
          <p:cNvSpPr>
            <a:spLocks noGrp="1"/>
          </p:cNvSpPr>
          <p:nvPr>
            <p:ph type="body" idx="1"/>
          </p:nvPr>
        </p:nvSpPr>
        <p:spPr>
          <a:xfrm>
            <a:off x="457200" y="0"/>
            <a:ext cx="8229600" cy="6858000"/>
          </a:xfrm>
          <a:ln/>
        </p:spPr>
        <p:txBody>
          <a:bodyPr/>
          <a:p>
            <a:pPr>
              <a:lnSpc>
                <a:spcPct val="80000"/>
              </a:lnSpc>
            </a:pPr>
            <a:r>
              <a:rPr lang="zh-CN" altLang="en-US" sz="2400" dirty="0"/>
              <a:t>我们来看看曹禺是怎么谈</a:t>
            </a:r>
            <a:r>
              <a:rPr lang="en-US" altLang="zh-CN" sz="2400" dirty="0"/>
              <a:t>《</a:t>
            </a:r>
            <a:r>
              <a:rPr lang="zh-CN" altLang="en-US" sz="2400" dirty="0"/>
              <a:t>雷雨</a:t>
            </a:r>
            <a:r>
              <a:rPr lang="en-US" altLang="zh-CN" sz="2400" dirty="0"/>
              <a:t>》</a:t>
            </a:r>
            <a:r>
              <a:rPr lang="zh-CN" altLang="en-US" sz="2400" dirty="0"/>
              <a:t>。</a:t>
            </a:r>
            <a:r>
              <a:rPr lang="en-US" altLang="zh-CN" sz="2400" dirty="0"/>
              <a:t> </a:t>
            </a:r>
            <a:br>
              <a:rPr lang="en-US" altLang="zh-CN" sz="2400" dirty="0"/>
            </a:br>
            <a:r>
              <a:rPr lang="en-US" altLang="zh-CN" sz="2400" dirty="0"/>
              <a:t>     </a:t>
            </a:r>
            <a:r>
              <a:rPr lang="en-US" altLang="zh-CN" sz="2400" b="1" dirty="0"/>
              <a:t>《</a:t>
            </a:r>
            <a:r>
              <a:rPr lang="zh-CN" altLang="en-US" sz="2400" b="1" dirty="0"/>
              <a:t>雷雨</a:t>
            </a:r>
            <a:r>
              <a:rPr lang="en-US" altLang="zh-CN" sz="2400" b="1" dirty="0"/>
              <a:t>》</a:t>
            </a:r>
            <a:r>
              <a:rPr lang="zh-CN" altLang="en-US" sz="2400" b="1" dirty="0"/>
              <a:t>对我是个诱惑。与</a:t>
            </a:r>
            <a:r>
              <a:rPr lang="en-US" altLang="zh-CN" sz="2400" b="1" dirty="0"/>
              <a:t>《</a:t>
            </a:r>
            <a:r>
              <a:rPr lang="zh-CN" altLang="en-US" sz="2400" b="1" dirty="0"/>
              <a:t>雷雨</a:t>
            </a:r>
            <a:r>
              <a:rPr lang="en-US" altLang="zh-CN" sz="2400" b="1" dirty="0"/>
              <a:t>》</a:t>
            </a:r>
            <a:r>
              <a:rPr lang="zh-CN" altLang="en-US" sz="2400" b="1" dirty="0"/>
              <a:t>俱来的情绪，蕴成我对宇宙间许多神秘的事物一种不可言喻的憧憬。</a:t>
            </a:r>
            <a:r>
              <a:rPr lang="en-US" altLang="zh-CN" sz="2400" b="1" dirty="0"/>
              <a:t>《</a:t>
            </a:r>
            <a:r>
              <a:rPr lang="zh-CN" altLang="en-US" sz="2400" b="1" dirty="0"/>
              <a:t>雷雨</a:t>
            </a:r>
            <a:r>
              <a:rPr lang="en-US" altLang="zh-CN" sz="2400" b="1" dirty="0"/>
              <a:t>》</a:t>
            </a:r>
            <a:r>
              <a:rPr lang="zh-CN" altLang="en-US" sz="2400" b="1" dirty="0"/>
              <a:t>可以说是我的“蛮性的遗留”。我如原始的祖先们，对那些不可理解的现象，睁大了惊奇的眼。我不能断定</a:t>
            </a:r>
            <a:r>
              <a:rPr lang="en-US" altLang="zh-CN" sz="2400" b="1" dirty="0"/>
              <a:t>《</a:t>
            </a:r>
            <a:r>
              <a:rPr lang="zh-CN" altLang="en-US" sz="2400" b="1" dirty="0"/>
              <a:t>雷雨</a:t>
            </a:r>
            <a:r>
              <a:rPr lang="en-US" altLang="zh-CN" sz="2400" b="1" dirty="0"/>
              <a:t>》</a:t>
            </a:r>
            <a:r>
              <a:rPr lang="zh-CN" altLang="en-US" sz="2400" b="1" dirty="0"/>
              <a:t>的推动是由于神鬼，起于命运或源于哪种显明的力量。情感上，</a:t>
            </a:r>
            <a:r>
              <a:rPr lang="en-US" altLang="zh-CN" sz="2400" b="1" dirty="0"/>
              <a:t>《</a:t>
            </a:r>
            <a:r>
              <a:rPr lang="zh-CN" altLang="en-US" sz="2400" b="1" dirty="0"/>
              <a:t>雷雨</a:t>
            </a:r>
            <a:r>
              <a:rPr lang="en-US" altLang="zh-CN" sz="2400" b="1" dirty="0"/>
              <a:t>》</a:t>
            </a:r>
            <a:r>
              <a:rPr lang="zh-CN" altLang="en-US" sz="2400" b="1" dirty="0"/>
              <a:t>所象征的，对我是一种神秘的吸引，一种抓牢我心灵的魔。</a:t>
            </a:r>
            <a:r>
              <a:rPr lang="en-US" altLang="zh-CN" sz="2400" b="1" dirty="0"/>
              <a:t>《</a:t>
            </a:r>
            <a:r>
              <a:rPr lang="zh-CN" altLang="en-US" sz="2400" b="1" dirty="0"/>
              <a:t>雷雨</a:t>
            </a:r>
            <a:r>
              <a:rPr lang="en-US" altLang="zh-CN" sz="2400" b="1" dirty="0"/>
              <a:t>》</a:t>
            </a:r>
            <a:r>
              <a:rPr lang="zh-CN" altLang="en-US" sz="2400" b="1" dirty="0"/>
              <a:t>所显示的，并不是因果，并不是报应，而是我所觉得的天地间的“残忍”。（这种自然的“冷酷”，可以用四凤与周萍的遭遇和他们的死亡来解释，因为他们自己并无过咎。）如若读者肯细心体会这番心意，这篇戏虽然有时为几段较紧张的场面或一两个性格吸引了注意，但连绵不断地、若有若无地闪示这一点隐秘，</a:t>
            </a:r>
            <a:r>
              <a:rPr lang="en-US" altLang="zh-CN" sz="2400" b="1">
                <a:latin typeface="Arial" panose="020B0604020202020204" pitchFamily="34" charset="0"/>
              </a:rPr>
              <a:t>——</a:t>
            </a:r>
            <a:r>
              <a:rPr lang="zh-CN" altLang="en-US" sz="2400" b="1" dirty="0"/>
              <a:t>这种种宇宙里斗争的“残忍”和“冷酷”。在这斗争的背后或有一个主宰来管辖。这主宰，希腊的戏剧家们称它为“命运”，而我始终不能给它以适当的命名，也没有能力来形容它的真实相。因为它太大，太复杂。我的情感强要我表现的，只是对字宙这一方面的憧憬。</a:t>
            </a:r>
            <a:r>
              <a:rPr lang="en-US" altLang="zh-CN" sz="2400" b="1" dirty="0"/>
              <a:t> </a:t>
            </a:r>
            <a:br>
              <a:rPr lang="en-US" altLang="zh-CN" sz="2400" b="1" dirty="0"/>
            </a:br>
            <a:r>
              <a:rPr lang="zh-CN" altLang="en-US" sz="2400" b="1" dirty="0"/>
              <a:t>　　写</a:t>
            </a:r>
            <a:r>
              <a:rPr lang="en-US" altLang="zh-CN" sz="2400" b="1" dirty="0"/>
              <a:t>《</a:t>
            </a:r>
            <a:r>
              <a:rPr lang="zh-CN" altLang="en-US" sz="2400" b="1" dirty="0"/>
              <a:t>雷雨</a:t>
            </a:r>
            <a:r>
              <a:rPr lang="en-US" altLang="zh-CN" sz="2400" b="1" dirty="0"/>
              <a:t>》</a:t>
            </a:r>
            <a:r>
              <a:rPr lang="zh-CN" altLang="en-US" sz="2400" b="1" dirty="0"/>
              <a:t>是一种情感的迫切的需要，我念起人类是怎么样可怜的动物，带着踌躇满志的心情，仿佛自己来主宰自己的命运，而时常不能够自己主宰。受着自己</a:t>
            </a:r>
            <a:r>
              <a:rPr lang="en-US" altLang="zh-CN" sz="2400" b="1">
                <a:latin typeface="Arial" panose="020B0604020202020204" pitchFamily="34" charset="0"/>
              </a:rPr>
              <a:t>——</a:t>
            </a:r>
            <a:r>
              <a:rPr lang="zh-CN" altLang="en-US" sz="2400" b="1" dirty="0"/>
              <a:t>情感的或者理解的捉弄，一种不可知的力量</a:t>
            </a:r>
            <a:r>
              <a:rPr lang="en-US" altLang="zh-CN" sz="2400" b="1">
                <a:latin typeface="Arial" panose="020B0604020202020204" pitchFamily="34" charset="0"/>
              </a:rPr>
              <a:t>——</a:t>
            </a:r>
            <a:r>
              <a:rPr lang="zh-CN" altLang="en-US" sz="2400" b="1" dirty="0"/>
              <a:t>机遇或者环境的捉弄。</a:t>
            </a:r>
            <a:r>
              <a:rPr lang="en-US" altLang="zh-CN" sz="2400" b="1" dirty="0"/>
              <a:t> </a:t>
            </a:r>
            <a:br>
              <a:rPr lang="en-US" altLang="zh-CN" sz="2400" b="1" dirty="0"/>
            </a:br>
            <a:br>
              <a:rPr lang="en-US" altLang="zh-CN" sz="2400" dirty="0"/>
            </a:br>
            <a:endParaRPr lang="en-US" altLang="zh-CN"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标题 11265"/>
          <p:cNvSpPr>
            <a:spLocks noGrp="1"/>
          </p:cNvSpPr>
          <p:nvPr>
            <p:ph type="title"/>
          </p:nvPr>
        </p:nvSpPr>
        <p:spPr>
          <a:ln/>
        </p:spPr>
        <p:txBody>
          <a:bodyPr anchor="ctr"/>
          <a:p>
            <a:endParaRPr dirty="0"/>
          </a:p>
        </p:txBody>
      </p:sp>
      <p:sp>
        <p:nvSpPr>
          <p:cNvPr id="11267" name="文本占位符 11266"/>
          <p:cNvSpPr>
            <a:spLocks noGrp="1"/>
          </p:cNvSpPr>
          <p:nvPr>
            <p:ph type="body" idx="1"/>
          </p:nvPr>
        </p:nvSpPr>
        <p:spPr>
          <a:ln/>
        </p:spPr>
        <p:txBody>
          <a:bodyPr/>
          <a:p>
            <a:r>
              <a:rPr lang="en-US" altLang="zh-CN" b="1" dirty="0"/>
              <a:t>2</a:t>
            </a:r>
            <a:r>
              <a:rPr lang="zh-CN" altLang="en-US" b="1" dirty="0"/>
              <a:t>、下面让我们激情表演朗读一下文章的两个片断：</a:t>
            </a:r>
            <a:r>
              <a:rPr lang="en-US" altLang="zh-CN" b="1" dirty="0"/>
              <a:t> </a:t>
            </a:r>
            <a:br>
              <a:rPr lang="en-US" altLang="zh-CN" b="1" dirty="0"/>
            </a:br>
            <a:r>
              <a:rPr lang="zh-CN" altLang="en-US" b="1" dirty="0"/>
              <a:t>（</a:t>
            </a:r>
            <a:r>
              <a:rPr lang="en-US" altLang="zh-CN" b="1" dirty="0"/>
              <a:t>1</a:t>
            </a:r>
            <a:r>
              <a:rPr lang="zh-CN" altLang="en-US" b="1" dirty="0"/>
              <a:t>）</a:t>
            </a:r>
            <a:r>
              <a:rPr lang="en-US" altLang="zh-CN" b="1" dirty="0"/>
              <a:t> </a:t>
            </a:r>
            <a:r>
              <a:rPr lang="zh-CN" altLang="en-US" b="1" dirty="0"/>
              <a:t>我问过许多那个时候到过无锡的人</a:t>
            </a:r>
            <a:r>
              <a:rPr lang="en-US" altLang="zh-CN" b="1">
                <a:latin typeface="Arial" panose="020B0604020202020204" pitchFamily="34" charset="0"/>
              </a:rPr>
              <a:t>——</a:t>
            </a:r>
            <a:r>
              <a:rPr lang="zh-CN" altLang="en-US" b="1" dirty="0"/>
              <a:t>她叫侍萍。</a:t>
            </a:r>
            <a:r>
              <a:rPr lang="en-US" altLang="zh-CN" b="1" dirty="0"/>
              <a:t> </a:t>
            </a:r>
            <a:br>
              <a:rPr lang="en-US" altLang="zh-CN" b="1" dirty="0"/>
            </a:br>
            <a:r>
              <a:rPr lang="zh-CN" altLang="en-US" b="1" dirty="0"/>
              <a:t>（</a:t>
            </a:r>
            <a:r>
              <a:rPr lang="en-US" altLang="zh-CN" b="1" dirty="0"/>
              <a:t>2</a:t>
            </a:r>
            <a:r>
              <a:rPr lang="zh-CN" altLang="en-US" b="1" dirty="0"/>
              <a:t>）</a:t>
            </a:r>
            <a:r>
              <a:rPr lang="en-US" altLang="zh-CN" b="1" dirty="0"/>
              <a:t> </a:t>
            </a:r>
            <a:r>
              <a:rPr lang="zh-CN" altLang="en-US" b="1" dirty="0"/>
              <a:t>你来干什么</a:t>
            </a:r>
            <a:r>
              <a:rPr lang="en-US" altLang="zh-CN" b="1">
                <a:latin typeface="Arial" panose="020B0604020202020204" pitchFamily="34" charset="0"/>
              </a:rPr>
              <a:t>——</a:t>
            </a:r>
            <a:r>
              <a:rPr lang="zh-CN" altLang="en-US" b="1" dirty="0"/>
              <a:t>天哪，我觉得我像在做梦。</a:t>
            </a:r>
            <a:r>
              <a:rPr lang="en-US" altLang="zh-CN" b="1" dirty="0"/>
              <a:t> </a:t>
            </a:r>
            <a:br>
              <a:rPr lang="en-US" altLang="zh-CN" b="1" dirty="0"/>
            </a:br>
            <a:endParaRPr lang="en-US" altLang="zh-CN"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标题 12289"/>
          <p:cNvSpPr>
            <a:spLocks noGrp="1"/>
          </p:cNvSpPr>
          <p:nvPr>
            <p:ph type="title"/>
          </p:nvPr>
        </p:nvSpPr>
        <p:spPr>
          <a:ln/>
        </p:spPr>
        <p:txBody>
          <a:bodyPr anchor="ctr"/>
          <a:p>
            <a:endParaRPr dirty="0"/>
          </a:p>
        </p:txBody>
      </p:sp>
      <p:sp>
        <p:nvSpPr>
          <p:cNvPr id="12291" name="文本占位符 12290"/>
          <p:cNvSpPr>
            <a:spLocks noGrp="1"/>
          </p:cNvSpPr>
          <p:nvPr>
            <p:ph type="body" idx="1"/>
          </p:nvPr>
        </p:nvSpPr>
        <p:spPr>
          <a:xfrm>
            <a:off x="457200" y="457200"/>
            <a:ext cx="8229600" cy="6096000"/>
          </a:xfrm>
          <a:ln/>
        </p:spPr>
        <p:txBody>
          <a:bodyPr/>
          <a:p>
            <a:r>
              <a:rPr lang="en-US" altLang="zh-CN" sz="2800" b="1" dirty="0"/>
              <a:t>3</a:t>
            </a:r>
            <a:r>
              <a:rPr lang="zh-CN" altLang="en-US" sz="2800" b="1" dirty="0"/>
              <a:t>、曹禺自讲述写作</a:t>
            </a:r>
            <a:r>
              <a:rPr lang="en-US" altLang="zh-CN" sz="2800" b="1" dirty="0"/>
              <a:t>《</a:t>
            </a:r>
            <a:r>
              <a:rPr lang="zh-CN" altLang="en-US" sz="2800" b="1" dirty="0"/>
              <a:t>雷雨</a:t>
            </a:r>
            <a:r>
              <a:rPr lang="en-US" altLang="zh-CN" sz="2800" b="1" dirty="0"/>
              <a:t>》</a:t>
            </a:r>
            <a:r>
              <a:rPr lang="zh-CN" altLang="en-US" sz="2800" b="1" dirty="0"/>
              <a:t>的过程：我觉得这是我一生的道路，在我个人光怪陆离的境遇中，我看见过听到过多少使我思考的人物和世态，无法无天的魔鬼使我愤怒，满腹冤仇的不幸者使我同情。我才明白我正沉浮在无比惨痛的人海中，我要攀上高山之巅，仔细地望穿这些叫做人的东西是美是丑，究竟有怎么样复杂的个性和灵魂。</a:t>
            </a:r>
            <a:r>
              <a:rPr lang="en-US" altLang="zh-CN" sz="2800" b="1" dirty="0"/>
              <a:t> </a:t>
            </a:r>
            <a:br>
              <a:rPr lang="en-US" altLang="zh-CN" sz="2800" b="1" dirty="0"/>
            </a:br>
            <a:r>
              <a:rPr lang="zh-CN" altLang="en-US" sz="2800" b="1" dirty="0"/>
              <a:t>　　从人性的角度看，人性是复杂丰富的。列夫</a:t>
            </a:r>
            <a:r>
              <a:rPr lang="en-US" altLang="zh-CN" sz="2800" b="1" dirty="0"/>
              <a:t>.</a:t>
            </a:r>
            <a:r>
              <a:rPr lang="zh-CN" altLang="en-US" sz="2800" b="1" dirty="0"/>
              <a:t>托尔斯泰说：艺术作品要写得美，就要明确地把人的多样变化写出来。同一个人，有时是恶棍，在时是天使，有时聪明，有时是愚蠢。</a:t>
            </a:r>
            <a:r>
              <a:rPr lang="en-US" altLang="zh-CN" sz="2800" b="1" dirty="0"/>
              <a:t> </a:t>
            </a:r>
            <a:br>
              <a:rPr lang="en-US" altLang="zh-CN" sz="2800" b="1" dirty="0"/>
            </a:br>
            <a:br>
              <a:rPr lang="en-US" altLang="zh-CN" sz="2800" b="1" dirty="0"/>
            </a:br>
            <a:br>
              <a:rPr lang="en-US" altLang="zh-CN" sz="2800" b="1" dirty="0"/>
            </a:br>
            <a:endParaRPr lang="en-US" altLang="zh-CN" sz="2800" b="1" dirty="0"/>
          </a:p>
        </p:txBody>
      </p:sp>
    </p:spTree>
  </p:cSld>
  <p:clrMapOvr>
    <a:masterClrMapping/>
  </p:clrMapOvr>
</p:sld>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2652</Words>
  <Application>WPS 演示</Application>
  <PresentationFormat>在屏幕上显示</PresentationFormat>
  <Paragraphs>38</Paragraphs>
  <Slides>13</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13</vt:i4>
      </vt:variant>
    </vt:vector>
  </HeadingPairs>
  <TitlesOfParts>
    <vt:vector size="20" baseType="lpstr">
      <vt:lpstr>Arial</vt:lpstr>
      <vt:lpstr>宋体</vt:lpstr>
      <vt:lpstr>Wingdings</vt:lpstr>
      <vt:lpstr>微软雅黑</vt:lpstr>
      <vt:lpstr>Arial Unicode MS</vt:lpstr>
      <vt:lpstr>Calibri</vt:lpstr>
      <vt:lpstr>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WPS_1559635298</cp:lastModifiedBy>
  <cp:revision>3</cp:revision>
  <dcterms:created xsi:type="dcterms:W3CDTF">2015-05-13T12:34:19Z</dcterms:created>
  <dcterms:modified xsi:type="dcterms:W3CDTF">2020-06-01T09:02:33Z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KSOProductBuildVer">
    <vt:lpwstr>2052-11.1.0.9584</vt:lpwstr>
  </property>
</Properties>
</file>