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71" r:id="rId3"/>
    <p:sldId id="267" r:id="rId4"/>
    <p:sldId id="270" r:id="rId5"/>
    <p:sldId id="264" r:id="rId6"/>
    <p:sldId id="269" r:id="rId7"/>
    <p:sldId id="268" r:id="rId8"/>
    <p:sldId id="272" r:id="rId9"/>
    <p:sldId id="265" r:id="rId10"/>
    <p:sldId id="284" r:id="rId11"/>
    <p:sldId id="273" r:id="rId12"/>
    <p:sldId id="279" r:id="rId13"/>
    <p:sldId id="280" r:id="rId14"/>
    <p:sldId id="281" r:id="rId15"/>
    <p:sldId id="274" r:id="rId16"/>
    <p:sldId id="266" r:id="rId17"/>
    <p:sldId id="275" r:id="rId18"/>
    <p:sldId id="282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F9E46-390C-4FC2-9BF0-A73000AC6324}" type="datetimeFigureOut">
              <a:rPr lang="zh-CN" altLang="en-US" smtClean="0"/>
              <a:pPr/>
              <a:t>2020/5/26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2FF1B-F644-404C-B402-AC4C955470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zh-CN" altLang="en-US"/>
              <a:t>小说人物形象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鲁迅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祝福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中的“我”既是不可或缺的人物形象，又是主人公祥林嫂命运的见证，其重要性与本篇中的“我”相似。请赏析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乌米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中“我”的</a:t>
            </a:r>
            <a:r>
              <a:rPr lang="zh-CN" altLang="en-US" sz="2800" dirty="0" smtClean="0">
                <a:solidFill>
                  <a:srgbClr val="FF0000"/>
                </a:solidFill>
              </a:rPr>
              <a:t>形象</a:t>
            </a:r>
            <a:r>
              <a:rPr lang="zh-CN" altLang="en-US" sz="2800" dirty="0" smtClean="0"/>
              <a:t>与</a:t>
            </a:r>
            <a:r>
              <a:rPr lang="zh-CN" altLang="en-US" sz="2800" dirty="0" smtClean="0">
                <a:solidFill>
                  <a:srgbClr val="FF0000"/>
                </a:solidFill>
              </a:rPr>
              <a:t>作用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b="1" dirty="0" smtClean="0"/>
              <a:t>形象：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①对不幸者富有同情心；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②对人性之美满怀敬意；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③对现实有清醒的认识。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" y="136525"/>
            <a:ext cx="90690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ym typeface="+mn-ea"/>
              </a:rPr>
              <a:t>13.</a:t>
            </a:r>
            <a:r>
              <a:rPr lang="zh-CN" altLang="en-US" sz="2800" dirty="0">
                <a:sym typeface="+mn-ea"/>
              </a:rPr>
              <a:t>结合全文，请分别</a:t>
            </a:r>
            <a:r>
              <a:rPr lang="zh-CN" altLang="en-US" sz="2800" dirty="0">
                <a:solidFill>
                  <a:srgbClr val="FF0000"/>
                </a:solidFill>
                <a:sym typeface="+mn-ea"/>
              </a:rPr>
              <a:t>概括</a:t>
            </a:r>
            <a:r>
              <a:rPr lang="zh-CN" altLang="en-US" sz="2800" dirty="0">
                <a:sym typeface="+mn-ea"/>
              </a:rPr>
              <a:t>主人公乘坐摩天轮过程中的</a:t>
            </a:r>
            <a:r>
              <a:rPr lang="zh-CN" altLang="en-US" sz="2800" dirty="0">
                <a:solidFill>
                  <a:srgbClr val="FF0000"/>
                </a:solidFill>
                <a:sym typeface="+mn-ea"/>
              </a:rPr>
              <a:t>复杂心情</a:t>
            </a:r>
          </a:p>
          <a:p>
            <a:endParaRPr lang="en-US" altLang="zh-CN" sz="2800" dirty="0"/>
          </a:p>
          <a:p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2017</a:t>
            </a:r>
            <a:r>
              <a:rPr lang="zh-CN" altLang="en-US" sz="2400" dirty="0">
                <a:solidFill>
                  <a:srgbClr val="FF0000"/>
                </a:solidFill>
                <a:sym typeface="+mn-ea"/>
              </a:rPr>
              <a:t>江苏高考</a:t>
            </a:r>
            <a:endParaRPr lang="zh-CN" altLang="en-US" sz="2400" dirty="0">
              <a:solidFill>
                <a:srgbClr val="FF0000"/>
              </a:solidFill>
            </a:endParaRPr>
          </a:p>
          <a:p>
            <a:r>
              <a:rPr lang="zh-CN" altLang="en-US" sz="2400" dirty="0">
                <a:sym typeface="+mn-ea"/>
              </a:rPr>
              <a:t>1.结合情节，简要分析小说中“我的朋友”的</a:t>
            </a:r>
            <a:r>
              <a:rPr lang="zh-CN" altLang="en-US" sz="2400" dirty="0">
                <a:solidFill>
                  <a:srgbClr val="FF0000"/>
                </a:solidFill>
                <a:sym typeface="+mn-ea"/>
              </a:rPr>
              <a:t>生活状态</a:t>
            </a:r>
            <a:r>
              <a:rPr lang="zh-CN" altLang="en-US" sz="2400" dirty="0">
                <a:sym typeface="+mn-ea"/>
              </a:rPr>
              <a:t>。 （６ 分）【《一个圣诞节的回忆》】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2018</a:t>
            </a:r>
            <a:r>
              <a:rPr lang="zh-CN" altLang="en-US" sz="2400" dirty="0">
                <a:solidFill>
                  <a:srgbClr val="FF0000"/>
                </a:solidFill>
              </a:rPr>
              <a:t>全国</a:t>
            </a:r>
            <a:r>
              <a:rPr lang="en-US" altLang="zh-CN" sz="2400" dirty="0">
                <a:solidFill>
                  <a:srgbClr val="FF0000"/>
                </a:solidFill>
              </a:rPr>
              <a:t>2  </a:t>
            </a:r>
            <a:r>
              <a:rPr lang="zh-CN" altLang="en-US" sz="2400" dirty="0">
                <a:sym typeface="+mn-ea"/>
              </a:rPr>
              <a:t>《有声电影》</a:t>
            </a:r>
            <a:endParaRPr lang="zh-CN" altLang="en-US" sz="2400" dirty="0"/>
          </a:p>
          <a:p>
            <a:r>
              <a:rPr lang="zh-CN" altLang="en-US" sz="2400" dirty="0"/>
              <a:t>2．请结合二姐等人看有声电影的经过，简要分析小说所揭示的市民面对新奇事物的</a:t>
            </a:r>
            <a:r>
              <a:rPr lang="zh-CN" altLang="en-US" sz="2400" dirty="0">
                <a:solidFill>
                  <a:srgbClr val="FF0000"/>
                </a:solidFill>
              </a:rPr>
              <a:t>具体心态</a:t>
            </a:r>
            <a:r>
              <a:rPr lang="zh-CN" altLang="en-US" sz="2400" dirty="0"/>
              <a:t>。（6分） 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2019</a:t>
            </a:r>
            <a:r>
              <a:rPr lang="zh-CN" altLang="en-US" sz="2400" dirty="0">
                <a:solidFill>
                  <a:srgbClr val="FF0000"/>
                </a:solidFill>
              </a:rPr>
              <a:t>全国</a:t>
            </a:r>
            <a:r>
              <a:rPr lang="zh-CN" altLang="en-US" sz="2400" dirty="0">
                <a:sym typeface="+mn-ea"/>
              </a:rPr>
              <a:t>《微纪元》</a:t>
            </a:r>
            <a:endParaRPr lang="zh-CN" altLang="en-US" sz="2400" dirty="0"/>
          </a:p>
          <a:p>
            <a:r>
              <a:rPr lang="zh-CN" altLang="en-US" sz="2400" dirty="0"/>
              <a:t>请简要分析文中先行者的</a:t>
            </a:r>
            <a:r>
              <a:rPr lang="zh-CN" altLang="en-US" sz="2400" dirty="0">
                <a:solidFill>
                  <a:srgbClr val="FF0000"/>
                </a:solidFill>
              </a:rPr>
              <a:t>心理变化过程</a:t>
            </a:r>
            <a:r>
              <a:rPr lang="zh-CN" altLang="en-US" sz="2400" dirty="0" smtClean="0"/>
              <a:t>。（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分）</a:t>
            </a:r>
            <a:endParaRPr lang="zh-CN" altLang="en-US" sz="2400" dirty="0"/>
          </a:p>
          <a:p>
            <a:endParaRPr lang="zh-CN" altLang="en-US" sz="2400" dirty="0"/>
          </a:p>
          <a:p>
            <a:r>
              <a:rPr lang="zh-CN" altLang="en-US" sz="2400" dirty="0" smtClean="0"/>
              <a:t>◆文</a:t>
            </a:r>
            <a:r>
              <a:rPr lang="zh-CN" altLang="en-US" sz="2400" dirty="0"/>
              <a:t>中的马子善老人,在最后见到牛被杀之前,</a:t>
            </a:r>
            <a:r>
              <a:rPr lang="zh-CN" altLang="en-US" sz="2400" dirty="0">
                <a:solidFill>
                  <a:srgbClr val="FF0000"/>
                </a:solidFill>
              </a:rPr>
              <a:t>心理经历了怎样的变化</a:t>
            </a:r>
            <a:r>
              <a:rPr lang="zh-CN" altLang="en-US" sz="2400" dirty="0"/>
              <a:t>,请简要概括。(4分</a:t>
            </a:r>
            <a:r>
              <a:rPr lang="zh-CN" altLang="en-US" sz="2400" dirty="0" smtClean="0"/>
              <a:t>)（《清水里的刀子》）</a:t>
            </a:r>
            <a:endParaRPr lang="zh-CN" altLang="en-US" sz="2400" dirty="0"/>
          </a:p>
          <a:p>
            <a:r>
              <a:rPr lang="en-US" altLang="zh-CN" sz="2400" dirty="0" smtClean="0"/>
              <a:t>◆</a:t>
            </a:r>
            <a:r>
              <a:rPr lang="zh-CN" altLang="en-US" sz="2400" dirty="0" smtClean="0"/>
              <a:t>请简要分析文中楚珐的心理变化过程。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两片树叶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）</a:t>
            </a:r>
            <a:endParaRPr lang="zh-CN" altLang="en-US" sz="2400" dirty="0"/>
          </a:p>
          <a:p>
            <a:r>
              <a:rPr lang="zh-CN" altLang="en-US" sz="2400" dirty="0" smtClean="0"/>
              <a:t>◆结</a:t>
            </a:r>
            <a:r>
              <a:rPr lang="zh-CN" altLang="en-US" sz="2400" dirty="0"/>
              <a:t>合情节，简要分析皮克休的</a:t>
            </a:r>
            <a:r>
              <a:rPr lang="zh-CN" altLang="en-US" sz="2400" dirty="0">
                <a:solidFill>
                  <a:srgbClr val="FF0000"/>
                </a:solidFill>
              </a:rPr>
              <a:t>生活状态</a:t>
            </a:r>
            <a:r>
              <a:rPr lang="zh-CN" altLang="en-US" sz="2400" dirty="0" smtClean="0"/>
              <a:t>。（</a:t>
            </a:r>
            <a:r>
              <a:rPr lang="zh-CN" altLang="en-US" sz="2400" dirty="0" smtClean="0">
                <a:sym typeface="+mn-ea"/>
              </a:rPr>
              <a:t>《</a:t>
            </a:r>
            <a:r>
              <a:rPr lang="zh-CN" altLang="en-US" sz="2400" dirty="0">
                <a:sym typeface="+mn-ea"/>
              </a:rPr>
              <a:t>皮克休的公事包》</a:t>
            </a:r>
            <a:r>
              <a:rPr lang="zh-CN" altLang="en-US" sz="2400" dirty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" y="136525"/>
            <a:ext cx="90690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◆</a:t>
            </a:r>
            <a:r>
              <a:rPr lang="zh-CN" altLang="en-US" sz="2400" dirty="0" smtClean="0">
                <a:sym typeface="+mn-ea"/>
              </a:rPr>
              <a:t>结</a:t>
            </a:r>
            <a:r>
              <a:rPr lang="zh-CN" altLang="en-US" sz="2400" dirty="0">
                <a:sym typeface="+mn-ea"/>
              </a:rPr>
              <a:t>合情节，简要分析小说中“我的朋友”的</a:t>
            </a:r>
            <a:r>
              <a:rPr lang="zh-CN" altLang="en-US" sz="2400" dirty="0">
                <a:solidFill>
                  <a:srgbClr val="FF0000"/>
                </a:solidFill>
                <a:sym typeface="+mn-ea"/>
              </a:rPr>
              <a:t>生活状态</a:t>
            </a:r>
            <a:r>
              <a:rPr lang="zh-CN" altLang="en-US" sz="2400" dirty="0">
                <a:sym typeface="+mn-ea"/>
              </a:rPr>
              <a:t>。 （</a:t>
            </a:r>
            <a:r>
              <a:rPr lang="zh-CN" altLang="en-US" sz="2400" dirty="0" smtClean="0">
                <a:sym typeface="+mn-ea"/>
              </a:rPr>
              <a:t>６分）（《一个圣诞节的回忆》）</a:t>
            </a:r>
            <a:endParaRPr lang="en-US" altLang="zh-CN" sz="2400" dirty="0" smtClean="0">
              <a:sym typeface="+mn-ea"/>
            </a:endParaRPr>
          </a:p>
          <a:p>
            <a:r>
              <a:rPr lang="zh-CN" altLang="zh-CN" sz="2400" dirty="0" smtClean="0"/>
              <a:t>【 “分析”，意味着要有相对具体的解答依据；“生活状态”，指日常生活中呈现出来的各种形态，侧重于人物的行为、处境、情感，包括心理方面。 主要写出“我的朋友”的性格以及处境。】</a:t>
            </a:r>
            <a:endParaRPr lang="en-US" altLang="zh-CN" sz="2400" dirty="0" smtClean="0"/>
          </a:p>
          <a:p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zh-CN" sz="2400" dirty="0" smtClean="0">
                <a:solidFill>
                  <a:srgbClr val="FF0000"/>
                </a:solidFill>
              </a:rPr>
              <a:t>贫穷、孤单，却热爱生活、充满快乐。 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zh-CN" altLang="zh-CN" sz="2400" dirty="0" smtClean="0">
                <a:solidFill>
                  <a:srgbClr val="FF0000"/>
                </a:solidFill>
              </a:rPr>
              <a:t>从卖破烂来筹集水果蛋糕基金、自己做风筝作为礼物、凑五分钱买牛骨头等情节，可见其贫穷；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zh-CN" altLang="zh-CN" sz="2400" dirty="0" smtClean="0">
                <a:solidFill>
                  <a:srgbClr val="FF0000"/>
                </a:solidFill>
              </a:rPr>
              <a:t>从只有“我”和小狗陪伴她等情节，可见其孤单；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zh-CN" altLang="zh-CN" sz="2400" dirty="0" smtClean="0">
                <a:solidFill>
                  <a:srgbClr val="FF0000"/>
                </a:solidFill>
              </a:rPr>
              <a:t>从满怀欣喜地做蛋糕、送蛋糕、准备礼物等情节，可见其热爱生活、充满快乐。</a:t>
            </a:r>
          </a:p>
          <a:p>
            <a:endParaRPr lang="zh-CN" altLang="en-US" sz="2400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" y="136525"/>
            <a:ext cx="906907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◆请</a:t>
            </a:r>
            <a:r>
              <a:rPr lang="zh-CN" altLang="en-US" sz="2400" dirty="0"/>
              <a:t>结合二姐等人看有声电影的经过，简要分析小说所揭示的市民面对新奇事物的</a:t>
            </a:r>
            <a:r>
              <a:rPr lang="zh-CN" altLang="en-US" sz="2400" dirty="0">
                <a:solidFill>
                  <a:srgbClr val="FF0000"/>
                </a:solidFill>
              </a:rPr>
              <a:t>具体心态</a:t>
            </a:r>
            <a:r>
              <a:rPr lang="zh-CN" altLang="en-US" sz="2400" dirty="0" smtClean="0"/>
              <a:t>。（ </a:t>
            </a:r>
            <a:r>
              <a:rPr lang="zh-CN" altLang="en-US" sz="2400" dirty="0" smtClean="0">
                <a:sym typeface="+mn-ea"/>
              </a:rPr>
              <a:t>《有声电影》</a:t>
            </a:r>
            <a:r>
              <a:rPr lang="zh-CN" altLang="en-US" sz="2400" dirty="0" smtClean="0"/>
              <a:t>）（</a:t>
            </a:r>
            <a:r>
              <a:rPr lang="zh-CN" altLang="en-US" sz="2400" dirty="0"/>
              <a:t>6分） </a:t>
            </a:r>
            <a:endParaRPr lang="en-US" altLang="zh-CN" sz="2400" dirty="0" smtClean="0"/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①对待新奇事物，还没亲见就先有说法，“不知为知之”，揭示出二姐等人傲慢无知的自大；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②听说有声电影真有新奇之处，就想“开开眼”，是一种从众、趋新的心态；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③到了电影院后也不真的看电影，不愿对新奇事物进一步了解探究，实质上是一种固步自封的心态；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④对有声电影胡乱作出“共识”评价，隐含的是二姐等人面对新奇事物时无所适从的焦虑不安。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endParaRPr lang="zh-CN" altLang="en-US" sz="2400" dirty="0"/>
          </a:p>
          <a:p>
            <a:r>
              <a:rPr lang="zh-CN" altLang="en-US" sz="2400" dirty="0" smtClean="0"/>
              <a:t>◆请</a:t>
            </a:r>
            <a:r>
              <a:rPr lang="zh-CN" altLang="en-US" sz="2400" dirty="0"/>
              <a:t>简要分析文中先行者的</a:t>
            </a:r>
            <a:r>
              <a:rPr lang="zh-CN" altLang="en-US" sz="2400" dirty="0">
                <a:solidFill>
                  <a:srgbClr val="FF0000"/>
                </a:solidFill>
              </a:rPr>
              <a:t>心理变化过</a:t>
            </a:r>
            <a:r>
              <a:rPr lang="zh-CN" altLang="en-US" sz="2400" dirty="0" smtClean="0">
                <a:solidFill>
                  <a:srgbClr val="FF0000"/>
                </a:solidFill>
              </a:rPr>
              <a:t>程</a:t>
            </a:r>
            <a:r>
              <a:rPr lang="zh-CN" altLang="en-US" sz="2400" dirty="0" smtClean="0"/>
              <a:t>。（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微纪元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分）</a:t>
            </a:r>
            <a:endParaRPr lang="zh-CN" altLang="en-US" sz="2400" dirty="0"/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①先行者着陆之前，已经知道地球灾难的发生，一方面心存侥幸，一方面又深知连侥幸也不过是幻想，心情复杂纠结</a:t>
            </a:r>
            <a:r>
              <a:rPr lang="en-US" altLang="zh-CN" sz="2400" dirty="0" smtClean="0">
                <a:solidFill>
                  <a:srgbClr val="0000FF"/>
                </a:solidFill>
              </a:rPr>
              <a:t>;</a:t>
            </a:r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②着陆后亲身感受到地球的荒凉，自认是宇宙间最后一个人类，巨大的孤独感和绝望使他濒临崩溃</a:t>
            </a:r>
            <a:r>
              <a:rPr lang="en-US" altLang="zh-CN" sz="2400" dirty="0" smtClean="0">
                <a:solidFill>
                  <a:srgbClr val="0000FF"/>
                </a:solidFill>
              </a:rPr>
              <a:t>;</a:t>
            </a:r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③意识到画面有可能并非虚拟，感到震撼，重新燃起了希望。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" y="136525"/>
            <a:ext cx="906907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◆文</a:t>
            </a:r>
            <a:r>
              <a:rPr lang="zh-CN" altLang="en-US" sz="2400" dirty="0"/>
              <a:t>中的马子善老人,在最后见到牛被杀之前,</a:t>
            </a:r>
            <a:r>
              <a:rPr lang="zh-CN" altLang="en-US" sz="2400" dirty="0">
                <a:solidFill>
                  <a:srgbClr val="FF0000"/>
                </a:solidFill>
              </a:rPr>
              <a:t>心理经历了怎样的变化</a:t>
            </a:r>
            <a:r>
              <a:rPr lang="zh-CN" altLang="en-US" sz="2400" dirty="0"/>
              <a:t>,请简要概括。(4分</a:t>
            </a:r>
            <a:r>
              <a:rPr lang="zh-CN" altLang="en-US" sz="2400" dirty="0" smtClean="0"/>
              <a:t>)（《清水里的刀子》）</a:t>
            </a:r>
            <a:endParaRPr lang="en-US" altLang="zh-CN" sz="2400" dirty="0" smtClean="0"/>
          </a:p>
          <a:p>
            <a:r>
              <a:rPr lang="zh-CN" altLang="zh-CN" sz="2400" dirty="0" smtClean="0">
                <a:solidFill>
                  <a:srgbClr val="0000FF"/>
                </a:solidFill>
              </a:rPr>
              <a:t>由惊讶焦急</a:t>
            </a:r>
            <a:r>
              <a:rPr lang="en-US" altLang="zh-CN" sz="2400" dirty="0" smtClean="0">
                <a:solidFill>
                  <a:srgbClr val="0000FF"/>
                </a:solidFill>
              </a:rPr>
              <a:t>,</a:t>
            </a:r>
            <a:r>
              <a:rPr lang="zh-CN" altLang="zh-CN" sz="2400" dirty="0" smtClean="0">
                <a:solidFill>
                  <a:srgbClr val="0000FF"/>
                </a:solidFill>
              </a:rPr>
              <a:t>到感动愧疚</a:t>
            </a:r>
            <a:r>
              <a:rPr lang="en-US" altLang="zh-CN" sz="2400" dirty="0" smtClean="0">
                <a:solidFill>
                  <a:srgbClr val="0000FF"/>
                </a:solidFill>
              </a:rPr>
              <a:t>,</a:t>
            </a:r>
            <a:r>
              <a:rPr lang="zh-CN" altLang="zh-CN" sz="2400" dirty="0" smtClean="0">
                <a:solidFill>
                  <a:srgbClr val="0000FF"/>
                </a:solidFill>
              </a:rPr>
              <a:t>到敬重肃穆</a:t>
            </a:r>
            <a:r>
              <a:rPr lang="en-US" altLang="zh-CN" sz="2400" dirty="0" smtClean="0">
                <a:solidFill>
                  <a:srgbClr val="0000FF"/>
                </a:solidFill>
              </a:rPr>
              <a:t>,</a:t>
            </a:r>
            <a:r>
              <a:rPr lang="zh-CN" altLang="zh-CN" sz="2400" dirty="0" smtClean="0">
                <a:solidFill>
                  <a:srgbClr val="0000FF"/>
                </a:solidFill>
              </a:rPr>
              <a:t>再到痛心、逃避</a:t>
            </a:r>
            <a:r>
              <a:rPr lang="en-US" altLang="zh-CN" sz="2400" dirty="0" smtClean="0">
                <a:solidFill>
                  <a:srgbClr val="0000FF"/>
                </a:solidFill>
              </a:rPr>
              <a:t>(</a:t>
            </a:r>
            <a:r>
              <a:rPr lang="zh-CN" altLang="zh-CN" sz="2400" dirty="0" smtClean="0">
                <a:solidFill>
                  <a:srgbClr val="0000FF"/>
                </a:solidFill>
              </a:rPr>
              <a:t>不愿直面</a:t>
            </a:r>
            <a:r>
              <a:rPr lang="en-US" altLang="zh-CN" sz="2400" dirty="0" smtClean="0">
                <a:solidFill>
                  <a:srgbClr val="0000FF"/>
                </a:solidFill>
              </a:rPr>
              <a:t>)</a:t>
            </a:r>
            <a:r>
              <a:rPr lang="zh-CN" altLang="zh-CN" sz="2400" dirty="0" smtClean="0">
                <a:solidFill>
                  <a:srgbClr val="0000FF"/>
                </a:solidFill>
              </a:rPr>
              <a:t>。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endParaRPr lang="zh-CN" altLang="en-US" sz="2400" dirty="0"/>
          </a:p>
          <a:p>
            <a:r>
              <a:rPr lang="en-US" altLang="zh-CN" sz="2400" dirty="0" smtClean="0"/>
              <a:t>◆</a:t>
            </a:r>
            <a:r>
              <a:rPr lang="zh-CN" altLang="en-US" sz="2400" dirty="0" smtClean="0"/>
              <a:t>请简要分析文中楚珐的心理变化过程。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两片树叶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在其他树叶几乎掉光时，楚珐为能和欧里经受住风雨，感到庆幸；</a:t>
            </a: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在暴风雨之夜，楚珐觉得生命将结束，感到痛苦和忧虑；</a:t>
            </a: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在欧里坠落后，楚珐因为失去了爱人，感到绝望；</a:t>
            </a: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在漫长的寒夜，楚珐面对大树的无情，感到愤怒；</a:t>
            </a: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在重遇欧里后，楚珐理解了生的意义，感到幸福。</a:t>
            </a:r>
          </a:p>
          <a:p>
            <a:endParaRPr lang="zh-CN" altLang="en-US" sz="2400" dirty="0"/>
          </a:p>
          <a:p>
            <a:r>
              <a:rPr lang="zh-CN" altLang="en-US" sz="2400" dirty="0" smtClean="0"/>
              <a:t>◆结</a:t>
            </a:r>
            <a:r>
              <a:rPr lang="zh-CN" altLang="en-US" sz="2400" dirty="0"/>
              <a:t>合情节，简要分析皮克休的</a:t>
            </a:r>
            <a:r>
              <a:rPr lang="zh-CN" altLang="en-US" sz="2400" dirty="0">
                <a:solidFill>
                  <a:srgbClr val="FF0000"/>
                </a:solidFill>
              </a:rPr>
              <a:t>生活状态</a:t>
            </a:r>
            <a:r>
              <a:rPr lang="zh-CN" altLang="en-US" sz="2400" dirty="0" smtClean="0"/>
              <a:t>。（</a:t>
            </a:r>
            <a:r>
              <a:rPr lang="zh-CN" altLang="en-US" sz="2400" dirty="0" smtClean="0">
                <a:sym typeface="+mn-ea"/>
              </a:rPr>
              <a:t>《</a:t>
            </a:r>
            <a:r>
              <a:rPr lang="zh-CN" altLang="en-US" sz="2400" dirty="0">
                <a:sym typeface="+mn-ea"/>
              </a:rPr>
              <a:t>皮克休的公事包</a:t>
            </a:r>
            <a:r>
              <a:rPr lang="zh-CN" altLang="en-US" sz="2400" dirty="0" smtClean="0">
                <a:sym typeface="+mn-ea"/>
              </a:rPr>
              <a:t>》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生活困顿：长期用硝镪水写作导致眼睛瞎了，维持生计的工作不能再继续，女儿只能送进孤儿院；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精神苦闷：无法再从事他喜爱的写作，连报纸都不能读，妻子不理解他；</a:t>
            </a:r>
            <a:endParaRPr lang="en-US" altLang="zh-CN" sz="2400" dirty="0" smtClean="0">
              <a:solidFill>
                <a:srgbClr val="0000FF"/>
              </a:solidFill>
            </a:endParaRPr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前途灰暗：低声下气求生存，为开一个公卖烟店四处奔走而希望却遥不可及。</a:t>
            </a:r>
            <a:r>
              <a:rPr lang="en-US" altLang="zh-CN" sz="2400" dirty="0" smtClean="0">
                <a:solidFill>
                  <a:srgbClr val="0000FF"/>
                </a:solidFill>
              </a:rPr>
              <a:t>(</a:t>
            </a:r>
            <a:r>
              <a:rPr lang="zh-CN" altLang="en-US" sz="2400" dirty="0" smtClean="0">
                <a:solidFill>
                  <a:srgbClr val="0000FF"/>
                </a:solidFill>
              </a:rPr>
              <a:t>每点</a:t>
            </a:r>
            <a:r>
              <a:rPr lang="en-US" altLang="zh-CN" sz="2400" dirty="0" smtClean="0">
                <a:solidFill>
                  <a:srgbClr val="0000FF"/>
                </a:solidFill>
              </a:rPr>
              <a:t>2</a:t>
            </a:r>
            <a:r>
              <a:rPr lang="zh-CN" altLang="en-US" sz="2400" dirty="0" smtClean="0">
                <a:solidFill>
                  <a:srgbClr val="0000FF"/>
                </a:solidFill>
              </a:rPr>
              <a:t>分</a:t>
            </a:r>
            <a:r>
              <a:rPr lang="en-US" altLang="zh-CN" sz="2400" dirty="0" smtClean="0">
                <a:solidFill>
                  <a:srgbClr val="0000FF"/>
                </a:solidFill>
              </a:rPr>
              <a:t>)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6715" y="342900"/>
            <a:ext cx="83616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13. 结合全文，请分别概括主人公乘坐摩天轮过程中的复杂心情。（6分）</a:t>
            </a: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答题模式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答题思路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zh-CN" altLang="en-US" sz="2800" dirty="0"/>
          </a:p>
          <a:p>
            <a:r>
              <a:rPr lang="zh-CN" altLang="en-US" sz="2800" b="1" dirty="0"/>
              <a:t>乘坐前，既有期盼又有迟疑；</a:t>
            </a:r>
          </a:p>
          <a:p>
            <a:r>
              <a:rPr lang="zh-CN" altLang="en-US" sz="2800" b="1" dirty="0"/>
              <a:t>乘坐时，既有温馨甜蜜又有悲伤痛苦；</a:t>
            </a:r>
          </a:p>
          <a:p>
            <a:r>
              <a:rPr lang="zh-CN" altLang="en-US" sz="2800" b="1" dirty="0"/>
              <a:t>乘坐后，虽有迷茫又有希望。（每点2分）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5585" y="219075"/>
            <a:ext cx="865695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鲁迅《祝福》中的“我”既是不可或缺的人物形象，又是主人公祥林嫂命运的见证，其重要性与本篇中的“我”相似。请赏析《乌米》中“我”的形象与作用。（6分）</a:t>
            </a:r>
          </a:p>
          <a:p>
            <a:endParaRPr lang="zh-CN" altLang="en-US" sz="2800"/>
          </a:p>
          <a:p>
            <a:r>
              <a:rPr lang="zh-CN" altLang="en-US" sz="2800"/>
              <a:t>形象：①对不幸者富有同情心；②对人性之美满怀敬意；③对现实有清醒的认识。</a:t>
            </a:r>
          </a:p>
          <a:p>
            <a:endParaRPr lang="zh-CN" altLang="en-US" sz="2800"/>
          </a:p>
          <a:p>
            <a:r>
              <a:rPr lang="zh-CN" altLang="en-US" sz="2800"/>
              <a:t>作用：①使文中的人和事更具真实感；②“我”是贯串全文的线索；③借“我”的感触揭示全文主旨；④通过“我”对乌米的情感态度突出乌米的形象。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8920" y="233045"/>
            <a:ext cx="87155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14. 摩天轮在小说中多次出现，请探究其对刻画主人公的作用。（6分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/>
              <a:t>13.</a:t>
            </a:r>
            <a:r>
              <a:rPr lang="zh-CN" altLang="en-US" sz="2400" dirty="0" smtClean="0"/>
              <a:t>宋记老面馒头在小说中多次出现，简析其对刻画爷爷形象的作用 。（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分）</a:t>
            </a:r>
            <a:endParaRPr lang="en-US" altLang="zh-CN" sz="2400" dirty="0" smtClean="0"/>
          </a:p>
          <a:p>
            <a:r>
              <a:rPr lang="zh-CN" altLang="en-US" sz="2400" dirty="0" smtClean="0"/>
              <a:t>用老面馒头的广受欢迎来映衬爷爷的手艺好；</a:t>
            </a:r>
            <a:endParaRPr lang="en-US" altLang="zh-CN" sz="2400" dirty="0" smtClean="0"/>
          </a:p>
          <a:p>
            <a:r>
              <a:rPr lang="zh-CN" altLang="en-US" sz="2400" dirty="0" smtClean="0"/>
              <a:t>用老面馒头与机器馒头的对比反映爷爷做生意讲诚信；用爷爷给水果大叔送馒头体现爷爷个性倔强，知恩必报。</a:t>
            </a:r>
            <a:endParaRPr lang="en-US" altLang="zh-CN" sz="2400" dirty="0" smtClean="0"/>
          </a:p>
          <a:p>
            <a:r>
              <a:rPr lang="zh-CN" altLang="en-US" sz="2400" dirty="0" smtClean="0"/>
              <a:t>（每点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分 ：情节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分，具体作用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分 ）</a:t>
            </a:r>
            <a:endParaRPr lang="en-US" altLang="zh-CN" sz="2400" dirty="0" smtClean="0"/>
          </a:p>
          <a:p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/>
              <a:t>13.</a:t>
            </a:r>
            <a:r>
              <a:rPr lang="zh-CN" altLang="en-US" sz="2400" dirty="0" smtClean="0"/>
              <a:t>小说如何借助听器来塑造欧金尼娅的形象？请简要分析。（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分）（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婉言相告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zh-CN" altLang="en-US" sz="2400" dirty="0" smtClean="0"/>
              <a:t>借助听器的使用，突出欧金尼娅耳聋衰老的生理特征；</a:t>
            </a:r>
            <a:endParaRPr lang="en-US" altLang="zh-CN" sz="2400" dirty="0" smtClean="0"/>
          </a:p>
          <a:p>
            <a:r>
              <a:rPr lang="zh-CN" altLang="en-US" sz="2400" dirty="0" smtClean="0"/>
              <a:t>借助听器的开与关，表现她与人交往时情感上的亲疏好恶；</a:t>
            </a:r>
            <a:endParaRPr lang="en-US" altLang="zh-CN" sz="2400" dirty="0" smtClean="0"/>
          </a:p>
          <a:p>
            <a:r>
              <a:rPr lang="zh-CN" altLang="en-US" sz="2400" dirty="0" smtClean="0"/>
              <a:t>借助听器朝向不同来客的细节，表现她疑惑不安的心理状态。</a:t>
            </a:r>
            <a:r>
              <a:rPr lang="en-US" altLang="zh-CN" sz="2400" dirty="0" smtClean="0"/>
              <a:t> </a:t>
            </a: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8920" y="233045"/>
            <a:ext cx="87155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14. 摩天轮在小说中多次出现，请探究其对刻画主人公的作用。（6分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）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答题模式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答题思路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400" dirty="0" smtClean="0"/>
              <a:t>摩天轮是城市的地标，寄托了主人公对生活的美好期望；</a:t>
            </a:r>
            <a:endParaRPr lang="en-US" altLang="zh-CN" sz="2400" dirty="0" smtClean="0"/>
          </a:p>
          <a:p>
            <a:r>
              <a:rPr lang="zh-CN" altLang="en-US" sz="2400" dirty="0" smtClean="0"/>
              <a:t>摩天轮像时钟一样转动，隐喻了主人公人生经历的各个阶段；摩天轮的继续转动，暗示了主人公新生活的开始。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2745" y="342900"/>
            <a:ext cx="853948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盐城三模</a:t>
            </a:r>
          </a:p>
          <a:p>
            <a:r>
              <a:rPr lang="zh-CN" altLang="en-US" sz="3200" dirty="0">
                <a:sym typeface="+mn-ea"/>
              </a:rPr>
              <a:t>13．结合情节，简要</a:t>
            </a:r>
            <a:r>
              <a:rPr lang="zh-CN" altLang="en-US" sz="3200" dirty="0">
                <a:solidFill>
                  <a:srgbClr val="FF0000"/>
                </a:solidFill>
                <a:sym typeface="+mn-ea"/>
              </a:rPr>
              <a:t>分析</a:t>
            </a:r>
            <a:r>
              <a:rPr lang="zh-CN" altLang="en-US" sz="3200" dirty="0">
                <a:sym typeface="+mn-ea"/>
              </a:rPr>
              <a:t>小说中胡三元的</a:t>
            </a:r>
            <a:r>
              <a:rPr lang="zh-CN" altLang="en-US" sz="3200" dirty="0">
                <a:solidFill>
                  <a:srgbClr val="FF0000"/>
                </a:solidFill>
                <a:sym typeface="+mn-ea"/>
              </a:rPr>
              <a:t>人物形象</a:t>
            </a:r>
            <a:r>
              <a:rPr lang="zh-CN" altLang="en-US" sz="3200" dirty="0">
                <a:sym typeface="+mn-ea"/>
              </a:rPr>
              <a:t>。（6分）</a:t>
            </a:r>
            <a:endParaRPr lang="zh-CN" altLang="en-US" sz="32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sym typeface="+mn-ea"/>
            </a:endParaRPr>
          </a:p>
          <a:p>
            <a:endParaRPr lang="zh-CN" altLang="en-US" sz="3200" dirty="0"/>
          </a:p>
          <a:p>
            <a:r>
              <a:rPr lang="zh-CN" altLang="en-US" sz="3200" dirty="0"/>
              <a:t>周周测：</a:t>
            </a:r>
          </a:p>
          <a:p>
            <a:r>
              <a:rPr lang="en-US" altLang="zh-CN" sz="3200" dirty="0"/>
              <a:t>13.</a:t>
            </a:r>
            <a:r>
              <a:rPr lang="zh-CN" altLang="en-US" sz="3200" dirty="0"/>
              <a:t>结合全文，请分别</a:t>
            </a:r>
            <a:r>
              <a:rPr lang="zh-CN" altLang="en-US" sz="3200" dirty="0">
                <a:solidFill>
                  <a:srgbClr val="FF0000"/>
                </a:solidFill>
              </a:rPr>
              <a:t>概括</a:t>
            </a:r>
            <a:r>
              <a:rPr lang="zh-CN" altLang="en-US" sz="3200" dirty="0"/>
              <a:t>主人公乘坐摩天轮过程中的</a:t>
            </a:r>
            <a:r>
              <a:rPr lang="zh-CN" altLang="en-US" sz="3200" dirty="0">
                <a:solidFill>
                  <a:srgbClr val="FF0000"/>
                </a:solidFill>
              </a:rPr>
              <a:t>复杂心情</a:t>
            </a:r>
          </a:p>
          <a:p>
            <a:endParaRPr lang="zh-CN" altLang="en-US" sz="3200" dirty="0">
              <a:solidFill>
                <a:srgbClr val="FF0000"/>
              </a:solidFill>
            </a:endParaRPr>
          </a:p>
          <a:p>
            <a:r>
              <a:rPr lang="en-US" altLang="zh-CN" sz="3200" dirty="0"/>
              <a:t>14.</a:t>
            </a:r>
            <a:r>
              <a:rPr lang="zh-CN" altLang="en-US" sz="3200" dirty="0">
                <a:solidFill>
                  <a:srgbClr val="FF0000"/>
                </a:solidFill>
              </a:rPr>
              <a:t>摩天轮</a:t>
            </a:r>
            <a:r>
              <a:rPr lang="zh-CN" altLang="en-US" sz="3200" dirty="0"/>
              <a:t>在小说中多次出现，请探究其对</a:t>
            </a:r>
            <a:r>
              <a:rPr lang="zh-CN" altLang="en-US" sz="3200" dirty="0">
                <a:solidFill>
                  <a:srgbClr val="FF0000"/>
                </a:solidFill>
              </a:rPr>
              <a:t>刻画主人公的作用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Y5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04" t="23561" r="69804" b="46478"/>
          <a:stretch>
            <a:fillRect/>
          </a:stretch>
        </p:blipFill>
        <p:spPr bwMode="auto">
          <a:xfrm>
            <a:off x="396240" y="222885"/>
            <a:ext cx="4164965" cy="255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Y5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238" t="5889" r="2863" b="41547"/>
          <a:stretch>
            <a:fillRect/>
          </a:stretch>
        </p:blipFill>
        <p:spPr bwMode="auto">
          <a:xfrm>
            <a:off x="1193800" y="2229485"/>
            <a:ext cx="7007225" cy="375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5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275" t="58140" r="27220" b="3248"/>
          <a:stretch>
            <a:fillRect/>
          </a:stretch>
        </p:blipFill>
        <p:spPr bwMode="auto">
          <a:xfrm>
            <a:off x="4565015" y="-1270"/>
            <a:ext cx="2838450" cy="223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5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04" t="5889" r="2863" b="3248"/>
          <a:stretch>
            <a:fillRect/>
          </a:stretch>
        </p:blipFill>
        <p:spPr bwMode="auto">
          <a:xfrm>
            <a:off x="720725" y="-232410"/>
            <a:ext cx="13679170" cy="6788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4175" y="246380"/>
            <a:ext cx="8375650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人物形象：</a:t>
            </a:r>
          </a:p>
          <a:p>
            <a:endParaRPr lang="en-US" altLang="zh-CN" sz="2800" b="1" dirty="0">
              <a:solidFill>
                <a:srgbClr val="FF0000"/>
              </a:solidFill>
              <a:sym typeface="+mn-ea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sym typeface="+mn-ea"/>
              </a:rPr>
              <a:t>2018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全国</a:t>
            </a:r>
            <a:endParaRPr lang="zh-CN" altLang="en-US" sz="2800" b="1" dirty="0"/>
          </a:p>
          <a:p>
            <a:r>
              <a:rPr lang="zh-CN" altLang="en-US" sz="2800" b="1" dirty="0">
                <a:sym typeface="+mn-ea"/>
              </a:rPr>
              <a:t>小说中赵一曼“身上弥漫着拔俗的文人气质和职业军人的冷峻”，请结合作品简要分析。（6分）（《赵一曼女士》（阿成）</a:t>
            </a:r>
          </a:p>
          <a:p>
            <a:r>
              <a:rPr lang="zh-CN" altLang="en-US" sz="2800" b="1" dirty="0">
                <a:solidFill>
                  <a:srgbClr val="FF0000"/>
                </a:solidFill>
              </a:rPr>
              <a:t>2019江苏高考：</a:t>
            </a:r>
            <a:endParaRPr lang="zh-CN" altLang="en-US" sz="2800" b="1" dirty="0"/>
          </a:p>
          <a:p>
            <a:r>
              <a:rPr lang="zh-CN" altLang="en-US" sz="2800" b="1" dirty="0"/>
              <a:t>请简要分析表姐这一人物形象。（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分）（</a:t>
            </a:r>
            <a:r>
              <a:rPr lang="zh-CN" altLang="en-US" sz="2800" b="1" dirty="0">
                <a:sym typeface="+mn-ea"/>
              </a:rPr>
              <a:t>《表妹》</a:t>
            </a:r>
            <a:r>
              <a:rPr lang="zh-CN" altLang="en-US" sz="2800" b="1" dirty="0"/>
              <a:t>）</a:t>
            </a:r>
          </a:p>
          <a:p>
            <a:r>
              <a:rPr lang="zh-CN" altLang="en-US" sz="2800" b="1" dirty="0">
                <a:solidFill>
                  <a:srgbClr val="FF0000"/>
                </a:solidFill>
              </a:rPr>
              <a:t>2019浙江</a:t>
            </a:r>
            <a:endParaRPr lang="zh-CN" altLang="en-US" sz="2800" b="1" dirty="0"/>
          </a:p>
          <a:p>
            <a:r>
              <a:rPr lang="zh-CN" altLang="en-US" sz="2800" b="1" dirty="0"/>
              <a:t>2. 结合故事情节，概括“我”的形象。（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分）（</a:t>
            </a:r>
            <a:r>
              <a:rPr lang="zh-CN" altLang="en-US" sz="2800" b="1" dirty="0">
                <a:sym typeface="+mn-ea"/>
              </a:rPr>
              <a:t>《呼兰河传》</a:t>
            </a:r>
            <a:r>
              <a:rPr lang="zh-CN" altLang="en-US" sz="2800" b="1" dirty="0"/>
              <a:t>）</a:t>
            </a:r>
          </a:p>
          <a:p>
            <a:r>
              <a:rPr lang="en-US" altLang="zh-CN" sz="2800" b="1" dirty="0">
                <a:solidFill>
                  <a:srgbClr val="FF0000"/>
                </a:solidFill>
              </a:rPr>
              <a:t>2020</a:t>
            </a:r>
            <a:r>
              <a:rPr lang="zh-CN" altLang="en-US" sz="2800" b="1" dirty="0">
                <a:solidFill>
                  <a:srgbClr val="FF0000"/>
                </a:solidFill>
              </a:rPr>
              <a:t>南京一模：</a:t>
            </a:r>
            <a:endParaRPr lang="zh-CN" altLang="en-US" sz="2800" b="1" dirty="0"/>
          </a:p>
          <a:p>
            <a:r>
              <a:rPr lang="en-US" altLang="zh-CN" sz="2800" b="1" dirty="0"/>
              <a:t>13.</a:t>
            </a:r>
            <a:r>
              <a:rPr lang="zh-CN" altLang="zh-CN" sz="2800" b="1" dirty="0" smtClean="0">
                <a:sym typeface="+mn-ea"/>
              </a:rPr>
              <a:t>简要分析方二哥这一人物形象。（《画像》）</a:t>
            </a:r>
            <a:endParaRPr lang="en-US" altLang="zh-C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7645" y="123190"/>
            <a:ext cx="8814435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2.请简要分析表姐这一人物形象。（6分）</a:t>
            </a:r>
            <a:endParaRPr lang="zh-CN" altLang="en-US" sz="2400"/>
          </a:p>
          <a:p>
            <a:r>
              <a:rPr lang="zh-CN" altLang="en-US" sz="2400"/>
              <a:t>答案：①从所拿工资等，看出她是捧着铁饭碗的城市劳动者；②从背着手、做派头等，看出她有优越感和虚荣心；③从扑过去抢着洗衣服等，看出她渴望通过劳动改变生活。</a:t>
            </a:r>
          </a:p>
          <a:p>
            <a:endParaRPr lang="zh-CN" altLang="en-US" sz="2400"/>
          </a:p>
          <a:p>
            <a:r>
              <a:rPr lang="zh-CN" altLang="en-US" sz="2400" b="1">
                <a:sym typeface="+mn-ea"/>
              </a:rPr>
              <a:t>结合故事情节，概括“我”的形象。（</a:t>
            </a:r>
            <a:r>
              <a:rPr lang="en-US" altLang="zh-CN" sz="2400" b="1">
                <a:sym typeface="+mn-ea"/>
              </a:rPr>
              <a:t>6</a:t>
            </a:r>
            <a:r>
              <a:rPr lang="zh-CN" altLang="en-US" sz="2400" b="1">
                <a:sym typeface="+mn-ea"/>
              </a:rPr>
              <a:t>分）</a:t>
            </a:r>
            <a:endParaRPr lang="zh-CN" altLang="en-US" sz="2400"/>
          </a:p>
          <a:p>
            <a:r>
              <a:rPr lang="zh-CN" altLang="en-US" sz="2400"/>
              <a:t>答案： ①给冯歪嘴子摘递黄瓜，可见“我”的友善。②“故意的不出声”，逗冯歪嘴子说话，表现出调皮可爱的一面。③想吃粘糕，又听话，可见“我”的乖巧。④想吃粘糕又呆在那里不说话，表现出矜持的一面。  </a:t>
            </a:r>
          </a:p>
          <a:p>
            <a:endParaRPr lang="zh-CN" altLang="en-US" sz="2400"/>
          </a:p>
          <a:p>
            <a:r>
              <a:rPr lang="zh-CN" altLang="en-US" sz="2400" b="1"/>
              <a:t>小说中赵一曼“身上弥漫着拔俗的文人气质和职业军人的冷峻”，请结合作品简要分析。（6分）</a:t>
            </a:r>
            <a:endParaRPr lang="zh-CN" altLang="en-US" sz="2400"/>
          </a:p>
          <a:p>
            <a:r>
              <a:rPr lang="zh-CN" altLang="en-US" sz="2400"/>
              <a:t>答案：①文人的气质:喜欢丁香花,情趣不俗;时常深情、甜蜜地回忆战斗生活,文雅浪漫;用大义与真情感化青年，智慧过人。②军人的冷峻:遭严刑拷打而不屈服,意志坚定;笑对即将到来的死亡，从容淡定充满母爱又不忘大义,理智沉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2745" y="425450"/>
            <a:ext cx="7583170" cy="356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人物形象</a:t>
            </a:r>
            <a:r>
              <a:rPr lang="en-US" altLang="zh-CN" sz="3200">
                <a:solidFill>
                  <a:srgbClr val="FF0000"/>
                </a:solidFill>
              </a:rPr>
              <a:t>=</a:t>
            </a:r>
            <a:r>
              <a:rPr lang="zh-CN" altLang="en-US" sz="3200">
                <a:solidFill>
                  <a:srgbClr val="FF0000"/>
                </a:solidFill>
              </a:rPr>
              <a:t>人物特点</a:t>
            </a:r>
            <a:r>
              <a:rPr lang="zh-CN" altLang="en-US" sz="6600">
                <a:solidFill>
                  <a:srgbClr val="FF0000"/>
                </a:solidFill>
              </a:rPr>
              <a:t>？</a:t>
            </a:r>
          </a:p>
          <a:p>
            <a:endParaRPr lang="zh-CN" altLang="en-US" sz="3200">
              <a:solidFill>
                <a:srgbClr val="FF0000"/>
              </a:solidFill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答题模式：</a:t>
            </a:r>
          </a:p>
          <a:p>
            <a:endParaRPr lang="zh-CN" altLang="en-US" sz="3200">
              <a:solidFill>
                <a:srgbClr val="FF0000"/>
              </a:solidFill>
            </a:endParaRPr>
          </a:p>
          <a:p>
            <a:endParaRPr lang="zh-CN" altLang="en-US" sz="3200">
              <a:solidFill>
                <a:srgbClr val="FF0000"/>
              </a:solidFill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解题思路：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9060"/>
            <a:ext cx="8820471" cy="4526280"/>
          </a:xfrm>
        </p:spPr>
        <p:txBody>
          <a:bodyPr/>
          <a:lstStyle/>
          <a:p>
            <a:pPr marL="0" indent="0" fontAlgn="base">
              <a:buNone/>
            </a:pPr>
            <a:r>
              <a:rPr lang="zh-CN" altLang="en-US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13．结合情节，简要分析小说中胡三元的人物形象。（6分）</a:t>
            </a:r>
          </a:p>
          <a:p>
            <a:pPr marL="0" indent="0" fontAlgn="base">
              <a:lnSpc>
                <a:spcPct val="110000"/>
              </a:lnSpc>
              <a:buNone/>
            </a:pPr>
            <a:endParaRPr lang="zh-CN" altLang="en-US" sz="2800" b="1" strike="noStrike" noProof="1">
              <a:solidFill>
                <a:schemeClr val="tx1"/>
              </a:solidFill>
              <a:effectLst/>
              <a:latin typeface="文道楷体" panose="02010600040101010101" charset="-122"/>
              <a:ea typeface="文道楷体" panose="02010600040101010101" charset="-122"/>
              <a:cs typeface="文道楷体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4015" y="1193165"/>
            <a:ext cx="8536305" cy="5166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胡三元是一位经历坎坷、严格敬业、技艺高超、见识读到的民间艺人。</a:t>
            </a:r>
          </a:p>
          <a:p>
            <a:pPr>
              <a:lnSpc>
                <a:spcPct val="110000"/>
              </a:lnSpc>
            </a:pPr>
            <a:r>
              <a:rPr lang="zh-CN" altLang="en-US" sz="32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①</a:t>
            </a:r>
            <a:r>
              <a:rPr lang="zh-CN" altLang="en-US" sz="2800" b="1" noProof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经历坎坷：</a:t>
            </a: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“敲了一路的板鼓，也敲了一路的牙，还坐了一路的牢”，晚年在民间草台班子混饭吃；</a:t>
            </a:r>
            <a:endParaRPr lang="zh-CN" altLang="en-US" sz="2800" b="1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②</a:t>
            </a:r>
            <a:r>
              <a:rPr lang="zh-CN" altLang="en-US" sz="2800" b="1" noProof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性格急躁（</a:t>
            </a:r>
            <a:r>
              <a:rPr lang="zh-CN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严格敬业</a:t>
            </a:r>
            <a:r>
              <a:rPr lang="zh-CN" altLang="en-US" sz="2800" b="1" noProof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）：</a:t>
            </a: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因为姐夫锣“喂”慢</a:t>
            </a:r>
          </a:p>
          <a:p>
            <a:pPr>
              <a:lnSpc>
                <a:spcPct val="110000"/>
              </a:lnSpc>
            </a:pP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了半拍，就把姐夫的牙敲掉两颗；</a:t>
            </a:r>
            <a:endParaRPr lang="zh-CN" altLang="en-US" sz="2800" b="1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③</a:t>
            </a:r>
            <a:r>
              <a:rPr lang="zh-CN" altLang="en-US" sz="2800" b="1" noProof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技艺高超：</a:t>
            </a: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一个人能操作七八样乐器，敲鼓水准高；</a:t>
            </a:r>
            <a:endParaRPr lang="zh-CN" altLang="en-US" sz="2800" b="1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④</a:t>
            </a:r>
            <a:r>
              <a:rPr lang="zh-CN" altLang="en-US" sz="2800" b="1" noProof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见识独到：</a:t>
            </a:r>
            <a:r>
              <a:rPr lang="zh-CN" altLang="en-US" sz="28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力劝忆秦娥返回省城剧团，可以看出对秦腔发展（戏、角色、艺术）有着自己的独到认识</a:t>
            </a:r>
            <a:r>
              <a:rPr lang="zh-CN" altLang="en-US" sz="3200" b="1" noProof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 </a:t>
            </a:r>
            <a:endParaRPr lang="zh-CN" altLang="en-US" sz="3200" b="1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10000"/>
              </a:lnSpc>
            </a:pPr>
            <a:endParaRPr lang="zh-CN" altLang="en-US" sz="3200" noProof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04165" y="287655"/>
            <a:ext cx="8444230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2. 小说成功塑造了警士吉米的形象，请从</a:t>
            </a:r>
            <a:r>
              <a:rPr lang="zh-CN" altLang="en-US" sz="2800">
                <a:solidFill>
                  <a:srgbClr val="FF0000"/>
                </a:solidFill>
              </a:rPr>
              <a:t>性格特点</a:t>
            </a:r>
            <a:r>
              <a:rPr lang="zh-CN" altLang="en-US" sz="2800"/>
              <a:t>的角度，结合原文相关内容分析。（</a:t>
            </a:r>
            <a:r>
              <a:rPr lang="en-US" altLang="zh-CN" sz="2800"/>
              <a:t>6</a:t>
            </a:r>
            <a:r>
              <a:rPr lang="zh-CN" altLang="en-US" sz="2800"/>
              <a:t>分)</a:t>
            </a:r>
          </a:p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答题模式：</a:t>
            </a:r>
            <a:endParaRPr lang="zh-CN" altLang="en-US" sz="2800">
              <a:solidFill>
                <a:srgbClr val="FF0000"/>
              </a:solidFill>
            </a:endParaRPr>
          </a:p>
          <a:p>
            <a:endParaRPr lang="zh-CN" altLang="en-US" sz="2800">
              <a:solidFill>
                <a:srgbClr val="FF0000"/>
              </a:solidFill>
              <a:sym typeface="+mn-ea"/>
            </a:endParaRPr>
          </a:p>
          <a:p>
            <a:r>
              <a:rPr lang="zh-CN" altLang="en-US" sz="2800">
                <a:solidFill>
                  <a:srgbClr val="FF0000"/>
                </a:solidFill>
                <a:sym typeface="+mn-ea"/>
              </a:rPr>
              <a:t>解题思路：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/>
              <a:t>①尽职尽责。在寒冷的雨夜中，吉米认真地执行自己的职务，“边走边一家家打量”；</a:t>
            </a:r>
          </a:p>
          <a:p>
            <a:r>
              <a:rPr lang="zh-CN" altLang="en-US" sz="2800"/>
              <a:t>②稳重。以一名警士的身份与老朋友交谈，没有马上兴奋得揭露自己的身份。</a:t>
            </a:r>
          </a:p>
          <a:p>
            <a:r>
              <a:rPr lang="zh-CN" altLang="en-US" sz="2800"/>
              <a:t>③有正义感。在发现老朋友是要被缉捕的人后，吉米理智战胜了情感，暗中通知了便衣警察。</a:t>
            </a:r>
          </a:p>
          <a:p>
            <a:r>
              <a:rPr lang="zh-CN" altLang="en-US" sz="2800"/>
              <a:t>（每点2分，共6分，如从吉米机警灵活、聪明老练、信守承诺等方面进行表述也可得分。）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2422</Words>
  <Application>Microsoft Office PowerPoint</Application>
  <PresentationFormat>全屏显示(4:3)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小说人物形象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18</cp:revision>
  <dcterms:created xsi:type="dcterms:W3CDTF">2020-04-11T13:58:00Z</dcterms:created>
  <dcterms:modified xsi:type="dcterms:W3CDTF">2020-05-26T03:00:37Z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