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314" r:id="rId6"/>
    <p:sldId id="341" r:id="rId7"/>
    <p:sldId id="434" r:id="rId8"/>
    <p:sldId id="470" r:id="rId9"/>
    <p:sldId id="258" r:id="rId10"/>
    <p:sldId id="338" r:id="rId11"/>
    <p:sldId id="401" r:id="rId12"/>
    <p:sldId id="395" r:id="rId13"/>
    <p:sldId id="506" r:id="rId14"/>
    <p:sldId id="537" r:id="rId15"/>
    <p:sldId id="399" r:id="rId16"/>
    <p:sldId id="393" r:id="rId17"/>
    <p:sldId id="505" r:id="rId18"/>
    <p:sldId id="400" r:id="rId19"/>
    <p:sldId id="471" r:id="rId2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401"/>
    <a:srgbClr val="3C9E02"/>
    <a:srgbClr val="C3E1B1"/>
    <a:srgbClr val="F7F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9814" autoAdjust="0"/>
  </p:normalViewPr>
  <p:slideViewPr>
    <p:cSldViewPr snapToGrid="0">
      <p:cViewPr varScale="1">
        <p:scale>
          <a:sx n="91" d="100"/>
          <a:sy n="91" d="100"/>
        </p:scale>
        <p:origin x="-216" y="-102"/>
      </p:cViewPr>
      <p:guideLst>
        <p:guide orient="horz" pos="1594"/>
        <p:guide pos="2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963"/>
            <a:ext cx="6858000" cy="179110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140"/>
            <a:ext cx="6858000" cy="124210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8035" indent="0" algn="ctr">
              <a:buNone/>
              <a:defRPr sz="1200"/>
            </a:lvl7pPr>
            <a:lvl8pPr marL="2400935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906"/>
            <a:ext cx="1971675" cy="43598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906"/>
            <a:ext cx="5800725" cy="43598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4"/>
            <a:ext cx="7772400" cy="11017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9"/>
            <a:ext cx="7772400" cy="11255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5" cy="2962275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9"/>
            <a:ext cx="3008313" cy="87153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594"/>
            <a:ext cx="7886700" cy="21400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877"/>
            <a:ext cx="7886700" cy="112539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80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29"/>
            <a:ext cx="3886200" cy="326424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06"/>
            <a:ext cx="7886700" cy="99439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158"/>
            <a:ext cx="3868340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232"/>
            <a:ext cx="3868340" cy="276406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158"/>
            <a:ext cx="3887391" cy="61807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232"/>
            <a:ext cx="3887391" cy="276406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78"/>
            <a:ext cx="2949178" cy="120042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736"/>
            <a:ext cx="4629150" cy="365604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399"/>
            <a:ext cx="2949178" cy="285933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8035" indent="0">
              <a:buNone/>
              <a:defRPr sz="750"/>
            </a:lvl7pPr>
            <a:lvl8pPr marL="2400935" indent="0">
              <a:buNone/>
              <a:defRPr sz="750"/>
            </a:lvl8pPr>
            <a:lvl9pPr marL="2743835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906"/>
            <a:ext cx="7886700" cy="994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529"/>
            <a:ext cx="7886700" cy="3264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8342"/>
            <a:ext cx="30861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8342"/>
            <a:ext cx="2057400" cy="2739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4E6A9A7-770D-455B-8991-59BFB5BE4164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5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055" name="Picture 2" descr="C:\Users\Administrator\Desktop\图片144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jpeg"/><Relationship Id="rId6" Type="http://schemas.openxmlformats.org/officeDocument/2006/relationships/image" Target="../media/image6.png"/><Relationship Id="rId5" Type="http://schemas.openxmlformats.org/officeDocument/2006/relationships/tags" Target="../tags/tag3.xml"/><Relationship Id="rId4" Type="http://schemas.openxmlformats.org/officeDocument/2006/relationships/image" Target="../media/image5.png"/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31115" y="1649095"/>
            <a:ext cx="6075045" cy="1465580"/>
          </a:xfrm>
          <a:prstGeom prst="rect">
            <a:avLst/>
          </a:prstGeom>
          <a:solidFill>
            <a:srgbClr val="3094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zh-CN" altLang="en-US"/>
          </a:p>
        </p:txBody>
      </p:sp>
      <p:pic>
        <p:nvPicPr>
          <p:cNvPr id="5" name="图片 4" descr="0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72100" y="962660"/>
            <a:ext cx="3401060" cy="28390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571500" y="3247390"/>
            <a:ext cx="471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南京市秦淮中学 丁志芬</a:t>
            </a:r>
            <a:endParaRPr lang="zh-CN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4935" y="1789430"/>
            <a:ext cx="5298440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zh-CN" sz="4800" dirty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第四节 有机合成</a:t>
            </a:r>
            <a:endParaRPr lang="zh-CN" altLang="zh-CN" sz="48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18135" y="2557145"/>
            <a:ext cx="4825365" cy="0"/>
          </a:xfrm>
          <a:prstGeom prst="line">
            <a:avLst/>
          </a:prstGeom>
          <a:ln w="952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图片 439302" descr="nbl13_1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2555" y="3178810"/>
            <a:ext cx="1276350" cy="1852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22530" name="图片 225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4335" y="707390"/>
            <a:ext cx="3284855" cy="240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1" name="图片 22530" descr="1e71f72462c284524c088d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147060"/>
            <a:ext cx="3980180" cy="840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文本框 22532"/>
          <p:cNvSpPr txBox="1"/>
          <p:nvPr/>
        </p:nvSpPr>
        <p:spPr>
          <a:xfrm>
            <a:off x="220980" y="4103370"/>
            <a:ext cx="89769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想喝点苹果味的饮料，你能用1-戊烯合成出戊酸戊酯？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4" name="矩形 22533"/>
          <p:cNvSpPr/>
          <p:nvPr/>
        </p:nvSpPr>
        <p:spPr>
          <a:xfrm>
            <a:off x="5452745" y="2574290"/>
            <a:ext cx="198310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rgbClr val="00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戊酸戊酯</a:t>
            </a:r>
            <a:endParaRPr lang="zh-CN" altLang="en-US" sz="2400" dirty="0">
              <a:solidFill>
                <a:srgbClr val="00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22535" name="图片 22534" descr="879012338512611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345" y="774065"/>
            <a:ext cx="2115185" cy="229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Picture 2" descr="C:\Users\Administrator\Desktop\图片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" y="-114300"/>
            <a:ext cx="1371600" cy="9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燕尾形 6"/>
          <p:cNvSpPr/>
          <p:nvPr/>
        </p:nvSpPr>
        <p:spPr>
          <a:xfrm>
            <a:off x="961390" y="281940"/>
            <a:ext cx="2538730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9190" y="265430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思考与交流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ldLvl="0"/>
      <p:bldP spid="2253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教学设计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0" y="24342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教学方法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0" y="2445068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手段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0" y="2777808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学具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5601" name="Rectangle 2"/>
          <p:cNvSpPr/>
          <p:nvPr/>
        </p:nvSpPr>
        <p:spPr>
          <a:xfrm>
            <a:off x="-4762" y="-1920875"/>
            <a:ext cx="9136062" cy="700088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eaLnBrk="0" hangingPunct="0"/>
            <a:r>
              <a:rPr lang="zh-CN" alt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rPr>
              <a:t>利用1-戊烯合成戊酸戊酯</a:t>
            </a:r>
            <a:r>
              <a:rPr lang="zh-CN" altLang="en-US" dirty="0">
                <a:solidFill>
                  <a:srgbClr val="FF0000"/>
                </a:solidFill>
                <a:latin typeface="Tahoma" panose="020B0604030504040204" pitchFamily="34" charset="0"/>
                <a:ea typeface="宋体" panose="02010600030101010101" pitchFamily="2" charset="-122"/>
                <a:sym typeface="Tahoma" panose="020B0604030504040204" pitchFamily="34" charset="0"/>
              </a:rPr>
              <a:t> 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5" name="Text Box 6"/>
          <p:cNvSpPr/>
          <p:nvPr/>
        </p:nvSpPr>
        <p:spPr>
          <a:xfrm>
            <a:off x="466725" y="1955800"/>
            <a:ext cx="2016125" cy="6397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ahoma" panose="020B0604030504040204" pitchFamily="34" charset="0"/>
              </a:rPr>
              <a:t>1-戊烯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ahoma" panose="020B0604030504040204" pitchFamily="34" charset="0"/>
            </a:endParaRPr>
          </a:p>
        </p:txBody>
      </p:sp>
      <p:sp>
        <p:nvSpPr>
          <p:cNvPr id="23556" name="Text Box 8"/>
          <p:cNvSpPr/>
          <p:nvPr/>
        </p:nvSpPr>
        <p:spPr>
          <a:xfrm>
            <a:off x="2468563" y="1947863"/>
            <a:ext cx="2306637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ahoma" panose="020B0604030504040204" pitchFamily="34" charset="0"/>
              </a:rPr>
              <a:t>1-戊醇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ahoma" panose="020B0604030504040204" pitchFamily="34" charset="0"/>
            </a:endParaRPr>
          </a:p>
        </p:txBody>
      </p:sp>
      <p:sp>
        <p:nvSpPr>
          <p:cNvPr id="23557" name="Line 9"/>
          <p:cNvSpPr/>
          <p:nvPr/>
        </p:nvSpPr>
        <p:spPr>
          <a:xfrm>
            <a:off x="1905000" y="2286000"/>
            <a:ext cx="649288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t"/>
          <a:lstStyle/>
          <a:p>
            <a:pPr eaLnBrk="0" hangingPunct="0"/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23558" name="Text Box 10"/>
          <p:cNvSpPr/>
          <p:nvPr/>
        </p:nvSpPr>
        <p:spPr>
          <a:xfrm>
            <a:off x="4818063" y="1947863"/>
            <a:ext cx="2306637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ahoma" panose="020B0604030504040204" pitchFamily="34" charset="0"/>
              </a:rPr>
              <a:t>戊醛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23559" name="Text Box 12"/>
          <p:cNvSpPr/>
          <p:nvPr/>
        </p:nvSpPr>
        <p:spPr>
          <a:xfrm>
            <a:off x="6804025" y="1954213"/>
            <a:ext cx="2306638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ahoma" panose="020B0604030504040204" pitchFamily="34" charset="0"/>
              </a:rPr>
              <a:t>戊酸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Tahoma" panose="020B0604030504040204" pitchFamily="34" charset="0"/>
            </a:endParaRPr>
          </a:p>
        </p:txBody>
      </p:sp>
      <p:grpSp>
        <p:nvGrpSpPr>
          <p:cNvPr id="23560" name="组合 23559"/>
          <p:cNvGrpSpPr/>
          <p:nvPr/>
        </p:nvGrpSpPr>
        <p:grpSpPr>
          <a:xfrm>
            <a:off x="3419475" y="2524125"/>
            <a:ext cx="4105275" cy="1149350"/>
            <a:chOff x="0" y="0"/>
            <a:chExt cx="2165" cy="724"/>
          </a:xfrm>
        </p:grpSpPr>
        <p:sp>
          <p:nvSpPr>
            <p:cNvPr id="25608" name="Line 14"/>
            <p:cNvSpPr/>
            <p:nvPr/>
          </p:nvSpPr>
          <p:spPr>
            <a:xfrm>
              <a:off x="12" y="0"/>
              <a:ext cx="1" cy="362"/>
            </a:xfrm>
            <a:prstGeom prst="line">
              <a:avLst/>
            </a:prstGeom>
            <a:ln w="50800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pitchFamily="2" charset="-122"/>
              </a:endParaRPr>
            </a:p>
          </p:txBody>
        </p:sp>
        <p:sp>
          <p:nvSpPr>
            <p:cNvPr id="25609" name="Line 15"/>
            <p:cNvSpPr/>
            <p:nvPr/>
          </p:nvSpPr>
          <p:spPr>
            <a:xfrm>
              <a:off x="2144" y="0"/>
              <a:ext cx="1" cy="362"/>
            </a:xfrm>
            <a:prstGeom prst="line">
              <a:avLst/>
            </a:prstGeom>
            <a:ln w="50800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pitchFamily="2" charset="-122"/>
              </a:endParaRPr>
            </a:p>
          </p:txBody>
        </p:sp>
        <p:sp>
          <p:nvSpPr>
            <p:cNvPr id="25610" name="Line 16"/>
            <p:cNvSpPr/>
            <p:nvPr/>
          </p:nvSpPr>
          <p:spPr>
            <a:xfrm>
              <a:off x="0" y="362"/>
              <a:ext cx="2165" cy="1"/>
            </a:xfrm>
            <a:prstGeom prst="line">
              <a:avLst/>
            </a:prstGeom>
            <a:ln w="50800" cap="flat" cmpd="sng">
              <a:solidFill>
                <a:srgbClr val="00C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/>
            <a:lstStyle/>
            <a:p>
              <a:pPr eaLnBrk="0" hangingPunct="0"/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pitchFamily="2" charset="-122"/>
              </a:endParaRPr>
            </a:p>
          </p:txBody>
        </p:sp>
        <p:sp>
          <p:nvSpPr>
            <p:cNvPr id="25611" name="Line 17"/>
            <p:cNvSpPr/>
            <p:nvPr/>
          </p:nvSpPr>
          <p:spPr>
            <a:xfrm>
              <a:off x="1010" y="362"/>
              <a:ext cx="1" cy="362"/>
            </a:xfrm>
            <a:prstGeom prst="line">
              <a:avLst/>
            </a:prstGeom>
            <a:ln w="5080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med"/>
            </a:ln>
          </p:spPr>
          <p:txBody>
            <a:bodyPr anchor="t"/>
            <a:lstStyle/>
            <a:p>
              <a:pPr eaLnBrk="0" hangingPunct="0"/>
              <a:endParaRPr lang="zh-CN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华文楷体" panose="02010600040101010101" pitchFamily="2" charset="-122"/>
              </a:endParaRPr>
            </a:p>
          </p:txBody>
        </p:sp>
      </p:grpSp>
      <p:sp>
        <p:nvSpPr>
          <p:cNvPr id="23565" name="Text Box 18"/>
          <p:cNvSpPr/>
          <p:nvPr/>
        </p:nvSpPr>
        <p:spPr>
          <a:xfrm>
            <a:off x="4356100" y="3748088"/>
            <a:ext cx="2305050" cy="6397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ahoma" panose="020B0604030504040204" pitchFamily="34" charset="0"/>
              </a:rPr>
              <a:t>戊酸戊酯</a:t>
            </a:r>
            <a:endParaRPr lang="zh-CN" altLang="en-US" sz="36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  <a:sym typeface="Tahoma" panose="020B0604030504040204" pitchFamily="34" charset="0"/>
            </a:endParaRPr>
          </a:p>
        </p:txBody>
      </p:sp>
      <p:sp>
        <p:nvSpPr>
          <p:cNvPr id="23566" name="Line 9"/>
          <p:cNvSpPr/>
          <p:nvPr/>
        </p:nvSpPr>
        <p:spPr>
          <a:xfrm>
            <a:off x="4029075" y="2308225"/>
            <a:ext cx="647700" cy="0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t"/>
          <a:lstStyle/>
          <a:p>
            <a:pPr eaLnBrk="0" hangingPunct="0"/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  <p:sp>
        <p:nvSpPr>
          <p:cNvPr id="23567" name="Line 9"/>
          <p:cNvSpPr/>
          <p:nvPr/>
        </p:nvSpPr>
        <p:spPr>
          <a:xfrm>
            <a:off x="6094413" y="2286000"/>
            <a:ext cx="649287" cy="1588"/>
          </a:xfrm>
          <a:prstGeom prst="line">
            <a:avLst/>
          </a:prstGeom>
          <a:ln w="38100" cap="flat" cmpd="sng">
            <a:solidFill>
              <a:srgbClr val="00CC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anchor="t"/>
          <a:lstStyle/>
          <a:p>
            <a:pPr eaLnBrk="0" hangingPunct="0"/>
            <a:endParaRPr lang="zh-CN" altLang="en-US" b="1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华文楷体" panose="02010600040101010101" pitchFamily="2" charset="-122"/>
            </a:endParaRPr>
          </a:p>
        </p:txBody>
      </p:sp>
      <p:pic>
        <p:nvPicPr>
          <p:cNvPr id="25617" name="图片 23569" descr="1e71f72462c284524c088d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700" y="460375"/>
            <a:ext cx="511492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C:\Users\Administrator\Desktop\0aff644fdbf94be128fb0b931100862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410" y="3748405"/>
            <a:ext cx="1258570" cy="125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ldLvl="0"/>
      <p:bldP spid="23556" grpId="0" bldLvl="0"/>
      <p:bldP spid="23557" grpId="0" bldLvl="0" animBg="1"/>
      <p:bldP spid="23558" grpId="0" bldLvl="0"/>
      <p:bldP spid="23559" grpId="0" bldLvl="0"/>
      <p:bldP spid="23565" grpId="0" bldLvl="0"/>
      <p:bldP spid="23566" grpId="0" bldLvl="0" animBg="1"/>
      <p:bldP spid="2356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294" name="标题 12293"/>
          <p:cNvSpPr>
            <a:spLocks noGrp="1"/>
          </p:cNvSpPr>
          <p:nvPr>
            <p:ph type="title" idx="4294967295"/>
          </p:nvPr>
        </p:nvSpPr>
        <p:spPr>
          <a:xfrm>
            <a:off x="1372235" y="88265"/>
            <a:ext cx="8229600" cy="1066800"/>
          </a:xfrm>
        </p:spPr>
        <p:txBody>
          <a:bodyPr anchor="ctr"/>
          <a:lstStyle/>
          <a:p>
            <a:pPr algn="l"/>
            <a:r>
              <a:rPr lang="zh-CN" altLang="en-US" sz="3200" b="1" dirty="0" smtClean="0">
                <a:solidFill>
                  <a:srgbClr val="FF0000"/>
                </a:solidFill>
              </a:rPr>
              <a:t>逆合成分析</a:t>
            </a:r>
            <a:r>
              <a:rPr lang="zh-CN" altLang="en-US" sz="3200" b="1" dirty="0">
                <a:solidFill>
                  <a:srgbClr val="FF0000"/>
                </a:solidFill>
              </a:rPr>
              <a:t>法</a:t>
            </a:r>
            <a:br>
              <a:rPr lang="zh-CN" altLang="en-US" sz="3200" b="1" dirty="0">
                <a:solidFill>
                  <a:srgbClr val="FF0000"/>
                </a:solidFill>
              </a:rPr>
            </a:b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6" name="直接连接符 45"/>
          <p:cNvCxnSpPr>
            <a:stCxn id="47" idx="6"/>
          </p:cNvCxnSpPr>
          <p:nvPr/>
        </p:nvCxnSpPr>
        <p:spPr>
          <a:xfrm>
            <a:off x="1229360" y="674053"/>
            <a:ext cx="2875280" cy="6667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81000" y="253365"/>
            <a:ext cx="848360" cy="841375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endParaRPr lang="zh-CN" altLang="en-US" sz="36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7562850" y="2968625"/>
            <a:ext cx="1263650" cy="9747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基础原料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560638" y="3198813"/>
            <a:ext cx="1525587" cy="547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中间体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1</a:t>
            </a:r>
            <a:endParaRPr lang="en-US" altLang="zh-CN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228600" y="2968625"/>
            <a:ext cx="1458913" cy="974725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目标</a:t>
            </a:r>
            <a:b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</a:b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化合物</a:t>
            </a:r>
            <a:endParaRPr lang="zh-CN" altLang="en-US" sz="2800" b="1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981575" y="3198813"/>
            <a:ext cx="1616075" cy="547687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中间体</a:t>
            </a:r>
            <a:r>
              <a:rPr lang="en-US" altLang="zh-CN" sz="2800" b="1">
                <a:latin typeface="Arial" panose="020B0604020202020204" pitchFamily="34" charset="0"/>
                <a:ea typeface="黑体" panose="02010609060101010101" pitchFamily="49" charset="-122"/>
              </a:rPr>
              <a:t>2</a:t>
            </a:r>
            <a:endParaRPr lang="en-US" altLang="zh-CN" sz="2800" b="1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32" name="Line 8"/>
          <p:cNvSpPr/>
          <p:nvPr/>
        </p:nvSpPr>
        <p:spPr>
          <a:xfrm rot="5400000">
            <a:off x="7059613" y="2984500"/>
            <a:ext cx="0" cy="9144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34" name="Line 10"/>
          <p:cNvSpPr/>
          <p:nvPr/>
        </p:nvSpPr>
        <p:spPr>
          <a:xfrm rot="10800000">
            <a:off x="4124325" y="3470275"/>
            <a:ext cx="792163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" name="Line 10"/>
          <p:cNvSpPr/>
          <p:nvPr/>
        </p:nvSpPr>
        <p:spPr>
          <a:xfrm rot="10800000">
            <a:off x="1717675" y="3444875"/>
            <a:ext cx="792163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4840" y="1170305"/>
            <a:ext cx="77114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从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目标化合物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出发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由后向前推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，先找出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产物的前几步原料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（中间体），直至找到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基础原料</a:t>
            </a:r>
            <a:r>
              <a: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为止。</a:t>
            </a:r>
            <a:endParaRPr lang="zh-CN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47" grpId="0" animBg="1"/>
      <p:bldP spid="7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4581" name="标题 24580"/>
          <p:cNvSpPr>
            <a:spLocks noGrp="1"/>
          </p:cNvSpPr>
          <p:nvPr>
            <p:ph type="title" idx="4294967295"/>
          </p:nvPr>
        </p:nvSpPr>
        <p:spPr>
          <a:xfrm>
            <a:off x="1102995" y="1473835"/>
            <a:ext cx="6956425" cy="990600"/>
          </a:xfrm>
        </p:spPr>
        <p:txBody>
          <a:bodyPr anchor="b">
            <a:normAutofit fontScale="90000"/>
          </a:bodyPr>
          <a:lstStyle/>
          <a:p>
            <a:pPr algn="l" fontAlgn="auto">
              <a:lnSpc>
                <a:spcPct val="150000"/>
              </a:lnSpc>
            </a:pPr>
            <a:r>
              <a:rPr lang="zh-CN" altLang="en-US" sz="3200" b="1" dirty="0"/>
              <a:t>请同学们只用</a:t>
            </a:r>
            <a:r>
              <a:rPr lang="zh-CN" altLang="en-US" sz="3200" b="1" dirty="0">
                <a:solidFill>
                  <a:srgbClr val="FF0000"/>
                </a:solidFill>
              </a:rPr>
              <a:t>乙烯</a:t>
            </a:r>
            <a:r>
              <a:rPr lang="zh-CN" altLang="en-US" sz="3200" b="1" dirty="0"/>
              <a:t>为有机原料合成</a:t>
            </a:r>
            <a:r>
              <a:rPr lang="zh-CN" altLang="en-US" sz="3200" b="1" dirty="0">
                <a:solidFill>
                  <a:srgbClr val="FF0000"/>
                </a:solidFill>
              </a:rPr>
              <a:t>乙二酸</a:t>
            </a:r>
            <a:r>
              <a:rPr lang="zh-CN" altLang="en-US" sz="3200" b="1" dirty="0">
                <a:solidFill>
                  <a:srgbClr val="FF0000"/>
                </a:solidFill>
                <a:sym typeface="+mn-ea"/>
              </a:rPr>
              <a:t>二</a:t>
            </a:r>
            <a:r>
              <a:rPr lang="zh-CN" altLang="en-US" sz="3200" b="1" dirty="0">
                <a:solidFill>
                  <a:srgbClr val="FF0000"/>
                </a:solidFill>
              </a:rPr>
              <a:t>乙酯</a:t>
            </a:r>
            <a:r>
              <a:rPr lang="zh-CN" altLang="en-US" sz="3200" b="1" dirty="0"/>
              <a:t>。（无机试剂任选）</a:t>
            </a:r>
            <a:endParaRPr lang="zh-CN" altLang="en-US" sz="3200" b="1" dirty="0"/>
          </a:p>
        </p:txBody>
      </p:sp>
      <p:pic>
        <p:nvPicPr>
          <p:cNvPr id="48" name="Picture 2" descr="C:\Users\Administrator\Desktop\图片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" y="0"/>
            <a:ext cx="1371600" cy="9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燕尾形 5"/>
          <p:cNvSpPr/>
          <p:nvPr/>
        </p:nvSpPr>
        <p:spPr>
          <a:xfrm>
            <a:off x="1161415" y="396240"/>
            <a:ext cx="2538730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9215" y="379730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思考与交流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grpSp>
        <p:nvGrpSpPr>
          <p:cNvPr id="27669" name="组合 27668"/>
          <p:cNvGrpSpPr/>
          <p:nvPr/>
        </p:nvGrpSpPr>
        <p:grpSpPr>
          <a:xfrm>
            <a:off x="2894013" y="2347913"/>
            <a:ext cx="2073275" cy="2338387"/>
            <a:chOff x="0" y="0"/>
            <a:chExt cx="1306" cy="1473"/>
          </a:xfrm>
        </p:grpSpPr>
        <p:sp>
          <p:nvSpPr>
            <p:cNvPr id="29717" name="Rectangle 22"/>
            <p:cNvSpPr/>
            <p:nvPr/>
          </p:nvSpPr>
          <p:spPr>
            <a:xfrm>
              <a:off x="36" y="445"/>
              <a:ext cx="1270" cy="639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C— OC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2</a:t>
              </a:r>
              <a:r>
                <a:rPr lang="en-US" altLang="zh-CN" sz="2800" b="1">
                  <a:latin typeface="Arial" panose="020B0604020202020204" pitchFamily="34" charset="0"/>
                </a:rPr>
                <a:t>H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5</a:t>
              </a:r>
              <a:endParaRPr lang="en-US" altLang="zh-CN" sz="2800" b="1" baseline="-25000">
                <a:latin typeface="Arial" panose="020B0604020202020204" pitchFamily="34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altLang="zh-CN" sz="2800" b="1">
                  <a:latin typeface="Arial" panose="020B0604020202020204" pitchFamily="34" charset="0"/>
                </a:rPr>
                <a:t>C— OC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2</a:t>
              </a:r>
              <a:r>
                <a:rPr lang="en-US" altLang="zh-CN" sz="2800" b="1">
                  <a:latin typeface="Arial" panose="020B0604020202020204" pitchFamily="34" charset="0"/>
                </a:rPr>
                <a:t>H</a:t>
              </a:r>
              <a:r>
                <a:rPr lang="en-US" altLang="zh-CN" sz="2800" b="1" baseline="-25000">
                  <a:latin typeface="Arial" panose="020B0604020202020204" pitchFamily="34" charset="0"/>
                </a:rPr>
                <a:t>5</a:t>
              </a:r>
              <a:endParaRPr lang="en-US" altLang="zh-CN" sz="2800" b="1" baseline="-25000">
                <a:latin typeface="Arial" panose="020B0604020202020204" pitchFamily="34" charset="0"/>
              </a:endParaRPr>
            </a:p>
          </p:txBody>
        </p:sp>
        <p:sp>
          <p:nvSpPr>
            <p:cNvPr id="29718" name="Line 23"/>
            <p:cNvSpPr/>
            <p:nvPr/>
          </p:nvSpPr>
          <p:spPr>
            <a:xfrm>
              <a:off x="172" y="694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19" name="Line 24"/>
            <p:cNvSpPr/>
            <p:nvPr/>
          </p:nvSpPr>
          <p:spPr>
            <a:xfrm>
              <a:off x="154" y="1039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0" name="Line 25"/>
            <p:cNvSpPr/>
            <p:nvPr/>
          </p:nvSpPr>
          <p:spPr>
            <a:xfrm>
              <a:off x="199" y="1039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1" name="Line 26"/>
            <p:cNvSpPr/>
            <p:nvPr/>
          </p:nvSpPr>
          <p:spPr>
            <a:xfrm>
              <a:off x="163" y="340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2" name="Line 27"/>
            <p:cNvSpPr/>
            <p:nvPr/>
          </p:nvSpPr>
          <p:spPr>
            <a:xfrm>
              <a:off x="208" y="340"/>
              <a:ext cx="0" cy="1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9723" name="Rectangle 28"/>
            <p:cNvSpPr/>
            <p:nvPr/>
          </p:nvSpPr>
          <p:spPr>
            <a:xfrm>
              <a:off x="18" y="0"/>
              <a:ext cx="51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O</a:t>
              </a:r>
              <a:endParaRPr lang="en-US" altLang="zh-CN" sz="2800" b="1">
                <a:latin typeface="Arial" panose="020B0604020202020204" pitchFamily="34" charset="0"/>
              </a:endParaRPr>
            </a:p>
          </p:txBody>
        </p:sp>
        <p:sp>
          <p:nvSpPr>
            <p:cNvPr id="29724" name="Rectangle 29"/>
            <p:cNvSpPr/>
            <p:nvPr/>
          </p:nvSpPr>
          <p:spPr>
            <a:xfrm>
              <a:off x="0" y="1146"/>
              <a:ext cx="29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800" b="1">
                  <a:latin typeface="Arial" panose="020B0604020202020204" pitchFamily="34" charset="0"/>
                </a:rPr>
                <a:t>O</a:t>
              </a:r>
              <a:endParaRPr lang="en-US" altLang="zh-CN" sz="2800" b="1">
                <a:latin typeface="Arial" panose="020B0604020202020204" pitchFamily="34" charset="0"/>
              </a:endParaRPr>
            </a:p>
          </p:txBody>
        </p:sp>
      </p:grpSp>
      <p:pic>
        <p:nvPicPr>
          <p:cNvPr id="2050" name="Picture 2" descr="C:\Users\Administrator\Desktop\d31b62a67f11e98a23033e4d781cc9c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910" y="3464560"/>
            <a:ext cx="1517015" cy="154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3486118" y="2798810"/>
            <a:ext cx="0" cy="1727200"/>
          </a:xfrm>
          <a:prstGeom prst="line">
            <a:avLst/>
          </a:prstGeom>
          <a:noFill/>
          <a:ln w="44450">
            <a:solidFill>
              <a:srgbClr val="FF00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2735" y="97790"/>
            <a:ext cx="653415" cy="633095"/>
            <a:chOff x="168275" y="1873885"/>
            <a:chExt cx="2114550" cy="2114550"/>
          </a:xfrm>
        </p:grpSpPr>
        <p:sp>
          <p:nvSpPr>
            <p:cNvPr id="24" name="椭圆 23"/>
            <p:cNvSpPr/>
            <p:nvPr/>
          </p:nvSpPr>
          <p:spPr>
            <a:xfrm>
              <a:off x="168275" y="1873885"/>
              <a:ext cx="2114550" cy="211455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0940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19100" y="2124710"/>
              <a:ext cx="1612900" cy="1612900"/>
            </a:xfrm>
            <a:prstGeom prst="ellipse">
              <a:avLst/>
            </a:prstGeom>
            <a:blipFill rotWithShape="1">
              <a:blip r:embed="rId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燕尾形 7"/>
          <p:cNvSpPr/>
          <p:nvPr/>
        </p:nvSpPr>
        <p:spPr>
          <a:xfrm>
            <a:off x="787400" y="128270"/>
            <a:ext cx="3622675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86019"/>
          <p:cNvSpPr/>
          <p:nvPr/>
        </p:nvSpPr>
        <p:spPr>
          <a:xfrm>
            <a:off x="1034733" y="107950"/>
            <a:ext cx="5329237" cy="58356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有机合成的方法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aphicFrame>
        <p:nvGraphicFramePr>
          <p:cNvPr id="35843" name="Object 4"/>
          <p:cNvGraphicFramePr/>
          <p:nvPr/>
        </p:nvGraphicFramePr>
        <p:xfrm>
          <a:off x="1536065" y="829310"/>
          <a:ext cx="6010275" cy="412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4657725" imgH="2514600" progId="PBrush">
                  <p:embed/>
                </p:oleObj>
              </mc:Choice>
              <mc:Fallback>
                <p:oleObj name="" r:id="rId2" imgW="4657725" imgH="2514600" progId="PBrush">
                  <p:embed/>
                  <p:pic>
                    <p:nvPicPr>
                      <p:cNvPr id="0" name="图片 1024" descr="image1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36065" y="829310"/>
                        <a:ext cx="6010275" cy="41249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611188" y="1182688"/>
            <a:ext cx="853281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>
                <a:solidFill>
                  <a:schemeClr val="tx1"/>
                </a:solidFill>
                <a:latin typeface="+mn-ea"/>
              </a:rPr>
              <a:t>1</a:t>
            </a:r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）起始原料要廉价、易得、低毒、低污染</a:t>
            </a:r>
            <a:endParaRPr kumimoji="1" lang="zh-CN" altLang="en-US" sz="28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611188" y="2046288"/>
            <a:ext cx="74898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>
                <a:solidFill>
                  <a:schemeClr val="tx1"/>
                </a:solidFill>
                <a:latin typeface="+mn-ea"/>
              </a:rPr>
              <a:t>2</a:t>
            </a:r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）步骤最少的合成路线</a:t>
            </a:r>
            <a:endParaRPr kumimoji="1" lang="zh-CN" altLang="en-US" sz="28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576263" y="2909888"/>
            <a:ext cx="860425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>
                <a:solidFill>
                  <a:schemeClr val="tx1"/>
                </a:solidFill>
                <a:latin typeface="+mn-ea"/>
              </a:rPr>
              <a:t>3</a:t>
            </a:r>
            <a:r>
              <a:rPr kumimoji="1" lang="zh-CN" altLang="en-US" sz="2800" b="1">
                <a:solidFill>
                  <a:schemeClr val="tx1"/>
                </a:solidFill>
                <a:latin typeface="+mn-ea"/>
              </a:rPr>
              <a:t>）操作简单、条件温和、能耗低、易实现</a:t>
            </a:r>
            <a:endParaRPr kumimoji="1" lang="zh-CN" altLang="en-US" sz="2800" b="1">
              <a:solidFill>
                <a:schemeClr val="tx1"/>
              </a:solidFill>
              <a:latin typeface="+mn-ea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539750" y="3775075"/>
            <a:ext cx="7272338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（</a:t>
            </a:r>
            <a:r>
              <a:rPr kumimoji="1" lang="en-US" altLang="zh-CN" sz="2800" b="1" dirty="0">
                <a:solidFill>
                  <a:schemeClr val="tx1"/>
                </a:solidFill>
                <a:latin typeface="+mn-ea"/>
              </a:rPr>
              <a:t>4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）尽可能满足“</a:t>
            </a:r>
            <a:r>
              <a:rPr kumimoji="1" lang="zh-CN" altLang="en-US" sz="2800" b="1" dirty="0">
                <a:solidFill>
                  <a:srgbClr val="309401"/>
                </a:solidFill>
                <a:latin typeface="+mn-ea"/>
              </a:rPr>
              <a:t>绿色化学</a:t>
            </a:r>
            <a:r>
              <a:rPr kumimoji="1" lang="zh-CN" altLang="en-US" sz="2800" b="1" dirty="0">
                <a:solidFill>
                  <a:schemeClr val="tx1"/>
                </a:solidFill>
                <a:latin typeface="+mn-ea"/>
              </a:rPr>
              <a:t>”的要求</a:t>
            </a:r>
            <a:endParaRPr kumimoji="1" lang="zh-CN" altLang="en-US" sz="2800" b="1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2735" y="288290"/>
            <a:ext cx="653415" cy="633095"/>
            <a:chOff x="168275" y="1873885"/>
            <a:chExt cx="2114550" cy="2114550"/>
          </a:xfrm>
        </p:grpSpPr>
        <p:sp>
          <p:nvSpPr>
            <p:cNvPr id="24" name="椭圆 23"/>
            <p:cNvSpPr/>
            <p:nvPr/>
          </p:nvSpPr>
          <p:spPr>
            <a:xfrm>
              <a:off x="168275" y="1873885"/>
              <a:ext cx="2114550" cy="2114550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30940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419100" y="2124710"/>
              <a:ext cx="1612900" cy="1612900"/>
            </a:xfrm>
            <a:prstGeom prst="ellipse">
              <a:avLst/>
            </a:prstGeom>
            <a:blipFill rotWithShape="1">
              <a:blip r:embed="rId1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燕尾形 7"/>
          <p:cNvSpPr/>
          <p:nvPr/>
        </p:nvSpPr>
        <p:spPr>
          <a:xfrm>
            <a:off x="787400" y="318770"/>
            <a:ext cx="4216400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86019"/>
          <p:cNvSpPr/>
          <p:nvPr/>
        </p:nvSpPr>
        <p:spPr>
          <a:xfrm>
            <a:off x="1034733" y="298450"/>
            <a:ext cx="5329237" cy="58356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有机合成遵循的原则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074" name="Picture 2" descr="C:\Users\Administrator\Desktop\a47d3620f87ac5ebe55f627bc2515ed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420" y="3550285"/>
            <a:ext cx="105346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3" grpId="0" bldLvl="0" animBg="1"/>
      <p:bldP spid="34" grpId="0" bldLvl="0" animBg="1"/>
      <p:bldP spid="3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2" descr="C:\Users\Administrator\Desktop\0975c1edea293e6d5c03fe48d0d7881d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0"/>
            <a:ext cx="4838043" cy="483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5954" y="1768868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谢谢聆听</a:t>
            </a:r>
            <a:endParaRPr lang="zh-CN" altLang="en-US" sz="3200" b="1" dirty="0"/>
          </a:p>
        </p:txBody>
      </p:sp>
      <p:cxnSp>
        <p:nvCxnSpPr>
          <p:cNvPr id="4" name="直接连接符 3"/>
          <p:cNvCxnSpPr/>
          <p:nvPr/>
        </p:nvCxnSpPr>
        <p:spPr>
          <a:xfrm>
            <a:off x="3451609" y="2468368"/>
            <a:ext cx="2240783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47786" y="2706203"/>
            <a:ext cx="2656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敬请批评指正</a:t>
            </a:r>
            <a:endParaRPr lang="zh-CN" altLang="en-US" sz="3200" b="1" dirty="0"/>
          </a:p>
        </p:txBody>
      </p:sp>
      <p:pic>
        <p:nvPicPr>
          <p:cNvPr id="21507" name="图片 439302" descr="nbl13_1_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065" y="2096135"/>
            <a:ext cx="2021840" cy="2934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3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3108960"/>
            <a:ext cx="3089275" cy="19126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3" descr="U996P1T1D16371802F21DT2008092719200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8510" y="40640"/>
            <a:ext cx="3475355" cy="19672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6"/>
          <p:cNvSpPr txBox="1"/>
          <p:nvPr/>
        </p:nvSpPr>
        <p:spPr>
          <a:xfrm>
            <a:off x="123825" y="1971675"/>
            <a:ext cx="9067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宇航服用了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130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多种新型材料，其中多数是有机合成材料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220" name="Picture 7" descr="水立方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116965" y="2491105"/>
            <a:ext cx="2681605" cy="169862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</p:pic>
      <p:pic>
        <p:nvPicPr>
          <p:cNvPr id="9221" name="Picture 8" descr="水立方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897120" y="2428875"/>
            <a:ext cx="2857500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7" name="Picture 2" descr="564ecc1f72e85dd2a786695a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500" y="31750"/>
            <a:ext cx="3537585" cy="2004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9"/>
          <p:cNvSpPr txBox="1"/>
          <p:nvPr/>
        </p:nvSpPr>
        <p:spPr>
          <a:xfrm>
            <a:off x="151765" y="4171950"/>
            <a:ext cx="8750935" cy="909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3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水立方是我国第一个采用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ETFE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（乙烯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四氟乙烯共聚物）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膜材料作为立体维护体系的建筑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381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241" name="文本框 11265"/>
          <p:cNvSpPr txBox="1"/>
          <p:nvPr/>
        </p:nvSpPr>
        <p:spPr>
          <a:xfrm>
            <a:off x="270510" y="4366260"/>
            <a:ext cx="887349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世界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上每年合成的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近百万个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新化合物中约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70</a:t>
            </a:r>
            <a:r>
              <a:rPr lang="en-US" altLang="zh-CN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%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以上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是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有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机化合物</a:t>
            </a:r>
            <a:endParaRPr lang="zh-CN" altLang="en-US" sz="24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pic>
        <p:nvPicPr>
          <p:cNvPr id="10242" name="图片 11266" descr="2004827103432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345" y="81280"/>
            <a:ext cx="5342605" cy="4155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图片 11267" descr="2004523829543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21" y="121920"/>
            <a:ext cx="2494560" cy="23021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图片 11268" descr="suliaoguangxian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84" y="2510154"/>
            <a:ext cx="2580611" cy="1767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8033703" y="3989705"/>
            <a:ext cx="900430" cy="969645"/>
            <a:chOff x="2619058" y="2087245"/>
            <a:chExt cx="900430" cy="969645"/>
          </a:xfrm>
        </p:grpSpPr>
        <p:sp>
          <p:nvSpPr>
            <p:cNvPr id="32" name="六边形 31"/>
            <p:cNvSpPr/>
            <p:nvPr/>
          </p:nvSpPr>
          <p:spPr>
            <a:xfrm rot="5400000">
              <a:off x="2584450" y="2121853"/>
              <a:ext cx="969645" cy="900430"/>
            </a:xfrm>
            <a:prstGeom prst="hexagon">
              <a:avLst/>
            </a:prstGeom>
            <a:solidFill>
              <a:srgbClr val="F7FAFD"/>
            </a:solidFill>
            <a:ln>
              <a:solidFill>
                <a:srgbClr val="30940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sym typeface="+mn-ea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776855" y="2313940"/>
              <a:ext cx="584200" cy="516255"/>
              <a:chOff x="1000456" y="3959521"/>
              <a:chExt cx="745082" cy="657806"/>
            </a:xfrm>
          </p:grpSpPr>
          <p:sp>
            <p:nvSpPr>
              <p:cNvPr id="38" name="Oval 423"/>
              <p:cNvSpPr>
                <a:spLocks noChangeArrowheads="1"/>
              </p:cNvSpPr>
              <p:nvPr/>
            </p:nvSpPr>
            <p:spPr bwMode="auto">
              <a:xfrm>
                <a:off x="1559448" y="4046795"/>
                <a:ext cx="173829" cy="201237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424"/>
              <p:cNvSpPr/>
              <p:nvPr/>
            </p:nvSpPr>
            <p:spPr bwMode="auto">
              <a:xfrm>
                <a:off x="1523384" y="4254524"/>
                <a:ext cx="222154" cy="298610"/>
              </a:xfrm>
              <a:custGeom>
                <a:avLst/>
                <a:gdLst>
                  <a:gd name="T0" fmla="*/ 65 w 130"/>
                  <a:gd name="T1" fmla="*/ 3 h 175"/>
                  <a:gd name="T2" fmla="*/ 52 w 130"/>
                  <a:gd name="T3" fmla="*/ 89 h 175"/>
                  <a:gd name="T4" fmla="*/ 14 w 130"/>
                  <a:gd name="T5" fmla="*/ 112 h 175"/>
                  <a:gd name="T6" fmla="*/ 14 w 130"/>
                  <a:gd name="T7" fmla="*/ 78 h 175"/>
                  <a:gd name="T8" fmla="*/ 65 w 130"/>
                  <a:gd name="T9" fmla="*/ 3 h 175"/>
                  <a:gd name="T10" fmla="*/ 9 w 130"/>
                  <a:gd name="T11" fmla="*/ 58 h 175"/>
                  <a:gd name="T12" fmla="*/ 0 w 130"/>
                  <a:gd name="T13" fmla="*/ 89 h 175"/>
                  <a:gd name="T14" fmla="*/ 0 w 130"/>
                  <a:gd name="T15" fmla="*/ 137 h 175"/>
                  <a:gd name="T16" fmla="*/ 7 w 130"/>
                  <a:gd name="T17" fmla="*/ 160 h 175"/>
                  <a:gd name="T18" fmla="*/ 65 w 130"/>
                  <a:gd name="T19" fmla="*/ 175 h 175"/>
                  <a:gd name="T20" fmla="*/ 130 w 130"/>
                  <a:gd name="T21" fmla="*/ 149 h 175"/>
                  <a:gd name="T22" fmla="*/ 130 w 130"/>
                  <a:gd name="T23" fmla="*/ 45 h 175"/>
                  <a:gd name="T24" fmla="*/ 65 w 130"/>
                  <a:gd name="T25" fmla="*/ 3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175">
                    <a:moveTo>
                      <a:pt x="65" y="3"/>
                    </a:moveTo>
                    <a:cubicBezTo>
                      <a:pt x="52" y="89"/>
                      <a:pt x="52" y="89"/>
                      <a:pt x="52" y="89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35" y="3"/>
                      <a:pt x="18" y="33"/>
                      <a:pt x="9" y="58"/>
                    </a:cubicBezTo>
                    <a:cubicBezTo>
                      <a:pt x="3" y="75"/>
                      <a:pt x="0" y="89"/>
                      <a:pt x="0" y="89"/>
                    </a:cubicBezTo>
                    <a:cubicBezTo>
                      <a:pt x="0" y="89"/>
                      <a:pt x="0" y="116"/>
                      <a:pt x="0" y="137"/>
                    </a:cubicBezTo>
                    <a:cubicBezTo>
                      <a:pt x="0" y="146"/>
                      <a:pt x="2" y="153"/>
                      <a:pt x="7" y="160"/>
                    </a:cubicBezTo>
                    <a:cubicBezTo>
                      <a:pt x="14" y="169"/>
                      <a:pt x="31" y="175"/>
                      <a:pt x="65" y="175"/>
                    </a:cubicBezTo>
                    <a:cubicBezTo>
                      <a:pt x="122" y="175"/>
                      <a:pt x="130" y="149"/>
                      <a:pt x="130" y="149"/>
                    </a:cubicBezTo>
                    <a:cubicBezTo>
                      <a:pt x="130" y="149"/>
                      <a:pt x="130" y="89"/>
                      <a:pt x="130" y="45"/>
                    </a:cubicBezTo>
                    <a:cubicBezTo>
                      <a:pt x="130" y="0"/>
                      <a:pt x="65" y="3"/>
                      <a:pt x="65" y="3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Freeform 425"/>
              <p:cNvSpPr/>
              <p:nvPr/>
            </p:nvSpPr>
            <p:spPr bwMode="auto">
              <a:xfrm>
                <a:off x="1185825" y="4438450"/>
                <a:ext cx="362082" cy="178877"/>
              </a:xfrm>
              <a:custGeom>
                <a:avLst/>
                <a:gdLst>
                  <a:gd name="T0" fmla="*/ 187 w 212"/>
                  <a:gd name="T1" fmla="*/ 55 h 105"/>
                  <a:gd name="T2" fmla="*/ 178 w 212"/>
                  <a:gd name="T3" fmla="*/ 0 h 105"/>
                  <a:gd name="T4" fmla="*/ 110 w 212"/>
                  <a:gd name="T5" fmla="*/ 20 h 105"/>
                  <a:gd name="T6" fmla="*/ 44 w 212"/>
                  <a:gd name="T7" fmla="*/ 0 h 105"/>
                  <a:gd name="T8" fmla="*/ 30 w 212"/>
                  <a:gd name="T9" fmla="*/ 56 h 105"/>
                  <a:gd name="T10" fmla="*/ 0 w 212"/>
                  <a:gd name="T11" fmla="*/ 72 h 105"/>
                  <a:gd name="T12" fmla="*/ 110 w 212"/>
                  <a:gd name="T13" fmla="*/ 105 h 105"/>
                  <a:gd name="T14" fmla="*/ 212 w 212"/>
                  <a:gd name="T15" fmla="*/ 72 h 105"/>
                  <a:gd name="T16" fmla="*/ 187 w 212"/>
                  <a:gd name="T17" fmla="*/ 5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2" h="105">
                    <a:moveTo>
                      <a:pt x="187" y="55"/>
                    </a:moveTo>
                    <a:cubicBezTo>
                      <a:pt x="173" y="33"/>
                      <a:pt x="178" y="0"/>
                      <a:pt x="178" y="0"/>
                    </a:cubicBezTo>
                    <a:cubicBezTo>
                      <a:pt x="178" y="0"/>
                      <a:pt x="156" y="20"/>
                      <a:pt x="110" y="20"/>
                    </a:cubicBezTo>
                    <a:cubicBezTo>
                      <a:pt x="64" y="20"/>
                      <a:pt x="44" y="0"/>
                      <a:pt x="44" y="0"/>
                    </a:cubicBezTo>
                    <a:cubicBezTo>
                      <a:pt x="44" y="0"/>
                      <a:pt x="49" y="34"/>
                      <a:pt x="30" y="56"/>
                    </a:cubicBezTo>
                    <a:cubicBezTo>
                      <a:pt x="23" y="64"/>
                      <a:pt x="14" y="70"/>
                      <a:pt x="0" y="72"/>
                    </a:cubicBezTo>
                    <a:cubicBezTo>
                      <a:pt x="0" y="72"/>
                      <a:pt x="32" y="105"/>
                      <a:pt x="110" y="105"/>
                    </a:cubicBezTo>
                    <a:cubicBezTo>
                      <a:pt x="187" y="105"/>
                      <a:pt x="212" y="72"/>
                      <a:pt x="212" y="72"/>
                    </a:cubicBezTo>
                    <a:cubicBezTo>
                      <a:pt x="200" y="70"/>
                      <a:pt x="193" y="63"/>
                      <a:pt x="187" y="55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Freeform 426"/>
              <p:cNvSpPr/>
              <p:nvPr/>
            </p:nvSpPr>
            <p:spPr bwMode="auto">
              <a:xfrm>
                <a:off x="1231987" y="4138398"/>
                <a:ext cx="283463" cy="256054"/>
              </a:xfrm>
              <a:custGeom>
                <a:avLst/>
                <a:gdLst>
                  <a:gd name="T0" fmla="*/ 75 w 166"/>
                  <a:gd name="T1" fmla="*/ 150 h 150"/>
                  <a:gd name="T2" fmla="*/ 91 w 166"/>
                  <a:gd name="T3" fmla="*/ 150 h 150"/>
                  <a:gd name="T4" fmla="*/ 166 w 166"/>
                  <a:gd name="T5" fmla="*/ 125 h 150"/>
                  <a:gd name="T6" fmla="*/ 166 w 166"/>
                  <a:gd name="T7" fmla="*/ 122 h 150"/>
                  <a:gd name="T8" fmla="*/ 166 w 166"/>
                  <a:gd name="T9" fmla="*/ 59 h 150"/>
                  <a:gd name="T10" fmla="*/ 108 w 166"/>
                  <a:gd name="T11" fmla="*/ 0 h 150"/>
                  <a:gd name="T12" fmla="*/ 108 w 166"/>
                  <a:gd name="T13" fmla="*/ 0 h 150"/>
                  <a:gd name="T14" fmla="*/ 83 w 166"/>
                  <a:gd name="T15" fmla="*/ 10 h 150"/>
                  <a:gd name="T16" fmla="*/ 102 w 166"/>
                  <a:gd name="T17" fmla="*/ 82 h 150"/>
                  <a:gd name="T18" fmla="*/ 83 w 166"/>
                  <a:gd name="T19" fmla="*/ 111 h 150"/>
                  <a:gd name="T20" fmla="*/ 63 w 166"/>
                  <a:gd name="T21" fmla="*/ 82 h 150"/>
                  <a:gd name="T22" fmla="*/ 83 w 166"/>
                  <a:gd name="T23" fmla="*/ 10 h 150"/>
                  <a:gd name="T24" fmla="*/ 58 w 166"/>
                  <a:gd name="T25" fmla="*/ 0 h 150"/>
                  <a:gd name="T26" fmla="*/ 0 w 166"/>
                  <a:gd name="T27" fmla="*/ 59 h 150"/>
                  <a:gd name="T28" fmla="*/ 0 w 166"/>
                  <a:gd name="T29" fmla="*/ 122 h 150"/>
                  <a:gd name="T30" fmla="*/ 0 w 166"/>
                  <a:gd name="T31" fmla="*/ 123 h 150"/>
                  <a:gd name="T32" fmla="*/ 75 w 166"/>
                  <a:gd name="T33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" h="150">
                    <a:moveTo>
                      <a:pt x="75" y="150"/>
                    </a:moveTo>
                    <a:cubicBezTo>
                      <a:pt x="91" y="150"/>
                      <a:pt x="91" y="150"/>
                      <a:pt x="91" y="150"/>
                    </a:cubicBezTo>
                    <a:cubicBezTo>
                      <a:pt x="150" y="150"/>
                      <a:pt x="163" y="132"/>
                      <a:pt x="166" y="125"/>
                    </a:cubicBezTo>
                    <a:cubicBezTo>
                      <a:pt x="166" y="123"/>
                      <a:pt x="166" y="122"/>
                      <a:pt x="166" y="122"/>
                    </a:cubicBezTo>
                    <a:cubicBezTo>
                      <a:pt x="166" y="122"/>
                      <a:pt x="166" y="113"/>
                      <a:pt x="166" y="59"/>
                    </a:cubicBezTo>
                    <a:cubicBezTo>
                      <a:pt x="166" y="22"/>
                      <a:pt x="130" y="6"/>
                      <a:pt x="108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36" y="6"/>
                      <a:pt x="0" y="22"/>
                      <a:pt x="0" y="59"/>
                    </a:cubicBezTo>
                    <a:cubicBezTo>
                      <a:pt x="0" y="113"/>
                      <a:pt x="0" y="122"/>
                      <a:pt x="0" y="122"/>
                    </a:cubicBezTo>
                    <a:cubicBezTo>
                      <a:pt x="0" y="122"/>
                      <a:pt x="0" y="123"/>
                      <a:pt x="0" y="123"/>
                    </a:cubicBezTo>
                    <a:cubicBezTo>
                      <a:pt x="1" y="127"/>
                      <a:pt x="9" y="150"/>
                      <a:pt x="75" y="150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Oval 427"/>
              <p:cNvSpPr>
                <a:spLocks noChangeArrowheads="1"/>
              </p:cNvSpPr>
              <p:nvPr/>
            </p:nvSpPr>
            <p:spPr bwMode="auto">
              <a:xfrm>
                <a:off x="1301951" y="3959521"/>
                <a:ext cx="143535" cy="167337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Freeform 428"/>
              <p:cNvSpPr/>
              <p:nvPr/>
            </p:nvSpPr>
            <p:spPr bwMode="auto">
              <a:xfrm>
                <a:off x="1000456" y="4253081"/>
                <a:ext cx="219990" cy="297889"/>
              </a:xfrm>
              <a:custGeom>
                <a:avLst/>
                <a:gdLst>
                  <a:gd name="T0" fmla="*/ 129 w 129"/>
                  <a:gd name="T1" fmla="*/ 138 h 175"/>
                  <a:gd name="T2" fmla="*/ 129 w 129"/>
                  <a:gd name="T3" fmla="*/ 89 h 175"/>
                  <a:gd name="T4" fmla="*/ 121 w 129"/>
                  <a:gd name="T5" fmla="*/ 58 h 175"/>
                  <a:gd name="T6" fmla="*/ 65 w 129"/>
                  <a:gd name="T7" fmla="*/ 3 h 175"/>
                  <a:gd name="T8" fmla="*/ 116 w 129"/>
                  <a:gd name="T9" fmla="*/ 78 h 175"/>
                  <a:gd name="T10" fmla="*/ 116 w 129"/>
                  <a:gd name="T11" fmla="*/ 113 h 175"/>
                  <a:gd name="T12" fmla="*/ 78 w 129"/>
                  <a:gd name="T13" fmla="*/ 89 h 175"/>
                  <a:gd name="T14" fmla="*/ 65 w 129"/>
                  <a:gd name="T15" fmla="*/ 3 h 175"/>
                  <a:gd name="T16" fmla="*/ 0 w 129"/>
                  <a:gd name="T17" fmla="*/ 45 h 175"/>
                  <a:gd name="T18" fmla="*/ 0 w 129"/>
                  <a:gd name="T19" fmla="*/ 149 h 175"/>
                  <a:gd name="T20" fmla="*/ 65 w 129"/>
                  <a:gd name="T21" fmla="*/ 175 h 175"/>
                  <a:gd name="T22" fmla="*/ 122 w 129"/>
                  <a:gd name="T23" fmla="*/ 161 h 175"/>
                  <a:gd name="T24" fmla="*/ 129 w 129"/>
                  <a:gd name="T25" fmla="*/ 13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9" h="175">
                    <a:moveTo>
                      <a:pt x="129" y="138"/>
                    </a:moveTo>
                    <a:cubicBezTo>
                      <a:pt x="129" y="117"/>
                      <a:pt x="129" y="89"/>
                      <a:pt x="129" y="89"/>
                    </a:cubicBezTo>
                    <a:cubicBezTo>
                      <a:pt x="129" y="89"/>
                      <a:pt x="127" y="75"/>
                      <a:pt x="121" y="58"/>
                    </a:cubicBezTo>
                    <a:cubicBezTo>
                      <a:pt x="112" y="33"/>
                      <a:pt x="95" y="3"/>
                      <a:pt x="65" y="3"/>
                    </a:cubicBezTo>
                    <a:cubicBezTo>
                      <a:pt x="116" y="78"/>
                      <a:pt x="116" y="78"/>
                      <a:pt x="116" y="78"/>
                    </a:cubicBezTo>
                    <a:cubicBezTo>
                      <a:pt x="116" y="113"/>
                      <a:pt x="116" y="113"/>
                      <a:pt x="116" y="113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0" y="0"/>
                      <a:pt x="0" y="45"/>
                    </a:cubicBezTo>
                    <a:cubicBezTo>
                      <a:pt x="0" y="90"/>
                      <a:pt x="0" y="149"/>
                      <a:pt x="0" y="149"/>
                    </a:cubicBezTo>
                    <a:cubicBezTo>
                      <a:pt x="0" y="149"/>
                      <a:pt x="8" y="175"/>
                      <a:pt x="65" y="175"/>
                    </a:cubicBezTo>
                    <a:cubicBezTo>
                      <a:pt x="97" y="175"/>
                      <a:pt x="114" y="170"/>
                      <a:pt x="122" y="161"/>
                    </a:cubicBezTo>
                    <a:cubicBezTo>
                      <a:pt x="128" y="155"/>
                      <a:pt x="129" y="147"/>
                      <a:pt x="129" y="138"/>
                    </a:cubicBez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Oval 429"/>
              <p:cNvSpPr>
                <a:spLocks noChangeArrowheads="1"/>
              </p:cNvSpPr>
              <p:nvPr/>
            </p:nvSpPr>
            <p:spPr bwMode="auto">
              <a:xfrm>
                <a:off x="1011996" y="4044631"/>
                <a:ext cx="173829" cy="203401"/>
              </a:xfrm>
              <a:prstGeom prst="ellipse">
                <a:avLst/>
              </a:pr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6"/>
          <p:cNvSpPr/>
          <p:nvPr/>
        </p:nvSpPr>
        <p:spPr>
          <a:xfrm rot="-10800000" flipV="1">
            <a:off x="402590" y="2190750"/>
            <a:ext cx="8137525" cy="209232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有机合成是利用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简单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易得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的原料，通过有机反应，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生成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具有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特定结构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功能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的有机化合物。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4" name="标题 12293"/>
          <p:cNvSpPr>
            <a:spLocks noGrp="1"/>
          </p:cNvSpPr>
          <p:nvPr>
            <p:ph type="title" idx="4294967295"/>
          </p:nvPr>
        </p:nvSpPr>
        <p:spPr>
          <a:xfrm>
            <a:off x="1372235" y="88265"/>
            <a:ext cx="8229600" cy="1066800"/>
          </a:xfrm>
        </p:spPr>
        <p:txBody>
          <a:bodyPr anchor="ctr"/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有机合成的过程</a:t>
            </a:r>
            <a:br>
              <a:rPr lang="zh-CN" altLang="en-US" sz="3200" b="1" dirty="0">
                <a:solidFill>
                  <a:srgbClr val="FF0000"/>
                </a:solidFill>
              </a:rPr>
            </a:b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6" name="直接连接符 45"/>
          <p:cNvCxnSpPr>
            <a:stCxn id="47" idx="6"/>
          </p:cNvCxnSpPr>
          <p:nvPr/>
        </p:nvCxnSpPr>
        <p:spPr>
          <a:xfrm flipV="1">
            <a:off x="1229360" y="670560"/>
            <a:ext cx="3441065" cy="1333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81000" y="253365"/>
            <a:ext cx="848360" cy="841375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endParaRPr lang="zh-CN" altLang="en-US" sz="36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2115" y="1114425"/>
            <a:ext cx="801560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同学们能以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乙炔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为原料合成出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PVC(聚氯乙烯)</a:t>
            </a:r>
            <a:r>
              <a:rPr lang="zh-CN" altLang="en-US" sz="32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吗？</a:t>
            </a:r>
            <a:endParaRPr lang="zh-CN" altLang="en-US" sz="3200" b="1" dirty="0">
              <a:solidFill>
                <a:srgbClr val="0033CC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198438" y="2879725"/>
            <a:ext cx="1598612" cy="466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基础原料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19" name="燕尾形箭头 64518"/>
          <p:cNvSpPr/>
          <p:nvPr/>
        </p:nvSpPr>
        <p:spPr>
          <a:xfrm>
            <a:off x="1855788" y="2968625"/>
            <a:ext cx="728662" cy="209550"/>
          </a:xfrm>
          <a:prstGeom prst="notchedRightArrow">
            <a:avLst>
              <a:gd name="adj1" fmla="val 50000"/>
              <a:gd name="adj2" fmla="val 86931"/>
            </a:avLst>
          </a:prstGeom>
          <a:solidFill>
            <a:srgbClr val="E1F4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0" name="文本框 64519"/>
          <p:cNvSpPr txBox="1"/>
          <p:nvPr/>
        </p:nvSpPr>
        <p:spPr>
          <a:xfrm>
            <a:off x="179388" y="3629025"/>
            <a:ext cx="1439862" cy="4667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辅助原料</a:t>
            </a: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22" name="文本框 64521"/>
          <p:cNvSpPr txBox="1"/>
          <p:nvPr/>
        </p:nvSpPr>
        <p:spPr>
          <a:xfrm>
            <a:off x="2646363" y="2849563"/>
            <a:ext cx="1295400" cy="466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中间体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24" name="文本框 64523"/>
          <p:cNvSpPr txBox="1"/>
          <p:nvPr/>
        </p:nvSpPr>
        <p:spPr>
          <a:xfrm>
            <a:off x="2871788" y="2054225"/>
            <a:ext cx="1262062" cy="4667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副产物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4525" name="燕尾形箭头 64524"/>
          <p:cNvSpPr/>
          <p:nvPr/>
        </p:nvSpPr>
        <p:spPr>
          <a:xfrm>
            <a:off x="4057650" y="2968625"/>
            <a:ext cx="728663" cy="209550"/>
          </a:xfrm>
          <a:prstGeom prst="notchedRightArrow">
            <a:avLst>
              <a:gd name="adj1" fmla="val 50000"/>
              <a:gd name="adj2" fmla="val 86931"/>
            </a:avLst>
          </a:prstGeom>
          <a:solidFill>
            <a:srgbClr val="E1F4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27" name="文本框 64526"/>
          <p:cNvSpPr txBox="1"/>
          <p:nvPr/>
        </p:nvSpPr>
        <p:spPr>
          <a:xfrm>
            <a:off x="2620963" y="3598863"/>
            <a:ext cx="1519237" cy="4667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辅助原料</a:t>
            </a: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28" name="文本框 64527"/>
          <p:cNvSpPr txBox="1"/>
          <p:nvPr/>
        </p:nvSpPr>
        <p:spPr>
          <a:xfrm>
            <a:off x="4806950" y="2816225"/>
            <a:ext cx="1484313" cy="466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中间体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30" name="文本框 64529"/>
          <p:cNvSpPr txBox="1"/>
          <p:nvPr/>
        </p:nvSpPr>
        <p:spPr>
          <a:xfrm>
            <a:off x="5056188" y="2151063"/>
            <a:ext cx="1460500" cy="4667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FF00"/>
                </a:solidFill>
                <a:latin typeface="Arial" panose="020B0604020202020204" pitchFamily="34" charset="0"/>
              </a:rPr>
              <a:t>副产物</a:t>
            </a:r>
            <a:endParaRPr lang="zh-CN" altLang="en-US" sz="24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64531" name="燕尾形箭头 64530"/>
          <p:cNvSpPr/>
          <p:nvPr/>
        </p:nvSpPr>
        <p:spPr>
          <a:xfrm>
            <a:off x="6391275" y="2962275"/>
            <a:ext cx="728663" cy="209550"/>
          </a:xfrm>
          <a:prstGeom prst="notchedRightArrow">
            <a:avLst>
              <a:gd name="adj1" fmla="val 50000"/>
              <a:gd name="adj2" fmla="val 86931"/>
            </a:avLst>
          </a:prstGeom>
          <a:solidFill>
            <a:srgbClr val="E1F4FF"/>
          </a:solidFill>
          <a:ln w="28575" cap="flat" cmpd="sng">
            <a:solidFill>
              <a:srgbClr val="000000"/>
            </a:solidFill>
            <a:prstDash val="sysDot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533" name="文本框 64532"/>
          <p:cNvSpPr txBox="1"/>
          <p:nvPr/>
        </p:nvSpPr>
        <p:spPr>
          <a:xfrm>
            <a:off x="4837113" y="3598863"/>
            <a:ext cx="1463675" cy="466725"/>
          </a:xfrm>
          <a:prstGeom prst="rect">
            <a:avLst/>
          </a:prstGeom>
          <a:solidFill>
            <a:srgbClr val="0000CC"/>
          </a:solidFill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Arial" panose="020B0604020202020204" pitchFamily="34" charset="0"/>
              </a:rPr>
              <a:t>辅助原料</a:t>
            </a:r>
            <a:endParaRPr lang="zh-CN" altLang="en-US" sz="24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64534" name="文本框 64533"/>
          <p:cNvSpPr txBox="1"/>
          <p:nvPr/>
        </p:nvSpPr>
        <p:spPr>
          <a:xfrm>
            <a:off x="7183438" y="2778125"/>
            <a:ext cx="1752600" cy="466725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目标化合物</a:t>
            </a:r>
            <a:endParaRPr lang="zh-CN" altLang="en-US" sz="24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4542" name="文本框 64541"/>
          <p:cNvSpPr txBox="1"/>
          <p:nvPr/>
        </p:nvSpPr>
        <p:spPr>
          <a:xfrm>
            <a:off x="637858" y="1244600"/>
            <a:ext cx="36004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66"/>
                </a:solidFill>
                <a:latin typeface="Arial" panose="020B0604020202020204" pitchFamily="34" charset="0"/>
              </a:rPr>
              <a:t>正合成分析法</a:t>
            </a:r>
            <a:endParaRPr lang="zh-CN" altLang="en-US" sz="3200" b="1"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sp>
        <p:nvSpPr>
          <p:cNvPr id="64521" name="直接连接符 64520"/>
          <p:cNvSpPr/>
          <p:nvPr/>
        </p:nvSpPr>
        <p:spPr>
          <a:xfrm flipV="1">
            <a:off x="908050" y="3330575"/>
            <a:ext cx="144463" cy="279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23" name="直接连接符 64522"/>
          <p:cNvSpPr/>
          <p:nvPr/>
        </p:nvSpPr>
        <p:spPr>
          <a:xfrm flipV="1">
            <a:off x="2363788" y="2384425"/>
            <a:ext cx="436562" cy="48895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26" name="直接连接符 64525"/>
          <p:cNvSpPr/>
          <p:nvPr/>
        </p:nvSpPr>
        <p:spPr>
          <a:xfrm flipV="1">
            <a:off x="3381375" y="3302000"/>
            <a:ext cx="146050" cy="279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29" name="直接连接符 64528"/>
          <p:cNvSpPr/>
          <p:nvPr/>
        </p:nvSpPr>
        <p:spPr>
          <a:xfrm flipV="1">
            <a:off x="4546600" y="2454275"/>
            <a:ext cx="436563" cy="48895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64532" name="直接连接符 64531"/>
          <p:cNvSpPr/>
          <p:nvPr/>
        </p:nvSpPr>
        <p:spPr>
          <a:xfrm flipV="1">
            <a:off x="5638800" y="3292475"/>
            <a:ext cx="146050" cy="27940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4" name="标题 12293"/>
          <p:cNvSpPr>
            <a:spLocks noGrp="1"/>
          </p:cNvSpPr>
          <p:nvPr>
            <p:ph type="title" idx="4294967295"/>
          </p:nvPr>
        </p:nvSpPr>
        <p:spPr>
          <a:xfrm>
            <a:off x="1372235" y="88265"/>
            <a:ext cx="8229600" cy="1066800"/>
          </a:xfrm>
        </p:spPr>
        <p:txBody>
          <a:bodyPr anchor="ctr"/>
          <a:lstStyle/>
          <a:p>
            <a:pPr algn="l"/>
            <a:r>
              <a:rPr lang="zh-CN" altLang="en-US" sz="3200" b="1" dirty="0">
                <a:solidFill>
                  <a:srgbClr val="FF0000"/>
                </a:solidFill>
              </a:rPr>
              <a:t>有机合成的过程</a:t>
            </a:r>
            <a:br>
              <a:rPr lang="zh-CN" altLang="en-US" sz="3200" b="1" dirty="0">
                <a:solidFill>
                  <a:srgbClr val="FF0000"/>
                </a:solidFill>
              </a:rPr>
            </a:br>
            <a:endParaRPr lang="zh-CN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46" name="直接连接符 45"/>
          <p:cNvCxnSpPr>
            <a:stCxn id="47" idx="6"/>
          </p:cNvCxnSpPr>
          <p:nvPr/>
        </p:nvCxnSpPr>
        <p:spPr>
          <a:xfrm flipV="1">
            <a:off x="1229360" y="670560"/>
            <a:ext cx="3441065" cy="13335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椭圆 46"/>
          <p:cNvSpPr/>
          <p:nvPr/>
        </p:nvSpPr>
        <p:spPr>
          <a:xfrm>
            <a:off x="381000" y="253365"/>
            <a:ext cx="848360" cy="841375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endParaRPr lang="zh-CN" altLang="en-US" sz="36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4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4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4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1" fill="hold"/>
                                        <p:tgtEl>
                                          <p:spTgt spid="6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 bldLvl="0" animBg="1"/>
      <p:bldP spid="64520" grpId="0" bldLvl="0" animBg="1"/>
      <p:bldP spid="64522" grpId="0" bldLvl="0" animBg="1"/>
      <p:bldP spid="64524" grpId="0" bldLvl="0" animBg="1"/>
      <p:bldP spid="64527" grpId="0" bldLvl="0" animBg="1"/>
      <p:bldP spid="64528" grpId="0" bldLvl="0" animBg="1"/>
      <p:bldP spid="64530" grpId="0" bldLvl="0" animBg="1"/>
      <p:bldP spid="64533" grpId="0" bldLvl="0" animBg="1"/>
      <p:bldP spid="64534" grpId="0" bldLvl="0" animBg="1"/>
      <p:bldP spid="645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2949" name="文本框 82948"/>
          <p:cNvSpPr txBox="1"/>
          <p:nvPr/>
        </p:nvSpPr>
        <p:spPr>
          <a:xfrm>
            <a:off x="252413" y="1338898"/>
            <a:ext cx="8640762" cy="32918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dirty="0">
                <a:latin typeface="宋体" panose="02010600030101010101" pitchFamily="2" charset="-122"/>
              </a:rPr>
              <a:t>    </a:t>
            </a:r>
            <a:r>
              <a:rPr lang="zh-CN" altLang="en-US" sz="3200" dirty="0">
                <a:latin typeface="宋体" panose="02010600030101010101" pitchFamily="2" charset="-122"/>
              </a:rPr>
              <a:t>你能利用所学的有机反应，列出下列官能团的引入或转化方法吗？</a:t>
            </a:r>
            <a:endParaRPr lang="zh-CN" altLang="en-US" sz="32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1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zh-CN" altLang="en-US" sz="3200" dirty="0">
                <a:latin typeface="宋体" panose="02010600030101010101" pitchFamily="2" charset="-122"/>
                <a:hlinkClick r:id="rId1" action="ppaction://hlinksldjump"/>
              </a:rPr>
              <a:t>引入</a:t>
            </a:r>
            <a:r>
              <a:rPr lang="zh-CN" altLang="en-US" sz="3200" dirty="0">
                <a:latin typeface="宋体" panose="02010600030101010101" pitchFamily="2" charset="-122"/>
              </a:rPr>
              <a:t>的</a:t>
            </a:r>
            <a:r>
              <a:rPr lang="en-US" altLang="zh-CN" sz="3200" dirty="0">
                <a:latin typeface="宋体" panose="02010600030101010101" pitchFamily="2" charset="-122"/>
              </a:rPr>
              <a:t>C=C</a:t>
            </a:r>
            <a:r>
              <a:rPr lang="zh-CN" altLang="en-US" sz="3200" dirty="0">
                <a:latin typeface="宋体" panose="02010600030101010101" pitchFamily="2" charset="-122"/>
              </a:rPr>
              <a:t>的方法有哪些？</a:t>
            </a:r>
            <a:endParaRPr lang="zh-CN" altLang="en-US" sz="32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2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zh-CN" altLang="en-US" sz="3200" dirty="0">
                <a:latin typeface="宋体" panose="02010600030101010101" pitchFamily="2" charset="-122"/>
                <a:hlinkClick r:id="rId1" action="ppaction://hlinksldjump"/>
              </a:rPr>
              <a:t>引入</a:t>
            </a:r>
            <a:r>
              <a:rPr lang="zh-CN" altLang="en-US" sz="3200" dirty="0">
                <a:latin typeface="宋体" panose="02010600030101010101" pitchFamily="2" charset="-122"/>
              </a:rPr>
              <a:t>卤原子的方法有哪些？</a:t>
            </a:r>
            <a:endParaRPr lang="zh-CN" altLang="en-US" sz="3200" dirty="0">
              <a:latin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3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zh-CN" altLang="en-US" sz="3200" dirty="0">
                <a:latin typeface="宋体" panose="02010600030101010101" pitchFamily="2" charset="-122"/>
                <a:hlinkClick r:id="rId1" action="ppaction://hlinksldjump"/>
              </a:rPr>
              <a:t>引入</a:t>
            </a:r>
            <a:r>
              <a:rPr lang="zh-CN" altLang="en-US" sz="3200" dirty="0">
                <a:latin typeface="宋体" panose="02010600030101010101" pitchFamily="2" charset="-122"/>
              </a:rPr>
              <a:t>的</a:t>
            </a:r>
            <a:r>
              <a:rPr lang="en-US" altLang="zh-CN" sz="3200" dirty="0">
                <a:latin typeface="宋体" panose="02010600030101010101" pitchFamily="2" charset="-122"/>
              </a:rPr>
              <a:t>-OH</a:t>
            </a:r>
            <a:r>
              <a:rPr lang="zh-CN" altLang="en-US" sz="3200" dirty="0">
                <a:latin typeface="宋体" panose="02010600030101010101" pitchFamily="2" charset="-122"/>
              </a:rPr>
              <a:t>的方法有哪些？</a:t>
            </a:r>
            <a:endParaRPr lang="zh-CN" altLang="en-US" sz="3200" dirty="0">
              <a:latin typeface="宋体" panose="02010600030101010101" pitchFamily="2" charset="-122"/>
            </a:endParaRPr>
          </a:p>
        </p:txBody>
      </p:sp>
      <p:pic>
        <p:nvPicPr>
          <p:cNvPr id="18" name="图片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3796" y="3352796"/>
            <a:ext cx="2688275" cy="1664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" descr="C:\Users\Administrator\Desktop\图片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" y="0"/>
            <a:ext cx="1371600" cy="9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燕尾形 5"/>
          <p:cNvSpPr/>
          <p:nvPr/>
        </p:nvSpPr>
        <p:spPr>
          <a:xfrm>
            <a:off x="1161415" y="396240"/>
            <a:ext cx="2538730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39215" y="379730"/>
            <a:ext cx="222440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思考与交流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  <p:bldP spid="8294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6021" name="矩形 86020"/>
          <p:cNvSpPr/>
          <p:nvPr/>
        </p:nvSpPr>
        <p:spPr>
          <a:xfrm>
            <a:off x="450215" y="734695"/>
            <a:ext cx="43573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b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2800" b="1" dirty="0">
                <a:solidFill>
                  <a:srgbClr val="FF0000"/>
                </a:solidFill>
                <a:latin typeface="隶书" panose="02010509060101010101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  <a:latin typeface="隶书" panose="02010509060101010101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隶书" panose="02010509060101010101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引入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C=C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双键</a:t>
            </a:r>
            <a:endParaRPr lang="zh-CN" altLang="en-US" sz="28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320675" y="80645"/>
            <a:ext cx="4034155" cy="563245"/>
          </a:xfrm>
          <a:prstGeom prst="chevr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86019"/>
          <p:cNvSpPr/>
          <p:nvPr/>
        </p:nvSpPr>
        <p:spPr>
          <a:xfrm>
            <a:off x="568008" y="60325"/>
            <a:ext cx="5329237" cy="58356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官能团的引入方法</a:t>
            </a:r>
            <a:endParaRPr lang="zh-CN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6" name="Text Box 2"/>
          <p:cNvSpPr txBox="1"/>
          <p:nvPr/>
        </p:nvSpPr>
        <p:spPr>
          <a:xfrm>
            <a:off x="942975" y="1243013"/>
            <a:ext cx="45720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卤代烃的消去反应：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387" name="组合 16386"/>
          <p:cNvGrpSpPr/>
          <p:nvPr/>
        </p:nvGrpSpPr>
        <p:grpSpPr>
          <a:xfrm>
            <a:off x="828675" y="1746647"/>
            <a:ext cx="8334375" cy="632221"/>
            <a:chOff x="0" y="0"/>
            <a:chExt cx="7008" cy="531"/>
          </a:xfrm>
        </p:grpSpPr>
        <p:sp>
          <p:nvSpPr>
            <p:cNvPr id="7" name="Text Box 4"/>
            <p:cNvSpPr txBox="1"/>
            <p:nvPr/>
          </p:nvSpPr>
          <p:spPr>
            <a:xfrm>
              <a:off x="0" y="144"/>
              <a:ext cx="7008" cy="38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Br + </a:t>
              </a:r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NaOH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          CH</a:t>
              </a:r>
              <a:r>
                <a:rPr lang="en-US" altLang="zh-CN" sz="24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=</a:t>
              </a:r>
              <a:r>
                <a:rPr lang="en-US" altLang="zh-CN" sz="2400" b="1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400" b="1" baseline="-25000" dirty="0" err="1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Arial" panose="020B0604020202020204" pitchFamily="34" charset="0"/>
                </a:rPr>
                <a:t>↑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+ NaBr+H</a:t>
              </a:r>
              <a:r>
                <a:rPr lang="en-US" altLang="zh-CN" sz="24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O</a:t>
              </a:r>
              <a:r>
                <a:rPr lang="en-US" altLang="zh-CN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            </a:t>
              </a:r>
              <a:endParaRPr lang="en-US" altLang="zh-CN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388" name="组合 16388"/>
            <p:cNvGrpSpPr/>
            <p:nvPr/>
          </p:nvGrpSpPr>
          <p:grpSpPr>
            <a:xfrm>
              <a:off x="2352" y="0"/>
              <a:ext cx="624" cy="480"/>
              <a:chOff x="0" y="0"/>
              <a:chExt cx="624" cy="480"/>
            </a:xfrm>
          </p:grpSpPr>
          <p:sp>
            <p:nvSpPr>
              <p:cNvPr id="16389" name="Line 5"/>
              <p:cNvSpPr/>
              <p:nvPr/>
            </p:nvSpPr>
            <p:spPr>
              <a:xfrm>
                <a:off x="0" y="336"/>
                <a:ext cx="624" cy="0"/>
              </a:xfrm>
              <a:prstGeom prst="line">
                <a:avLst/>
              </a:prstGeom>
              <a:ln w="3175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sz="135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0" name="Text Box 6"/>
              <p:cNvSpPr txBox="1"/>
              <p:nvPr/>
            </p:nvSpPr>
            <p:spPr>
              <a:xfrm>
                <a:off x="144" y="0"/>
                <a:ext cx="379" cy="34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zh-CN" altLang="en-US" sz="2100" b="1" dirty="0">
                    <a:solidFill>
                      <a:schemeClr val="tx2"/>
                    </a:solidFill>
                    <a:latin typeface="Times New Roman" panose="02020603050405020304" pitchFamily="18" charset="0"/>
                  </a:rPr>
                  <a:t>醇</a:t>
                </a:r>
                <a:endParaRPr lang="zh-CN" altLang="en-US" sz="2100" b="1" dirty="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91" name="AutoShape 7"/>
              <p:cNvSpPr/>
              <p:nvPr/>
            </p:nvSpPr>
            <p:spPr>
              <a:xfrm>
                <a:off x="240" y="384"/>
                <a:ext cx="96" cy="96"/>
              </a:xfrm>
              <a:prstGeom prst="triangle">
                <a:avLst>
                  <a:gd name="adj" fmla="val 50000"/>
                </a:avLst>
              </a:prstGeom>
              <a:noFill/>
              <a:ln w="25400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0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6393" name="Text Box 13"/>
          <p:cNvSpPr txBox="1"/>
          <p:nvPr/>
        </p:nvSpPr>
        <p:spPr>
          <a:xfrm>
            <a:off x="942975" y="2405063"/>
            <a:ext cx="3269456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醇的消去反应：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395" name="组合 16394"/>
          <p:cNvGrpSpPr/>
          <p:nvPr/>
        </p:nvGrpSpPr>
        <p:grpSpPr>
          <a:xfrm>
            <a:off x="200025" y="2867025"/>
            <a:ext cx="7086600" cy="711994"/>
            <a:chOff x="0" y="0"/>
            <a:chExt cx="5952" cy="598"/>
          </a:xfrm>
        </p:grpSpPr>
        <p:sp>
          <p:nvSpPr>
            <p:cNvPr id="8" name="Text Box 15"/>
            <p:cNvSpPr txBox="1"/>
            <p:nvPr/>
          </p:nvSpPr>
          <p:spPr>
            <a:xfrm>
              <a:off x="0" y="172"/>
              <a:ext cx="5952" cy="4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        CH</a:t>
              </a:r>
              <a:r>
                <a:rPr lang="en-US" altLang="zh-CN" sz="27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7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OH            CH</a:t>
              </a:r>
              <a:r>
                <a:rPr lang="en-US" altLang="zh-CN" sz="27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=CH</a:t>
              </a:r>
              <a:r>
                <a:rPr lang="en-US" altLang="zh-CN" sz="27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400" b="1">
                  <a:latin typeface="Arial" panose="020B0604020202020204" pitchFamily="34" charset="0"/>
                </a:rPr>
                <a:t>↑</a:t>
              </a:r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+ H</a:t>
              </a:r>
              <a:r>
                <a:rPr lang="en-US" altLang="zh-CN" sz="2700" b="1" baseline="-25000">
                  <a:solidFill>
                    <a:schemeClr val="tx2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700" b="1">
                  <a:solidFill>
                    <a:schemeClr val="tx2"/>
                  </a:solidFill>
                  <a:latin typeface="Times New Roman" panose="02020603050405020304" pitchFamily="18" charset="0"/>
                </a:rPr>
                <a:t>O                  </a:t>
              </a:r>
              <a:endParaRPr lang="en-US" altLang="zh-CN" sz="2700" b="1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6" name="Line 16"/>
            <p:cNvSpPr/>
            <p:nvPr/>
          </p:nvSpPr>
          <p:spPr>
            <a:xfrm>
              <a:off x="2208" y="384"/>
              <a:ext cx="720" cy="0"/>
            </a:xfrm>
            <a:prstGeom prst="line">
              <a:avLst/>
            </a:prstGeom>
            <a:ln w="3175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  <p:sp>
          <p:nvSpPr>
            <p:cNvPr id="16397" name="Text Box 17"/>
            <p:cNvSpPr txBox="1"/>
            <p:nvPr/>
          </p:nvSpPr>
          <p:spPr>
            <a:xfrm>
              <a:off x="2208" y="0"/>
              <a:ext cx="733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浓硫酸</a:t>
              </a:r>
              <a:endParaRPr lang="zh-CN" altLang="en-US" b="1" dirty="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6400" name="Text Box 21"/>
          <p:cNvSpPr txBox="1"/>
          <p:nvPr/>
        </p:nvSpPr>
        <p:spPr>
          <a:xfrm>
            <a:off x="942975" y="3700463"/>
            <a:ext cx="57721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7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炔烃的不完全加成：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401" name="组合 16400"/>
          <p:cNvGrpSpPr/>
          <p:nvPr/>
        </p:nvGrpSpPr>
        <p:grpSpPr>
          <a:xfrm>
            <a:off x="933450" y="4161235"/>
            <a:ext cx="5943600" cy="903223"/>
            <a:chOff x="0" y="0"/>
            <a:chExt cx="4259" cy="702"/>
          </a:xfrm>
        </p:grpSpPr>
        <p:sp>
          <p:nvSpPr>
            <p:cNvPr id="10" name="Rectangle 40"/>
            <p:cNvSpPr/>
            <p:nvPr/>
          </p:nvSpPr>
          <p:spPr>
            <a:xfrm>
              <a:off x="0" y="122"/>
              <a:ext cx="4259" cy="3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700" b="1">
                  <a:latin typeface="Times New Roman" panose="02020603050405020304" pitchFamily="18" charset="0"/>
                  <a:ea typeface="楷体_GB2312" pitchFamily="49" charset="-122"/>
                </a:rPr>
                <a:t>CH≡CH </a:t>
              </a:r>
              <a:r>
                <a:rPr lang="zh-CN" altLang="en-US" sz="2700" b="1" dirty="0">
                  <a:latin typeface="Times New Roman" panose="02020603050405020304" pitchFamily="18" charset="0"/>
                  <a:ea typeface="楷体_GB2312" pitchFamily="49" charset="-122"/>
                </a:rPr>
                <a:t>＋ </a:t>
              </a:r>
              <a:r>
                <a:rPr lang="en-US" altLang="zh-CN" sz="2700" b="1">
                  <a:latin typeface="Times New Roman" panose="02020603050405020304" pitchFamily="18" charset="0"/>
                  <a:ea typeface="楷体_GB2312" pitchFamily="49" charset="-122"/>
                </a:rPr>
                <a:t>H</a:t>
              </a:r>
              <a:r>
                <a:rPr lang="en-US" altLang="zh-CN" sz="2700" b="1" baseline="-25000">
                  <a:latin typeface="Times New Roman" panose="02020603050405020304" pitchFamily="18" charset="0"/>
                  <a:ea typeface="楷体_GB2312" pitchFamily="49" charset="-122"/>
                </a:rPr>
                <a:t>2 </a:t>
              </a:r>
              <a:r>
                <a:rPr lang="en-US" altLang="zh-CN" sz="2700" b="1">
                  <a:latin typeface="Times New Roman" panose="02020603050405020304" pitchFamily="18" charset="0"/>
                  <a:ea typeface="楷体_GB2312" pitchFamily="49" charset="-122"/>
                </a:rPr>
                <a:t>                  CH</a:t>
              </a:r>
              <a:r>
                <a:rPr lang="en-US" altLang="zh-CN" sz="2700" b="1" baseline="-2500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r>
                <a:rPr lang="zh-CN" altLang="en-US" sz="2700" b="1" dirty="0">
                  <a:latin typeface="Times New Roman" panose="02020603050405020304" pitchFamily="18" charset="0"/>
                  <a:ea typeface="楷体_GB2312" pitchFamily="49" charset="-122"/>
                </a:rPr>
                <a:t>＝</a:t>
              </a:r>
              <a:r>
                <a:rPr lang="en-US" altLang="zh-CN" sz="2700" b="1">
                  <a:latin typeface="Times New Roman" panose="02020603050405020304" pitchFamily="18" charset="0"/>
                  <a:ea typeface="楷体_GB2312" pitchFamily="49" charset="-122"/>
                </a:rPr>
                <a:t>CH</a:t>
              </a:r>
              <a:r>
                <a:rPr lang="en-US" altLang="zh-CN" sz="2700" b="1" baseline="-25000">
                  <a:latin typeface="Times New Roman" panose="02020603050405020304" pitchFamily="18" charset="0"/>
                  <a:ea typeface="楷体_GB2312" pitchFamily="49" charset="-122"/>
                </a:rPr>
                <a:t>2</a:t>
              </a:r>
              <a:endParaRPr lang="en-US" altLang="zh-CN" sz="2700" b="1" baseline="-25000"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16402" name="Text Box 41"/>
            <p:cNvSpPr txBox="1"/>
            <p:nvPr/>
          </p:nvSpPr>
          <p:spPr>
            <a:xfrm>
              <a:off x="1835" y="0"/>
              <a:ext cx="789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Arial" panose="020B0604020202020204" pitchFamily="34" charset="0"/>
                  <a:ea typeface="楷体_GB2312" pitchFamily="49" charset="-122"/>
                </a:rPr>
                <a:t>催化剂</a:t>
              </a:r>
              <a:endParaRPr lang="zh-CN" altLang="en-US" sz="24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6403" name="Text Box 42"/>
            <p:cNvSpPr txBox="1"/>
            <p:nvPr/>
          </p:nvSpPr>
          <p:spPr>
            <a:xfrm>
              <a:off x="2044" y="344"/>
              <a:ext cx="350" cy="35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latin typeface="宋体" panose="02010600030101010101" pitchFamily="2" charset="-122"/>
                  <a:ea typeface="楷体_GB2312" pitchFamily="49" charset="-122"/>
                </a:rPr>
                <a:t>△</a:t>
              </a:r>
              <a:endParaRPr lang="en-US" altLang="zh-CN" sz="2400" b="1">
                <a:latin typeface="宋体" panose="02010600030101010101" pitchFamily="2" charset="-122"/>
                <a:ea typeface="楷体_GB2312" pitchFamily="49" charset="-122"/>
              </a:endParaRPr>
            </a:p>
          </p:txBody>
        </p:sp>
        <p:sp>
          <p:nvSpPr>
            <p:cNvPr id="16404" name="Line 43"/>
            <p:cNvSpPr/>
            <p:nvPr/>
          </p:nvSpPr>
          <p:spPr>
            <a:xfrm>
              <a:off x="1761" y="371"/>
              <a:ext cx="943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sz="1350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914015" y="3332480"/>
            <a:ext cx="8147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170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℃</a:t>
            </a:r>
            <a:endParaRPr lang="en-US" altLang="zh-CN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16386" grpId="0"/>
      <p:bldP spid="16393" grpId="0"/>
      <p:bldP spid="1640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-938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290311" y="2445068"/>
            <a:ext cx="9005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学情分析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6" name="标题 17442"/>
          <p:cNvSpPr>
            <a:spLocks noGrp="1"/>
          </p:cNvSpPr>
          <p:nvPr>
            <p:ph type="title" idx="4294967295"/>
          </p:nvPr>
        </p:nvSpPr>
        <p:spPr>
          <a:xfrm>
            <a:off x="142875" y="76200"/>
            <a:ext cx="8229600" cy="563563"/>
          </a:xfrm>
        </p:spPr>
        <p:txBody>
          <a:bodyPr anchor="ctr">
            <a:norm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引入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卤原子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的三种方法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80100" y="690880"/>
            <a:ext cx="86106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烃与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卤素的取代：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340360" y="2560320"/>
            <a:ext cx="80772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不饱和烃的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加成 </a:t>
            </a: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(X</a:t>
            </a:r>
            <a:r>
              <a:rPr lang="en-US" sz="2800" b="1" baseline="-25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HX)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6" name="组合 45"/>
          <p:cNvGrpSpPr/>
          <p:nvPr/>
        </p:nvGrpSpPr>
        <p:grpSpPr bwMode="auto">
          <a:xfrm>
            <a:off x="838200" y="1066792"/>
            <a:ext cx="6629400" cy="644531"/>
            <a:chOff x="0" y="-288"/>
            <a:chExt cx="3984" cy="406"/>
          </a:xfrm>
        </p:grpSpPr>
        <p:sp>
          <p:nvSpPr>
            <p:cNvPr id="47" name="Line 4"/>
            <p:cNvSpPr>
              <a:spLocks noChangeShapeType="1"/>
            </p:cNvSpPr>
            <p:nvPr/>
          </p:nvSpPr>
          <p:spPr bwMode="auto">
            <a:xfrm flipV="1">
              <a:off x="894" y="-13"/>
              <a:ext cx="568" cy="1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400">
                <a:latin typeface="+mn-ea"/>
              </a:endParaRPr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1002" y="-288"/>
              <a:ext cx="297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chemeClr val="tx2"/>
                  </a:solidFill>
                  <a:latin typeface="+mn-ea"/>
                </a:rPr>
                <a:t>光</a:t>
              </a:r>
              <a:endParaRPr lang="zh-CN" altLang="en-US" sz="2400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49" name="Text Box 30"/>
            <p:cNvSpPr txBox="1">
              <a:spLocks noChangeArrowheads="1"/>
            </p:cNvSpPr>
            <p:nvPr/>
          </p:nvSpPr>
          <p:spPr bwMode="auto">
            <a:xfrm>
              <a:off x="0" y="-173"/>
              <a:ext cx="398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4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 + Cl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             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3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Cl + </a:t>
              </a:r>
              <a:r>
                <a:rPr lang="en-US" sz="2400" b="1" dirty="0" err="1">
                  <a:solidFill>
                    <a:schemeClr val="tx2"/>
                  </a:solidFill>
                  <a:latin typeface="+mn-ea"/>
                </a:rPr>
                <a:t>HCl</a:t>
              </a:r>
              <a:endParaRPr lang="en-US" sz="2400" dirty="0">
                <a:latin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925788" y="1650249"/>
            <a:ext cx="6257386" cy="902422"/>
            <a:chOff x="254" y="70"/>
            <a:chExt cx="2838" cy="481"/>
          </a:xfrm>
        </p:grpSpPr>
        <p:sp>
          <p:nvSpPr>
            <p:cNvPr id="51" name="Line 40"/>
            <p:cNvSpPr>
              <a:spLocks noChangeShapeType="1"/>
            </p:cNvSpPr>
            <p:nvPr/>
          </p:nvSpPr>
          <p:spPr bwMode="auto">
            <a:xfrm>
              <a:off x="2034" y="315"/>
              <a:ext cx="138" cy="0"/>
            </a:xfrm>
            <a:prstGeom prst="line">
              <a:avLst/>
            </a:prstGeom>
            <a:noFill/>
            <a:ln w="57150" cap="sq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400">
                <a:latin typeface="+mn-ea"/>
              </a:endParaRPr>
            </a:p>
          </p:txBody>
        </p:sp>
        <p:grpSp>
          <p:nvGrpSpPr>
            <p:cNvPr id="52" name="组合 17424"/>
            <p:cNvGrpSpPr/>
            <p:nvPr/>
          </p:nvGrpSpPr>
          <p:grpSpPr bwMode="auto">
            <a:xfrm>
              <a:off x="254" y="70"/>
              <a:ext cx="2838" cy="481"/>
              <a:chOff x="254" y="62"/>
              <a:chExt cx="2838" cy="422"/>
            </a:xfrm>
          </p:grpSpPr>
          <p:grpSp>
            <p:nvGrpSpPr>
              <p:cNvPr id="53" name="组合 17425"/>
              <p:cNvGrpSpPr/>
              <p:nvPr/>
            </p:nvGrpSpPr>
            <p:grpSpPr bwMode="auto">
              <a:xfrm>
                <a:off x="254" y="169"/>
                <a:ext cx="253" cy="228"/>
                <a:chOff x="458" y="299"/>
                <a:chExt cx="459" cy="563"/>
              </a:xfrm>
            </p:grpSpPr>
            <p:sp>
              <p:nvSpPr>
                <p:cNvPr id="62" name="AutoShape 33"/>
                <p:cNvSpPr>
                  <a:spLocks noChangeArrowheads="1"/>
                </p:cNvSpPr>
                <p:nvPr/>
              </p:nvSpPr>
              <p:spPr bwMode="auto">
                <a:xfrm>
                  <a:off x="458" y="299"/>
                  <a:ext cx="459" cy="563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50800" cap="sq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3" name="Oval 34"/>
                <p:cNvSpPr>
                  <a:spLocks noChangeArrowheads="1"/>
                </p:cNvSpPr>
                <p:nvPr/>
              </p:nvSpPr>
              <p:spPr bwMode="auto">
                <a:xfrm>
                  <a:off x="624" y="487"/>
                  <a:ext cx="134" cy="222"/>
                </a:xfrm>
                <a:prstGeom prst="ellipse">
                  <a:avLst/>
                </a:prstGeom>
                <a:noFill/>
                <a:ln w="57150" cap="sq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  <p:grpSp>
            <p:nvGrpSpPr>
              <p:cNvPr id="54" name="组合 17428"/>
              <p:cNvGrpSpPr/>
              <p:nvPr/>
            </p:nvGrpSpPr>
            <p:grpSpPr bwMode="auto">
              <a:xfrm>
                <a:off x="1733" y="169"/>
                <a:ext cx="267" cy="230"/>
                <a:chOff x="-883" y="130"/>
                <a:chExt cx="674" cy="470"/>
              </a:xfrm>
            </p:grpSpPr>
            <p:sp>
              <p:nvSpPr>
                <p:cNvPr id="60" name="AutoShape 36"/>
                <p:cNvSpPr>
                  <a:spLocks noChangeArrowheads="1"/>
                </p:cNvSpPr>
                <p:nvPr/>
              </p:nvSpPr>
              <p:spPr bwMode="auto">
                <a:xfrm>
                  <a:off x="-883" y="130"/>
                  <a:ext cx="674" cy="470"/>
                </a:xfrm>
                <a:prstGeom prst="hexagon">
                  <a:avLst>
                    <a:gd name="adj" fmla="val 28915"/>
                    <a:gd name="vf" fmla="val 115470"/>
                  </a:avLst>
                </a:prstGeom>
                <a:noFill/>
                <a:ln w="50800" cap="sq">
                  <a:solidFill>
                    <a:srgbClr val="000000"/>
                  </a:solidFill>
                  <a:miter lim="800000"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  <p:sp>
              <p:nvSpPr>
                <p:cNvPr id="61" name="Oval 37"/>
                <p:cNvSpPr>
                  <a:spLocks noChangeArrowheads="1"/>
                </p:cNvSpPr>
                <p:nvPr/>
              </p:nvSpPr>
              <p:spPr bwMode="auto">
                <a:xfrm>
                  <a:off x="-664" y="266"/>
                  <a:ext cx="233" cy="186"/>
                </a:xfrm>
                <a:prstGeom prst="ellipse">
                  <a:avLst/>
                </a:prstGeom>
                <a:noFill/>
                <a:ln w="57150" cap="sq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 sz="2400">
                    <a:latin typeface="+mn-ea"/>
                  </a:endParaRPr>
                </a:p>
              </p:txBody>
            </p:sp>
          </p:grpSp>
          <p:sp>
            <p:nvSpPr>
              <p:cNvPr id="55" name="Rectangle 38"/>
              <p:cNvSpPr>
                <a:spLocks noChangeArrowheads="1"/>
              </p:cNvSpPr>
              <p:nvPr/>
            </p:nvSpPr>
            <p:spPr bwMode="auto">
              <a:xfrm>
                <a:off x="310" y="87"/>
                <a:ext cx="918" cy="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+mn-ea"/>
                  </a:rPr>
                  <a:t>+ Br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+mn-ea"/>
                  </a:rPr>
                  <a:t>2</a:t>
                </a:r>
                <a:endParaRPr lang="en-US" sz="2400" b="1" baseline="-250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56" name="Line 39"/>
              <p:cNvSpPr>
                <a:spLocks noChangeShapeType="1"/>
              </p:cNvSpPr>
              <p:nvPr/>
            </p:nvSpPr>
            <p:spPr bwMode="auto">
              <a:xfrm>
                <a:off x="1050" y="302"/>
                <a:ext cx="576" cy="0"/>
              </a:xfrm>
              <a:prstGeom prst="line">
                <a:avLst/>
              </a:prstGeom>
              <a:noFill/>
              <a:ln w="41275" cap="sq">
                <a:solidFill>
                  <a:schemeClr val="tx1"/>
                </a:solidFill>
                <a:round/>
                <a:tailEnd type="arrow" w="med" len="med"/>
              </a:ln>
            </p:spPr>
            <p:txBody>
              <a:bodyPr/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57" name="Rectangle 41"/>
              <p:cNvSpPr>
                <a:spLocks noChangeArrowheads="1"/>
              </p:cNvSpPr>
              <p:nvPr/>
            </p:nvSpPr>
            <p:spPr bwMode="auto">
              <a:xfrm>
                <a:off x="1959" y="71"/>
                <a:ext cx="596" cy="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+mn-ea"/>
                  </a:rPr>
                  <a:t>Br</a:t>
                </a:r>
                <a:endParaRPr lang="en-US" sz="2400" b="1" baseline="-25000" dirty="0">
                  <a:solidFill>
                    <a:srgbClr val="000000"/>
                  </a:solidFill>
                  <a:latin typeface="+mn-ea"/>
                </a:endParaRPr>
              </a:p>
            </p:txBody>
          </p:sp>
          <p:sp>
            <p:nvSpPr>
              <p:cNvPr id="58" name="Rectangle 42"/>
              <p:cNvSpPr>
                <a:spLocks noChangeArrowheads="1"/>
              </p:cNvSpPr>
              <p:nvPr/>
            </p:nvSpPr>
            <p:spPr bwMode="auto">
              <a:xfrm>
                <a:off x="2174" y="81"/>
                <a:ext cx="918" cy="39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+mn-ea"/>
                  </a:rPr>
                  <a:t>+ </a:t>
                </a:r>
                <a:r>
                  <a:rPr lang="en-US" sz="2400" b="1" dirty="0" err="1">
                    <a:solidFill>
                      <a:srgbClr val="000000"/>
                    </a:solidFill>
                    <a:latin typeface="+mn-ea"/>
                  </a:rPr>
                  <a:t>HBr</a:t>
                </a:r>
                <a:endParaRPr lang="en-US" sz="2400" b="1" dirty="0">
                  <a:solidFill>
                    <a:schemeClr val="tx2"/>
                  </a:solidFill>
                  <a:latin typeface="+mn-ea"/>
                </a:endParaRPr>
              </a:p>
            </p:txBody>
          </p:sp>
          <p:sp>
            <p:nvSpPr>
              <p:cNvPr id="59" name="Rectangle 43"/>
              <p:cNvSpPr>
                <a:spLocks noChangeArrowheads="1"/>
              </p:cNvSpPr>
              <p:nvPr/>
            </p:nvSpPr>
            <p:spPr bwMode="auto">
              <a:xfrm>
                <a:off x="952" y="62"/>
                <a:ext cx="749" cy="257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r>
                  <a:rPr lang="en-US" sz="2400" b="1" dirty="0">
                    <a:solidFill>
                      <a:srgbClr val="000000"/>
                    </a:solidFill>
                    <a:latin typeface="+mn-ea"/>
                  </a:rPr>
                  <a:t>FeBr</a:t>
                </a:r>
                <a:r>
                  <a:rPr lang="en-US" sz="2400" b="1" baseline="-25000" dirty="0">
                    <a:solidFill>
                      <a:srgbClr val="000000"/>
                    </a:solidFill>
                    <a:latin typeface="+mn-ea"/>
                  </a:rPr>
                  <a:t>3</a:t>
                </a:r>
                <a:endParaRPr lang="en-US" sz="2400" b="1" baseline="-25000" dirty="0">
                  <a:solidFill>
                    <a:srgbClr val="000000"/>
                  </a:solidFill>
                  <a:latin typeface="+mn-ea"/>
                </a:endParaRPr>
              </a:p>
            </p:txBody>
          </p:sp>
        </p:grpSp>
      </p:grpSp>
      <p:sp>
        <p:nvSpPr>
          <p:cNvPr id="64" name="Text Box 46"/>
          <p:cNvSpPr txBox="1">
            <a:spLocks noChangeArrowheads="1"/>
          </p:cNvSpPr>
          <p:nvPr/>
        </p:nvSpPr>
        <p:spPr bwMode="auto">
          <a:xfrm>
            <a:off x="280100" y="3657600"/>
            <a:ext cx="685800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③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醇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的取代：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5" name="组合 64"/>
          <p:cNvGrpSpPr/>
          <p:nvPr/>
        </p:nvGrpSpPr>
        <p:grpSpPr bwMode="auto">
          <a:xfrm>
            <a:off x="710023" y="3114674"/>
            <a:ext cx="8001000" cy="1385888"/>
            <a:chOff x="-29" y="-582"/>
            <a:chExt cx="4464" cy="873"/>
          </a:xfrm>
        </p:grpSpPr>
        <p:sp>
          <p:nvSpPr>
            <p:cNvPr id="66" name="Text Box 45"/>
            <p:cNvSpPr txBox="1">
              <a:spLocks noChangeArrowheads="1"/>
            </p:cNvSpPr>
            <p:nvPr/>
          </p:nvSpPr>
          <p:spPr bwMode="auto">
            <a:xfrm>
              <a:off x="-29" y="-582"/>
              <a:ext cx="4464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=CH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 + Br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           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BrCH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Br</a:t>
              </a:r>
              <a:endParaRPr lang="en-US" sz="2400" b="1" dirty="0">
                <a:solidFill>
                  <a:schemeClr val="tx2"/>
                </a:solidFill>
                <a:latin typeface="+mn-ea"/>
              </a:endParaRPr>
            </a:p>
          </p:txBody>
        </p:sp>
        <p:grpSp>
          <p:nvGrpSpPr>
            <p:cNvPr id="67" name="组合 17439"/>
            <p:cNvGrpSpPr/>
            <p:nvPr/>
          </p:nvGrpSpPr>
          <p:grpSpPr bwMode="auto">
            <a:xfrm>
              <a:off x="1195" y="-445"/>
              <a:ext cx="1199" cy="736"/>
              <a:chOff x="-621" y="-445"/>
              <a:chExt cx="1199" cy="736"/>
            </a:xfrm>
          </p:grpSpPr>
          <p:sp>
            <p:nvSpPr>
              <p:cNvPr id="68" name="Line 53"/>
              <p:cNvSpPr>
                <a:spLocks noChangeShapeType="1"/>
              </p:cNvSpPr>
              <p:nvPr/>
            </p:nvSpPr>
            <p:spPr bwMode="auto">
              <a:xfrm>
                <a:off x="-621" y="-445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</p:spPr>
            <p:txBody>
              <a:bodyPr/>
              <a:lstStyle/>
              <a:p>
                <a:endParaRPr lang="zh-CN" altLang="en-US" sz="2400">
                  <a:latin typeface="+mn-ea"/>
                </a:endParaRPr>
              </a:p>
            </p:txBody>
          </p:sp>
          <p:sp>
            <p:nvSpPr>
              <p:cNvPr id="69" name="Text Box 54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578" cy="29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endParaRPr lang="zh-CN" altLang="en-US" sz="2400" b="1">
                  <a:solidFill>
                    <a:schemeClr val="tx2"/>
                  </a:solidFill>
                  <a:latin typeface="+mn-ea"/>
                </a:endParaRPr>
              </a:p>
            </p:txBody>
          </p:sp>
        </p:grpSp>
      </p:grpSp>
      <p:grpSp>
        <p:nvGrpSpPr>
          <p:cNvPr id="108" name="组合 107"/>
          <p:cNvGrpSpPr/>
          <p:nvPr/>
        </p:nvGrpSpPr>
        <p:grpSpPr bwMode="auto">
          <a:xfrm>
            <a:off x="745951" y="3884930"/>
            <a:ext cx="9525000" cy="766763"/>
            <a:chOff x="255" y="0"/>
            <a:chExt cx="5328" cy="483"/>
          </a:xfrm>
        </p:grpSpPr>
        <p:sp>
          <p:nvSpPr>
            <p:cNvPr id="109" name="Text Box 24"/>
            <p:cNvSpPr txBox="1">
              <a:spLocks noChangeArrowheads="1"/>
            </p:cNvSpPr>
            <p:nvPr/>
          </p:nvSpPr>
          <p:spPr bwMode="auto">
            <a:xfrm>
              <a:off x="255" y="192"/>
              <a:ext cx="5328" cy="2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3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OH +</a:t>
              </a:r>
              <a:r>
                <a:rPr lang="en-US" sz="2400" b="1" dirty="0" err="1">
                  <a:solidFill>
                    <a:schemeClr val="tx2"/>
                  </a:solidFill>
                  <a:latin typeface="+mn-ea"/>
                </a:rPr>
                <a:t>HCl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           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3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Cl +H</a:t>
              </a:r>
              <a:r>
                <a:rPr lang="en-US" sz="2400" b="1" baseline="-25000" dirty="0">
                  <a:solidFill>
                    <a:schemeClr val="tx2"/>
                  </a:solidFill>
                  <a:latin typeface="+mn-ea"/>
                </a:rPr>
                <a:t>2</a:t>
              </a:r>
              <a:r>
                <a:rPr lang="en-US" sz="2400" b="1" dirty="0">
                  <a:solidFill>
                    <a:schemeClr val="tx2"/>
                  </a:solidFill>
                  <a:latin typeface="+mn-ea"/>
                </a:rPr>
                <a:t>O</a:t>
              </a:r>
              <a:endParaRPr lang="en-US" sz="2400" b="1" dirty="0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>
              <a:off x="1688" y="365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2800">
                <a:latin typeface="+mn-ea"/>
              </a:endParaRPr>
            </a:p>
          </p:txBody>
        </p:sp>
        <p:sp>
          <p:nvSpPr>
            <p:cNvPr id="111" name="Text Box 26"/>
            <p:cNvSpPr txBox="1">
              <a:spLocks noChangeArrowheads="1"/>
            </p:cNvSpPr>
            <p:nvPr/>
          </p:nvSpPr>
          <p:spPr bwMode="auto">
            <a:xfrm>
              <a:off x="2304" y="0"/>
              <a:ext cx="103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en-US" sz="2800" b="1">
                <a:solidFill>
                  <a:schemeClr val="tx2"/>
                </a:solidFill>
                <a:latin typeface="+mn-ea"/>
              </a:endParaRPr>
            </a:p>
          </p:txBody>
        </p:sp>
        <p:sp>
          <p:nvSpPr>
            <p:cNvPr id="112" name="AutoShape 27"/>
            <p:cNvSpPr>
              <a:spLocks noChangeArrowheads="1"/>
            </p:cNvSpPr>
            <p:nvPr/>
          </p:nvSpPr>
          <p:spPr bwMode="auto">
            <a:xfrm>
              <a:off x="1815" y="189"/>
              <a:ext cx="96" cy="96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2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800">
                <a:latin typeface="+mn-ea"/>
              </a:endParaRPr>
            </a:p>
          </p:txBody>
        </p:sp>
      </p:grpSp>
      <p:pic>
        <p:nvPicPr>
          <p:cNvPr id="113" name="Picture 3" descr="C:\Users\Administrator\Desktop\5abab41d30c30069330a28e91de8316b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572" y="3688793"/>
            <a:ext cx="1396338" cy="139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31115" y="-40640"/>
            <a:ext cx="9144067" cy="5144438"/>
          </a:xfrm>
          <a:prstGeom prst="rect">
            <a:avLst/>
          </a:prstGeom>
          <a:noFill/>
          <a:ln w="127000">
            <a:solidFill>
              <a:srgbClr val="30940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5176520" y="2091690"/>
            <a:ext cx="2482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教材</a:t>
            </a:r>
            <a:r>
              <a:rPr lang="zh-CN" altLang="en-US" dirty="0" smtClean="0">
                <a:solidFill>
                  <a:schemeClr val="bg1"/>
                </a:solidFill>
              </a:rPr>
              <a:t>分析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256531" y="2434273"/>
            <a:ext cx="81121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课程分析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653" name="Freeform 104"/>
          <p:cNvSpPr/>
          <p:nvPr/>
        </p:nvSpPr>
        <p:spPr bwMode="auto">
          <a:xfrm>
            <a:off x="5130484" y="2495074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09815" y="2459673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内容分析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1" name="Freeform 104"/>
          <p:cNvSpPr/>
          <p:nvPr/>
        </p:nvSpPr>
        <p:spPr bwMode="auto">
          <a:xfrm>
            <a:off x="6067744" y="249586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3" name="Freeform 104"/>
          <p:cNvSpPr/>
          <p:nvPr/>
        </p:nvSpPr>
        <p:spPr bwMode="auto">
          <a:xfrm>
            <a:off x="606266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409814" y="2784952"/>
            <a:ext cx="13735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</a:rPr>
              <a:t>教学难点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28" name="Freeform 104"/>
          <p:cNvSpPr/>
          <p:nvPr/>
        </p:nvSpPr>
        <p:spPr bwMode="auto">
          <a:xfrm>
            <a:off x="5130484" y="2845753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256530" y="2778125"/>
            <a:ext cx="857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</a:t>
            </a:r>
            <a:r>
              <a:rPr lang="zh-CN" altLang="en-US" sz="1200" dirty="0">
                <a:solidFill>
                  <a:schemeClr val="bg1"/>
                </a:solidFill>
              </a:rPr>
              <a:t>目标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0" name="Freeform 104"/>
          <p:cNvSpPr/>
          <p:nvPr/>
        </p:nvSpPr>
        <p:spPr bwMode="auto">
          <a:xfrm>
            <a:off x="7102794" y="249078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90311" y="2777808"/>
            <a:ext cx="812484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教学重点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3" name="Freeform 104"/>
          <p:cNvSpPr/>
          <p:nvPr/>
        </p:nvSpPr>
        <p:spPr bwMode="auto">
          <a:xfrm>
            <a:off x="7102794" y="2814638"/>
            <a:ext cx="176213" cy="153988"/>
          </a:xfrm>
          <a:custGeom>
            <a:avLst/>
            <a:gdLst>
              <a:gd name="T0" fmla="*/ 0 w 111"/>
              <a:gd name="T1" fmla="*/ 42 h 97"/>
              <a:gd name="T2" fmla="*/ 27 w 111"/>
              <a:gd name="T3" fmla="*/ 42 h 97"/>
              <a:gd name="T4" fmla="*/ 41 w 111"/>
              <a:gd name="T5" fmla="*/ 70 h 97"/>
              <a:gd name="T6" fmla="*/ 83 w 111"/>
              <a:gd name="T7" fmla="*/ 0 h 97"/>
              <a:gd name="T8" fmla="*/ 111 w 111"/>
              <a:gd name="T9" fmla="*/ 0 h 97"/>
              <a:gd name="T10" fmla="*/ 55 w 111"/>
              <a:gd name="T11" fmla="*/ 97 h 97"/>
              <a:gd name="T12" fmla="*/ 27 w 111"/>
              <a:gd name="T13" fmla="*/ 97 h 97"/>
              <a:gd name="T14" fmla="*/ 0 w 111"/>
              <a:gd name="T15" fmla="*/ 4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97">
                <a:moveTo>
                  <a:pt x="0" y="42"/>
                </a:moveTo>
                <a:lnTo>
                  <a:pt x="27" y="42"/>
                </a:lnTo>
                <a:lnTo>
                  <a:pt x="41" y="70"/>
                </a:lnTo>
                <a:lnTo>
                  <a:pt x="83" y="0"/>
                </a:lnTo>
                <a:lnTo>
                  <a:pt x="111" y="0"/>
                </a:lnTo>
                <a:lnTo>
                  <a:pt x="55" y="97"/>
                </a:lnTo>
                <a:lnTo>
                  <a:pt x="27" y="97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18435" name="组合 18434"/>
          <p:cNvGrpSpPr/>
          <p:nvPr/>
        </p:nvGrpSpPr>
        <p:grpSpPr>
          <a:xfrm>
            <a:off x="746760" y="3060383"/>
            <a:ext cx="7848600" cy="803275"/>
            <a:chOff x="0" y="-47"/>
            <a:chExt cx="4606" cy="506"/>
          </a:xfrm>
        </p:grpSpPr>
        <p:sp>
          <p:nvSpPr>
            <p:cNvPr id="7" name="Text Box 10"/>
            <p:cNvSpPr txBox="1"/>
            <p:nvPr/>
          </p:nvSpPr>
          <p:spPr>
            <a:xfrm>
              <a:off x="0" y="82"/>
              <a:ext cx="460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CHO  + 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36" name="组合 18436"/>
            <p:cNvGrpSpPr/>
            <p:nvPr/>
          </p:nvGrpSpPr>
          <p:grpSpPr>
            <a:xfrm>
              <a:off x="1483" y="-47"/>
              <a:ext cx="459" cy="506"/>
              <a:chOff x="-485" y="-47"/>
              <a:chExt cx="459" cy="506"/>
            </a:xfrm>
          </p:grpSpPr>
          <p:sp>
            <p:nvSpPr>
              <p:cNvPr id="18437" name="Line 11"/>
              <p:cNvSpPr/>
              <p:nvPr/>
            </p:nvSpPr>
            <p:spPr>
              <a:xfrm>
                <a:off x="-485" y="303"/>
                <a:ext cx="459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38" name="Text Box 12"/>
              <p:cNvSpPr txBox="1"/>
              <p:nvPr/>
            </p:nvSpPr>
            <p:spPr>
              <a:xfrm>
                <a:off x="-463" y="-47"/>
                <a:ext cx="317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Ni</a:t>
                </a:r>
                <a:endPara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39" name="AutoShape 13"/>
              <p:cNvSpPr/>
              <p:nvPr/>
            </p:nvSpPr>
            <p:spPr>
              <a:xfrm>
                <a:off x="-285" y="363"/>
                <a:ext cx="97" cy="96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8442" name="Text Box 23"/>
          <p:cNvSpPr txBox="1"/>
          <p:nvPr/>
        </p:nvSpPr>
        <p:spPr>
          <a:xfrm>
            <a:off x="325120" y="592138"/>
            <a:ext cx="510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卤代烃水解：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3" name="Text Box 25"/>
          <p:cNvSpPr txBox="1"/>
          <p:nvPr/>
        </p:nvSpPr>
        <p:spPr>
          <a:xfrm>
            <a:off x="346710" y="1582738"/>
            <a:ext cx="5867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烯烃与水加成：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444" name="组合 18443"/>
          <p:cNvGrpSpPr/>
          <p:nvPr/>
        </p:nvGrpSpPr>
        <p:grpSpPr>
          <a:xfrm>
            <a:off x="76200" y="1952625"/>
            <a:ext cx="9601200" cy="952501"/>
            <a:chOff x="0" y="0"/>
            <a:chExt cx="5856" cy="600"/>
          </a:xfrm>
        </p:grpSpPr>
        <p:sp>
          <p:nvSpPr>
            <p:cNvPr id="8" name="Text Box 7"/>
            <p:cNvSpPr txBox="1"/>
            <p:nvPr/>
          </p:nvSpPr>
          <p:spPr>
            <a:xfrm>
              <a:off x="0" y="104"/>
              <a:ext cx="585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=CH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                 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45" name="Line 8"/>
            <p:cNvSpPr/>
            <p:nvPr/>
          </p:nvSpPr>
          <p:spPr>
            <a:xfrm>
              <a:off x="1827" y="310"/>
              <a:ext cx="882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46" name="Text Box 26"/>
            <p:cNvSpPr txBox="1"/>
            <p:nvPr/>
          </p:nvSpPr>
          <p:spPr>
            <a:xfrm>
              <a:off x="1862" y="0"/>
              <a:ext cx="1215" cy="6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</a:rPr>
                <a:t> </a:t>
              </a:r>
              <a:r>
                <a:rPr lang="zh-CN" altLang="en-US" sz="2800" b="1" dirty="0">
                  <a:latin typeface="Arial" panose="020B0604020202020204" pitchFamily="34" charset="0"/>
                </a:rPr>
                <a:t>催化剂</a:t>
              </a:r>
              <a:endParaRPr lang="zh-CN" altLang="en-US" sz="2800" b="1" dirty="0">
                <a:latin typeface="Arial" panose="020B0604020202020204" pitchFamily="34" charset="0"/>
              </a:endParaRPr>
            </a:p>
            <a:p>
              <a:r>
                <a:rPr lang="zh-CN" altLang="en-US" sz="2800" b="1" dirty="0">
                  <a:latin typeface="Arial" panose="020B0604020202020204" pitchFamily="34" charset="0"/>
                </a:rPr>
                <a:t>加热加压</a:t>
              </a:r>
              <a:endParaRPr lang="zh-CN" altLang="en-US"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18448" name="Text Box 30"/>
          <p:cNvSpPr txBox="1"/>
          <p:nvPr/>
        </p:nvSpPr>
        <p:spPr>
          <a:xfrm>
            <a:off x="429895" y="2736533"/>
            <a:ext cx="5943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醛、酮加成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还原</a:t>
            </a:r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9" name="Text Box 32"/>
          <p:cNvSpPr txBox="1"/>
          <p:nvPr/>
        </p:nvSpPr>
        <p:spPr>
          <a:xfrm>
            <a:off x="446405" y="3787458"/>
            <a:ext cx="44958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酯的水解：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8450" name="组合 18449"/>
          <p:cNvGrpSpPr/>
          <p:nvPr/>
        </p:nvGrpSpPr>
        <p:grpSpPr>
          <a:xfrm>
            <a:off x="666750" y="800101"/>
            <a:ext cx="8839200" cy="782637"/>
            <a:chOff x="0" y="-93"/>
            <a:chExt cx="5568" cy="493"/>
          </a:xfrm>
        </p:grpSpPr>
        <p:sp>
          <p:nvSpPr>
            <p:cNvPr id="10" name="Text Box 22"/>
            <p:cNvSpPr txBox="1"/>
            <p:nvPr/>
          </p:nvSpPr>
          <p:spPr>
            <a:xfrm>
              <a:off x="0" y="70"/>
              <a:ext cx="556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Br + </a:t>
              </a:r>
              <a:r>
                <a:rPr lang="en-US" altLang="zh-CN" sz="28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NaOH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           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  <a:sym typeface="+mn-ea"/>
                </a:rPr>
                <a:t>2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 + </a:t>
              </a:r>
              <a:r>
                <a:rPr lang="en-US" altLang="zh-CN" sz="2800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NaBr</a:t>
              </a:r>
              <a:endPara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8451" name="组合 18451"/>
            <p:cNvGrpSpPr/>
            <p:nvPr/>
          </p:nvGrpSpPr>
          <p:grpSpPr>
            <a:xfrm>
              <a:off x="2176" y="-93"/>
              <a:ext cx="874" cy="329"/>
              <a:chOff x="-3" y="-93"/>
              <a:chExt cx="738" cy="329"/>
            </a:xfrm>
          </p:grpSpPr>
          <p:sp>
            <p:nvSpPr>
              <p:cNvPr id="18452" name="Line 4"/>
              <p:cNvSpPr/>
              <p:nvPr/>
            </p:nvSpPr>
            <p:spPr>
              <a:xfrm>
                <a:off x="-2" y="236"/>
                <a:ext cx="426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453" name="Text Box 5"/>
              <p:cNvSpPr txBox="1"/>
              <p:nvPr/>
            </p:nvSpPr>
            <p:spPr>
              <a:xfrm>
                <a:off x="-3" y="-93"/>
                <a:ext cx="738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H</a:t>
                </a:r>
                <a:r>
                  <a:rPr lang="en-US" altLang="zh-CN" sz="2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2</a:t>
                </a:r>
                <a:r>
                  <a:rPr lang="en-US" altLang="zh-CN" sz="2400" b="1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</a:t>
                </a:r>
                <a:endPara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8454" name="Rectangle 36"/>
            <p:cNvSpPr/>
            <p:nvPr/>
          </p:nvSpPr>
          <p:spPr>
            <a:xfrm>
              <a:off x="2285" y="166"/>
              <a:ext cx="310" cy="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sz="2800" b="1" baseline="-25000">
                  <a:latin typeface="Arial" panose="020B0604020202020204" pitchFamily="34" charset="0"/>
                </a:rPr>
                <a:t>△</a:t>
              </a:r>
              <a:endParaRPr lang="en-US" altLang="zh-CN" sz="2800" b="1" baseline="-25000">
                <a:latin typeface="Arial" panose="020B0604020202020204" pitchFamily="34" charset="0"/>
              </a:endParaRPr>
            </a:p>
          </p:txBody>
        </p:sp>
      </p:grpSp>
      <p:grpSp>
        <p:nvGrpSpPr>
          <p:cNvPr id="18456" name="组合 18455"/>
          <p:cNvGrpSpPr/>
          <p:nvPr/>
        </p:nvGrpSpPr>
        <p:grpSpPr>
          <a:xfrm>
            <a:off x="-34849" y="4037013"/>
            <a:ext cx="9817100" cy="1114425"/>
            <a:chOff x="161" y="-882"/>
            <a:chExt cx="6144" cy="702"/>
          </a:xfrm>
        </p:grpSpPr>
        <p:sp>
          <p:nvSpPr>
            <p:cNvPr id="11" name="Text Box 15"/>
            <p:cNvSpPr txBox="1"/>
            <p:nvPr/>
          </p:nvSpPr>
          <p:spPr>
            <a:xfrm>
              <a:off x="161" y="-753"/>
              <a:ext cx="614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COOCH</a:t>
              </a:r>
              <a:r>
                <a:rPr lang="en-US" altLang="zh-CN" sz="28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  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+   H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           CH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COOH +CH</a:t>
              </a:r>
              <a:r>
                <a:rPr lang="en-US" altLang="zh-CN" sz="3200" b="1" baseline="-250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r>
                <a:rPr lang="en-US" altLang="zh-CN" sz="3200" b="1">
                  <a:solidFill>
                    <a:srgbClr val="000000"/>
                  </a:solidFill>
                  <a:latin typeface="Times New Roman" panose="02020603050405020304" pitchFamily="18" charset="0"/>
                </a:rPr>
                <a:t>OH</a:t>
              </a:r>
              <a:endParaRPr lang="en-US" altLang="zh-CN" sz="3200" b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57" name="Text Box 33"/>
            <p:cNvSpPr txBox="1"/>
            <p:nvPr/>
          </p:nvSpPr>
          <p:spPr>
            <a:xfrm>
              <a:off x="2688" y="-882"/>
              <a:ext cx="692" cy="7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CN" altLang="en-US" sz="2400" b="1" dirty="0">
                  <a:latin typeface="Arial" panose="020B0604020202020204" pitchFamily="34" charset="0"/>
                </a:rPr>
                <a:t>稀硫酸</a:t>
              </a:r>
              <a:endParaRPr lang="zh-CN" altLang="en-US" sz="2400" b="1" dirty="0">
                <a:latin typeface="Arial" panose="020B0604020202020204" pitchFamily="34" charset="0"/>
              </a:endParaRPr>
            </a:p>
            <a:p>
              <a:pPr>
                <a:lnSpc>
                  <a:spcPct val="140000"/>
                </a:lnSpc>
              </a:pPr>
              <a:r>
                <a:rPr lang="zh-CN" altLang="en-US" sz="2400" b="1" dirty="0">
                  <a:latin typeface="Arial" panose="020B0604020202020204" pitchFamily="34" charset="0"/>
                </a:rPr>
                <a:t>   △</a:t>
              </a:r>
              <a:endParaRPr lang="zh-CN" altLang="en-US" sz="2400" b="1" dirty="0">
                <a:latin typeface="Arial" panose="020B0604020202020204" pitchFamily="34" charset="0"/>
              </a:endParaRPr>
            </a:p>
          </p:txBody>
        </p:sp>
        <p:grpSp>
          <p:nvGrpSpPr>
            <p:cNvPr id="18458" name="组合 18458"/>
            <p:cNvGrpSpPr/>
            <p:nvPr/>
          </p:nvGrpSpPr>
          <p:grpSpPr>
            <a:xfrm>
              <a:off x="2800" y="-585"/>
              <a:ext cx="494" cy="146"/>
              <a:chOff x="-7" y="-1478"/>
              <a:chExt cx="826" cy="226"/>
            </a:xfrm>
          </p:grpSpPr>
          <p:grpSp>
            <p:nvGrpSpPr>
              <p:cNvPr id="18459" name="组合 18459"/>
              <p:cNvGrpSpPr/>
              <p:nvPr/>
            </p:nvGrpSpPr>
            <p:grpSpPr>
              <a:xfrm>
                <a:off x="3" y="-1478"/>
                <a:ext cx="816" cy="83"/>
                <a:chOff x="-11" y="-1478"/>
                <a:chExt cx="816" cy="83"/>
              </a:xfrm>
            </p:grpSpPr>
            <p:sp>
              <p:nvSpPr>
                <p:cNvPr id="18460" name="Line 44"/>
                <p:cNvSpPr/>
                <p:nvPr/>
              </p:nvSpPr>
              <p:spPr>
                <a:xfrm>
                  <a:off x="-11" y="-1395"/>
                  <a:ext cx="81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1" name="Line 45"/>
                <p:cNvSpPr/>
                <p:nvPr/>
              </p:nvSpPr>
              <p:spPr>
                <a:xfrm>
                  <a:off x="709" y="-1478"/>
                  <a:ext cx="96" cy="4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18462" name="组合 18462"/>
              <p:cNvGrpSpPr/>
              <p:nvPr/>
            </p:nvGrpSpPr>
            <p:grpSpPr>
              <a:xfrm rot="10800000">
                <a:off x="-7" y="-1320"/>
                <a:ext cx="816" cy="68"/>
                <a:chOff x="11" y="1396"/>
                <a:chExt cx="816" cy="68"/>
              </a:xfrm>
            </p:grpSpPr>
            <p:sp>
              <p:nvSpPr>
                <p:cNvPr id="18463" name="Line 47"/>
                <p:cNvSpPr/>
                <p:nvPr/>
              </p:nvSpPr>
              <p:spPr>
                <a:xfrm>
                  <a:off x="11" y="1464"/>
                  <a:ext cx="816" cy="0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464" name="Line 48"/>
                <p:cNvSpPr/>
                <p:nvPr/>
              </p:nvSpPr>
              <p:spPr>
                <a:xfrm>
                  <a:off x="700" y="1396"/>
                  <a:ext cx="96" cy="48"/>
                </a:xfrm>
                <a:prstGeom prst="line">
                  <a:avLst/>
                </a:prstGeom>
                <a:ln w="381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46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" y="3048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CN" altLang="en-US" sz="3200" b="1" dirty="0" smtClean="0">
                <a:latin typeface="+mn-ea"/>
                <a:ea typeface="+mn-ea"/>
              </a:rPr>
              <a:t>引入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羟基</a:t>
            </a:r>
            <a:r>
              <a:rPr lang="zh-CN" altLang="en-US" sz="3200" b="1" dirty="0" smtClean="0">
                <a:latin typeface="+mn-ea"/>
                <a:ea typeface="+mn-ea"/>
              </a:rPr>
              <a:t>的四种方法</a:t>
            </a:r>
            <a:endParaRPr lang="zh-CN" altLang="en-US" sz="32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8443" grpId="0"/>
      <p:bldP spid="18448" grpId="0"/>
      <p:bldP spid="18449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080,&quot;width&quot;:7210}"/>
</p:tagLst>
</file>

<file path=ppt/tags/tag2.xml><?xml version="1.0" encoding="utf-8"?>
<p:tagLst xmlns:p="http://schemas.openxmlformats.org/presentationml/2006/main">
  <p:tag name="KSO_WM_UNIT_PLACING_PICTURE_USER_VIEWPORT" val="{&quot;height&quot;:4560,&quot;width&quot;:7200}"/>
</p:tagLst>
</file>

<file path=ppt/tags/tag3.xml><?xml version="1.0" encoding="utf-8"?>
<p:tagLst xmlns:p="http://schemas.openxmlformats.org/presentationml/2006/main">
  <p:tag name="KSO_WM_UNIT_PLACING_PICTURE_USER_VIEWPORT" val="{&quot;height&quot;:4560,&quot;width&quot;:7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70AC2E"/>
        </a:solidFill>
        <a:effectLst>
          <a:outerShdw blurRad="50800" dist="889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>
          <a:defRPr/>
        </a:defPPr>
      </a:lstStyle>
      <a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1570</Words>
  <Application>WPS 演示</Application>
  <PresentationFormat>全屏显示(16:9)</PresentationFormat>
  <Paragraphs>364</Paragraphs>
  <Slides>16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5" baseType="lpstr">
      <vt:lpstr>Arial</vt:lpstr>
      <vt:lpstr>宋体</vt:lpstr>
      <vt:lpstr>Wingdings</vt:lpstr>
      <vt:lpstr>华文中宋</vt:lpstr>
      <vt:lpstr>黑体</vt:lpstr>
      <vt:lpstr>隶书</vt:lpstr>
      <vt:lpstr>Times New Roman</vt:lpstr>
      <vt:lpstr>微软雅黑</vt:lpstr>
      <vt:lpstr>楷体_GB2312</vt:lpstr>
      <vt:lpstr>新宋体</vt:lpstr>
      <vt:lpstr>华文行楷</vt:lpstr>
      <vt:lpstr>Calibri</vt:lpstr>
      <vt:lpstr>Arial Unicode MS</vt:lpstr>
      <vt:lpstr>Calibri Light</vt:lpstr>
      <vt:lpstr>Tahoma</vt:lpstr>
      <vt:lpstr>华文楷体</vt:lpstr>
      <vt:lpstr>Office 主题</vt:lpstr>
      <vt:lpstr>自定义设计方案</vt:lpstr>
      <vt:lpstr>PBrush</vt:lpstr>
      <vt:lpstr>PowerPoint 演示文稿</vt:lpstr>
      <vt:lpstr>PowerPoint 演示文稿</vt:lpstr>
      <vt:lpstr>PowerPoint 演示文稿</vt:lpstr>
      <vt:lpstr>有机合成的过程 </vt:lpstr>
      <vt:lpstr>有机合成的过程 </vt:lpstr>
      <vt:lpstr>PowerPoint 演示文稿</vt:lpstr>
      <vt:lpstr>PowerPoint 演示文稿</vt:lpstr>
      <vt:lpstr>(2)引入卤原子的三种方法</vt:lpstr>
      <vt:lpstr>(3)引入羟基的四种方法</vt:lpstr>
      <vt:lpstr>PowerPoint 演示文稿</vt:lpstr>
      <vt:lpstr>PowerPoint 演示文稿</vt:lpstr>
      <vt:lpstr>逆合成分析法 </vt:lpstr>
      <vt:lpstr>请同学们只用乙烯为有机原料合成乙二酸二乙酯。（无机试剂任选）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馥郁芬芳</cp:lastModifiedBy>
  <cp:revision>94</cp:revision>
  <dcterms:created xsi:type="dcterms:W3CDTF">2015-05-05T08:02:00Z</dcterms:created>
  <dcterms:modified xsi:type="dcterms:W3CDTF">2020-05-15T02:57:05Z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