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80" r:id="rId2"/>
    <p:sldId id="288" r:id="rId3"/>
    <p:sldId id="293" r:id="rId4"/>
    <p:sldId id="263" r:id="rId5"/>
    <p:sldId id="284" r:id="rId6"/>
    <p:sldId id="257" r:id="rId7"/>
    <p:sldId id="258" r:id="rId8"/>
    <p:sldId id="256" r:id="rId9"/>
    <p:sldId id="262" r:id="rId10"/>
    <p:sldId id="267" r:id="rId11"/>
    <p:sldId id="289" r:id="rId12"/>
    <p:sldId id="290" r:id="rId13"/>
    <p:sldId id="291" r:id="rId14"/>
    <p:sldId id="292" r:id="rId15"/>
    <p:sldId id="269" r:id="rId16"/>
    <p:sldId id="281" r:id="rId17"/>
    <p:sldId id="282" r:id="rId18"/>
    <p:sldId id="287" r:id="rId19"/>
    <p:sldId id="264" r:id="rId20"/>
    <p:sldId id="265" r:id="rId21"/>
    <p:sldId id="279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D56A6-E43B-4C7A-99A3-62DBCB3BEC5B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414E9-B341-4C24-851A-451FAFBFCE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717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A9E3BF4-4C0B-43CE-9404-E24E2574832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  <a:extLst>
            <a:ext uri="{91240B29-F687-4F45-9708-019B960494DF}">
              <a14:hiddenLine xmlns:a14="http://schemas.microsoft.com/office/drawing/2010/main" w="1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2D5522C-E175-4DC6-AF11-A0AC08661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/>
              <a:t>封面页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G:\&#35838;&#20214;&#32032;&#26448;\&#22768;&#38899;\MID\M03.MID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65BEEFC9-7C9B-4704-964F-69423168C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35"/>
          <a:stretch>
            <a:fillRect/>
          </a:stretch>
        </p:blipFill>
        <p:spPr bwMode="auto">
          <a:xfrm>
            <a:off x="6062664" y="0"/>
            <a:ext cx="46053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4DB8108E-4BBC-416C-879B-651B7FEDF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4" t="79834" r="69629" b="5907"/>
          <a:stretch>
            <a:fillRect/>
          </a:stretch>
        </p:blipFill>
        <p:spPr bwMode="auto">
          <a:xfrm>
            <a:off x="2232025" y="5475288"/>
            <a:ext cx="20701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15DDD754-D44B-45DE-9C3F-5BD26F691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1" t="13686" r="60504" b="42851"/>
          <a:stretch>
            <a:fillRect/>
          </a:stretch>
        </p:blipFill>
        <p:spPr bwMode="auto">
          <a:xfrm>
            <a:off x="2074863" y="939800"/>
            <a:ext cx="3060700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42F56548-8DD3-471F-9C6C-C815AFA67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31" t="51277" r="58144" b="3592"/>
          <a:stretch>
            <a:fillRect/>
          </a:stretch>
        </p:blipFill>
        <p:spPr bwMode="auto">
          <a:xfrm>
            <a:off x="4883151" y="3516314"/>
            <a:ext cx="46831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6">
            <a:extLst>
              <a:ext uri="{FF2B5EF4-FFF2-40B4-BE49-F238E27FC236}">
                <a16:creationId xmlns:a16="http://schemas.microsoft.com/office/drawing/2014/main" id="{F7FF89DD-BB6D-4131-9E1E-1661A277D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0567" y="3656013"/>
            <a:ext cx="1107996" cy="306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r>
              <a:rPr lang="zh-CN" altLang="en-US" sz="6000" b="1">
                <a:solidFill>
                  <a:srgbClr val="000050"/>
                </a:solidFill>
                <a:ea typeface="方正隶书简体" charset="-122"/>
              </a:rPr>
              <a:t>欧阳修</a:t>
            </a:r>
          </a:p>
        </p:txBody>
      </p:sp>
      <p:pic>
        <p:nvPicPr>
          <p:cNvPr id="4103" name="Picture 7">
            <a:extLst>
              <a:ext uri="{FF2B5EF4-FFF2-40B4-BE49-F238E27FC236}">
                <a16:creationId xmlns:a16="http://schemas.microsoft.com/office/drawing/2014/main" id="{F86BA05B-EFDB-4C8C-AC02-572D4C1DE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1"/>
            <a:ext cx="916305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>
            <a:extLst>
              <a:ext uri="{FF2B5EF4-FFF2-40B4-BE49-F238E27FC236}">
                <a16:creationId xmlns:a16="http://schemas.microsoft.com/office/drawing/2014/main" id="{BACB2C11-3F3D-40BC-893D-1611CB11B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268" y="431800"/>
            <a:ext cx="181588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algn="ctr"/>
            <a:r>
              <a:rPr lang="zh-CN" altLang="zh-CN" sz="10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Light" panose="020E0507020206020404" pitchFamily="34" charset="0"/>
                <a:ea typeface="华文行楷" panose="02010800040101010101" pitchFamily="2" charset="-122"/>
              </a:rPr>
              <a:t>伶官传序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ldLvl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/>
          <p:nvPr/>
        </p:nvSpPr>
        <p:spPr>
          <a:xfrm>
            <a:off x="2590800" y="2215515"/>
            <a:ext cx="7772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ndalus" panose="02020603050405020304" pitchFamily="2" charset="-78"/>
                <a:ea typeface="华文新魏" pitchFamily="2" charset="-122"/>
              </a:rPr>
              <a:t>大声朗读课文，熟悉文本</a:t>
            </a:r>
          </a:p>
        </p:txBody>
      </p:sp>
      <p:sp>
        <p:nvSpPr>
          <p:cNvPr id="14339" name="Text Box 7"/>
          <p:cNvSpPr txBox="1"/>
          <p:nvPr/>
        </p:nvSpPr>
        <p:spPr>
          <a:xfrm>
            <a:off x="1163562" y="1055309"/>
            <a:ext cx="3657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读一读</a:t>
            </a: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2514600" y="3441700"/>
            <a:ext cx="7620000" cy="181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契丹            盛以锦囊     方其系燕父子以组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誓天断发         欤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  </a:t>
            </a:r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5037138" y="3822700"/>
            <a:ext cx="677863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yú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 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3733800" y="3822700"/>
            <a:ext cx="1143000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　　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fà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7176135" y="2984500"/>
            <a:ext cx="10668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xì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5371" name="Text Box 12"/>
          <p:cNvSpPr txBox="1">
            <a:spLocks noChangeArrowheads="1"/>
          </p:cNvSpPr>
          <p:nvPr/>
        </p:nvSpPr>
        <p:spPr bwMode="auto">
          <a:xfrm>
            <a:off x="4073525" y="2984500"/>
            <a:ext cx="260667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chéng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2514600" y="2984500"/>
            <a:ext cx="106680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qì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ldLvl="0" animBg="1"/>
      <p:bldP spid="15369" grpId="0" bldLvl="0" animBg="1"/>
      <p:bldP spid="15370" grpId="0" bldLvl="0" animBg="1"/>
      <p:bldP spid="15371" grpId="0" bldLvl="0" animBg="1"/>
      <p:bldP spid="15372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3D2815-2C34-4759-A057-CF369EAF2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513" y="1332140"/>
            <a:ext cx="8194525" cy="578908"/>
          </a:xfrm>
        </p:spPr>
        <p:txBody>
          <a:bodyPr>
            <a:normAutofit lnSpcReduction="10000"/>
          </a:bodyPr>
          <a:lstStyle/>
          <a:p>
            <a:r>
              <a:rPr lang="zh-CN" altLang="en-US" sz="3600" b="1" dirty="0"/>
              <a:t>盛衰之理，虽曰天命，岂非人事哉！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F1498C1-C432-4421-957E-5EF86439DFC6}"/>
              </a:ext>
            </a:extLst>
          </p:cNvPr>
          <p:cNvSpPr txBox="1"/>
          <p:nvPr/>
        </p:nvSpPr>
        <p:spPr>
          <a:xfrm>
            <a:off x="1857829" y="2457753"/>
            <a:ext cx="5796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“天命” “人事” 是两个相对的概念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AEA0522-5D37-4FDD-B8F6-5EA0845CC4B0}"/>
              </a:ext>
            </a:extLst>
          </p:cNvPr>
          <p:cNvSpPr txBox="1"/>
          <p:nvPr/>
        </p:nvSpPr>
        <p:spPr>
          <a:xfrm>
            <a:off x="1785258" y="3938583"/>
            <a:ext cx="9313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B0F0"/>
                </a:solidFill>
              </a:rPr>
              <a:t>兴盛衰败的道理，虽说是天命，也是</a:t>
            </a:r>
            <a:r>
              <a:rPr lang="zh-CN" altLang="en-US" sz="2800" b="1" dirty="0">
                <a:solidFill>
                  <a:srgbClr val="FF0000"/>
                </a:solidFill>
              </a:rPr>
              <a:t>人力</a:t>
            </a:r>
            <a:r>
              <a:rPr lang="zh-CN" altLang="en-US" sz="2800" b="1" dirty="0">
                <a:solidFill>
                  <a:srgbClr val="00B0F0"/>
                </a:solidFill>
              </a:rPr>
              <a:t>所致啊！</a:t>
            </a:r>
          </a:p>
        </p:txBody>
      </p:sp>
    </p:spTree>
    <p:extLst>
      <p:ext uri="{BB962C8B-B14F-4D97-AF65-F5344CB8AC3E}">
        <p14:creationId xmlns:p14="http://schemas.microsoft.com/office/powerpoint/2010/main" val="58039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4F34B4-4869-4A6F-98BD-DADE4EA20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52" y="1506311"/>
            <a:ext cx="11010295" cy="4351338"/>
          </a:xfrm>
        </p:spPr>
        <p:txBody>
          <a:bodyPr/>
          <a:lstStyle/>
          <a:p>
            <a:r>
              <a:rPr lang="zh-CN" altLang="en-US" sz="3600" b="1" dirty="0"/>
              <a:t>原庄宗之所以得天下，与其所以失之者，可以知之矣。</a:t>
            </a:r>
            <a:endParaRPr lang="en-US" altLang="zh-CN" sz="3600" b="1" dirty="0"/>
          </a:p>
          <a:p>
            <a:endParaRPr lang="en-US" altLang="zh-CN" sz="3600" b="1" dirty="0"/>
          </a:p>
          <a:p>
            <a:r>
              <a:rPr lang="zh-CN" altLang="en-US" sz="3200" b="1" dirty="0"/>
              <a:t>之所以：</a:t>
            </a:r>
            <a:r>
              <a:rPr lang="en-US" altLang="zh-CN" sz="3200" b="1" dirty="0"/>
              <a:t>……</a:t>
            </a:r>
            <a:r>
              <a:rPr lang="zh-CN" altLang="en-US" sz="3200" b="1" dirty="0"/>
              <a:t>的原因。</a:t>
            </a:r>
            <a:endParaRPr lang="en-US" altLang="zh-CN" sz="3200" b="1" dirty="0"/>
          </a:p>
          <a:p>
            <a:endParaRPr lang="en-US" altLang="zh-CN" sz="3600" b="1" dirty="0"/>
          </a:p>
          <a:p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3667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91EEE6-7361-44BB-9FE6-42248B513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2943" y="1486958"/>
            <a:ext cx="9670143" cy="4351338"/>
          </a:xfrm>
        </p:spPr>
        <p:txBody>
          <a:bodyPr/>
          <a:lstStyle/>
          <a:p>
            <a:r>
              <a:rPr lang="zh-CN" altLang="en-US" sz="3600" b="1" dirty="0"/>
              <a:t>忧劳可以兴国，逸豫可以亡身。</a:t>
            </a:r>
            <a:endParaRPr lang="en-US" altLang="zh-CN" sz="3600" b="1" dirty="0"/>
          </a:p>
          <a:p>
            <a:endParaRPr lang="en-US" altLang="zh-CN" sz="3600" b="1" dirty="0"/>
          </a:p>
          <a:p>
            <a:r>
              <a:rPr lang="zh-CN" altLang="en-US" sz="3600" b="1" dirty="0"/>
              <a:t>兴：使</a:t>
            </a:r>
            <a:r>
              <a:rPr lang="en-US" altLang="zh-CN" sz="3600" b="1" dirty="0"/>
              <a:t>……</a:t>
            </a:r>
            <a:r>
              <a:rPr lang="zh-CN" altLang="en-US" sz="3600" b="1" dirty="0"/>
              <a:t>兴盛；亡：使</a:t>
            </a:r>
            <a:r>
              <a:rPr lang="en-US" altLang="zh-CN" sz="3600" b="1" dirty="0"/>
              <a:t>……</a:t>
            </a:r>
            <a:r>
              <a:rPr lang="zh-CN" altLang="en-US" sz="3600" b="1" dirty="0"/>
              <a:t>灭亡</a:t>
            </a:r>
            <a:endParaRPr lang="en-US" altLang="zh-CN" sz="3600" b="1" dirty="0"/>
          </a:p>
          <a:p>
            <a:endParaRPr lang="en-US" altLang="zh-CN" sz="3600" b="1" dirty="0"/>
          </a:p>
          <a:p>
            <a:r>
              <a:rPr lang="zh-CN" altLang="en-US" sz="3200" b="1" dirty="0">
                <a:solidFill>
                  <a:srgbClr val="00B0F0"/>
                </a:solidFill>
              </a:rPr>
              <a:t>忧虑辛劳可以使国家兴盛，安闲享乐会丧失性命。</a:t>
            </a:r>
          </a:p>
        </p:txBody>
      </p:sp>
    </p:spTree>
    <p:extLst>
      <p:ext uri="{BB962C8B-B14F-4D97-AF65-F5344CB8AC3E}">
        <p14:creationId xmlns:p14="http://schemas.microsoft.com/office/powerpoint/2010/main" val="7970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AAFEDC-AB51-4E11-BE10-4313DD5C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1D4F17-52E0-4AB9-B947-6A22F73FC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b="1" dirty="0"/>
              <a:t>夫祸患常积于忽微，而智勇多困于所溺。</a:t>
            </a:r>
            <a:endParaRPr lang="en-US" altLang="zh-CN" sz="3600" b="1" dirty="0"/>
          </a:p>
          <a:p>
            <a:endParaRPr lang="en-US" altLang="zh-CN" sz="3600" b="1" dirty="0"/>
          </a:p>
          <a:p>
            <a:r>
              <a:rPr lang="zh-CN" altLang="en-US" sz="3200" b="1" dirty="0"/>
              <a:t>忽微：微小的事情；溺：溺爱的人或事。</a:t>
            </a:r>
            <a:endParaRPr lang="en-US" altLang="zh-CN" sz="3200" b="1" dirty="0"/>
          </a:p>
          <a:p>
            <a:endParaRPr lang="en-US" altLang="zh-CN" sz="3200" b="1" dirty="0"/>
          </a:p>
          <a:p>
            <a:r>
              <a:rPr lang="zh-CN" altLang="en-US" sz="3200" b="1" dirty="0">
                <a:solidFill>
                  <a:srgbClr val="00B0F0"/>
                </a:solidFill>
              </a:rPr>
              <a:t>所以祸患常常是由微小的事情积累而成的，聪明勇敢的人常常被自己喜欢的事困扰。</a:t>
            </a:r>
          </a:p>
        </p:txBody>
      </p:sp>
    </p:spTree>
    <p:extLst>
      <p:ext uri="{BB962C8B-B14F-4D97-AF65-F5344CB8AC3E}">
        <p14:creationId xmlns:p14="http://schemas.microsoft.com/office/powerpoint/2010/main" val="403124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6030" y="551959"/>
            <a:ext cx="10800649" cy="5184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sym typeface="+mn-ea"/>
              </a:rPr>
              <a:t>     方其系燕父子以组，函梁君臣之首，入于太庙，还矢先王，而告以成功，其意气之盛，可谓壮哉！及仇雠已灭，天下已定，一夫夜呼，乱者四应，仓皇东出，未及见贼而士卒离散，君臣相顾，不知所归，至于誓天断发，泣下沾襟，何其衰也！岂得之难而失之易欤？抑本其成败之迹，而皆自于人欤？《书》曰：“满招损，谦得益。” 忧劳可以兴国，逸豫可以亡身，自然之理也。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609F90C-A9E5-4414-943B-ABD83F7A2B8E}"/>
              </a:ext>
            </a:extLst>
          </p:cNvPr>
          <p:cNvSpPr/>
          <p:nvPr/>
        </p:nvSpPr>
        <p:spPr>
          <a:xfrm>
            <a:off x="849394" y="1503778"/>
            <a:ext cx="10075735" cy="3031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sym typeface="+mn-ea"/>
              </a:rPr>
              <a:t>    方其系燕父子以组，函梁君臣之首，入于太庙，还矢先王，而告以成功，其意气之盛，可谓壮哉！</a:t>
            </a:r>
            <a:endParaRPr lang="zh-CN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47555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05B7179-5CDA-44E7-819D-DE455E6AE840}"/>
              </a:ext>
            </a:extLst>
          </p:cNvPr>
          <p:cNvSpPr/>
          <p:nvPr/>
        </p:nvSpPr>
        <p:spPr>
          <a:xfrm>
            <a:off x="840729" y="1051862"/>
            <a:ext cx="10322752" cy="4046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sym typeface="+mn-ea"/>
              </a:rPr>
              <a:t>    及仇雠已灭，天下已定，一夫夜呼，乱者四应，仓皇东出，未及见贼而士卒离散，君臣相顾，不知所归，至于誓天断发，泣下沾襟，何其衰也！</a:t>
            </a:r>
            <a:endParaRPr lang="zh-CN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10952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5F70A5CC-57B6-47CE-97AA-58CF367212C9}"/>
              </a:ext>
            </a:extLst>
          </p:cNvPr>
          <p:cNvSpPr/>
          <p:nvPr/>
        </p:nvSpPr>
        <p:spPr>
          <a:xfrm>
            <a:off x="3304607" y="577337"/>
            <a:ext cx="4698723" cy="3534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00"/>
              </a:lnSpc>
              <a:spcAft>
                <a:spcPts val="0"/>
              </a:spcAft>
            </a:pPr>
            <a:r>
              <a:rPr lang="zh-CN" altLang="en-US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后</a:t>
            </a:r>
            <a:r>
              <a:rPr lang="zh-CN" altLang="zh-CN" sz="32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唐庄宗李存勖大事年表</a:t>
            </a:r>
            <a:endParaRPr lang="zh-CN" altLang="zh-CN" sz="24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95FB992B-0C59-40BE-AD9B-F931C1C53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192330"/>
              </p:ext>
            </p:extLst>
          </p:nvPr>
        </p:nvGraphicFramePr>
        <p:xfrm>
          <a:off x="1232831" y="1117852"/>
          <a:ext cx="9726338" cy="5010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939">
                  <a:extLst>
                    <a:ext uri="{9D8B030D-6E8A-4147-A177-3AD203B41FA5}">
                      <a16:colId xmlns:a16="http://schemas.microsoft.com/office/drawing/2014/main" val="1093569702"/>
                    </a:ext>
                  </a:extLst>
                </a:gridCol>
                <a:gridCol w="2749993">
                  <a:extLst>
                    <a:ext uri="{9D8B030D-6E8A-4147-A177-3AD203B41FA5}">
                      <a16:colId xmlns:a16="http://schemas.microsoft.com/office/drawing/2014/main" val="2056915949"/>
                    </a:ext>
                  </a:extLst>
                </a:gridCol>
                <a:gridCol w="4516406">
                  <a:extLst>
                    <a:ext uri="{9D8B030D-6E8A-4147-A177-3AD203B41FA5}">
                      <a16:colId xmlns:a16="http://schemas.microsoft.com/office/drawing/2014/main" val="10797856"/>
                    </a:ext>
                  </a:extLst>
                </a:gridCol>
              </a:tblGrid>
              <a:tr h="72833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dirty="0"/>
                        <a:t>时间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年龄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事件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369727"/>
                  </a:ext>
                </a:extLst>
              </a:tr>
              <a:tr h="728332">
                <a:tc>
                  <a:txBody>
                    <a:bodyPr/>
                    <a:lstStyle/>
                    <a:p>
                      <a:r>
                        <a:rPr lang="en-US" altLang="zh-CN" dirty="0"/>
                        <a:t>            </a:t>
                      </a:r>
                      <a:r>
                        <a:rPr lang="en-US" altLang="zh-CN" sz="3200" dirty="0"/>
                        <a:t>885</a:t>
                      </a:r>
                      <a:r>
                        <a:rPr lang="zh-CN" altLang="en-US" sz="3200" dirty="0"/>
                        <a:t>年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612628"/>
                  </a:ext>
                </a:extLst>
              </a:tr>
              <a:tr h="728332">
                <a:tc>
                  <a:txBody>
                    <a:bodyPr/>
                    <a:lstStyle/>
                    <a:p>
                      <a:r>
                        <a:rPr lang="en-US" altLang="zh-CN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altLang="zh-CN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908</a:t>
                      </a:r>
                      <a:r>
                        <a:rPr lang="zh-CN" alt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r>
                        <a:rPr lang="zh-CN" alt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受三矢继遗命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24147"/>
                  </a:ext>
                </a:extLst>
              </a:tr>
              <a:tr h="728332">
                <a:tc>
                  <a:txBody>
                    <a:bodyPr/>
                    <a:lstStyle/>
                    <a:p>
                      <a:r>
                        <a:rPr lang="en-US" altLang="zh-CN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913</a:t>
                      </a:r>
                      <a:r>
                        <a:rPr lang="zh-CN" alt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145032"/>
                  </a:ext>
                </a:extLst>
              </a:tr>
              <a:tr h="728332">
                <a:tc>
                  <a:txBody>
                    <a:bodyPr/>
                    <a:lstStyle/>
                    <a:p>
                      <a:r>
                        <a:rPr lang="en-US" altLang="zh-CN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altLang="zh-CN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922</a:t>
                      </a:r>
                      <a:r>
                        <a:rPr lang="zh-CN" alt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击溃契丹军，生擒敌国王子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016784"/>
                  </a:ext>
                </a:extLst>
              </a:tr>
              <a:tr h="728332">
                <a:tc>
                  <a:txBody>
                    <a:bodyPr/>
                    <a:lstStyle/>
                    <a:p>
                      <a:r>
                        <a:rPr lang="en-US" altLang="zh-CN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923</a:t>
                      </a:r>
                      <a:r>
                        <a:rPr lang="zh-CN" alt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153665"/>
                  </a:ext>
                </a:extLst>
              </a:tr>
              <a:tr h="618899">
                <a:tc>
                  <a:txBody>
                    <a:bodyPr/>
                    <a:lstStyle/>
                    <a:p>
                      <a:r>
                        <a:rPr lang="en-US" altLang="zh-CN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926</a:t>
                      </a:r>
                      <a:r>
                        <a:rPr lang="zh-CN" alt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953146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3CD8B08D-E621-4273-8FBF-24FEC1E4DFEA}"/>
              </a:ext>
            </a:extLst>
          </p:cNvPr>
          <p:cNvSpPr txBox="1"/>
          <p:nvPr/>
        </p:nvSpPr>
        <p:spPr>
          <a:xfrm>
            <a:off x="4531529" y="1886857"/>
            <a:ext cx="1238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0</a:t>
            </a:r>
            <a:r>
              <a:rPr lang="zh-CN" altLang="en-US" sz="3600" dirty="0"/>
              <a:t>岁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51A866B-EE77-4F74-8913-B2B6ED677008}"/>
              </a:ext>
            </a:extLst>
          </p:cNvPr>
          <p:cNvSpPr txBox="1"/>
          <p:nvPr/>
        </p:nvSpPr>
        <p:spPr>
          <a:xfrm>
            <a:off x="4423324" y="5472888"/>
            <a:ext cx="1238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41 </a:t>
            </a:r>
            <a:r>
              <a:rPr lang="zh-CN" altLang="en-US" sz="3600" dirty="0"/>
              <a:t>岁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EB708C6-E66B-49C7-8310-D2F4AEC52E00}"/>
              </a:ext>
            </a:extLst>
          </p:cNvPr>
          <p:cNvSpPr txBox="1"/>
          <p:nvPr/>
        </p:nvSpPr>
        <p:spPr>
          <a:xfrm>
            <a:off x="4415415" y="4783335"/>
            <a:ext cx="1238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38</a:t>
            </a:r>
            <a:r>
              <a:rPr lang="zh-CN" altLang="en-US" sz="3600" dirty="0"/>
              <a:t>岁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D2FF166-B625-4DB1-A28F-41E1096C5D7A}"/>
              </a:ext>
            </a:extLst>
          </p:cNvPr>
          <p:cNvSpPr txBox="1"/>
          <p:nvPr/>
        </p:nvSpPr>
        <p:spPr>
          <a:xfrm>
            <a:off x="4423324" y="4043494"/>
            <a:ext cx="1238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37</a:t>
            </a:r>
            <a:r>
              <a:rPr lang="zh-CN" altLang="en-US" sz="3600" dirty="0"/>
              <a:t>岁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FBF8EAC-E102-48EA-9621-0DC40D786F2C}"/>
              </a:ext>
            </a:extLst>
          </p:cNvPr>
          <p:cNvSpPr txBox="1"/>
          <p:nvPr/>
        </p:nvSpPr>
        <p:spPr>
          <a:xfrm>
            <a:off x="4483148" y="3350201"/>
            <a:ext cx="1238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28</a:t>
            </a:r>
            <a:r>
              <a:rPr lang="zh-CN" altLang="en-US" sz="3600" dirty="0"/>
              <a:t>岁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68D057F-A63A-4438-8768-B1FEC3734B58}"/>
              </a:ext>
            </a:extLst>
          </p:cNvPr>
          <p:cNvSpPr txBox="1"/>
          <p:nvPr/>
        </p:nvSpPr>
        <p:spPr>
          <a:xfrm>
            <a:off x="7960784" y="188685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/>
              <a:t>出生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468D849-B968-4E9C-8F96-59FA1CF0EC1F}"/>
              </a:ext>
            </a:extLst>
          </p:cNvPr>
          <p:cNvSpPr txBox="1"/>
          <p:nvPr/>
        </p:nvSpPr>
        <p:spPr>
          <a:xfrm>
            <a:off x="7593766" y="547288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/>
              <a:t>身死国灭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51E63D6-5334-47E9-A7DD-CA586ADA14A7}"/>
              </a:ext>
            </a:extLst>
          </p:cNvPr>
          <p:cNvSpPr txBox="1"/>
          <p:nvPr/>
        </p:nvSpPr>
        <p:spPr>
          <a:xfrm>
            <a:off x="7889156" y="482203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/>
              <a:t>破梁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008CB701-D731-469E-9A3B-396D621F14F4}"/>
              </a:ext>
            </a:extLst>
          </p:cNvPr>
          <p:cNvSpPr txBox="1"/>
          <p:nvPr/>
        </p:nvSpPr>
        <p:spPr>
          <a:xfrm>
            <a:off x="7898832" y="336999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/>
              <a:t>灭燕</a:t>
            </a:r>
          </a:p>
        </p:txBody>
      </p:sp>
    </p:spTree>
    <p:extLst>
      <p:ext uri="{BB962C8B-B14F-4D97-AF65-F5344CB8AC3E}">
        <p14:creationId xmlns:p14="http://schemas.microsoft.com/office/powerpoint/2010/main" val="150013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/>
          <p:nvPr/>
        </p:nvSpPr>
        <p:spPr>
          <a:xfrm>
            <a:off x="774700" y="1202690"/>
            <a:ext cx="10642600" cy="395550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时代背景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</a:rPr>
              <a:t>        </a:t>
            </a:r>
            <a:r>
              <a:rPr lang="zh-CN" altLang="en-US" sz="2800" b="1" dirty="0">
                <a:latin typeface="Times New Roman" panose="02020603050405020304" pitchFamily="18" charset="0"/>
              </a:rPr>
              <a:t>北宋王朝建立后，随着土地和财富的高度集中，</a:t>
            </a:r>
            <a:r>
              <a:rPr lang="zh-CN" altLang="en-US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北宋的统治集团日益腐化</a:t>
            </a:r>
            <a:r>
              <a:rPr lang="zh-CN" altLang="en-US" sz="2800" b="1" dirty="0">
                <a:latin typeface="Times New Roman" panose="02020603050405020304" pitchFamily="18" charset="0"/>
              </a:rPr>
              <a:t>。由于北方少数民族的不断进犯，民族矛盾也日益尖锐。面对这种形势，北宋王朝不但不力求振作，反而忍受耻辱，每年都要靠纳币输绢以求苟安。在这样的历史背景下，欧阳修想通过</a:t>
            </a:r>
            <a:r>
              <a:rPr lang="zh-CN" altLang="en-US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后唐庄宗李存勖的兴亡史进行讽谏。 </a:t>
            </a:r>
          </a:p>
        </p:txBody>
      </p:sp>
    </p:spTree>
    <p:extLst>
      <p:ext uri="{BB962C8B-B14F-4D97-AF65-F5344CB8AC3E}">
        <p14:creationId xmlns:p14="http://schemas.microsoft.com/office/powerpoint/2010/main" val="15459845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62CA070-EBE5-44B8-A459-88BF86D28DDB}"/>
              </a:ext>
            </a:extLst>
          </p:cNvPr>
          <p:cNvSpPr txBox="1"/>
          <p:nvPr/>
        </p:nvSpPr>
        <p:spPr>
          <a:xfrm>
            <a:off x="7599708" y="1615924"/>
            <a:ext cx="6540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>
                <a:latin typeface="+mn-ea"/>
              </a:rPr>
              <a:t>曾宴桃源深洞</a:t>
            </a:r>
            <a:r>
              <a:rPr lang="en-US" altLang="zh-CN" sz="3200" b="1" dirty="0">
                <a:latin typeface="+mn-ea"/>
              </a:rPr>
              <a:t>, </a:t>
            </a:r>
          </a:p>
          <a:p>
            <a:endParaRPr lang="en-US" altLang="zh-CN" sz="3200" b="1" dirty="0">
              <a:latin typeface="+mn-ea"/>
            </a:endParaRPr>
          </a:p>
          <a:p>
            <a:endParaRPr lang="en-US" altLang="zh-CN" sz="3200" b="1" dirty="0">
              <a:latin typeface="+mn-ea"/>
            </a:endParaRPr>
          </a:p>
          <a:p>
            <a:endParaRPr lang="zh-CN" altLang="en-US" sz="3200" b="1" dirty="0">
              <a:latin typeface="+mn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60F0A1B-A6FA-4F26-B405-355392205433}"/>
              </a:ext>
            </a:extLst>
          </p:cNvPr>
          <p:cNvSpPr txBox="1"/>
          <p:nvPr/>
        </p:nvSpPr>
        <p:spPr>
          <a:xfrm>
            <a:off x="1704289" y="1615924"/>
            <a:ext cx="5170646" cy="35898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zh-CN" sz="3600" b="1" dirty="0">
                <a:latin typeface="+mn-ea"/>
              </a:rPr>
              <a:t>一曲舞鸾歌凤。</a:t>
            </a:r>
            <a:endParaRPr lang="en-US" altLang="zh-CN" sz="3600" b="1" dirty="0">
              <a:latin typeface="+mn-ea"/>
            </a:endParaRPr>
          </a:p>
          <a:p>
            <a:endParaRPr lang="en-US" altLang="zh-CN" sz="3600" b="1" dirty="0">
              <a:latin typeface="+mn-ea"/>
            </a:endParaRPr>
          </a:p>
          <a:p>
            <a:r>
              <a:rPr lang="zh-CN" altLang="zh-CN" sz="3600" b="1" dirty="0">
                <a:latin typeface="+mn-ea"/>
              </a:rPr>
              <a:t>长记别伊时</a:t>
            </a:r>
            <a:r>
              <a:rPr lang="en-US" altLang="zh-CN" sz="3600" b="1" dirty="0">
                <a:latin typeface="+mn-ea"/>
              </a:rPr>
              <a:t>, </a:t>
            </a:r>
          </a:p>
          <a:p>
            <a:endParaRPr lang="en-US" altLang="zh-CN" sz="3600" b="1" dirty="0">
              <a:latin typeface="+mn-ea"/>
            </a:endParaRPr>
          </a:p>
          <a:p>
            <a:r>
              <a:rPr lang="zh-CN" altLang="zh-CN" sz="3600" b="1" dirty="0">
                <a:latin typeface="+mn-ea"/>
              </a:rPr>
              <a:t>和泪出门相送。</a:t>
            </a:r>
            <a:endParaRPr lang="en-US" altLang="zh-CN" sz="3600" b="1" dirty="0">
              <a:latin typeface="+mn-ea"/>
            </a:endParaRPr>
          </a:p>
          <a:p>
            <a:endParaRPr lang="en-US" altLang="zh-CN" sz="3600" b="1" dirty="0">
              <a:latin typeface="+mn-ea"/>
            </a:endParaRPr>
          </a:p>
          <a:p>
            <a:r>
              <a:rPr lang="zh-CN" altLang="zh-CN" sz="3600" b="1" dirty="0">
                <a:latin typeface="+mn-ea"/>
              </a:rPr>
              <a:t>如梦</a:t>
            </a:r>
            <a:r>
              <a:rPr lang="en-US" altLang="zh-CN" sz="3600" b="1" dirty="0">
                <a:latin typeface="+mn-ea"/>
              </a:rPr>
              <a:t>  </a:t>
            </a:r>
            <a:r>
              <a:rPr lang="zh-CN" altLang="zh-CN" sz="3600" b="1" dirty="0">
                <a:latin typeface="+mn-ea"/>
              </a:rPr>
              <a:t>如梦</a:t>
            </a:r>
            <a:r>
              <a:rPr lang="en-US" altLang="zh-CN" sz="3600" b="1" dirty="0">
                <a:latin typeface="+mn-ea"/>
              </a:rPr>
              <a:t>   </a:t>
            </a:r>
          </a:p>
          <a:p>
            <a:endParaRPr lang="en-US" altLang="zh-CN" sz="3600" b="1" dirty="0">
              <a:latin typeface="+mn-ea"/>
            </a:endParaRPr>
          </a:p>
          <a:p>
            <a:r>
              <a:rPr lang="zh-CN" altLang="zh-CN" sz="3600" b="1" dirty="0">
                <a:latin typeface="+mn-ea"/>
              </a:rPr>
              <a:t>残月落花烟重</a:t>
            </a:r>
            <a:endParaRPr lang="zh-CN" altLang="en-US" sz="3600" b="1" dirty="0">
              <a:latin typeface="+mn-ea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F8F7687-8DEA-422C-8286-0F8D439D9E31}"/>
              </a:ext>
            </a:extLst>
          </p:cNvPr>
          <p:cNvSpPr txBox="1"/>
          <p:nvPr/>
        </p:nvSpPr>
        <p:spPr>
          <a:xfrm>
            <a:off x="8896889" y="1209524"/>
            <a:ext cx="1538883" cy="41559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b="1" dirty="0"/>
              <a:t>如梦令</a:t>
            </a:r>
            <a:endParaRPr lang="en-US" altLang="zh-CN" sz="4400" b="1" dirty="0"/>
          </a:p>
          <a:p>
            <a:r>
              <a:rPr lang="zh-CN" altLang="en-US" sz="4400" b="1" dirty="0"/>
              <a:t>                  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李存勖</a:t>
            </a:r>
            <a:endParaRPr lang="zh-CN" altLang="en-US" sz="4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792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2286000" y="2641600"/>
            <a:ext cx="7696200" cy="203009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欧阳修写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伶官传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并冠以短序，目的是评述伶官受宠幸而乱政的史实，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借古讽今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，讽谏当时北宋王朝的执政者要以史为鉴。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1676400" y="1397000"/>
            <a:ext cx="2057400" cy="58356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dirty="0">
                <a:solidFill>
                  <a:srgbClr val="99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+mn-cs"/>
              </a:rPr>
              <a:t>写作意图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/>
          <p:nvPr/>
        </p:nvSpPr>
        <p:spPr>
          <a:xfrm>
            <a:off x="2183130" y="2712085"/>
            <a:ext cx="538480" cy="181483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2"/>
                </a:solidFill>
                <a:latin typeface="宋体" panose="02010600030101010101" pitchFamily="2" charset="-122"/>
              </a:rPr>
              <a:t>格</a:t>
            </a:r>
          </a:p>
          <a:p>
            <a:r>
              <a:rPr lang="zh-CN" altLang="en-US" sz="2800" b="1" dirty="0">
                <a:solidFill>
                  <a:schemeClr val="accent2"/>
                </a:solidFill>
                <a:latin typeface="宋体" panose="02010600030101010101" pitchFamily="2" charset="-122"/>
              </a:rPr>
              <a:t>言</a:t>
            </a:r>
          </a:p>
          <a:p>
            <a:r>
              <a:rPr lang="zh-CN" altLang="en-US" sz="2800" b="1" dirty="0">
                <a:solidFill>
                  <a:schemeClr val="accent2"/>
                </a:solidFill>
                <a:latin typeface="宋体" panose="02010600030101010101" pitchFamily="2" charset="-122"/>
              </a:rPr>
              <a:t>警</a:t>
            </a:r>
          </a:p>
          <a:p>
            <a:r>
              <a:rPr lang="zh-CN" altLang="en-US" sz="2800" b="1" dirty="0">
                <a:solidFill>
                  <a:schemeClr val="accent2"/>
                </a:solidFill>
                <a:latin typeface="宋体" panose="02010600030101010101" pitchFamily="2" charset="-122"/>
              </a:rPr>
              <a:t>句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31747" name="Text Box 3"/>
          <p:cNvSpPr txBox="1"/>
          <p:nvPr/>
        </p:nvSpPr>
        <p:spPr>
          <a:xfrm>
            <a:off x="3429000" y="2362200"/>
            <a:ext cx="26720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  <a:latin typeface="宋体" panose="02010600030101010101" pitchFamily="2" charset="-122"/>
              </a:rPr>
              <a:t>满招损，谦得益</a:t>
            </a:r>
          </a:p>
        </p:txBody>
      </p:sp>
      <p:sp>
        <p:nvSpPr>
          <p:cNvPr id="31748" name="Text Box 4"/>
          <p:cNvSpPr txBox="1"/>
          <p:nvPr/>
        </p:nvSpPr>
        <p:spPr>
          <a:xfrm>
            <a:off x="3429000" y="3352800"/>
            <a:ext cx="48056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  <a:latin typeface="宋体" panose="02010600030101010101" pitchFamily="2" charset="-122"/>
              </a:rPr>
              <a:t>忧劳可以兴国，逸豫可以亡身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31749" name="Text Box 5"/>
          <p:cNvSpPr txBox="1"/>
          <p:nvPr/>
        </p:nvSpPr>
        <p:spPr>
          <a:xfrm>
            <a:off x="3429000" y="4352925"/>
            <a:ext cx="55168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  <a:latin typeface="宋体" panose="02010600030101010101" pitchFamily="2" charset="-122"/>
              </a:rPr>
              <a:t>祸患常积于忽微，智勇多困于所溺</a:t>
            </a:r>
            <a:r>
              <a:rPr lang="zh-CN" altLang="en-US" sz="2800" dirty="0"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31750" name="AutoShape 6"/>
          <p:cNvSpPr/>
          <p:nvPr/>
        </p:nvSpPr>
        <p:spPr>
          <a:xfrm>
            <a:off x="3048000" y="25908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22535" name="Text Box 9"/>
          <p:cNvSpPr txBox="1"/>
          <p:nvPr/>
        </p:nvSpPr>
        <p:spPr>
          <a:xfrm>
            <a:off x="2339340" y="1073785"/>
            <a:ext cx="7696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即学即背：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  <p:bldP spid="31749" grpId="0"/>
      <p:bldP spid="31750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14CE5C-0BD1-4D98-BC7E-71505F7B1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学习目标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4ADB0F-D54C-4134-B9EC-A0B974B89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1</a:t>
            </a:r>
            <a:r>
              <a:rPr lang="zh-CN" altLang="en-US"/>
              <a:t>、掌握重点字词的运用和重点语句的翻译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2</a:t>
            </a:r>
            <a:r>
              <a:rPr lang="zh-CN" altLang="en-US"/>
              <a:t>、理清后唐庄宗李存勖经历的“兴”“衰”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3</a:t>
            </a:r>
            <a:r>
              <a:rPr lang="zh-CN" altLang="en-US"/>
              <a:t>、重点研习第二和第三段以及欧阳修为伶人作传的原因。</a:t>
            </a:r>
          </a:p>
        </p:txBody>
      </p:sp>
    </p:spTree>
    <p:extLst>
      <p:ext uri="{BB962C8B-B14F-4D97-AF65-F5344CB8AC3E}">
        <p14:creationId xmlns:p14="http://schemas.microsoft.com/office/powerpoint/2010/main" val="258334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936058" y="1863605"/>
            <a:ext cx="900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伶人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：封建社会称演戏的人为伶</a:t>
            </a:r>
            <a:endParaRPr kumimoji="1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0243" name="Text Box 4"/>
          <p:cNvSpPr txBox="1"/>
          <p:nvPr/>
        </p:nvSpPr>
        <p:spPr>
          <a:xfrm>
            <a:off x="1905338" y="3776769"/>
            <a:ext cx="818197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b="1" dirty="0">
                <a:solidFill>
                  <a:srgbClr val="00FF00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en-US" altLang="zh-CN" sz="3600" b="1" dirty="0">
                <a:solidFill>
                  <a:srgbClr val="000066"/>
                </a:solidFill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3600" b="1" dirty="0">
                <a:solidFill>
                  <a:srgbClr val="000066"/>
                </a:solidFill>
                <a:latin typeface="华文新魏" pitchFamily="2" charset="-122"/>
                <a:ea typeface="华文新魏" pitchFamily="2" charset="-122"/>
              </a:rPr>
              <a:t>伶官传</a:t>
            </a:r>
            <a:r>
              <a:rPr lang="en-US" altLang="zh-CN" sz="3600" b="1" dirty="0">
                <a:solidFill>
                  <a:srgbClr val="000066"/>
                </a:solidFill>
                <a:latin typeface="华文新魏" pitchFamily="2" charset="-122"/>
                <a:ea typeface="华文新魏" pitchFamily="2" charset="-122"/>
              </a:rPr>
              <a:t>》</a:t>
            </a:r>
            <a:r>
              <a:rPr lang="zh-CN" altLang="en-US" sz="3600" b="1" dirty="0">
                <a:latin typeface="华文新魏" pitchFamily="2" charset="-122"/>
                <a:ea typeface="华文新魏" pitchFamily="2" charset="-122"/>
              </a:rPr>
              <a:t>选自欧阳修 新</a:t>
            </a:r>
            <a:r>
              <a:rPr lang="en-US" altLang="zh-CN" sz="3600" b="1" dirty="0"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3600" b="1" dirty="0">
                <a:latin typeface="华文新魏" pitchFamily="2" charset="-122"/>
                <a:ea typeface="华文新魏" pitchFamily="2" charset="-122"/>
              </a:rPr>
              <a:t>五代史</a:t>
            </a:r>
            <a:r>
              <a:rPr lang="en-US" altLang="zh-CN" sz="3600" b="1" dirty="0">
                <a:latin typeface="华文新魏" pitchFamily="2" charset="-122"/>
                <a:ea typeface="华文新魏" pitchFamily="2" charset="-122"/>
              </a:rPr>
              <a:t>》</a:t>
            </a:r>
            <a:r>
              <a:rPr lang="zh-CN" altLang="en-US" sz="3600" dirty="0">
                <a:latin typeface="华文新魏" pitchFamily="2" charset="-122"/>
                <a:ea typeface="华文新魏" pitchFamily="2" charset="-122"/>
              </a:rPr>
              <a:t>。 </a:t>
            </a:r>
          </a:p>
        </p:txBody>
      </p:sp>
      <p:sp>
        <p:nvSpPr>
          <p:cNvPr id="2" name="Text Box 6"/>
          <p:cNvSpPr txBox="1"/>
          <p:nvPr/>
        </p:nvSpPr>
        <p:spPr>
          <a:xfrm>
            <a:off x="1685925" y="914400"/>
            <a:ext cx="2667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解题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057400" y="1685925"/>
            <a:ext cx="9005570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伶官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：在宫廷中授有官职的伶人（封建社会称演戏的人为伶；乐工），叫做伶官 </a:t>
            </a:r>
            <a:r>
              <a:rPr kumimoji="1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。</a:t>
            </a:r>
          </a:p>
        </p:txBody>
      </p:sp>
      <p:sp>
        <p:nvSpPr>
          <p:cNvPr id="10243" name="Text Box 4"/>
          <p:cNvSpPr txBox="1"/>
          <p:nvPr/>
        </p:nvSpPr>
        <p:spPr>
          <a:xfrm>
            <a:off x="2057400" y="2780030"/>
            <a:ext cx="81819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FF00"/>
                </a:solidFill>
                <a:latin typeface="华文新魏" pitchFamily="2" charset="-122"/>
                <a:ea typeface="华文新魏" pitchFamily="2" charset="-122"/>
              </a:rPr>
              <a:t>  </a:t>
            </a:r>
            <a:r>
              <a:rPr lang="en-US" altLang="zh-CN" sz="2800" b="1" dirty="0">
                <a:solidFill>
                  <a:srgbClr val="000066"/>
                </a:solidFill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2800" b="1" dirty="0">
                <a:solidFill>
                  <a:srgbClr val="000066"/>
                </a:solidFill>
                <a:latin typeface="华文新魏" pitchFamily="2" charset="-122"/>
                <a:ea typeface="华文新魏" pitchFamily="2" charset="-122"/>
              </a:rPr>
              <a:t>伶官传</a:t>
            </a:r>
            <a:r>
              <a:rPr lang="en-US" altLang="zh-CN" sz="2800" b="1" dirty="0">
                <a:solidFill>
                  <a:srgbClr val="000066"/>
                </a:solidFill>
                <a:latin typeface="华文新魏" pitchFamily="2" charset="-122"/>
                <a:ea typeface="华文新魏" pitchFamily="2" charset="-122"/>
              </a:rPr>
              <a:t>》</a:t>
            </a:r>
            <a:r>
              <a:rPr lang="zh-CN" altLang="en-US" sz="2800" b="1" dirty="0">
                <a:latin typeface="华文新魏" pitchFamily="2" charset="-122"/>
                <a:ea typeface="华文新魏" pitchFamily="2" charset="-122"/>
              </a:rPr>
              <a:t>选自欧阳修</a:t>
            </a:r>
            <a:r>
              <a:rPr lang="en-US" altLang="zh-CN" sz="2800" b="1" dirty="0"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2800" b="1" dirty="0">
                <a:latin typeface="华文新魏" pitchFamily="2" charset="-122"/>
                <a:ea typeface="华文新魏" pitchFamily="2" charset="-122"/>
              </a:rPr>
              <a:t>新五代史</a:t>
            </a:r>
            <a:r>
              <a:rPr lang="en-US" altLang="zh-CN" sz="2800" b="1" dirty="0">
                <a:latin typeface="华文新魏" pitchFamily="2" charset="-122"/>
                <a:ea typeface="华文新魏" pitchFamily="2" charset="-122"/>
              </a:rPr>
              <a:t>》</a:t>
            </a:r>
            <a:r>
              <a:rPr lang="zh-CN" altLang="en-US" sz="2800" dirty="0">
                <a:latin typeface="华文新魏" pitchFamily="2" charset="-122"/>
                <a:ea typeface="华文新魏" pitchFamily="2" charset="-122"/>
              </a:rPr>
              <a:t>。 </a:t>
            </a:r>
          </a:p>
        </p:txBody>
      </p:sp>
      <p:sp>
        <p:nvSpPr>
          <p:cNvPr id="10245" name="Rectangle 5"/>
          <p:cNvSpPr/>
          <p:nvPr/>
        </p:nvSpPr>
        <p:spPr>
          <a:xfrm>
            <a:off x="1917065" y="3412490"/>
            <a:ext cx="914590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FF00"/>
                </a:solidFill>
                <a:latin typeface="Arial" panose="020B0604020202020204" pitchFamily="34" charset="0"/>
                <a:ea typeface="华文新魏" pitchFamily="2" charset="-122"/>
              </a:rPr>
              <a:t>     </a:t>
            </a:r>
            <a:r>
              <a:rPr lang="en-US" altLang="zh-CN" sz="2800" b="1" dirty="0">
                <a:solidFill>
                  <a:srgbClr val="000066"/>
                </a:solidFill>
                <a:latin typeface="Arial" panose="020B0604020202020204" pitchFamily="34" charset="0"/>
                <a:ea typeface="华文新魏" pitchFamily="2" charset="-122"/>
              </a:rPr>
              <a:t> </a:t>
            </a:r>
            <a:r>
              <a:rPr lang="zh-CN" altLang="en-US" sz="2800" b="1" dirty="0">
                <a:solidFill>
                  <a:srgbClr val="000066"/>
                </a:solidFill>
                <a:latin typeface="Arial" panose="020B0604020202020204" pitchFamily="34" charset="0"/>
                <a:ea typeface="华文新魏" pitchFamily="2" charset="-122"/>
              </a:rPr>
              <a:t>序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华文新魏" pitchFamily="2" charset="-122"/>
              </a:rPr>
              <a:t>：</a:t>
            </a:r>
            <a:r>
              <a:rPr lang="zh-CN" altLang="en-US" sz="2800" b="1" dirty="0">
                <a:latin typeface="Arial" panose="020B0604020202020204" pitchFamily="34" charset="0"/>
                <a:ea typeface="华文新魏" pitchFamily="2" charset="-122"/>
              </a:rPr>
              <a:t>为一种文体，相当于今天某些文章的“前言”或者编者的“按语”，它的内容或是提纲挈领地评价该书内容，或者叙述著书作文的缘由，以便有助于读者理解下面有关书或文的内容。</a:t>
            </a:r>
          </a:p>
        </p:txBody>
      </p:sp>
      <p:sp>
        <p:nvSpPr>
          <p:cNvPr id="2" name="Text Box 6"/>
          <p:cNvSpPr txBox="1"/>
          <p:nvPr/>
        </p:nvSpPr>
        <p:spPr>
          <a:xfrm>
            <a:off x="1685925" y="914400"/>
            <a:ext cx="2667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解题</a:t>
            </a:r>
          </a:p>
        </p:txBody>
      </p:sp>
    </p:spTree>
    <p:extLst>
      <p:ext uri="{BB962C8B-B14F-4D97-AF65-F5344CB8AC3E}">
        <p14:creationId xmlns:p14="http://schemas.microsoft.com/office/powerpoint/2010/main" val="37940885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/>
          <p:nvPr/>
        </p:nvSpPr>
        <p:spPr>
          <a:xfrm>
            <a:off x="1629410" y="281940"/>
            <a:ext cx="55168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Arial" panose="020B0604020202020204" pitchFamily="34" charset="0"/>
              </a:rPr>
              <a:t>在我国历史上有一个特别的时段：</a:t>
            </a:r>
          </a:p>
        </p:txBody>
      </p:sp>
      <p:sp>
        <p:nvSpPr>
          <p:cNvPr id="5124" name="Text Box 4"/>
          <p:cNvSpPr txBox="1"/>
          <p:nvPr/>
        </p:nvSpPr>
        <p:spPr>
          <a:xfrm>
            <a:off x="7361555" y="516890"/>
            <a:ext cx="1600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五代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806315" y="1462405"/>
            <a:ext cx="6430645" cy="332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五代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【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唐宋之间的五个朝 代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即后梁、后唐、后晋、后汉、后周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】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是我国历史上战乱频仍的动荡时期。在这短短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53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年间，先后换了四姓十四个国君，篡位、弑君现象屡见不鲜。</a:t>
            </a:r>
          </a:p>
        </p:txBody>
      </p:sp>
      <p:sp>
        <p:nvSpPr>
          <p:cNvPr id="5126" name="Text Box 6"/>
          <p:cNvSpPr txBox="1"/>
          <p:nvPr/>
        </p:nvSpPr>
        <p:spPr>
          <a:xfrm>
            <a:off x="5257800" y="5038725"/>
            <a:ext cx="533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000066"/>
                </a:solidFill>
                <a:latin typeface="Arial" panose="020B0604020202020204" pitchFamily="34" charset="0"/>
              </a:rPr>
              <a:t>这期间，出现了一个特别的帝王：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236335" y="5729605"/>
            <a:ext cx="3851275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后唐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---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庄宗</a:t>
            </a:r>
          </a:p>
        </p:txBody>
      </p:sp>
      <p:pic>
        <p:nvPicPr>
          <p:cNvPr id="5128" name="Picture 8" descr="50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219200"/>
            <a:ext cx="3175000" cy="381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9" name="Text Box 9"/>
          <p:cNvSpPr txBox="1"/>
          <p:nvPr/>
        </p:nvSpPr>
        <p:spPr>
          <a:xfrm>
            <a:off x="2057400" y="5791200"/>
            <a:ext cx="3124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后唐庄宗李存勖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15402" y="1147445"/>
            <a:ext cx="10621645" cy="518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庄宗既好俳优，又知音，能</a:t>
            </a:r>
            <a:r>
              <a:rPr kumimoji="0" lang="en-US" altLang="zh-CN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度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（制曲、作曲）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曲，至今汾、晋之俗，往往能歌其声，谓之“御制”者皆是也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。</a:t>
            </a:r>
          </a:p>
          <a:p>
            <a:pPr lv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1" dirty="0">
                <a:latin typeface="+mn-ea"/>
                <a:sym typeface="+mn-ea"/>
              </a:rPr>
              <a:t>    </a:t>
            </a:r>
            <a:r>
              <a:rPr lang="en-US" altLang="zh-CN" sz="2800" b="1" dirty="0" err="1">
                <a:latin typeface="+mn-ea"/>
                <a:ea typeface="+mn-ea"/>
                <a:sym typeface="+mn-ea"/>
              </a:rPr>
              <a:t>卒以</a:t>
            </a:r>
            <a:r>
              <a:rPr lang="zh-CN" altLang="en-US" sz="2800" b="1" dirty="0">
                <a:latin typeface="+mn-ea"/>
                <a:ea typeface="+mn-ea"/>
                <a:sym typeface="+mn-ea"/>
              </a:rPr>
              <a:t>陈</a:t>
            </a:r>
            <a:r>
              <a:rPr lang="en-US" altLang="zh-CN" sz="2800" b="1" dirty="0" err="1">
                <a:latin typeface="+mn-ea"/>
                <a:ea typeface="+mn-ea"/>
                <a:sym typeface="+mn-ea"/>
              </a:rPr>
              <a:t>俊为景州刺史、德源为宪州刺史</a:t>
            </a:r>
            <a:r>
              <a:rPr lang="en-US" altLang="zh-CN" sz="2800" b="1" dirty="0">
                <a:latin typeface="+mn-ea"/>
                <a:ea typeface="+mn-ea"/>
                <a:sym typeface="+mn-ea"/>
              </a:rPr>
              <a:t>。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dirty="0">
                <a:latin typeface="+mn-ea"/>
                <a:ea typeface="+mn-ea"/>
              </a:rPr>
              <a:t>   正是因为庄宗的宠幸，这些伶人做了高官，出入宫廷，作威作福，致使朝政日益败坏。公元</a:t>
            </a:r>
            <a:r>
              <a:rPr lang="en-US" altLang="zh-CN" sz="2800" b="1" dirty="0">
                <a:latin typeface="+mn-ea"/>
                <a:ea typeface="+mn-ea"/>
              </a:rPr>
              <a:t>926</a:t>
            </a:r>
            <a:r>
              <a:rPr lang="zh-CN" altLang="en-US" sz="2800" b="1" dirty="0">
                <a:latin typeface="+mn-ea"/>
                <a:ea typeface="+mn-ea"/>
              </a:rPr>
              <a:t>年，李嗣源叛变，自立为帝，皇帝的近卫军指挥使郭从谦乘机率部士兵作乱，结果庄宗被乱箭射死，后唐灭亡。</a:t>
            </a:r>
          </a:p>
          <a:p>
            <a:pPr lv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123" name="Text Box 3"/>
          <p:cNvSpPr txBox="1"/>
          <p:nvPr/>
        </p:nvSpPr>
        <p:spPr>
          <a:xfrm>
            <a:off x="1492250" y="213995"/>
            <a:ext cx="2036763" cy="583565"/>
          </a:xfrm>
          <a:prstGeom prst="rect">
            <a:avLst/>
          </a:prstGeom>
          <a:solidFill>
            <a:srgbClr val="6666FF">
              <a:alpha val="50195"/>
            </a:srgbClr>
          </a:solidFill>
          <a:ln w="12700" cap="sq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505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相关链接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878060" y="625475"/>
            <a:ext cx="10668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fén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>
            <a:hlinkClick r:id="rId2" action="ppaction://program"/>
          </p:cNvPr>
          <p:cNvSpPr txBox="1"/>
          <p:nvPr/>
        </p:nvSpPr>
        <p:spPr>
          <a:xfrm>
            <a:off x="10559415" y="1760220"/>
            <a:ext cx="1013460" cy="3336925"/>
          </a:xfrm>
          <a:prstGeom prst="rect">
            <a:avLst/>
          </a:prstGeom>
          <a:solidFill>
            <a:srgbClr val="FFE1C3">
              <a:alpha val="52156"/>
            </a:srgbClr>
          </a:solidFill>
          <a:ln w="38100" cap="flat" cmpd="sng">
            <a:solidFill>
              <a:srgbClr val="969696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5400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伶官传序</a:t>
            </a:r>
            <a:r>
              <a:rPr lang="zh-CN" altLang="en-US" sz="5400" dirty="0">
                <a:solidFill>
                  <a:srgbClr val="99FF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                        </a:t>
            </a:r>
            <a:endParaRPr lang="zh-CN" altLang="en-US" sz="5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28675" y="1294765"/>
            <a:ext cx="9144000" cy="396938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欧阳修：（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1007-1072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）字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永叔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醉翁、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六一居士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，谥号文忠。著名文学家、史学家，北宋中叶的文坛领袖，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诗文革新运动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的倡导者。“唐宋八大家”中宋代的五位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苏洵、苏轼、苏辙、</a:t>
            </a:r>
            <a:r>
              <a:rPr kumimoji="1" lang="zh-CN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王安石、曾巩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都是他的学生。他在诗、文、书法、文论等各方面都很有成就。《欧阳文忠公集》、《新唐书》（与宋祁等编撰）、《新五代史》。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676400" y="1087438"/>
            <a:ext cx="8763000" cy="569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 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六一居士初谪滁山，自号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醉翁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。既老而衰且病，将退休于颍水之上，则又更号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六一居士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。客有问曰：“六一，何谓也？”居士曰：“吾家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藏书一万卷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，集录三代以来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金石遗文一千卷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，有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琴一张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，有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棋一局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，而常置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酒一壶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。”客曰：“是为五一尔，奈何？”居士曰：“以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吾一翁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，老于此五物之间，是岂不为六一乎？”</a:t>
            </a: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——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欧阳修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六一居士传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》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ldLvl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1226</Words>
  <Application>Microsoft Office PowerPoint</Application>
  <PresentationFormat>宽屏</PresentationFormat>
  <Paragraphs>108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Andalus</vt:lpstr>
      <vt:lpstr>等线</vt:lpstr>
      <vt:lpstr>黑体</vt:lpstr>
      <vt:lpstr>华文新魏</vt:lpstr>
      <vt:lpstr>楷体</vt:lpstr>
      <vt:lpstr>宋体</vt:lpstr>
      <vt:lpstr>微软雅黑</vt:lpstr>
      <vt:lpstr>Arial</vt:lpstr>
      <vt:lpstr>Calibri</vt:lpstr>
      <vt:lpstr>Copperplate Gothic Light</vt:lpstr>
      <vt:lpstr>Times New Roman</vt:lpstr>
      <vt:lpstr>Office 主题</vt:lpstr>
      <vt:lpstr>PowerPoint 演示文稿</vt:lpstr>
      <vt:lpstr>PowerPoint 演示文稿</vt:lpstr>
      <vt:lpstr>学习目标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bread</dc:creator>
  <cp:lastModifiedBy>任 瑞卿</cp:lastModifiedBy>
  <cp:revision>30</cp:revision>
  <dcterms:created xsi:type="dcterms:W3CDTF">2020-03-22T08:10:00Z</dcterms:created>
  <dcterms:modified xsi:type="dcterms:W3CDTF">2020-04-29T02:21:06Z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