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46"/>
  </p:handoutMasterIdLst>
  <p:sldIdLst>
    <p:sldId id="256" r:id="rId3"/>
    <p:sldId id="514" r:id="rId4"/>
    <p:sldId id="516" r:id="rId5"/>
    <p:sldId id="521" r:id="rId6"/>
    <p:sldId id="522" r:id="rId8"/>
    <p:sldId id="523" r:id="rId9"/>
    <p:sldId id="531" r:id="rId10"/>
    <p:sldId id="532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17" r:id="rId19"/>
    <p:sldId id="518" r:id="rId20"/>
    <p:sldId id="449" r:id="rId21"/>
    <p:sldId id="450" r:id="rId22"/>
    <p:sldId id="474" r:id="rId23"/>
    <p:sldId id="454" r:id="rId24"/>
    <p:sldId id="455" r:id="rId25"/>
    <p:sldId id="475" r:id="rId26"/>
    <p:sldId id="457" r:id="rId27"/>
    <p:sldId id="458" r:id="rId28"/>
    <p:sldId id="459" r:id="rId29"/>
    <p:sldId id="460" r:id="rId30"/>
    <p:sldId id="461" r:id="rId31"/>
    <p:sldId id="462" r:id="rId32"/>
    <p:sldId id="476" r:id="rId33"/>
    <p:sldId id="463" r:id="rId34"/>
    <p:sldId id="464" r:id="rId35"/>
    <p:sldId id="298" r:id="rId36"/>
    <p:sldId id="352" r:id="rId37"/>
    <p:sldId id="353" r:id="rId38"/>
    <p:sldId id="438" r:id="rId39"/>
    <p:sldId id="439" r:id="rId40"/>
    <p:sldId id="414" r:id="rId41"/>
    <p:sldId id="415" r:id="rId42"/>
    <p:sldId id="478" r:id="rId43"/>
    <p:sldId id="479" r:id="rId44"/>
    <p:sldId id="480" r:id="rId45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B4313"/>
    <a:srgbClr val="0099CC"/>
    <a:srgbClr val="0000FF"/>
    <a:srgbClr val="FCFCFC"/>
    <a:srgbClr val="FFF2CC"/>
    <a:srgbClr val="FFD966"/>
    <a:srgbClr val="FFFFFF"/>
    <a:srgbClr val="EAE8ED"/>
    <a:srgbClr val="14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3" autoAdjust="0"/>
    <p:restoredTop sz="96429" autoAdjust="0"/>
  </p:normalViewPr>
  <p:slideViewPr>
    <p:cSldViewPr>
      <p:cViewPr varScale="1">
        <p:scale>
          <a:sx n="111" d="100"/>
          <a:sy n="111" d="100"/>
        </p:scale>
        <p:origin x="72" y="198"/>
      </p:cViewPr>
      <p:guideLst>
        <p:guide orient="horz" pos="214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5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>
                <a:solidFill>
                  <a:prstClr val="black"/>
                </a:solidFill>
              </a:rPr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>
                <a:solidFill>
                  <a:prstClr val="black"/>
                </a:solidFill>
              </a:rPr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0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0" y="-4"/>
            <a:ext cx="10415071" cy="5878061"/>
          </a:xfrm>
          <a:prstGeom prst="rtTriangle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: 圆角 15"/>
          <p:cNvSpPr/>
          <p:nvPr/>
        </p:nvSpPr>
        <p:spPr>
          <a:xfrm rot="19844542">
            <a:off x="3118158" y="1913204"/>
            <a:ext cx="7670002" cy="102265"/>
          </a:xfrm>
          <a:prstGeom prst="roundRect">
            <a:avLst>
              <a:gd name="adj" fmla="val 50000"/>
            </a:avLst>
          </a:prstGeom>
          <a:solidFill>
            <a:srgbClr val="7F86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511830" y="3330041"/>
            <a:ext cx="7200000" cy="56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课时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低压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气旋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、高压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反气旋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与天气</a:t>
            </a:r>
            <a:endParaRPr lang="en-US" altLang="zh-CN" sz="3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5"/>
          <p:cNvCxnSpPr/>
          <p:nvPr/>
        </p:nvCxnSpPr>
        <p:spPr>
          <a:xfrm>
            <a:off x="6095206" y="3993782"/>
            <a:ext cx="561662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1"/>
          <p:cNvSpPr txBox="1"/>
          <p:nvPr/>
        </p:nvSpPr>
        <p:spPr>
          <a:xfrm>
            <a:off x="5591830" y="4170566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第二章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第二节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常见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天气系统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0675" y="333450"/>
            <a:ext cx="11187139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以下四种天气系统能带来阴雨天气的是哪些？带来晴朗天气的是哪些？试总结气流垂直运动与天气的关系。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325" y="3663370"/>
            <a:ext cx="11187139" cy="2239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③④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为低压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系统，能带来阴雨天气；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①②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为高压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反气旋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系统，能带来晴朗天气。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气流上升，气温降低，水汽易凝结，多阴雨天气；气流下沉，气温升高，水汽不易凝结，常出现晴朗天气。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2-12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96" y="1687217"/>
            <a:ext cx="6580621" cy="197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08000" cy="938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6934413" y="-4438041"/>
            <a:ext cx="72000" cy="104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9" name="标题 5"/>
          <p:cNvSpPr txBox="1"/>
          <p:nvPr>
            <p:custDataLst>
              <p:tags r:id="rId1"/>
            </p:custDataLst>
          </p:nvPr>
        </p:nvSpPr>
        <p:spPr>
          <a:xfrm>
            <a:off x="239063" y="163012"/>
            <a:ext cx="1512168" cy="3877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 defTabSz="1217295" fontAlgn="base">
              <a:spcAft>
                <a:spcPct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核心归纳</a:t>
            </a:r>
            <a:endParaRPr lang="zh-CN" altLang="en-US" sz="2800" b="1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5701" y="1125538"/>
            <a:ext cx="112990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气旋与反气旋</a:t>
            </a:r>
            <a:endParaRPr lang="zh-CN" altLang="zh-CN" b="1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5703" y="1845617"/>
          <a:ext cx="11410143" cy="3941773"/>
        </p:xfrm>
        <a:graphic>
          <a:graphicData uri="http://schemas.openxmlformats.org/drawingml/2006/table">
            <a:tbl>
              <a:tblPr/>
              <a:tblGrid>
                <a:gridCol w="1401031"/>
                <a:gridCol w="648072"/>
                <a:gridCol w="4680520"/>
                <a:gridCol w="4680520"/>
              </a:tblGrid>
              <a:tr h="43129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气旋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反气旋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气压状况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低气压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中心气压低，四周气压高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)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高气压</a:t>
                      </a:r>
                      <a:r>
                        <a:rPr lang="en-US" altLang="zh-CN" sz="2400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zh-CN" sz="2400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中心气压高，四周气压低</a:t>
                      </a:r>
                      <a:r>
                        <a:rPr lang="en-US" altLang="zh-CN" sz="2400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)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37">
                <a:tc rowSpan="2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spc="-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水平气流与风向</a:t>
                      </a:r>
                      <a:endParaRPr 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北</a:t>
                      </a:r>
                      <a:endParaRPr lang="zh-CN" sz="2400" kern="100" baseline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半</a:t>
                      </a:r>
                      <a:endParaRPr lang="zh-CN" sz="2400" kern="100" baseline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球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逆时针向中心辐合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顺时针向四周辐散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0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baseline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baseline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2-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45" y="4124178"/>
            <a:ext cx="1739697" cy="16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-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24" y="4049138"/>
            <a:ext cx="1956668" cy="16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8584" y="371400"/>
          <a:ext cx="11233247" cy="6514778"/>
        </p:xfrm>
        <a:graphic>
          <a:graphicData uri="http://schemas.openxmlformats.org/drawingml/2006/table">
            <a:tbl>
              <a:tblPr/>
              <a:tblGrid>
                <a:gridCol w="1440158"/>
                <a:gridCol w="792088"/>
                <a:gridCol w="4536504"/>
                <a:gridCol w="4464497"/>
              </a:tblGrid>
              <a:tr h="792088">
                <a:tc>
                  <a:txBody>
                    <a:bodyPr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气旋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反气旋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 rowSpan="2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spc="-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水平气流与风向</a:t>
                      </a:r>
                      <a:endParaRPr lang="zh-CN" altLang="zh-CN" sz="24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南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半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球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顺时针向中心辐合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逆时针向四周辐散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2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baseline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baseline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7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垂直剖面图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baseline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baseline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2-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8" y="2165938"/>
            <a:ext cx="1629058" cy="152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-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70" y="2089974"/>
            <a:ext cx="1807233" cy="160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2-1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59" y="4431170"/>
            <a:ext cx="2245946" cy="19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2-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23" y="4227483"/>
            <a:ext cx="2266363" cy="21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7947" y="842710"/>
          <a:ext cx="11233248" cy="4730824"/>
        </p:xfrm>
        <a:graphic>
          <a:graphicData uri="http://schemas.openxmlformats.org/drawingml/2006/table">
            <a:tbl>
              <a:tblPr/>
              <a:tblGrid>
                <a:gridCol w="1656184"/>
                <a:gridCol w="5040560"/>
                <a:gridCol w="4536504"/>
              </a:tblGrid>
              <a:tr h="91440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气旋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反气旋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2"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过境前后气压变化曲线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baseline="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baseline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我国典型的天气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夏秋季节影响我国东南沿海的台风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夏季长江流域的伏旱；我国北方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秋高气爽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的天气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2-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48" y="1841570"/>
            <a:ext cx="2573426" cy="226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-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15" y="1841419"/>
            <a:ext cx="2432028" cy="22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743849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447925" y="198657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跟踪训练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909594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2017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23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日，台风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天鸽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在中国广东省珠海市登陆，造成严重破坏。广东省某观测点附近的树木被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天鸽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强大的风力折断，整齐地倒向西南方向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。读图回答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题。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下列各天气系统中，台风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天鸽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属于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146" name="Picture 2" descr="2-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62" y="2061722"/>
            <a:ext cx="3391377" cy="25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2-1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26"/>
          <a:stretch>
            <a:fillRect/>
          </a:stretch>
        </p:blipFill>
        <p:spPr bwMode="auto">
          <a:xfrm>
            <a:off x="262558" y="2781722"/>
            <a:ext cx="1972214" cy="17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2-13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r="60734"/>
          <a:stretch>
            <a:fillRect/>
          </a:stretch>
        </p:blipFill>
        <p:spPr bwMode="auto">
          <a:xfrm>
            <a:off x="4884702" y="2781722"/>
            <a:ext cx="1368152" cy="17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2-1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1"/>
          <a:stretch>
            <a:fillRect/>
          </a:stretch>
        </p:blipFill>
        <p:spPr bwMode="auto">
          <a:xfrm>
            <a:off x="2581181" y="2781722"/>
            <a:ext cx="1957112" cy="17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2-13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4"/>
          <a:stretch>
            <a:fillRect/>
          </a:stretch>
        </p:blipFill>
        <p:spPr bwMode="auto">
          <a:xfrm>
            <a:off x="6599262" y="2781722"/>
            <a:ext cx="1800200" cy="17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4"/>
          <p:cNvSpPr txBox="1"/>
          <p:nvPr/>
        </p:nvSpPr>
        <p:spPr>
          <a:xfrm>
            <a:off x="5159182" y="4005858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206" y="5109785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图中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是冷锋，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是暖锋，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是气旋，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是反气旋，台风是强烈发展的热带气旋，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48662" y="477466"/>
            <a:ext cx="9738448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图中树木被折断时，该观测点最有可能位于下图中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endParaRPr lang="en-US" altLang="zh-CN" sz="105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8662" y="4364881"/>
            <a:ext cx="11192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图中甲地位于低压的东侧吹东南风、乙地吹东北风、丙地吹西北风、丁地吹西南风，由材料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树木整齐地倒向西南方向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可知该地吹东北风，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70" name="Picture 2" descr="2-13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22" y="1071551"/>
            <a:ext cx="3076948" cy="23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2-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19" y="405458"/>
            <a:ext cx="3391377" cy="25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48663" y="3429794"/>
            <a:ext cx="973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乙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		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丙处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	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丁处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926854" y="3357786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4" name="文本框 29703"/>
          <p:cNvSpPr txBox="1"/>
          <p:nvPr/>
        </p:nvSpPr>
        <p:spPr>
          <a:xfrm>
            <a:off x="1652951" y="912650"/>
            <a:ext cx="4915106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锋面气旋（北半球为例）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9705" name="组合 29704"/>
          <p:cNvGrpSpPr/>
          <p:nvPr/>
        </p:nvGrpSpPr>
        <p:grpSpPr>
          <a:xfrm>
            <a:off x="3367079" y="1828593"/>
            <a:ext cx="2231216" cy="1213887"/>
            <a:chOff x="590" y="1104"/>
            <a:chExt cx="1873" cy="1019"/>
          </a:xfrm>
        </p:grpSpPr>
        <p:sp>
          <p:nvSpPr>
            <p:cNvPr id="29706" name="任意多边形 29705"/>
            <p:cNvSpPr/>
            <p:nvPr/>
          </p:nvSpPr>
          <p:spPr>
            <a:xfrm>
              <a:off x="590" y="1104"/>
              <a:ext cx="1873" cy="1019"/>
            </a:xfrm>
            <a:custGeom>
              <a:avLst/>
              <a:gdLst/>
              <a:ahLst/>
              <a:cxnLst/>
              <a:pathLst>
                <a:path w="1873" h="1019">
                  <a:moveTo>
                    <a:pt x="1818" y="586"/>
                  </a:moveTo>
                  <a:cubicBezTo>
                    <a:pt x="1873" y="479"/>
                    <a:pt x="1418" y="96"/>
                    <a:pt x="1177" y="48"/>
                  </a:cubicBezTo>
                  <a:cubicBezTo>
                    <a:pt x="937" y="0"/>
                    <a:pt x="549" y="156"/>
                    <a:pt x="372" y="299"/>
                  </a:cubicBezTo>
                  <a:cubicBezTo>
                    <a:pt x="195" y="443"/>
                    <a:pt x="0" y="799"/>
                    <a:pt x="116" y="909"/>
                  </a:cubicBezTo>
                  <a:cubicBezTo>
                    <a:pt x="232" y="1019"/>
                    <a:pt x="782" y="1014"/>
                    <a:pt x="1066" y="960"/>
                  </a:cubicBezTo>
                  <a:cubicBezTo>
                    <a:pt x="1350" y="906"/>
                    <a:pt x="1661" y="664"/>
                    <a:pt x="1818" y="58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800"/>
            </a:p>
          </p:txBody>
        </p:sp>
        <p:sp>
          <p:nvSpPr>
            <p:cNvPr id="29707" name="任意多边形 29706"/>
            <p:cNvSpPr/>
            <p:nvPr/>
          </p:nvSpPr>
          <p:spPr>
            <a:xfrm rot="4535316">
              <a:off x="1204" y="978"/>
              <a:ext cx="587" cy="1245"/>
            </a:xfrm>
            <a:custGeom>
              <a:avLst/>
              <a:gdLst/>
              <a:ahLst/>
              <a:cxnLst/>
              <a:pathLst>
                <a:path w="736" h="1120">
                  <a:moveTo>
                    <a:pt x="8" y="536"/>
                  </a:moveTo>
                  <a:cubicBezTo>
                    <a:pt x="16" y="352"/>
                    <a:pt x="272" y="16"/>
                    <a:pt x="392" y="8"/>
                  </a:cubicBezTo>
                  <a:cubicBezTo>
                    <a:pt x="512" y="0"/>
                    <a:pt x="736" y="304"/>
                    <a:pt x="728" y="488"/>
                  </a:cubicBezTo>
                  <a:cubicBezTo>
                    <a:pt x="720" y="672"/>
                    <a:pt x="464" y="1104"/>
                    <a:pt x="344" y="1112"/>
                  </a:cubicBezTo>
                  <a:cubicBezTo>
                    <a:pt x="224" y="1120"/>
                    <a:pt x="0" y="720"/>
                    <a:pt x="8" y="536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800"/>
            </a:p>
          </p:txBody>
        </p:sp>
        <p:sp>
          <p:nvSpPr>
            <p:cNvPr id="29708" name="任意多边形 29707"/>
            <p:cNvSpPr/>
            <p:nvPr/>
          </p:nvSpPr>
          <p:spPr>
            <a:xfrm rot="2809802">
              <a:off x="1297" y="1226"/>
              <a:ext cx="425" cy="683"/>
            </a:xfrm>
            <a:custGeom>
              <a:avLst/>
              <a:gdLst/>
              <a:ahLst/>
              <a:cxnLst/>
              <a:pathLst>
                <a:path w="568" h="896">
                  <a:moveTo>
                    <a:pt x="504" y="568"/>
                  </a:moveTo>
                  <a:cubicBezTo>
                    <a:pt x="440" y="704"/>
                    <a:pt x="144" y="896"/>
                    <a:pt x="72" y="856"/>
                  </a:cubicBezTo>
                  <a:cubicBezTo>
                    <a:pt x="0" y="816"/>
                    <a:pt x="8" y="464"/>
                    <a:pt x="72" y="328"/>
                  </a:cubicBezTo>
                  <a:cubicBezTo>
                    <a:pt x="136" y="192"/>
                    <a:pt x="384" y="0"/>
                    <a:pt x="456" y="40"/>
                  </a:cubicBezTo>
                  <a:cubicBezTo>
                    <a:pt x="528" y="80"/>
                    <a:pt x="568" y="432"/>
                    <a:pt x="504" y="56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800"/>
            </a:p>
          </p:txBody>
        </p:sp>
      </p:grpSp>
      <p:sp>
        <p:nvSpPr>
          <p:cNvPr id="29709" name="任意多边形 29708"/>
          <p:cNvSpPr/>
          <p:nvPr/>
        </p:nvSpPr>
        <p:spPr>
          <a:xfrm>
            <a:off x="3350402" y="2486163"/>
            <a:ext cx="919646" cy="600391"/>
          </a:xfrm>
          <a:custGeom>
            <a:avLst/>
            <a:gdLst/>
            <a:ahLst/>
            <a:cxnLst/>
            <a:pathLst>
              <a:path w="864" h="576">
                <a:moveTo>
                  <a:pt x="864" y="0"/>
                </a:moveTo>
                <a:cubicBezTo>
                  <a:pt x="688" y="32"/>
                  <a:pt x="512" y="64"/>
                  <a:pt x="384" y="144"/>
                </a:cubicBezTo>
                <a:cubicBezTo>
                  <a:pt x="256" y="224"/>
                  <a:pt x="160" y="408"/>
                  <a:pt x="96" y="480"/>
                </a:cubicBezTo>
                <a:cubicBezTo>
                  <a:pt x="32" y="552"/>
                  <a:pt x="16" y="560"/>
                  <a:pt x="0" y="576"/>
                </a:cubicBezTo>
              </a:path>
            </a:pathLst>
          </a:custGeom>
          <a:noFill/>
          <a:ln w="38100" cap="flat" cmpd="sng">
            <a:solidFill>
              <a:srgbClr val="FF0066">
                <a:alpha val="100000"/>
              </a:srgbClr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29710" name="任意多边形 29709"/>
          <p:cNvSpPr/>
          <p:nvPr/>
        </p:nvSpPr>
        <p:spPr>
          <a:xfrm>
            <a:off x="4678649" y="2269355"/>
            <a:ext cx="1073318" cy="466970"/>
          </a:xfrm>
          <a:custGeom>
            <a:avLst/>
            <a:gdLst/>
            <a:ahLst/>
            <a:cxnLst/>
            <a:pathLst>
              <a:path w="1008" h="448">
                <a:moveTo>
                  <a:pt x="0" y="64"/>
                </a:moveTo>
                <a:cubicBezTo>
                  <a:pt x="12" y="64"/>
                  <a:pt x="24" y="64"/>
                  <a:pt x="96" y="64"/>
                </a:cubicBezTo>
                <a:cubicBezTo>
                  <a:pt x="168" y="64"/>
                  <a:pt x="280" y="0"/>
                  <a:pt x="432" y="64"/>
                </a:cubicBezTo>
                <a:cubicBezTo>
                  <a:pt x="584" y="128"/>
                  <a:pt x="904" y="376"/>
                  <a:pt x="1008" y="448"/>
                </a:cubicBezTo>
              </a:path>
            </a:pathLst>
          </a:custGeom>
          <a:noFill/>
          <a:ln w="38100" cap="flat" cmpd="sng">
            <a:solidFill>
              <a:srgbClr val="FF0066">
                <a:alpha val="100000"/>
              </a:srgbClr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grpSp>
        <p:nvGrpSpPr>
          <p:cNvPr id="29711" name="组合 29710"/>
          <p:cNvGrpSpPr/>
          <p:nvPr/>
        </p:nvGrpSpPr>
        <p:grpSpPr>
          <a:xfrm>
            <a:off x="3419495" y="3887076"/>
            <a:ext cx="2235981" cy="1222225"/>
            <a:chOff x="634" y="2544"/>
            <a:chExt cx="1877" cy="1026"/>
          </a:xfrm>
        </p:grpSpPr>
        <p:sp>
          <p:nvSpPr>
            <p:cNvPr id="29712" name="任意多边形 29711"/>
            <p:cNvSpPr/>
            <p:nvPr/>
          </p:nvSpPr>
          <p:spPr>
            <a:xfrm>
              <a:off x="634" y="2544"/>
              <a:ext cx="1877" cy="1026"/>
            </a:xfrm>
            <a:custGeom>
              <a:avLst/>
              <a:gdLst/>
              <a:ahLst/>
              <a:cxnLst/>
              <a:pathLst>
                <a:path w="1877" h="1026">
                  <a:moveTo>
                    <a:pt x="1822" y="586"/>
                  </a:moveTo>
                  <a:cubicBezTo>
                    <a:pt x="1877" y="479"/>
                    <a:pt x="1422" y="96"/>
                    <a:pt x="1181" y="48"/>
                  </a:cubicBezTo>
                  <a:cubicBezTo>
                    <a:pt x="941" y="0"/>
                    <a:pt x="553" y="156"/>
                    <a:pt x="376" y="299"/>
                  </a:cubicBezTo>
                  <a:cubicBezTo>
                    <a:pt x="199" y="443"/>
                    <a:pt x="0" y="797"/>
                    <a:pt x="120" y="909"/>
                  </a:cubicBezTo>
                  <a:cubicBezTo>
                    <a:pt x="240" y="1021"/>
                    <a:pt x="810" y="1026"/>
                    <a:pt x="1094" y="972"/>
                  </a:cubicBezTo>
                  <a:cubicBezTo>
                    <a:pt x="1378" y="918"/>
                    <a:pt x="1670" y="666"/>
                    <a:pt x="1822" y="58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800"/>
            </a:p>
          </p:txBody>
        </p:sp>
        <p:sp>
          <p:nvSpPr>
            <p:cNvPr id="29713" name="任意多边形 29712"/>
            <p:cNvSpPr/>
            <p:nvPr/>
          </p:nvSpPr>
          <p:spPr>
            <a:xfrm rot="4535316">
              <a:off x="1252" y="2418"/>
              <a:ext cx="587" cy="1245"/>
            </a:xfrm>
            <a:custGeom>
              <a:avLst/>
              <a:gdLst/>
              <a:ahLst/>
              <a:cxnLst/>
              <a:pathLst>
                <a:path w="736" h="1120">
                  <a:moveTo>
                    <a:pt x="8" y="536"/>
                  </a:moveTo>
                  <a:cubicBezTo>
                    <a:pt x="16" y="352"/>
                    <a:pt x="272" y="16"/>
                    <a:pt x="392" y="8"/>
                  </a:cubicBezTo>
                  <a:cubicBezTo>
                    <a:pt x="512" y="0"/>
                    <a:pt x="736" y="304"/>
                    <a:pt x="728" y="488"/>
                  </a:cubicBezTo>
                  <a:cubicBezTo>
                    <a:pt x="720" y="672"/>
                    <a:pt x="464" y="1104"/>
                    <a:pt x="344" y="1112"/>
                  </a:cubicBezTo>
                  <a:cubicBezTo>
                    <a:pt x="224" y="1120"/>
                    <a:pt x="0" y="720"/>
                    <a:pt x="8" y="536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800"/>
            </a:p>
          </p:txBody>
        </p:sp>
        <p:sp>
          <p:nvSpPr>
            <p:cNvPr id="29714" name="任意多边形 29713"/>
            <p:cNvSpPr/>
            <p:nvPr/>
          </p:nvSpPr>
          <p:spPr>
            <a:xfrm rot="2809802">
              <a:off x="1345" y="2666"/>
              <a:ext cx="425" cy="683"/>
            </a:xfrm>
            <a:custGeom>
              <a:avLst/>
              <a:gdLst/>
              <a:ahLst/>
              <a:cxnLst/>
              <a:pathLst>
                <a:path w="568" h="896">
                  <a:moveTo>
                    <a:pt x="504" y="568"/>
                  </a:moveTo>
                  <a:cubicBezTo>
                    <a:pt x="440" y="704"/>
                    <a:pt x="144" y="896"/>
                    <a:pt x="72" y="856"/>
                  </a:cubicBezTo>
                  <a:cubicBezTo>
                    <a:pt x="0" y="816"/>
                    <a:pt x="8" y="464"/>
                    <a:pt x="72" y="328"/>
                  </a:cubicBezTo>
                  <a:cubicBezTo>
                    <a:pt x="136" y="192"/>
                    <a:pt x="384" y="0"/>
                    <a:pt x="456" y="40"/>
                  </a:cubicBezTo>
                  <a:cubicBezTo>
                    <a:pt x="528" y="80"/>
                    <a:pt x="568" y="432"/>
                    <a:pt x="504" y="56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800"/>
            </a:p>
          </p:txBody>
        </p:sp>
      </p:grpSp>
      <p:sp>
        <p:nvSpPr>
          <p:cNvPr id="29715" name="任意多边形 29714"/>
          <p:cNvSpPr/>
          <p:nvPr/>
        </p:nvSpPr>
        <p:spPr>
          <a:xfrm>
            <a:off x="3407583" y="4487467"/>
            <a:ext cx="919646" cy="600391"/>
          </a:xfrm>
          <a:custGeom>
            <a:avLst/>
            <a:gdLst/>
            <a:ahLst/>
            <a:cxnLst/>
            <a:pathLst>
              <a:path w="864" h="576">
                <a:moveTo>
                  <a:pt x="864" y="0"/>
                </a:moveTo>
                <a:cubicBezTo>
                  <a:pt x="688" y="32"/>
                  <a:pt x="512" y="64"/>
                  <a:pt x="384" y="144"/>
                </a:cubicBezTo>
                <a:cubicBezTo>
                  <a:pt x="256" y="224"/>
                  <a:pt x="160" y="408"/>
                  <a:pt x="96" y="480"/>
                </a:cubicBezTo>
                <a:cubicBezTo>
                  <a:pt x="32" y="552"/>
                  <a:pt x="16" y="560"/>
                  <a:pt x="0" y="576"/>
                </a:cubicBezTo>
              </a:path>
            </a:pathLst>
          </a:custGeom>
          <a:noFill/>
          <a:ln w="38100" cap="flat" cmpd="sng">
            <a:solidFill>
              <a:srgbClr val="FF0066">
                <a:alpha val="100000"/>
              </a:srgbClr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29716" name="任意多边形 29715"/>
          <p:cNvSpPr/>
          <p:nvPr/>
        </p:nvSpPr>
        <p:spPr>
          <a:xfrm>
            <a:off x="4735829" y="4270660"/>
            <a:ext cx="1073318" cy="466970"/>
          </a:xfrm>
          <a:custGeom>
            <a:avLst/>
            <a:gdLst/>
            <a:ahLst/>
            <a:cxnLst/>
            <a:pathLst>
              <a:path w="1008" h="448">
                <a:moveTo>
                  <a:pt x="0" y="64"/>
                </a:moveTo>
                <a:cubicBezTo>
                  <a:pt x="12" y="64"/>
                  <a:pt x="24" y="64"/>
                  <a:pt x="96" y="64"/>
                </a:cubicBezTo>
                <a:cubicBezTo>
                  <a:pt x="168" y="64"/>
                  <a:pt x="280" y="0"/>
                  <a:pt x="432" y="64"/>
                </a:cubicBezTo>
                <a:cubicBezTo>
                  <a:pt x="584" y="128"/>
                  <a:pt x="904" y="376"/>
                  <a:pt x="1008" y="448"/>
                </a:cubicBezTo>
              </a:path>
            </a:pathLst>
          </a:custGeom>
          <a:noFill/>
          <a:ln w="38100" cap="flat" cmpd="sng">
            <a:solidFill>
              <a:srgbClr val="FF0066">
                <a:alpha val="100000"/>
              </a:srgbClr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29717" name="文本框 29716"/>
          <p:cNvSpPr txBox="1"/>
          <p:nvPr/>
        </p:nvSpPr>
        <p:spPr>
          <a:xfrm>
            <a:off x="4265285" y="2228853"/>
            <a:ext cx="34308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800" b="1">
                <a:solidFill>
                  <a:srgbClr val="6699FF"/>
                </a:solidFill>
                <a:latin typeface="Times New Roman" panose="02020603050405020304" pitchFamily="18" charset="0"/>
              </a:rPr>
              <a:t>高</a:t>
            </a:r>
            <a:endParaRPr lang="zh-CN" altLang="en-US" sz="1800" b="1">
              <a:solidFill>
                <a:srgbClr val="66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8" name="文本框 29717"/>
          <p:cNvSpPr txBox="1"/>
          <p:nvPr/>
        </p:nvSpPr>
        <p:spPr>
          <a:xfrm>
            <a:off x="4310552" y="4287337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800" b="1">
                <a:solidFill>
                  <a:srgbClr val="6699FF"/>
                </a:solidFill>
                <a:latin typeface="Times New Roman" panose="02020603050405020304" pitchFamily="18" charset="0"/>
              </a:rPr>
              <a:t>低</a:t>
            </a:r>
            <a:endParaRPr lang="zh-CN" altLang="en-US" sz="1800" b="1">
              <a:solidFill>
                <a:srgbClr val="66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9" name="文本框 29718"/>
          <p:cNvSpPr txBox="1"/>
          <p:nvPr/>
        </p:nvSpPr>
        <p:spPr>
          <a:xfrm>
            <a:off x="5237346" y="2629113"/>
            <a:ext cx="120078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高压脊</a:t>
            </a:r>
            <a:endParaRPr lang="zh-CN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29720" name="文本框 29719"/>
          <p:cNvSpPr txBox="1"/>
          <p:nvPr/>
        </p:nvSpPr>
        <p:spPr>
          <a:xfrm>
            <a:off x="5237346" y="4687597"/>
            <a:ext cx="102924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低压槽</a:t>
            </a:r>
            <a:endParaRPr lang="zh-CN" altLang="en-US" sz="1800" b="1" dirty="0">
              <a:latin typeface="Times New Roman" panose="02020603050405020304" pitchFamily="18" charset="0"/>
            </a:endParaRPr>
          </a:p>
        </p:txBody>
      </p:sp>
      <p:grpSp>
        <p:nvGrpSpPr>
          <p:cNvPr id="29721" name="组合 29720"/>
          <p:cNvGrpSpPr/>
          <p:nvPr/>
        </p:nvGrpSpPr>
        <p:grpSpPr>
          <a:xfrm>
            <a:off x="6793122" y="2057312"/>
            <a:ext cx="2235981" cy="1222225"/>
            <a:chOff x="3370" y="1632"/>
            <a:chExt cx="1877" cy="1026"/>
          </a:xfrm>
        </p:grpSpPr>
        <p:sp>
          <p:nvSpPr>
            <p:cNvPr id="29722" name="任意多边形 29721"/>
            <p:cNvSpPr/>
            <p:nvPr/>
          </p:nvSpPr>
          <p:spPr>
            <a:xfrm>
              <a:off x="3370" y="1632"/>
              <a:ext cx="1877" cy="1026"/>
            </a:xfrm>
            <a:custGeom>
              <a:avLst/>
              <a:gdLst/>
              <a:ahLst/>
              <a:cxnLst/>
              <a:pathLst>
                <a:path w="1877" h="1026">
                  <a:moveTo>
                    <a:pt x="1822" y="586"/>
                  </a:moveTo>
                  <a:cubicBezTo>
                    <a:pt x="1877" y="479"/>
                    <a:pt x="1422" y="96"/>
                    <a:pt x="1181" y="48"/>
                  </a:cubicBezTo>
                  <a:cubicBezTo>
                    <a:pt x="941" y="0"/>
                    <a:pt x="553" y="156"/>
                    <a:pt x="376" y="299"/>
                  </a:cubicBezTo>
                  <a:cubicBezTo>
                    <a:pt x="199" y="443"/>
                    <a:pt x="0" y="797"/>
                    <a:pt x="120" y="909"/>
                  </a:cubicBezTo>
                  <a:cubicBezTo>
                    <a:pt x="240" y="1021"/>
                    <a:pt x="810" y="1026"/>
                    <a:pt x="1094" y="972"/>
                  </a:cubicBezTo>
                  <a:cubicBezTo>
                    <a:pt x="1378" y="918"/>
                    <a:pt x="1670" y="666"/>
                    <a:pt x="1822" y="58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800"/>
            </a:p>
          </p:txBody>
        </p:sp>
        <p:sp>
          <p:nvSpPr>
            <p:cNvPr id="29723" name="任意多边形 29722"/>
            <p:cNvSpPr/>
            <p:nvPr/>
          </p:nvSpPr>
          <p:spPr>
            <a:xfrm rot="4535316">
              <a:off x="3988" y="1506"/>
              <a:ext cx="587" cy="1245"/>
            </a:xfrm>
            <a:custGeom>
              <a:avLst/>
              <a:gdLst/>
              <a:ahLst/>
              <a:cxnLst/>
              <a:pathLst>
                <a:path w="736" h="1120">
                  <a:moveTo>
                    <a:pt x="8" y="536"/>
                  </a:moveTo>
                  <a:cubicBezTo>
                    <a:pt x="16" y="352"/>
                    <a:pt x="272" y="16"/>
                    <a:pt x="392" y="8"/>
                  </a:cubicBezTo>
                  <a:cubicBezTo>
                    <a:pt x="512" y="0"/>
                    <a:pt x="736" y="304"/>
                    <a:pt x="728" y="488"/>
                  </a:cubicBezTo>
                  <a:cubicBezTo>
                    <a:pt x="720" y="672"/>
                    <a:pt x="464" y="1104"/>
                    <a:pt x="344" y="1112"/>
                  </a:cubicBezTo>
                  <a:cubicBezTo>
                    <a:pt x="224" y="1120"/>
                    <a:pt x="0" y="720"/>
                    <a:pt x="8" y="536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800"/>
            </a:p>
          </p:txBody>
        </p:sp>
        <p:sp>
          <p:nvSpPr>
            <p:cNvPr id="29724" name="任意多边形 29723"/>
            <p:cNvSpPr/>
            <p:nvPr/>
          </p:nvSpPr>
          <p:spPr>
            <a:xfrm rot="2809802">
              <a:off x="4081" y="1754"/>
              <a:ext cx="425" cy="683"/>
            </a:xfrm>
            <a:custGeom>
              <a:avLst/>
              <a:gdLst/>
              <a:ahLst/>
              <a:cxnLst/>
              <a:pathLst>
                <a:path w="568" h="896">
                  <a:moveTo>
                    <a:pt x="504" y="568"/>
                  </a:moveTo>
                  <a:cubicBezTo>
                    <a:pt x="440" y="704"/>
                    <a:pt x="144" y="896"/>
                    <a:pt x="72" y="856"/>
                  </a:cubicBezTo>
                  <a:cubicBezTo>
                    <a:pt x="0" y="816"/>
                    <a:pt x="8" y="464"/>
                    <a:pt x="72" y="328"/>
                  </a:cubicBezTo>
                  <a:cubicBezTo>
                    <a:pt x="136" y="192"/>
                    <a:pt x="384" y="0"/>
                    <a:pt x="456" y="40"/>
                  </a:cubicBezTo>
                  <a:cubicBezTo>
                    <a:pt x="528" y="80"/>
                    <a:pt x="568" y="432"/>
                    <a:pt x="504" y="56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800"/>
            </a:p>
          </p:txBody>
        </p:sp>
      </p:grpSp>
      <p:sp>
        <p:nvSpPr>
          <p:cNvPr id="29725" name="文本框 29724"/>
          <p:cNvSpPr txBox="1"/>
          <p:nvPr/>
        </p:nvSpPr>
        <p:spPr>
          <a:xfrm>
            <a:off x="7753271" y="2400393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800" b="1">
                <a:solidFill>
                  <a:srgbClr val="6699FF"/>
                </a:solidFill>
                <a:latin typeface="Times New Roman" panose="02020603050405020304" pitchFamily="18" charset="0"/>
              </a:rPr>
              <a:t>低</a:t>
            </a:r>
            <a:endParaRPr lang="zh-CN" altLang="en-US" sz="1800" b="1">
              <a:solidFill>
                <a:srgbClr val="66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7" name="任意多边形 29726"/>
          <p:cNvSpPr/>
          <p:nvPr/>
        </p:nvSpPr>
        <p:spPr>
          <a:xfrm>
            <a:off x="6890804" y="2600523"/>
            <a:ext cx="919646" cy="600391"/>
          </a:xfrm>
          <a:custGeom>
            <a:avLst/>
            <a:gdLst/>
            <a:ahLst/>
            <a:cxnLst/>
            <a:pathLst>
              <a:path w="864" h="576">
                <a:moveTo>
                  <a:pt x="864" y="0"/>
                </a:moveTo>
                <a:cubicBezTo>
                  <a:pt x="688" y="32"/>
                  <a:pt x="512" y="64"/>
                  <a:pt x="384" y="144"/>
                </a:cubicBezTo>
                <a:cubicBezTo>
                  <a:pt x="256" y="224"/>
                  <a:pt x="160" y="408"/>
                  <a:pt x="96" y="480"/>
                </a:cubicBezTo>
                <a:cubicBezTo>
                  <a:pt x="32" y="552"/>
                  <a:pt x="16" y="560"/>
                  <a:pt x="0" y="576"/>
                </a:cubicBezTo>
              </a:path>
            </a:pathLst>
          </a:custGeom>
          <a:noFill/>
          <a:ln w="38100" cap="flat" cmpd="sng">
            <a:solidFill>
              <a:schemeClr val="accent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29729" name="文本框 29728"/>
          <p:cNvSpPr txBox="1"/>
          <p:nvPr/>
        </p:nvSpPr>
        <p:spPr>
          <a:xfrm>
            <a:off x="6609669" y="3200915"/>
            <a:ext cx="80052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冷锋</a:t>
            </a:r>
            <a:endParaRPr lang="zh-CN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730" name="组合 29729"/>
          <p:cNvGrpSpPr/>
          <p:nvPr/>
        </p:nvGrpSpPr>
        <p:grpSpPr>
          <a:xfrm>
            <a:off x="6992061" y="2629113"/>
            <a:ext cx="800522" cy="628981"/>
            <a:chOff x="3456" y="2160"/>
            <a:chExt cx="672" cy="528"/>
          </a:xfrm>
        </p:grpSpPr>
        <p:grpSp>
          <p:nvGrpSpPr>
            <p:cNvPr id="29731" name="组合 29730"/>
            <p:cNvGrpSpPr/>
            <p:nvPr/>
          </p:nvGrpSpPr>
          <p:grpSpPr>
            <a:xfrm rot="-11739641">
              <a:off x="3840" y="2160"/>
              <a:ext cx="288" cy="144"/>
              <a:chOff x="864" y="3264"/>
              <a:chExt cx="288" cy="144"/>
            </a:xfrm>
          </p:grpSpPr>
          <p:sp>
            <p:nvSpPr>
              <p:cNvPr id="29732" name="等腰三角形 29731"/>
              <p:cNvSpPr/>
              <p:nvPr/>
            </p:nvSpPr>
            <p:spPr>
              <a:xfrm>
                <a:off x="864" y="32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 sz="1800"/>
              </a:p>
            </p:txBody>
          </p:sp>
          <p:sp>
            <p:nvSpPr>
              <p:cNvPr id="29733" name="等腰三角形 29732"/>
              <p:cNvSpPr/>
              <p:nvPr/>
            </p:nvSpPr>
            <p:spPr>
              <a:xfrm>
                <a:off x="1008" y="32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 sz="1800"/>
              </a:p>
            </p:txBody>
          </p:sp>
        </p:grpSp>
        <p:grpSp>
          <p:nvGrpSpPr>
            <p:cNvPr id="29734" name="组合 29733"/>
            <p:cNvGrpSpPr/>
            <p:nvPr/>
          </p:nvGrpSpPr>
          <p:grpSpPr>
            <a:xfrm rot="-13679465">
              <a:off x="3576" y="2280"/>
              <a:ext cx="288" cy="144"/>
              <a:chOff x="864" y="3264"/>
              <a:chExt cx="288" cy="144"/>
            </a:xfrm>
          </p:grpSpPr>
          <p:sp>
            <p:nvSpPr>
              <p:cNvPr id="29735" name="等腰三角形 29734"/>
              <p:cNvSpPr/>
              <p:nvPr/>
            </p:nvSpPr>
            <p:spPr>
              <a:xfrm>
                <a:off x="864" y="32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 sz="1800"/>
              </a:p>
            </p:txBody>
          </p:sp>
          <p:sp>
            <p:nvSpPr>
              <p:cNvPr id="29736" name="等腰三角形 29735"/>
              <p:cNvSpPr/>
              <p:nvPr/>
            </p:nvSpPr>
            <p:spPr>
              <a:xfrm>
                <a:off x="1008" y="32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 sz="1800"/>
              </a:p>
            </p:txBody>
          </p:sp>
        </p:grpSp>
        <p:grpSp>
          <p:nvGrpSpPr>
            <p:cNvPr id="29737" name="组合 29736"/>
            <p:cNvGrpSpPr/>
            <p:nvPr/>
          </p:nvGrpSpPr>
          <p:grpSpPr>
            <a:xfrm rot="-13679465">
              <a:off x="3384" y="2472"/>
              <a:ext cx="288" cy="144"/>
              <a:chOff x="864" y="3264"/>
              <a:chExt cx="288" cy="144"/>
            </a:xfrm>
          </p:grpSpPr>
          <p:sp>
            <p:nvSpPr>
              <p:cNvPr id="29738" name="等腰三角形 29737"/>
              <p:cNvSpPr/>
              <p:nvPr/>
            </p:nvSpPr>
            <p:spPr>
              <a:xfrm>
                <a:off x="864" y="32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 sz="1800"/>
              </a:p>
            </p:txBody>
          </p:sp>
          <p:sp>
            <p:nvSpPr>
              <p:cNvPr id="29739" name="等腰三角形 29738"/>
              <p:cNvSpPr/>
              <p:nvPr/>
            </p:nvSpPr>
            <p:spPr>
              <a:xfrm>
                <a:off x="1008" y="32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 sz="1800"/>
              </a:p>
            </p:txBody>
          </p:sp>
        </p:grpSp>
      </p:grpSp>
      <p:sp>
        <p:nvSpPr>
          <p:cNvPr id="29740" name="直接连接符 29739"/>
          <p:cNvSpPr/>
          <p:nvPr/>
        </p:nvSpPr>
        <p:spPr>
          <a:xfrm rot="14923608">
            <a:off x="3234852" y="2570743"/>
            <a:ext cx="457441" cy="119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41" name="直接连接符 29740"/>
          <p:cNvSpPr/>
          <p:nvPr/>
        </p:nvSpPr>
        <p:spPr>
          <a:xfrm rot="51918384" flipV="1">
            <a:off x="3376610" y="3000785"/>
            <a:ext cx="407408" cy="134612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42" name="直接连接符 29741"/>
          <p:cNvSpPr/>
          <p:nvPr/>
        </p:nvSpPr>
        <p:spPr>
          <a:xfrm rot="47074534">
            <a:off x="3350402" y="4514866"/>
            <a:ext cx="457441" cy="119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43" name="直接连接符 29742"/>
          <p:cNvSpPr/>
          <p:nvPr/>
        </p:nvSpPr>
        <p:spPr>
          <a:xfrm rot="63537539">
            <a:off x="3464763" y="5029487"/>
            <a:ext cx="457441" cy="119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44" name="文本框 29743"/>
          <p:cNvSpPr txBox="1"/>
          <p:nvPr/>
        </p:nvSpPr>
        <p:spPr>
          <a:xfrm>
            <a:off x="2527300" y="3262630"/>
            <a:ext cx="3453130" cy="82994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高压脊线上气流以辐散为主，不易形成锋面。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9745" name="文本框 29744"/>
          <p:cNvSpPr txBox="1"/>
          <p:nvPr/>
        </p:nvSpPr>
        <p:spPr>
          <a:xfrm>
            <a:off x="2934335" y="5424805"/>
            <a:ext cx="3633470" cy="82994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低压槽线上气流以辐合为主，易形成锋面。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9746" name="任意多边形 29745" descr="蓝色砂纸"/>
          <p:cNvSpPr/>
          <p:nvPr/>
        </p:nvSpPr>
        <p:spPr>
          <a:xfrm>
            <a:off x="6257057" y="3700050"/>
            <a:ext cx="2230024" cy="571801"/>
          </a:xfrm>
          <a:custGeom>
            <a:avLst/>
            <a:gdLst>
              <a:gd name="txL" fmla="*/ 0 w 21600"/>
              <a:gd name="txT" fmla="*/ 16736 h 21600"/>
              <a:gd name="txR" fmla="*/ 18242 w 21600"/>
              <a:gd name="txB" fmla="*/ 21600 h 21600"/>
            </a:gdLst>
            <a:ahLst/>
            <a:cxnLst>
              <a:cxn ang="270">
                <a:pos x="16188" y="0"/>
              </a:cxn>
              <a:cxn ang="180">
                <a:pos x="10777" y="5580"/>
              </a:cxn>
              <a:cxn ang="180">
                <a:pos x="0" y="19168"/>
              </a:cxn>
              <a:cxn ang="90">
                <a:pos x="9121" y="21600"/>
              </a:cxn>
              <a:cxn ang="0">
                <a:pos x="18242" y="14103"/>
              </a:cxn>
              <a:cxn ang="0">
                <a:pos x="21600" y="5580"/>
              </a:cxn>
            </a:cxnLst>
            <a:rect l="txL" t="txT" r="txR" b="txB"/>
            <a:pathLst>
              <a:path w="21600" h="21600">
                <a:moveTo>
                  <a:pt x="16188" y="0"/>
                </a:moveTo>
                <a:lnTo>
                  <a:pt x="10777" y="5580"/>
                </a:lnTo>
                <a:lnTo>
                  <a:pt x="14135" y="5580"/>
                </a:lnTo>
                <a:lnTo>
                  <a:pt x="14135" y="16736"/>
                </a:lnTo>
                <a:lnTo>
                  <a:pt x="0" y="16736"/>
                </a:lnTo>
                <a:lnTo>
                  <a:pt x="0" y="21600"/>
                </a:lnTo>
                <a:lnTo>
                  <a:pt x="18242" y="21600"/>
                </a:lnTo>
                <a:lnTo>
                  <a:pt x="18242" y="5580"/>
                </a:lnTo>
                <a:lnTo>
                  <a:pt x="21600" y="5580"/>
                </a:lnTo>
                <a:close/>
              </a:path>
            </a:pathLst>
          </a:custGeom>
          <a:blipFill rotWithShape="0">
            <a:blip r:embed="rId1"/>
          </a:blip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29748" name="任意多边形 29747"/>
          <p:cNvSpPr/>
          <p:nvPr/>
        </p:nvSpPr>
        <p:spPr>
          <a:xfrm>
            <a:off x="8109455" y="2440896"/>
            <a:ext cx="1073318" cy="466970"/>
          </a:xfrm>
          <a:custGeom>
            <a:avLst/>
            <a:gdLst/>
            <a:ahLst/>
            <a:cxnLst/>
            <a:pathLst>
              <a:path w="1008" h="448">
                <a:moveTo>
                  <a:pt x="0" y="64"/>
                </a:moveTo>
                <a:cubicBezTo>
                  <a:pt x="12" y="64"/>
                  <a:pt x="24" y="64"/>
                  <a:pt x="96" y="64"/>
                </a:cubicBezTo>
                <a:cubicBezTo>
                  <a:pt x="168" y="64"/>
                  <a:pt x="280" y="0"/>
                  <a:pt x="432" y="64"/>
                </a:cubicBezTo>
                <a:cubicBezTo>
                  <a:pt x="584" y="128"/>
                  <a:pt x="904" y="376"/>
                  <a:pt x="1008" y="448"/>
                </a:cubicBezTo>
              </a:path>
            </a:pathLst>
          </a:custGeom>
          <a:noFill/>
          <a:ln w="38100" cap="flat" cmpd="sng">
            <a:solidFill>
              <a:srgbClr val="FF006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grpSp>
        <p:nvGrpSpPr>
          <p:cNvPr id="29749" name="组合 29748"/>
          <p:cNvGrpSpPr/>
          <p:nvPr/>
        </p:nvGrpSpPr>
        <p:grpSpPr>
          <a:xfrm>
            <a:off x="8210711" y="2371803"/>
            <a:ext cx="343081" cy="114360"/>
            <a:chOff x="4440" y="3144"/>
            <a:chExt cx="288" cy="96"/>
          </a:xfrm>
        </p:grpSpPr>
        <p:sp>
          <p:nvSpPr>
            <p:cNvPr id="29750" name="流程图: 延期 29749"/>
            <p:cNvSpPr/>
            <p:nvPr/>
          </p:nvSpPr>
          <p:spPr>
            <a:xfrm rot="-5400000">
              <a:off x="4464" y="3120"/>
              <a:ext cx="96" cy="144"/>
            </a:xfrm>
            <a:prstGeom prst="flowChartDelay">
              <a:avLst/>
            </a:prstGeom>
            <a:solidFill>
              <a:srgbClr val="FF0066"/>
            </a:solidFill>
            <a:ln w="9525">
              <a:noFill/>
            </a:ln>
          </p:spPr>
          <p:txBody>
            <a:bodyPr/>
            <a:p>
              <a:endParaRPr lang="zh-CN" altLang="en-US" sz="1800"/>
            </a:p>
          </p:txBody>
        </p:sp>
        <p:sp>
          <p:nvSpPr>
            <p:cNvPr id="29751" name="流程图: 延期 29750"/>
            <p:cNvSpPr/>
            <p:nvPr/>
          </p:nvSpPr>
          <p:spPr>
            <a:xfrm rot="-5400000">
              <a:off x="4608" y="3120"/>
              <a:ext cx="96" cy="144"/>
            </a:xfrm>
            <a:prstGeom prst="flowChartDelay">
              <a:avLst/>
            </a:prstGeom>
            <a:solidFill>
              <a:srgbClr val="FF0066"/>
            </a:solidFill>
            <a:ln w="9525">
              <a:noFill/>
            </a:ln>
          </p:spPr>
          <p:txBody>
            <a:bodyPr/>
            <a:p>
              <a:endParaRPr lang="zh-CN" altLang="en-US" sz="1800"/>
            </a:p>
          </p:txBody>
        </p:sp>
      </p:grpSp>
      <p:grpSp>
        <p:nvGrpSpPr>
          <p:cNvPr id="29752" name="组合 29751"/>
          <p:cNvGrpSpPr/>
          <p:nvPr/>
        </p:nvGrpSpPr>
        <p:grpSpPr>
          <a:xfrm rot="1978943">
            <a:off x="8610971" y="2514754"/>
            <a:ext cx="343081" cy="114360"/>
            <a:chOff x="4440" y="3144"/>
            <a:chExt cx="288" cy="96"/>
          </a:xfrm>
        </p:grpSpPr>
        <p:sp>
          <p:nvSpPr>
            <p:cNvPr id="29753" name="流程图: 延期 29752"/>
            <p:cNvSpPr/>
            <p:nvPr/>
          </p:nvSpPr>
          <p:spPr>
            <a:xfrm rot="-5400000">
              <a:off x="4464" y="3120"/>
              <a:ext cx="96" cy="144"/>
            </a:xfrm>
            <a:prstGeom prst="flowChartDelay">
              <a:avLst/>
            </a:prstGeom>
            <a:solidFill>
              <a:srgbClr val="FF0066"/>
            </a:solidFill>
            <a:ln w="9525">
              <a:noFill/>
            </a:ln>
          </p:spPr>
          <p:txBody>
            <a:bodyPr/>
            <a:p>
              <a:endParaRPr lang="zh-CN" altLang="en-US" sz="1800"/>
            </a:p>
          </p:txBody>
        </p:sp>
        <p:sp>
          <p:nvSpPr>
            <p:cNvPr id="29754" name="流程图: 延期 29753"/>
            <p:cNvSpPr/>
            <p:nvPr/>
          </p:nvSpPr>
          <p:spPr>
            <a:xfrm rot="-5400000">
              <a:off x="4608" y="3120"/>
              <a:ext cx="96" cy="144"/>
            </a:xfrm>
            <a:prstGeom prst="flowChartDelay">
              <a:avLst/>
            </a:prstGeom>
            <a:solidFill>
              <a:srgbClr val="FF0066"/>
            </a:solidFill>
            <a:ln w="9525">
              <a:noFill/>
            </a:ln>
          </p:spPr>
          <p:txBody>
            <a:bodyPr/>
            <a:p>
              <a:endParaRPr lang="zh-CN" altLang="en-US" sz="1800"/>
            </a:p>
          </p:txBody>
        </p:sp>
      </p:grpSp>
      <p:grpSp>
        <p:nvGrpSpPr>
          <p:cNvPr id="29755" name="组合 29754"/>
          <p:cNvGrpSpPr/>
          <p:nvPr/>
        </p:nvGrpSpPr>
        <p:grpSpPr>
          <a:xfrm rot="1978943">
            <a:off x="8954053" y="2743474"/>
            <a:ext cx="343081" cy="114360"/>
            <a:chOff x="4440" y="3144"/>
            <a:chExt cx="288" cy="96"/>
          </a:xfrm>
        </p:grpSpPr>
        <p:sp>
          <p:nvSpPr>
            <p:cNvPr id="29756" name="流程图: 延期 29755"/>
            <p:cNvSpPr/>
            <p:nvPr/>
          </p:nvSpPr>
          <p:spPr>
            <a:xfrm rot="-5400000">
              <a:off x="4464" y="3120"/>
              <a:ext cx="96" cy="144"/>
            </a:xfrm>
            <a:prstGeom prst="flowChartDelay">
              <a:avLst/>
            </a:prstGeom>
            <a:solidFill>
              <a:srgbClr val="FF0066"/>
            </a:solidFill>
            <a:ln w="9525">
              <a:noFill/>
            </a:ln>
          </p:spPr>
          <p:txBody>
            <a:bodyPr/>
            <a:p>
              <a:endParaRPr lang="zh-CN" altLang="en-US" sz="1800"/>
            </a:p>
          </p:txBody>
        </p:sp>
        <p:sp>
          <p:nvSpPr>
            <p:cNvPr id="29757" name="流程图: 延期 29756"/>
            <p:cNvSpPr/>
            <p:nvPr/>
          </p:nvSpPr>
          <p:spPr>
            <a:xfrm rot="-5400000">
              <a:off x="4608" y="3120"/>
              <a:ext cx="96" cy="144"/>
            </a:xfrm>
            <a:prstGeom prst="flowChartDelay">
              <a:avLst/>
            </a:prstGeom>
            <a:solidFill>
              <a:srgbClr val="FF0066"/>
            </a:solidFill>
            <a:ln w="9525">
              <a:noFill/>
            </a:ln>
          </p:spPr>
          <p:txBody>
            <a:bodyPr/>
            <a:p>
              <a:endParaRPr lang="zh-CN" altLang="en-US" sz="1800"/>
            </a:p>
          </p:txBody>
        </p:sp>
      </p:grpSp>
      <p:sp>
        <p:nvSpPr>
          <p:cNvPr id="29758" name="文本框 29757"/>
          <p:cNvSpPr txBox="1"/>
          <p:nvPr/>
        </p:nvSpPr>
        <p:spPr>
          <a:xfrm>
            <a:off x="8839693" y="2972194"/>
            <a:ext cx="80052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暖锋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60" name="直接连接符 29759"/>
          <p:cNvSpPr/>
          <p:nvPr/>
        </p:nvSpPr>
        <p:spPr>
          <a:xfrm flipH="1" flipV="1">
            <a:off x="3178863" y="2571933"/>
            <a:ext cx="343081" cy="17154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9761" name="直接连接符 29760"/>
          <p:cNvSpPr/>
          <p:nvPr/>
        </p:nvSpPr>
        <p:spPr>
          <a:xfrm rot="51918384" flipV="1">
            <a:off x="3570785" y="2911441"/>
            <a:ext cx="223955" cy="325211"/>
          </a:xfrm>
          <a:prstGeom prst="line">
            <a:avLst/>
          </a:prstGeom>
          <a:ln w="38100" cap="flat" cmpd="sng">
            <a:solidFill>
              <a:srgbClr val="000000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9762" name="直接连接符 29761"/>
          <p:cNvSpPr/>
          <p:nvPr/>
        </p:nvSpPr>
        <p:spPr>
          <a:xfrm>
            <a:off x="3464763" y="4344516"/>
            <a:ext cx="343081" cy="17154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9763" name="直接连接符 29762"/>
          <p:cNvSpPr/>
          <p:nvPr/>
        </p:nvSpPr>
        <p:spPr>
          <a:xfrm flipV="1">
            <a:off x="3521943" y="4801958"/>
            <a:ext cx="228720" cy="343081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9764" name="直接连接符 29763"/>
          <p:cNvSpPr/>
          <p:nvPr/>
        </p:nvSpPr>
        <p:spPr>
          <a:xfrm rot="-8861981" flipH="1">
            <a:off x="7181470" y="2629113"/>
            <a:ext cx="228720" cy="285901"/>
          </a:xfrm>
          <a:prstGeom prst="line">
            <a:avLst/>
          </a:prstGeom>
          <a:ln w="38100" cap="flat" cmpd="sng">
            <a:solidFill>
              <a:schemeClr val="bg2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9765" name="直接连接符 29764"/>
          <p:cNvSpPr/>
          <p:nvPr/>
        </p:nvSpPr>
        <p:spPr>
          <a:xfrm rot="-3565854">
            <a:off x="7323229" y="2714884"/>
            <a:ext cx="1190" cy="400261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67" name="直接连接符 29766"/>
          <p:cNvSpPr/>
          <p:nvPr/>
        </p:nvSpPr>
        <p:spPr>
          <a:xfrm flipH="1" flipV="1">
            <a:off x="8364384" y="2564786"/>
            <a:ext cx="107212" cy="48603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68" name="直接连接符 29767"/>
          <p:cNvSpPr/>
          <p:nvPr/>
        </p:nvSpPr>
        <p:spPr>
          <a:xfrm flipH="1" flipV="1">
            <a:off x="8040363" y="2726797"/>
            <a:ext cx="377626" cy="324021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9770" name="文本框 29769"/>
          <p:cNvSpPr txBox="1"/>
          <p:nvPr/>
        </p:nvSpPr>
        <p:spPr>
          <a:xfrm>
            <a:off x="7121907" y="4294484"/>
            <a:ext cx="1522730" cy="138366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前：暖锋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后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 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冷锋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中：暖气团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雨水位置？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7" grpId="0"/>
      <p:bldP spid="29718" grpId="0"/>
      <p:bldP spid="29719" grpId="0"/>
      <p:bldP spid="29720" grpId="0"/>
      <p:bldP spid="29725" grpId="0"/>
      <p:bldP spid="29729" grpId="0"/>
      <p:bldP spid="29744" grpId="0" bldLvl="0" animBg="1"/>
      <p:bldP spid="29745" grpId="0" bldLvl="0" animBg="1"/>
      <p:bldP spid="29758" grpId="0"/>
      <p:bldP spid="297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2" name="组合 46081"/>
          <p:cNvGrpSpPr/>
          <p:nvPr/>
        </p:nvGrpSpPr>
        <p:grpSpPr>
          <a:xfrm>
            <a:off x="1649722" y="1828593"/>
            <a:ext cx="2687465" cy="1658223"/>
            <a:chOff x="590" y="1104"/>
            <a:chExt cx="1873" cy="1019"/>
          </a:xfrm>
        </p:grpSpPr>
        <p:sp>
          <p:nvSpPr>
            <p:cNvPr id="46083" name="任意多边形 46082"/>
            <p:cNvSpPr/>
            <p:nvPr/>
          </p:nvSpPr>
          <p:spPr>
            <a:xfrm>
              <a:off x="590" y="1104"/>
              <a:ext cx="1873" cy="1019"/>
            </a:xfrm>
            <a:custGeom>
              <a:avLst/>
              <a:gdLst/>
              <a:ahLst/>
              <a:cxnLst/>
              <a:pathLst>
                <a:path w="1873" h="1019">
                  <a:moveTo>
                    <a:pt x="1818" y="586"/>
                  </a:moveTo>
                  <a:cubicBezTo>
                    <a:pt x="1873" y="479"/>
                    <a:pt x="1418" y="96"/>
                    <a:pt x="1177" y="48"/>
                  </a:cubicBezTo>
                  <a:cubicBezTo>
                    <a:pt x="937" y="0"/>
                    <a:pt x="549" y="156"/>
                    <a:pt x="372" y="299"/>
                  </a:cubicBezTo>
                  <a:cubicBezTo>
                    <a:pt x="195" y="443"/>
                    <a:pt x="0" y="799"/>
                    <a:pt x="116" y="909"/>
                  </a:cubicBezTo>
                  <a:cubicBezTo>
                    <a:pt x="232" y="1019"/>
                    <a:pt x="782" y="1014"/>
                    <a:pt x="1066" y="960"/>
                  </a:cubicBezTo>
                  <a:cubicBezTo>
                    <a:pt x="1350" y="906"/>
                    <a:pt x="1661" y="664"/>
                    <a:pt x="1818" y="58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084" name="任意多边形 46083"/>
            <p:cNvSpPr/>
            <p:nvPr/>
          </p:nvSpPr>
          <p:spPr>
            <a:xfrm rot="4535316">
              <a:off x="1204" y="978"/>
              <a:ext cx="587" cy="1245"/>
            </a:xfrm>
            <a:custGeom>
              <a:avLst/>
              <a:gdLst/>
              <a:ahLst/>
              <a:cxnLst/>
              <a:pathLst>
                <a:path w="736" h="1120">
                  <a:moveTo>
                    <a:pt x="8" y="536"/>
                  </a:moveTo>
                  <a:cubicBezTo>
                    <a:pt x="16" y="352"/>
                    <a:pt x="272" y="16"/>
                    <a:pt x="392" y="8"/>
                  </a:cubicBezTo>
                  <a:cubicBezTo>
                    <a:pt x="512" y="0"/>
                    <a:pt x="736" y="304"/>
                    <a:pt x="728" y="488"/>
                  </a:cubicBezTo>
                  <a:cubicBezTo>
                    <a:pt x="720" y="672"/>
                    <a:pt x="464" y="1104"/>
                    <a:pt x="344" y="1112"/>
                  </a:cubicBezTo>
                  <a:cubicBezTo>
                    <a:pt x="224" y="1120"/>
                    <a:pt x="0" y="720"/>
                    <a:pt x="8" y="536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085" name="任意多边形 46084"/>
            <p:cNvSpPr/>
            <p:nvPr/>
          </p:nvSpPr>
          <p:spPr>
            <a:xfrm rot="2809802">
              <a:off x="1297" y="1226"/>
              <a:ext cx="425" cy="683"/>
            </a:xfrm>
            <a:custGeom>
              <a:avLst/>
              <a:gdLst/>
              <a:ahLst/>
              <a:cxnLst/>
              <a:pathLst>
                <a:path w="568" h="896">
                  <a:moveTo>
                    <a:pt x="504" y="568"/>
                  </a:moveTo>
                  <a:cubicBezTo>
                    <a:pt x="440" y="704"/>
                    <a:pt x="144" y="896"/>
                    <a:pt x="72" y="856"/>
                  </a:cubicBezTo>
                  <a:cubicBezTo>
                    <a:pt x="0" y="816"/>
                    <a:pt x="8" y="464"/>
                    <a:pt x="72" y="328"/>
                  </a:cubicBezTo>
                  <a:cubicBezTo>
                    <a:pt x="136" y="192"/>
                    <a:pt x="384" y="0"/>
                    <a:pt x="456" y="40"/>
                  </a:cubicBezTo>
                  <a:cubicBezTo>
                    <a:pt x="528" y="80"/>
                    <a:pt x="568" y="432"/>
                    <a:pt x="504" y="56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086" name="文本框 46085"/>
          <p:cNvSpPr txBox="1"/>
          <p:nvPr/>
        </p:nvSpPr>
        <p:spPr>
          <a:xfrm rot="-2212194">
            <a:off x="2895772" y="2660087"/>
            <a:ext cx="79248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文本框 46086"/>
          <p:cNvSpPr txBox="1"/>
          <p:nvPr/>
        </p:nvSpPr>
        <p:spPr>
          <a:xfrm rot="-2223879">
            <a:off x="3058973" y="2835200"/>
            <a:ext cx="102108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1002.5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8" name="文本框 46087"/>
          <p:cNvSpPr txBox="1"/>
          <p:nvPr/>
        </p:nvSpPr>
        <p:spPr>
          <a:xfrm rot="-1847760">
            <a:off x="3398480" y="3086554"/>
            <a:ext cx="79248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1005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任意多边形 46089"/>
          <p:cNvSpPr/>
          <p:nvPr/>
        </p:nvSpPr>
        <p:spPr>
          <a:xfrm>
            <a:off x="1706902" y="2686294"/>
            <a:ext cx="972062" cy="800522"/>
          </a:xfrm>
          <a:custGeom>
            <a:avLst/>
            <a:gdLst/>
            <a:ahLst/>
            <a:cxnLst/>
            <a:pathLst>
              <a:path w="864" h="576">
                <a:moveTo>
                  <a:pt x="864" y="0"/>
                </a:moveTo>
                <a:cubicBezTo>
                  <a:pt x="688" y="32"/>
                  <a:pt x="512" y="64"/>
                  <a:pt x="384" y="144"/>
                </a:cubicBezTo>
                <a:cubicBezTo>
                  <a:pt x="256" y="224"/>
                  <a:pt x="160" y="408"/>
                  <a:pt x="96" y="480"/>
                </a:cubicBezTo>
                <a:cubicBezTo>
                  <a:pt x="32" y="552"/>
                  <a:pt x="16" y="560"/>
                  <a:pt x="0" y="576"/>
                </a:cubicBezTo>
              </a:path>
            </a:pathLst>
          </a:custGeom>
          <a:noFill/>
          <a:ln w="38100" cap="flat" cmpd="sng">
            <a:solidFill>
              <a:srgbClr val="FF0066">
                <a:alpha val="100000"/>
              </a:srgbClr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091" name="任意多边形 46090"/>
          <p:cNvSpPr/>
          <p:nvPr/>
        </p:nvSpPr>
        <p:spPr>
          <a:xfrm>
            <a:off x="3435409" y="2457573"/>
            <a:ext cx="1073318" cy="409791"/>
          </a:xfrm>
          <a:custGeom>
            <a:avLst/>
            <a:gdLst/>
            <a:ahLst/>
            <a:cxnLst/>
            <a:pathLst>
              <a:path w="1008" h="448">
                <a:moveTo>
                  <a:pt x="0" y="64"/>
                </a:moveTo>
                <a:cubicBezTo>
                  <a:pt x="12" y="64"/>
                  <a:pt x="24" y="64"/>
                  <a:pt x="96" y="64"/>
                </a:cubicBezTo>
                <a:cubicBezTo>
                  <a:pt x="168" y="64"/>
                  <a:pt x="280" y="0"/>
                  <a:pt x="432" y="64"/>
                </a:cubicBezTo>
                <a:cubicBezTo>
                  <a:pt x="584" y="128"/>
                  <a:pt x="904" y="376"/>
                  <a:pt x="1008" y="448"/>
                </a:cubicBezTo>
              </a:path>
            </a:pathLst>
          </a:custGeom>
          <a:noFill/>
          <a:ln w="38100" cap="flat" cmpd="sng">
            <a:solidFill>
              <a:srgbClr val="FF0066">
                <a:alpha val="100000"/>
              </a:srgbClr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092" name="椭圆 46091"/>
          <p:cNvSpPr/>
          <p:nvPr/>
        </p:nvSpPr>
        <p:spPr>
          <a:xfrm rot="3433097">
            <a:off x="1849852" y="2371803"/>
            <a:ext cx="571801" cy="1200782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093" name="椭圆 46092"/>
          <p:cNvSpPr/>
          <p:nvPr/>
        </p:nvSpPr>
        <p:spPr>
          <a:xfrm rot="6985719">
            <a:off x="3679616" y="2028723"/>
            <a:ext cx="571801" cy="1200782"/>
          </a:xfrm>
          <a:prstGeom prst="ellipse">
            <a:avLst/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094" name="文本框 46093"/>
          <p:cNvSpPr txBox="1"/>
          <p:nvPr/>
        </p:nvSpPr>
        <p:spPr>
          <a:xfrm>
            <a:off x="1706902" y="2857834"/>
            <a:ext cx="403225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5" name="文本框 46094"/>
          <p:cNvSpPr txBox="1"/>
          <p:nvPr/>
        </p:nvSpPr>
        <p:spPr>
          <a:xfrm>
            <a:off x="2107163" y="2915014"/>
            <a:ext cx="38608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6" name="文本框 46095"/>
          <p:cNvSpPr txBox="1"/>
          <p:nvPr/>
        </p:nvSpPr>
        <p:spPr>
          <a:xfrm>
            <a:off x="1631853" y="1041175"/>
            <a:ext cx="79248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itchFamily="2" charset="-122"/>
              </a:rPr>
              <a:t>练习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行楷" pitchFamily="2" charset="-122"/>
            </a:endParaRPr>
          </a:p>
        </p:txBody>
      </p:sp>
      <p:grpSp>
        <p:nvGrpSpPr>
          <p:cNvPr id="46100" name="组合 46099"/>
          <p:cNvGrpSpPr/>
          <p:nvPr/>
        </p:nvGrpSpPr>
        <p:grpSpPr>
          <a:xfrm>
            <a:off x="2450244" y="3258095"/>
            <a:ext cx="457441" cy="343081"/>
            <a:chOff x="1000" y="2016"/>
            <a:chExt cx="440" cy="310"/>
          </a:xfrm>
        </p:grpSpPr>
        <p:sp>
          <p:nvSpPr>
            <p:cNvPr id="46098" name="任意多边形 46097"/>
            <p:cNvSpPr/>
            <p:nvPr/>
          </p:nvSpPr>
          <p:spPr>
            <a:xfrm>
              <a:off x="1000" y="2076"/>
              <a:ext cx="391" cy="250"/>
            </a:xfrm>
            <a:custGeom>
              <a:avLst/>
              <a:gdLst/>
              <a:ahLst/>
              <a:cxnLst/>
              <a:pathLst>
                <a:path w="391" h="250">
                  <a:moveTo>
                    <a:pt x="0" y="250"/>
                  </a:moveTo>
                  <a:cubicBezTo>
                    <a:pt x="49" y="240"/>
                    <a:pt x="118" y="231"/>
                    <a:pt x="163" y="206"/>
                  </a:cubicBezTo>
                  <a:cubicBezTo>
                    <a:pt x="225" y="172"/>
                    <a:pt x="268" y="124"/>
                    <a:pt x="326" y="87"/>
                  </a:cubicBezTo>
                  <a:cubicBezTo>
                    <a:pt x="347" y="24"/>
                    <a:pt x="321" y="80"/>
                    <a:pt x="369" y="32"/>
                  </a:cubicBezTo>
                  <a:cubicBezTo>
                    <a:pt x="378" y="23"/>
                    <a:pt x="391" y="0"/>
                    <a:pt x="391" y="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099" name="直接连接符 46098"/>
            <p:cNvSpPr/>
            <p:nvPr/>
          </p:nvSpPr>
          <p:spPr>
            <a:xfrm flipV="1">
              <a:off x="1296" y="2016"/>
              <a:ext cx="144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6109" name="组合 46108"/>
          <p:cNvGrpSpPr/>
          <p:nvPr/>
        </p:nvGrpSpPr>
        <p:grpSpPr>
          <a:xfrm>
            <a:off x="5392420" y="2469515"/>
            <a:ext cx="6064885" cy="830502"/>
            <a:chOff x="2942" y="1056"/>
            <a:chExt cx="3940" cy="697"/>
          </a:xfrm>
        </p:grpSpPr>
        <p:sp>
          <p:nvSpPr>
            <p:cNvPr id="46104" name="文本框 46103"/>
            <p:cNvSpPr txBox="1"/>
            <p:nvPr/>
          </p:nvSpPr>
          <p:spPr>
            <a:xfrm>
              <a:off x="2942" y="1056"/>
              <a:ext cx="3940" cy="6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anchor="t">
              <a:spAutoFit/>
            </a:bodyPr>
            <a:p>
              <a:pPr algn="l"/>
              <a:r>
                <a:rPr lang="en-US" altLang="zh-CN" b="1" dirty="0">
                  <a:latin typeface="Times New Roman" panose="02020603050405020304" pitchFamily="18" charset="0"/>
                </a:rPr>
                <a:t>2</a:t>
              </a:r>
              <a:r>
                <a:rPr lang="zh-CN" altLang="en-US" b="1" dirty="0">
                  <a:latin typeface="Times New Roman" panose="02020603050405020304" pitchFamily="18" charset="0"/>
                </a:rPr>
                <a:t>、该系统属于          气压中心，</a:t>
              </a:r>
              <a:endParaRPr lang="zh-CN" altLang="en-US" b="1" dirty="0">
                <a:latin typeface="Times New Roman" panose="02020603050405020304" pitchFamily="18" charset="0"/>
              </a:endParaRPr>
            </a:p>
            <a:p>
              <a:pPr algn="l"/>
              <a:r>
                <a:rPr lang="zh-CN" altLang="en-US" b="1" dirty="0">
                  <a:latin typeface="Times New Roman" panose="02020603050405020304" pitchFamily="18" charset="0"/>
                </a:rPr>
                <a:t>从气流运动状况来说属于           。</a:t>
              </a:r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46105" name="直接连接符 46104"/>
            <p:cNvSpPr/>
            <p:nvPr/>
          </p:nvSpPr>
          <p:spPr>
            <a:xfrm>
              <a:off x="4246" y="1270"/>
              <a:ext cx="528" cy="0"/>
            </a:xfrm>
            <a:prstGeom prst="line">
              <a:avLst/>
            </a:prstGeom>
            <a:ln w="38100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07" name="直接连接符 46106"/>
            <p:cNvSpPr/>
            <p:nvPr/>
          </p:nvSpPr>
          <p:spPr>
            <a:xfrm>
              <a:off x="5074" y="1623"/>
              <a:ext cx="528" cy="0"/>
            </a:xfrm>
            <a:prstGeom prst="line">
              <a:avLst/>
            </a:prstGeom>
            <a:ln w="38100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6110" name="文本框 46109"/>
          <p:cNvSpPr txBox="1"/>
          <p:nvPr/>
        </p:nvSpPr>
        <p:spPr>
          <a:xfrm>
            <a:off x="4631055" y="3441700"/>
            <a:ext cx="5890895" cy="82994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b="1" dirty="0"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</a:rPr>
              <a:t>、甲地目前在</a:t>
            </a:r>
            <a:r>
              <a:rPr lang="zh-CN" altLang="en-US" b="1" u="sng" dirty="0">
                <a:latin typeface="Times New Roman" panose="02020603050405020304" pitchFamily="18" charset="0"/>
              </a:rPr>
              <a:t>             </a:t>
            </a:r>
            <a:r>
              <a:rPr lang="zh-CN" altLang="en-US" b="1" dirty="0">
                <a:latin typeface="Times New Roman" panose="02020603050405020304" pitchFamily="18" charset="0"/>
              </a:rPr>
              <a:t>气团控制下，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pPr algn="l"/>
            <a:r>
              <a:rPr lang="zh-CN" altLang="en-US" b="1" dirty="0">
                <a:latin typeface="Times New Roman" panose="02020603050405020304" pitchFamily="18" charset="0"/>
              </a:rPr>
              <a:t>不久将经历</a:t>
            </a:r>
            <a:r>
              <a:rPr lang="zh-CN" altLang="en-US" b="1" u="sng" dirty="0">
                <a:latin typeface="Times New Roman" panose="02020603050405020304" pitchFamily="18" charset="0"/>
              </a:rPr>
              <a:t>            </a:t>
            </a:r>
            <a:r>
              <a:rPr lang="zh-CN" altLang="en-US" b="1" dirty="0">
                <a:latin typeface="Times New Roman" panose="02020603050405020304" pitchFamily="18" charset="0"/>
              </a:rPr>
              <a:t>天气过程。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  <p:grpSp>
        <p:nvGrpSpPr>
          <p:cNvPr id="46114" name="组合 46113"/>
          <p:cNvGrpSpPr/>
          <p:nvPr/>
        </p:nvGrpSpPr>
        <p:grpSpPr>
          <a:xfrm>
            <a:off x="3022808" y="4413609"/>
            <a:ext cx="8301837" cy="830302"/>
            <a:chOff x="641" y="2688"/>
            <a:chExt cx="6969" cy="697"/>
          </a:xfrm>
        </p:grpSpPr>
        <p:sp>
          <p:nvSpPr>
            <p:cNvPr id="46108" name="直接连接符 46107"/>
            <p:cNvSpPr/>
            <p:nvPr/>
          </p:nvSpPr>
          <p:spPr>
            <a:xfrm>
              <a:off x="4656" y="2928"/>
              <a:ext cx="624" cy="0"/>
            </a:xfrm>
            <a:prstGeom prst="line">
              <a:avLst/>
            </a:prstGeom>
            <a:ln w="38100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111" name="文本框 46110"/>
            <p:cNvSpPr txBox="1"/>
            <p:nvPr/>
          </p:nvSpPr>
          <p:spPr>
            <a:xfrm>
              <a:off x="641" y="2688"/>
              <a:ext cx="6969" cy="6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b="1" dirty="0">
                  <a:latin typeface="Times New Roman" panose="02020603050405020304" pitchFamily="18" charset="0"/>
                </a:rPr>
                <a:t>4</a:t>
              </a:r>
              <a:r>
                <a:rPr lang="zh-CN" altLang="en-US" b="1" dirty="0">
                  <a:latin typeface="Times New Roman" panose="02020603050405020304" pitchFamily="18" charset="0"/>
                </a:rPr>
                <a:t>、在</a:t>
              </a:r>
              <a:r>
                <a:rPr lang="en-US" altLang="zh-CN" b="1" dirty="0">
                  <a:latin typeface="Times New Roman" panose="02020603050405020304" pitchFamily="18" charset="0"/>
                </a:rPr>
                <a:t>A</a:t>
              </a:r>
              <a:r>
                <a:rPr lang="zh-CN" altLang="en-US" b="1" dirty="0">
                  <a:latin typeface="Times New Roman" panose="02020603050405020304" pitchFamily="18" charset="0"/>
                </a:rPr>
                <a:t>、</a:t>
              </a:r>
              <a:r>
                <a:rPr lang="en-US" altLang="zh-CN" b="1" dirty="0">
                  <a:latin typeface="Times New Roman" panose="02020603050405020304" pitchFamily="18" charset="0"/>
                </a:rPr>
                <a:t>B</a:t>
              </a:r>
              <a:r>
                <a:rPr lang="zh-CN" altLang="en-US" b="1" dirty="0">
                  <a:latin typeface="Times New Roman" panose="02020603050405020304" pitchFamily="18" charset="0"/>
                </a:rPr>
                <a:t>、</a:t>
              </a:r>
              <a:r>
                <a:rPr lang="en-US" altLang="zh-CN" b="1" dirty="0">
                  <a:latin typeface="Times New Roman" panose="02020603050405020304" pitchFamily="18" charset="0"/>
                </a:rPr>
                <a:t>C</a:t>
              </a:r>
              <a:r>
                <a:rPr lang="zh-CN" altLang="en-US" b="1" dirty="0">
                  <a:latin typeface="Times New Roman" panose="02020603050405020304" pitchFamily="18" charset="0"/>
                </a:rPr>
                <a:t>、</a:t>
              </a:r>
              <a:r>
                <a:rPr lang="en-US" altLang="zh-CN" b="1" dirty="0">
                  <a:latin typeface="Times New Roman" panose="02020603050405020304" pitchFamily="18" charset="0"/>
                </a:rPr>
                <a:t>D</a:t>
              </a:r>
              <a:r>
                <a:rPr lang="zh-CN" altLang="en-US" b="1" dirty="0">
                  <a:latin typeface="Times New Roman" panose="02020603050405020304" pitchFamily="18" charset="0"/>
                </a:rPr>
                <a:t>四个区域中，目前以</a:t>
              </a:r>
              <a:endParaRPr lang="zh-CN" altLang="en-US" b="1" dirty="0">
                <a:latin typeface="Times New Roman" panose="02020603050405020304" pitchFamily="18" charset="0"/>
              </a:endParaRPr>
            </a:p>
            <a:p>
              <a:pPr algn="l"/>
              <a:r>
                <a:rPr lang="zh-CN" altLang="en-US" b="1" dirty="0">
                  <a:latin typeface="Times New Roman" panose="02020603050405020304" pitchFamily="18" charset="0"/>
                </a:rPr>
                <a:t>区域出现降水为主</a:t>
              </a:r>
              <a:endParaRPr lang="zh-CN" altLang="en-US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46112" name="文本框 46111"/>
          <p:cNvSpPr txBox="1"/>
          <p:nvPr/>
        </p:nvSpPr>
        <p:spPr>
          <a:xfrm>
            <a:off x="3797550" y="2587420"/>
            <a:ext cx="403225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3" name="文本框 46112"/>
          <p:cNvSpPr txBox="1"/>
          <p:nvPr/>
        </p:nvSpPr>
        <p:spPr>
          <a:xfrm>
            <a:off x="3822566" y="2286033"/>
            <a:ext cx="403225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5" name="文本框 46114"/>
          <p:cNvSpPr txBox="1"/>
          <p:nvPr/>
        </p:nvSpPr>
        <p:spPr>
          <a:xfrm>
            <a:off x="7499535" y="1375916"/>
            <a:ext cx="48895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北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6" name="文本框 46115"/>
          <p:cNvSpPr txBox="1"/>
          <p:nvPr/>
        </p:nvSpPr>
        <p:spPr>
          <a:xfrm>
            <a:off x="8581191" y="1646331"/>
            <a:ext cx="110109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近地面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7" name="文本框 46116"/>
          <p:cNvSpPr txBox="1"/>
          <p:nvPr/>
        </p:nvSpPr>
        <p:spPr>
          <a:xfrm>
            <a:off x="7445810" y="2495008"/>
            <a:ext cx="79502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低压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8" name="文本框 46117"/>
          <p:cNvSpPr txBox="1"/>
          <p:nvPr/>
        </p:nvSpPr>
        <p:spPr>
          <a:xfrm>
            <a:off x="8553792" y="2686294"/>
            <a:ext cx="79502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气旋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9" name="文本框 46118"/>
          <p:cNvSpPr txBox="1"/>
          <p:nvPr/>
        </p:nvSpPr>
        <p:spPr>
          <a:xfrm>
            <a:off x="6957375" y="3375630"/>
            <a:ext cx="48895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暖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20" name="文本框 46119"/>
          <p:cNvSpPr txBox="1"/>
          <p:nvPr/>
        </p:nvSpPr>
        <p:spPr>
          <a:xfrm>
            <a:off x="6448774" y="3717268"/>
            <a:ext cx="79502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冷锋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21" name="文本框 46120"/>
          <p:cNvSpPr txBox="1"/>
          <p:nvPr/>
        </p:nvSpPr>
        <p:spPr>
          <a:xfrm>
            <a:off x="8447320" y="4413762"/>
            <a:ext cx="929640" cy="46037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 b="1" u="sng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b="1" u="sng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6125" name="组合 46124"/>
          <p:cNvGrpSpPr/>
          <p:nvPr/>
        </p:nvGrpSpPr>
        <p:grpSpPr>
          <a:xfrm>
            <a:off x="4629808" y="1375916"/>
            <a:ext cx="6350565" cy="830303"/>
            <a:chOff x="1650" y="436"/>
            <a:chExt cx="5331" cy="697"/>
          </a:xfrm>
        </p:grpSpPr>
        <p:sp>
          <p:nvSpPr>
            <p:cNvPr id="46101" name="文本框 46100"/>
            <p:cNvSpPr txBox="1"/>
            <p:nvPr/>
          </p:nvSpPr>
          <p:spPr>
            <a:xfrm>
              <a:off x="1650" y="436"/>
              <a:ext cx="5331" cy="6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b="1" dirty="0">
                  <a:latin typeface="Times New Roman" panose="02020603050405020304" pitchFamily="18" charset="0"/>
                </a:rPr>
                <a:t>1</a:t>
              </a:r>
              <a:r>
                <a:rPr lang="zh-CN" altLang="en-US" b="1" dirty="0">
                  <a:latin typeface="Times New Roman" panose="02020603050405020304" pitchFamily="18" charset="0"/>
                </a:rPr>
                <a:t>、该天气系统位于         半球（南、北）</a:t>
              </a:r>
              <a:endParaRPr lang="zh-CN" altLang="en-US" b="1" dirty="0">
                <a:latin typeface="Times New Roman" panose="02020603050405020304" pitchFamily="18" charset="0"/>
              </a:endParaRPr>
            </a:p>
            <a:p>
              <a:pPr algn="l"/>
              <a:r>
                <a:rPr lang="zh-CN" altLang="en-US" b="1" dirty="0">
                  <a:latin typeface="Times New Roman" panose="02020603050405020304" pitchFamily="18" charset="0"/>
                </a:rPr>
                <a:t>反映的是高空还是近地面状况</a:t>
              </a:r>
              <a:r>
                <a:rPr lang="en-US" altLang="zh-CN" b="1">
                  <a:latin typeface="Times New Roman" panose="02020603050405020304" pitchFamily="18" charset="0"/>
                </a:rPr>
                <a:t>?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grpSp>
          <p:nvGrpSpPr>
            <p:cNvPr id="46124" name="组合 46123"/>
            <p:cNvGrpSpPr/>
            <p:nvPr/>
          </p:nvGrpSpPr>
          <p:grpSpPr>
            <a:xfrm>
              <a:off x="4014" y="709"/>
              <a:ext cx="1621" cy="341"/>
              <a:chOff x="4014" y="709"/>
              <a:chExt cx="1621" cy="341"/>
            </a:xfrm>
          </p:grpSpPr>
          <p:sp>
            <p:nvSpPr>
              <p:cNvPr id="46122" name="直接连接符 46121"/>
              <p:cNvSpPr/>
              <p:nvPr/>
            </p:nvSpPr>
            <p:spPr>
              <a:xfrm>
                <a:off x="5045" y="1050"/>
                <a:ext cx="59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123" name="直接连接符 46122"/>
              <p:cNvSpPr/>
              <p:nvPr/>
            </p:nvSpPr>
            <p:spPr>
              <a:xfrm>
                <a:off x="4014" y="709"/>
                <a:ext cx="45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46126" name="文本框 46125"/>
          <p:cNvSpPr txBox="1"/>
          <p:nvPr/>
        </p:nvSpPr>
        <p:spPr>
          <a:xfrm>
            <a:off x="2734952" y="3050817"/>
            <a:ext cx="486031" cy="4603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甲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88" grpId="0"/>
      <p:bldP spid="46094" grpId="0"/>
      <p:bldP spid="46095" grpId="0"/>
      <p:bldP spid="46096" grpId="0"/>
      <p:bldP spid="46110" grpId="0"/>
      <p:bldP spid="46112" grpId="0"/>
      <p:bldP spid="46113" grpId="0"/>
      <p:bldP spid="46115" grpId="0"/>
      <p:bldP spid="46116" grpId="0"/>
      <p:bldP spid="46117" grpId="0"/>
      <p:bldP spid="46118" grpId="0"/>
      <p:bldP spid="46119" grpId="0"/>
      <p:bldP spid="46120" grpId="0"/>
      <p:bldP spid="46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081" y="0"/>
            <a:ext cx="12157200" cy="468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探究点二　锋面气旋</a:t>
            </a:r>
            <a:endParaRPr lang="zh-CN" altLang="zh-CN" sz="2600" b="1" kern="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1094666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 bwMode="auto">
          <a:xfrm>
            <a:off x="447925" y="549474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探究导</a:t>
            </a: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引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1197546"/>
            <a:ext cx="1141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在我国北方中高纬度地区，气旋往往和锋面联系在一起，我们称之为锋面气旋。下图中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表示等压线，甲处箭头表示风向。结合图回答下列问题。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5628134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北半球。近地面情况。判断理由：风向右偏，风向与等压线斜交。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4530963"/>
            <a:ext cx="1141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上图中天气系统位于南、北半球的哪个半球？反映的是地面还是高空的情况？判断理由是什么？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194" name="Picture 2" descr="2-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36" y="2509612"/>
            <a:ext cx="3301541" cy="20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246044"/>
            <a:ext cx="1141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锋面气旋系统属于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气压中心，从气流运动状况看属于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中甲地目前在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气团控制之下，不久将经历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冷锋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暖锋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天气过程。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从图中可以看出锋面常发育在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附近，即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附近。此时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两地各吹什么方向的风？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42523" y="32971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23379" y="33288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气旋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55578" y="9012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暖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55227" y="8941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冷锋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16554" y="196001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等压线弯曲最大处的连线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55762" y="191762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低压槽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3044354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地吹偏北风，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地吹偏南风。</a:t>
            </a:r>
            <a:endParaRPr lang="zh-CN" altLang="zh-CN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4566" y="3716809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如果冷、暖锋面均引起降水，那么降水主要在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的哪几处？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206" y="4293890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处和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Picture 2" descr="2-13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35" y="4504787"/>
            <a:ext cx="3301541" cy="20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1" grpId="0"/>
      <p:bldP spid="13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73" name="文本框 26672"/>
          <p:cNvSpPr txBox="1"/>
          <p:nvPr/>
        </p:nvSpPr>
        <p:spPr>
          <a:xfrm>
            <a:off x="2852459" y="1051896"/>
            <a:ext cx="2344384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低压与气旋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03" name="文本框 26702"/>
          <p:cNvSpPr txBox="1"/>
          <p:nvPr/>
        </p:nvSpPr>
        <p:spPr>
          <a:xfrm>
            <a:off x="6097905" y="4076065"/>
            <a:ext cx="5465445" cy="189928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低压指气压分布中心为低压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气旋是指气流运动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气旋总是伴随低压出现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6704" name="椭圆 26703"/>
          <p:cNvSpPr/>
          <p:nvPr/>
        </p:nvSpPr>
        <p:spPr>
          <a:xfrm>
            <a:off x="3934116" y="1754735"/>
            <a:ext cx="1715403" cy="1715403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05" name="椭圆 26704"/>
          <p:cNvSpPr/>
          <p:nvPr/>
        </p:nvSpPr>
        <p:spPr>
          <a:xfrm>
            <a:off x="4203339" y="2025149"/>
            <a:ext cx="1099526" cy="1099526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06" name="椭圆 26705"/>
          <p:cNvSpPr/>
          <p:nvPr/>
        </p:nvSpPr>
        <p:spPr>
          <a:xfrm>
            <a:off x="4499961" y="2387290"/>
            <a:ext cx="481266" cy="481266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07" name="文本框 26706"/>
          <p:cNvSpPr txBox="1"/>
          <p:nvPr/>
        </p:nvSpPr>
        <p:spPr>
          <a:xfrm>
            <a:off x="4557142" y="2444470"/>
            <a:ext cx="343081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500" b="1">
                <a:solidFill>
                  <a:schemeClr val="tx1"/>
                </a:solidFill>
                <a:latin typeface="Times New Roman" panose="02020603050405020304" pitchFamily="18" charset="0"/>
              </a:rPr>
              <a:t>低</a:t>
            </a:r>
            <a:endParaRPr lang="zh-CN" altLang="en-US" sz="15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08" name="文本框 26707"/>
          <p:cNvSpPr txBox="1"/>
          <p:nvPr/>
        </p:nvSpPr>
        <p:spPr>
          <a:xfrm rot="-2167398">
            <a:off x="5071762" y="3073451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1005.0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09" name="文本框 26708"/>
          <p:cNvSpPr txBox="1"/>
          <p:nvPr/>
        </p:nvSpPr>
        <p:spPr>
          <a:xfrm rot="-2167398">
            <a:off x="4900222" y="2844731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1002.5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10" name="文本框 26709"/>
          <p:cNvSpPr txBox="1"/>
          <p:nvPr/>
        </p:nvSpPr>
        <p:spPr>
          <a:xfrm rot="-2167398">
            <a:off x="4728682" y="2558830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1000.0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11" name="直接连接符 26710"/>
          <p:cNvSpPr/>
          <p:nvPr/>
        </p:nvSpPr>
        <p:spPr>
          <a:xfrm flipH="1">
            <a:off x="4833518" y="2673190"/>
            <a:ext cx="80052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6712" name="直接连接符 26711"/>
          <p:cNvSpPr/>
          <p:nvPr/>
        </p:nvSpPr>
        <p:spPr>
          <a:xfrm flipV="1">
            <a:off x="4757272" y="2730371"/>
            <a:ext cx="0" cy="914881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6713" name="直接连接符 26712"/>
          <p:cNvSpPr/>
          <p:nvPr/>
        </p:nvSpPr>
        <p:spPr>
          <a:xfrm>
            <a:off x="4771566" y="1701128"/>
            <a:ext cx="0" cy="857702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6714" name="直接连接符 26713"/>
          <p:cNvSpPr/>
          <p:nvPr/>
        </p:nvSpPr>
        <p:spPr>
          <a:xfrm>
            <a:off x="3813800" y="2673190"/>
            <a:ext cx="85770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6715" name="任意多边形 26714"/>
          <p:cNvSpPr/>
          <p:nvPr/>
        </p:nvSpPr>
        <p:spPr>
          <a:xfrm rot="-10939359">
            <a:off x="4099700" y="2387290"/>
            <a:ext cx="400261" cy="51462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99FF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16" name="任意多边形 26715"/>
          <p:cNvSpPr/>
          <p:nvPr/>
        </p:nvSpPr>
        <p:spPr>
          <a:xfrm rot="6046123">
            <a:off x="4528551" y="2758960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99FF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17" name="任意多边形 26716"/>
          <p:cNvSpPr/>
          <p:nvPr/>
        </p:nvSpPr>
        <p:spPr>
          <a:xfrm>
            <a:off x="5014582" y="2387290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99FF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18" name="任意多边形 26717"/>
          <p:cNvSpPr/>
          <p:nvPr/>
        </p:nvSpPr>
        <p:spPr>
          <a:xfrm rot="15992823">
            <a:off x="4585731" y="1844079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99FF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19" name="任意多边形 26718"/>
          <p:cNvSpPr/>
          <p:nvPr/>
        </p:nvSpPr>
        <p:spPr>
          <a:xfrm rot="-10939359">
            <a:off x="4099700" y="2387290"/>
            <a:ext cx="400261" cy="51462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20" name="任意多边形 26719"/>
          <p:cNvSpPr/>
          <p:nvPr/>
        </p:nvSpPr>
        <p:spPr>
          <a:xfrm rot="6046123">
            <a:off x="4528551" y="2758960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21" name="任意多边形 26720"/>
          <p:cNvSpPr/>
          <p:nvPr/>
        </p:nvSpPr>
        <p:spPr>
          <a:xfrm>
            <a:off x="5014582" y="2402776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22" name="任意多边形 26721"/>
          <p:cNvSpPr/>
          <p:nvPr/>
        </p:nvSpPr>
        <p:spPr>
          <a:xfrm rot="15992823">
            <a:off x="4634572" y="1810723"/>
            <a:ext cx="400261" cy="612303"/>
          </a:xfrm>
          <a:custGeom>
            <a:avLst/>
            <a:gdLst>
              <a:gd name="txL" fmla="*/ 0 w 21600"/>
              <a:gd name="txT" fmla="*/ 0 h 23104"/>
              <a:gd name="txR" fmla="*/ 21600 w 21600"/>
              <a:gd name="txB" fmla="*/ 23104 h 23104"/>
            </a:gdLst>
            <a:ahLst/>
            <a:cxnLst>
              <a:cxn ang="270">
                <a:pos x="0" y="0"/>
              </a:cxn>
              <a:cxn ang="90">
                <a:pos x="21547" y="23104"/>
              </a:cxn>
              <a:cxn ang="90">
                <a:pos x="0" y="21600"/>
              </a:cxn>
            </a:cxnLst>
            <a:rect l="txL" t="txT" r="txR" b="txB"/>
            <a:pathLst>
              <a:path w="21600" h="23104" fill="none">
                <a:moveTo>
                  <a:pt x="0" y="0"/>
                </a:moveTo>
                <a:arcTo wR="21600" hR="21600" stAng="-5400000" swAng="5639569"/>
              </a:path>
              <a:path w="21600" h="23104" stroke="0">
                <a:moveTo>
                  <a:pt x="0" y="0"/>
                </a:moveTo>
                <a:arcTo wR="21600" hR="21600" stAng="-5400000" swAng="5639569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23" name="文本框 26722"/>
          <p:cNvSpPr txBox="1"/>
          <p:nvPr/>
        </p:nvSpPr>
        <p:spPr>
          <a:xfrm>
            <a:off x="2664241" y="2240766"/>
            <a:ext cx="1020903" cy="73723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北半球逆时针</a:t>
            </a:r>
            <a:endParaRPr lang="zh-CN" altLang="en-US" sz="21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26" name="椭圆 26725"/>
          <p:cNvSpPr/>
          <p:nvPr/>
        </p:nvSpPr>
        <p:spPr>
          <a:xfrm>
            <a:off x="7013504" y="1689216"/>
            <a:ext cx="1715403" cy="1715403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27" name="椭圆 26726"/>
          <p:cNvSpPr/>
          <p:nvPr/>
        </p:nvSpPr>
        <p:spPr>
          <a:xfrm>
            <a:off x="7299404" y="1975117"/>
            <a:ext cx="1099526" cy="1099526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28" name="椭圆 26727"/>
          <p:cNvSpPr/>
          <p:nvPr/>
        </p:nvSpPr>
        <p:spPr>
          <a:xfrm>
            <a:off x="7585304" y="2318197"/>
            <a:ext cx="481266" cy="481266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29" name="文本框 26728"/>
          <p:cNvSpPr txBox="1"/>
          <p:nvPr/>
        </p:nvSpPr>
        <p:spPr>
          <a:xfrm>
            <a:off x="7671694" y="2379188"/>
            <a:ext cx="343081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1500" b="1">
                <a:solidFill>
                  <a:schemeClr val="tx1"/>
                </a:solidFill>
                <a:latin typeface="Times New Roman" panose="02020603050405020304" pitchFamily="18" charset="0"/>
              </a:rPr>
              <a:t>低</a:t>
            </a:r>
            <a:endParaRPr lang="zh-CN" altLang="en-US" sz="15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30" name="文本框 26729"/>
          <p:cNvSpPr txBox="1"/>
          <p:nvPr/>
        </p:nvSpPr>
        <p:spPr>
          <a:xfrm rot="-2167398">
            <a:off x="8271465" y="3004358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1005.0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31" name="文本框 26730"/>
          <p:cNvSpPr txBox="1"/>
          <p:nvPr/>
        </p:nvSpPr>
        <p:spPr>
          <a:xfrm rot="-2167398">
            <a:off x="7985565" y="2775638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1002.5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32" name="文本框 26731"/>
          <p:cNvSpPr txBox="1"/>
          <p:nvPr/>
        </p:nvSpPr>
        <p:spPr>
          <a:xfrm rot="-2167398">
            <a:off x="7814025" y="2489737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1000.0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33" name="直接连接符 26732"/>
          <p:cNvSpPr/>
          <p:nvPr/>
        </p:nvSpPr>
        <p:spPr>
          <a:xfrm flipH="1">
            <a:off x="7985565" y="2604097"/>
            <a:ext cx="80052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6734" name="直接连接符 26733"/>
          <p:cNvSpPr/>
          <p:nvPr/>
        </p:nvSpPr>
        <p:spPr>
          <a:xfrm flipV="1">
            <a:off x="7824746" y="2673190"/>
            <a:ext cx="0" cy="914881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6735" name="直接连接符 26734"/>
          <p:cNvSpPr/>
          <p:nvPr/>
        </p:nvSpPr>
        <p:spPr>
          <a:xfrm>
            <a:off x="7830703" y="1592725"/>
            <a:ext cx="0" cy="857702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6736" name="直接连接符 26735"/>
          <p:cNvSpPr/>
          <p:nvPr/>
        </p:nvSpPr>
        <p:spPr>
          <a:xfrm>
            <a:off x="6841963" y="2604097"/>
            <a:ext cx="85770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26737" name="文本框 26736"/>
          <p:cNvSpPr txBox="1"/>
          <p:nvPr/>
        </p:nvSpPr>
        <p:spPr>
          <a:xfrm>
            <a:off x="5716229" y="2294372"/>
            <a:ext cx="1135263" cy="73723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南半球顺时针</a:t>
            </a:r>
            <a:endParaRPr lang="zh-CN" altLang="en-US" sz="21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38" name="任意多边形 26737"/>
          <p:cNvSpPr/>
          <p:nvPr/>
        </p:nvSpPr>
        <p:spPr>
          <a:xfrm rot="20925223">
            <a:off x="7699665" y="1860757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39" name="任意多边形 26738"/>
          <p:cNvSpPr/>
          <p:nvPr/>
        </p:nvSpPr>
        <p:spPr>
          <a:xfrm rot="48178960">
            <a:off x="8128515" y="2346788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40" name="任意多边形 26739"/>
          <p:cNvSpPr/>
          <p:nvPr/>
        </p:nvSpPr>
        <p:spPr>
          <a:xfrm rot="31315994">
            <a:off x="7642484" y="2718457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41" name="任意多边形 26740"/>
          <p:cNvSpPr/>
          <p:nvPr/>
        </p:nvSpPr>
        <p:spPr>
          <a:xfrm rot="59149761">
            <a:off x="7156453" y="2261018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42" name="任意多边形 26741"/>
          <p:cNvSpPr/>
          <p:nvPr/>
        </p:nvSpPr>
        <p:spPr>
          <a:xfrm rot="59149761">
            <a:off x="7156453" y="2258634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43" name="任意多边形 26742"/>
          <p:cNvSpPr/>
          <p:nvPr/>
        </p:nvSpPr>
        <p:spPr>
          <a:xfrm rot="20925223">
            <a:off x="7709194" y="1857182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44" name="任意多边形 26743"/>
          <p:cNvSpPr/>
          <p:nvPr/>
        </p:nvSpPr>
        <p:spPr>
          <a:xfrm rot="48178960">
            <a:off x="8124940" y="2343213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45" name="任意多边形 26744"/>
          <p:cNvSpPr/>
          <p:nvPr/>
        </p:nvSpPr>
        <p:spPr>
          <a:xfrm rot="31315994">
            <a:off x="7625807" y="2701780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6746" name="矩形 26745"/>
          <p:cNvSpPr/>
          <p:nvPr/>
        </p:nvSpPr>
        <p:spPr>
          <a:xfrm>
            <a:off x="4004400" y="5368994"/>
            <a:ext cx="1711829" cy="114360"/>
          </a:xfrm>
          <a:prstGeom prst="rect">
            <a:avLst/>
          </a:prstGeom>
          <a:solidFill>
            <a:srgbClr val="FF7C80"/>
          </a:solidFill>
          <a:ln w="9525">
            <a:noFill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/>
          <a:p>
            <a:endParaRPr lang="zh-CN" altLang="en-US" sz="100"/>
          </a:p>
        </p:txBody>
      </p:sp>
      <p:sp>
        <p:nvSpPr>
          <p:cNvPr id="26747" name="任意多边形 26746"/>
          <p:cNvSpPr/>
          <p:nvPr/>
        </p:nvSpPr>
        <p:spPr>
          <a:xfrm>
            <a:off x="3975811" y="3825131"/>
            <a:ext cx="1658223" cy="628981"/>
          </a:xfrm>
          <a:custGeom>
            <a:avLst/>
            <a:gdLst/>
            <a:ahLst/>
            <a:cxnLst/>
            <a:pathLst>
              <a:path w="1079" h="823">
                <a:moveTo>
                  <a:pt x="113" y="274"/>
                </a:moveTo>
                <a:cubicBezTo>
                  <a:pt x="125" y="266"/>
                  <a:pt x="141" y="262"/>
                  <a:pt x="149" y="250"/>
                </a:cubicBezTo>
                <a:cubicBezTo>
                  <a:pt x="177" y="206"/>
                  <a:pt x="159" y="113"/>
                  <a:pt x="221" y="106"/>
                </a:cubicBezTo>
                <a:cubicBezTo>
                  <a:pt x="285" y="99"/>
                  <a:pt x="349" y="98"/>
                  <a:pt x="413" y="94"/>
                </a:cubicBezTo>
                <a:cubicBezTo>
                  <a:pt x="444" y="0"/>
                  <a:pt x="528" y="44"/>
                  <a:pt x="569" y="106"/>
                </a:cubicBezTo>
                <a:cubicBezTo>
                  <a:pt x="633" y="20"/>
                  <a:pt x="649" y="46"/>
                  <a:pt x="761" y="58"/>
                </a:cubicBezTo>
                <a:cubicBezTo>
                  <a:pt x="765" y="74"/>
                  <a:pt x="757" y="101"/>
                  <a:pt x="773" y="106"/>
                </a:cubicBezTo>
                <a:cubicBezTo>
                  <a:pt x="787" y="111"/>
                  <a:pt x="785" y="78"/>
                  <a:pt x="797" y="70"/>
                </a:cubicBezTo>
                <a:cubicBezTo>
                  <a:pt x="818" y="57"/>
                  <a:pt x="869" y="46"/>
                  <a:pt x="869" y="46"/>
                </a:cubicBezTo>
                <a:cubicBezTo>
                  <a:pt x="885" y="50"/>
                  <a:pt x="906" y="45"/>
                  <a:pt x="917" y="58"/>
                </a:cubicBezTo>
                <a:cubicBezTo>
                  <a:pt x="933" y="77"/>
                  <a:pt x="933" y="106"/>
                  <a:pt x="941" y="130"/>
                </a:cubicBezTo>
                <a:cubicBezTo>
                  <a:pt x="945" y="142"/>
                  <a:pt x="941" y="164"/>
                  <a:pt x="953" y="166"/>
                </a:cubicBezTo>
                <a:cubicBezTo>
                  <a:pt x="977" y="170"/>
                  <a:pt x="1001" y="174"/>
                  <a:pt x="1025" y="178"/>
                </a:cubicBezTo>
                <a:cubicBezTo>
                  <a:pt x="1021" y="206"/>
                  <a:pt x="1026" y="237"/>
                  <a:pt x="1013" y="262"/>
                </a:cubicBezTo>
                <a:cubicBezTo>
                  <a:pt x="1007" y="273"/>
                  <a:pt x="983" y="263"/>
                  <a:pt x="977" y="274"/>
                </a:cubicBezTo>
                <a:cubicBezTo>
                  <a:pt x="956" y="316"/>
                  <a:pt x="1027" y="319"/>
                  <a:pt x="1037" y="322"/>
                </a:cubicBezTo>
                <a:cubicBezTo>
                  <a:pt x="1051" y="365"/>
                  <a:pt x="1079" y="421"/>
                  <a:pt x="1049" y="466"/>
                </a:cubicBezTo>
                <a:cubicBezTo>
                  <a:pt x="1042" y="477"/>
                  <a:pt x="1025" y="476"/>
                  <a:pt x="1013" y="478"/>
                </a:cubicBezTo>
                <a:cubicBezTo>
                  <a:pt x="981" y="484"/>
                  <a:pt x="949" y="486"/>
                  <a:pt x="917" y="490"/>
                </a:cubicBezTo>
                <a:cubicBezTo>
                  <a:pt x="913" y="546"/>
                  <a:pt x="923" y="605"/>
                  <a:pt x="905" y="658"/>
                </a:cubicBezTo>
                <a:cubicBezTo>
                  <a:pt x="900" y="674"/>
                  <a:pt x="873" y="665"/>
                  <a:pt x="857" y="670"/>
                </a:cubicBezTo>
                <a:cubicBezTo>
                  <a:pt x="771" y="695"/>
                  <a:pt x="884" y="674"/>
                  <a:pt x="725" y="694"/>
                </a:cubicBezTo>
                <a:cubicBezTo>
                  <a:pt x="721" y="710"/>
                  <a:pt x="726" y="731"/>
                  <a:pt x="713" y="742"/>
                </a:cubicBezTo>
                <a:cubicBezTo>
                  <a:pt x="694" y="758"/>
                  <a:pt x="641" y="766"/>
                  <a:pt x="641" y="766"/>
                </a:cubicBezTo>
                <a:cubicBezTo>
                  <a:pt x="603" y="823"/>
                  <a:pt x="621" y="821"/>
                  <a:pt x="521" y="778"/>
                </a:cubicBezTo>
                <a:cubicBezTo>
                  <a:pt x="494" y="767"/>
                  <a:pt x="449" y="730"/>
                  <a:pt x="449" y="730"/>
                </a:cubicBezTo>
                <a:cubicBezTo>
                  <a:pt x="441" y="706"/>
                  <a:pt x="441" y="666"/>
                  <a:pt x="401" y="706"/>
                </a:cubicBezTo>
                <a:cubicBezTo>
                  <a:pt x="392" y="715"/>
                  <a:pt x="398" y="733"/>
                  <a:pt x="389" y="742"/>
                </a:cubicBezTo>
                <a:cubicBezTo>
                  <a:pt x="380" y="751"/>
                  <a:pt x="365" y="750"/>
                  <a:pt x="353" y="754"/>
                </a:cubicBezTo>
                <a:cubicBezTo>
                  <a:pt x="317" y="748"/>
                  <a:pt x="271" y="756"/>
                  <a:pt x="245" y="730"/>
                </a:cubicBezTo>
                <a:cubicBezTo>
                  <a:pt x="232" y="717"/>
                  <a:pt x="234" y="695"/>
                  <a:pt x="221" y="682"/>
                </a:cubicBezTo>
                <a:cubicBezTo>
                  <a:pt x="189" y="650"/>
                  <a:pt x="133" y="664"/>
                  <a:pt x="89" y="658"/>
                </a:cubicBezTo>
                <a:cubicBezTo>
                  <a:pt x="62" y="640"/>
                  <a:pt x="0" y="578"/>
                  <a:pt x="53" y="538"/>
                </a:cubicBezTo>
                <a:cubicBezTo>
                  <a:pt x="76" y="521"/>
                  <a:pt x="109" y="530"/>
                  <a:pt x="137" y="526"/>
                </a:cubicBezTo>
                <a:cubicBezTo>
                  <a:pt x="129" y="514"/>
                  <a:pt x="119" y="503"/>
                  <a:pt x="113" y="490"/>
                </a:cubicBezTo>
                <a:cubicBezTo>
                  <a:pt x="107" y="475"/>
                  <a:pt x="114" y="453"/>
                  <a:pt x="101" y="442"/>
                </a:cubicBezTo>
                <a:cubicBezTo>
                  <a:pt x="85" y="429"/>
                  <a:pt x="61" y="434"/>
                  <a:pt x="41" y="430"/>
                </a:cubicBezTo>
                <a:cubicBezTo>
                  <a:pt x="65" y="263"/>
                  <a:pt x="19" y="397"/>
                  <a:pt x="113" y="334"/>
                </a:cubicBezTo>
                <a:cubicBezTo>
                  <a:pt x="124" y="327"/>
                  <a:pt x="116" y="307"/>
                  <a:pt x="125" y="298"/>
                </a:cubicBezTo>
                <a:cubicBezTo>
                  <a:pt x="134" y="289"/>
                  <a:pt x="149" y="290"/>
                  <a:pt x="161" y="286"/>
                </a:cubicBezTo>
                <a:cubicBezTo>
                  <a:pt x="145" y="222"/>
                  <a:pt x="161" y="226"/>
                  <a:pt x="113" y="274"/>
                </a:cubicBezTo>
                <a:close/>
              </a:path>
            </a:pathLst>
          </a:custGeom>
          <a:solidFill>
            <a:srgbClr val="5F5F5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grpSp>
        <p:nvGrpSpPr>
          <p:cNvPr id="26748" name="组合 26747"/>
          <p:cNvGrpSpPr/>
          <p:nvPr/>
        </p:nvGrpSpPr>
        <p:grpSpPr>
          <a:xfrm>
            <a:off x="3861450" y="3959743"/>
            <a:ext cx="1835719" cy="1342541"/>
            <a:chOff x="2112" y="929"/>
            <a:chExt cx="1541" cy="1127"/>
          </a:xfrm>
        </p:grpSpPr>
        <p:sp>
          <p:nvSpPr>
            <p:cNvPr id="26749" name="直接连接符 26748"/>
            <p:cNvSpPr/>
            <p:nvPr/>
          </p:nvSpPr>
          <p:spPr>
            <a:xfrm flipV="1">
              <a:off x="2112" y="1830"/>
              <a:ext cx="363" cy="16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0" name="直接连接符 26749"/>
            <p:cNvSpPr/>
            <p:nvPr/>
          </p:nvSpPr>
          <p:spPr>
            <a:xfrm flipH="1" flipV="1">
              <a:off x="3336" y="1816"/>
              <a:ext cx="317" cy="16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1" name="直接连接符 26750"/>
            <p:cNvSpPr/>
            <p:nvPr/>
          </p:nvSpPr>
          <p:spPr>
            <a:xfrm flipV="1">
              <a:off x="2475" y="1436"/>
              <a:ext cx="136" cy="33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2" name="直接连接符 26751"/>
            <p:cNvSpPr/>
            <p:nvPr/>
          </p:nvSpPr>
          <p:spPr>
            <a:xfrm flipH="1" flipV="1">
              <a:off x="3245" y="1492"/>
              <a:ext cx="91" cy="28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3" name="直接连接符 26752"/>
            <p:cNvSpPr/>
            <p:nvPr/>
          </p:nvSpPr>
          <p:spPr>
            <a:xfrm flipV="1">
              <a:off x="2611" y="929"/>
              <a:ext cx="0" cy="3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4" name="直接连接符 26753"/>
            <p:cNvSpPr/>
            <p:nvPr/>
          </p:nvSpPr>
          <p:spPr>
            <a:xfrm flipV="1">
              <a:off x="3200" y="929"/>
              <a:ext cx="0" cy="5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5" name="直接连接符 26754"/>
            <p:cNvSpPr/>
            <p:nvPr/>
          </p:nvSpPr>
          <p:spPr>
            <a:xfrm flipV="1">
              <a:off x="2203" y="1887"/>
              <a:ext cx="362" cy="16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6" name="直接连接符 26755"/>
            <p:cNvSpPr/>
            <p:nvPr/>
          </p:nvSpPr>
          <p:spPr>
            <a:xfrm flipV="1">
              <a:off x="2565" y="1492"/>
              <a:ext cx="136" cy="33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7" name="直接连接符 26756"/>
            <p:cNvSpPr/>
            <p:nvPr/>
          </p:nvSpPr>
          <p:spPr>
            <a:xfrm flipV="1">
              <a:off x="2701" y="985"/>
              <a:ext cx="0" cy="3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8" name="直接连接符 26757"/>
            <p:cNvSpPr/>
            <p:nvPr/>
          </p:nvSpPr>
          <p:spPr>
            <a:xfrm flipH="1" flipV="1">
              <a:off x="3245" y="1873"/>
              <a:ext cx="317" cy="16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59" name="直接连接符 26758"/>
            <p:cNvSpPr/>
            <p:nvPr/>
          </p:nvSpPr>
          <p:spPr>
            <a:xfrm flipH="1" flipV="1">
              <a:off x="3154" y="1549"/>
              <a:ext cx="91" cy="2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760" name="直接连接符 26759"/>
            <p:cNvSpPr/>
            <p:nvPr/>
          </p:nvSpPr>
          <p:spPr>
            <a:xfrm flipV="1">
              <a:off x="3109" y="985"/>
              <a:ext cx="0" cy="5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6761" name="组合 26760"/>
          <p:cNvGrpSpPr/>
          <p:nvPr/>
        </p:nvGrpSpPr>
        <p:grpSpPr>
          <a:xfrm>
            <a:off x="4490431" y="4454112"/>
            <a:ext cx="863657" cy="743341"/>
            <a:chOff x="2565" y="1661"/>
            <a:chExt cx="725" cy="451"/>
          </a:xfrm>
        </p:grpSpPr>
        <p:sp>
          <p:nvSpPr>
            <p:cNvPr id="26762" name="直接连接符 26761"/>
            <p:cNvSpPr/>
            <p:nvPr/>
          </p:nvSpPr>
          <p:spPr>
            <a:xfrm>
              <a:off x="2565" y="1661"/>
              <a:ext cx="182" cy="451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6763" name="直接连接符 26762"/>
            <p:cNvSpPr/>
            <p:nvPr/>
          </p:nvSpPr>
          <p:spPr>
            <a:xfrm>
              <a:off x="2701" y="1661"/>
              <a:ext cx="182" cy="451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6764" name="直接连接符 26763"/>
            <p:cNvSpPr/>
            <p:nvPr/>
          </p:nvSpPr>
          <p:spPr>
            <a:xfrm>
              <a:off x="2837" y="1661"/>
              <a:ext cx="181" cy="451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6765" name="直接连接符 26764"/>
            <p:cNvSpPr/>
            <p:nvPr/>
          </p:nvSpPr>
          <p:spPr>
            <a:xfrm>
              <a:off x="2973" y="1661"/>
              <a:ext cx="181" cy="451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6766" name="直接连接符 26765"/>
            <p:cNvSpPr/>
            <p:nvPr/>
          </p:nvSpPr>
          <p:spPr>
            <a:xfrm>
              <a:off x="3109" y="1661"/>
              <a:ext cx="181" cy="451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26767" name="直接连接符 26766"/>
          <p:cNvSpPr/>
          <p:nvPr/>
        </p:nvSpPr>
        <p:spPr>
          <a:xfrm>
            <a:off x="4833512" y="4968733"/>
            <a:ext cx="0" cy="228720"/>
          </a:xfrm>
          <a:prstGeom prst="line">
            <a:avLst/>
          </a:prstGeom>
          <a:ln w="762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768" name="直接连接符 26767"/>
          <p:cNvSpPr/>
          <p:nvPr/>
        </p:nvSpPr>
        <p:spPr>
          <a:xfrm>
            <a:off x="4833512" y="4797192"/>
            <a:ext cx="0" cy="457441"/>
          </a:xfrm>
          <a:prstGeom prst="line">
            <a:avLst/>
          </a:prstGeom>
          <a:ln w="762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769" name="直接连接符 26768"/>
          <p:cNvSpPr/>
          <p:nvPr/>
        </p:nvSpPr>
        <p:spPr>
          <a:xfrm>
            <a:off x="4833512" y="4854373"/>
            <a:ext cx="0" cy="285901"/>
          </a:xfrm>
          <a:prstGeom prst="line">
            <a:avLst/>
          </a:prstGeom>
          <a:ln w="762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770" name="直接连接符 26769"/>
          <p:cNvSpPr/>
          <p:nvPr/>
        </p:nvSpPr>
        <p:spPr>
          <a:xfrm>
            <a:off x="4833512" y="4568472"/>
            <a:ext cx="0" cy="686161"/>
          </a:xfrm>
          <a:prstGeom prst="line">
            <a:avLst/>
          </a:prstGeom>
          <a:ln w="76200" cap="flat" cmpd="sng">
            <a:solidFill>
              <a:srgbClr val="FF6699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6771" name="文本框 26770"/>
          <p:cNvSpPr txBox="1"/>
          <p:nvPr/>
        </p:nvSpPr>
        <p:spPr>
          <a:xfrm>
            <a:off x="2664241" y="4294484"/>
            <a:ext cx="1161471" cy="73723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阴雨天气为主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566" y="45418"/>
            <a:ext cx="9514040" cy="662297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一、低压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与高压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反气旋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70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70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70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70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>
                                            <p:txEl>
                                              <p:charRg st="22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703">
                                            <p:txEl>
                                              <p:charRg st="22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703">
                                            <p:txEl>
                                              <p:charRg st="22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1" dur="500"/>
                                        <p:tgtEl>
                                          <p:spTgt spid="2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2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6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17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2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2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7" grpId="0"/>
      <p:bldP spid="26708" grpId="0"/>
      <p:bldP spid="26709" grpId="0"/>
      <p:bldP spid="26710" grpId="0"/>
      <p:bldP spid="26723" grpId="0"/>
      <p:bldP spid="26729" grpId="0"/>
      <p:bldP spid="26730" grpId="0"/>
      <p:bldP spid="26731" grpId="0"/>
      <p:bldP spid="26732" grpId="0"/>
      <p:bldP spid="26737" grpId="0"/>
      <p:bldP spid="267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246044"/>
            <a:ext cx="1141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画出南半球的锋面气旋图，标出低压中心、冷锋、暖锋和甲点风向，并总结锋面气旋中锋面的分布特点。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3212753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206" y="5591775"/>
            <a:ext cx="7637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南、北半球的锋面气旋都是冷锋在西侧、暖锋在东侧。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Picture 2" descr="2-13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59" y="1229526"/>
            <a:ext cx="3301541" cy="20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2-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05" y="1629594"/>
            <a:ext cx="2841120" cy="165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2-1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02" y="3725898"/>
            <a:ext cx="4110080" cy="18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08000" cy="938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6934413" y="-4438041"/>
            <a:ext cx="72000" cy="104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9" name="标题 5"/>
          <p:cNvSpPr txBox="1"/>
          <p:nvPr>
            <p:custDataLst>
              <p:tags r:id="rId1"/>
            </p:custDataLst>
          </p:nvPr>
        </p:nvSpPr>
        <p:spPr>
          <a:xfrm>
            <a:off x="262558" y="596082"/>
            <a:ext cx="1512168" cy="3877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 defTabSz="1217295" fontAlgn="base">
              <a:spcAft>
                <a:spcPct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核心归纳</a:t>
            </a:r>
            <a:endParaRPr lang="zh-CN" altLang="en-US" sz="2800" b="1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5701" y="1125538"/>
            <a:ext cx="112990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锋面气旋的判读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北半球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5943" y="1985566"/>
            <a:ext cx="11296938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近地面气旋一般与锋面联系在一起，形成锋面气旋。它主要活动在中高纬度，更多见于温带地区，因而也称温带气旋，其结构图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北半球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如下所示：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242" name="Picture 2" descr="2-1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04" y="3573810"/>
            <a:ext cx="5954005" cy="259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8374" y="597004"/>
            <a:ext cx="5552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判读其结构图，应抓住以下几点：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判断锋面的位置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锋面总是出现在低压槽中，锋线往往与低压槽线重合，如图中的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2-13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477466"/>
            <a:ext cx="5954005" cy="25940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98374" y="2972346"/>
            <a:ext cx="11392076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判断锋面的类型与移动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锋面类型：在锋面气旋中，位置偏左的一定是冷锋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，位置偏右的一定是暖锋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锋面移动：锋面气旋中，锋面移动方向与气旋的旋转方向一致。北半球呈逆时针方向旋转，南半球呈顺时针方向旋转。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8374" y="477466"/>
            <a:ext cx="5552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判断锋面附近的风向与气流性质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根据北半球风向的画法，可确定锋面附近的风向，如图中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处为偏北风，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处为偏南风，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处为偏南风。偏北风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一般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2-13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477466"/>
            <a:ext cx="5954005" cy="25940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98374" y="2701206"/>
            <a:ext cx="1139207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形成冷气团，偏南风一般形成暖气团。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判断锋面气旋的天气特点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暖锋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前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处附近出现宽阔的暖锋云系及相伴随的连续性降水天气；冷锋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处附近出现比较狭窄的冷锋云系和降水天气。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9206" y="5013970"/>
            <a:ext cx="11412000" cy="16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根据等压线图，甲地位于低压中心附近，可能出现强降雨，又因为该地区位于横断山区，地势起伏大，岩层破碎，强降雨容易诱发滑坡、泥石流，当地政府可能发布滑坡、泥石流预警，故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1094666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447925" y="549474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跟踪训练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1260411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下图为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2018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时亚洲部分地区海平面气压形势图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。读图回答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该日，甲地政府部门可能发布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台风预警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森林火灾预警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寒潮预警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滑坡、泥石流预警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62638" y="393393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1266" name="Picture 2" descr="2-1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2" y="1845672"/>
            <a:ext cx="3301618" cy="292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42163" y="765498"/>
            <a:ext cx="5571509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北京市未来两天的天气状况可能是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雨过天晴，气温将显著升高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气压下降，出现连续性降水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降雨后，可吸入颗粒物减少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风向转为偏南风，风速降低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163" y="4293890"/>
            <a:ext cx="11392252" cy="16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读图可知，北京位于冷锋的锋前，未来两天可能经历冷锋过境的天气，冷锋会形成降水，降雨会将大气中的可吸入颗粒物沉降到地面，降雨过后空气中的可吸入颗粒物会减少，故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91133" y="234975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9" name="Picture 2" descr="2-13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78" y="777750"/>
            <a:ext cx="3301618" cy="292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7"/>
          <p:cNvCxnSpPr/>
          <p:nvPr/>
        </p:nvCxnSpPr>
        <p:spPr>
          <a:xfrm flipH="1">
            <a:off x="1741297" y="1241"/>
            <a:ext cx="3950804" cy="6855520"/>
          </a:xfrm>
          <a:prstGeom prst="line">
            <a:avLst/>
          </a:prstGeom>
          <a:ln w="12700">
            <a:solidFill>
              <a:srgbClr val="34A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4007730" y="1342318"/>
            <a:ext cx="995630" cy="1402156"/>
          </a:xfrm>
          <a:prstGeom prst="parallelogram">
            <a:avLst>
              <a:gd name="adj" fmla="val 81010"/>
            </a:avLst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BC14A"/>
              </a:solidFill>
            </a:endParaRPr>
          </a:p>
        </p:txBody>
      </p:sp>
      <p:sp>
        <p:nvSpPr>
          <p:cNvPr id="12" name="任意多边形: 形状 16"/>
          <p:cNvSpPr/>
          <p:nvPr/>
        </p:nvSpPr>
        <p:spPr>
          <a:xfrm>
            <a:off x="406411" y="1341562"/>
            <a:ext cx="11783386" cy="2087960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659386" y="1701555"/>
            <a:ext cx="1835336" cy="1367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077643" y="1957453"/>
            <a:ext cx="998822" cy="9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03</a:t>
            </a:r>
            <a:endParaRPr lang="en-US" altLang="zh-CN" sz="54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1350256" y="1988220"/>
            <a:ext cx="8100000" cy="8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2000" dirty="0" smtClean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专项提能</a:t>
            </a:r>
            <a:r>
              <a:rPr lang="en-US" altLang="zh-CN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dirty="0" smtClean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——</a:t>
            </a:r>
            <a:r>
              <a:rPr lang="zh-CN" altLang="en-US" sz="3200" dirty="0" smtClean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锋面气旋图的判读</a:t>
            </a:r>
            <a:endParaRPr lang="en-US" altLang="zh-CN" sz="3200" dirty="0" smtClean="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r"/>
            <a:r>
              <a:rPr lang="en-US" altLang="zh-CN" sz="1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ZHUAN XIANG TI NENG 3</a:t>
            </a:r>
            <a:r>
              <a:rPr lang="zh-CN" altLang="en-US" sz="1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　</a:t>
            </a:r>
            <a:r>
              <a:rPr lang="en-US" altLang="zh-CN" sz="1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FENG MIAN QI XUAN TU DE PAN DU</a:t>
            </a:r>
            <a:endParaRPr lang="zh-CN" altLang="en-US" sz="18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4926" y="3933850"/>
            <a:ext cx="7848872" cy="1552348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2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图表特征：锋面气旋图的考查常和等压线分布图相结合，对天气系统以动态考查为主，涉及天气系统类型的判断、天气及其变化特征的分析及其对人类活动的影响等。</a:t>
            </a:r>
            <a:endParaRPr lang="zh-CN" altLang="zh-CN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662618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447925" y="117426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典型例题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206" y="1090836"/>
            <a:ext cx="7290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右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表示某日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时海平面气压分布及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时北京空气质量指数变化。读图判断，该日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北京大风扬沙，空气污染加重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东海海域天气晴朗，风大浪高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低压天气系统中，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强度最强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D.Q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地位于暖锋锋前，出现降水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290" name="Picture 2" descr="2-1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25" y="1059368"/>
            <a:ext cx="4173922" cy="453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662618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447925" y="117426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析题过程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206" y="1125538"/>
            <a:ext cx="7290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右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表示某日</a:t>
            </a:r>
            <a:r>
              <a:rPr lang="en-US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</a:t>
            </a: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海平面气压分布及</a:t>
            </a:r>
            <a:r>
              <a:rPr lang="en-US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16</a:t>
            </a: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24</a:t>
            </a: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北京</a:t>
            </a: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空气质量指数变化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。读图判断，</a:t>
            </a:r>
            <a:r>
              <a:rPr lang="zh-CN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该日</a:t>
            </a:r>
            <a:r>
              <a:rPr lang="en-US" altLang="zh-CN" u="heavy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</a:t>
            </a:r>
            <a:r>
              <a:rPr lang="zh-CN" altLang="zh-CN" u="heavy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endParaRPr lang="en-US" altLang="zh-CN" u="heavy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北京大风扬沙，空气污染加重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东海海域天气晴朗，风大浪高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低压天气系统中，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强度最强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D.Q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地位于暖锋锋前，出现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降水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314" name="Picture 2" descr="2-1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927544"/>
            <a:ext cx="4073868" cy="45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57089" y="595060"/>
            <a:ext cx="104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95206" y="333450"/>
            <a:ext cx="545342" cy="523220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zh-CN" altLang="en-US" sz="2800" b="1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找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5206" y="921480"/>
            <a:ext cx="10501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图示等压线出现的时间和北京空气质量指数的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结合图示，判断该日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时的地理现象。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北京、东海、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Q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点的位置及其与附近等压线或锋面关系。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57089" y="3005232"/>
            <a:ext cx="104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95206" y="2743622"/>
            <a:ext cx="545342" cy="523220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析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206" y="3447792"/>
            <a:ext cx="1080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天气系统对大气污染的影响。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2.20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时时北京空气质量指数异常升高，污染最严重。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北京位于锋面气旋偏西部的冷锋附近，由于冷锋快速移动且锋前暖气团过于干燥而形成大风天气，风力的吹拂导致扬沙天气出现，污染严重。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东海处于冷锋锋前单一暖气团控制地区，风平浪静。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2" name="椭圆 68611"/>
          <p:cNvSpPr/>
          <p:nvPr/>
        </p:nvSpPr>
        <p:spPr>
          <a:xfrm>
            <a:off x="4040138" y="1707084"/>
            <a:ext cx="1715403" cy="1715403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13" name="椭圆 68612"/>
          <p:cNvSpPr/>
          <p:nvPr/>
        </p:nvSpPr>
        <p:spPr>
          <a:xfrm>
            <a:off x="4383219" y="1992985"/>
            <a:ext cx="1099526" cy="1099526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14" name="椭圆 68613"/>
          <p:cNvSpPr/>
          <p:nvPr/>
        </p:nvSpPr>
        <p:spPr>
          <a:xfrm>
            <a:off x="4669119" y="2336066"/>
            <a:ext cx="481266" cy="481266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15" name="文本框 68614"/>
          <p:cNvSpPr txBox="1"/>
          <p:nvPr/>
        </p:nvSpPr>
        <p:spPr>
          <a:xfrm rot="-2325363">
            <a:off x="4783480" y="2621966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1005.0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6" name="文本框 68615"/>
          <p:cNvSpPr txBox="1"/>
          <p:nvPr/>
        </p:nvSpPr>
        <p:spPr>
          <a:xfrm rot="-2167398">
            <a:off x="4955019" y="2850687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1002.5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7" name="文本框 68616"/>
          <p:cNvSpPr txBox="1"/>
          <p:nvPr/>
        </p:nvSpPr>
        <p:spPr>
          <a:xfrm rot="-2167398">
            <a:off x="5126559" y="3079407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1000.0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8" name="文本框 68617"/>
          <p:cNvSpPr txBox="1"/>
          <p:nvPr/>
        </p:nvSpPr>
        <p:spPr>
          <a:xfrm>
            <a:off x="4662799" y="2332285"/>
            <a:ext cx="514621" cy="46037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高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68619" name="直接连接符 68618"/>
          <p:cNvSpPr/>
          <p:nvPr/>
        </p:nvSpPr>
        <p:spPr>
          <a:xfrm>
            <a:off x="4897840" y="2736327"/>
            <a:ext cx="0" cy="857702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68620" name="直接连接符 68619"/>
          <p:cNvSpPr/>
          <p:nvPr/>
        </p:nvSpPr>
        <p:spPr>
          <a:xfrm flipH="1" flipV="1">
            <a:off x="3911483" y="2607671"/>
            <a:ext cx="857702" cy="14296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68621" name="直接连接符 68620"/>
          <p:cNvSpPr/>
          <p:nvPr/>
        </p:nvSpPr>
        <p:spPr>
          <a:xfrm>
            <a:off x="4997904" y="2593376"/>
            <a:ext cx="102924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68622" name="任意多边形 68621"/>
          <p:cNvSpPr/>
          <p:nvPr/>
        </p:nvSpPr>
        <p:spPr>
          <a:xfrm rot="-10939359">
            <a:off x="4211679" y="2278885"/>
            <a:ext cx="400261" cy="51462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7C8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23" name="任意多边形 68622"/>
          <p:cNvSpPr/>
          <p:nvPr/>
        </p:nvSpPr>
        <p:spPr>
          <a:xfrm rot="15992823">
            <a:off x="4697710" y="1735674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7C8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24" name="任意多边形 68623"/>
          <p:cNvSpPr/>
          <p:nvPr/>
        </p:nvSpPr>
        <p:spPr>
          <a:xfrm>
            <a:off x="5126559" y="2278885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7C8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25" name="任意多边形 68624"/>
          <p:cNvSpPr/>
          <p:nvPr/>
        </p:nvSpPr>
        <p:spPr>
          <a:xfrm rot="6046123">
            <a:off x="4640529" y="2707736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7C80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26" name="任意多边形 68625"/>
          <p:cNvSpPr/>
          <p:nvPr/>
        </p:nvSpPr>
        <p:spPr>
          <a:xfrm rot="-10939359">
            <a:off x="4211679" y="2278885"/>
            <a:ext cx="400261" cy="51462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27" name="任意多边形 68626"/>
          <p:cNvSpPr/>
          <p:nvPr/>
        </p:nvSpPr>
        <p:spPr>
          <a:xfrm rot="15992823">
            <a:off x="4697710" y="1735674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28" name="任意多边形 68627"/>
          <p:cNvSpPr/>
          <p:nvPr/>
        </p:nvSpPr>
        <p:spPr>
          <a:xfrm>
            <a:off x="5126559" y="2278885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29" name="任意多边形 68628"/>
          <p:cNvSpPr/>
          <p:nvPr/>
        </p:nvSpPr>
        <p:spPr>
          <a:xfrm rot="6046123">
            <a:off x="4667927" y="2695824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30" name="直接连接符 68629"/>
          <p:cNvSpPr/>
          <p:nvPr/>
        </p:nvSpPr>
        <p:spPr>
          <a:xfrm flipH="1" flipV="1">
            <a:off x="4883545" y="1592725"/>
            <a:ext cx="14296" cy="800522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68631" name="文本框 68630"/>
          <p:cNvSpPr txBox="1"/>
          <p:nvPr/>
        </p:nvSpPr>
        <p:spPr>
          <a:xfrm>
            <a:off x="2664241" y="2240766"/>
            <a:ext cx="1138837" cy="82994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北半球顺时针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4" name="椭圆 68633"/>
          <p:cNvSpPr/>
          <p:nvPr/>
        </p:nvSpPr>
        <p:spPr>
          <a:xfrm>
            <a:off x="7281534" y="1704702"/>
            <a:ext cx="1715403" cy="1715403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35" name="椭圆 68634"/>
          <p:cNvSpPr/>
          <p:nvPr/>
        </p:nvSpPr>
        <p:spPr>
          <a:xfrm>
            <a:off x="7624616" y="1990603"/>
            <a:ext cx="1099526" cy="1099526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36" name="椭圆 68635"/>
          <p:cNvSpPr/>
          <p:nvPr/>
        </p:nvSpPr>
        <p:spPr>
          <a:xfrm>
            <a:off x="7910516" y="2333683"/>
            <a:ext cx="481266" cy="481266"/>
          </a:xfrm>
          <a:prstGeom prst="ellipse">
            <a:avLst/>
          </a:prstGeom>
          <a:solidFill>
            <a:srgbClr val="CCECFF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37" name="文本框 68636"/>
          <p:cNvSpPr txBox="1"/>
          <p:nvPr/>
        </p:nvSpPr>
        <p:spPr>
          <a:xfrm rot="-2325363">
            <a:off x="8024876" y="2619583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1005.0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8" name="文本框 68637"/>
          <p:cNvSpPr txBox="1"/>
          <p:nvPr/>
        </p:nvSpPr>
        <p:spPr>
          <a:xfrm rot="-2167398">
            <a:off x="8196417" y="2848304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1002.5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9" name="文本框 68638"/>
          <p:cNvSpPr txBox="1"/>
          <p:nvPr/>
        </p:nvSpPr>
        <p:spPr>
          <a:xfrm rot="-2167398">
            <a:off x="8367956" y="3077025"/>
            <a:ext cx="914881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1350" b="1">
                <a:solidFill>
                  <a:schemeClr val="tx1"/>
                </a:solidFill>
                <a:latin typeface="Times New Roman" panose="02020603050405020304" pitchFamily="18" charset="0"/>
              </a:rPr>
              <a:t>1000.0</a:t>
            </a:r>
            <a:endParaRPr lang="en-US" altLang="zh-CN" sz="135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0" name="文本框 68639"/>
          <p:cNvSpPr txBox="1"/>
          <p:nvPr/>
        </p:nvSpPr>
        <p:spPr>
          <a:xfrm>
            <a:off x="7938770" y="2368550"/>
            <a:ext cx="400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高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68641" name="直接连接符 68640"/>
          <p:cNvSpPr/>
          <p:nvPr/>
        </p:nvSpPr>
        <p:spPr>
          <a:xfrm>
            <a:off x="8139236" y="2733943"/>
            <a:ext cx="0" cy="857702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68642" name="直接连接符 68641"/>
          <p:cNvSpPr/>
          <p:nvPr/>
        </p:nvSpPr>
        <p:spPr>
          <a:xfrm flipH="1" flipV="1">
            <a:off x="7126672" y="2579081"/>
            <a:ext cx="857702" cy="14296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68643" name="直接连接符 68642"/>
          <p:cNvSpPr/>
          <p:nvPr/>
        </p:nvSpPr>
        <p:spPr>
          <a:xfrm flipH="1" flipV="1">
            <a:off x="8146384" y="1590341"/>
            <a:ext cx="14296" cy="800522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68644" name="直接连接符 68643"/>
          <p:cNvSpPr/>
          <p:nvPr/>
        </p:nvSpPr>
        <p:spPr>
          <a:xfrm>
            <a:off x="8253907" y="2577024"/>
            <a:ext cx="102924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68645" name="文本框 68644"/>
          <p:cNvSpPr txBox="1"/>
          <p:nvPr/>
        </p:nvSpPr>
        <p:spPr>
          <a:xfrm>
            <a:off x="5933038" y="2240766"/>
            <a:ext cx="1150750" cy="82994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南半球逆时针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46" name="任意多边形 68645"/>
          <p:cNvSpPr/>
          <p:nvPr/>
        </p:nvSpPr>
        <p:spPr>
          <a:xfrm rot="-2065053">
            <a:off x="7624616" y="1876242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47" name="任意多边形 68646"/>
          <p:cNvSpPr/>
          <p:nvPr/>
        </p:nvSpPr>
        <p:spPr>
          <a:xfrm rot="5387379">
            <a:off x="8482318" y="2133553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48" name="任意多边形 68647"/>
          <p:cNvSpPr/>
          <p:nvPr/>
        </p:nvSpPr>
        <p:spPr>
          <a:xfrm rot="10052149">
            <a:off x="8196417" y="2733943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49" name="任意多边形 68648"/>
          <p:cNvSpPr/>
          <p:nvPr/>
        </p:nvSpPr>
        <p:spPr>
          <a:xfrm rot="14200341">
            <a:off x="7538845" y="2590994"/>
            <a:ext cx="400261" cy="57180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headEnd type="triangle" w="med" len="med"/>
            <a:tailEnd type="none" w="med" len="med"/>
          </a:ln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68650" name="矩形 68649"/>
          <p:cNvSpPr/>
          <p:nvPr/>
        </p:nvSpPr>
        <p:spPr>
          <a:xfrm>
            <a:off x="4006783" y="5511944"/>
            <a:ext cx="1711829" cy="114360"/>
          </a:xfrm>
          <a:prstGeom prst="rect">
            <a:avLst/>
          </a:prstGeom>
          <a:solidFill>
            <a:srgbClr val="5F5F5F"/>
          </a:solidFill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p>
            <a:endParaRPr lang="zh-CN" altLang="en-US" sz="100">
              <a:solidFill>
                <a:schemeClr val="tx1"/>
              </a:solidFill>
            </a:endParaRPr>
          </a:p>
        </p:txBody>
      </p:sp>
      <p:grpSp>
        <p:nvGrpSpPr>
          <p:cNvPr id="68651" name="组合 68650"/>
          <p:cNvGrpSpPr/>
          <p:nvPr/>
        </p:nvGrpSpPr>
        <p:grpSpPr>
          <a:xfrm>
            <a:off x="4092553" y="3968081"/>
            <a:ext cx="1416399" cy="1486683"/>
            <a:chOff x="2292" y="912"/>
            <a:chExt cx="1189" cy="1248"/>
          </a:xfrm>
        </p:grpSpPr>
        <p:sp>
          <p:nvSpPr>
            <p:cNvPr id="68652" name="直接连接符 68651"/>
            <p:cNvSpPr/>
            <p:nvPr/>
          </p:nvSpPr>
          <p:spPr>
            <a:xfrm>
              <a:off x="2342" y="912"/>
              <a:ext cx="247" cy="3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53" name="直接连接符 68652"/>
            <p:cNvSpPr/>
            <p:nvPr/>
          </p:nvSpPr>
          <p:spPr>
            <a:xfrm flipH="1">
              <a:off x="3233" y="912"/>
              <a:ext cx="248" cy="3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54" name="直接连接符 68653"/>
            <p:cNvSpPr/>
            <p:nvPr/>
          </p:nvSpPr>
          <p:spPr>
            <a:xfrm>
              <a:off x="2589" y="1306"/>
              <a:ext cx="0" cy="3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55" name="直接连接符 68654"/>
            <p:cNvSpPr/>
            <p:nvPr/>
          </p:nvSpPr>
          <p:spPr>
            <a:xfrm>
              <a:off x="3233" y="1306"/>
              <a:ext cx="0" cy="3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56" name="直接连接符 68655"/>
            <p:cNvSpPr/>
            <p:nvPr/>
          </p:nvSpPr>
          <p:spPr>
            <a:xfrm flipH="1">
              <a:off x="2292" y="1832"/>
              <a:ext cx="248" cy="3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57" name="直接连接符 68656"/>
            <p:cNvSpPr/>
            <p:nvPr/>
          </p:nvSpPr>
          <p:spPr>
            <a:xfrm>
              <a:off x="3233" y="1832"/>
              <a:ext cx="248" cy="3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58" name="直接连接符 68657"/>
            <p:cNvSpPr/>
            <p:nvPr/>
          </p:nvSpPr>
          <p:spPr>
            <a:xfrm>
              <a:off x="2490" y="912"/>
              <a:ext cx="248" cy="3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59" name="直接连接符 68658"/>
            <p:cNvSpPr/>
            <p:nvPr/>
          </p:nvSpPr>
          <p:spPr>
            <a:xfrm>
              <a:off x="2738" y="1306"/>
              <a:ext cx="0" cy="3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60" name="直接连接符 68659"/>
            <p:cNvSpPr/>
            <p:nvPr/>
          </p:nvSpPr>
          <p:spPr>
            <a:xfrm flipH="1">
              <a:off x="2441" y="1832"/>
              <a:ext cx="247" cy="3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61" name="直接连接符 68660"/>
            <p:cNvSpPr/>
            <p:nvPr/>
          </p:nvSpPr>
          <p:spPr>
            <a:xfrm flipH="1">
              <a:off x="3085" y="912"/>
              <a:ext cx="247" cy="3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62" name="直接连接符 68661"/>
            <p:cNvSpPr/>
            <p:nvPr/>
          </p:nvSpPr>
          <p:spPr>
            <a:xfrm>
              <a:off x="3085" y="1306"/>
              <a:ext cx="0" cy="3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8663" name="直接连接符 68662"/>
            <p:cNvSpPr/>
            <p:nvPr/>
          </p:nvSpPr>
          <p:spPr>
            <a:xfrm>
              <a:off x="3085" y="1832"/>
              <a:ext cx="247" cy="3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68664" name="直接连接符 68663"/>
          <p:cNvSpPr/>
          <p:nvPr/>
        </p:nvSpPr>
        <p:spPr>
          <a:xfrm>
            <a:off x="4850189" y="4539882"/>
            <a:ext cx="0" cy="228720"/>
          </a:xfrm>
          <a:prstGeom prst="line">
            <a:avLst/>
          </a:prstGeom>
          <a:ln w="762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65" name="直接连接符 68664"/>
          <p:cNvSpPr/>
          <p:nvPr/>
        </p:nvSpPr>
        <p:spPr>
          <a:xfrm>
            <a:off x="4850189" y="4539882"/>
            <a:ext cx="1190" cy="300196"/>
          </a:xfrm>
          <a:prstGeom prst="line">
            <a:avLst/>
          </a:prstGeom>
          <a:ln w="762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66" name="直接连接符 68665"/>
          <p:cNvSpPr/>
          <p:nvPr/>
        </p:nvSpPr>
        <p:spPr>
          <a:xfrm>
            <a:off x="4850189" y="4539882"/>
            <a:ext cx="0" cy="484840"/>
          </a:xfrm>
          <a:prstGeom prst="line">
            <a:avLst/>
          </a:prstGeom>
          <a:ln w="76200" cap="flat" cmpd="sng">
            <a:solidFill>
              <a:srgbClr val="FF66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667" name="直接连接符 68666"/>
          <p:cNvSpPr/>
          <p:nvPr/>
        </p:nvSpPr>
        <p:spPr>
          <a:xfrm flipV="1">
            <a:off x="4850189" y="4539882"/>
            <a:ext cx="0" cy="743341"/>
          </a:xfrm>
          <a:prstGeom prst="line">
            <a:avLst/>
          </a:prstGeom>
          <a:ln w="76200" cap="flat" cmpd="sng">
            <a:solidFill>
              <a:srgbClr val="FF6699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68668" name="椭圆 68667"/>
          <p:cNvSpPr/>
          <p:nvPr/>
        </p:nvSpPr>
        <p:spPr>
          <a:xfrm>
            <a:off x="4528551" y="3645252"/>
            <a:ext cx="648041" cy="487221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1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69" name="文本框 68668"/>
          <p:cNvSpPr txBox="1"/>
          <p:nvPr/>
        </p:nvSpPr>
        <p:spPr>
          <a:xfrm>
            <a:off x="2664241" y="4294484"/>
            <a:ext cx="1242477" cy="82994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晴朗天气为主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70" name="文本框 68669"/>
          <p:cNvSpPr txBox="1"/>
          <p:nvPr/>
        </p:nvSpPr>
        <p:spPr>
          <a:xfrm>
            <a:off x="5986644" y="3862060"/>
            <a:ext cx="3398520" cy="1447165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高压指气压分布中心为高压</a:t>
            </a:r>
            <a:endParaRPr lang="zh-CN" altLang="en-US" sz="21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反气旋是指气流运动</a:t>
            </a:r>
            <a:endParaRPr lang="zh-CN" altLang="en-US" sz="21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反气旋总是伴随高压出现</a:t>
            </a:r>
            <a:endParaRPr lang="zh-CN" altLang="en-US" sz="21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71" name="文本框 68670"/>
          <p:cNvSpPr txBox="1"/>
          <p:nvPr/>
        </p:nvSpPr>
        <p:spPr>
          <a:xfrm>
            <a:off x="3069267" y="1106694"/>
            <a:ext cx="308057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高压与反气旋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7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7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670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670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>
                                            <p:txEl>
                                              <p:charRg st="23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670">
                                            <p:txEl>
                                              <p:charRg st="23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670">
                                            <p:txEl>
                                              <p:charRg st="23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7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5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9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68616" grpId="0"/>
      <p:bldP spid="68617" grpId="0"/>
      <p:bldP spid="68618" grpId="0" bldLvl="0" animBg="1"/>
      <p:bldP spid="68631" grpId="0"/>
      <p:bldP spid="68637" grpId="0"/>
      <p:bldP spid="68638" grpId="0"/>
      <p:bldP spid="68639" grpId="0"/>
      <p:bldP spid="68640" grpId="0"/>
      <p:bldP spid="68645" grpId="0"/>
      <p:bldP spid="68668" grpId="0" bldLvl="0" animBg="1"/>
      <p:bldP spid="686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757089" y="811084"/>
            <a:ext cx="104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95206" y="549474"/>
            <a:ext cx="545342" cy="523220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析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206" y="1050394"/>
            <a:ext cx="10800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结合图中等压线疏密和数值，低压天气系统中，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地强度大于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D.Q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地处于低压中心附近，位于冷锋锋前，暖锋锋后，天气晴朗。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57089" y="2683292"/>
            <a:ext cx="104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5206" y="2421682"/>
            <a:ext cx="545342" cy="523220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5206" y="2980551"/>
            <a:ext cx="10800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9206" y="4361830"/>
            <a:ext cx="8154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受不同天气系统影响，甲地风向为西南风，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乙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地为高压中心，盛行下沉气流，天气晴朗，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丙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地位于暖锋锋前，有连续性降水，故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丁地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位于冷锋锋前，天气将由晴转阴雨，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765498"/>
            <a:ext cx="6930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右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某日某时刻欧洲西部部分地区海平面等压线分布图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单位：百帕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。读图完成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受不同天气系统影响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甲地风向为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东南风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乙地狂风暴雪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丙地有连续性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降水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丁地雨过天晴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662618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447925" y="117426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读图训练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62638" y="2950186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1" name="Picture 2" descr="2-1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40" y="572726"/>
            <a:ext cx="4570586" cy="33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53691"/>
            <a:ext cx="1141200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与同纬度大陆东岸地区相比，该区域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日出时刻晚，白昼时间短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气温较高，年较差较大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植被以常绿阔叶林为主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河流径流量季节变化小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3535710"/>
            <a:ext cx="1141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与同纬度大陆东岸地区相比，该区域日出时刻晚，白昼时间相等，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大陆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东岸为温带季风气候，与之相比该区域冬季气温较高，夏季气温相当或偏低，年较差较小，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区域为温带海洋性气候，植被以温带落叶阔叶林为主，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区域降水季节变化小，河流径流量季节变化小，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224538" y="264700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1" name="Picture 2" descr="2-14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03" y="133695"/>
            <a:ext cx="4392243" cy="3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17"/>
          <p:cNvCxnSpPr/>
          <p:nvPr/>
        </p:nvCxnSpPr>
        <p:spPr>
          <a:xfrm flipH="1">
            <a:off x="1741297" y="1241"/>
            <a:ext cx="3950804" cy="6855520"/>
          </a:xfrm>
          <a:prstGeom prst="line">
            <a:avLst/>
          </a:prstGeom>
          <a:ln w="12700">
            <a:solidFill>
              <a:srgbClr val="34A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4007730" y="1342318"/>
            <a:ext cx="995630" cy="1402156"/>
          </a:xfrm>
          <a:prstGeom prst="parallelogram">
            <a:avLst>
              <a:gd name="adj" fmla="val 81010"/>
            </a:avLst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BC14A"/>
              </a:solidFill>
            </a:endParaRPr>
          </a:p>
        </p:txBody>
      </p:sp>
      <p:sp>
        <p:nvSpPr>
          <p:cNvPr id="12" name="任意多边形: 形状 16"/>
          <p:cNvSpPr/>
          <p:nvPr/>
        </p:nvSpPr>
        <p:spPr>
          <a:xfrm>
            <a:off x="406411" y="2853805"/>
            <a:ext cx="11783386" cy="2087960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659386" y="3213798"/>
            <a:ext cx="1835336" cy="1367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077643" y="3469696"/>
            <a:ext cx="998822" cy="9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04</a:t>
            </a:r>
            <a:endParaRPr lang="en-US" altLang="zh-CN" sz="54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352564" y="3500463"/>
            <a:ext cx="4097693" cy="8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3200" dirty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达标检测</a:t>
            </a:r>
            <a:endParaRPr lang="en-US" altLang="zh-CN" sz="3200" dirty="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r"/>
            <a:r>
              <a:rPr lang="en-US" altLang="zh-CN" sz="1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 BIAO JIAN CE</a:t>
            </a:r>
            <a:endParaRPr lang="zh-CN" altLang="en-US" sz="18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89206" y="223342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(2018·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湖南湘东五校联考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下图为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2017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局部地区地面天气形势图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。读图完成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此时，甲地天气系统及可能出现的天气是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高气压　阴雨连绵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低气压　狂风暴雨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反气旋　晴朗干燥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气旋　晴朗无风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19125" y="2925818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9206" y="4365898"/>
            <a:ext cx="114120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据图可知，甲地气压值最大，可判断为高压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反气旋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，盛行下沉气流，多晴朗干燥天气。故选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2" name="Picture 2" descr="2-14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05" y="953024"/>
            <a:ext cx="4586845" cy="305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467941"/>
            <a:ext cx="1141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当乙处锋面系统在北京过境时，北京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太阳辐射大量增加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大气逆辐射将减弱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水平气压梯度增大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地面吸收热量增多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3520182"/>
            <a:ext cx="11412000" cy="16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据图可知，乙为冷锋天气系统，经过北京时，常带来大风、降温、雨雪天气，太阳辐射减弱，大气逆辐射增强，地面吸收热量减少，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水平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气压梯度增大，出现大风天气，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19125" y="2061722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3" name="Picture 2" descr="2-14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05" y="232944"/>
            <a:ext cx="4586845" cy="305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333450"/>
            <a:ext cx="11412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(2018·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山东省部分重点中学联考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)2018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年，从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月下旬开始到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29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日的近一个月的时间里，台风频发，呈现出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数量多、爱北上、雨水足、喜扎堆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的显著特点。结合所学知识，回答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下列示意图中能代表登陆我国的台风的是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386" name="Picture 2" descr="2-144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2853730"/>
            <a:ext cx="4770315" cy="181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2-1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91" y="2853730"/>
            <a:ext cx="4770315" cy="181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89206" y="5107860"/>
            <a:ext cx="114120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台风属于热带气旋，北半球地转偏向力向右，气流运动方向应为逆时针方向辐合，故选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10366972" y="414987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9206" y="4212357"/>
            <a:ext cx="11412000" cy="16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台风的移动路径受副热带高压影响，主要影响我国东南沿海地区。华东沿海地区台风频率高说明台风位置更偏北，故可推测副热带高压较往年强度偏强，位置偏北，选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780738"/>
            <a:ext cx="1129901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与往年相比，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2018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年夏季的台风更加青睐华东沿海地区，是因为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夏季温度较常年偏高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海陆热力差异更明显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夏季风较往年更强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副热带高压较往年强度偏强，位置偏北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TextBox 34"/>
          <p:cNvSpPr txBox="1"/>
          <p:nvPr/>
        </p:nvSpPr>
        <p:spPr>
          <a:xfrm>
            <a:off x="262638" y="2925738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3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89434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读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我国部分地区某时地面天气形势图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，回答下列问题。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4079607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此时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气压控制下，天气状况是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6814" y="417495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31310" y="417840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晴朗干燥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5085978"/>
            <a:ext cx="1141200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、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图中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处的气压由中心向四周降低，属于受高气压控制，是反气旋天气系统，中心气流下沉，因此天气以晴朗干燥为主。</a:t>
            </a:r>
            <a:endParaRPr lang="zh-CN" altLang="zh-CN" sz="1050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17410" name="Picture 2" descr="2-14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38" y="932884"/>
            <a:ext cx="5629136" cy="300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677360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图中虚线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附近易形成冷锋的是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系统过境后的天气状况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67214" y="748581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0426133" y="76549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晴朗</a:t>
            </a:r>
            <a:r>
              <a:rPr lang="zh-CN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8582" y="127752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气温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升高、气压下降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3" name="Picture 2" descr="2-14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73" y="1530404"/>
            <a:ext cx="5629136" cy="300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389206" y="4685287"/>
            <a:ext cx="11412000" cy="133794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1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、"/>
                <a:cs typeface="Times New Roman" panose="02020603050405020304" pitchFamily="18" charset="0"/>
              </a:rPr>
              <a:t>　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图中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虚线所在位置为高压脊，因水平气流辐散，不会形成锋面；虚线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所在部位为低压槽，因水平气流辐合会形成锋面，结合北半球的气旋是逆时针辐合，可判断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处易形成冷锋锋面，</a:t>
            </a:r>
            <a:r>
              <a:rPr lang="en-US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1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处易形成暖锋锋面；暖锋过境后受暖气团控制，会出现晴朗天气，且气温升高，气压降低。</a:t>
            </a:r>
            <a:endParaRPr lang="zh-CN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4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081" y="0"/>
            <a:ext cx="12157200" cy="468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探究点一　低压</a:t>
            </a:r>
            <a:r>
              <a:rPr lang="en-US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气旋</a:t>
            </a:r>
            <a:r>
              <a:rPr lang="en-US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与高压</a:t>
            </a:r>
            <a:r>
              <a:rPr lang="en-US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反气旋</a:t>
            </a:r>
            <a:r>
              <a:rPr lang="en-US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2600" b="1" kern="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28" descr="C_108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568" y="1094666"/>
            <a:ext cx="2849010" cy="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 bwMode="auto">
          <a:xfrm>
            <a:off x="447925" y="549474"/>
            <a:ext cx="1902865" cy="61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600" b="1" kern="10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探究导</a:t>
            </a:r>
            <a:r>
              <a:rPr lang="zh-CN" altLang="en-US" sz="2600" b="1" kern="1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Times New Roman" panose="02020603050405020304"/>
              </a:rPr>
              <a:t>引</a:t>
            </a:r>
            <a:endParaRPr lang="zh-CN" altLang="en-US" sz="2600" b="1" kern="1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1094895"/>
            <a:ext cx="1141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2018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年第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号台风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山竹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时在广东台山海宴镇登陆，登陆时中心附近最大风力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级，中心最低气压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955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百帕。据此回答下列问题。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台风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山竹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属于哪种天气系统？对天气有何影响？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2780189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台风属于低压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系统。常带来狂风、暴雨天气。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5058" name="图片 45057" descr="qh0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410" y="3578860"/>
            <a:ext cx="3850005" cy="2913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89434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图中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①②③④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四地中，风速最大的是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，判断的理由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4875793"/>
            <a:ext cx="1141200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、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在等压线分布图中，等压线分布较为密集的地方，单位距离内的水平气压梯度力较大，因此风力也较大。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2-14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38" y="1364932"/>
            <a:ext cx="5629136" cy="300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951190" y="25053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09774" y="23182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等压线密集，</a:t>
            </a:r>
            <a:r>
              <a:rPr lang="zh-CN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水平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7654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气压梯度力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6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89434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如果该天气形势出现在春季，那么我国西北、华北地区有可能出现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等灾害性天气。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5052332"/>
            <a:ext cx="1141200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、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春季时我国的西北地区受高压控制，天气干燥易出现沙尘天气；华北平原则受冷锋活动的影响，天气变化剧烈，易发寒潮。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2-14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38" y="1364932"/>
            <a:ext cx="5629136" cy="300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730833" y="231032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风沙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沙尘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459" y="82058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寒潮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89434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甲地风能资源丰富的原因主要有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5196348"/>
            <a:ext cx="1141200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、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甲地离冬季风发源地近，地形相对平坦、摩擦力小，冬季风势力强、持续时间久，风能资源丰富。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2-14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38" y="1364932"/>
            <a:ext cx="5629136" cy="300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258969" y="304850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离冬季风发源地近；地形相对平坦、摩擦力小</a:t>
            </a:r>
            <a:r>
              <a:rPr lang="zh-CN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9029" y="807889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冬季风势力强、持续时间久</a:t>
            </a:r>
            <a:endParaRPr lang="zh-CN" altLang="zh-CN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332433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在下图中分别画出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山竹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所属天气系统气流的水平运动方向和垂直运动方向。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2-11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31" y="1022237"/>
            <a:ext cx="5812466" cy="259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9206" y="3573810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1" name="Picture 3" descr="2-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31" y="3784125"/>
            <a:ext cx="5812466" cy="259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0675" y="765498"/>
            <a:ext cx="11187139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台风是强烈发展的热带气旋，在欧洲、北美一带被称为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飓风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，澳大利亚东部也有飓风出现，对比分析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山竹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与澳大利亚东部的飓风在水平方向上气流运动的差异，并说明原因。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675" y="2558872"/>
            <a:ext cx="11187139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水平方向上，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山竹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的气流由四周向中心辐合，受地转偏向力的影响，按逆时针方向旋转；而澳大利亚东部飓风的气流也是由四周向中心辐合，在地转偏向力的作用下，按顺时针方向旋转。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4566" y="909514"/>
            <a:ext cx="11593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台风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概念：在西北太平洋上，中心附近最大风力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以上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热带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称为台风。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形成条件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在洋面温度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超过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热带或副热带海洋上；受地转偏向力的影响。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结构：从中心向四周依次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旋涡风雨区和外围大风区。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分布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发生频率最高、强度最大的海域。西印度群岛、澳大利亚东海岸、印度洋也时有台风发生。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西北太平洋海域台风路径：西移路径、西北路径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路径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(6)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危害：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带来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暴雨和风暴潮。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1171" y="155758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级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99028" y="151087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气旋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566" y="45418"/>
            <a:ext cx="951404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台风与寒潮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66814" y="263770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26℃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55162" y="316706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台风眼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5458" y="371384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西北太平洋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14634" y="482324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转向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62976" y="53700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强风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4566" y="909514"/>
            <a:ext cx="11593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寒潮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概念：冬半年大范围的强冷空气活动。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天气特点：剧烈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大风，同时伴有暴风雪和霜冻。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灾害：强烈降温使农作物遭受冻害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吹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翻船只，摧毁建筑物，破坏牧场；严重的大雪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断电线、折断电线杆，造成通信和输电线路中断，交通运输受阻。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影响范围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我国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：全国大部分地区，只有西藏、云贵地区、广东、台湾、海南等地受影响较小。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0771" y="206164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降温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6635" y="314176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冻雨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63158" y="260808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大风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1637" y="265987"/>
            <a:ext cx="11187139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在下面图中画出气旋、反气旋过境时的气压变化图。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637" y="3433322"/>
            <a:ext cx="11187139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26" name="Picture 2" descr="2-12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32" y="1107078"/>
            <a:ext cx="4702865" cy="209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-1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39" y="3936651"/>
            <a:ext cx="5233451" cy="231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.xml><?xml version="1.0" encoding="utf-8"?>
<p:tagLst xmlns:p="http://schemas.openxmlformats.org/presentationml/2006/main">
  <p:tag name="KSO_WM_UNIT_TABLE_BEAUTIFY" val="smartTable{a48baaae-88ea-427f-9fcc-769b1fa95b6f}"/>
</p:tagLst>
</file>

<file path=ppt/tags/tag3.xml><?xml version="1.0" encoding="utf-8"?>
<p:tagLst xmlns:p="http://schemas.openxmlformats.org/presentationml/2006/main">
  <p:tag name="KSO_WM_UNIT_TABLE_BEAUTIFY" val="smartTable{c8a529a0-92ee-458c-aaf8-b5ddd146d4cc}"/>
</p:tagLst>
</file>

<file path=ppt/tags/tag4.xml><?xml version="1.0" encoding="utf-8"?>
<p:tagLst xmlns:p="http://schemas.openxmlformats.org/presentationml/2006/main">
  <p:tag name="KSO_WM_UNIT_TABLE_BEAUTIFY" val="smartTable{5de0e959-e7d7-40e0-9c8f-a8fef4c920ae}"/>
</p:tagLst>
</file>

<file path=ppt/tags/tag5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5764</Words>
  <Application>WPS 演示</Application>
  <PresentationFormat>自定义</PresentationFormat>
  <Paragraphs>534</Paragraphs>
  <Slides>42</Slides>
  <Notes>47</Notes>
  <HiddenSlides>1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微软雅黑</vt:lpstr>
      <vt:lpstr>等线</vt:lpstr>
      <vt:lpstr>等线</vt:lpstr>
      <vt:lpstr>黑体</vt:lpstr>
      <vt:lpstr>楷体</vt:lpstr>
      <vt:lpstr>思源黑体 CN Normal</vt:lpstr>
      <vt:lpstr>Courier New</vt:lpstr>
      <vt:lpstr>Arial Unicode MS</vt:lpstr>
      <vt:lpstr>Calibri</vt:lpstr>
      <vt:lpstr>Arial</vt:lpstr>
      <vt:lpstr>Times New Roman</vt:lpstr>
      <vt:lpstr>华文细黑</vt:lpstr>
      <vt:lpstr>楷体_GB2312</vt:lpstr>
      <vt:lpstr>新宋体</vt:lpstr>
      <vt:lpstr>Broadway</vt:lpstr>
      <vt:lpstr>Segoe Print</vt:lpstr>
      <vt:lpstr>经典繁仿黑</vt:lpstr>
      <vt:lpstr>楷体_GB2312、</vt:lpstr>
      <vt:lpstr>仿宋_GB2312</vt:lpstr>
      <vt:lpstr>仿宋</vt:lpstr>
      <vt:lpstr>华文行楷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6117</cp:revision>
  <dcterms:created xsi:type="dcterms:W3CDTF">2014-11-27T01:03:00Z</dcterms:created>
  <dcterms:modified xsi:type="dcterms:W3CDTF">2020-04-01T10:05:34Z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