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52"/>
  </p:handoutMasterIdLst>
  <p:sldIdLst>
    <p:sldId id="256" r:id="rId3"/>
    <p:sldId id="389" r:id="rId4"/>
    <p:sldId id="492" r:id="rId6"/>
    <p:sldId id="522" r:id="rId7"/>
    <p:sldId id="521" r:id="rId8"/>
    <p:sldId id="493" r:id="rId9"/>
    <p:sldId id="520" r:id="rId10"/>
    <p:sldId id="494" r:id="rId11"/>
    <p:sldId id="495" r:id="rId12"/>
    <p:sldId id="496" r:id="rId13"/>
    <p:sldId id="523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24" r:id="rId28"/>
    <p:sldId id="513" r:id="rId29"/>
    <p:sldId id="515" r:id="rId30"/>
    <p:sldId id="516" r:id="rId31"/>
    <p:sldId id="517" r:id="rId32"/>
    <p:sldId id="272" r:id="rId33"/>
    <p:sldId id="453" r:id="rId34"/>
    <p:sldId id="436" r:id="rId35"/>
    <p:sldId id="464" r:id="rId36"/>
    <p:sldId id="467" r:id="rId37"/>
    <p:sldId id="279" r:id="rId38"/>
    <p:sldId id="333" r:id="rId39"/>
    <p:sldId id="382" r:id="rId40"/>
    <p:sldId id="440" r:id="rId41"/>
    <p:sldId id="441" r:id="rId42"/>
    <p:sldId id="442" r:id="rId43"/>
    <p:sldId id="443" r:id="rId44"/>
    <p:sldId id="444" r:id="rId45"/>
    <p:sldId id="298" r:id="rId46"/>
    <p:sldId id="352" r:id="rId47"/>
    <p:sldId id="353" r:id="rId48"/>
    <p:sldId id="354" r:id="rId49"/>
    <p:sldId id="355" r:id="rId50"/>
    <p:sldId id="356" r:id="rId51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B4313"/>
    <a:srgbClr val="0099CC"/>
    <a:srgbClr val="0000FF"/>
    <a:srgbClr val="FCFCFC"/>
    <a:srgbClr val="FFF2CC"/>
    <a:srgbClr val="FFD966"/>
    <a:srgbClr val="FFFFFF"/>
    <a:srgbClr val="EAE8ED"/>
    <a:srgbClr val="14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78" y="264"/>
      </p:cViewPr>
      <p:guideLst>
        <p:guide orient="horz" pos="2104"/>
        <p:guide pos="3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05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96258" name="幻灯片图像占位符 9625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再想想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65538" name="幻灯片图像占位符 6553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5539" name="文本占位符 6553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环流不画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5529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latinLnBrk="1"/>
            <a:fld id="{9A0DB2DC-4C9A-4742-B13C-FB6460FD3503}" type="slidenum">
              <a:rPr lang="zh-CN" altLang="en-US" sz="1200" dirty="0">
                <a:latin typeface="Gulim" panose="020B0600000101010101" pitchFamily="34" charset="-127"/>
                <a:ea typeface="Gulim" panose="020B0600000101010101" pitchFamily="34" charset="-127"/>
              </a:rPr>
            </a:fld>
            <a:endParaRPr lang="zh-CN" altLang="en-US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529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92162" name="幻灯片图像占位符 9216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63" name="文本占位符 9216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导入试试看能不能用今年的高考题导入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98306" name="幻灯片图像占位符 9830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8307" name="文本占位符 983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想个名字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04" y="685927"/>
            <a:ext cx="11385887" cy="11432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336" y="1981567"/>
            <a:ext cx="11385887" cy="38869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02104" y="6020915"/>
            <a:ext cx="3051756" cy="47633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949" y="6020915"/>
            <a:ext cx="3860197" cy="47633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235" y="6020915"/>
            <a:ext cx="3051756" cy="476338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8.xml"/><Relationship Id="rId4" Type="http://schemas.openxmlformats.org/officeDocument/2006/relationships/image" Target="NULL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slide" Target="slide17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slide" Target="slide17.xml"/><Relationship Id="rId2" Type="http://schemas.openxmlformats.org/officeDocument/2006/relationships/image" Target="NULL" TargetMode="Externa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slide" Target="slide17.xml"/><Relationship Id="rId2" Type="http://schemas.openxmlformats.org/officeDocument/2006/relationships/image" Target="NULL" TargetMode="Externa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0" y="-4"/>
            <a:ext cx="10415071" cy="5878061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: 圆角 15"/>
          <p:cNvSpPr/>
          <p:nvPr/>
        </p:nvSpPr>
        <p:spPr>
          <a:xfrm rot="19844542">
            <a:off x="3118158" y="1913204"/>
            <a:ext cx="7670002" cy="102265"/>
          </a:xfrm>
          <a:prstGeom prst="roundRect">
            <a:avLst>
              <a:gd name="adj" fmla="val 50000"/>
            </a:avLst>
          </a:prstGeom>
          <a:solidFill>
            <a:srgbClr val="7F86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71"/>
          <p:cNvSpPr txBox="1"/>
          <p:nvPr/>
        </p:nvSpPr>
        <p:spPr>
          <a:xfrm>
            <a:off x="5591830" y="4170566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第一节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带和风带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78982" y="3330041"/>
            <a:ext cx="763284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课时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气压带和风带的形成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5"/>
          <p:cNvCxnSpPr/>
          <p:nvPr/>
        </p:nvCxnSpPr>
        <p:spPr>
          <a:xfrm>
            <a:off x="7895406" y="3993782"/>
            <a:ext cx="381642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6144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770" y="0"/>
            <a:ext cx="6408337" cy="6643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7" name="横卷形 63"/>
          <p:cNvSpPr/>
          <p:nvPr/>
        </p:nvSpPr>
        <p:spPr>
          <a:xfrm>
            <a:off x="2817841" y="6093953"/>
            <a:ext cx="6986294" cy="765317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349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latinLnBrk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近地面形成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个气压带和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个风带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448" name="WordArt 255"/>
          <p:cNvSpPr>
            <a:spLocks noTextEdit="1"/>
          </p:cNvSpPr>
          <p:nvPr/>
        </p:nvSpPr>
        <p:spPr>
          <a:xfrm>
            <a:off x="1827057" y="381071"/>
            <a:ext cx="1128922" cy="712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2800" b="1">
                <a:gradFill rotWithShape="1">
                  <a:gsLst>
                    <a:gs pos="0">
                      <a:srgbClr val="800000"/>
                    </a:gs>
                    <a:gs pos="100000">
                      <a:srgbClr val="CCFFFF"/>
                    </a:gs>
                  </a:gsLst>
                  <a:path path="rect">
                    <a:fillToRect t="100000" r="100000"/>
                  </a:path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分布</a:t>
            </a:r>
            <a:endParaRPr lang="zh-CN" altLang="en-US" sz="2800" b="1">
              <a:gradFill rotWithShape="1">
                <a:gsLst>
                  <a:gs pos="0">
                    <a:srgbClr val="800000"/>
                  </a:gs>
                  <a:gs pos="100000">
                    <a:srgbClr val="CCFFFF"/>
                  </a:gs>
                </a:gsLst>
                <a:path path="rect">
                  <a:fillToRect t="100000" r="100000"/>
                </a:path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6144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9595" y="0"/>
            <a:ext cx="5167630" cy="5259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9831" y="215469"/>
            <a:ext cx="11412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总结气压带和风带分布的规律。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1556" y="619830"/>
            <a:ext cx="11412000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全球气压带、风带南北半球对称分布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;</a:t>
            </a:r>
            <a:endParaRPr lang="zh-CN" altLang="zh-CN" sz="20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气压带与风带相间分布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zh-CN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高低气压带相间分布。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831" y="1495485"/>
            <a:ext cx="11412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赤道低气压带与副极地低气压带在成因上有何不同？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9880" y="1919605"/>
            <a:ext cx="660908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赤道低气压带是由于近地面气温高，气流膨胀上升，空气减少形成低气压带；副极地低气压带是极地东风带与盛行西风带相遇，暖而轻的西风爬升到冷而重的东风之上，形成上升气流，近地面空气减少形成低气压带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9831" y="3583652"/>
            <a:ext cx="11412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副热带高气压带与极地高气压带在成因上有何不同？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0980" y="4009390"/>
            <a:ext cx="745680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副热带高气压带是由于向高纬运动的高空气流</a:t>
            </a:r>
            <a:r>
              <a:rPr lang="zh-CN" altLang="zh-CN" sz="2000" kern="100" spc="-1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30°</a:t>
            </a:r>
            <a:r>
              <a:rPr lang="zh-CN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纬线附近被迫下沉堆积形成</a:t>
            </a:r>
            <a:r>
              <a:rPr lang="zh-CN" altLang="zh-CN" sz="2000" kern="100" spc="-1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为动力因素形成的</a:t>
            </a:r>
            <a:r>
              <a:rPr lang="zh-CN" altLang="zh-CN" sz="2000" kern="100" spc="-1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zh-CN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而极地高气压带为高纬地区空气冷却收缩下沉形成</a:t>
            </a:r>
            <a:r>
              <a:rPr lang="zh-CN" altLang="zh-CN" sz="2000" kern="100" spc="-1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spc="-15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为热力因素形成的</a:t>
            </a:r>
            <a:r>
              <a:rPr lang="zh-CN" altLang="zh-CN" sz="2000" kern="100" spc="-1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000" kern="100" spc="-1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9831" y="5413350"/>
            <a:ext cx="11412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④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气压带和降水有何关系？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9831" y="5801201"/>
            <a:ext cx="11412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低气压带控制的地区多阴雨天气，高气压带控制的地区多晴朗天气。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矩形 82945"/>
          <p:cNvSpPr/>
          <p:nvPr/>
        </p:nvSpPr>
        <p:spPr>
          <a:xfrm>
            <a:off x="1341192" y="4509335"/>
            <a:ext cx="9145693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82947" name="对象 82946"/>
          <p:cNvGraphicFramePr/>
          <p:nvPr/>
        </p:nvGraphicFramePr>
        <p:xfrm>
          <a:off x="1979485" y="1219426"/>
          <a:ext cx="7392769" cy="160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344275" imgH="2457450" progId="MSPhotoEd.3">
                  <p:embed/>
                </p:oleObj>
              </mc:Choice>
              <mc:Fallback>
                <p:oleObj name="" r:id="rId1" imgW="11344275" imgH="2457450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485" y="1219426"/>
                        <a:ext cx="7392769" cy="160049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文本框 82947"/>
          <p:cNvSpPr txBox="1"/>
          <p:nvPr/>
        </p:nvSpPr>
        <p:spPr>
          <a:xfrm>
            <a:off x="2360556" y="685927"/>
            <a:ext cx="734513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下列表示北半球盛行西风带的是（　　）</a:t>
            </a:r>
            <a:r>
              <a:rPr lang="zh-CN" altLang="en-US" b="1" dirty="0">
                <a:latin typeface="Arial" panose="020B0604020202020204" pitchFamily="34" charset="0"/>
              </a:rPr>
              <a:t> 　</a:t>
            </a:r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82949" name="文本框 82948"/>
          <p:cNvSpPr txBox="1"/>
          <p:nvPr/>
        </p:nvSpPr>
        <p:spPr>
          <a:xfrm>
            <a:off x="6476118" y="762141"/>
            <a:ext cx="50650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Ａ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951" name="矩形 82950"/>
          <p:cNvSpPr/>
          <p:nvPr/>
        </p:nvSpPr>
        <p:spPr>
          <a:xfrm>
            <a:off x="1827057" y="2983536"/>
            <a:ext cx="7621411" cy="768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57200"/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下图是以极点为中心的半球示意图，箭头表示地球自转方向。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7200" eaLnBrk="0" hangingPunct="0"/>
            <a:endParaRPr lang="zh-CN" altLang="en-US" sz="2000" dirty="0">
              <a:latin typeface="Arial" panose="020B0604020202020204" pitchFamily="34" charset="0"/>
            </a:endParaRPr>
          </a:p>
        </p:txBody>
      </p:sp>
      <p:pic>
        <p:nvPicPr>
          <p:cNvPr id="82952" name="图片 82951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238259" y="3353421"/>
            <a:ext cx="2743708" cy="22213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3" name="矩形 82952"/>
          <p:cNvSpPr/>
          <p:nvPr/>
        </p:nvSpPr>
        <p:spPr>
          <a:xfrm>
            <a:off x="1827057" y="3424359"/>
            <a:ext cx="6055846" cy="13220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57200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图例所示的气压带名称是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7200" eaLnBrk="0" hangingPunct="0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．赤道低气压带     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．副热带高气压带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7200" eaLnBrk="0" hangingPunct="0"/>
            <a:endParaRPr lang="zh-CN" altLang="en-US" sz="20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eaLnBrk="0" hangingPunct="0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．副极地低气压带 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．极地高气压带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54" name="文本框 82953"/>
          <p:cNvSpPr txBox="1"/>
          <p:nvPr/>
        </p:nvSpPr>
        <p:spPr>
          <a:xfrm>
            <a:off x="5332906" y="3429635"/>
            <a:ext cx="50650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endParaRPr lang="en-US" altLang="zh-CN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955" name="矩形 82954"/>
          <p:cNvSpPr/>
          <p:nvPr/>
        </p:nvSpPr>
        <p:spPr>
          <a:xfrm>
            <a:off x="1750843" y="0"/>
            <a:ext cx="1448068" cy="68592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练习巩固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8" name="图片 5222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-80010"/>
            <a:ext cx="6325235" cy="6672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Rectangle 2"/>
          <p:cNvSpPr/>
          <p:nvPr/>
        </p:nvSpPr>
        <p:spPr>
          <a:xfrm>
            <a:off x="6323690" y="1905353"/>
            <a:ext cx="3910737" cy="164177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just" latinLnBrk="1">
              <a:lnSpc>
                <a:spcPct val="160000"/>
              </a:lnSpc>
            </a:pPr>
            <a:r>
              <a:rPr lang="zh-CN" altLang="en-US" sz="36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全球气压带和风带的移动有何规律？</a:t>
            </a:r>
            <a:r>
              <a:rPr lang="zh-CN" altLang="en-US" sz="40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00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247476" y="838355"/>
            <a:ext cx="3753545" cy="838355"/>
          </a:xfrm>
        </p:spPr>
        <p:txBody>
          <a:bodyPr vert="horz" wrap="square" lIns="91456" tIns="45728" rIns="91456" bIns="45728" numCol="1" anchor="ctr" anchorCtr="0" compatLnSpc="1"/>
          <a:p>
            <a:r>
              <a:rPr lang="zh-CN" altLang="en-US" b="1" dirty="0">
                <a:solidFill>
                  <a:srgbClr val="33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  <a:r>
              <a:rPr lang="en-US" altLang="zh-CN" b="1">
                <a:solidFill>
                  <a:srgbClr val="33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b="1">
              <a:solidFill>
                <a:srgbClr val="3333CC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3235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/>
          <p:nvPr/>
        </p:nvSpPr>
        <p:spPr>
          <a:xfrm>
            <a:off x="1522201" y="0"/>
            <a:ext cx="9145693" cy="685927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title" idx="4294967295"/>
          </p:nvPr>
        </p:nvSpPr>
        <p:spPr>
          <a:xfrm>
            <a:off x="5496450" y="1170205"/>
            <a:ext cx="2105415" cy="419178"/>
          </a:xfrm>
        </p:spPr>
        <p:txBody>
          <a:bodyPr vert="horz" wrap="square" lIns="91456" tIns="45728" rIns="91456" bIns="45728" anchor="ctr"/>
          <a:p>
            <a:r>
              <a:rPr lang="zh-CN" altLang="en-US" sz="1000" dirty="0">
                <a:solidFill>
                  <a:schemeClr val="bg1"/>
                </a:solidFill>
              </a:rPr>
              <a:t>全球气压带和风带季节移动（春分日－夏至日）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3252" name="Text Box 4"/>
          <p:cNvSpPr txBox="1"/>
          <p:nvPr/>
        </p:nvSpPr>
        <p:spPr>
          <a:xfrm>
            <a:off x="6315751" y="514445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90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8195699" y="1586207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60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8748252" y="2448378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30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255" name="Text Box 7"/>
          <p:cNvSpPr txBox="1"/>
          <p:nvPr/>
        </p:nvSpPr>
        <p:spPr>
          <a:xfrm>
            <a:off x="8887978" y="3348658"/>
            <a:ext cx="6097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256" name="Text Box 8"/>
          <p:cNvSpPr txBox="1"/>
          <p:nvPr/>
        </p:nvSpPr>
        <p:spPr>
          <a:xfrm>
            <a:off x="8757779" y="4215594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30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8205226" y="5101583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60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258" name="Text Box 10"/>
          <p:cNvSpPr txBox="1"/>
          <p:nvPr/>
        </p:nvSpPr>
        <p:spPr>
          <a:xfrm>
            <a:off x="6247476" y="5954227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90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537112" y="763729"/>
            <a:ext cx="5716058" cy="5557279"/>
            <a:chOff x="1296" y="484"/>
            <a:chExt cx="3600" cy="3500"/>
          </a:xfrm>
        </p:grpSpPr>
        <p:sp>
          <p:nvSpPr>
            <p:cNvPr id="53260" name="Oval 12"/>
            <p:cNvSpPr/>
            <p:nvPr/>
          </p:nvSpPr>
          <p:spPr>
            <a:xfrm>
              <a:off x="1296" y="484"/>
              <a:ext cx="3600" cy="3500"/>
            </a:xfrm>
            <a:prstGeom prst="ellipse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sp>
          <p:nvSpPr>
            <p:cNvPr id="53261" name="Line 13"/>
            <p:cNvSpPr/>
            <p:nvPr/>
          </p:nvSpPr>
          <p:spPr>
            <a:xfrm>
              <a:off x="1920" y="3312"/>
              <a:ext cx="2688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2" name="Line 14"/>
            <p:cNvSpPr/>
            <p:nvPr/>
          </p:nvSpPr>
          <p:spPr>
            <a:xfrm>
              <a:off x="1584" y="2784"/>
              <a:ext cx="326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3" name="Line 15"/>
            <p:cNvSpPr/>
            <p:nvPr/>
          </p:nvSpPr>
          <p:spPr>
            <a:xfrm>
              <a:off x="1680" y="1152"/>
              <a:ext cx="2880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4" name="Line 16"/>
            <p:cNvSpPr/>
            <p:nvPr/>
          </p:nvSpPr>
          <p:spPr>
            <a:xfrm>
              <a:off x="1557" y="1677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5" name="Line 17"/>
            <p:cNvSpPr/>
            <p:nvPr/>
          </p:nvSpPr>
          <p:spPr>
            <a:xfrm>
              <a:off x="1542" y="2229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6" name="Rectangle 18"/>
            <p:cNvSpPr/>
            <p:nvPr/>
          </p:nvSpPr>
          <p:spPr>
            <a:xfrm>
              <a:off x="1488" y="2079"/>
              <a:ext cx="3408" cy="285"/>
            </a:xfrm>
            <a:prstGeom prst="rect">
              <a:avLst/>
            </a:prstGeom>
            <a:solidFill>
              <a:srgbClr val="FF33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隶书" pitchFamily="49" charset="-122"/>
                  <a:cs typeface="Times New Roman" panose="02020603050405020304" pitchFamily="18" charset="0"/>
                </a:rPr>
                <a:t>赤道低气压带</a:t>
              </a:r>
              <a:endParaRPr lang="zh-CN" altLang="en-US" b="1" dirty="0">
                <a:latin typeface="隶书" pitchFamily="49" charset="-122"/>
                <a:ea typeface="Times New Roman" panose="02020603050405020304" pitchFamily="18" charset="0"/>
              </a:endParaRPr>
            </a:p>
          </p:txBody>
        </p:sp>
        <p:sp>
          <p:nvSpPr>
            <p:cNvPr id="53267" name="Line 19"/>
            <p:cNvSpPr/>
            <p:nvPr/>
          </p:nvSpPr>
          <p:spPr>
            <a:xfrm>
              <a:off x="1776" y="2304"/>
              <a:ext cx="0" cy="0"/>
            </a:xfrm>
            <a:prstGeom prst="line">
              <a:avLst/>
            </a:prstGeom>
            <a:ln w="9525">
              <a:noFill/>
            </a:ln>
          </p:spPr>
        </p:sp>
        <p:grpSp>
          <p:nvGrpSpPr>
            <p:cNvPr id="53268" name="Group 20"/>
            <p:cNvGrpSpPr/>
            <p:nvPr/>
          </p:nvGrpSpPr>
          <p:grpSpPr>
            <a:xfrm>
              <a:off x="1536" y="1584"/>
              <a:ext cx="3291" cy="1314"/>
              <a:chOff x="1536" y="1566"/>
              <a:chExt cx="3291" cy="1314"/>
            </a:xfrm>
          </p:grpSpPr>
          <p:sp>
            <p:nvSpPr>
              <p:cNvPr id="53269" name="Rectangle 21"/>
              <p:cNvSpPr/>
              <p:nvPr/>
            </p:nvSpPr>
            <p:spPr>
              <a:xfrm>
                <a:off x="1536" y="1566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270" name="Rectangle 22"/>
              <p:cNvSpPr/>
              <p:nvPr/>
            </p:nvSpPr>
            <p:spPr>
              <a:xfrm>
                <a:off x="1566" y="2670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3271" name="Group 23"/>
            <p:cNvGrpSpPr/>
            <p:nvPr/>
          </p:nvGrpSpPr>
          <p:grpSpPr>
            <a:xfrm>
              <a:off x="1860" y="1050"/>
              <a:ext cx="2646" cy="2373"/>
              <a:chOff x="1860" y="1050"/>
              <a:chExt cx="2646" cy="2373"/>
            </a:xfrm>
          </p:grpSpPr>
          <p:sp>
            <p:nvSpPr>
              <p:cNvPr id="53272" name="Rectangle 24"/>
              <p:cNvSpPr/>
              <p:nvPr/>
            </p:nvSpPr>
            <p:spPr>
              <a:xfrm>
                <a:off x="1872" y="1050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273" name="Rectangle 25"/>
              <p:cNvSpPr/>
              <p:nvPr/>
            </p:nvSpPr>
            <p:spPr>
              <a:xfrm>
                <a:off x="1860" y="3203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3274" name="Rectangle 26"/>
            <p:cNvSpPr/>
            <p:nvPr/>
          </p:nvSpPr>
          <p:spPr>
            <a:xfrm>
              <a:off x="2304" y="576"/>
              <a:ext cx="1536" cy="273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sp>
          <p:nvSpPr>
            <p:cNvPr id="53275" name="Rectangle 27"/>
            <p:cNvSpPr/>
            <p:nvPr/>
          </p:nvSpPr>
          <p:spPr>
            <a:xfrm>
              <a:off x="2400" y="3663"/>
              <a:ext cx="1488" cy="273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grpSp>
          <p:nvGrpSpPr>
            <p:cNvPr id="53276" name="Group 28"/>
            <p:cNvGrpSpPr/>
            <p:nvPr/>
          </p:nvGrpSpPr>
          <p:grpSpPr>
            <a:xfrm>
              <a:off x="1923" y="1278"/>
              <a:ext cx="1882" cy="1911"/>
              <a:chOff x="1923" y="1278"/>
              <a:chExt cx="1882" cy="1911"/>
            </a:xfrm>
          </p:grpSpPr>
          <p:sp>
            <p:nvSpPr>
              <p:cNvPr id="53277" name="Arc 29"/>
              <p:cNvSpPr/>
              <p:nvPr/>
            </p:nvSpPr>
            <p:spPr>
              <a:xfrm rot="-2027887" flipV="1">
                <a:off x="1923" y="1287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78" name="Arc 30"/>
              <p:cNvSpPr/>
              <p:nvPr/>
            </p:nvSpPr>
            <p:spPr>
              <a:xfrm rot="-2027887" flipV="1">
                <a:off x="2712" y="1278"/>
                <a:ext cx="309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79" name="Arc 31"/>
              <p:cNvSpPr/>
              <p:nvPr/>
            </p:nvSpPr>
            <p:spPr>
              <a:xfrm rot="-2027887" flipV="1">
                <a:off x="3497" y="127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80" name="Arc 32"/>
              <p:cNvSpPr/>
              <p:nvPr/>
            </p:nvSpPr>
            <p:spPr>
              <a:xfrm rot="1673561">
                <a:off x="1941" y="2421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81" name="Arc 33"/>
              <p:cNvSpPr/>
              <p:nvPr/>
            </p:nvSpPr>
            <p:spPr>
              <a:xfrm rot="1673561">
                <a:off x="2703" y="241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82" name="Arc 34"/>
              <p:cNvSpPr/>
              <p:nvPr/>
            </p:nvSpPr>
            <p:spPr>
              <a:xfrm rot="1673561">
                <a:off x="3483" y="2424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3283" name="Group 35"/>
            <p:cNvGrpSpPr/>
            <p:nvPr/>
          </p:nvGrpSpPr>
          <p:grpSpPr>
            <a:xfrm>
              <a:off x="2601" y="1331"/>
              <a:ext cx="1194" cy="1803"/>
              <a:chOff x="2601" y="1331"/>
              <a:chExt cx="1194" cy="1803"/>
            </a:xfrm>
          </p:grpSpPr>
          <p:sp>
            <p:nvSpPr>
              <p:cNvPr id="53284" name="Arc 36"/>
              <p:cNvSpPr/>
              <p:nvPr/>
            </p:nvSpPr>
            <p:spPr>
              <a:xfrm rot="4356667" flipH="1" flipV="1">
                <a:off x="3513" y="1330"/>
                <a:ext cx="271" cy="27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85" name="Arc 37"/>
              <p:cNvSpPr/>
              <p:nvPr/>
            </p:nvSpPr>
            <p:spPr>
              <a:xfrm rot="4356667" flipH="1" flipV="1">
                <a:off x="2603" y="1336"/>
                <a:ext cx="319" cy="32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5" y="4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86" name="Arc 38"/>
              <p:cNvSpPr/>
              <p:nvPr/>
            </p:nvSpPr>
            <p:spPr>
              <a:xfrm rot="-4356667" flipH="1">
                <a:off x="2591" y="2844"/>
                <a:ext cx="308" cy="269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87" name="Arc 39"/>
              <p:cNvSpPr/>
              <p:nvPr/>
            </p:nvSpPr>
            <p:spPr>
              <a:xfrm rot="-4356667" flipH="1">
                <a:off x="3507" y="2846"/>
                <a:ext cx="294" cy="282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4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3288" name="Group 40"/>
            <p:cNvGrpSpPr/>
            <p:nvPr/>
          </p:nvGrpSpPr>
          <p:grpSpPr>
            <a:xfrm>
              <a:off x="2880" y="627"/>
              <a:ext cx="252" cy="3204"/>
              <a:chOff x="2880" y="627"/>
              <a:chExt cx="252" cy="3204"/>
            </a:xfrm>
          </p:grpSpPr>
          <p:sp>
            <p:nvSpPr>
              <p:cNvPr id="53289" name="Arc 41"/>
              <p:cNvSpPr/>
              <p:nvPr/>
            </p:nvSpPr>
            <p:spPr>
              <a:xfrm rot="-5148721" flipH="1" flipV="1">
                <a:off x="2802" y="705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90" name="Arc 42"/>
              <p:cNvSpPr/>
              <p:nvPr/>
            </p:nvSpPr>
            <p:spPr>
              <a:xfrm rot="5148721" flipH="1">
                <a:off x="2811" y="3510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53291" name="Text Box 43"/>
          <p:cNvSpPr txBox="1"/>
          <p:nvPr/>
        </p:nvSpPr>
        <p:spPr>
          <a:xfrm>
            <a:off x="5637763" y="757378"/>
            <a:ext cx="182913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隶书" pitchFamily="49" charset="-122"/>
                <a:cs typeface="Times New Roman" panose="02020603050405020304" pitchFamily="18" charset="0"/>
              </a:rPr>
              <a:t>极地高压带</a:t>
            </a:r>
            <a:endParaRPr lang="zh-CN" altLang="en-US" b="1" dirty="0">
              <a:latin typeface="隶书" pitchFamily="49" charset="-122"/>
              <a:ea typeface="Times New Roman" panose="02020603050405020304" pitchFamily="18" charset="0"/>
            </a:endParaRPr>
          </a:p>
        </p:txBody>
      </p:sp>
      <p:sp>
        <p:nvSpPr>
          <p:cNvPr id="53292" name="AutoShape 44"/>
          <p:cNvSpPr/>
          <p:nvPr/>
        </p:nvSpPr>
        <p:spPr>
          <a:xfrm>
            <a:off x="3351340" y="452522"/>
            <a:ext cx="6249557" cy="615905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475 h 21600"/>
            </a:gdLst>
            <a:ahLst/>
            <a:cxnLst>
              <a:cxn ang="0">
                <a:pos x="903761596" y="0"/>
              </a:cxn>
              <a:cxn ang="0">
                <a:pos x="898489799" y="1662245068"/>
              </a:cxn>
              <a:cxn ang="0">
                <a:pos x="903761596" y="186445899"/>
              </a:cxn>
              <a:cxn ang="0">
                <a:pos x="909033392" y="1662245068"/>
              </a:cxn>
            </a:cxnLst>
            <a:rect l="txL" t="txT" r="txR" b="txB"/>
            <a:pathLst>
              <a:path w="21600" h="21600">
                <a:moveTo>
                  <a:pt x="10745" y="19305"/>
                </a:moveTo>
                <a:cubicBezTo>
                  <a:pt x="6068" y="19275"/>
                  <a:pt x="2294" y="15476"/>
                  <a:pt x="2294" y="10800"/>
                </a:cubicBezTo>
                <a:cubicBezTo>
                  <a:pt x="2294" y="6102"/>
                  <a:pt x="6102" y="2294"/>
                  <a:pt x="10800" y="2294"/>
                </a:cubicBezTo>
                <a:cubicBezTo>
                  <a:pt x="15497" y="2294"/>
                  <a:pt x="19306" y="6102"/>
                  <a:pt x="19306" y="10800"/>
                </a:cubicBezTo>
                <a:cubicBezTo>
                  <a:pt x="19306" y="15476"/>
                  <a:pt x="15531" y="19275"/>
                  <a:pt x="10854" y="19305"/>
                </a:cubicBezTo>
                <a:lnTo>
                  <a:pt x="10869" y="21599"/>
                </a:lnTo>
                <a:cubicBezTo>
                  <a:pt x="16807" y="21561"/>
                  <a:pt x="21600" y="1673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737"/>
                  <a:pt x="4792" y="21561"/>
                  <a:pt x="10730" y="21599"/>
                </a:cubicBezTo>
                <a:close/>
              </a:path>
            </a:pathLst>
          </a:custGeom>
          <a:solidFill>
            <a:srgbClr val="CCFFFF">
              <a:alpha val="100000"/>
            </a:srgbClr>
          </a:solidFill>
          <a:ln w="50800" cap="flat" cmpd="sng">
            <a:solidFill>
              <a:srgbClr val="9933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3293" name="Group 45"/>
          <p:cNvGrpSpPr/>
          <p:nvPr/>
        </p:nvGrpSpPr>
        <p:grpSpPr>
          <a:xfrm>
            <a:off x="3384684" y="1824376"/>
            <a:ext cx="6249557" cy="2438852"/>
            <a:chOff x="1152" y="1152"/>
            <a:chExt cx="3936" cy="1536"/>
          </a:xfrm>
        </p:grpSpPr>
        <p:sp>
          <p:nvSpPr>
            <p:cNvPr id="53294" name="Line 46"/>
            <p:cNvSpPr/>
            <p:nvPr/>
          </p:nvSpPr>
          <p:spPr>
            <a:xfrm>
              <a:off x="1152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5" name="Line 47"/>
            <p:cNvSpPr/>
            <p:nvPr/>
          </p:nvSpPr>
          <p:spPr>
            <a:xfrm>
              <a:off x="4656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6" name="Line 48"/>
            <p:cNvSpPr/>
            <p:nvPr/>
          </p:nvSpPr>
          <p:spPr>
            <a:xfrm>
              <a:off x="1536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3297" name="Line 49"/>
            <p:cNvSpPr/>
            <p:nvPr/>
          </p:nvSpPr>
          <p:spPr>
            <a:xfrm>
              <a:off x="460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3298" name="Line 50"/>
            <p:cNvSpPr/>
            <p:nvPr/>
          </p:nvSpPr>
          <p:spPr>
            <a:xfrm>
              <a:off x="1203" y="2688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3299" name="Line 51"/>
            <p:cNvSpPr/>
            <p:nvPr/>
          </p:nvSpPr>
          <p:spPr>
            <a:xfrm>
              <a:off x="4599" y="2679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3300" name="Line 52"/>
            <p:cNvSpPr/>
            <p:nvPr/>
          </p:nvSpPr>
          <p:spPr>
            <a:xfrm>
              <a:off x="4251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3301" name="Line 53"/>
            <p:cNvSpPr/>
            <p:nvPr/>
          </p:nvSpPr>
          <p:spPr>
            <a:xfrm>
              <a:off x="118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324662" name="Oval 54"/>
          <p:cNvSpPr/>
          <p:nvPr/>
        </p:nvSpPr>
        <p:spPr>
          <a:xfrm>
            <a:off x="9143612" y="3434399"/>
            <a:ext cx="152428" cy="15242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endParaRPr b="1" dirty="0">
              <a:solidFill>
                <a:srgbClr val="FF3300"/>
              </a:solidFill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3303" name="AutoShape 55"/>
          <p:cNvSpPr/>
          <p:nvPr/>
        </p:nvSpPr>
        <p:spPr>
          <a:xfrm>
            <a:off x="8686327" y="404888"/>
            <a:ext cx="1946635" cy="457285"/>
          </a:xfrm>
          <a:prstGeom prst="actionButtonBlank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春分日－夏至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日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304" name="Line 56"/>
          <p:cNvSpPr/>
          <p:nvPr/>
        </p:nvSpPr>
        <p:spPr>
          <a:xfrm>
            <a:off x="6469767" y="5992334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305" name="Line 57"/>
          <p:cNvSpPr/>
          <p:nvPr/>
        </p:nvSpPr>
        <p:spPr>
          <a:xfrm>
            <a:off x="6469767" y="5979632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306" name="Text Box 58"/>
          <p:cNvSpPr txBox="1"/>
          <p:nvPr/>
        </p:nvSpPr>
        <p:spPr>
          <a:xfrm>
            <a:off x="2131914" y="2057781"/>
            <a:ext cx="685927" cy="2306955"/>
          </a:xfrm>
          <a:prstGeom prst="rect">
            <a:avLst/>
          </a:prstGeom>
          <a:solidFill>
            <a:schemeClr val="tx1">
              <a:alpha val="50195"/>
            </a:schemeClr>
          </a:solidFill>
          <a:ln w="2540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隶书" pitchFamily="49" charset="-122"/>
                <a:ea typeface="华文行楷" pitchFamily="2" charset="-122"/>
              </a:rPr>
              <a:t>移动规律</a:t>
            </a:r>
            <a:endParaRPr lang="zh-CN" altLang="en-US" sz="3600" b="1" dirty="0">
              <a:solidFill>
                <a:schemeClr val="bg1"/>
              </a:solidFill>
              <a:latin typeface="隶书" pitchFamily="49" charset="-122"/>
              <a:ea typeface="华文行楷" pitchFamily="2" charset="-122"/>
            </a:endParaRPr>
          </a:p>
        </p:txBody>
      </p:sp>
      <p:pic>
        <p:nvPicPr>
          <p:cNvPr id="53307" name="Picture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415" y="152428"/>
            <a:ext cx="2515066" cy="38742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313" name="组合 53312"/>
          <p:cNvGrpSpPr/>
          <p:nvPr/>
        </p:nvGrpSpPr>
        <p:grpSpPr>
          <a:xfrm>
            <a:off x="9119796" y="1676710"/>
            <a:ext cx="1633840" cy="2864381"/>
            <a:chOff x="4785" y="1056"/>
            <a:chExt cx="1029" cy="1804"/>
          </a:xfrm>
        </p:grpSpPr>
        <p:sp>
          <p:nvSpPr>
            <p:cNvPr id="53309" name="Text Box 61"/>
            <p:cNvSpPr txBox="1"/>
            <p:nvPr/>
          </p:nvSpPr>
          <p:spPr>
            <a:xfrm>
              <a:off x="5036" y="1672"/>
              <a:ext cx="72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</a:t>
              </a:r>
              <a:r>
                <a:rPr lang="en-US" altLang="zh-CN" b="1">
                  <a:latin typeface="Arial" panose="020B0604020202020204" pitchFamily="34" charset="0"/>
                </a:rPr>
                <a:t>º</a:t>
              </a:r>
              <a:r>
                <a:rPr lang="en-US" altLang="zh-CN" sz="1600" b="1">
                  <a:latin typeface="Arial" panose="020B0604020202020204" pitchFamily="34" charset="0"/>
                </a:rPr>
                <a:t>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3310" name="Text Box 62"/>
            <p:cNvSpPr txBox="1"/>
            <p:nvPr/>
          </p:nvSpPr>
          <p:spPr>
            <a:xfrm>
              <a:off x="5033" y="2570"/>
              <a:ext cx="72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S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3311" name="Text Box 63"/>
            <p:cNvSpPr txBox="1"/>
            <p:nvPr/>
          </p:nvSpPr>
          <p:spPr>
            <a:xfrm>
              <a:off x="5090" y="2126"/>
              <a:ext cx="72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0º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3312" name="Text Box 64"/>
            <p:cNvSpPr txBox="1"/>
            <p:nvPr/>
          </p:nvSpPr>
          <p:spPr>
            <a:xfrm>
              <a:off x="4785" y="1056"/>
              <a:ext cx="72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66º34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48148E-6 L 0.0 -0.0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1.66667E-6 -0.03982 1.66667E-6 -0.07963 1.66667E-6 -0.09584 " pathEditMode="relative" ptsTypes="aA">
                                      <p:cBhvr>
                                        <p:cTn id="8" dur="20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6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/>
          <p:nvPr/>
        </p:nvSpPr>
        <p:spPr>
          <a:xfrm>
            <a:off x="1522201" y="0"/>
            <a:ext cx="9145693" cy="685927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title" idx="4294967295"/>
          </p:nvPr>
        </p:nvSpPr>
        <p:spPr>
          <a:xfrm>
            <a:off x="5647290" y="1103517"/>
            <a:ext cx="1354389" cy="274688"/>
          </a:xfrm>
        </p:spPr>
        <p:txBody>
          <a:bodyPr vert="horz" wrap="square" lIns="91456" tIns="45728" rIns="91456" bIns="45728" anchor="ctr"/>
          <a:p>
            <a:r>
              <a:rPr lang="zh-CN" altLang="en-US" sz="1000" dirty="0"/>
              <a:t>夏至日－秋分日</a:t>
            </a:r>
            <a:endParaRPr lang="zh-CN" altLang="en-US" sz="1000" dirty="0"/>
          </a:p>
        </p:txBody>
      </p:sp>
      <p:sp>
        <p:nvSpPr>
          <p:cNvPr id="56324" name="Text Box 4"/>
          <p:cNvSpPr txBox="1"/>
          <p:nvPr/>
        </p:nvSpPr>
        <p:spPr>
          <a:xfrm>
            <a:off x="6315751" y="519209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90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25" name="Text Box 5"/>
          <p:cNvSpPr txBox="1"/>
          <p:nvPr/>
        </p:nvSpPr>
        <p:spPr>
          <a:xfrm>
            <a:off x="8195699" y="1590970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60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26" name="Text Box 6"/>
          <p:cNvSpPr txBox="1"/>
          <p:nvPr/>
        </p:nvSpPr>
        <p:spPr>
          <a:xfrm>
            <a:off x="8748252" y="2453142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30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27" name="Text Box 7"/>
          <p:cNvSpPr txBox="1"/>
          <p:nvPr/>
        </p:nvSpPr>
        <p:spPr>
          <a:xfrm>
            <a:off x="8887978" y="3353421"/>
            <a:ext cx="6097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28" name="Text Box 8"/>
          <p:cNvSpPr txBox="1"/>
          <p:nvPr/>
        </p:nvSpPr>
        <p:spPr>
          <a:xfrm>
            <a:off x="8757779" y="4220356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30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29" name="Text Box 9"/>
          <p:cNvSpPr txBox="1"/>
          <p:nvPr/>
        </p:nvSpPr>
        <p:spPr>
          <a:xfrm>
            <a:off x="8205226" y="5106345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60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30" name="Text Box 10"/>
          <p:cNvSpPr txBox="1"/>
          <p:nvPr/>
        </p:nvSpPr>
        <p:spPr>
          <a:xfrm>
            <a:off x="6247476" y="5958991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90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537112" y="768492"/>
            <a:ext cx="5716058" cy="5557279"/>
            <a:chOff x="1296" y="484"/>
            <a:chExt cx="3600" cy="3500"/>
          </a:xfrm>
        </p:grpSpPr>
        <p:sp>
          <p:nvSpPr>
            <p:cNvPr id="56332" name="Oval 12"/>
            <p:cNvSpPr/>
            <p:nvPr/>
          </p:nvSpPr>
          <p:spPr>
            <a:xfrm>
              <a:off x="1296" y="484"/>
              <a:ext cx="3600" cy="3500"/>
            </a:xfrm>
            <a:prstGeom prst="ellipse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sp>
          <p:nvSpPr>
            <p:cNvPr id="56333" name="Line 13"/>
            <p:cNvSpPr/>
            <p:nvPr/>
          </p:nvSpPr>
          <p:spPr>
            <a:xfrm>
              <a:off x="1920" y="3312"/>
              <a:ext cx="2688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34" name="Line 14"/>
            <p:cNvSpPr/>
            <p:nvPr/>
          </p:nvSpPr>
          <p:spPr>
            <a:xfrm>
              <a:off x="1584" y="2784"/>
              <a:ext cx="326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35" name="Line 15"/>
            <p:cNvSpPr/>
            <p:nvPr/>
          </p:nvSpPr>
          <p:spPr>
            <a:xfrm>
              <a:off x="1680" y="1152"/>
              <a:ext cx="2880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36" name="Line 16"/>
            <p:cNvSpPr/>
            <p:nvPr/>
          </p:nvSpPr>
          <p:spPr>
            <a:xfrm>
              <a:off x="1557" y="1677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37" name="Line 17"/>
            <p:cNvSpPr/>
            <p:nvPr/>
          </p:nvSpPr>
          <p:spPr>
            <a:xfrm>
              <a:off x="1542" y="2229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38" name="Rectangle 18"/>
            <p:cNvSpPr/>
            <p:nvPr/>
          </p:nvSpPr>
          <p:spPr>
            <a:xfrm>
              <a:off x="1488" y="2079"/>
              <a:ext cx="3408" cy="285"/>
            </a:xfrm>
            <a:prstGeom prst="rect">
              <a:avLst/>
            </a:prstGeom>
            <a:solidFill>
              <a:srgbClr val="FF33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隶书" pitchFamily="49" charset="-122"/>
                  <a:cs typeface="Times New Roman" panose="02020603050405020304" pitchFamily="18" charset="0"/>
                </a:rPr>
                <a:t>赤道低气压带</a:t>
              </a:r>
              <a:endParaRPr lang="zh-CN" altLang="en-US" b="1" dirty="0">
                <a:latin typeface="隶书" pitchFamily="49" charset="-122"/>
                <a:ea typeface="Times New Roman" panose="02020603050405020304" pitchFamily="18" charset="0"/>
              </a:endParaRPr>
            </a:p>
          </p:txBody>
        </p:sp>
        <p:sp>
          <p:nvSpPr>
            <p:cNvPr id="56339" name="Line 19"/>
            <p:cNvSpPr/>
            <p:nvPr/>
          </p:nvSpPr>
          <p:spPr>
            <a:xfrm>
              <a:off x="1776" y="2304"/>
              <a:ext cx="0" cy="0"/>
            </a:xfrm>
            <a:prstGeom prst="line">
              <a:avLst/>
            </a:prstGeom>
            <a:ln w="9525">
              <a:noFill/>
            </a:ln>
          </p:spPr>
        </p:sp>
        <p:grpSp>
          <p:nvGrpSpPr>
            <p:cNvPr id="56340" name="Group 20"/>
            <p:cNvGrpSpPr/>
            <p:nvPr/>
          </p:nvGrpSpPr>
          <p:grpSpPr>
            <a:xfrm>
              <a:off x="1536" y="1584"/>
              <a:ext cx="3291" cy="1314"/>
              <a:chOff x="1536" y="1566"/>
              <a:chExt cx="3291" cy="1314"/>
            </a:xfrm>
          </p:grpSpPr>
          <p:sp>
            <p:nvSpPr>
              <p:cNvPr id="56341" name="Rectangle 21"/>
              <p:cNvSpPr/>
              <p:nvPr/>
            </p:nvSpPr>
            <p:spPr>
              <a:xfrm>
                <a:off x="1536" y="1566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6342" name="Rectangle 22"/>
              <p:cNvSpPr/>
              <p:nvPr/>
            </p:nvSpPr>
            <p:spPr>
              <a:xfrm>
                <a:off x="1566" y="2670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6343" name="Group 23"/>
            <p:cNvGrpSpPr/>
            <p:nvPr/>
          </p:nvGrpSpPr>
          <p:grpSpPr>
            <a:xfrm>
              <a:off x="1860" y="1050"/>
              <a:ext cx="2646" cy="2373"/>
              <a:chOff x="1860" y="1050"/>
              <a:chExt cx="2646" cy="2373"/>
            </a:xfrm>
          </p:grpSpPr>
          <p:sp>
            <p:nvSpPr>
              <p:cNvPr id="56344" name="Rectangle 24"/>
              <p:cNvSpPr/>
              <p:nvPr/>
            </p:nvSpPr>
            <p:spPr>
              <a:xfrm>
                <a:off x="1872" y="1050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6345" name="Rectangle 25"/>
              <p:cNvSpPr/>
              <p:nvPr/>
            </p:nvSpPr>
            <p:spPr>
              <a:xfrm>
                <a:off x="1860" y="3203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6346" name="Rectangle 26"/>
            <p:cNvSpPr/>
            <p:nvPr/>
          </p:nvSpPr>
          <p:spPr>
            <a:xfrm>
              <a:off x="2304" y="576"/>
              <a:ext cx="1536" cy="273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sp>
          <p:nvSpPr>
            <p:cNvPr id="56347" name="Rectangle 27"/>
            <p:cNvSpPr/>
            <p:nvPr/>
          </p:nvSpPr>
          <p:spPr>
            <a:xfrm>
              <a:off x="2400" y="3663"/>
              <a:ext cx="1488" cy="273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grpSp>
          <p:nvGrpSpPr>
            <p:cNvPr id="56348" name="Group 28"/>
            <p:cNvGrpSpPr/>
            <p:nvPr/>
          </p:nvGrpSpPr>
          <p:grpSpPr>
            <a:xfrm>
              <a:off x="1923" y="1278"/>
              <a:ext cx="1882" cy="1911"/>
              <a:chOff x="1923" y="1278"/>
              <a:chExt cx="1882" cy="1911"/>
            </a:xfrm>
          </p:grpSpPr>
          <p:sp>
            <p:nvSpPr>
              <p:cNvPr id="56349" name="Arc 29"/>
              <p:cNvSpPr/>
              <p:nvPr/>
            </p:nvSpPr>
            <p:spPr>
              <a:xfrm rot="-2027887" flipV="1">
                <a:off x="1923" y="1287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0" name="Arc 30"/>
              <p:cNvSpPr/>
              <p:nvPr/>
            </p:nvSpPr>
            <p:spPr>
              <a:xfrm rot="-2027887" flipV="1">
                <a:off x="2712" y="1278"/>
                <a:ext cx="309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1" name="Arc 31"/>
              <p:cNvSpPr/>
              <p:nvPr/>
            </p:nvSpPr>
            <p:spPr>
              <a:xfrm rot="-2027887" flipV="1">
                <a:off x="3497" y="127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2" name="Arc 32"/>
              <p:cNvSpPr/>
              <p:nvPr/>
            </p:nvSpPr>
            <p:spPr>
              <a:xfrm rot="1673561">
                <a:off x="1941" y="2421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3" name="Arc 33"/>
              <p:cNvSpPr/>
              <p:nvPr/>
            </p:nvSpPr>
            <p:spPr>
              <a:xfrm rot="1673561">
                <a:off x="2703" y="241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4" name="Arc 34"/>
              <p:cNvSpPr/>
              <p:nvPr/>
            </p:nvSpPr>
            <p:spPr>
              <a:xfrm rot="1673561">
                <a:off x="3483" y="2424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6355" name="Group 35"/>
            <p:cNvGrpSpPr/>
            <p:nvPr/>
          </p:nvGrpSpPr>
          <p:grpSpPr>
            <a:xfrm>
              <a:off x="2601" y="1331"/>
              <a:ext cx="1194" cy="1803"/>
              <a:chOff x="2601" y="1331"/>
              <a:chExt cx="1194" cy="1803"/>
            </a:xfrm>
          </p:grpSpPr>
          <p:sp>
            <p:nvSpPr>
              <p:cNvPr id="56356" name="Arc 36"/>
              <p:cNvSpPr/>
              <p:nvPr/>
            </p:nvSpPr>
            <p:spPr>
              <a:xfrm rot="4356667" flipH="1" flipV="1">
                <a:off x="3513" y="1330"/>
                <a:ext cx="271" cy="27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7" name="Arc 37"/>
              <p:cNvSpPr/>
              <p:nvPr/>
            </p:nvSpPr>
            <p:spPr>
              <a:xfrm rot="4356667" flipH="1" flipV="1">
                <a:off x="2603" y="1336"/>
                <a:ext cx="319" cy="32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5" y="4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8" name="Arc 38"/>
              <p:cNvSpPr/>
              <p:nvPr/>
            </p:nvSpPr>
            <p:spPr>
              <a:xfrm rot="-4356667" flipH="1">
                <a:off x="2591" y="2844"/>
                <a:ext cx="308" cy="269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59" name="Arc 39"/>
              <p:cNvSpPr/>
              <p:nvPr/>
            </p:nvSpPr>
            <p:spPr>
              <a:xfrm rot="-4356667" flipH="1">
                <a:off x="3507" y="2846"/>
                <a:ext cx="294" cy="282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4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6360" name="Group 40"/>
            <p:cNvGrpSpPr/>
            <p:nvPr/>
          </p:nvGrpSpPr>
          <p:grpSpPr>
            <a:xfrm>
              <a:off x="2880" y="627"/>
              <a:ext cx="252" cy="3204"/>
              <a:chOff x="2880" y="627"/>
              <a:chExt cx="252" cy="3204"/>
            </a:xfrm>
          </p:grpSpPr>
          <p:sp>
            <p:nvSpPr>
              <p:cNvPr id="56361" name="Arc 41"/>
              <p:cNvSpPr/>
              <p:nvPr/>
            </p:nvSpPr>
            <p:spPr>
              <a:xfrm rot="-5148721" flipH="1" flipV="1">
                <a:off x="2802" y="705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6362" name="Arc 42"/>
              <p:cNvSpPr/>
              <p:nvPr/>
            </p:nvSpPr>
            <p:spPr>
              <a:xfrm rot="5148721" flipH="1">
                <a:off x="2811" y="3510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56363" name="Text Box 43"/>
          <p:cNvSpPr txBox="1"/>
          <p:nvPr/>
        </p:nvSpPr>
        <p:spPr>
          <a:xfrm>
            <a:off x="5637763" y="762141"/>
            <a:ext cx="182913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隶书" pitchFamily="49" charset="-122"/>
                <a:cs typeface="Times New Roman" panose="02020603050405020304" pitchFamily="18" charset="0"/>
              </a:rPr>
              <a:t>极地高压带</a:t>
            </a:r>
            <a:endParaRPr lang="zh-CN" altLang="en-US" b="1" dirty="0">
              <a:latin typeface="隶书" pitchFamily="49" charset="-122"/>
              <a:ea typeface="Times New Roman" panose="02020603050405020304" pitchFamily="18" charset="0"/>
            </a:endParaRPr>
          </a:p>
        </p:txBody>
      </p:sp>
      <p:sp>
        <p:nvSpPr>
          <p:cNvPr id="56364" name="AutoShape 44"/>
          <p:cNvSpPr/>
          <p:nvPr/>
        </p:nvSpPr>
        <p:spPr>
          <a:xfrm>
            <a:off x="3351340" y="457285"/>
            <a:ext cx="6249557" cy="615905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475 h 21600"/>
            </a:gdLst>
            <a:ahLst/>
            <a:cxnLst>
              <a:cxn ang="0">
                <a:pos x="903761596" y="0"/>
              </a:cxn>
              <a:cxn ang="0">
                <a:pos x="898489799" y="1662245337"/>
              </a:cxn>
              <a:cxn ang="0">
                <a:pos x="903761596" y="186445930"/>
              </a:cxn>
              <a:cxn ang="0">
                <a:pos x="909033392" y="1662245337"/>
              </a:cxn>
            </a:cxnLst>
            <a:rect l="txL" t="txT" r="txR" b="txB"/>
            <a:pathLst>
              <a:path w="21600" h="21600">
                <a:moveTo>
                  <a:pt x="10745" y="19305"/>
                </a:moveTo>
                <a:cubicBezTo>
                  <a:pt x="6068" y="19275"/>
                  <a:pt x="2294" y="15476"/>
                  <a:pt x="2294" y="10800"/>
                </a:cubicBezTo>
                <a:cubicBezTo>
                  <a:pt x="2294" y="6102"/>
                  <a:pt x="6102" y="2294"/>
                  <a:pt x="10800" y="2294"/>
                </a:cubicBezTo>
                <a:cubicBezTo>
                  <a:pt x="15497" y="2294"/>
                  <a:pt x="19306" y="6102"/>
                  <a:pt x="19306" y="10800"/>
                </a:cubicBezTo>
                <a:cubicBezTo>
                  <a:pt x="19306" y="15476"/>
                  <a:pt x="15531" y="19275"/>
                  <a:pt x="10854" y="19305"/>
                </a:cubicBezTo>
                <a:lnTo>
                  <a:pt x="10869" y="21599"/>
                </a:lnTo>
                <a:cubicBezTo>
                  <a:pt x="16807" y="21561"/>
                  <a:pt x="21600" y="1673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737"/>
                  <a:pt x="4792" y="21561"/>
                  <a:pt x="10730" y="21599"/>
                </a:cubicBezTo>
                <a:close/>
              </a:path>
            </a:pathLst>
          </a:custGeom>
          <a:solidFill>
            <a:srgbClr val="CCFFFF">
              <a:alpha val="100000"/>
            </a:srgbClr>
          </a:solidFill>
          <a:ln w="50800" cap="flat" cmpd="sng">
            <a:solidFill>
              <a:srgbClr val="9933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6365" name="Group 45"/>
          <p:cNvGrpSpPr/>
          <p:nvPr/>
        </p:nvGrpSpPr>
        <p:grpSpPr>
          <a:xfrm>
            <a:off x="3384684" y="1829139"/>
            <a:ext cx="6249557" cy="2438852"/>
            <a:chOff x="1152" y="1152"/>
            <a:chExt cx="3936" cy="1536"/>
          </a:xfrm>
        </p:grpSpPr>
        <p:sp>
          <p:nvSpPr>
            <p:cNvPr id="56366" name="Line 46"/>
            <p:cNvSpPr/>
            <p:nvPr/>
          </p:nvSpPr>
          <p:spPr>
            <a:xfrm>
              <a:off x="1152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67" name="Line 47"/>
            <p:cNvSpPr/>
            <p:nvPr/>
          </p:nvSpPr>
          <p:spPr>
            <a:xfrm>
              <a:off x="4656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368" name="Line 48"/>
            <p:cNvSpPr/>
            <p:nvPr/>
          </p:nvSpPr>
          <p:spPr>
            <a:xfrm>
              <a:off x="1536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69" name="Line 49"/>
            <p:cNvSpPr/>
            <p:nvPr/>
          </p:nvSpPr>
          <p:spPr>
            <a:xfrm>
              <a:off x="460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70" name="Line 50"/>
            <p:cNvSpPr/>
            <p:nvPr/>
          </p:nvSpPr>
          <p:spPr>
            <a:xfrm>
              <a:off x="1203" y="2688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71" name="Line 51"/>
            <p:cNvSpPr/>
            <p:nvPr/>
          </p:nvSpPr>
          <p:spPr>
            <a:xfrm>
              <a:off x="4599" y="2679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72" name="Line 52"/>
            <p:cNvSpPr/>
            <p:nvPr/>
          </p:nvSpPr>
          <p:spPr>
            <a:xfrm>
              <a:off x="4251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6373" name="Line 53"/>
            <p:cNvSpPr/>
            <p:nvPr/>
          </p:nvSpPr>
          <p:spPr>
            <a:xfrm>
              <a:off x="118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326710" name="Oval 54"/>
          <p:cNvSpPr/>
          <p:nvPr/>
        </p:nvSpPr>
        <p:spPr>
          <a:xfrm>
            <a:off x="9143612" y="3439162"/>
            <a:ext cx="152428" cy="15242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endParaRPr b="1" dirty="0">
              <a:solidFill>
                <a:srgbClr val="FF3300"/>
              </a:solidFill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6375" name="Text Box 55"/>
          <p:cNvSpPr txBox="1"/>
          <p:nvPr/>
        </p:nvSpPr>
        <p:spPr>
          <a:xfrm>
            <a:off x="2131914" y="2057781"/>
            <a:ext cx="685927" cy="2306955"/>
          </a:xfrm>
          <a:prstGeom prst="rect">
            <a:avLst/>
          </a:prstGeom>
          <a:solidFill>
            <a:schemeClr val="tx1">
              <a:alpha val="50195"/>
            </a:schemeClr>
          </a:solidFill>
          <a:ln w="2540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隶书" pitchFamily="49" charset="-122"/>
                <a:ea typeface="华文行楷" pitchFamily="2" charset="-122"/>
              </a:rPr>
              <a:t>移动规律</a:t>
            </a:r>
            <a:endParaRPr lang="zh-CN" altLang="en-US" sz="3600" b="1" dirty="0">
              <a:solidFill>
                <a:schemeClr val="bg1"/>
              </a:solidFill>
              <a:latin typeface="隶书" pitchFamily="49" charset="-122"/>
              <a:ea typeface="华文行楷" pitchFamily="2" charset="-122"/>
            </a:endParaRPr>
          </a:p>
        </p:txBody>
      </p:sp>
      <p:pic>
        <p:nvPicPr>
          <p:cNvPr id="5637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415" y="152428"/>
            <a:ext cx="2515066" cy="3874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77" name="AutoShape 57"/>
          <p:cNvSpPr/>
          <p:nvPr/>
        </p:nvSpPr>
        <p:spPr>
          <a:xfrm>
            <a:off x="8533899" y="381071"/>
            <a:ext cx="2133995" cy="457285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夏至日－秋分日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6378" name="Line 58"/>
          <p:cNvSpPr/>
          <p:nvPr/>
        </p:nvSpPr>
        <p:spPr>
          <a:xfrm>
            <a:off x="6469767" y="6008212"/>
            <a:ext cx="0" cy="576370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9" name="Line 59"/>
          <p:cNvSpPr/>
          <p:nvPr/>
        </p:nvSpPr>
        <p:spPr>
          <a:xfrm>
            <a:off x="6469767" y="5992334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0" name="Line 60"/>
          <p:cNvSpPr/>
          <p:nvPr/>
        </p:nvSpPr>
        <p:spPr>
          <a:xfrm>
            <a:off x="6469767" y="5993923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6381" name="Group 61"/>
          <p:cNvGrpSpPr/>
          <p:nvPr/>
        </p:nvGrpSpPr>
        <p:grpSpPr>
          <a:xfrm>
            <a:off x="9119796" y="1659245"/>
            <a:ext cx="1776741" cy="2864380"/>
            <a:chOff x="4785" y="1045"/>
            <a:chExt cx="956" cy="1804"/>
          </a:xfrm>
        </p:grpSpPr>
        <p:sp>
          <p:nvSpPr>
            <p:cNvPr id="56382" name="Text Box 62"/>
            <p:cNvSpPr txBox="1"/>
            <p:nvPr/>
          </p:nvSpPr>
          <p:spPr>
            <a:xfrm>
              <a:off x="5031" y="1661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6383" name="Text Box 63"/>
            <p:cNvSpPr txBox="1"/>
            <p:nvPr/>
          </p:nvSpPr>
          <p:spPr>
            <a:xfrm>
              <a:off x="5028" y="2559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S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6384" name="Text Box 64"/>
            <p:cNvSpPr txBox="1"/>
            <p:nvPr/>
          </p:nvSpPr>
          <p:spPr>
            <a:xfrm>
              <a:off x="5084" y="2115"/>
              <a:ext cx="657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0º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6385" name="Text Box 65"/>
            <p:cNvSpPr txBox="1"/>
            <p:nvPr/>
          </p:nvSpPr>
          <p:spPr>
            <a:xfrm>
              <a:off x="4785" y="1045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66º34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48148E-6 L 0.0 -0.02824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1.66667E-6 -0.03982 1.66667E-6 -0.07963 1.66667E-6 -0.09584 " pathEditMode="relative" ptsTypes="aA">
                                      <p:cBhvr>
                                        <p:cTn id="8" dur="2000" spd="-100000" fill="hold"/>
                                        <p:tgtEl>
                                          <p:spTgt spid="326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7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/>
          <p:nvPr/>
        </p:nvSpPr>
        <p:spPr>
          <a:xfrm>
            <a:off x="1522201" y="0"/>
            <a:ext cx="9145693" cy="685927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title" idx="4294967295"/>
          </p:nvPr>
        </p:nvSpPr>
        <p:spPr>
          <a:xfrm>
            <a:off x="5723504" y="1103517"/>
            <a:ext cx="1203548" cy="274688"/>
          </a:xfrm>
        </p:spPr>
        <p:txBody>
          <a:bodyPr vert="horz" wrap="square" lIns="91456" tIns="45728" rIns="91456" bIns="45728" anchor="ctr"/>
          <a:p>
            <a:r>
              <a:rPr lang="zh-CN" altLang="en-US" sz="1000" dirty="0"/>
              <a:t>秋分日－冬至日</a:t>
            </a:r>
            <a:endParaRPr lang="zh-CN" altLang="en-US" sz="1000" dirty="0"/>
          </a:p>
        </p:txBody>
      </p:sp>
      <p:sp>
        <p:nvSpPr>
          <p:cNvPr id="57348" name="Text Box 4"/>
          <p:cNvSpPr txBox="1"/>
          <p:nvPr/>
        </p:nvSpPr>
        <p:spPr>
          <a:xfrm>
            <a:off x="6315751" y="519209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90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537112" y="762141"/>
            <a:ext cx="5960579" cy="5657310"/>
            <a:chOff x="1269" y="480"/>
            <a:chExt cx="3753" cy="3563"/>
          </a:xfrm>
        </p:grpSpPr>
        <p:sp>
          <p:nvSpPr>
            <p:cNvPr id="57350" name="Text Box 6"/>
            <p:cNvSpPr txBox="1"/>
            <p:nvPr/>
          </p:nvSpPr>
          <p:spPr>
            <a:xfrm>
              <a:off x="4203" y="1002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60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7351" name="Text Box 7"/>
            <p:cNvSpPr txBox="1"/>
            <p:nvPr/>
          </p:nvSpPr>
          <p:spPr>
            <a:xfrm>
              <a:off x="4551" y="1545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30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7352" name="Text Box 8"/>
            <p:cNvSpPr txBox="1"/>
            <p:nvPr/>
          </p:nvSpPr>
          <p:spPr>
            <a:xfrm>
              <a:off x="4638" y="2112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7353" name="Text Box 9"/>
            <p:cNvSpPr txBox="1"/>
            <p:nvPr/>
          </p:nvSpPr>
          <p:spPr>
            <a:xfrm>
              <a:off x="4557" y="2658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30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7354" name="Text Box 10"/>
            <p:cNvSpPr txBox="1"/>
            <p:nvPr/>
          </p:nvSpPr>
          <p:spPr>
            <a:xfrm>
              <a:off x="4209" y="3216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60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7355" name="Text Box 11"/>
            <p:cNvSpPr txBox="1"/>
            <p:nvPr/>
          </p:nvSpPr>
          <p:spPr>
            <a:xfrm>
              <a:off x="2976" y="3753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90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7356" name="Oval 12"/>
            <p:cNvSpPr/>
            <p:nvPr/>
          </p:nvSpPr>
          <p:spPr>
            <a:xfrm>
              <a:off x="1269" y="484"/>
              <a:ext cx="3600" cy="3500"/>
            </a:xfrm>
            <a:prstGeom prst="ellipse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sp>
          <p:nvSpPr>
            <p:cNvPr id="57357" name="Line 13"/>
            <p:cNvSpPr/>
            <p:nvPr/>
          </p:nvSpPr>
          <p:spPr>
            <a:xfrm>
              <a:off x="1893" y="3312"/>
              <a:ext cx="2688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58" name="Line 14"/>
            <p:cNvSpPr/>
            <p:nvPr/>
          </p:nvSpPr>
          <p:spPr>
            <a:xfrm>
              <a:off x="1557" y="2784"/>
              <a:ext cx="326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59" name="Line 15"/>
            <p:cNvSpPr/>
            <p:nvPr/>
          </p:nvSpPr>
          <p:spPr>
            <a:xfrm>
              <a:off x="1653" y="1152"/>
              <a:ext cx="2880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60" name="Line 16"/>
            <p:cNvSpPr/>
            <p:nvPr/>
          </p:nvSpPr>
          <p:spPr>
            <a:xfrm>
              <a:off x="1530" y="1677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61" name="Line 17"/>
            <p:cNvSpPr/>
            <p:nvPr/>
          </p:nvSpPr>
          <p:spPr>
            <a:xfrm>
              <a:off x="1515" y="2229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62" name="Rectangle 18"/>
            <p:cNvSpPr/>
            <p:nvPr/>
          </p:nvSpPr>
          <p:spPr>
            <a:xfrm>
              <a:off x="1461" y="2079"/>
              <a:ext cx="3408" cy="285"/>
            </a:xfrm>
            <a:prstGeom prst="rect">
              <a:avLst/>
            </a:prstGeom>
            <a:solidFill>
              <a:srgbClr val="FF33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隶书" pitchFamily="49" charset="-122"/>
                  <a:cs typeface="Times New Roman" panose="02020603050405020304" pitchFamily="18" charset="0"/>
                </a:rPr>
                <a:t>赤道低气压带</a:t>
              </a:r>
              <a:endParaRPr lang="zh-CN" altLang="en-US" b="1" dirty="0">
                <a:latin typeface="隶书" pitchFamily="49" charset="-122"/>
                <a:ea typeface="Times New Roman" panose="02020603050405020304" pitchFamily="18" charset="0"/>
              </a:endParaRPr>
            </a:p>
          </p:txBody>
        </p:sp>
        <p:sp>
          <p:nvSpPr>
            <p:cNvPr id="57363" name="Line 19"/>
            <p:cNvSpPr/>
            <p:nvPr/>
          </p:nvSpPr>
          <p:spPr>
            <a:xfrm>
              <a:off x="1749" y="2304"/>
              <a:ext cx="0" cy="0"/>
            </a:xfrm>
            <a:prstGeom prst="line">
              <a:avLst/>
            </a:prstGeom>
            <a:ln w="9525">
              <a:noFill/>
            </a:ln>
          </p:spPr>
        </p:sp>
        <p:grpSp>
          <p:nvGrpSpPr>
            <p:cNvPr id="57364" name="Group 20"/>
            <p:cNvGrpSpPr/>
            <p:nvPr/>
          </p:nvGrpSpPr>
          <p:grpSpPr>
            <a:xfrm>
              <a:off x="1509" y="1584"/>
              <a:ext cx="3291" cy="1314"/>
              <a:chOff x="1536" y="1566"/>
              <a:chExt cx="3291" cy="1314"/>
            </a:xfrm>
          </p:grpSpPr>
          <p:sp>
            <p:nvSpPr>
              <p:cNvPr id="57365" name="Rectangle 21"/>
              <p:cNvSpPr/>
              <p:nvPr/>
            </p:nvSpPr>
            <p:spPr>
              <a:xfrm>
                <a:off x="1536" y="1566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7366" name="Rectangle 22"/>
              <p:cNvSpPr/>
              <p:nvPr/>
            </p:nvSpPr>
            <p:spPr>
              <a:xfrm>
                <a:off x="1566" y="2670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7367" name="Group 23"/>
            <p:cNvGrpSpPr/>
            <p:nvPr/>
          </p:nvGrpSpPr>
          <p:grpSpPr>
            <a:xfrm>
              <a:off x="1833" y="1050"/>
              <a:ext cx="2646" cy="2373"/>
              <a:chOff x="1860" y="1050"/>
              <a:chExt cx="2646" cy="2373"/>
            </a:xfrm>
          </p:grpSpPr>
          <p:sp>
            <p:nvSpPr>
              <p:cNvPr id="57368" name="Rectangle 24"/>
              <p:cNvSpPr/>
              <p:nvPr/>
            </p:nvSpPr>
            <p:spPr>
              <a:xfrm>
                <a:off x="1872" y="1050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7369" name="Rectangle 25"/>
              <p:cNvSpPr/>
              <p:nvPr/>
            </p:nvSpPr>
            <p:spPr>
              <a:xfrm>
                <a:off x="1860" y="3203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7370" name="Rectangle 26"/>
            <p:cNvSpPr/>
            <p:nvPr/>
          </p:nvSpPr>
          <p:spPr>
            <a:xfrm>
              <a:off x="2208" y="528"/>
              <a:ext cx="1824" cy="321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sp>
          <p:nvSpPr>
            <p:cNvPr id="57371" name="Rectangle 27"/>
            <p:cNvSpPr/>
            <p:nvPr/>
          </p:nvSpPr>
          <p:spPr>
            <a:xfrm>
              <a:off x="2373" y="3663"/>
              <a:ext cx="1488" cy="273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grpSp>
          <p:nvGrpSpPr>
            <p:cNvPr id="57372" name="Group 28"/>
            <p:cNvGrpSpPr/>
            <p:nvPr/>
          </p:nvGrpSpPr>
          <p:grpSpPr>
            <a:xfrm>
              <a:off x="1896" y="1278"/>
              <a:ext cx="1882" cy="1911"/>
              <a:chOff x="1923" y="1278"/>
              <a:chExt cx="1882" cy="1911"/>
            </a:xfrm>
          </p:grpSpPr>
          <p:sp>
            <p:nvSpPr>
              <p:cNvPr id="57373" name="Arc 29"/>
              <p:cNvSpPr/>
              <p:nvPr/>
            </p:nvSpPr>
            <p:spPr>
              <a:xfrm rot="-2027887" flipV="1">
                <a:off x="1923" y="1287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74" name="Arc 30"/>
              <p:cNvSpPr/>
              <p:nvPr/>
            </p:nvSpPr>
            <p:spPr>
              <a:xfrm rot="-2027887" flipV="1">
                <a:off x="2712" y="1278"/>
                <a:ext cx="309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75" name="Arc 31"/>
              <p:cNvSpPr/>
              <p:nvPr/>
            </p:nvSpPr>
            <p:spPr>
              <a:xfrm rot="-2027887" flipV="1">
                <a:off x="3497" y="127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76" name="Arc 32"/>
              <p:cNvSpPr/>
              <p:nvPr/>
            </p:nvSpPr>
            <p:spPr>
              <a:xfrm rot="1673561">
                <a:off x="1941" y="2421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77" name="Arc 33"/>
              <p:cNvSpPr/>
              <p:nvPr/>
            </p:nvSpPr>
            <p:spPr>
              <a:xfrm rot="1673561">
                <a:off x="2703" y="241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78" name="Arc 34"/>
              <p:cNvSpPr/>
              <p:nvPr/>
            </p:nvSpPr>
            <p:spPr>
              <a:xfrm rot="1673561">
                <a:off x="3483" y="2424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7379" name="Group 35"/>
            <p:cNvGrpSpPr/>
            <p:nvPr/>
          </p:nvGrpSpPr>
          <p:grpSpPr>
            <a:xfrm>
              <a:off x="2574" y="1331"/>
              <a:ext cx="1194" cy="1803"/>
              <a:chOff x="2601" y="1331"/>
              <a:chExt cx="1194" cy="1803"/>
            </a:xfrm>
          </p:grpSpPr>
          <p:sp>
            <p:nvSpPr>
              <p:cNvPr id="57380" name="Arc 36"/>
              <p:cNvSpPr/>
              <p:nvPr/>
            </p:nvSpPr>
            <p:spPr>
              <a:xfrm rot="4356667" flipH="1" flipV="1">
                <a:off x="3513" y="1330"/>
                <a:ext cx="271" cy="27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81" name="Arc 37"/>
              <p:cNvSpPr/>
              <p:nvPr/>
            </p:nvSpPr>
            <p:spPr>
              <a:xfrm rot="4356667" flipH="1" flipV="1">
                <a:off x="2603" y="1336"/>
                <a:ext cx="319" cy="32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5" y="4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82" name="Arc 38"/>
              <p:cNvSpPr/>
              <p:nvPr/>
            </p:nvSpPr>
            <p:spPr>
              <a:xfrm rot="-4356667" flipH="1">
                <a:off x="2591" y="2844"/>
                <a:ext cx="308" cy="269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83" name="Arc 39"/>
              <p:cNvSpPr/>
              <p:nvPr/>
            </p:nvSpPr>
            <p:spPr>
              <a:xfrm rot="-4356667" flipH="1">
                <a:off x="3507" y="2846"/>
                <a:ext cx="294" cy="282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4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7384" name="Group 40"/>
            <p:cNvGrpSpPr/>
            <p:nvPr/>
          </p:nvGrpSpPr>
          <p:grpSpPr>
            <a:xfrm>
              <a:off x="2853" y="627"/>
              <a:ext cx="252" cy="3204"/>
              <a:chOff x="2880" y="627"/>
              <a:chExt cx="252" cy="3204"/>
            </a:xfrm>
          </p:grpSpPr>
          <p:sp>
            <p:nvSpPr>
              <p:cNvPr id="57385" name="Arc 41"/>
              <p:cNvSpPr/>
              <p:nvPr/>
            </p:nvSpPr>
            <p:spPr>
              <a:xfrm rot="-5148721" flipH="1" flipV="1">
                <a:off x="2802" y="705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7386" name="Arc 42"/>
              <p:cNvSpPr/>
              <p:nvPr/>
            </p:nvSpPr>
            <p:spPr>
              <a:xfrm rot="5148721" flipH="1">
                <a:off x="2811" y="3510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7387" name="Text Box 43"/>
            <p:cNvSpPr txBox="1"/>
            <p:nvPr/>
          </p:nvSpPr>
          <p:spPr>
            <a:xfrm>
              <a:off x="2592" y="480"/>
              <a:ext cx="11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隶书" pitchFamily="49" charset="-122"/>
                  <a:cs typeface="Times New Roman" panose="02020603050405020304" pitchFamily="18" charset="0"/>
                </a:rPr>
                <a:t>极地高压带</a:t>
              </a:r>
              <a:endParaRPr lang="zh-CN" altLang="en-US" b="1" dirty="0">
                <a:latin typeface="隶书" pitchFamily="49" charset="-122"/>
                <a:ea typeface="Times New Roman" panose="02020603050405020304" pitchFamily="18" charset="0"/>
              </a:endParaRPr>
            </a:p>
          </p:txBody>
        </p:sp>
        <p:sp>
          <p:nvSpPr>
            <p:cNvPr id="57388" name="Oval 44"/>
            <p:cNvSpPr/>
            <p:nvPr/>
          </p:nvSpPr>
          <p:spPr>
            <a:xfrm>
              <a:off x="4800" y="2166"/>
              <a:ext cx="96" cy="9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rgbClr val="FF3300"/>
                </a:solidFill>
                <a:latin typeface="隶书" pitchFamily="49" charset="-122"/>
                <a:ea typeface="华文行楷" pitchFamily="2" charset="-122"/>
              </a:endParaRPr>
            </a:p>
          </p:txBody>
        </p:sp>
      </p:grpSp>
      <p:sp>
        <p:nvSpPr>
          <p:cNvPr id="57389" name="AutoShape 45"/>
          <p:cNvSpPr/>
          <p:nvPr/>
        </p:nvSpPr>
        <p:spPr>
          <a:xfrm>
            <a:off x="3351340" y="457285"/>
            <a:ext cx="6249557" cy="615905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475 h 21600"/>
            </a:gdLst>
            <a:ahLst/>
            <a:cxnLst>
              <a:cxn ang="0">
                <a:pos x="903761596" y="0"/>
              </a:cxn>
              <a:cxn ang="0">
                <a:pos x="898489799" y="1662245337"/>
              </a:cxn>
              <a:cxn ang="0">
                <a:pos x="903761596" y="186445930"/>
              </a:cxn>
              <a:cxn ang="0">
                <a:pos x="909033392" y="1662245337"/>
              </a:cxn>
            </a:cxnLst>
            <a:rect l="txL" t="txT" r="txR" b="txB"/>
            <a:pathLst>
              <a:path w="21600" h="21600">
                <a:moveTo>
                  <a:pt x="10745" y="19305"/>
                </a:moveTo>
                <a:cubicBezTo>
                  <a:pt x="6068" y="19275"/>
                  <a:pt x="2294" y="15476"/>
                  <a:pt x="2294" y="10800"/>
                </a:cubicBezTo>
                <a:cubicBezTo>
                  <a:pt x="2294" y="6102"/>
                  <a:pt x="6102" y="2294"/>
                  <a:pt x="10800" y="2294"/>
                </a:cubicBezTo>
                <a:cubicBezTo>
                  <a:pt x="15497" y="2294"/>
                  <a:pt x="19306" y="6102"/>
                  <a:pt x="19306" y="10800"/>
                </a:cubicBezTo>
                <a:cubicBezTo>
                  <a:pt x="19306" y="15476"/>
                  <a:pt x="15531" y="19275"/>
                  <a:pt x="10854" y="19305"/>
                </a:cubicBezTo>
                <a:lnTo>
                  <a:pt x="10869" y="21599"/>
                </a:lnTo>
                <a:cubicBezTo>
                  <a:pt x="16807" y="21561"/>
                  <a:pt x="21600" y="1673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737"/>
                  <a:pt x="4792" y="21561"/>
                  <a:pt x="10730" y="21599"/>
                </a:cubicBezTo>
                <a:close/>
              </a:path>
            </a:pathLst>
          </a:custGeom>
          <a:solidFill>
            <a:srgbClr val="CCFFFF">
              <a:alpha val="100000"/>
            </a:srgbClr>
          </a:solidFill>
          <a:ln w="50800" cap="flat" cmpd="sng">
            <a:solidFill>
              <a:srgbClr val="9933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7390" name="Group 46"/>
          <p:cNvGrpSpPr/>
          <p:nvPr/>
        </p:nvGrpSpPr>
        <p:grpSpPr>
          <a:xfrm>
            <a:off x="3381508" y="1829139"/>
            <a:ext cx="6249557" cy="2438852"/>
            <a:chOff x="1152" y="1152"/>
            <a:chExt cx="3936" cy="1536"/>
          </a:xfrm>
        </p:grpSpPr>
        <p:sp>
          <p:nvSpPr>
            <p:cNvPr id="57391" name="Line 47"/>
            <p:cNvSpPr/>
            <p:nvPr/>
          </p:nvSpPr>
          <p:spPr>
            <a:xfrm>
              <a:off x="1152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92" name="Line 48"/>
            <p:cNvSpPr/>
            <p:nvPr/>
          </p:nvSpPr>
          <p:spPr>
            <a:xfrm>
              <a:off x="4656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393" name="Line 49"/>
            <p:cNvSpPr/>
            <p:nvPr/>
          </p:nvSpPr>
          <p:spPr>
            <a:xfrm>
              <a:off x="1536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7394" name="Line 50"/>
            <p:cNvSpPr/>
            <p:nvPr/>
          </p:nvSpPr>
          <p:spPr>
            <a:xfrm>
              <a:off x="460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7395" name="Line 51"/>
            <p:cNvSpPr/>
            <p:nvPr/>
          </p:nvSpPr>
          <p:spPr>
            <a:xfrm>
              <a:off x="1203" y="2688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7396" name="Line 52"/>
            <p:cNvSpPr/>
            <p:nvPr/>
          </p:nvSpPr>
          <p:spPr>
            <a:xfrm>
              <a:off x="4599" y="2679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7397" name="Line 53"/>
            <p:cNvSpPr/>
            <p:nvPr/>
          </p:nvSpPr>
          <p:spPr>
            <a:xfrm>
              <a:off x="4251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7398" name="Line 54"/>
            <p:cNvSpPr/>
            <p:nvPr/>
          </p:nvSpPr>
          <p:spPr>
            <a:xfrm>
              <a:off x="118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327735" name="Oval 55"/>
          <p:cNvSpPr/>
          <p:nvPr/>
        </p:nvSpPr>
        <p:spPr>
          <a:xfrm>
            <a:off x="9143612" y="3453452"/>
            <a:ext cx="152428" cy="15242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endParaRPr b="1" dirty="0">
              <a:solidFill>
                <a:srgbClr val="FF3300"/>
              </a:solidFill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7400" name="Text Box 56"/>
          <p:cNvSpPr txBox="1"/>
          <p:nvPr/>
        </p:nvSpPr>
        <p:spPr>
          <a:xfrm>
            <a:off x="2131914" y="2057781"/>
            <a:ext cx="685927" cy="2306955"/>
          </a:xfrm>
          <a:prstGeom prst="rect">
            <a:avLst/>
          </a:prstGeom>
          <a:solidFill>
            <a:schemeClr val="tx1">
              <a:alpha val="50195"/>
            </a:schemeClr>
          </a:solidFill>
          <a:ln w="2540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隶书" pitchFamily="49" charset="-122"/>
                <a:ea typeface="华文行楷" pitchFamily="2" charset="-122"/>
              </a:rPr>
              <a:t>移动规律</a:t>
            </a:r>
            <a:endParaRPr lang="zh-CN" altLang="en-US" sz="3600" b="1" dirty="0">
              <a:solidFill>
                <a:schemeClr val="bg1"/>
              </a:solidFill>
              <a:latin typeface="隶书" pitchFamily="49" charset="-122"/>
              <a:ea typeface="华文行楷" pitchFamily="2" charset="-122"/>
            </a:endParaRPr>
          </a:p>
        </p:txBody>
      </p:sp>
      <p:pic>
        <p:nvPicPr>
          <p:cNvPr id="57401" name="Picture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415" y="152428"/>
            <a:ext cx="2515066" cy="3874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402" name="AutoShape 58"/>
          <p:cNvSpPr/>
          <p:nvPr/>
        </p:nvSpPr>
        <p:spPr>
          <a:xfrm>
            <a:off x="8533899" y="404888"/>
            <a:ext cx="2133995" cy="457285"/>
          </a:xfrm>
          <a:prstGeom prst="actionButtonBlank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秋分日－冬至日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7403" name="Line 59"/>
          <p:cNvSpPr/>
          <p:nvPr/>
        </p:nvSpPr>
        <p:spPr>
          <a:xfrm>
            <a:off x="6484058" y="6006625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404" name="Line 60"/>
          <p:cNvSpPr/>
          <p:nvPr/>
        </p:nvSpPr>
        <p:spPr>
          <a:xfrm>
            <a:off x="6469767" y="5992334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7405" name="Group 61"/>
          <p:cNvGrpSpPr/>
          <p:nvPr/>
        </p:nvGrpSpPr>
        <p:grpSpPr>
          <a:xfrm>
            <a:off x="9119796" y="1659245"/>
            <a:ext cx="1700527" cy="2864380"/>
            <a:chOff x="4785" y="1045"/>
            <a:chExt cx="956" cy="1804"/>
          </a:xfrm>
        </p:grpSpPr>
        <p:sp>
          <p:nvSpPr>
            <p:cNvPr id="57406" name="Text Box 62"/>
            <p:cNvSpPr txBox="1"/>
            <p:nvPr/>
          </p:nvSpPr>
          <p:spPr>
            <a:xfrm>
              <a:off x="5031" y="1661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7407" name="Text Box 63"/>
            <p:cNvSpPr txBox="1"/>
            <p:nvPr/>
          </p:nvSpPr>
          <p:spPr>
            <a:xfrm>
              <a:off x="5028" y="2559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S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7408" name="Text Box 64"/>
            <p:cNvSpPr txBox="1"/>
            <p:nvPr/>
          </p:nvSpPr>
          <p:spPr>
            <a:xfrm>
              <a:off x="5084" y="2115"/>
              <a:ext cx="657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0º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7409" name="Text Box 65"/>
            <p:cNvSpPr txBox="1"/>
            <p:nvPr/>
          </p:nvSpPr>
          <p:spPr>
            <a:xfrm>
              <a:off x="4785" y="1045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66º34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0764 C 3.33333E-6 0.06227 3.33333E-6 0.01783 3.33333E-6 -3.33333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27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3.33333E-6 L -0.00069 0.027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/>
          <p:nvPr/>
        </p:nvSpPr>
        <p:spPr>
          <a:xfrm>
            <a:off x="1522201" y="0"/>
            <a:ext cx="9145693" cy="685927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title" idx="4294967295"/>
          </p:nvPr>
        </p:nvSpPr>
        <p:spPr>
          <a:xfrm>
            <a:off x="5647290" y="1103517"/>
            <a:ext cx="1505229" cy="417589"/>
          </a:xfrm>
        </p:spPr>
        <p:txBody>
          <a:bodyPr vert="horz" wrap="square" lIns="91456" tIns="45728" rIns="91456" bIns="45728" anchor="ctr"/>
          <a:p>
            <a:r>
              <a:rPr lang="zh-CN" altLang="en-US" sz="1000" dirty="0"/>
              <a:t>冬至日－春分日</a:t>
            </a:r>
            <a:endParaRPr lang="zh-CN" altLang="en-US" sz="1000" dirty="0"/>
          </a:p>
        </p:txBody>
      </p:sp>
      <p:sp>
        <p:nvSpPr>
          <p:cNvPr id="58372" name="Text Box 4"/>
          <p:cNvSpPr txBox="1"/>
          <p:nvPr/>
        </p:nvSpPr>
        <p:spPr>
          <a:xfrm>
            <a:off x="6315751" y="519209"/>
            <a:ext cx="68592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华文行楷" pitchFamily="2" charset="-122"/>
              </a:rPr>
              <a:t>90</a:t>
            </a:r>
            <a:r>
              <a:rPr lang="en-US" altLang="zh-CN" b="1">
                <a:latin typeface="隶书" pitchFamily="49" charset="-122"/>
                <a:ea typeface="华文行楷" pitchFamily="2" charset="-122"/>
              </a:rPr>
              <a:t>°</a:t>
            </a:r>
            <a:endParaRPr lang="en-US" altLang="zh-CN" b="1">
              <a:latin typeface="隶书" pitchFamily="49" charset="-122"/>
              <a:ea typeface="华文行楷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537112" y="947914"/>
            <a:ext cx="5960579" cy="5657310"/>
            <a:chOff x="1269" y="480"/>
            <a:chExt cx="3753" cy="3563"/>
          </a:xfrm>
        </p:grpSpPr>
        <p:sp>
          <p:nvSpPr>
            <p:cNvPr id="58374" name="Text Box 6"/>
            <p:cNvSpPr txBox="1"/>
            <p:nvPr/>
          </p:nvSpPr>
          <p:spPr>
            <a:xfrm>
              <a:off x="4203" y="1002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60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8375" name="Text Box 7"/>
            <p:cNvSpPr txBox="1"/>
            <p:nvPr/>
          </p:nvSpPr>
          <p:spPr>
            <a:xfrm>
              <a:off x="4551" y="1545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30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8376" name="Text Box 8"/>
            <p:cNvSpPr txBox="1"/>
            <p:nvPr/>
          </p:nvSpPr>
          <p:spPr>
            <a:xfrm>
              <a:off x="4638" y="2112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8377" name="Text Box 9"/>
            <p:cNvSpPr txBox="1"/>
            <p:nvPr/>
          </p:nvSpPr>
          <p:spPr>
            <a:xfrm>
              <a:off x="4557" y="2658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30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8378" name="Text Box 10"/>
            <p:cNvSpPr txBox="1"/>
            <p:nvPr/>
          </p:nvSpPr>
          <p:spPr>
            <a:xfrm>
              <a:off x="4209" y="3216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60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8379" name="Text Box 11"/>
            <p:cNvSpPr txBox="1"/>
            <p:nvPr/>
          </p:nvSpPr>
          <p:spPr>
            <a:xfrm>
              <a:off x="2976" y="3753"/>
              <a:ext cx="4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华文行楷" pitchFamily="2" charset="-122"/>
                </a:rPr>
                <a:t>90</a:t>
              </a:r>
              <a:r>
                <a:rPr lang="en-US" altLang="zh-CN" b="1">
                  <a:latin typeface="隶书" pitchFamily="49" charset="-122"/>
                  <a:ea typeface="华文行楷" pitchFamily="2" charset="-122"/>
                </a:rPr>
                <a:t>°</a:t>
              </a:r>
              <a:endParaRPr lang="en-US" altLang="zh-CN" b="1">
                <a:latin typeface="隶书" pitchFamily="49" charset="-122"/>
                <a:ea typeface="华文行楷" pitchFamily="2" charset="-122"/>
              </a:endParaRPr>
            </a:p>
          </p:txBody>
        </p:sp>
        <p:sp>
          <p:nvSpPr>
            <p:cNvPr id="58380" name="Oval 12"/>
            <p:cNvSpPr/>
            <p:nvPr/>
          </p:nvSpPr>
          <p:spPr>
            <a:xfrm>
              <a:off x="1269" y="484"/>
              <a:ext cx="3600" cy="3500"/>
            </a:xfrm>
            <a:prstGeom prst="ellipse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sp>
          <p:nvSpPr>
            <p:cNvPr id="58381" name="Line 13"/>
            <p:cNvSpPr/>
            <p:nvPr/>
          </p:nvSpPr>
          <p:spPr>
            <a:xfrm>
              <a:off x="1893" y="3312"/>
              <a:ext cx="2688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382" name="Line 14"/>
            <p:cNvSpPr/>
            <p:nvPr/>
          </p:nvSpPr>
          <p:spPr>
            <a:xfrm>
              <a:off x="1557" y="2784"/>
              <a:ext cx="326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383" name="Line 15"/>
            <p:cNvSpPr/>
            <p:nvPr/>
          </p:nvSpPr>
          <p:spPr>
            <a:xfrm>
              <a:off x="1653" y="1152"/>
              <a:ext cx="2880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384" name="Line 16"/>
            <p:cNvSpPr/>
            <p:nvPr/>
          </p:nvSpPr>
          <p:spPr>
            <a:xfrm>
              <a:off x="1530" y="1677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385" name="Line 17"/>
            <p:cNvSpPr/>
            <p:nvPr/>
          </p:nvSpPr>
          <p:spPr>
            <a:xfrm>
              <a:off x="1515" y="2229"/>
              <a:ext cx="319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386" name="Rectangle 18"/>
            <p:cNvSpPr/>
            <p:nvPr/>
          </p:nvSpPr>
          <p:spPr>
            <a:xfrm>
              <a:off x="1461" y="2079"/>
              <a:ext cx="3408" cy="285"/>
            </a:xfrm>
            <a:prstGeom prst="rect">
              <a:avLst/>
            </a:prstGeom>
            <a:solidFill>
              <a:srgbClr val="FF33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隶书" pitchFamily="49" charset="-122"/>
                  <a:cs typeface="Times New Roman" panose="02020603050405020304" pitchFamily="18" charset="0"/>
                </a:rPr>
                <a:t>赤道低气压带</a:t>
              </a:r>
              <a:endParaRPr lang="zh-CN" altLang="en-US" b="1" dirty="0">
                <a:latin typeface="隶书" pitchFamily="49" charset="-122"/>
                <a:ea typeface="Times New Roman" panose="02020603050405020304" pitchFamily="18" charset="0"/>
              </a:endParaRPr>
            </a:p>
          </p:txBody>
        </p:sp>
        <p:sp>
          <p:nvSpPr>
            <p:cNvPr id="58387" name="Line 19"/>
            <p:cNvSpPr/>
            <p:nvPr/>
          </p:nvSpPr>
          <p:spPr>
            <a:xfrm>
              <a:off x="1749" y="2304"/>
              <a:ext cx="0" cy="0"/>
            </a:xfrm>
            <a:prstGeom prst="line">
              <a:avLst/>
            </a:prstGeom>
            <a:ln w="9525">
              <a:noFill/>
            </a:ln>
          </p:spPr>
        </p:sp>
        <p:grpSp>
          <p:nvGrpSpPr>
            <p:cNvPr id="58388" name="Group 20"/>
            <p:cNvGrpSpPr/>
            <p:nvPr/>
          </p:nvGrpSpPr>
          <p:grpSpPr>
            <a:xfrm>
              <a:off x="1509" y="1584"/>
              <a:ext cx="3291" cy="1314"/>
              <a:chOff x="1536" y="1566"/>
              <a:chExt cx="3291" cy="1314"/>
            </a:xfrm>
          </p:grpSpPr>
          <p:sp>
            <p:nvSpPr>
              <p:cNvPr id="58389" name="Rectangle 21"/>
              <p:cNvSpPr/>
              <p:nvPr/>
            </p:nvSpPr>
            <p:spPr>
              <a:xfrm>
                <a:off x="1536" y="1566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8390" name="Rectangle 22"/>
              <p:cNvSpPr/>
              <p:nvPr/>
            </p:nvSpPr>
            <p:spPr>
              <a:xfrm>
                <a:off x="1566" y="2670"/>
                <a:ext cx="3261" cy="210"/>
              </a:xfrm>
              <a:prstGeom prst="rect">
                <a:avLst/>
              </a:pr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副热带高气压带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8391" name="Group 23"/>
            <p:cNvGrpSpPr/>
            <p:nvPr/>
          </p:nvGrpSpPr>
          <p:grpSpPr>
            <a:xfrm>
              <a:off x="1833" y="1050"/>
              <a:ext cx="2646" cy="2373"/>
              <a:chOff x="1860" y="1050"/>
              <a:chExt cx="2646" cy="2373"/>
            </a:xfrm>
          </p:grpSpPr>
          <p:sp>
            <p:nvSpPr>
              <p:cNvPr id="58392" name="Rectangle 24"/>
              <p:cNvSpPr/>
              <p:nvPr/>
            </p:nvSpPr>
            <p:spPr>
              <a:xfrm>
                <a:off x="1872" y="1050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  <p:sp>
            <p:nvSpPr>
              <p:cNvPr id="58393" name="Rectangle 25"/>
              <p:cNvSpPr/>
              <p:nvPr/>
            </p:nvSpPr>
            <p:spPr>
              <a:xfrm>
                <a:off x="1860" y="3203"/>
                <a:ext cx="2634" cy="220"/>
              </a:xfrm>
              <a:prstGeom prst="rect">
                <a:avLst/>
              </a:prstGeom>
              <a:solidFill>
                <a:srgbClr val="00CC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隶书" pitchFamily="49" charset="-122"/>
                    <a:cs typeface="Times New Roman" panose="02020603050405020304" pitchFamily="18" charset="0"/>
                  </a:rPr>
                  <a:t>副极地低气压带</a:t>
                </a:r>
                <a:endParaRPr lang="zh-CN" altLang="en-US" b="1" dirty="0">
                  <a:latin typeface="隶书" pitchFamily="49" charset="-122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8394" name="Rectangle 26"/>
            <p:cNvSpPr/>
            <p:nvPr/>
          </p:nvSpPr>
          <p:spPr>
            <a:xfrm>
              <a:off x="2208" y="528"/>
              <a:ext cx="1824" cy="321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sp>
          <p:nvSpPr>
            <p:cNvPr id="58395" name="Rectangle 27"/>
            <p:cNvSpPr/>
            <p:nvPr/>
          </p:nvSpPr>
          <p:spPr>
            <a:xfrm>
              <a:off x="2373" y="3663"/>
              <a:ext cx="1488" cy="273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chemeClr val="bg1"/>
                </a:solidFill>
                <a:latin typeface="隶书" pitchFamily="49" charset="-122"/>
              </a:endParaRPr>
            </a:p>
          </p:txBody>
        </p:sp>
        <p:grpSp>
          <p:nvGrpSpPr>
            <p:cNvPr id="58396" name="Group 28"/>
            <p:cNvGrpSpPr/>
            <p:nvPr/>
          </p:nvGrpSpPr>
          <p:grpSpPr>
            <a:xfrm>
              <a:off x="1896" y="1278"/>
              <a:ext cx="1882" cy="1911"/>
              <a:chOff x="1923" y="1278"/>
              <a:chExt cx="1882" cy="1911"/>
            </a:xfrm>
          </p:grpSpPr>
          <p:sp>
            <p:nvSpPr>
              <p:cNvPr id="58397" name="Arc 29"/>
              <p:cNvSpPr/>
              <p:nvPr/>
            </p:nvSpPr>
            <p:spPr>
              <a:xfrm rot="-2027887" flipV="1">
                <a:off x="1923" y="1287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398" name="Arc 30"/>
              <p:cNvSpPr/>
              <p:nvPr/>
            </p:nvSpPr>
            <p:spPr>
              <a:xfrm rot="-2027887" flipV="1">
                <a:off x="2712" y="1278"/>
                <a:ext cx="309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399" name="Arc 31"/>
              <p:cNvSpPr/>
              <p:nvPr/>
            </p:nvSpPr>
            <p:spPr>
              <a:xfrm rot="-2027887" flipV="1">
                <a:off x="3497" y="127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00" name="Arc 32"/>
              <p:cNvSpPr/>
              <p:nvPr/>
            </p:nvSpPr>
            <p:spPr>
              <a:xfrm rot="1673561">
                <a:off x="1941" y="2421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01" name="Arc 33"/>
              <p:cNvSpPr/>
              <p:nvPr/>
            </p:nvSpPr>
            <p:spPr>
              <a:xfrm rot="1673561">
                <a:off x="2703" y="2418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02" name="Arc 34"/>
              <p:cNvSpPr/>
              <p:nvPr/>
            </p:nvSpPr>
            <p:spPr>
              <a:xfrm rot="1673561">
                <a:off x="3483" y="2424"/>
                <a:ext cx="308" cy="765"/>
              </a:xfrm>
              <a:custGeom>
                <a:avLst/>
                <a:gdLst>
                  <a:gd name="txL" fmla="*/ 0 w 10949"/>
                  <a:gd name="txT" fmla="*/ 0 h 21600"/>
                  <a:gd name="txR" fmla="*/ 10949 w 1094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0" y="27"/>
                  </a:cxn>
                </a:cxnLst>
                <a:rect l="txL" t="txT" r="txR" b="txB"/>
                <a:pathLst>
                  <a:path w="10949" h="21600" fill="none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</a:path>
                  <a:path w="10949" h="21600" stroke="0">
                    <a:moveTo>
                      <a:pt x="-1" y="0"/>
                    </a:moveTo>
                    <a:cubicBezTo>
                      <a:pt x="3850" y="0"/>
                      <a:pt x="7630" y="1029"/>
                      <a:pt x="10949" y="298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sm" len="lg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8403" name="Group 35"/>
            <p:cNvGrpSpPr/>
            <p:nvPr/>
          </p:nvGrpSpPr>
          <p:grpSpPr>
            <a:xfrm>
              <a:off x="2574" y="1331"/>
              <a:ext cx="1194" cy="1803"/>
              <a:chOff x="2601" y="1331"/>
              <a:chExt cx="1194" cy="1803"/>
            </a:xfrm>
          </p:grpSpPr>
          <p:sp>
            <p:nvSpPr>
              <p:cNvPr id="58404" name="Arc 36"/>
              <p:cNvSpPr/>
              <p:nvPr/>
            </p:nvSpPr>
            <p:spPr>
              <a:xfrm rot="4356667" flipH="1" flipV="1">
                <a:off x="3513" y="1330"/>
                <a:ext cx="271" cy="27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05" name="Arc 37"/>
              <p:cNvSpPr/>
              <p:nvPr/>
            </p:nvSpPr>
            <p:spPr>
              <a:xfrm rot="4356667" flipH="1" flipV="1">
                <a:off x="2603" y="1336"/>
                <a:ext cx="319" cy="323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5" y="4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06" name="Arc 38"/>
              <p:cNvSpPr/>
              <p:nvPr/>
            </p:nvSpPr>
            <p:spPr>
              <a:xfrm rot="-4356667" flipH="1">
                <a:off x="2591" y="2844"/>
                <a:ext cx="308" cy="269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07" name="Arc 39"/>
              <p:cNvSpPr/>
              <p:nvPr/>
            </p:nvSpPr>
            <p:spPr>
              <a:xfrm rot="-4356667" flipH="1">
                <a:off x="3507" y="2846"/>
                <a:ext cx="294" cy="282"/>
              </a:xfrm>
              <a:custGeom>
                <a:avLst/>
                <a:gdLst>
                  <a:gd name="txL" fmla="*/ 0 w 21600"/>
                  <a:gd name="txT" fmla="*/ 0 h 25235"/>
                  <a:gd name="txR" fmla="*/ 21600 w 21600"/>
                  <a:gd name="txB" fmla="*/ 25235 h 25235"/>
                </a:gdLst>
                <a:ahLst/>
                <a:cxnLst>
                  <a:cxn ang="0">
                    <a:pos x="1" y="0"/>
                  </a:cxn>
                  <a:cxn ang="0">
                    <a:pos x="4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1600" h="25235" fill="none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</a:path>
                  <a:path w="21600" h="25235" stroke="0">
                    <a:moveTo>
                      <a:pt x="7739" y="-1"/>
                    </a:moveTo>
                    <a:cubicBezTo>
                      <a:pt x="16088" y="3204"/>
                      <a:pt x="21600" y="11222"/>
                      <a:pt x="21600" y="20166"/>
                    </a:cubicBezTo>
                    <a:cubicBezTo>
                      <a:pt x="21600" y="21873"/>
                      <a:pt x="21397" y="23575"/>
                      <a:pt x="20996" y="25234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CC0099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8408" name="Group 40"/>
            <p:cNvGrpSpPr/>
            <p:nvPr/>
          </p:nvGrpSpPr>
          <p:grpSpPr>
            <a:xfrm>
              <a:off x="2853" y="627"/>
              <a:ext cx="252" cy="3204"/>
              <a:chOff x="2880" y="627"/>
              <a:chExt cx="252" cy="3204"/>
            </a:xfrm>
          </p:grpSpPr>
          <p:sp>
            <p:nvSpPr>
              <p:cNvPr id="58409" name="Arc 41"/>
              <p:cNvSpPr/>
              <p:nvPr/>
            </p:nvSpPr>
            <p:spPr>
              <a:xfrm rot="-5148721" flipH="1" flipV="1">
                <a:off x="2802" y="705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410" name="Arc 42"/>
              <p:cNvSpPr/>
              <p:nvPr/>
            </p:nvSpPr>
            <p:spPr>
              <a:xfrm rot="5148721" flipH="1">
                <a:off x="2811" y="3510"/>
                <a:ext cx="399" cy="243"/>
              </a:xfrm>
              <a:custGeom>
                <a:avLst/>
                <a:gdLst>
                  <a:gd name="txL" fmla="*/ 0 w 20880"/>
                  <a:gd name="txT" fmla="*/ 0 h 20166"/>
                  <a:gd name="txR" fmla="*/ 20880 w 20880"/>
                  <a:gd name="txB" fmla="*/ 20166 h 20166"/>
                </a:gdLst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20880" h="20166" fill="none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</a:path>
                  <a:path w="20880" h="20166" stroke="0">
                    <a:moveTo>
                      <a:pt x="7739" y="-1"/>
                    </a:moveTo>
                    <a:cubicBezTo>
                      <a:pt x="14215" y="2485"/>
                      <a:pt x="19104" y="7930"/>
                      <a:pt x="20880" y="14636"/>
                    </a:cubicBezTo>
                    <a:lnTo>
                      <a:pt x="0" y="20166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8411" name="Text Box 43"/>
            <p:cNvSpPr txBox="1"/>
            <p:nvPr/>
          </p:nvSpPr>
          <p:spPr>
            <a:xfrm>
              <a:off x="2592" y="480"/>
              <a:ext cx="11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隶书" pitchFamily="49" charset="-122"/>
                  <a:cs typeface="Times New Roman" panose="02020603050405020304" pitchFamily="18" charset="0"/>
                </a:rPr>
                <a:t>极地高压带</a:t>
              </a:r>
              <a:endParaRPr lang="zh-CN" altLang="en-US" b="1" dirty="0">
                <a:latin typeface="隶书" pitchFamily="49" charset="-122"/>
                <a:ea typeface="Times New Roman" panose="02020603050405020304" pitchFamily="18" charset="0"/>
              </a:endParaRPr>
            </a:p>
          </p:txBody>
        </p:sp>
        <p:sp>
          <p:nvSpPr>
            <p:cNvPr id="58412" name="Oval 44"/>
            <p:cNvSpPr/>
            <p:nvPr/>
          </p:nvSpPr>
          <p:spPr>
            <a:xfrm>
              <a:off x="4800" y="2166"/>
              <a:ext cx="96" cy="9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50000"/>
                </a:spcBef>
              </a:pPr>
              <a:endParaRPr b="1" dirty="0">
                <a:solidFill>
                  <a:srgbClr val="FF3300"/>
                </a:solidFill>
                <a:latin typeface="隶书" pitchFamily="49" charset="-122"/>
                <a:ea typeface="华文行楷" pitchFamily="2" charset="-122"/>
              </a:endParaRPr>
            </a:p>
          </p:txBody>
        </p:sp>
      </p:grpSp>
      <p:sp>
        <p:nvSpPr>
          <p:cNvPr id="58413" name="AutoShape 45"/>
          <p:cNvSpPr/>
          <p:nvPr/>
        </p:nvSpPr>
        <p:spPr>
          <a:xfrm>
            <a:off x="3351340" y="457285"/>
            <a:ext cx="6249557" cy="615905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475 h 21600"/>
            </a:gdLst>
            <a:ahLst/>
            <a:cxnLst>
              <a:cxn ang="0">
                <a:pos x="903761596" y="0"/>
              </a:cxn>
              <a:cxn ang="0">
                <a:pos x="898489799" y="1662245337"/>
              </a:cxn>
              <a:cxn ang="0">
                <a:pos x="903761596" y="186445930"/>
              </a:cxn>
              <a:cxn ang="0">
                <a:pos x="909033392" y="1662245337"/>
              </a:cxn>
            </a:cxnLst>
            <a:rect l="txL" t="txT" r="txR" b="txB"/>
            <a:pathLst>
              <a:path w="21600" h="21600">
                <a:moveTo>
                  <a:pt x="10745" y="19305"/>
                </a:moveTo>
                <a:cubicBezTo>
                  <a:pt x="6068" y="19275"/>
                  <a:pt x="2294" y="15476"/>
                  <a:pt x="2294" y="10800"/>
                </a:cubicBezTo>
                <a:cubicBezTo>
                  <a:pt x="2294" y="6102"/>
                  <a:pt x="6102" y="2294"/>
                  <a:pt x="10800" y="2294"/>
                </a:cubicBezTo>
                <a:cubicBezTo>
                  <a:pt x="15497" y="2294"/>
                  <a:pt x="19306" y="6102"/>
                  <a:pt x="19306" y="10800"/>
                </a:cubicBezTo>
                <a:cubicBezTo>
                  <a:pt x="19306" y="15476"/>
                  <a:pt x="15531" y="19275"/>
                  <a:pt x="10854" y="19305"/>
                </a:cubicBezTo>
                <a:lnTo>
                  <a:pt x="10869" y="21599"/>
                </a:lnTo>
                <a:cubicBezTo>
                  <a:pt x="16807" y="21561"/>
                  <a:pt x="21600" y="1673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737"/>
                  <a:pt x="4792" y="21561"/>
                  <a:pt x="10730" y="21599"/>
                </a:cubicBezTo>
                <a:close/>
              </a:path>
            </a:pathLst>
          </a:custGeom>
          <a:solidFill>
            <a:srgbClr val="CCFFFF">
              <a:alpha val="100000"/>
            </a:srgbClr>
          </a:solidFill>
          <a:ln w="50800" cap="flat" cmpd="sng">
            <a:solidFill>
              <a:srgbClr val="9933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8414" name="Group 46"/>
          <p:cNvGrpSpPr/>
          <p:nvPr/>
        </p:nvGrpSpPr>
        <p:grpSpPr>
          <a:xfrm>
            <a:off x="3381508" y="1829139"/>
            <a:ext cx="6249557" cy="2438852"/>
            <a:chOff x="1152" y="1152"/>
            <a:chExt cx="3936" cy="1536"/>
          </a:xfrm>
        </p:grpSpPr>
        <p:sp>
          <p:nvSpPr>
            <p:cNvPr id="58415" name="Line 47"/>
            <p:cNvSpPr/>
            <p:nvPr/>
          </p:nvSpPr>
          <p:spPr>
            <a:xfrm>
              <a:off x="1152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416" name="Line 48"/>
            <p:cNvSpPr/>
            <p:nvPr/>
          </p:nvSpPr>
          <p:spPr>
            <a:xfrm>
              <a:off x="4656" y="2217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417" name="Line 49"/>
            <p:cNvSpPr/>
            <p:nvPr/>
          </p:nvSpPr>
          <p:spPr>
            <a:xfrm>
              <a:off x="1536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8418" name="Line 50"/>
            <p:cNvSpPr/>
            <p:nvPr/>
          </p:nvSpPr>
          <p:spPr>
            <a:xfrm>
              <a:off x="460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8419" name="Line 51"/>
            <p:cNvSpPr/>
            <p:nvPr/>
          </p:nvSpPr>
          <p:spPr>
            <a:xfrm>
              <a:off x="1203" y="2688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8420" name="Line 52"/>
            <p:cNvSpPr/>
            <p:nvPr/>
          </p:nvSpPr>
          <p:spPr>
            <a:xfrm>
              <a:off x="4599" y="2679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8421" name="Line 53"/>
            <p:cNvSpPr/>
            <p:nvPr/>
          </p:nvSpPr>
          <p:spPr>
            <a:xfrm>
              <a:off x="4251" y="1152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8422" name="Line 54"/>
            <p:cNvSpPr/>
            <p:nvPr/>
          </p:nvSpPr>
          <p:spPr>
            <a:xfrm>
              <a:off x="1188" y="1794"/>
              <a:ext cx="4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328759" name="Oval 55"/>
          <p:cNvSpPr/>
          <p:nvPr/>
        </p:nvSpPr>
        <p:spPr>
          <a:xfrm>
            <a:off x="9143612" y="4191776"/>
            <a:ext cx="152428" cy="15242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endParaRPr b="1" dirty="0">
              <a:solidFill>
                <a:srgbClr val="FF3300"/>
              </a:solidFill>
              <a:latin typeface="隶书" pitchFamily="49" charset="-122"/>
              <a:ea typeface="华文行楷" pitchFamily="2" charset="-122"/>
            </a:endParaRPr>
          </a:p>
        </p:txBody>
      </p:sp>
      <p:sp>
        <p:nvSpPr>
          <p:cNvPr id="58424" name="Text Box 56"/>
          <p:cNvSpPr txBox="1"/>
          <p:nvPr/>
        </p:nvSpPr>
        <p:spPr>
          <a:xfrm>
            <a:off x="2131914" y="2057781"/>
            <a:ext cx="685927" cy="2306955"/>
          </a:xfrm>
          <a:prstGeom prst="rect">
            <a:avLst/>
          </a:prstGeom>
          <a:solidFill>
            <a:schemeClr val="tx1">
              <a:alpha val="50195"/>
            </a:schemeClr>
          </a:solidFill>
          <a:ln w="2540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隶书" pitchFamily="49" charset="-122"/>
                <a:ea typeface="华文行楷" pitchFamily="2" charset="-122"/>
              </a:rPr>
              <a:t>移动规律</a:t>
            </a:r>
            <a:endParaRPr lang="zh-CN" altLang="en-US" sz="3600" b="1" dirty="0">
              <a:solidFill>
                <a:schemeClr val="bg1"/>
              </a:solidFill>
              <a:latin typeface="隶书" pitchFamily="49" charset="-122"/>
              <a:ea typeface="华文行楷" pitchFamily="2" charset="-122"/>
            </a:endParaRPr>
          </a:p>
        </p:txBody>
      </p:sp>
      <p:pic>
        <p:nvPicPr>
          <p:cNvPr id="58425" name="Picture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415" y="152428"/>
            <a:ext cx="2515066" cy="3874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426" name="AutoShape 58"/>
          <p:cNvSpPr/>
          <p:nvPr/>
        </p:nvSpPr>
        <p:spPr>
          <a:xfrm>
            <a:off x="8457685" y="404888"/>
            <a:ext cx="2210209" cy="457285"/>
          </a:xfrm>
          <a:prstGeom prst="actionButtonBlank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冬至日－春分日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8427" name="Line 59"/>
          <p:cNvSpPr/>
          <p:nvPr/>
        </p:nvSpPr>
        <p:spPr>
          <a:xfrm>
            <a:off x="6469767" y="6006625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428" name="Line 60"/>
          <p:cNvSpPr/>
          <p:nvPr/>
        </p:nvSpPr>
        <p:spPr>
          <a:xfrm>
            <a:off x="6469767" y="5992334"/>
            <a:ext cx="0" cy="590659"/>
          </a:xfrm>
          <a:prstGeom prst="line">
            <a:avLst/>
          </a:prstGeom>
          <a:ln w="1270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8429" name="Group 61"/>
          <p:cNvGrpSpPr/>
          <p:nvPr/>
        </p:nvGrpSpPr>
        <p:grpSpPr>
          <a:xfrm>
            <a:off x="9119796" y="1659245"/>
            <a:ext cx="1776741" cy="2864380"/>
            <a:chOff x="4785" y="1045"/>
            <a:chExt cx="956" cy="1804"/>
          </a:xfrm>
        </p:grpSpPr>
        <p:sp>
          <p:nvSpPr>
            <p:cNvPr id="58430" name="Text Box 62"/>
            <p:cNvSpPr txBox="1"/>
            <p:nvPr/>
          </p:nvSpPr>
          <p:spPr>
            <a:xfrm>
              <a:off x="5031" y="1661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8431" name="Text Box 63"/>
            <p:cNvSpPr txBox="1"/>
            <p:nvPr/>
          </p:nvSpPr>
          <p:spPr>
            <a:xfrm>
              <a:off x="5028" y="2559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23º26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S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8432" name="Text Box 64"/>
            <p:cNvSpPr txBox="1"/>
            <p:nvPr/>
          </p:nvSpPr>
          <p:spPr>
            <a:xfrm>
              <a:off x="5084" y="2115"/>
              <a:ext cx="657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0º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  <p:sp>
          <p:nvSpPr>
            <p:cNvPr id="58433" name="Text Box 65"/>
            <p:cNvSpPr txBox="1"/>
            <p:nvPr/>
          </p:nvSpPr>
          <p:spPr>
            <a:xfrm>
              <a:off x="4785" y="1045"/>
              <a:ext cx="6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600" b="1">
                  <a:latin typeface="Arial" panose="020B0604020202020204" pitchFamily="34" charset="0"/>
                </a:rPr>
                <a:t>66º34</a:t>
              </a:r>
              <a:r>
                <a:rPr lang="zh-CN" altLang="en-US" b="1">
                  <a:latin typeface="Arial" panose="020B0604020202020204" pitchFamily="34" charset="0"/>
                </a:rPr>
                <a:t>ˊ</a:t>
              </a:r>
              <a:r>
                <a:rPr lang="en-US" altLang="zh-CN" sz="1600" b="1">
                  <a:latin typeface="Arial" panose="020B0604020202020204" pitchFamily="34" charset="0"/>
                </a:rPr>
                <a:t>N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</p:grpSp>
      <p:sp>
        <p:nvSpPr>
          <p:cNvPr id="328770" name="Text Box 66"/>
          <p:cNvSpPr txBox="1"/>
          <p:nvPr/>
        </p:nvSpPr>
        <p:spPr>
          <a:xfrm>
            <a:off x="1522201" y="2286423"/>
            <a:ext cx="8993265" cy="2134235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FF66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</a:rPr>
              <a:t>气压带和风带的季节移动规律：</a:t>
            </a:r>
            <a:endParaRPr lang="zh-CN" altLang="en-US" sz="32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435" name="文本框 58434"/>
          <p:cNvSpPr txBox="1"/>
          <p:nvPr/>
        </p:nvSpPr>
        <p:spPr>
          <a:xfrm>
            <a:off x="1750843" y="2896136"/>
            <a:ext cx="8570912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气压带和风带在一年内随太阳直射点的南北 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latinLnBrk="1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移动而作周期性的季节移动。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-0.04491 3.33333E-6 -0.08958 3.33333E-6 -0.10764 " pathEditMode="relative" rAng="0" ptsTypes="aA">
                                      <p:cBhvr>
                                        <p:cTn id="6" dur="2000" spd="100000" fill="hold"/>
                                        <p:tgtEl>
                                          <p:spTgt spid="328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777 L 3.05556E-6 -3.33333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77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77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9" grpId="0" bldLvl="0" animBg="1"/>
      <p:bldP spid="328770" grpId="0" animBg="1" build="allAtOnce"/>
      <p:bldP spid="5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9250" name="Rectangle 2"/>
          <p:cNvSpPr/>
          <p:nvPr/>
        </p:nvSpPr>
        <p:spPr>
          <a:xfrm>
            <a:off x="2512984" y="1139958"/>
            <a:ext cx="6986294" cy="8655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>
              <a:lnSpc>
                <a:spcPct val="80000"/>
              </a:lnSpc>
              <a:spcBef>
                <a:spcPct val="50000"/>
              </a:spcBef>
            </a:pPr>
            <a:r>
              <a:rPr lang="en-US" altLang="zh-CN" b="1" dirty="0"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latin typeface="宋体" panose="02010600030101010101" pitchFamily="2" charset="-122"/>
              </a:rPr>
              <a:t>当我国各地白昼时间最短时，下列四幅图中，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indent="26670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</a:rPr>
              <a:t>表示气压带、风带分布的位置，正确的是（   ）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309251" name="Rectangle 3"/>
          <p:cNvSpPr/>
          <p:nvPr/>
        </p:nvSpPr>
        <p:spPr>
          <a:xfrm>
            <a:off x="2894055" y="4344204"/>
            <a:ext cx="721493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隶书" pitchFamily="49" charset="-122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  <a:ea typeface="隶书" pitchFamily="49" charset="-122"/>
              </a:rPr>
              <a:t>．</a:t>
            </a:r>
            <a:r>
              <a:rPr lang="en-US" altLang="zh-CN" sz="2800" b="1" dirty="0">
                <a:latin typeface="Arial" panose="020B0604020202020204" pitchFamily="34" charset="0"/>
                <a:ea typeface="隶书" pitchFamily="49" charset="-122"/>
              </a:rPr>
              <a:t>a          B</a:t>
            </a:r>
            <a:r>
              <a:rPr lang="zh-CN" altLang="en-US" sz="2800" b="1" dirty="0">
                <a:latin typeface="Arial" panose="020B0604020202020204" pitchFamily="34" charset="0"/>
                <a:ea typeface="隶书" pitchFamily="49" charset="-122"/>
              </a:rPr>
              <a:t>．</a:t>
            </a:r>
            <a:r>
              <a:rPr lang="en-US" altLang="zh-CN" sz="2800" b="1" dirty="0">
                <a:latin typeface="Arial" panose="020B0604020202020204" pitchFamily="34" charset="0"/>
                <a:ea typeface="隶书" pitchFamily="49" charset="-122"/>
              </a:rPr>
              <a:t>b         C</a:t>
            </a:r>
            <a:r>
              <a:rPr lang="zh-CN" altLang="en-US" sz="2800" b="1" dirty="0">
                <a:latin typeface="Arial" panose="020B0604020202020204" pitchFamily="34" charset="0"/>
                <a:ea typeface="隶书" pitchFamily="49" charset="-122"/>
              </a:rPr>
              <a:t>．</a:t>
            </a:r>
            <a:r>
              <a:rPr lang="en-US" altLang="zh-CN" sz="2800" b="1" dirty="0">
                <a:latin typeface="Arial" panose="020B0604020202020204" pitchFamily="34" charset="0"/>
                <a:ea typeface="隶书" pitchFamily="49" charset="-122"/>
              </a:rPr>
              <a:t>c         D</a:t>
            </a:r>
            <a:r>
              <a:rPr lang="zh-CN" altLang="en-US" sz="2800" b="1" dirty="0">
                <a:latin typeface="Arial" panose="020B0604020202020204" pitchFamily="34" charset="0"/>
                <a:ea typeface="隶书" pitchFamily="49" charset="-122"/>
              </a:rPr>
              <a:t>．</a:t>
            </a:r>
            <a:r>
              <a:rPr lang="en-US" altLang="zh-CN" sz="2800" b="1">
                <a:latin typeface="Arial" panose="020B0604020202020204" pitchFamily="34" charset="0"/>
                <a:ea typeface="隶书" pitchFamily="49" charset="-122"/>
              </a:rPr>
              <a:t>d</a:t>
            </a:r>
            <a:endParaRPr lang="en-US" altLang="zh-CN" sz="2800" b="1">
              <a:latin typeface="Arial" panose="020B0604020202020204" pitchFamily="34" charset="0"/>
              <a:ea typeface="隶书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827057" y="2515066"/>
            <a:ext cx="8469293" cy="1830727"/>
            <a:chOff x="222" y="1054"/>
            <a:chExt cx="5334" cy="1153"/>
          </a:xfrm>
        </p:grpSpPr>
        <p:sp>
          <p:nvSpPr>
            <p:cNvPr id="59397" name="Rectangle 5"/>
            <p:cNvSpPr/>
            <p:nvPr/>
          </p:nvSpPr>
          <p:spPr>
            <a:xfrm>
              <a:off x="1701" y="1979"/>
              <a:ext cx="2494" cy="226"/>
            </a:xfrm>
            <a:prstGeom prst="rect">
              <a:avLst/>
            </a:prstGeom>
            <a:solidFill>
              <a:schemeClr val="bg1"/>
            </a:solidFill>
            <a:ln w="508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grpSp>
          <p:nvGrpSpPr>
            <p:cNvPr id="59398" name="Group 6"/>
            <p:cNvGrpSpPr/>
            <p:nvPr/>
          </p:nvGrpSpPr>
          <p:grpSpPr>
            <a:xfrm>
              <a:off x="222" y="1054"/>
              <a:ext cx="5334" cy="1153"/>
              <a:chOff x="222" y="1054"/>
              <a:chExt cx="5334" cy="1153"/>
            </a:xfrm>
          </p:grpSpPr>
          <p:grpSp>
            <p:nvGrpSpPr>
              <p:cNvPr id="59399" name="Group 7"/>
              <p:cNvGrpSpPr/>
              <p:nvPr/>
            </p:nvGrpSpPr>
            <p:grpSpPr>
              <a:xfrm>
                <a:off x="222" y="1054"/>
                <a:ext cx="5334" cy="806"/>
                <a:chOff x="222" y="1054"/>
                <a:chExt cx="5334" cy="806"/>
              </a:xfrm>
            </p:grpSpPr>
            <p:sp>
              <p:nvSpPr>
                <p:cNvPr id="59400" name="Rectangle 8"/>
                <p:cNvSpPr/>
                <p:nvPr/>
              </p:nvSpPr>
              <p:spPr>
                <a:xfrm>
                  <a:off x="222" y="1054"/>
                  <a:ext cx="5334" cy="806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atinLnBrk="1"/>
                  <a:endParaRPr dirty="0">
                    <a:latin typeface="宋体" panose="02010600030101010101" pitchFamily="2" charset="-122"/>
                  </a:endParaRPr>
                </a:p>
              </p:txBody>
            </p:sp>
            <p:grpSp>
              <p:nvGrpSpPr>
                <p:cNvPr id="59401" name="Group 9"/>
                <p:cNvGrpSpPr/>
                <p:nvPr/>
              </p:nvGrpSpPr>
              <p:grpSpPr>
                <a:xfrm>
                  <a:off x="237" y="1071"/>
                  <a:ext cx="5292" cy="774"/>
                  <a:chOff x="237" y="1071"/>
                  <a:chExt cx="5292" cy="774"/>
                </a:xfrm>
              </p:grpSpPr>
              <p:pic>
                <p:nvPicPr>
                  <p:cNvPr id="59402" name="Picture 10" descr="复件 吴孟依作文233"/>
                  <p:cNvPicPr>
                    <a:picLocks noChangeAspect="1"/>
                  </p:cNvPicPr>
                  <p:nvPr/>
                </p:nvPicPr>
                <p:blipFill>
                  <a:blip r:embed="rId1">
                    <a:lum bright="-12000" contrast="24000"/>
                  </a:blip>
                  <a:stretch>
                    <a:fillRect/>
                  </a:stretch>
                </p:blipFill>
                <p:spPr>
                  <a:xfrm>
                    <a:off x="237" y="1071"/>
                    <a:ext cx="2652" cy="7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9403" name="Picture 11" descr="复件 (2) 吴孟依作文233"/>
                  <p:cNvPicPr>
                    <a:picLocks noChangeAspect="1"/>
                  </p:cNvPicPr>
                  <p:nvPr/>
                </p:nvPicPr>
                <p:blipFill>
                  <a:blip r:embed="rId2">
                    <a:lum bright="-12000" contrast="24000"/>
                  </a:blip>
                  <a:stretch>
                    <a:fillRect/>
                  </a:stretch>
                </p:blipFill>
                <p:spPr>
                  <a:xfrm>
                    <a:off x="2889" y="1071"/>
                    <a:ext cx="2640" cy="7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pic>
            <p:nvPicPr>
              <p:cNvPr id="59404" name="Picture 12" descr="复件 (3) 吴孟依作文2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1" y="1979"/>
                <a:ext cx="2436" cy="2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9405" name="Line 13"/>
              <p:cNvSpPr/>
              <p:nvPr/>
            </p:nvSpPr>
            <p:spPr>
              <a:xfrm>
                <a:off x="313" y="1625"/>
                <a:ext cx="96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06" name="Line 14"/>
              <p:cNvSpPr/>
              <p:nvPr/>
            </p:nvSpPr>
            <p:spPr>
              <a:xfrm>
                <a:off x="295" y="1162"/>
                <a:ext cx="9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07" name="Line 15"/>
              <p:cNvSpPr/>
              <p:nvPr/>
            </p:nvSpPr>
            <p:spPr>
              <a:xfrm>
                <a:off x="1664" y="1153"/>
                <a:ext cx="95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08" name="Line 16"/>
              <p:cNvSpPr/>
              <p:nvPr/>
            </p:nvSpPr>
            <p:spPr>
              <a:xfrm>
                <a:off x="1655" y="1607"/>
                <a:ext cx="95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09" name="Line 17"/>
              <p:cNvSpPr/>
              <p:nvPr/>
            </p:nvSpPr>
            <p:spPr>
              <a:xfrm>
                <a:off x="3016" y="1661"/>
                <a:ext cx="95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0" name="Line 18"/>
              <p:cNvSpPr/>
              <p:nvPr/>
            </p:nvSpPr>
            <p:spPr>
              <a:xfrm>
                <a:off x="3007" y="1180"/>
                <a:ext cx="95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1" name="Line 19"/>
              <p:cNvSpPr/>
              <p:nvPr/>
            </p:nvSpPr>
            <p:spPr>
              <a:xfrm>
                <a:off x="4286" y="1180"/>
                <a:ext cx="9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2" name="Line 20"/>
              <p:cNvSpPr/>
              <p:nvPr/>
            </p:nvSpPr>
            <p:spPr>
              <a:xfrm>
                <a:off x="4286" y="1652"/>
                <a:ext cx="9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3" name="Line 21"/>
              <p:cNvSpPr/>
              <p:nvPr/>
            </p:nvSpPr>
            <p:spPr>
              <a:xfrm>
                <a:off x="1519" y="2160"/>
                <a:ext cx="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9414" name="Text Box 22"/>
              <p:cNvSpPr txBox="1"/>
              <p:nvPr/>
            </p:nvSpPr>
            <p:spPr>
              <a:xfrm>
                <a:off x="2191" y="1993"/>
                <a:ext cx="553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风   带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15" name="Text Box 23"/>
              <p:cNvSpPr txBox="1"/>
              <p:nvPr/>
            </p:nvSpPr>
            <p:spPr>
              <a:xfrm>
                <a:off x="3688" y="1979"/>
                <a:ext cx="507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气压带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16" name="Rectangle 24"/>
              <p:cNvSpPr/>
              <p:nvPr/>
            </p:nvSpPr>
            <p:spPr>
              <a:xfrm>
                <a:off x="1746" y="2024"/>
                <a:ext cx="408" cy="136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atinLnBrk="1"/>
                <a:endParaRPr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9417" name="Line 25"/>
              <p:cNvSpPr/>
              <p:nvPr/>
            </p:nvSpPr>
            <p:spPr>
              <a:xfrm>
                <a:off x="1791" y="2097"/>
                <a:ext cx="40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309274" name="Text Box 26"/>
          <p:cNvSpPr txBox="1"/>
          <p:nvPr/>
        </p:nvSpPr>
        <p:spPr>
          <a:xfrm>
            <a:off x="8762541" y="1524282"/>
            <a:ext cx="53349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C</a:t>
            </a:r>
            <a:endParaRPr lang="en-US" altLang="zh-CN" sz="28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59419" name="WordArt 27" descr="60%"/>
          <p:cNvSpPr>
            <a:spLocks noTextEdit="1"/>
          </p:cNvSpPr>
          <p:nvPr/>
        </p:nvSpPr>
        <p:spPr>
          <a:xfrm>
            <a:off x="1979485" y="457285"/>
            <a:ext cx="1448068" cy="68592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28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练习巩固</a:t>
            </a:r>
            <a:endParaRPr lang="zh-CN" altLang="en-US" sz="28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/>
          <p:nvPr/>
        </p:nvSpPr>
        <p:spPr>
          <a:xfrm>
            <a:off x="1522201" y="-17103"/>
            <a:ext cx="3098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sz="2600" b="1" dirty="0">
              <a:latin typeface="Times New Roman" panose="02020603050405020304" pitchFamily="18" charset="0"/>
            </a:endParaRPr>
          </a:p>
        </p:txBody>
      </p:sp>
      <p:pic>
        <p:nvPicPr>
          <p:cNvPr id="91139" name="图片 91138" descr="RGI5G93VKB%0(0D$AXV95$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201" y="152428"/>
            <a:ext cx="3963134" cy="148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Picture 4" descr="img3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3" y="1676710"/>
            <a:ext cx="6841805" cy="48253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1" name="矩形 91140"/>
          <p:cNvSpPr/>
          <p:nvPr/>
        </p:nvSpPr>
        <p:spPr>
          <a:xfrm>
            <a:off x="2589198" y="4344204"/>
            <a:ext cx="6935484" cy="221020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91142" name="流程图: 联系 91141"/>
          <p:cNvSpPr/>
          <p:nvPr/>
        </p:nvSpPr>
        <p:spPr>
          <a:xfrm>
            <a:off x="2817841" y="2743708"/>
            <a:ext cx="76214" cy="76214"/>
          </a:xfrm>
          <a:prstGeom prst="flowChartConnector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43" name="椭圆形标注 91142"/>
          <p:cNvSpPr/>
          <p:nvPr/>
        </p:nvSpPr>
        <p:spPr>
          <a:xfrm>
            <a:off x="1674629" y="2210209"/>
            <a:ext cx="914569" cy="457285"/>
          </a:xfrm>
          <a:prstGeom prst="wedgeEllipseCallout">
            <a:avLst>
              <a:gd name="adj1" fmla="val 62500"/>
              <a:gd name="adj2" fmla="val 7013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冰岛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1144" name="文本框 91143"/>
          <p:cNvSpPr txBox="1"/>
          <p:nvPr/>
        </p:nvSpPr>
        <p:spPr>
          <a:xfrm>
            <a:off x="5485335" y="228642"/>
            <a:ext cx="518256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2010</a:t>
            </a:r>
            <a:r>
              <a:rPr lang="zh-CN" altLang="en-US" sz="20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lang="en-US" altLang="zh-CN" sz="20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0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月以来，北大西洋极圈附近的冰岛发生大规模火山喷发，火山灰蔓延使欧洲航空业蒙受重大损失。</a:t>
            </a:r>
            <a:endParaRPr lang="zh-CN" altLang="en-US" sz="2000" b="1" dirty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1146" name="文本框 91145"/>
          <p:cNvSpPr txBox="1"/>
          <p:nvPr/>
        </p:nvSpPr>
        <p:spPr>
          <a:xfrm>
            <a:off x="1090930" y="4572635"/>
            <a:ext cx="866203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导致冰岛火山灰蔓延到欧洲上空的气压带和气流是（      ）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</a:rPr>
              <a:t>A.</a:t>
            </a:r>
            <a:r>
              <a:rPr lang="zh-CN" altLang="en-US" b="1" dirty="0">
                <a:latin typeface="Arial" panose="020B0604020202020204" pitchFamily="34" charset="0"/>
              </a:rPr>
              <a:t>副热带高气压带和西风       </a:t>
            </a:r>
            <a:r>
              <a:rPr lang="en-US" altLang="zh-CN" b="1" dirty="0">
                <a:latin typeface="Arial" panose="020B0604020202020204" pitchFamily="34" charset="0"/>
              </a:rPr>
              <a:t>B.</a:t>
            </a:r>
            <a:r>
              <a:rPr lang="zh-CN" altLang="en-US" b="1" dirty="0">
                <a:latin typeface="Arial" panose="020B0604020202020204" pitchFamily="34" charset="0"/>
              </a:rPr>
              <a:t>副极地低气压带和西风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</a:rPr>
              <a:t>C.</a:t>
            </a:r>
            <a:r>
              <a:rPr lang="zh-CN" altLang="en-US" b="1" dirty="0">
                <a:latin typeface="Arial" panose="020B0604020202020204" pitchFamily="34" charset="0"/>
              </a:rPr>
              <a:t>副热带高气压带和东北风   </a:t>
            </a:r>
            <a:r>
              <a:rPr lang="en-US" altLang="zh-CN" b="1" dirty="0">
                <a:latin typeface="Arial" panose="020B0604020202020204" pitchFamily="34" charset="0"/>
              </a:rPr>
              <a:t>D.</a:t>
            </a:r>
            <a:r>
              <a:rPr lang="zh-CN" altLang="en-US" b="1" dirty="0">
                <a:latin typeface="Arial" panose="020B0604020202020204" pitchFamily="34" charset="0"/>
              </a:rPr>
              <a:t>副极地低气压带和东北风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1147" name="文本框 91146"/>
          <p:cNvSpPr txBox="1"/>
          <p:nvPr/>
        </p:nvSpPr>
        <p:spPr>
          <a:xfrm flipH="1">
            <a:off x="8237855" y="4572635"/>
            <a:ext cx="1286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endParaRPr lang="en-US" altLang="zh-CN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1148" name="文本框 91147"/>
          <p:cNvSpPr txBox="1"/>
          <p:nvPr/>
        </p:nvSpPr>
        <p:spPr>
          <a:xfrm>
            <a:off x="3351340" y="2972350"/>
            <a:ext cx="83835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欧洲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1149" name="文本框 91148"/>
          <p:cNvSpPr txBox="1"/>
          <p:nvPr/>
        </p:nvSpPr>
        <p:spPr>
          <a:xfrm>
            <a:off x="4875622" y="2819922"/>
            <a:ext cx="83835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亚洲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1151" name="椭圆 91150"/>
          <p:cNvSpPr/>
          <p:nvPr/>
        </p:nvSpPr>
        <p:spPr>
          <a:xfrm>
            <a:off x="2970269" y="2438852"/>
            <a:ext cx="1066998" cy="83835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污染区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6"/>
          <p:cNvSpPr/>
          <p:nvPr/>
        </p:nvSpPr>
        <p:spPr>
          <a:xfrm>
            <a:off x="2928001" y="1649480"/>
            <a:ext cx="9260209" cy="5208869"/>
          </a:xfrm>
          <a:custGeom>
            <a:avLst/>
            <a:gdLst>
              <a:gd name="connsiteX0" fmla="*/ 0 w 6918835"/>
              <a:gd name="connsiteY0" fmla="*/ 0 h 3891845"/>
              <a:gd name="connsiteX1" fmla="*/ 6918835 w 6918835"/>
              <a:gd name="connsiteY1" fmla="*/ 0 h 3891845"/>
              <a:gd name="connsiteX2" fmla="*/ 6918835 w 6918835"/>
              <a:gd name="connsiteY2" fmla="*/ 3891845 h 3891845"/>
              <a:gd name="connsiteX3" fmla="*/ 0 w 6918835"/>
              <a:gd name="connsiteY3" fmla="*/ 3891845 h 3891845"/>
              <a:gd name="connsiteX4" fmla="*/ 0 w 6918835"/>
              <a:gd name="connsiteY4" fmla="*/ 0 h 3891845"/>
              <a:gd name="connsiteX0-1" fmla="*/ 0 w 6918835"/>
              <a:gd name="connsiteY0-2" fmla="*/ 3891845 h 3891845"/>
              <a:gd name="connsiteX1-3" fmla="*/ 6918835 w 6918835"/>
              <a:gd name="connsiteY1-4" fmla="*/ 0 h 3891845"/>
              <a:gd name="connsiteX2-5" fmla="*/ 6918835 w 6918835"/>
              <a:gd name="connsiteY2-6" fmla="*/ 3891845 h 3891845"/>
              <a:gd name="connsiteX3-7" fmla="*/ 0 w 6918835"/>
              <a:gd name="connsiteY3-8" fmla="*/ 3891845 h 38918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18835" h="3891845">
                <a:moveTo>
                  <a:pt x="0" y="3891845"/>
                </a:moveTo>
                <a:lnTo>
                  <a:pt x="6918835" y="0"/>
                </a:lnTo>
                <a:lnTo>
                  <a:pt x="6918835" y="3891845"/>
                </a:lnTo>
                <a:lnTo>
                  <a:pt x="0" y="3891845"/>
                </a:lnTo>
                <a:close/>
              </a:path>
            </a:pathLst>
          </a:custGeom>
          <a:blipFill dpi="0" rotWithShape="1"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16150"/>
            <a:ext cx="11973560" cy="186182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07035" y="2484120"/>
            <a:ext cx="112826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100" dirty="0">
                <a:solidFill>
                  <a:srgbClr val="FFF2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结合气压带、风带分布示意图和太阳直射点的移动规律，说出气压带、风带的移动规律。</a:t>
            </a:r>
            <a:endParaRPr lang="en-US" altLang="zh-CN" kern="100" dirty="0">
              <a:solidFill>
                <a:srgbClr val="FFF2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7486" y="1232018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XUE 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XI  MU  BIAO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更多2018年PPT下载：http://www.ppt20.com/u/739134/"/>
          <p:cNvSpPr/>
          <p:nvPr/>
        </p:nvSpPr>
        <p:spPr>
          <a:xfrm>
            <a:off x="317486" y="594105"/>
            <a:ext cx="2052000" cy="646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学习目标</a:t>
            </a:r>
            <a:endParaRPr lang="zh-CN" altLang="en-US" sz="3600" b="1" dirty="0">
              <a:solidFill>
                <a:srgbClr val="000000">
                  <a:lumMod val="65000"/>
                  <a:lumOff val="35000"/>
                </a:srgb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6" name="Text Box 2"/>
          <p:cNvSpPr txBox="1"/>
          <p:nvPr/>
        </p:nvSpPr>
        <p:spPr>
          <a:xfrm>
            <a:off x="2589198" y="4267990"/>
            <a:ext cx="2484898" cy="460375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假设：地表均一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867" name="Text Box 3"/>
          <p:cNvSpPr txBox="1"/>
          <p:nvPr/>
        </p:nvSpPr>
        <p:spPr>
          <a:xfrm>
            <a:off x="5942619" y="3429635"/>
            <a:ext cx="506507" cy="156845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三圈环流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868" name="Text Box 4"/>
          <p:cNvSpPr txBox="1"/>
          <p:nvPr/>
        </p:nvSpPr>
        <p:spPr>
          <a:xfrm>
            <a:off x="7238259" y="2438852"/>
            <a:ext cx="606537" cy="3784600"/>
          </a:xfrm>
          <a:prstGeom prst="rect">
            <a:avLst/>
          </a:prstGeom>
          <a:solidFill>
            <a:srgbClr val="FFFF99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个气压带和</a:t>
            </a: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个风带</a:t>
            </a:r>
            <a:endParaRPr lang="zh-C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4870" name="Text Box 6"/>
          <p:cNvSpPr txBox="1"/>
          <p:nvPr/>
        </p:nvSpPr>
        <p:spPr>
          <a:xfrm>
            <a:off x="9219826" y="3429635"/>
            <a:ext cx="503331" cy="1568450"/>
          </a:xfrm>
          <a:prstGeom prst="rect">
            <a:avLst/>
          </a:prstGeom>
          <a:solidFill>
            <a:srgbClr val="00FFFF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季节移动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7924186" y="3886920"/>
            <a:ext cx="1295640" cy="630355"/>
            <a:chOff x="2109" y="1622"/>
            <a:chExt cx="816" cy="397"/>
          </a:xfrm>
        </p:grpSpPr>
        <p:sp>
          <p:nvSpPr>
            <p:cNvPr id="88075" name="Line 11"/>
            <p:cNvSpPr/>
            <p:nvPr/>
          </p:nvSpPr>
          <p:spPr>
            <a:xfrm>
              <a:off x="2154" y="1833"/>
              <a:ext cx="77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8076" name="Text Box 12"/>
            <p:cNvSpPr txBox="1"/>
            <p:nvPr/>
          </p:nvSpPr>
          <p:spPr>
            <a:xfrm>
              <a:off x="2109" y="1622"/>
              <a:ext cx="816" cy="3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太阳直射点的</a:t>
              </a:r>
              <a:endParaRPr lang="zh-CN" altLang="en-US" sz="1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南北回归运动</a:t>
              </a:r>
              <a:endParaRPr lang="zh-CN" altLang="en-US" sz="1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180478" y="4191776"/>
            <a:ext cx="935211" cy="323910"/>
            <a:chOff x="594" y="1638"/>
            <a:chExt cx="590" cy="204"/>
          </a:xfrm>
        </p:grpSpPr>
        <p:sp>
          <p:nvSpPr>
            <p:cNvPr id="88090" name="Line 26"/>
            <p:cNvSpPr/>
            <p:nvPr/>
          </p:nvSpPr>
          <p:spPr>
            <a:xfrm>
              <a:off x="657" y="1842"/>
              <a:ext cx="363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8091" name="Text Box 27"/>
            <p:cNvSpPr txBox="1"/>
            <p:nvPr/>
          </p:nvSpPr>
          <p:spPr>
            <a:xfrm>
              <a:off x="594" y="1638"/>
              <a:ext cx="590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结果</a:t>
              </a:r>
              <a:endParaRPr lang="zh-CN" altLang="en-US" sz="1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6476118" y="3963134"/>
            <a:ext cx="936798" cy="330261"/>
            <a:chOff x="1319" y="1634"/>
            <a:chExt cx="590" cy="208"/>
          </a:xfrm>
        </p:grpSpPr>
        <p:sp>
          <p:nvSpPr>
            <p:cNvPr id="88093" name="Line 29"/>
            <p:cNvSpPr/>
            <p:nvPr/>
          </p:nvSpPr>
          <p:spPr>
            <a:xfrm>
              <a:off x="1383" y="1842"/>
              <a:ext cx="363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8094" name="Text Box 30"/>
            <p:cNvSpPr txBox="1"/>
            <p:nvPr/>
          </p:nvSpPr>
          <p:spPr>
            <a:xfrm>
              <a:off x="1319" y="1634"/>
              <a:ext cx="590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近地面</a:t>
              </a:r>
              <a:endParaRPr lang="zh-CN" altLang="en-US" sz="1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88095" name="WordArt 34" descr="60%"/>
          <p:cNvSpPr>
            <a:spLocks noTextEdit="1"/>
          </p:cNvSpPr>
          <p:nvPr/>
        </p:nvSpPr>
        <p:spPr>
          <a:xfrm>
            <a:off x="2436770" y="685927"/>
            <a:ext cx="914569" cy="60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2800" b="1">
                <a:pattFill prst="pct60">
                  <a:fgClr>
                    <a:srgbClr val="00FFFF"/>
                  </a:fgClr>
                  <a:bgClr>
                    <a:srgbClr val="FFFF66"/>
                  </a:bgClr>
                </a:pattFill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  <a:endParaRPr lang="zh-CN" altLang="en-US" sz="2800" b="1">
              <a:pattFill prst="pct60">
                <a:fgClr>
                  <a:srgbClr val="00FFFF"/>
                </a:fgClr>
                <a:bgClr>
                  <a:srgbClr val="FFFF66"/>
                </a:bgClr>
              </a:patt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5942619" y="1600496"/>
            <a:ext cx="506507" cy="156845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单圈环流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5180478" y="2438852"/>
            <a:ext cx="935211" cy="323910"/>
            <a:chOff x="594" y="1638"/>
            <a:chExt cx="590" cy="204"/>
          </a:xfrm>
        </p:grpSpPr>
        <p:sp>
          <p:nvSpPr>
            <p:cNvPr id="88100" name="Line 26"/>
            <p:cNvSpPr/>
            <p:nvPr/>
          </p:nvSpPr>
          <p:spPr>
            <a:xfrm>
              <a:off x="657" y="1842"/>
              <a:ext cx="363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8101" name="Text Box 27"/>
            <p:cNvSpPr txBox="1"/>
            <p:nvPr/>
          </p:nvSpPr>
          <p:spPr>
            <a:xfrm>
              <a:off x="594" y="1638"/>
              <a:ext cx="590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结果</a:t>
              </a:r>
              <a:endParaRPr lang="zh-CN" altLang="en-US" sz="1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5" name="Text Box 2"/>
          <p:cNvSpPr txBox="1"/>
          <p:nvPr/>
        </p:nvSpPr>
        <p:spPr>
          <a:xfrm>
            <a:off x="2436770" y="2286423"/>
            <a:ext cx="2713540" cy="829945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假设：地球不自转、地表均一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103" name="椭圆 88102">
            <a:hlinkClick r:id="rId1" action="ppaction://hlinksldjump"/>
          </p:cNvPr>
          <p:cNvSpPr/>
          <p:nvPr/>
        </p:nvSpPr>
        <p:spPr>
          <a:xfrm>
            <a:off x="9677111" y="6020915"/>
            <a:ext cx="609713" cy="45728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ldLvl="0" animBg="1"/>
      <p:bldP spid="164867" grpId="0" bldLvl="0" animBg="1"/>
      <p:bldP spid="164868" grpId="0" bldLvl="0" animBg="1"/>
      <p:bldP spid="164870" grpId="0" bldLvl="0" animBg="1"/>
      <p:bldP spid="2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文本框 94209"/>
          <p:cNvSpPr txBox="1"/>
          <p:nvPr/>
        </p:nvSpPr>
        <p:spPr>
          <a:xfrm>
            <a:off x="2512984" y="2791342"/>
            <a:ext cx="794448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我国南极中山站的五星红旗常年是 （   ）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向东飘扬    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向西北飘扬   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向南飘扬    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向东南飘扬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4211" name="文本框 94210"/>
          <p:cNvSpPr txBox="1"/>
          <p:nvPr/>
        </p:nvSpPr>
        <p:spPr>
          <a:xfrm>
            <a:off x="9219826" y="2896136"/>
            <a:ext cx="5981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94212" name="矩形 94211"/>
          <p:cNvSpPr/>
          <p:nvPr/>
        </p:nvSpPr>
        <p:spPr>
          <a:xfrm>
            <a:off x="4113481" y="990783"/>
            <a:ext cx="2057781" cy="106699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能力提升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4213" name="椭圆 94212">
            <a:hlinkClick r:id="rId1" action="ppaction://hlinksldjump"/>
          </p:cNvPr>
          <p:cNvSpPr/>
          <p:nvPr/>
        </p:nvSpPr>
        <p:spPr>
          <a:xfrm>
            <a:off x="8838756" y="5716058"/>
            <a:ext cx="1600496" cy="990783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7282" name="表格 97281"/>
          <p:cNvGraphicFramePr/>
          <p:nvPr>
            <p:custDataLst>
              <p:tags r:id="rId1"/>
            </p:custDataLst>
          </p:nvPr>
        </p:nvGraphicFramePr>
        <p:xfrm>
          <a:off x="1522201" y="2133995"/>
          <a:ext cx="8840470" cy="3663950"/>
        </p:xfrm>
        <a:graphic>
          <a:graphicData uri="http://schemas.openxmlformats.org/drawingml/2006/table">
            <a:tbl>
              <a:tblPr/>
              <a:tblGrid>
                <a:gridCol w="3048635"/>
                <a:gridCol w="4344035"/>
                <a:gridCol w="1447800"/>
              </a:tblGrid>
              <a:tr h="8229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气压带、风带名称</a:t>
                      </a:r>
                      <a:endParaRPr lang="zh-CN" altLang="en-US" sz="2400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   布</a:t>
                      </a:r>
                      <a:endParaRPr lang="zh-CN" altLang="en-US" sz="2400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00000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气流运动方向、风向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u="sng" dirty="0">
                          <a:solidFill>
                            <a:srgbClr val="FF3300"/>
                          </a:solidFill>
                          <a:latin typeface="华文仿宋" pitchFamily="2" charset="-122"/>
                          <a:ea typeface="华文仿宋" pitchFamily="2" charset="-122"/>
                        </a:rPr>
                        <a:t>        </a:t>
                      </a:r>
                      <a:r>
                        <a:rPr lang="en-US" altLang="zh-CN" sz="2000" b="1" u="sng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      </a:t>
                      </a: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（气压带）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90º</a:t>
                      </a: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附近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下沉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                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（风带）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副极地低气压带～极地高气压带之间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副极地低气压带（气压带）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60º</a:t>
                      </a: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附近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       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盛行西风（风带）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u="sng" dirty="0">
                          <a:solidFill>
                            <a:srgbClr val="000000"/>
                          </a:solidFill>
                          <a:latin typeface="华文仿宋" pitchFamily="2" charset="-122"/>
                          <a:ea typeface="华文仿宋" pitchFamily="2" charset="-122"/>
                        </a:rPr>
                        <a:t>                                                             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副热带高气压带（气压带）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                          </a:t>
                      </a:r>
                      <a:endParaRPr lang="zh-CN" altLang="en-US" sz="2000" b="1">
                        <a:solidFill>
                          <a:srgbClr val="FF3300"/>
                        </a:solidFill>
                        <a:latin typeface="华文仿宋" pitchFamily="2" charset="-122"/>
                        <a:ea typeface="华文仿宋" pitchFamily="2" charset="-122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             </a:t>
                      </a:r>
                      <a:r>
                        <a:rPr lang="en-US" altLang="zh-CN" sz="20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               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（风带）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赤道低气压带～副热带高气压带之间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rPr>
                        <a:t>赤道低气压带（气压带）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solidFill>
                            <a:srgbClr val="FF3300"/>
                          </a:solidFill>
                          <a:ea typeface="楷体_GB2312" panose="02010609030101010101" pitchFamily="49" charset="-122"/>
                        </a:rPr>
                        <a:t>                            º</a:t>
                      </a: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anose="02010609030101010101" pitchFamily="49" charset="-122"/>
                        </a:rPr>
                        <a:t>附近</a:t>
                      </a:r>
                      <a:endParaRPr lang="zh-CN" altLang="en-US" sz="20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FF33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1456" marR="91456" marT="45728" marB="4572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20" name="文本框 97319"/>
          <p:cNvSpPr txBox="1"/>
          <p:nvPr/>
        </p:nvSpPr>
        <p:spPr>
          <a:xfrm>
            <a:off x="3884838" y="1524282"/>
            <a:ext cx="487770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</a:rPr>
              <a:t>2.</a:t>
            </a:r>
            <a:r>
              <a:rPr lang="zh-CN" altLang="en-US" b="1" dirty="0">
                <a:latin typeface="Arial" panose="020B0604020202020204" pitchFamily="34" charset="0"/>
              </a:rPr>
              <a:t>以北半球为例填写下表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7321" name="椭圆 97320">
            <a:hlinkClick r:id="rId2" action="ppaction://hlinksldjump"/>
          </p:cNvPr>
          <p:cNvSpPr/>
          <p:nvPr/>
        </p:nvSpPr>
        <p:spPr>
          <a:xfrm>
            <a:off x="9677111" y="6020915"/>
            <a:ext cx="609713" cy="45728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322" name="文本框 97321"/>
          <p:cNvSpPr txBox="1"/>
          <p:nvPr/>
        </p:nvSpPr>
        <p:spPr>
          <a:xfrm>
            <a:off x="1827057" y="2972350"/>
            <a:ext cx="160049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极地高气压带</a:t>
            </a:r>
            <a:endParaRPr lang="zh-CN" altLang="en-US" sz="1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7323" name="文本框 97322"/>
          <p:cNvSpPr txBox="1"/>
          <p:nvPr/>
        </p:nvSpPr>
        <p:spPr>
          <a:xfrm>
            <a:off x="2284920" y="3340721"/>
            <a:ext cx="160049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极地东风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324" name="文本框 97323"/>
          <p:cNvSpPr txBox="1"/>
          <p:nvPr/>
        </p:nvSpPr>
        <p:spPr>
          <a:xfrm>
            <a:off x="4646930" y="4191635"/>
            <a:ext cx="46120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副热带高气压带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～</a:t>
            </a:r>
            <a:r>
              <a:rPr lang="zh-CN" altLang="en-US" sz="20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副极地低气压带之间</a:t>
            </a:r>
            <a:endParaRPr lang="zh-CN" altLang="en-US" sz="20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7325" name="文本框 97324"/>
          <p:cNvSpPr txBox="1"/>
          <p:nvPr/>
        </p:nvSpPr>
        <p:spPr>
          <a:xfrm>
            <a:off x="2199280" y="4983127"/>
            <a:ext cx="160049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东北信风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97326" name="矩形 97325"/>
          <p:cNvSpPr/>
          <p:nvPr/>
        </p:nvSpPr>
        <p:spPr>
          <a:xfrm>
            <a:off x="6183355" y="5350877"/>
            <a:ext cx="43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u="sng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7327" name="矩形 97326"/>
          <p:cNvSpPr/>
          <p:nvPr/>
        </p:nvSpPr>
        <p:spPr>
          <a:xfrm>
            <a:off x="6104601" y="4590627"/>
            <a:ext cx="113855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FF3300"/>
                </a:solidFill>
                <a:latin typeface="Arial" panose="020B0604020202020204" pitchFamily="34" charset="0"/>
              </a:rPr>
              <a:t>30º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附近</a:t>
            </a: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endParaRPr lang="en-US" altLang="zh-CN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7328" name="矩形 97327"/>
          <p:cNvSpPr/>
          <p:nvPr/>
        </p:nvSpPr>
        <p:spPr>
          <a:xfrm>
            <a:off x="9219826" y="3353421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东北风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329" name="矩形 97328"/>
          <p:cNvSpPr/>
          <p:nvPr/>
        </p:nvSpPr>
        <p:spPr>
          <a:xfrm>
            <a:off x="9296040" y="3752286"/>
            <a:ext cx="6426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上升</a:t>
            </a:r>
            <a:endParaRPr lang="zh-CN" altLang="en-US" sz="1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7330" name="矩形 97329"/>
          <p:cNvSpPr/>
          <p:nvPr/>
        </p:nvSpPr>
        <p:spPr>
          <a:xfrm>
            <a:off x="9296040" y="5412472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上升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7331" name="矩形 97330"/>
          <p:cNvSpPr/>
          <p:nvPr/>
        </p:nvSpPr>
        <p:spPr>
          <a:xfrm>
            <a:off x="9144247" y="4989491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东北风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332" name="矩形 97331"/>
          <p:cNvSpPr/>
          <p:nvPr/>
        </p:nvSpPr>
        <p:spPr>
          <a:xfrm>
            <a:off x="9296026" y="4590627"/>
            <a:ext cx="6426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下沉</a:t>
            </a:r>
            <a:endParaRPr lang="zh-CN" altLang="en-US" sz="1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7333" name="矩形 97332"/>
          <p:cNvSpPr/>
          <p:nvPr/>
        </p:nvSpPr>
        <p:spPr>
          <a:xfrm>
            <a:off x="9181077" y="4120642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西南风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334" name="矩形 97333"/>
          <p:cNvSpPr/>
          <p:nvPr/>
        </p:nvSpPr>
        <p:spPr>
          <a:xfrm>
            <a:off x="1903271" y="0"/>
            <a:ext cx="1829139" cy="1752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图文转换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2" grpId="0"/>
      <p:bldP spid="97323" grpId="0"/>
      <p:bldP spid="97324" grpId="0"/>
      <p:bldP spid="97325" grpId="0"/>
      <p:bldP spid="97326" grpId="0"/>
      <p:bldP spid="97327" grpId="0"/>
      <p:bldP spid="97328" grpId="0"/>
      <p:bldP spid="97329" grpId="0"/>
      <p:bldP spid="97330" grpId="0"/>
      <p:bldP spid="97331" grpId="0"/>
      <p:bldP spid="973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4" name="Picture 1" descr="E:\学苑文化整本课件\学苑2010.4.29\高一地理（人教版）必修1\2-2-9.TIF"/>
          <p:cNvPicPr>
            <a:picLocks noChangeAspect="1"/>
          </p:cNvPicPr>
          <p:nvPr>
            <p:ph type="body" idx="1"/>
          </p:nvPr>
        </p:nvPicPr>
        <p:blipFill>
          <a:blip r:embed="rId1" r:link="rId2"/>
          <a:stretch>
            <a:fillRect/>
          </a:stretch>
        </p:blipFill>
        <p:spPr>
          <a:xfrm>
            <a:off x="2512984" y="1981567"/>
            <a:ext cx="6859270" cy="1654481"/>
          </a:xfrm>
        </p:spPr>
      </p:pic>
      <p:sp>
        <p:nvSpPr>
          <p:cNvPr id="87045" name="矩形 87044"/>
          <p:cNvSpPr/>
          <p:nvPr/>
        </p:nvSpPr>
        <p:spPr>
          <a:xfrm>
            <a:off x="2208128" y="609713"/>
            <a:ext cx="2057781" cy="106699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图图转换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047" name="椭圆 87046">
            <a:hlinkClick r:id="rId3" action="ppaction://hlinksldjump"/>
          </p:cNvPr>
          <p:cNvSpPr/>
          <p:nvPr/>
        </p:nvSpPr>
        <p:spPr>
          <a:xfrm>
            <a:off x="9677111" y="6020915"/>
            <a:ext cx="609713" cy="45728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48" name="文本框 87047"/>
          <p:cNvSpPr txBox="1"/>
          <p:nvPr/>
        </p:nvSpPr>
        <p:spPr>
          <a:xfrm>
            <a:off x="2894055" y="3886920"/>
            <a:ext cx="640198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读图思考：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①②③④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分别代表什么气压带？什么风带？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3" name="文本占位符 81922"/>
          <p:cNvSpPr>
            <a:spLocks noGrp="1" noRot="1"/>
          </p:cNvSpPr>
          <p:nvPr>
            <p:ph type="body" idx="1"/>
          </p:nvPr>
        </p:nvSpPr>
        <p:spPr>
          <a:xfrm>
            <a:off x="1522201" y="1143212"/>
            <a:ext cx="8847188" cy="5411202"/>
          </a:xfrm>
        </p:spPr>
        <p:txBody>
          <a:bodyPr/>
          <a:p>
            <a:pPr>
              <a:buNone/>
            </a:pPr>
            <a:r>
              <a:rPr lang="zh-CN" altLang="en-US" sz="2800" b="1" dirty="0">
                <a:solidFill>
                  <a:srgbClr val="0033CC"/>
                </a:solidFill>
              </a:rPr>
              <a:t>读图，完成下题。</a:t>
            </a:r>
            <a:endParaRPr lang="zh-CN" altLang="en-US" sz="2800" b="1" dirty="0">
              <a:solidFill>
                <a:srgbClr val="0033CC"/>
              </a:solidFill>
            </a:endParaRPr>
          </a:p>
          <a:p>
            <a:endParaRPr lang="zh-CN" altLang="en-US" sz="2800" b="1">
              <a:solidFill>
                <a:srgbClr val="000000"/>
              </a:solidFill>
            </a:endParaRPr>
          </a:p>
          <a:p>
            <a:endParaRPr lang="zh-CN" altLang="en-US" sz="2800" b="1">
              <a:solidFill>
                <a:srgbClr val="000000"/>
              </a:solidFill>
            </a:endParaRPr>
          </a:p>
          <a:p>
            <a:endParaRPr lang="zh-CN" altLang="en-US" sz="2800" b="1">
              <a:solidFill>
                <a:srgbClr val="000000"/>
              </a:solidFill>
            </a:endParaRPr>
          </a:p>
          <a:p>
            <a:endParaRPr lang="zh-CN" altLang="en-US" sz="2800" b="1">
              <a:solidFill>
                <a:srgbClr val="000000"/>
              </a:solidFill>
            </a:endParaRPr>
          </a:p>
          <a:p>
            <a:endParaRPr lang="zh-CN" altLang="en-US" sz="2800" b="1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2000" b="1" dirty="0">
                <a:solidFill>
                  <a:srgbClr val="0033CC"/>
                </a:solidFill>
              </a:rPr>
              <a:t>   </a:t>
            </a:r>
            <a:r>
              <a:rPr lang="zh-CN" altLang="en-US" sz="2400" b="1" dirty="0">
                <a:solidFill>
                  <a:srgbClr val="0033CC"/>
                </a:solidFill>
              </a:rPr>
              <a:t>图中箭头表示大气运动方向。该图表示北半球</a:t>
            </a:r>
            <a:r>
              <a:rPr lang="en-US" altLang="zh-CN" sz="2400" b="1" dirty="0">
                <a:solidFill>
                  <a:srgbClr val="0033CC"/>
                </a:solidFill>
              </a:rPr>
              <a:t>______</a:t>
            </a:r>
            <a:r>
              <a:rPr lang="zh-CN" altLang="en-US" sz="2400" b="1" dirty="0">
                <a:solidFill>
                  <a:srgbClr val="0033CC"/>
                </a:solidFill>
              </a:rPr>
              <a:t>季时的大气环流状况，判断理由是</a:t>
            </a:r>
            <a:endParaRPr lang="zh-CN" altLang="en-US" sz="24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0033CC"/>
                </a:solidFill>
              </a:rPr>
              <a:t>________________________________________________</a:t>
            </a:r>
            <a:r>
              <a:rPr lang="zh-CN" altLang="en-US" sz="2400" b="1" dirty="0">
                <a:solidFill>
                  <a:srgbClr val="0033CC"/>
                </a:solidFill>
              </a:rPr>
              <a:t>。</a:t>
            </a:r>
            <a:endParaRPr lang="zh-CN" altLang="en-US" sz="24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2400" b="1">
                <a:solidFill>
                  <a:srgbClr val="0033CC"/>
                </a:solidFill>
              </a:rPr>
              <a:t> </a:t>
            </a:r>
            <a:endParaRPr lang="zh-CN" altLang="en-US" sz="2400" b="1" dirty="0">
              <a:solidFill>
                <a:srgbClr val="0033CC"/>
              </a:solidFill>
            </a:endParaRPr>
          </a:p>
        </p:txBody>
      </p:sp>
      <p:pic>
        <p:nvPicPr>
          <p:cNvPr id="81926" name="图片 81925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3122697" y="1600496"/>
            <a:ext cx="6020915" cy="208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7" name="椭圆 81926">
            <a:hlinkClick r:id="rId3" action="ppaction://hlinksldjump"/>
          </p:cNvPr>
          <p:cNvSpPr/>
          <p:nvPr/>
        </p:nvSpPr>
        <p:spPr>
          <a:xfrm>
            <a:off x="9753325" y="6173343"/>
            <a:ext cx="533499" cy="304856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28" name="文本框 81927"/>
          <p:cNvSpPr txBox="1"/>
          <p:nvPr/>
        </p:nvSpPr>
        <p:spPr>
          <a:xfrm>
            <a:off x="8229043" y="4191776"/>
            <a:ext cx="45728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冬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1929" name="矩形 81928"/>
          <p:cNvSpPr/>
          <p:nvPr/>
        </p:nvSpPr>
        <p:spPr>
          <a:xfrm>
            <a:off x="3961052" y="4952372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气压带、风带位置偏南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1933" name="矩形 81932"/>
          <p:cNvSpPr/>
          <p:nvPr/>
        </p:nvSpPr>
        <p:spPr>
          <a:xfrm>
            <a:off x="7771758" y="304856"/>
            <a:ext cx="2210209" cy="12956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图图转换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7"/>
          <p:cNvCxnSpPr/>
          <p:nvPr/>
        </p:nvCxnSpPr>
        <p:spPr>
          <a:xfrm flipH="1">
            <a:off x="1741297" y="1241"/>
            <a:ext cx="3950804" cy="6855520"/>
          </a:xfrm>
          <a:prstGeom prst="line">
            <a:avLst/>
          </a:prstGeom>
          <a:ln w="12700">
            <a:solidFill>
              <a:srgbClr val="34A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平行四边形 11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8" name="任意多边形: 形状 16"/>
          <p:cNvSpPr/>
          <p:nvPr/>
        </p:nvSpPr>
        <p:spPr>
          <a:xfrm>
            <a:off x="406411" y="2853805"/>
            <a:ext cx="11783386" cy="208796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659386" y="3213798"/>
            <a:ext cx="1835336" cy="1367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077643" y="3469696"/>
            <a:ext cx="998822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en-US" altLang="zh-CN" sz="54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5352564" y="3500463"/>
            <a:ext cx="4097693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3200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自主学习</a:t>
            </a:r>
            <a:endParaRPr lang="en-US" altLang="zh-CN" sz="3200" dirty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ZI ZHU XUE XI</a:t>
            </a:r>
            <a:endParaRPr lang="zh-CN" altLang="en-US" sz="1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9206" y="44684"/>
            <a:ext cx="951404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二、三圈环流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以北半球为例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2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97" y="405458"/>
            <a:ext cx="4244837" cy="2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左大括号 18"/>
          <p:cNvSpPr/>
          <p:nvPr/>
        </p:nvSpPr>
        <p:spPr>
          <a:xfrm>
            <a:off x="2154426" y="1056943"/>
            <a:ext cx="144000" cy="1372278"/>
          </a:xfrm>
          <a:prstGeom prst="leftBrace">
            <a:avLst>
              <a:gd name="adj1" fmla="val 3656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1380339"/>
            <a:ext cx="250908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三圈环流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47874" y="90951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低纬环流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63210" y="145596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中纬环流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63210" y="198963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高纬环流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78782" y="837506"/>
            <a:ext cx="250908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圈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2325390" y="2785914"/>
            <a:ext cx="144000" cy="1950063"/>
          </a:xfrm>
          <a:prstGeom prst="leftBrace">
            <a:avLst>
              <a:gd name="adj1" fmla="val 3656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3372802"/>
            <a:ext cx="250908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七个气压带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78915" y="2565698"/>
            <a:ext cx="31005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E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G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941422" y="3730526"/>
            <a:ext cx="3970208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南北半球同纬度各有一个</a:t>
            </a:r>
            <a:endParaRPr lang="zh-CN" altLang="en-US" dirty="0"/>
          </a:p>
        </p:txBody>
      </p:sp>
      <p:sp>
        <p:nvSpPr>
          <p:cNvPr id="33" name="左大括号 32"/>
          <p:cNvSpPr/>
          <p:nvPr/>
        </p:nvSpPr>
        <p:spPr>
          <a:xfrm flipH="1">
            <a:off x="5714905" y="3328079"/>
            <a:ext cx="164277" cy="1407945"/>
          </a:xfrm>
          <a:prstGeom prst="leftBrace">
            <a:avLst>
              <a:gd name="adj1" fmla="val 36564"/>
              <a:gd name="adj2" fmla="val 5097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27777" y="316130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副热带高气压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19529" y="261230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赤道低气压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55769" y="371782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副极地低气压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01871" y="428119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极地高气压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2134766" y="5081741"/>
            <a:ext cx="144000" cy="1331920"/>
          </a:xfrm>
          <a:prstGeom prst="leftBrace">
            <a:avLst>
              <a:gd name="adj1" fmla="val 3656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9206" y="5384958"/>
            <a:ext cx="250908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六个风带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78782" y="4844554"/>
            <a:ext cx="23567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D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4829254" y="5428434"/>
            <a:ext cx="357020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南北半球同纬度各有一个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左大括号 41"/>
          <p:cNvSpPr/>
          <p:nvPr/>
        </p:nvSpPr>
        <p:spPr>
          <a:xfrm flipH="1">
            <a:off x="4583038" y="5087371"/>
            <a:ext cx="164277" cy="1358690"/>
          </a:xfrm>
          <a:prstGeom prst="leftBrace">
            <a:avLst>
              <a:gd name="adj1" fmla="val 36564"/>
              <a:gd name="adj2" fmla="val 5097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80623" y="546722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西风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88439" y="492113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信风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22937" y="60233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极地东风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4" grpId="0"/>
      <p:bldP spid="35" grpId="0"/>
      <p:bldP spid="36" grpId="0"/>
      <p:bldP spid="37" grpId="0"/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1906" y="1387436"/>
            <a:ext cx="11286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原因：太阳直射点随季节变化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而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移动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在北半球，与二分日相比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：夏季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冬季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8963" y="1341562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南北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5206" y="20198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23398" y="200662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1906" y="463241"/>
            <a:ext cx="951404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三、气压带、风带的季节移动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851699" y="1260360"/>
            <a:ext cx="528796" cy="528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zh-CN" altLang="en-US" sz="2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51699" y="2475302"/>
            <a:ext cx="528796" cy="528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zh-CN" altLang="en-US" sz="2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53957" y="1260360"/>
            <a:ext cx="8280000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气温高的地区形成低气压带，气温低的地区形成高气压带。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53957" y="2209164"/>
            <a:ext cx="8280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低气压带控制的地区多阴雨天气，高气压带控制的地区多晴朗天气。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389206" y="765498"/>
            <a:ext cx="99341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PANDUAN</a:t>
            </a:r>
            <a:endParaRPr lang="zh-CN" altLang="en-US" sz="12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389206" y="280492"/>
            <a:ext cx="99341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a typeface="微软雅黑" panose="020B0503020204020204" charset="-122"/>
                <a:sym typeface="Arial" panose="020B0604020202020204" pitchFamily="34" charset="0"/>
              </a:rPr>
              <a:t>判断</a:t>
            </a:r>
            <a:endParaRPr lang="zh-CN" altLang="en-US" sz="2800" b="1" dirty="0">
              <a:solidFill>
                <a:srgbClr val="C00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788885" y="1197546"/>
            <a:ext cx="654424" cy="654424"/>
            <a:chOff x="995082" y="2162015"/>
            <a:chExt cx="654424" cy="654424"/>
          </a:xfrm>
        </p:grpSpPr>
        <p:sp>
          <p:nvSpPr>
            <p:cNvPr id="29" name="椭圆 28"/>
            <p:cNvSpPr/>
            <p:nvPr/>
          </p:nvSpPr>
          <p:spPr>
            <a:xfrm>
              <a:off x="995082" y="2162015"/>
              <a:ext cx="654424" cy="6544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 rot="2764626">
              <a:off x="1142261" y="2309194"/>
              <a:ext cx="360067" cy="360067"/>
              <a:chOff x="3836894" y="700009"/>
              <a:chExt cx="2483224" cy="2483224"/>
            </a:xfrm>
            <a:solidFill>
              <a:schemeClr val="bg1"/>
            </a:solidFill>
          </p:grpSpPr>
          <p:sp>
            <p:nvSpPr>
              <p:cNvPr id="31" name="矩形 30"/>
              <p:cNvSpPr/>
              <p:nvPr/>
            </p:nvSpPr>
            <p:spPr>
              <a:xfrm>
                <a:off x="3836894" y="1753396"/>
                <a:ext cx="2483224" cy="376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5400000">
                <a:off x="3836894" y="1753396"/>
                <a:ext cx="2483224" cy="376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椭圆 20"/>
          <p:cNvSpPr/>
          <p:nvPr/>
        </p:nvSpPr>
        <p:spPr>
          <a:xfrm>
            <a:off x="1851699" y="3753058"/>
            <a:ext cx="528796" cy="528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endParaRPr lang="zh-CN" altLang="en-US" sz="2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851699" y="4968000"/>
            <a:ext cx="528796" cy="528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zh-CN" altLang="en-US" sz="2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53957" y="3467208"/>
            <a:ext cx="8280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信风带控制的地区一定多晴朗天气，西风带控制的地区一定多阴雨天气。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53957" y="5004776"/>
            <a:ext cx="82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/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气压带、风带在冬季向南移，夏季向北移。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88885" y="4905186"/>
            <a:ext cx="654424" cy="654424"/>
            <a:chOff x="995082" y="2162015"/>
            <a:chExt cx="654424" cy="654424"/>
          </a:xfrm>
        </p:grpSpPr>
        <p:sp>
          <p:nvSpPr>
            <p:cNvPr id="32" name="椭圆 31"/>
            <p:cNvSpPr/>
            <p:nvPr/>
          </p:nvSpPr>
          <p:spPr>
            <a:xfrm>
              <a:off x="995082" y="2162015"/>
              <a:ext cx="654424" cy="6544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 rot="2764626">
              <a:off x="1142261" y="2309194"/>
              <a:ext cx="360067" cy="360067"/>
              <a:chOff x="3836894" y="700009"/>
              <a:chExt cx="2483224" cy="2483224"/>
            </a:xfrm>
            <a:solidFill>
              <a:schemeClr val="bg1"/>
            </a:solidFill>
          </p:grpSpPr>
          <p:sp>
            <p:nvSpPr>
              <p:cNvPr id="35" name="矩形 34"/>
              <p:cNvSpPr/>
              <p:nvPr/>
            </p:nvSpPr>
            <p:spPr>
              <a:xfrm>
                <a:off x="3836894" y="1753396"/>
                <a:ext cx="2483224" cy="376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5400000">
                <a:off x="3836894" y="1753396"/>
                <a:ext cx="2483224" cy="376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788885" y="3690244"/>
            <a:ext cx="654424" cy="654424"/>
            <a:chOff x="995082" y="2162015"/>
            <a:chExt cx="654424" cy="654424"/>
          </a:xfrm>
        </p:grpSpPr>
        <p:sp>
          <p:nvSpPr>
            <p:cNvPr id="38" name="椭圆 37"/>
            <p:cNvSpPr/>
            <p:nvPr/>
          </p:nvSpPr>
          <p:spPr>
            <a:xfrm>
              <a:off x="995082" y="2162015"/>
              <a:ext cx="654424" cy="6544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 rot="2764626">
              <a:off x="1142261" y="2309194"/>
              <a:ext cx="360067" cy="360067"/>
              <a:chOff x="3836894" y="700009"/>
              <a:chExt cx="2483224" cy="2483224"/>
            </a:xfrm>
            <a:solidFill>
              <a:schemeClr val="bg1"/>
            </a:solidFill>
          </p:grpSpPr>
          <p:sp>
            <p:nvSpPr>
              <p:cNvPr id="40" name="矩形 39"/>
              <p:cNvSpPr/>
              <p:nvPr/>
            </p:nvSpPr>
            <p:spPr>
              <a:xfrm>
                <a:off x="3836894" y="1753396"/>
                <a:ext cx="2483224" cy="376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3836894" y="1753396"/>
                <a:ext cx="2483224" cy="376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1788885" y="2375339"/>
            <a:ext cx="654424" cy="654424"/>
            <a:chOff x="995082" y="1497157"/>
            <a:chExt cx="654424" cy="654424"/>
          </a:xfrm>
        </p:grpSpPr>
        <p:sp>
          <p:nvSpPr>
            <p:cNvPr id="43" name="椭圆 42"/>
            <p:cNvSpPr/>
            <p:nvPr/>
          </p:nvSpPr>
          <p:spPr>
            <a:xfrm>
              <a:off x="995082" y="1497157"/>
              <a:ext cx="654424" cy="6544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: 形状 29"/>
            <p:cNvSpPr/>
            <p:nvPr/>
          </p:nvSpPr>
          <p:spPr>
            <a:xfrm rot="20846538">
              <a:off x="1128059" y="1729182"/>
              <a:ext cx="439980" cy="220554"/>
            </a:xfrm>
            <a:custGeom>
              <a:avLst/>
              <a:gdLst>
                <a:gd name="connsiteX0" fmla="*/ 0 w 6992471"/>
                <a:gd name="connsiteY0" fmla="*/ 932329 h 3505200"/>
                <a:gd name="connsiteX1" fmla="*/ 1837765 w 6992471"/>
                <a:gd name="connsiteY1" fmla="*/ 3505200 h 3505200"/>
                <a:gd name="connsiteX2" fmla="*/ 6992471 w 6992471"/>
                <a:gd name="connsiteY2" fmla="*/ 89647 h 3505200"/>
                <a:gd name="connsiteX3" fmla="*/ 6481482 w 6992471"/>
                <a:gd name="connsiteY3" fmla="*/ 0 h 3505200"/>
                <a:gd name="connsiteX4" fmla="*/ 2142565 w 6992471"/>
                <a:gd name="connsiteY4" fmla="*/ 2384612 h 3505200"/>
                <a:gd name="connsiteX5" fmla="*/ 564776 w 6992471"/>
                <a:gd name="connsiteY5" fmla="*/ 941294 h 3505200"/>
                <a:gd name="connsiteX6" fmla="*/ 0 w 6992471"/>
                <a:gd name="connsiteY6" fmla="*/ 932329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2471" h="3505200">
                  <a:moveTo>
                    <a:pt x="0" y="932329"/>
                  </a:moveTo>
                  <a:lnTo>
                    <a:pt x="1837765" y="3505200"/>
                  </a:lnTo>
                  <a:lnTo>
                    <a:pt x="6992471" y="89647"/>
                  </a:lnTo>
                  <a:lnTo>
                    <a:pt x="6481482" y="0"/>
                  </a:lnTo>
                  <a:lnTo>
                    <a:pt x="2142565" y="2384612"/>
                  </a:lnTo>
                  <a:lnTo>
                    <a:pt x="564776" y="941294"/>
                  </a:lnTo>
                  <a:lnTo>
                    <a:pt x="0" y="9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 noRot="1"/>
          </p:cNvSpPr>
          <p:nvPr>
            <p:ph type="title"/>
          </p:nvPr>
        </p:nvSpPr>
        <p:spPr>
          <a:xfrm>
            <a:off x="1750843" y="0"/>
            <a:ext cx="6841805" cy="1143212"/>
          </a:xfrm>
        </p:spPr>
        <p:txBody>
          <a:bodyPr anchor="ctr"/>
          <a:p>
            <a:pPr algn="l"/>
            <a:r>
              <a:rPr lang="zh-CN" altLang="en-US" sz="4000" b="1" dirty="0">
                <a:solidFill>
                  <a:srgbClr val="000000"/>
                </a:solidFill>
              </a:rPr>
              <a:t>一、气压带和风带的形成</a:t>
            </a:r>
            <a:endParaRPr lang="zh-CN" altLang="en-US" sz="4000" b="1" dirty="0">
              <a:solidFill>
                <a:srgbClr val="000000"/>
              </a:solidFill>
            </a:endParaRPr>
          </a:p>
        </p:txBody>
      </p:sp>
      <p:sp>
        <p:nvSpPr>
          <p:cNvPr id="38915" name="文本框 38914"/>
          <p:cNvSpPr txBox="1"/>
          <p:nvPr/>
        </p:nvSpPr>
        <p:spPr>
          <a:xfrm>
            <a:off x="3884838" y="1524282"/>
            <a:ext cx="5565218" cy="11988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r>
              <a:rPr lang="en-US" altLang="zh-CN" sz="3600" b="1" dirty="0">
                <a:solidFill>
                  <a:srgbClr val="000099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什么是大气环流？</a:t>
            </a:r>
            <a:endParaRPr lang="zh-CN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n-US" altLang="zh-CN" sz="3600" b="1" dirty="0">
                <a:solidFill>
                  <a:srgbClr val="000099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大气环流有什么意义？</a:t>
            </a:r>
            <a:endParaRPr lang="zh-CN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文本框 38917"/>
          <p:cNvSpPr txBox="1"/>
          <p:nvPr/>
        </p:nvSpPr>
        <p:spPr>
          <a:xfrm>
            <a:off x="2685930" y="3010464"/>
            <a:ext cx="6401985" cy="52197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全球性、有规律性、长时期的平均状态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文本框 38918"/>
          <p:cNvSpPr txBox="1"/>
          <p:nvPr/>
        </p:nvSpPr>
        <p:spPr>
          <a:xfrm>
            <a:off x="2997200" y="3820160"/>
            <a:ext cx="7640955" cy="52197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 wrap="square"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输送和交换水分、热量</a:t>
            </a:r>
            <a:r>
              <a:rPr lang="en-US" altLang="zh-CN" sz="2800" b="1" dirty="0">
                <a:solidFill>
                  <a:srgbClr val="000099"/>
                </a:solidFill>
                <a:latin typeface="Arial" panose="020B0604020202020204" pitchFamily="34" charset="0"/>
              </a:rPr>
              <a:t>,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影响全球的天气和气候。</a:t>
            </a:r>
            <a:endParaRPr lang="en-US" altLang="zh-CN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云形标注 38919"/>
          <p:cNvSpPr/>
          <p:nvPr/>
        </p:nvSpPr>
        <p:spPr>
          <a:xfrm>
            <a:off x="1522201" y="914569"/>
            <a:ext cx="2133995" cy="1448068"/>
          </a:xfrm>
          <a:prstGeom prst="cloudCallout">
            <a:avLst>
              <a:gd name="adj1" fmla="val 64806"/>
              <a:gd name="adj2" fmla="val 36403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思考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8921" name="矩形 38920"/>
          <p:cNvSpPr/>
          <p:nvPr/>
        </p:nvSpPr>
        <p:spPr>
          <a:xfrm>
            <a:off x="1695147" y="3010464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特征：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22" name="矩形 38921"/>
          <p:cNvSpPr/>
          <p:nvPr/>
        </p:nvSpPr>
        <p:spPr>
          <a:xfrm>
            <a:off x="1741502" y="3820231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意义：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8" grpId="0"/>
      <p:bldP spid="38919" grpId="0"/>
      <p:bldP spid="38920" grpId="0" bldLvl="0" animBg="1"/>
      <p:bldP spid="38921" grpId="0"/>
      <p:bldP spid="389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7"/>
          <p:cNvCxnSpPr/>
          <p:nvPr/>
        </p:nvCxnSpPr>
        <p:spPr>
          <a:xfrm flipH="1">
            <a:off x="1741297" y="1241"/>
            <a:ext cx="3950804" cy="6855520"/>
          </a:xfrm>
          <a:prstGeom prst="line">
            <a:avLst/>
          </a:prstGeom>
          <a:ln w="12700">
            <a:solidFill>
              <a:srgbClr val="34A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12" name="任意多边形: 形状 16"/>
          <p:cNvSpPr/>
          <p:nvPr/>
        </p:nvSpPr>
        <p:spPr>
          <a:xfrm>
            <a:off x="406411" y="2853805"/>
            <a:ext cx="11783386" cy="208796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59386" y="3213798"/>
            <a:ext cx="1835336" cy="1367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077643" y="3469696"/>
            <a:ext cx="998822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  <a:endParaRPr lang="en-US" altLang="zh-CN" sz="54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352564" y="3500463"/>
            <a:ext cx="4097693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3200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互动探究</a:t>
            </a:r>
            <a:endParaRPr lang="en-US" altLang="zh-CN" sz="3200" dirty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HU DONG TAN JIU</a:t>
            </a:r>
            <a:endParaRPr lang="zh-CN" altLang="en-US" sz="1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405458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在下图中标注节气，并解释气压带、风带随太阳直射点移动的原因。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2-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0" y="1197546"/>
            <a:ext cx="4873705" cy="50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1637" y="136476"/>
            <a:ext cx="11187139" cy="58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endParaRPr lang="zh-CN" altLang="zh-CN" b="1" kern="1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1637" y="5302002"/>
            <a:ext cx="11187139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三圈环流形成的根本原因是高、低纬之间的热量差异。太阳直射点移动导致地面热量状况发生变化，气压带、风带的位置随之变化。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2-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86" y="553630"/>
            <a:ext cx="4430641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08000" cy="93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6934413" y="-4438041"/>
            <a:ext cx="72000" cy="104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" name="标题 5"/>
          <p:cNvSpPr txBox="1"/>
          <p:nvPr>
            <p:custDataLst>
              <p:tags r:id="rId1"/>
            </p:custDataLst>
          </p:nvPr>
        </p:nvSpPr>
        <p:spPr>
          <a:xfrm>
            <a:off x="262558" y="596082"/>
            <a:ext cx="1512168" cy="3877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 defTabSz="1217295" fontAlgn="base">
              <a:spcAft>
                <a:spcPct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核心归纳</a:t>
            </a:r>
            <a:endParaRPr lang="zh-CN" altLang="en-US" sz="28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980505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气压带的分布、成因及特点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9206" y="1629593"/>
          <a:ext cx="11412000" cy="4836795"/>
        </p:xfrm>
        <a:graphic>
          <a:graphicData uri="http://schemas.openxmlformats.org/drawingml/2006/table">
            <a:tbl>
              <a:tblPr/>
              <a:tblGrid>
                <a:gridCol w="2465640"/>
                <a:gridCol w="2016224"/>
                <a:gridCol w="3528392"/>
                <a:gridCol w="1296144"/>
                <a:gridCol w="1080120"/>
                <a:gridCol w="1025480"/>
              </a:tblGrid>
              <a:tr h="4965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气压带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分布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成因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特性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气流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属性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极地高气压带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(2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南北纬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90°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附近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热力原因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冷却收缩下沉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冷高压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下沉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冷干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467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副极地低气压</a:t>
                      </a:r>
                      <a:r>
                        <a:rPr lang="zh-CN" sz="2400" kern="100" spc="-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带</a:t>
                      </a:r>
                      <a:endParaRPr lang="en-US" altLang="zh-CN" sz="2400" kern="100" spc="-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-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南北纬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60°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附近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动力原因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暖轻气流爬升到冷重气流之上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冷低压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上升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冷湿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096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副热带高气压</a:t>
                      </a:r>
                      <a:r>
                        <a:rPr lang="zh-CN" sz="2400" kern="100" spc="-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带</a:t>
                      </a:r>
                      <a:endParaRPr lang="en-US" altLang="zh-CN" sz="2400" kern="100" spc="-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-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南北纬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30°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附近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动力原因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堆积下沉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热高压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下沉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干热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0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赤道低气压带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(1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赤道附近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热力原因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受热膨胀上升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热低压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上升</a:t>
                      </a:r>
                      <a:endParaRPr lang="zh-CN" sz="2400" kern="100" spc="-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湿热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733" marR="24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50042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风带的分布、成因及特点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9206" y="1170122"/>
          <a:ext cx="11538647" cy="3915856"/>
        </p:xfrm>
        <a:graphic>
          <a:graphicData uri="http://schemas.openxmlformats.org/drawingml/2006/table">
            <a:tbl>
              <a:tblPr/>
              <a:tblGrid>
                <a:gridCol w="2484712"/>
                <a:gridCol w="5333139"/>
                <a:gridCol w="1383802"/>
                <a:gridCol w="1382407"/>
                <a:gridCol w="954587"/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风带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分布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风向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属性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9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北半球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南半球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极地东风带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副极地低气压带和极地高气压带之间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东北风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东南风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冷干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中纬西风带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副热带高气压带和副极地低气压带之间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西南风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西北风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温湿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低纬信风带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赤道低气压带与副热带高气压带之间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东北风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东南风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热干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55" marR="41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1094666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447925" y="549474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跟踪训练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1269554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，回答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图中数字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⑥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代表的风带所在半球和风向分别是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北半球、东北风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北半球、西南风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南半球、西北风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南半球、西南风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3862958" y="2389091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1266" name="Picture 2" descr="2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16" y="776325"/>
            <a:ext cx="3436298" cy="33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89206" y="4404260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⑥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所在的位置，可知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⑥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是中纬西风带，风向向右偏转，因此在北半球，风向为西南风。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77570"/>
            <a:ext cx="77423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每年的春分日到夏至日期间，南北半球气压带、风带移动的方向是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都向南移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北半球的向南移，南半球的向北移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都向北移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南半球的向南移，北半球的向北移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206" y="5013970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春分日到夏至日期间，太阳直射点北移，南北半球气压带、风带随着太阳直射点的北移均向北移动。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15950" y="2997746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2" name="Picture 2" descr="2-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16" y="776325"/>
            <a:ext cx="3436298" cy="33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7"/>
          <p:cNvCxnSpPr/>
          <p:nvPr/>
        </p:nvCxnSpPr>
        <p:spPr>
          <a:xfrm flipH="1">
            <a:off x="1741297" y="1241"/>
            <a:ext cx="3950804" cy="6855520"/>
          </a:xfrm>
          <a:prstGeom prst="line">
            <a:avLst/>
          </a:prstGeom>
          <a:ln w="12700">
            <a:solidFill>
              <a:srgbClr val="34A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13" name="任意多边形: 形状 16"/>
          <p:cNvSpPr/>
          <p:nvPr/>
        </p:nvSpPr>
        <p:spPr>
          <a:xfrm>
            <a:off x="406411" y="1341562"/>
            <a:ext cx="11783386" cy="208796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659386" y="1701555"/>
            <a:ext cx="1835336" cy="1367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077643" y="1957453"/>
            <a:ext cx="998822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</a:t>
            </a:r>
            <a:endParaRPr lang="en-US" altLang="zh-CN" sz="54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1350256" y="1988220"/>
            <a:ext cx="8100000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2000" dirty="0" smtClean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专项提能</a:t>
            </a:r>
            <a:r>
              <a:rPr lang="en-US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</a:t>
            </a:r>
            <a:r>
              <a:rPr lang="zh-CN" altLang="en-US" sz="3200" dirty="0" smtClean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气压带、风带分布图的判读</a:t>
            </a:r>
            <a:endParaRPr lang="en-US" altLang="zh-CN" sz="3200" dirty="0" smtClean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ZHUAN XIANG TI NENG 2</a:t>
            </a:r>
            <a:r>
              <a:rPr lang="zh-CN" altLang="en-US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　</a:t>
            </a:r>
            <a:r>
              <a:rPr lang="en-US" altLang="zh-CN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QI YA DAI </a:t>
            </a:r>
            <a:r>
              <a:rPr lang="zh-CN" altLang="en-US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FENG DAI FEN BU TU DE PAN DU</a:t>
            </a:r>
            <a:endParaRPr lang="zh-CN" altLang="en-US" sz="1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46934" y="3969453"/>
            <a:ext cx="7848872" cy="1044517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图表特征：气压带和风带图分为侧视图、俯视图和各种变式图。其考查内容主要是气压带和风带的分布、季节移动和影响。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662618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447925" y="117426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典型例题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1140778"/>
            <a:ext cx="7617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雾是近地面大气层中出现大量微小水滴而形成的一种天气现象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市附近海域夏季多雾，并影响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市。据此完成下题。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市夏季常被雾笼罩，是因为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降水较少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气温较高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风力较弱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光照较强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290" name="Picture 2" descr="2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68" y="1332409"/>
            <a:ext cx="3868730" cy="33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662618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447925" y="117426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析题过程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784548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是近地面大气层中出现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大量微小水滴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而形成的一种天气现象。下图中，</a:t>
            </a:r>
            <a:r>
              <a:rPr lang="en-US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附近海域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夏季多雾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，并影响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市。据此完成下题。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5374010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夏季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常被雾笼罩，是因为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降水较少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气温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较高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风力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较弱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光照较强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14" name="Picture 2" descr="2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26" y="1931690"/>
            <a:ext cx="4134161" cy="34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Line 123"/>
          <p:cNvSpPr/>
          <p:nvPr/>
        </p:nvSpPr>
        <p:spPr>
          <a:xfrm>
            <a:off x="2740039" y="2187980"/>
            <a:ext cx="287867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40963" name="Line 113"/>
          <p:cNvSpPr/>
          <p:nvPr/>
        </p:nvSpPr>
        <p:spPr>
          <a:xfrm>
            <a:off x="2771795" y="3242275"/>
            <a:ext cx="288025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40964" name="Text Box 114"/>
          <p:cNvSpPr txBox="1"/>
          <p:nvPr/>
        </p:nvSpPr>
        <p:spPr>
          <a:xfrm>
            <a:off x="1977898" y="3032687"/>
            <a:ext cx="97173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近地面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0965" name="Text Box 115"/>
          <p:cNvSpPr txBox="1"/>
          <p:nvPr/>
        </p:nvSpPr>
        <p:spPr>
          <a:xfrm>
            <a:off x="1917562" y="1999033"/>
            <a:ext cx="97173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高   空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2" name="Group 137"/>
          <p:cNvGrpSpPr/>
          <p:nvPr/>
        </p:nvGrpSpPr>
        <p:grpSpPr>
          <a:xfrm>
            <a:off x="2701932" y="3925027"/>
            <a:ext cx="2997755" cy="832004"/>
            <a:chOff x="743" y="2472"/>
            <a:chExt cx="1887" cy="524"/>
          </a:xfrm>
        </p:grpSpPr>
        <p:sp>
          <p:nvSpPr>
            <p:cNvPr id="40967" name="Text Box 85"/>
            <p:cNvSpPr txBox="1"/>
            <p:nvPr/>
          </p:nvSpPr>
          <p:spPr>
            <a:xfrm>
              <a:off x="1510" y="2473"/>
              <a:ext cx="409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隶书" pitchFamily="49" charset="-122"/>
                </a:rPr>
                <a:t>受热</a:t>
              </a:r>
              <a:endParaRPr lang="zh-CN" altLang="en-US" b="1" dirty="0">
                <a:solidFill>
                  <a:srgbClr val="FF0000"/>
                </a:solidFill>
                <a:latin typeface="隶书" pitchFamily="49" charset="-122"/>
              </a:endParaRPr>
            </a:p>
          </p:txBody>
        </p:sp>
        <p:sp>
          <p:nvSpPr>
            <p:cNvPr id="40968" name="Text Box 86"/>
            <p:cNvSpPr txBox="1"/>
            <p:nvPr/>
          </p:nvSpPr>
          <p:spPr>
            <a:xfrm>
              <a:off x="743" y="2489"/>
              <a:ext cx="7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隶书" pitchFamily="49" charset="-122"/>
                </a:rPr>
                <a:t>冷却</a:t>
              </a:r>
              <a:endParaRPr lang="zh-CN" altLang="en-US" b="1" dirty="0">
                <a:solidFill>
                  <a:srgbClr val="0000FF"/>
                </a:solidFill>
                <a:latin typeface="隶书" pitchFamily="49" charset="-122"/>
              </a:endParaRPr>
            </a:p>
          </p:txBody>
        </p:sp>
        <p:sp>
          <p:nvSpPr>
            <p:cNvPr id="40969" name="Text Box 87"/>
            <p:cNvSpPr txBox="1"/>
            <p:nvPr/>
          </p:nvSpPr>
          <p:spPr>
            <a:xfrm>
              <a:off x="2223" y="2472"/>
              <a:ext cx="407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隶书" pitchFamily="49" charset="-122"/>
                </a:rPr>
                <a:t>冷却</a:t>
              </a:r>
              <a:endParaRPr lang="zh-CN" altLang="en-US" b="1" dirty="0">
                <a:solidFill>
                  <a:srgbClr val="0000FF"/>
                </a:solidFill>
                <a:latin typeface="隶书" pitchFamily="49" charset="-122"/>
              </a:endParaRPr>
            </a:p>
          </p:txBody>
        </p:sp>
      </p:grpSp>
      <p:sp>
        <p:nvSpPr>
          <p:cNvPr id="40970" name="Line 88"/>
          <p:cNvSpPr/>
          <p:nvPr/>
        </p:nvSpPr>
        <p:spPr>
          <a:xfrm>
            <a:off x="2786085" y="3628110"/>
            <a:ext cx="2773877" cy="0"/>
          </a:xfrm>
          <a:prstGeom prst="line">
            <a:avLst/>
          </a:prstGeom>
          <a:ln w="762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34"/>
          <p:cNvGrpSpPr/>
          <p:nvPr/>
        </p:nvGrpSpPr>
        <p:grpSpPr>
          <a:xfrm>
            <a:off x="2759093" y="1773566"/>
            <a:ext cx="2802456" cy="473162"/>
            <a:chOff x="778" y="1117"/>
            <a:chExt cx="1766" cy="298"/>
          </a:xfrm>
        </p:grpSpPr>
        <p:sp>
          <p:nvSpPr>
            <p:cNvPr id="40972" name="Text Box 90"/>
            <p:cNvSpPr txBox="1"/>
            <p:nvPr/>
          </p:nvSpPr>
          <p:spPr>
            <a:xfrm>
              <a:off x="1544" y="1117"/>
              <a:ext cx="300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高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73" name="Text Box 91"/>
            <p:cNvSpPr txBox="1"/>
            <p:nvPr/>
          </p:nvSpPr>
          <p:spPr>
            <a:xfrm>
              <a:off x="778" y="1125"/>
              <a:ext cx="300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低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74" name="Text Box 92"/>
            <p:cNvSpPr txBox="1"/>
            <p:nvPr/>
          </p:nvSpPr>
          <p:spPr>
            <a:xfrm>
              <a:off x="2244" y="1123"/>
              <a:ext cx="300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低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</p:grpSp>
      <p:sp>
        <p:nvSpPr>
          <p:cNvPr id="246878" name="AutoShape 94"/>
          <p:cNvSpPr/>
          <p:nvPr/>
        </p:nvSpPr>
        <p:spPr>
          <a:xfrm>
            <a:off x="4500902" y="2081598"/>
            <a:ext cx="647820" cy="21594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79000"/>
              </a:cxn>
              <a:cxn ang="5898240">
                <a:pos x="14566502" y="2158000"/>
              </a:cxn>
              <a:cxn ang="0">
                <a:pos x="19422005" y="10790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0000">
                  <a:alpha val="100000"/>
                </a:srgbClr>
              </a:gs>
              <a:gs pos="50000">
                <a:srgbClr val="FF0000">
                  <a:alpha val="100000"/>
                </a:srgbClr>
              </a:gs>
              <a:gs pos="100000">
                <a:srgbClr val="B20000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79" name="AutoShape 95"/>
          <p:cNvSpPr/>
          <p:nvPr/>
        </p:nvSpPr>
        <p:spPr>
          <a:xfrm flipH="1">
            <a:off x="3214789" y="2060957"/>
            <a:ext cx="647820" cy="21594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79000"/>
              </a:cxn>
              <a:cxn ang="5898240">
                <a:pos x="14566502" y="2158000"/>
              </a:cxn>
              <a:cxn ang="0">
                <a:pos x="19422005" y="10790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20000">
                  <a:alpha val="100000"/>
                </a:srgbClr>
              </a:gs>
              <a:gs pos="50000">
                <a:srgbClr val="FF0000">
                  <a:alpha val="100000"/>
                </a:srgbClr>
              </a:gs>
              <a:gs pos="100000">
                <a:srgbClr val="C20000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81" name="AutoShape 97"/>
          <p:cNvSpPr/>
          <p:nvPr/>
        </p:nvSpPr>
        <p:spPr>
          <a:xfrm>
            <a:off x="3216378" y="3126367"/>
            <a:ext cx="647820" cy="217527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94926"/>
              </a:cxn>
              <a:cxn ang="5898240">
                <a:pos x="14566502" y="2189842"/>
              </a:cxn>
              <a:cxn ang="0">
                <a:pos x="19422005" y="109492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alpha val="100000"/>
                </a:srgbClr>
              </a:gs>
              <a:gs pos="100000">
                <a:srgbClr val="3668FF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82" name="AutoShape 98"/>
          <p:cNvSpPr/>
          <p:nvPr/>
        </p:nvSpPr>
        <p:spPr>
          <a:xfrm flipH="1">
            <a:off x="4442154" y="3123191"/>
            <a:ext cx="647820" cy="217527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94926"/>
              </a:cxn>
              <a:cxn ang="5898240">
                <a:pos x="14566502" y="2189842"/>
              </a:cxn>
              <a:cxn ang="0">
                <a:pos x="19422005" y="109492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C6DFF">
                  <a:alpha val="100000"/>
                </a:srgbClr>
              </a:gs>
              <a:gs pos="100000">
                <a:srgbClr val="0066FF">
                  <a:alpha val="100000"/>
                </a:srgbClr>
              </a:gs>
            </a:gsLst>
            <a:lin ang="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9" name="Rectangle 100"/>
          <p:cNvSpPr/>
          <p:nvPr/>
        </p:nvSpPr>
        <p:spPr>
          <a:xfrm>
            <a:off x="2803551" y="3629697"/>
            <a:ext cx="2775464" cy="21435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40980" name="Text Box 101"/>
          <p:cNvSpPr txBox="1"/>
          <p:nvPr/>
        </p:nvSpPr>
        <p:spPr>
          <a:xfrm>
            <a:off x="4051557" y="3540781"/>
            <a:ext cx="22229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zh-CN" sz="20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0981" name="Text Box 102"/>
          <p:cNvSpPr txBox="1"/>
          <p:nvPr/>
        </p:nvSpPr>
        <p:spPr>
          <a:xfrm>
            <a:off x="2870238" y="3540781"/>
            <a:ext cx="22229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82" name="Text Box 103"/>
          <p:cNvSpPr txBox="1"/>
          <p:nvPr/>
        </p:nvSpPr>
        <p:spPr>
          <a:xfrm>
            <a:off x="5178891" y="3540781"/>
            <a:ext cx="22229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endParaRPr lang="en-US" altLang="zh-CN" sz="2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36"/>
          <p:cNvGrpSpPr/>
          <p:nvPr/>
        </p:nvGrpSpPr>
        <p:grpSpPr>
          <a:xfrm>
            <a:off x="2867063" y="3235924"/>
            <a:ext cx="2740532" cy="466812"/>
            <a:chOff x="846" y="2038"/>
            <a:chExt cx="1727" cy="294"/>
          </a:xfrm>
        </p:grpSpPr>
        <p:sp>
          <p:nvSpPr>
            <p:cNvPr id="40984" name="Text Box 105"/>
            <p:cNvSpPr txBox="1"/>
            <p:nvPr/>
          </p:nvSpPr>
          <p:spPr>
            <a:xfrm>
              <a:off x="846" y="2042"/>
              <a:ext cx="304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高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85" name="Text Box 106"/>
            <p:cNvSpPr txBox="1"/>
            <p:nvPr/>
          </p:nvSpPr>
          <p:spPr>
            <a:xfrm>
              <a:off x="2180" y="2038"/>
              <a:ext cx="393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5F5F5F"/>
                  </a:solidFill>
                  <a:latin typeface="隶书" pitchFamily="49" charset="-122"/>
                  <a:ea typeface="华文彩云" pitchFamily="2" charset="-122"/>
                </a:rPr>
                <a:t> </a:t>
              </a: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高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86" name="Text Box 107"/>
            <p:cNvSpPr txBox="1"/>
            <p:nvPr/>
          </p:nvSpPr>
          <p:spPr>
            <a:xfrm>
              <a:off x="1524" y="2041"/>
              <a:ext cx="347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低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</p:grpSp>
      <p:sp>
        <p:nvSpPr>
          <p:cNvPr id="246901" name="AutoShape 117"/>
          <p:cNvSpPr/>
          <p:nvPr/>
        </p:nvSpPr>
        <p:spPr>
          <a:xfrm>
            <a:off x="4111893" y="2156224"/>
            <a:ext cx="177833" cy="1079700"/>
          </a:xfrm>
          <a:prstGeom prst="upArrow">
            <a:avLst>
              <a:gd name="adj1" fmla="val 50000"/>
              <a:gd name="adj2" fmla="val 151785"/>
            </a:avLst>
          </a:prstGeom>
          <a:gradFill rotWithShape="1">
            <a:gsLst>
              <a:gs pos="0">
                <a:srgbClr val="FFC3C3"/>
              </a:gs>
              <a:gs pos="100000">
                <a:srgbClr val="FF0000"/>
              </a:gs>
            </a:gsLst>
            <a:lin ang="5400000" scaled="1"/>
            <a:tileRect/>
          </a:gradFill>
          <a:ln w="76200">
            <a:noFill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246905" name="Rectangle 121"/>
          <p:cNvSpPr>
            <a:spLocks noChangeArrowheads="1"/>
          </p:cNvSpPr>
          <p:nvPr/>
        </p:nvSpPr>
        <p:spPr bwMode="auto">
          <a:xfrm>
            <a:off x="3502180" y="1125746"/>
            <a:ext cx="1441717" cy="576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-탈윤체B" pitchFamily="18" charset="-127"/>
                <a:ea typeface="华文中宋" pitchFamily="2" charset="-122"/>
                <a:cs typeface="+mn-cs"/>
              </a:rPr>
              <a:t>热力环流</a:t>
            </a: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-탈윤체B" pitchFamily="18" charset="-127"/>
              <a:ea typeface="华文中宋" pitchFamily="2" charset="-122"/>
              <a:cs typeface="+mn-cs"/>
            </a:endParaRPr>
          </a:p>
        </p:txBody>
      </p:sp>
      <p:grpSp>
        <p:nvGrpSpPr>
          <p:cNvPr id="5" name="Group 133"/>
          <p:cNvGrpSpPr/>
          <p:nvPr/>
        </p:nvGrpSpPr>
        <p:grpSpPr>
          <a:xfrm>
            <a:off x="2924223" y="2143522"/>
            <a:ext cx="2502363" cy="1092402"/>
            <a:chOff x="882" y="1350"/>
            <a:chExt cx="1576" cy="688"/>
          </a:xfrm>
        </p:grpSpPr>
        <p:sp>
          <p:nvSpPr>
            <p:cNvPr id="40990" name="AutoShape 120"/>
            <p:cNvSpPr/>
            <p:nvPr/>
          </p:nvSpPr>
          <p:spPr>
            <a:xfrm flipV="1">
              <a:off x="882" y="1350"/>
              <a:ext cx="113" cy="680"/>
            </a:xfrm>
            <a:prstGeom prst="upArrow">
              <a:avLst>
                <a:gd name="adj1" fmla="val 50000"/>
                <a:gd name="adj2" fmla="val 150442"/>
              </a:avLst>
            </a:prstGeom>
            <a:gradFill rotWithShape="0">
              <a:gsLst>
                <a:gs pos="0">
                  <a:srgbClr val="CCDDFF"/>
                </a:gs>
                <a:gs pos="100000">
                  <a:srgbClr val="0000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sp>
          <p:nvSpPr>
            <p:cNvPr id="40991" name="AutoShape 122"/>
            <p:cNvSpPr/>
            <p:nvPr/>
          </p:nvSpPr>
          <p:spPr>
            <a:xfrm flipV="1">
              <a:off x="2345" y="1358"/>
              <a:ext cx="113" cy="680"/>
            </a:xfrm>
            <a:prstGeom prst="upArrow">
              <a:avLst>
                <a:gd name="adj1" fmla="val 50000"/>
                <a:gd name="adj2" fmla="val 150442"/>
              </a:avLst>
            </a:prstGeom>
            <a:gradFill rotWithShape="0">
              <a:gsLst>
                <a:gs pos="0">
                  <a:srgbClr val="CCDDFF"/>
                </a:gs>
                <a:gs pos="100000">
                  <a:srgbClr val="0000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</p:grpSp>
      <p:sp>
        <p:nvSpPr>
          <p:cNvPr id="41008" name="WordArt 148"/>
          <p:cNvSpPr>
            <a:spLocks noTextEdit="1"/>
          </p:cNvSpPr>
          <p:nvPr/>
        </p:nvSpPr>
        <p:spPr>
          <a:xfrm>
            <a:off x="1827057" y="304856"/>
            <a:ext cx="1638603" cy="819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3200" b="1">
                <a:gradFill rotWithShape="1">
                  <a:gsLst>
                    <a:gs pos="0">
                      <a:srgbClr val="800000"/>
                    </a:gs>
                    <a:gs pos="100000">
                      <a:srgbClr val="CCFFFF"/>
                    </a:gs>
                  </a:gsLst>
                  <a:path path="rect">
                    <a:fillToRect t="100000" r="100000"/>
                  </a:path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活动探究</a:t>
            </a:r>
            <a:endParaRPr lang="zh-CN" altLang="en-US" sz="3200" b="1">
              <a:gradFill rotWithShape="1">
                <a:gsLst>
                  <a:gs pos="0">
                    <a:srgbClr val="800000"/>
                  </a:gs>
                  <a:gs pos="100000">
                    <a:srgbClr val="CCFFFF"/>
                  </a:gs>
                </a:gsLst>
                <a:path path="rect">
                  <a:fillToRect t="100000" r="100000"/>
                </a:path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4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4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4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01" grpId="0" bldLvl="0" animBg="1"/>
      <p:bldP spid="246905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7089" y="595060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5206" y="333450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找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5206" y="856556"/>
            <a:ext cx="1050188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大量微小水滴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夏季多雾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2.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市海陆位置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37°30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38°N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的纬度位置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 3.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市夏季常被雾笼罩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57089" y="2923699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5206" y="2662089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析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206" y="3231471"/>
            <a:ext cx="10800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形成浓雾天气的水滴很微小，必须在稳定的大气环流形势下才能出现。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市位于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30°N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40°N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之间大陆西岸。夏季受副热带高压控制，风力较弱，利于雾的持续笼罩。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57089" y="5344716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5206" y="5083106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206" y="5641975"/>
            <a:ext cx="108000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765498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(2018·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咸宁月考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热带辐合带是南北半球信风气流形成的辐合地带，其位置随季节而变化。下图为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某区域热带辐合带形成与云系示意图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。读图完成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662618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447925" y="117426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读图训练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1989634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图中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①②③④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四处的风向分别是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西南风、东南风、西北风、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东北风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东北风、东南风、西南风、西北风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东风、北风、西北风、西南风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东北风、东南风、西风、西风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338" name="Picture 2" descr="2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2204313"/>
            <a:ext cx="6649109" cy="20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4"/>
          <p:cNvSpPr txBox="1"/>
          <p:nvPr/>
        </p:nvSpPr>
        <p:spPr>
          <a:xfrm>
            <a:off x="262638" y="4077866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5124340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①②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分别为北半球和南半球低纬信风，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③④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分别为其高空风带，根据气压带和地转偏向力判断具体风向。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05458"/>
            <a:ext cx="114120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热带辐合带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夏季北移，冬季南移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位置移动的根本原因是气温变化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影响的地区气候温和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影响的地区降水较多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3756188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图示热带辐合带位于赤道低气压带，受太阳直射点位置移动影响，北半球夏季北移，冬季南移，受其控制地区全年高温多雨。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224458" y="249369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2" name="Picture 2" descr="2-1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981522"/>
            <a:ext cx="6649109" cy="20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17"/>
          <p:cNvCxnSpPr/>
          <p:nvPr/>
        </p:nvCxnSpPr>
        <p:spPr>
          <a:xfrm flipH="1">
            <a:off x="1741297" y="1241"/>
            <a:ext cx="3950804" cy="6855520"/>
          </a:xfrm>
          <a:prstGeom prst="line">
            <a:avLst/>
          </a:prstGeom>
          <a:ln w="12700">
            <a:solidFill>
              <a:srgbClr val="34A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12" name="任意多边形: 形状 16"/>
          <p:cNvSpPr/>
          <p:nvPr/>
        </p:nvSpPr>
        <p:spPr>
          <a:xfrm>
            <a:off x="406411" y="2853805"/>
            <a:ext cx="11783386" cy="208796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59386" y="3213798"/>
            <a:ext cx="1835336" cy="1367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077643" y="3469696"/>
            <a:ext cx="998822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</a:t>
            </a:r>
            <a:endParaRPr lang="en-US" altLang="zh-CN" sz="54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352564" y="3500463"/>
            <a:ext cx="4097693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3200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达标检测</a:t>
            </a:r>
            <a:endParaRPr lang="en-US" altLang="zh-CN" sz="3200" dirty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 BIAO JIAN CE</a:t>
            </a:r>
            <a:endParaRPr lang="zh-CN" altLang="en-US" sz="1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0640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中箭头表示地球的自转方向。完成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图中字母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所表示的气压带是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赤道低气压带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副热带高气压带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副极地低气压带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极地高气压带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38175" y="2565698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4387780"/>
            <a:ext cx="114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根据地球呈顺时针的方向自转可知，该图所示为南半球部分区域。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气压带位于南纬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附近，为副极地低气压带。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2-1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87" y="690428"/>
            <a:ext cx="3458759" cy="30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352500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下图中四组箭头，能正确表示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处风带风向的是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3644801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处风带为南半球的西风带，判断风向为西北风。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6" name="Picture 2" descr="2-1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087313"/>
            <a:ext cx="6423404" cy="1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89206" y="2349674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  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C.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④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1567290" y="231297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1" name="Picture 2" descr="2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05" y="176734"/>
            <a:ext cx="3458759" cy="30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9206" y="3417094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向总是由高气压区吹向低气压区的特点分析，图示气压带为高气压带。根据图中纬度位置和空气向南北两侧吹动可知，该气压带为副热带高气压带，空气由高压流向低压，受地转偏向力的影响向左偏转，说明该半球为南半球，此时副热带高气压带的位置位于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30°S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以北，说明气压带北移，此时太阳直射北半球，为南半球的冬季，故答案选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743655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(2018·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北京师大附中期末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下图为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气压带和风带示意图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局部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。读图回答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图示区域表示的半球和季节分别是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北半球，夏季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南半球，夏季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北半球，冬季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南半球，冬季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3863038" y="2315131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26" name="Picture 2" descr="2-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1458855"/>
            <a:ext cx="5406346" cy="168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92706"/>
            <a:ext cx="114120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为低纬信风带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为副热带高气压带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给大陆西岸带来降水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为极地东风带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3539902"/>
            <a:ext cx="10939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由上题分析可知，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为西风带、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为副热带高气压带、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为东南信风带，故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190630" y="152924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4" name="Picture 2" descr="2-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1197546"/>
            <a:ext cx="5406346" cy="168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-26590"/>
            <a:ext cx="1141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北半球大气环流示意图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，回答下列问题。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写出图中字母代表的气压带和风带的名称。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带，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代表的风带内画出风向箭头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低纬环流在近地面包括的气压带是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，风带有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。在图中标注低纬环流的环流方向。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四地中，属于上升气流的是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，属于下沉气流的是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。在图中标注分布地区的中心位置的纬度数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2-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28" y="189434"/>
            <a:ext cx="3532872" cy="19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054646" y="1028130"/>
            <a:ext cx="186595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赤道低气压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0904" y="1028130"/>
            <a:ext cx="15421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东北信风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06487" y="1610594"/>
            <a:ext cx="15421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盛行西风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3721" y="1591494"/>
            <a:ext cx="2052549" cy="58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副热带高气压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9206" y="2765178"/>
            <a:ext cx="93233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略。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(B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为东北风，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为西南风，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为东北风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91150" y="3284761"/>
            <a:ext cx="4466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55246" y="3284761"/>
            <a:ext cx="4466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394874" y="3284761"/>
            <a:ext cx="4466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33496" y="3827934"/>
            <a:ext cx="395399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标注略。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顺时针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49194" y="4328229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E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775725" y="4328228"/>
            <a:ext cx="93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9206" y="5518026"/>
            <a:ext cx="77052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标注略。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(A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0°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30°N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60°N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90°N)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26" grpId="0"/>
      <p:bldP spid="29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80492"/>
            <a:ext cx="1141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假设地球不自转、地表性质均一，画出赤道与极地间的热力环流。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3285778"/>
            <a:ext cx="11412000" cy="58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如下图：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2-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06" y="1047831"/>
            <a:ext cx="4293801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48" y="3765678"/>
            <a:ext cx="4630116" cy="249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084879" y="5761073"/>
            <a:ext cx="863760" cy="3987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</a:rPr>
              <a:t>高压</a:t>
            </a:r>
            <a:endParaRPr lang="zh-CN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</p:txBody>
      </p:sp>
      <p:sp>
        <p:nvSpPr>
          <p:cNvPr id="41015" name="文本框 41014"/>
          <p:cNvSpPr txBox="1"/>
          <p:nvPr/>
        </p:nvSpPr>
        <p:spPr>
          <a:xfrm>
            <a:off x="5209589" y="3629265"/>
            <a:ext cx="838355" cy="3987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低压</a:t>
            </a:r>
            <a:endParaRPr lang="zh-CN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Line 123"/>
          <p:cNvSpPr/>
          <p:nvPr/>
        </p:nvSpPr>
        <p:spPr>
          <a:xfrm>
            <a:off x="2740039" y="2187980"/>
            <a:ext cx="287867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40963" name="Line 113"/>
          <p:cNvSpPr/>
          <p:nvPr/>
        </p:nvSpPr>
        <p:spPr>
          <a:xfrm>
            <a:off x="2771795" y="3242275"/>
            <a:ext cx="288025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40964" name="Text Box 114"/>
          <p:cNvSpPr txBox="1"/>
          <p:nvPr/>
        </p:nvSpPr>
        <p:spPr>
          <a:xfrm>
            <a:off x="1977898" y="3032687"/>
            <a:ext cx="97173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近地面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0965" name="Text Box 115"/>
          <p:cNvSpPr txBox="1"/>
          <p:nvPr/>
        </p:nvSpPr>
        <p:spPr>
          <a:xfrm>
            <a:off x="1917562" y="1999033"/>
            <a:ext cx="97173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高   空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2" name="Group 137"/>
          <p:cNvGrpSpPr/>
          <p:nvPr/>
        </p:nvGrpSpPr>
        <p:grpSpPr>
          <a:xfrm>
            <a:off x="2701932" y="3925027"/>
            <a:ext cx="2997755" cy="832004"/>
            <a:chOff x="743" y="2472"/>
            <a:chExt cx="1887" cy="524"/>
          </a:xfrm>
        </p:grpSpPr>
        <p:sp>
          <p:nvSpPr>
            <p:cNvPr id="40967" name="Text Box 85"/>
            <p:cNvSpPr txBox="1"/>
            <p:nvPr/>
          </p:nvSpPr>
          <p:spPr>
            <a:xfrm>
              <a:off x="1510" y="2473"/>
              <a:ext cx="409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隶书" pitchFamily="49" charset="-122"/>
                </a:rPr>
                <a:t>受热</a:t>
              </a:r>
              <a:endParaRPr lang="zh-CN" altLang="en-US" b="1" dirty="0">
                <a:solidFill>
                  <a:srgbClr val="FF0000"/>
                </a:solidFill>
                <a:latin typeface="隶书" pitchFamily="49" charset="-122"/>
              </a:endParaRPr>
            </a:p>
          </p:txBody>
        </p:sp>
        <p:sp>
          <p:nvSpPr>
            <p:cNvPr id="40968" name="Text Box 86"/>
            <p:cNvSpPr txBox="1"/>
            <p:nvPr/>
          </p:nvSpPr>
          <p:spPr>
            <a:xfrm>
              <a:off x="743" y="2489"/>
              <a:ext cx="7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隶书" pitchFamily="49" charset="-122"/>
                </a:rPr>
                <a:t>冷却</a:t>
              </a:r>
              <a:endParaRPr lang="zh-CN" altLang="en-US" b="1" dirty="0">
                <a:solidFill>
                  <a:srgbClr val="0000FF"/>
                </a:solidFill>
                <a:latin typeface="隶书" pitchFamily="49" charset="-122"/>
              </a:endParaRPr>
            </a:p>
          </p:txBody>
        </p:sp>
        <p:sp>
          <p:nvSpPr>
            <p:cNvPr id="40969" name="Text Box 87"/>
            <p:cNvSpPr txBox="1"/>
            <p:nvPr/>
          </p:nvSpPr>
          <p:spPr>
            <a:xfrm>
              <a:off x="2223" y="2472"/>
              <a:ext cx="407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隶书" pitchFamily="49" charset="-122"/>
                </a:rPr>
                <a:t>冷却</a:t>
              </a:r>
              <a:endParaRPr lang="zh-CN" altLang="en-US" b="1" dirty="0">
                <a:solidFill>
                  <a:srgbClr val="0000FF"/>
                </a:solidFill>
                <a:latin typeface="隶书" pitchFamily="49" charset="-122"/>
              </a:endParaRPr>
            </a:p>
          </p:txBody>
        </p:sp>
      </p:grpSp>
      <p:sp>
        <p:nvSpPr>
          <p:cNvPr id="40970" name="Line 88"/>
          <p:cNvSpPr/>
          <p:nvPr/>
        </p:nvSpPr>
        <p:spPr>
          <a:xfrm>
            <a:off x="2786085" y="3628110"/>
            <a:ext cx="2773877" cy="0"/>
          </a:xfrm>
          <a:prstGeom prst="line">
            <a:avLst/>
          </a:prstGeom>
          <a:ln w="762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34"/>
          <p:cNvGrpSpPr/>
          <p:nvPr/>
        </p:nvGrpSpPr>
        <p:grpSpPr>
          <a:xfrm>
            <a:off x="2759093" y="1773566"/>
            <a:ext cx="2802456" cy="473162"/>
            <a:chOff x="778" y="1117"/>
            <a:chExt cx="1766" cy="298"/>
          </a:xfrm>
        </p:grpSpPr>
        <p:sp>
          <p:nvSpPr>
            <p:cNvPr id="40972" name="Text Box 90"/>
            <p:cNvSpPr txBox="1"/>
            <p:nvPr/>
          </p:nvSpPr>
          <p:spPr>
            <a:xfrm>
              <a:off x="1544" y="1117"/>
              <a:ext cx="300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高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73" name="Text Box 91"/>
            <p:cNvSpPr txBox="1"/>
            <p:nvPr/>
          </p:nvSpPr>
          <p:spPr>
            <a:xfrm>
              <a:off x="778" y="1125"/>
              <a:ext cx="300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低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74" name="Text Box 92"/>
            <p:cNvSpPr txBox="1"/>
            <p:nvPr/>
          </p:nvSpPr>
          <p:spPr>
            <a:xfrm>
              <a:off x="2244" y="1123"/>
              <a:ext cx="300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低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</p:grpSp>
      <p:sp>
        <p:nvSpPr>
          <p:cNvPr id="246878" name="AutoShape 94"/>
          <p:cNvSpPr/>
          <p:nvPr/>
        </p:nvSpPr>
        <p:spPr>
          <a:xfrm>
            <a:off x="4500902" y="2081598"/>
            <a:ext cx="647820" cy="21594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79000"/>
              </a:cxn>
              <a:cxn ang="5898240">
                <a:pos x="14566502" y="2158000"/>
              </a:cxn>
              <a:cxn ang="0">
                <a:pos x="19422005" y="10790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0000">
                  <a:alpha val="100000"/>
                </a:srgbClr>
              </a:gs>
              <a:gs pos="50000">
                <a:srgbClr val="FF0000">
                  <a:alpha val="100000"/>
                </a:srgbClr>
              </a:gs>
              <a:gs pos="100000">
                <a:srgbClr val="B20000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79" name="AutoShape 95"/>
          <p:cNvSpPr/>
          <p:nvPr/>
        </p:nvSpPr>
        <p:spPr>
          <a:xfrm flipH="1">
            <a:off x="3214789" y="2060957"/>
            <a:ext cx="647820" cy="21594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79000"/>
              </a:cxn>
              <a:cxn ang="5898240">
                <a:pos x="14566502" y="2158000"/>
              </a:cxn>
              <a:cxn ang="0">
                <a:pos x="19422005" y="10790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20000">
                  <a:alpha val="100000"/>
                </a:srgbClr>
              </a:gs>
              <a:gs pos="50000">
                <a:srgbClr val="FF0000">
                  <a:alpha val="100000"/>
                </a:srgbClr>
              </a:gs>
              <a:gs pos="100000">
                <a:srgbClr val="C20000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81" name="AutoShape 97"/>
          <p:cNvSpPr/>
          <p:nvPr/>
        </p:nvSpPr>
        <p:spPr>
          <a:xfrm>
            <a:off x="3216378" y="3126367"/>
            <a:ext cx="647820" cy="217527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94926"/>
              </a:cxn>
              <a:cxn ang="5898240">
                <a:pos x="14566502" y="2189842"/>
              </a:cxn>
              <a:cxn ang="0">
                <a:pos x="19422005" y="109492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alpha val="100000"/>
                </a:srgbClr>
              </a:gs>
              <a:gs pos="100000">
                <a:srgbClr val="3668FF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82" name="AutoShape 98"/>
          <p:cNvSpPr/>
          <p:nvPr/>
        </p:nvSpPr>
        <p:spPr>
          <a:xfrm flipH="1">
            <a:off x="4442154" y="3123191"/>
            <a:ext cx="647820" cy="217527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566502" y="0"/>
              </a:cxn>
              <a:cxn ang="11796480">
                <a:pos x="0" y="1094926"/>
              </a:cxn>
              <a:cxn ang="5898240">
                <a:pos x="14566502" y="2189842"/>
              </a:cxn>
              <a:cxn ang="0">
                <a:pos x="19422005" y="109492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C6DFF">
                  <a:alpha val="100000"/>
                </a:srgbClr>
              </a:gs>
              <a:gs pos="100000">
                <a:srgbClr val="0066FF">
                  <a:alpha val="100000"/>
                </a:srgbClr>
              </a:gs>
            </a:gsLst>
            <a:lin ang="0" scaled="1"/>
            <a:tileRect/>
          </a:gradFill>
          <a:ln w="762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9" name="Rectangle 100"/>
          <p:cNvSpPr/>
          <p:nvPr/>
        </p:nvSpPr>
        <p:spPr>
          <a:xfrm>
            <a:off x="2803551" y="3629697"/>
            <a:ext cx="2775464" cy="21435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40980" name="Text Box 101"/>
          <p:cNvSpPr txBox="1"/>
          <p:nvPr/>
        </p:nvSpPr>
        <p:spPr>
          <a:xfrm>
            <a:off x="4051557" y="3540781"/>
            <a:ext cx="22229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zh-CN" sz="20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0981" name="Text Box 102"/>
          <p:cNvSpPr txBox="1"/>
          <p:nvPr/>
        </p:nvSpPr>
        <p:spPr>
          <a:xfrm>
            <a:off x="2870238" y="3540781"/>
            <a:ext cx="22229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82" name="Text Box 103"/>
          <p:cNvSpPr txBox="1"/>
          <p:nvPr/>
        </p:nvSpPr>
        <p:spPr>
          <a:xfrm>
            <a:off x="5178891" y="3540781"/>
            <a:ext cx="22229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endParaRPr lang="en-US" altLang="zh-CN" sz="2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36"/>
          <p:cNvGrpSpPr/>
          <p:nvPr/>
        </p:nvGrpSpPr>
        <p:grpSpPr>
          <a:xfrm>
            <a:off x="2867063" y="3235924"/>
            <a:ext cx="2740532" cy="466812"/>
            <a:chOff x="846" y="2038"/>
            <a:chExt cx="1727" cy="294"/>
          </a:xfrm>
        </p:grpSpPr>
        <p:sp>
          <p:nvSpPr>
            <p:cNvPr id="40984" name="Text Box 105"/>
            <p:cNvSpPr txBox="1"/>
            <p:nvPr/>
          </p:nvSpPr>
          <p:spPr>
            <a:xfrm>
              <a:off x="846" y="2042"/>
              <a:ext cx="304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高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85" name="Text Box 106"/>
            <p:cNvSpPr txBox="1"/>
            <p:nvPr/>
          </p:nvSpPr>
          <p:spPr>
            <a:xfrm>
              <a:off x="2180" y="2038"/>
              <a:ext cx="393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5F5F5F"/>
                  </a:solidFill>
                  <a:latin typeface="隶书" pitchFamily="49" charset="-122"/>
                  <a:ea typeface="华文彩云" pitchFamily="2" charset="-122"/>
                </a:rPr>
                <a:t> </a:t>
              </a: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高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  <p:sp>
          <p:nvSpPr>
            <p:cNvPr id="40986" name="Text Box 107"/>
            <p:cNvSpPr txBox="1"/>
            <p:nvPr/>
          </p:nvSpPr>
          <p:spPr>
            <a:xfrm>
              <a:off x="1524" y="2041"/>
              <a:ext cx="347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00"/>
                  </a:solidFill>
                  <a:latin typeface="隶书" pitchFamily="49" charset="-122"/>
                  <a:ea typeface="幼圆" pitchFamily="49" charset="-122"/>
                </a:rPr>
                <a:t>低</a:t>
              </a:r>
              <a:endParaRPr lang="zh-CN" altLang="en-US" b="1" dirty="0">
                <a:solidFill>
                  <a:srgbClr val="000000"/>
                </a:solidFill>
                <a:latin typeface="隶书" pitchFamily="49" charset="-122"/>
                <a:ea typeface="幼圆" pitchFamily="49" charset="-122"/>
              </a:endParaRPr>
            </a:p>
          </p:txBody>
        </p:sp>
      </p:grpSp>
      <p:sp>
        <p:nvSpPr>
          <p:cNvPr id="246901" name="AutoShape 117"/>
          <p:cNvSpPr/>
          <p:nvPr/>
        </p:nvSpPr>
        <p:spPr>
          <a:xfrm>
            <a:off x="4111893" y="2156224"/>
            <a:ext cx="177833" cy="1079700"/>
          </a:xfrm>
          <a:prstGeom prst="upArrow">
            <a:avLst>
              <a:gd name="adj1" fmla="val 50000"/>
              <a:gd name="adj2" fmla="val 151785"/>
            </a:avLst>
          </a:prstGeom>
          <a:gradFill rotWithShape="1">
            <a:gsLst>
              <a:gs pos="0">
                <a:srgbClr val="FFC3C3"/>
              </a:gs>
              <a:gs pos="100000">
                <a:srgbClr val="FF0000"/>
              </a:gs>
            </a:gsLst>
            <a:lin ang="5400000" scaled="1"/>
            <a:tileRect/>
          </a:gradFill>
          <a:ln w="76200">
            <a:noFill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sp>
        <p:nvSpPr>
          <p:cNvPr id="246905" name="Rectangle 121"/>
          <p:cNvSpPr>
            <a:spLocks noChangeArrowheads="1"/>
          </p:cNvSpPr>
          <p:nvPr/>
        </p:nvSpPr>
        <p:spPr bwMode="auto">
          <a:xfrm>
            <a:off x="3502180" y="1125746"/>
            <a:ext cx="1441717" cy="576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-탈윤체B" pitchFamily="18" charset="-127"/>
                <a:ea typeface="华文中宋" pitchFamily="2" charset="-122"/>
                <a:cs typeface="+mn-cs"/>
              </a:rPr>
              <a:t>热力环流</a:t>
            </a: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-탈윤체B" pitchFamily="18" charset="-127"/>
              <a:ea typeface="华文中宋" pitchFamily="2" charset="-122"/>
              <a:cs typeface="+mn-cs"/>
            </a:endParaRPr>
          </a:p>
        </p:txBody>
      </p:sp>
      <p:grpSp>
        <p:nvGrpSpPr>
          <p:cNvPr id="5" name="Group 133"/>
          <p:cNvGrpSpPr/>
          <p:nvPr/>
        </p:nvGrpSpPr>
        <p:grpSpPr>
          <a:xfrm>
            <a:off x="2924223" y="2143522"/>
            <a:ext cx="2502363" cy="1092402"/>
            <a:chOff x="882" y="1350"/>
            <a:chExt cx="1576" cy="688"/>
          </a:xfrm>
        </p:grpSpPr>
        <p:sp>
          <p:nvSpPr>
            <p:cNvPr id="40990" name="AutoShape 120"/>
            <p:cNvSpPr/>
            <p:nvPr/>
          </p:nvSpPr>
          <p:spPr>
            <a:xfrm flipV="1">
              <a:off x="882" y="1350"/>
              <a:ext cx="113" cy="680"/>
            </a:xfrm>
            <a:prstGeom prst="upArrow">
              <a:avLst>
                <a:gd name="adj1" fmla="val 50000"/>
                <a:gd name="adj2" fmla="val 150442"/>
              </a:avLst>
            </a:prstGeom>
            <a:gradFill rotWithShape="0">
              <a:gsLst>
                <a:gs pos="0">
                  <a:srgbClr val="CCDDFF"/>
                </a:gs>
                <a:gs pos="100000">
                  <a:srgbClr val="0000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  <p:sp>
          <p:nvSpPr>
            <p:cNvPr id="40991" name="AutoShape 122"/>
            <p:cNvSpPr/>
            <p:nvPr/>
          </p:nvSpPr>
          <p:spPr>
            <a:xfrm flipV="1">
              <a:off x="2345" y="1358"/>
              <a:ext cx="113" cy="680"/>
            </a:xfrm>
            <a:prstGeom prst="upArrow">
              <a:avLst>
                <a:gd name="adj1" fmla="val 50000"/>
                <a:gd name="adj2" fmla="val 150442"/>
              </a:avLst>
            </a:prstGeom>
            <a:gradFill rotWithShape="0">
              <a:gsLst>
                <a:gs pos="0">
                  <a:srgbClr val="CCDDFF"/>
                </a:gs>
                <a:gs pos="100000">
                  <a:srgbClr val="0000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 wrap="none" anchor="ctr"/>
            <a:p>
              <a:pPr latinLnBrk="1"/>
              <a:endParaRPr dirty="0">
                <a:latin typeface="宋体" panose="02010600030101010101" pitchFamily="2" charset="-122"/>
              </a:endParaRPr>
            </a:p>
          </p:txBody>
        </p:sp>
      </p:grpSp>
      <p:sp>
        <p:nvSpPr>
          <p:cNvPr id="246924" name="Line 140"/>
          <p:cNvSpPr/>
          <p:nvPr/>
        </p:nvSpPr>
        <p:spPr>
          <a:xfrm flipH="1">
            <a:off x="6382439" y="3501086"/>
            <a:ext cx="43346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" name="Group 147"/>
          <p:cNvGrpSpPr/>
          <p:nvPr/>
        </p:nvGrpSpPr>
        <p:grpSpPr>
          <a:xfrm>
            <a:off x="6753983" y="1773566"/>
            <a:ext cx="3259741" cy="3961545"/>
            <a:chOff x="3295" y="1117"/>
            <a:chExt cx="2053" cy="2495"/>
          </a:xfrm>
        </p:grpSpPr>
        <p:grpSp>
          <p:nvGrpSpPr>
            <p:cNvPr id="40994" name="Group 139"/>
            <p:cNvGrpSpPr/>
            <p:nvPr/>
          </p:nvGrpSpPr>
          <p:grpSpPr>
            <a:xfrm>
              <a:off x="3295" y="1117"/>
              <a:ext cx="2053" cy="2495"/>
              <a:chOff x="3176" y="1117"/>
              <a:chExt cx="2053" cy="2495"/>
            </a:xfrm>
          </p:grpSpPr>
          <p:sp>
            <p:nvSpPr>
              <p:cNvPr id="40995" name="AutoShape 108"/>
              <p:cNvSpPr/>
              <p:nvPr/>
            </p:nvSpPr>
            <p:spPr>
              <a:xfrm>
                <a:off x="4120" y="2028"/>
                <a:ext cx="240" cy="1584"/>
              </a:xfrm>
              <a:prstGeom prst="bracePair">
                <a:avLst>
                  <a:gd name="adj" fmla="val 8333"/>
                </a:avLst>
              </a:prstGeom>
              <a:noFill/>
              <a:ln w="9525">
                <a:noFill/>
              </a:ln>
            </p:spPr>
            <p:txBody>
              <a:bodyPr wrap="none" anchor="ctr"/>
              <a:p>
                <a:pPr latinLnBrk="1"/>
                <a:endParaRPr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0996" name="Oval 126"/>
              <p:cNvSpPr/>
              <p:nvPr/>
            </p:nvSpPr>
            <p:spPr>
              <a:xfrm>
                <a:off x="3288" y="1382"/>
                <a:ext cx="1640" cy="1640"/>
              </a:xfrm>
              <a:prstGeom prst="ellipse">
                <a:avLst/>
              </a:prstGeom>
              <a:solidFill>
                <a:srgbClr val="FFFF99"/>
              </a:solidFill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atinLnBrk="1"/>
                <a:endParaRPr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0997" name="Text Box 128"/>
              <p:cNvSpPr txBox="1"/>
              <p:nvPr/>
            </p:nvSpPr>
            <p:spPr>
              <a:xfrm>
                <a:off x="3965" y="3020"/>
                <a:ext cx="71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dirty="0">
                    <a:latin typeface="隶书" pitchFamily="49" charset="-122"/>
                    <a:ea typeface="黑体" panose="02010609060101010101" pitchFamily="49" charset="-122"/>
                  </a:rPr>
                  <a:t>南极</a:t>
                </a:r>
                <a:endParaRPr lang="zh-CN" altLang="en-US" dirty="0">
                  <a:latin typeface="隶书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40998" name="Group 138"/>
              <p:cNvGrpSpPr/>
              <p:nvPr/>
            </p:nvGrpSpPr>
            <p:grpSpPr>
              <a:xfrm>
                <a:off x="3295" y="1117"/>
                <a:ext cx="1934" cy="1182"/>
                <a:chOff x="3295" y="1117"/>
                <a:chExt cx="1934" cy="1182"/>
              </a:xfrm>
            </p:grpSpPr>
            <p:sp>
              <p:nvSpPr>
                <p:cNvPr id="40999" name="Text Box 125"/>
                <p:cNvSpPr txBox="1"/>
                <p:nvPr/>
              </p:nvSpPr>
              <p:spPr>
                <a:xfrm>
                  <a:off x="4970" y="2087"/>
                  <a:ext cx="259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ctr"/>
                  <a:r>
                    <a:rPr lang="en-US" altLang="zh-CN" sz="1600" b="1">
                      <a:solidFill>
                        <a:srgbClr val="FF0000"/>
                      </a:solidFill>
                      <a:latin typeface="隶书" pitchFamily="49" charset="-122"/>
                      <a:ea typeface="黑体" panose="02010609060101010101" pitchFamily="49" charset="-122"/>
                    </a:rPr>
                    <a:t>0</a:t>
                  </a:r>
                  <a:r>
                    <a:rPr lang="en-US" altLang="zh-CN" sz="1600" b="1">
                      <a:solidFill>
                        <a:srgbClr val="FF0000"/>
                      </a:solidFill>
                      <a:latin typeface="宋体" panose="02010600030101010101" pitchFamily="2" charset="-122"/>
                    </a:rPr>
                    <a:t>º</a:t>
                  </a:r>
                  <a:endParaRPr lang="en-US" altLang="zh-CN" sz="1600" b="1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41000" name="Line 127"/>
                <p:cNvSpPr/>
                <p:nvPr/>
              </p:nvSpPr>
              <p:spPr>
                <a:xfrm>
                  <a:off x="3295" y="2200"/>
                  <a:ext cx="1633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001" name="Text Box 129"/>
                <p:cNvSpPr txBox="1"/>
                <p:nvPr/>
              </p:nvSpPr>
              <p:spPr>
                <a:xfrm>
                  <a:off x="3991" y="1117"/>
                  <a:ext cx="195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ctr"/>
                  <a:endParaRPr dirty="0">
                    <a:latin typeface="隶书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41002" name="Rectangle 132"/>
              <p:cNvSpPr/>
              <p:nvPr/>
            </p:nvSpPr>
            <p:spPr>
              <a:xfrm>
                <a:off x="3176" y="2205"/>
                <a:ext cx="1769" cy="10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p>
                <a:pPr latinLnBrk="1"/>
                <a:endParaRPr dirty="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41003" name="Text Box 142"/>
            <p:cNvSpPr txBox="1"/>
            <p:nvPr/>
          </p:nvSpPr>
          <p:spPr>
            <a:xfrm>
              <a:off x="4118" y="1373"/>
              <a:ext cx="363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1400" b="1">
                  <a:solidFill>
                    <a:schemeClr val="accent2"/>
                  </a:solidFill>
                  <a:latin typeface="Arial" panose="020B0604020202020204" pitchFamily="34" charset="0"/>
                </a:rPr>
                <a:t>90°</a:t>
              </a:r>
              <a:endParaRPr lang="en-US" altLang="zh-CN" sz="1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6927" name="Line 143"/>
          <p:cNvSpPr/>
          <p:nvPr/>
        </p:nvSpPr>
        <p:spPr>
          <a:xfrm>
            <a:off x="8233806" y="1700528"/>
            <a:ext cx="0" cy="433467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928" name="Arc 144"/>
          <p:cNvSpPr/>
          <p:nvPr/>
        </p:nvSpPr>
        <p:spPr>
          <a:xfrm rot="-5781090">
            <a:off x="6428484" y="1475061"/>
            <a:ext cx="1691001" cy="2067308"/>
          </a:xfrm>
          <a:custGeom>
            <a:avLst/>
            <a:gdLst>
              <a:gd name="txL" fmla="*/ 0 w 21600"/>
              <a:gd name="txT" fmla="*/ 0 h 24140"/>
              <a:gd name="txR" fmla="*/ 21600 w 21600"/>
              <a:gd name="txB" fmla="*/ 24140 h 24140"/>
            </a:gdLst>
            <a:ahLst/>
            <a:cxnLst>
              <a:cxn ang="0">
                <a:pos x="0" y="0"/>
              </a:cxn>
              <a:cxn ang="0">
                <a:pos x="131415526" y="176975087"/>
              </a:cxn>
              <a:cxn ang="0">
                <a:pos x="0" y="158353846"/>
              </a:cxn>
            </a:cxnLst>
            <a:rect l="txL" t="txT" r="txR" b="txB"/>
            <a:pathLst>
              <a:path w="21600" h="2414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48"/>
                  <a:pt x="21549" y="23297"/>
                  <a:pt x="21450" y="24140"/>
                </a:cubicBezTo>
              </a:path>
              <a:path w="21600" h="2414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48"/>
                  <a:pt x="21549" y="23297"/>
                  <a:pt x="21450" y="2414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p>
            <a:endParaRPr lang="zh-CN" altLang="en-US"/>
          </a:p>
        </p:txBody>
      </p:sp>
      <p:sp>
        <p:nvSpPr>
          <p:cNvPr id="246929" name="Arc 145"/>
          <p:cNvSpPr/>
          <p:nvPr/>
        </p:nvSpPr>
        <p:spPr>
          <a:xfrm rot="-5535037">
            <a:off x="6996914" y="1914880"/>
            <a:ext cx="1298815" cy="1659245"/>
          </a:xfrm>
          <a:custGeom>
            <a:avLst/>
            <a:gdLst>
              <a:gd name="txL" fmla="*/ 0 w 21208"/>
              <a:gd name="txT" fmla="*/ 0 h 21600"/>
              <a:gd name="txR" fmla="*/ 21208 w 21208"/>
              <a:gd name="txB" fmla="*/ 21600 h 21600"/>
            </a:gdLst>
            <a:ahLst/>
            <a:cxnLst>
              <a:cxn ang="0">
                <a:pos x="0" y="0"/>
              </a:cxn>
              <a:cxn ang="0">
                <a:pos x="79512309" y="103261687"/>
              </a:cxn>
              <a:cxn ang="0">
                <a:pos x="0" y="127410732"/>
              </a:cxn>
            </a:cxnLst>
            <a:rect l="txL" t="txT" r="txR" b="txB"/>
            <a:pathLst>
              <a:path w="21208" h="21600" fill="none">
                <a:moveTo>
                  <a:pt x="-1" y="0"/>
                </a:moveTo>
                <a:cubicBezTo>
                  <a:pt x="10350" y="0"/>
                  <a:pt x="19246" y="7342"/>
                  <a:pt x="21208" y="17505"/>
                </a:cubicBezTo>
              </a:path>
              <a:path w="21208" h="21600" stroke="0">
                <a:moveTo>
                  <a:pt x="-1" y="0"/>
                </a:moveTo>
                <a:cubicBezTo>
                  <a:pt x="10350" y="0"/>
                  <a:pt x="19246" y="7342"/>
                  <a:pt x="21208" y="17505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none" w="lg" len="med"/>
          </a:ln>
        </p:spPr>
        <p:txBody>
          <a:bodyPr/>
          <a:p>
            <a:endParaRPr lang="zh-CN" altLang="en-US"/>
          </a:p>
        </p:txBody>
      </p:sp>
      <p:sp>
        <p:nvSpPr>
          <p:cNvPr id="246930" name="Text Box 146"/>
          <p:cNvSpPr txBox="1"/>
          <p:nvPr/>
        </p:nvSpPr>
        <p:spPr>
          <a:xfrm>
            <a:off x="7687310" y="2853055"/>
            <a:ext cx="16135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单圈环流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1008" name="WordArt 148"/>
          <p:cNvSpPr>
            <a:spLocks noTextEdit="1"/>
          </p:cNvSpPr>
          <p:nvPr/>
        </p:nvSpPr>
        <p:spPr>
          <a:xfrm>
            <a:off x="1827057" y="304856"/>
            <a:ext cx="1638603" cy="819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3200" b="1">
                <a:gradFill rotWithShape="1">
                  <a:gsLst>
                    <a:gs pos="0">
                      <a:srgbClr val="800000"/>
                    </a:gs>
                    <a:gs pos="100000">
                      <a:srgbClr val="CCFFFF"/>
                    </a:gs>
                  </a:gsLst>
                  <a:path path="rect">
                    <a:fillToRect t="100000" r="100000"/>
                  </a:path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活动探究</a:t>
            </a:r>
            <a:endParaRPr lang="zh-CN" altLang="en-US" sz="3200" b="1">
              <a:gradFill rotWithShape="1">
                <a:gsLst>
                  <a:gs pos="0">
                    <a:srgbClr val="800000"/>
                  </a:gs>
                  <a:gs pos="100000">
                    <a:srgbClr val="CCFFFF"/>
                  </a:gs>
                </a:gsLst>
                <a:path path="rect">
                  <a:fillToRect t="100000" r="100000"/>
                </a:path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Group 151"/>
          <p:cNvGrpSpPr/>
          <p:nvPr/>
        </p:nvGrpSpPr>
        <p:grpSpPr>
          <a:xfrm>
            <a:off x="7676490" y="2349935"/>
            <a:ext cx="1155914" cy="1151151"/>
            <a:chOff x="3876" y="1480"/>
            <a:chExt cx="728" cy="725"/>
          </a:xfrm>
        </p:grpSpPr>
        <p:sp>
          <p:nvSpPr>
            <p:cNvPr id="41010" name="Line 149"/>
            <p:cNvSpPr/>
            <p:nvPr/>
          </p:nvSpPr>
          <p:spPr>
            <a:xfrm flipH="1">
              <a:off x="3876" y="1480"/>
              <a:ext cx="725" cy="725"/>
            </a:xfrm>
            <a:prstGeom prst="line">
              <a:avLst/>
            </a:prstGeom>
            <a:ln w="1016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11" name="Line 150"/>
            <p:cNvSpPr/>
            <p:nvPr/>
          </p:nvSpPr>
          <p:spPr>
            <a:xfrm>
              <a:off x="3879" y="1480"/>
              <a:ext cx="725" cy="725"/>
            </a:xfrm>
            <a:prstGeom prst="line">
              <a:avLst/>
            </a:prstGeom>
            <a:ln w="1016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12" name="矩形 41011"/>
          <p:cNvSpPr/>
          <p:nvPr/>
        </p:nvSpPr>
        <p:spPr>
          <a:xfrm>
            <a:off x="5637763" y="381071"/>
            <a:ext cx="457284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假设一：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</a:rPr>
              <a:t>  </a:t>
            </a:r>
            <a:r>
              <a:rPr lang="en-US" altLang="zh-CN" b="1" dirty="0">
                <a:latin typeface="Arial" panose="020B0604020202020204" pitchFamily="34" charset="0"/>
              </a:rPr>
              <a:t>1.</a:t>
            </a:r>
            <a:r>
              <a:rPr lang="zh-CN" altLang="en-US" b="1" dirty="0">
                <a:latin typeface="Arial" panose="020B0604020202020204" pitchFamily="34" charset="0"/>
              </a:rPr>
              <a:t>地球不自转   </a:t>
            </a:r>
            <a:r>
              <a:rPr lang="en-US" altLang="zh-CN" b="1" dirty="0">
                <a:latin typeface="Arial" panose="020B0604020202020204" pitchFamily="34" charset="0"/>
              </a:rPr>
              <a:t>2.</a:t>
            </a:r>
            <a:r>
              <a:rPr lang="zh-CN" altLang="en-US" b="1" dirty="0">
                <a:latin typeface="Arial" panose="020B0604020202020204" pitchFamily="34" charset="0"/>
              </a:rPr>
              <a:t>地表性质均一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41014" name="文本框 41013"/>
          <p:cNvSpPr txBox="1"/>
          <p:nvPr/>
        </p:nvSpPr>
        <p:spPr>
          <a:xfrm>
            <a:off x="6628546" y="3353421"/>
            <a:ext cx="838355" cy="3987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低压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15" name="文本框 41014"/>
          <p:cNvSpPr txBox="1"/>
          <p:nvPr/>
        </p:nvSpPr>
        <p:spPr>
          <a:xfrm>
            <a:off x="8076614" y="1295640"/>
            <a:ext cx="838355" cy="3987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低压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16" name="文本框 41015"/>
          <p:cNvSpPr txBox="1"/>
          <p:nvPr/>
        </p:nvSpPr>
        <p:spPr>
          <a:xfrm>
            <a:off x="5790191" y="3353421"/>
            <a:ext cx="863760" cy="3987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高压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17" name="文本框 41016"/>
          <p:cNvSpPr txBox="1"/>
          <p:nvPr/>
        </p:nvSpPr>
        <p:spPr>
          <a:xfrm>
            <a:off x="8076614" y="1905353"/>
            <a:ext cx="863760" cy="39878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高压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4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4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4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246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4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4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01" grpId="0" bldLvl="0" animBg="1"/>
      <p:bldP spid="246905" grpId="0" bldLvl="0" animBg="1"/>
      <p:bldP spid="246930" grpId="0"/>
      <p:bldP spid="41012" grpId="0"/>
      <p:bldP spid="41014" grpId="0"/>
      <p:bldP spid="41015" grpId="0"/>
      <p:bldP spid="41016" grpId="0"/>
      <p:bldP spid="410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9" name="Picture 129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7267" y="914569"/>
            <a:ext cx="5185735" cy="50698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文本框 45061"/>
          <p:cNvSpPr txBox="1"/>
          <p:nvPr/>
        </p:nvSpPr>
        <p:spPr>
          <a:xfrm>
            <a:off x="4189695" y="3277207"/>
            <a:ext cx="434420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5241" name="矩形 95240"/>
          <p:cNvSpPr/>
          <p:nvPr/>
        </p:nvSpPr>
        <p:spPr>
          <a:xfrm>
            <a:off x="209783" y="193746"/>
            <a:ext cx="457284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假设二：</a:t>
            </a:r>
            <a:r>
              <a:rPr lang="zh-CN" altLang="en-US" sz="2800" b="1" dirty="0">
                <a:latin typeface="Arial" panose="020B0604020202020204" pitchFamily="34" charset="0"/>
              </a:rPr>
              <a:t>地表性质均一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000" b="1" dirty="0">
                <a:latin typeface="Arial" panose="020B0604020202020204" pitchFamily="34" charset="0"/>
              </a:rPr>
              <a:t>                           （以北半球为例）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Rectangle 4"/>
          <p:cNvSpPr/>
          <p:nvPr/>
        </p:nvSpPr>
        <p:spPr>
          <a:xfrm>
            <a:off x="4799408" y="5951052"/>
            <a:ext cx="3169237" cy="2873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atinLnBrk="1"/>
            <a:endParaRPr dirty="0">
              <a:latin typeface="宋体" panose="02010600030101010101" pitchFamily="2" charset="-122"/>
            </a:endParaRPr>
          </a:p>
        </p:txBody>
      </p:sp>
      <p:grpSp>
        <p:nvGrpSpPr>
          <p:cNvPr id="95250" name="组合 95249"/>
          <p:cNvGrpSpPr/>
          <p:nvPr/>
        </p:nvGrpSpPr>
        <p:grpSpPr>
          <a:xfrm>
            <a:off x="2512984" y="457285"/>
            <a:ext cx="7468983" cy="7316555"/>
            <a:chOff x="528" y="432"/>
            <a:chExt cx="4704" cy="4608"/>
          </a:xfrm>
        </p:grpSpPr>
        <p:pic>
          <p:nvPicPr>
            <p:cNvPr id="95234" name="图片 95233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" y="432"/>
              <a:ext cx="4656" cy="46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5239" name="矩形 95238"/>
            <p:cNvSpPr/>
            <p:nvPr/>
          </p:nvSpPr>
          <p:spPr>
            <a:xfrm>
              <a:off x="624" y="2784"/>
              <a:ext cx="4608" cy="19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5236" name="Text Box 5"/>
          <p:cNvSpPr txBox="1"/>
          <p:nvPr/>
        </p:nvSpPr>
        <p:spPr>
          <a:xfrm>
            <a:off x="2970269" y="4801489"/>
            <a:ext cx="6481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北半球三圈环流及近地面气压带和风带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41" name="矩形 95240"/>
          <p:cNvSpPr/>
          <p:nvPr/>
        </p:nvSpPr>
        <p:spPr>
          <a:xfrm>
            <a:off x="5637763" y="381071"/>
            <a:ext cx="457284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假设二：</a:t>
            </a:r>
            <a:r>
              <a:rPr lang="zh-CN" altLang="en-US" sz="2800" b="1" dirty="0">
                <a:latin typeface="Arial" panose="020B0604020202020204" pitchFamily="34" charset="0"/>
              </a:rPr>
              <a:t>地表性质均一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000" b="1" dirty="0">
                <a:latin typeface="Arial" panose="020B0604020202020204" pitchFamily="34" charset="0"/>
              </a:rPr>
              <a:t>                           （以北半球为例）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5242" name="WordArt 57"/>
          <p:cNvSpPr>
            <a:spLocks noTextEdit="1"/>
          </p:cNvSpPr>
          <p:nvPr/>
        </p:nvSpPr>
        <p:spPr>
          <a:xfrm>
            <a:off x="2131914" y="609713"/>
            <a:ext cx="1638603" cy="819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3200" b="1">
                <a:gradFill rotWithShape="1">
                  <a:gsLst>
                    <a:gs pos="0">
                      <a:srgbClr val="800000"/>
                    </a:gs>
                    <a:gs pos="100000">
                      <a:srgbClr val="CCFFFF"/>
                    </a:gs>
                  </a:gsLst>
                  <a:path path="rect">
                    <a:fillToRect t="100000" r="100000"/>
                  </a:path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活动探究</a:t>
            </a:r>
            <a:endParaRPr lang="zh-CN" altLang="en-US" sz="3200" b="1">
              <a:gradFill rotWithShape="1">
                <a:gsLst>
                  <a:gs pos="0">
                    <a:srgbClr val="800000"/>
                  </a:gs>
                  <a:gs pos="100000">
                    <a:srgbClr val="CCFFFF"/>
                  </a:gs>
                </a:gsLst>
                <a:path path="rect">
                  <a:fillToRect t="100000" r="100000"/>
                </a:path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任意多边形 60417"/>
          <p:cNvSpPr/>
          <p:nvPr/>
        </p:nvSpPr>
        <p:spPr>
          <a:xfrm rot="10800000">
            <a:off x="3070300" y="-1395670"/>
            <a:ext cx="6986294" cy="6698902"/>
          </a:xfrm>
          <a:custGeom>
            <a:avLst/>
            <a:gdLst>
              <a:gd name="txL" fmla="*/ 1 w 21600"/>
              <a:gd name="txT" fmla="*/ 0 h 21600"/>
              <a:gd name="txR" fmla="*/ 21598 w 21600"/>
              <a:gd name="txB" fmla="*/ 10598 h 21600"/>
            </a:gdLst>
            <a:ahLst/>
            <a:cxnLst>
              <a:cxn ang="270">
                <a:pos x="10800" y="0"/>
              </a:cxn>
              <a:cxn ang="180">
                <a:pos x="1" y="10598"/>
              </a:cxn>
              <a:cxn ang="270">
                <a:pos x="10800" y="0"/>
              </a:cxn>
              <a:cxn ang="0">
                <a:pos x="21598" y="10598"/>
              </a:cxn>
            </a:cxnLst>
            <a:rect l="txL" t="txT" r="txR" b="txB"/>
            <a:pathLst>
              <a:path w="21600" h="21600">
                <a:moveTo>
                  <a:pt x="1" y="10598"/>
                </a:moveTo>
                <a:arcTo wR="10800" hR="10800" stAng="-10735970" swAng="10671940"/>
                <a:lnTo>
                  <a:pt x="21598" y="10598"/>
                </a:lnTo>
                <a:arcTo wR="10800" hR="10800" stAng="21535970" swAng="-10671940"/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19" name="直接连接符 60418"/>
          <p:cNvSpPr/>
          <p:nvPr/>
        </p:nvSpPr>
        <p:spPr>
          <a:xfrm>
            <a:off x="3070300" y="1989506"/>
            <a:ext cx="7057744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20" name="文本框 60419"/>
          <p:cNvSpPr txBox="1"/>
          <p:nvPr/>
        </p:nvSpPr>
        <p:spPr>
          <a:xfrm>
            <a:off x="1768309" y="685927"/>
            <a:ext cx="409809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Tahoma" panose="020B0604030504040204" pitchFamily="34" charset="0"/>
                <a:ea typeface="楷体_GB2312" panose="02010609030101010101" pitchFamily="49" charset="-122"/>
              </a:rPr>
              <a:t>南半球的气压带和风带</a:t>
            </a:r>
            <a:endParaRPr lang="zh-CN" altLang="en-US" sz="2800" b="1" dirty="0"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0421" name="直接连接符 60420"/>
          <p:cNvSpPr/>
          <p:nvPr/>
        </p:nvSpPr>
        <p:spPr>
          <a:xfrm>
            <a:off x="3357691" y="3285146"/>
            <a:ext cx="6409925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22" name="直接连接符 60421"/>
          <p:cNvSpPr/>
          <p:nvPr/>
        </p:nvSpPr>
        <p:spPr>
          <a:xfrm>
            <a:off x="4223039" y="4437885"/>
            <a:ext cx="4682404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23" name="直接连接符 60422"/>
          <p:cNvSpPr/>
          <p:nvPr/>
        </p:nvSpPr>
        <p:spPr>
          <a:xfrm flipH="1">
            <a:off x="1917562" y="1989506"/>
            <a:ext cx="900279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4" name="直接连接符 60423"/>
          <p:cNvSpPr/>
          <p:nvPr/>
        </p:nvSpPr>
        <p:spPr>
          <a:xfrm>
            <a:off x="1773072" y="2276897"/>
            <a:ext cx="215940" cy="936798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5" name="直接连接符 60424"/>
          <p:cNvSpPr/>
          <p:nvPr/>
        </p:nvSpPr>
        <p:spPr>
          <a:xfrm>
            <a:off x="3862609" y="4582373"/>
            <a:ext cx="71451" cy="122419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6" name="直接连接符 60425"/>
          <p:cNvSpPr/>
          <p:nvPr/>
        </p:nvSpPr>
        <p:spPr>
          <a:xfrm>
            <a:off x="4510429" y="5951052"/>
            <a:ext cx="1297228" cy="14449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7" name="直接连接符 60426"/>
          <p:cNvSpPr/>
          <p:nvPr/>
        </p:nvSpPr>
        <p:spPr>
          <a:xfrm flipV="1">
            <a:off x="6382439" y="5590623"/>
            <a:ext cx="0" cy="71927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8" name="直接连接符 60427"/>
          <p:cNvSpPr/>
          <p:nvPr/>
        </p:nvSpPr>
        <p:spPr>
          <a:xfrm>
            <a:off x="3214789" y="3574125"/>
            <a:ext cx="576370" cy="792309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9" name="直接连接符 60428"/>
          <p:cNvSpPr/>
          <p:nvPr/>
        </p:nvSpPr>
        <p:spPr>
          <a:xfrm flipH="1" flipV="1">
            <a:off x="4581880" y="5014253"/>
            <a:ext cx="1008249" cy="43188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30" name="直接连接符 60429"/>
          <p:cNvSpPr/>
          <p:nvPr/>
        </p:nvSpPr>
        <p:spPr>
          <a:xfrm flipV="1">
            <a:off x="2062051" y="3285146"/>
            <a:ext cx="1079700" cy="73039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31" name="直接连接符 60430"/>
          <p:cNvSpPr/>
          <p:nvPr/>
        </p:nvSpPr>
        <p:spPr>
          <a:xfrm>
            <a:off x="4080137" y="4509335"/>
            <a:ext cx="142901" cy="1657657"/>
          </a:xfrm>
          <a:prstGeom prst="line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32" name="直接连接符 60431"/>
          <p:cNvSpPr/>
          <p:nvPr/>
        </p:nvSpPr>
        <p:spPr>
          <a:xfrm flipH="1" flipV="1">
            <a:off x="2854360" y="2133995"/>
            <a:ext cx="217527" cy="935211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33" name="矩形 60432"/>
          <p:cNvSpPr/>
          <p:nvPr/>
        </p:nvSpPr>
        <p:spPr>
          <a:xfrm>
            <a:off x="5950559" y="5158743"/>
            <a:ext cx="1513167" cy="358841"/>
          </a:xfrm>
          <a:prstGeom prst="rect">
            <a:avLst/>
          </a:prstGeom>
          <a:solidFill>
            <a:schemeClr val="tx1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 dirty="0">
                <a:solidFill>
                  <a:srgbClr val="FFFF66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极地高气压带</a:t>
            </a:r>
            <a:endParaRPr lang="zh-CN" altLang="en-US" sz="2000" b="1" dirty="0">
              <a:solidFill>
                <a:srgbClr val="FFFF66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0434" name="矩形 60433"/>
          <p:cNvSpPr/>
          <p:nvPr/>
        </p:nvSpPr>
        <p:spPr>
          <a:xfrm>
            <a:off x="4223039" y="4221945"/>
            <a:ext cx="4680817" cy="358841"/>
          </a:xfrm>
          <a:prstGeom prst="rect">
            <a:avLst/>
          </a:prstGeom>
          <a:solidFill>
            <a:srgbClr val="0099FF">
              <a:alpha val="50000"/>
            </a:srgbClr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副极地低气压带</a:t>
            </a:r>
            <a:endParaRPr lang="zh-CN" altLang="en-US" sz="2000" b="1" dirty="0">
              <a:solidFill>
                <a:srgbClr val="FF0000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0435" name="矩形 60434"/>
          <p:cNvSpPr/>
          <p:nvPr/>
        </p:nvSpPr>
        <p:spPr>
          <a:xfrm>
            <a:off x="3357691" y="3069206"/>
            <a:ext cx="6409925" cy="358841"/>
          </a:xfrm>
          <a:prstGeom prst="rect">
            <a:avLst/>
          </a:prstGeom>
          <a:solidFill>
            <a:srgbClr val="FF33CC">
              <a:alpha val="50000"/>
            </a:srgbClr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副热带高气压带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0436" name="矩形 60435"/>
          <p:cNvSpPr/>
          <p:nvPr/>
        </p:nvSpPr>
        <p:spPr>
          <a:xfrm>
            <a:off x="3070300" y="1845017"/>
            <a:ext cx="6986294" cy="358841"/>
          </a:xfrm>
          <a:prstGeom prst="rect">
            <a:avLst/>
          </a:prstGeom>
          <a:solidFill>
            <a:srgbClr val="FF0000">
              <a:alpha val="50000"/>
            </a:srgbClr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赤道低气压带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0437" name="文本框 60436"/>
          <p:cNvSpPr txBox="1"/>
          <p:nvPr/>
        </p:nvSpPr>
        <p:spPr>
          <a:xfrm>
            <a:off x="6742867" y="4582373"/>
            <a:ext cx="1945048" cy="52197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Tahoma" panose="020B0604030504040204" pitchFamily="34" charset="0"/>
                <a:ea typeface="新宋体" panose="02010609030101010101" charset="-122"/>
              </a:rPr>
              <a:t>极地东风</a:t>
            </a:r>
            <a:endParaRPr lang="zh-CN" altLang="en-US" sz="2800" b="1" dirty="0"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38" name="文本框 60437"/>
          <p:cNvSpPr txBox="1"/>
          <p:nvPr/>
        </p:nvSpPr>
        <p:spPr>
          <a:xfrm>
            <a:off x="7824156" y="2349935"/>
            <a:ext cx="208794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Tahoma" panose="020B0604030504040204" pitchFamily="34" charset="0"/>
                <a:ea typeface="新宋体" panose="02010609030101010101" charset="-122"/>
              </a:rPr>
              <a:t>东南信风</a:t>
            </a:r>
            <a:endParaRPr lang="zh-CN" altLang="en-US" sz="2800" b="1" dirty="0"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39" name="文本框 60438"/>
          <p:cNvSpPr txBox="1"/>
          <p:nvPr/>
        </p:nvSpPr>
        <p:spPr>
          <a:xfrm>
            <a:off x="7608216" y="3574125"/>
            <a:ext cx="194504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Tahoma" panose="020B0604030504040204" pitchFamily="34" charset="0"/>
                <a:ea typeface="新宋体" panose="02010609030101010101" charset="-122"/>
              </a:rPr>
              <a:t>盛行西风</a:t>
            </a:r>
            <a:endParaRPr lang="zh-CN" altLang="en-US" sz="2800" b="1" dirty="0"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40" name="任意多边形 60439"/>
          <p:cNvSpPr/>
          <p:nvPr/>
        </p:nvSpPr>
        <p:spPr>
          <a:xfrm rot="-6912242" flipV="1">
            <a:off x="3773693" y="2388042"/>
            <a:ext cx="576370" cy="914569"/>
          </a:xfrm>
          <a:custGeom>
            <a:avLst/>
            <a:gdLst>
              <a:gd name="txL" fmla="*/ 0 w 10949"/>
              <a:gd name="txT" fmla="*/ 0 h 21600"/>
              <a:gd name="txR" fmla="*/ 10949 w 10949"/>
              <a:gd name="txB" fmla="*/ 21600 h 21600"/>
            </a:gdLst>
            <a:ahLst/>
            <a:cxnLst>
              <a:cxn ang="270">
                <a:pos x="0" y="0"/>
              </a:cxn>
              <a:cxn ang="270">
                <a:pos x="10949" y="2980"/>
              </a:cxn>
              <a:cxn ang="90">
                <a:pos x="0" y="21600"/>
              </a:cxn>
            </a:cxnLst>
            <a:rect l="txL" t="txT" r="txR" b="txB"/>
            <a:pathLst>
              <a:path w="10949" h="21600" fill="none">
                <a:moveTo>
                  <a:pt x="0" y="0"/>
                </a:moveTo>
                <a:arcTo wR="21600" hR="21600" stAng="-5400000" swAng="1827392"/>
              </a:path>
              <a:path w="10949" h="21600" stroke="0">
                <a:moveTo>
                  <a:pt x="0" y="0"/>
                </a:moveTo>
                <a:arcTo wR="21600" hR="21600" stAng="-5400000" swAng="1827392"/>
                <a:lnTo>
                  <a:pt x="0" y="21600"/>
                </a:lnTo>
                <a:close/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headEnd type="none" w="med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1" name="任意多边形 60440"/>
          <p:cNvSpPr/>
          <p:nvPr/>
        </p:nvSpPr>
        <p:spPr>
          <a:xfrm rot="-7023600" flipV="1">
            <a:off x="5220174" y="2430913"/>
            <a:ext cx="503330" cy="914569"/>
          </a:xfrm>
          <a:custGeom>
            <a:avLst/>
            <a:gdLst>
              <a:gd name="txL" fmla="*/ 0 w 10949"/>
              <a:gd name="txT" fmla="*/ 0 h 21600"/>
              <a:gd name="txR" fmla="*/ 10949 w 10949"/>
              <a:gd name="txB" fmla="*/ 21600 h 21600"/>
            </a:gdLst>
            <a:ahLst/>
            <a:cxnLst>
              <a:cxn ang="270">
                <a:pos x="0" y="0"/>
              </a:cxn>
              <a:cxn ang="270">
                <a:pos x="10949" y="2980"/>
              </a:cxn>
              <a:cxn ang="90">
                <a:pos x="0" y="21600"/>
              </a:cxn>
            </a:cxnLst>
            <a:rect l="txL" t="txT" r="txR" b="txB"/>
            <a:pathLst>
              <a:path w="10949" h="21600" fill="none">
                <a:moveTo>
                  <a:pt x="0" y="0"/>
                </a:moveTo>
                <a:arcTo wR="21600" hR="21600" stAng="-5400000" swAng="1827392"/>
              </a:path>
              <a:path w="10949" h="21600" stroke="0">
                <a:moveTo>
                  <a:pt x="0" y="0"/>
                </a:moveTo>
                <a:arcTo wR="21600" hR="21600" stAng="-5400000" swAng="1827392"/>
                <a:lnTo>
                  <a:pt x="0" y="21600"/>
                </a:lnTo>
                <a:close/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headEnd type="none" w="med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2" name="任意多边形 60441"/>
          <p:cNvSpPr/>
          <p:nvPr/>
        </p:nvSpPr>
        <p:spPr>
          <a:xfrm rot="-7023600" flipV="1">
            <a:off x="6642837" y="2376928"/>
            <a:ext cx="538262" cy="914569"/>
          </a:xfrm>
          <a:custGeom>
            <a:avLst/>
            <a:gdLst>
              <a:gd name="txL" fmla="*/ 0 w 13864"/>
              <a:gd name="txT" fmla="*/ 0 h 21600"/>
              <a:gd name="txR" fmla="*/ 13864 w 13864"/>
              <a:gd name="txB" fmla="*/ 21600 h 21600"/>
            </a:gdLst>
            <a:ahLst/>
            <a:cxnLst>
              <a:cxn ang="270">
                <a:pos x="0" y="0"/>
              </a:cxn>
              <a:cxn ang="270">
                <a:pos x="13863" y="5036"/>
              </a:cxn>
              <a:cxn ang="90">
                <a:pos x="0" y="21600"/>
              </a:cxn>
            </a:cxnLst>
            <a:rect l="txL" t="txT" r="txR" b="txB"/>
            <a:pathLst>
              <a:path w="13864" h="21600" fill="none">
                <a:moveTo>
                  <a:pt x="0" y="0"/>
                </a:moveTo>
                <a:arcTo wR="21600" hR="21600" stAng="-5400000" swAng="2395630"/>
              </a:path>
              <a:path w="13864" h="21600" stroke="0">
                <a:moveTo>
                  <a:pt x="0" y="0"/>
                </a:moveTo>
                <a:arcTo wR="21600" hR="21600" stAng="-5400000" swAng="2395630"/>
                <a:lnTo>
                  <a:pt x="0" y="21600"/>
                </a:lnTo>
                <a:close/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headEnd type="none" w="med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3" name="任意多边形 60442"/>
          <p:cNvSpPr/>
          <p:nvPr/>
        </p:nvSpPr>
        <p:spPr>
          <a:xfrm rot="6203293" flipV="1">
            <a:off x="6703173" y="3542369"/>
            <a:ext cx="381071" cy="444582"/>
          </a:xfrm>
          <a:custGeom>
            <a:avLst/>
            <a:gdLst>
              <a:gd name="txL" fmla="*/ 0 w 21600"/>
              <a:gd name="txT" fmla="*/ 0 h 25235"/>
              <a:gd name="txR" fmla="*/ 21600 w 21600"/>
              <a:gd name="txB" fmla="*/ 25235 h 25235"/>
            </a:gdLst>
            <a:ahLst/>
            <a:cxnLst>
              <a:cxn ang="270">
                <a:pos x="7739" y="0"/>
              </a:cxn>
              <a:cxn ang="90">
                <a:pos x="20996" y="25235"/>
              </a:cxn>
              <a:cxn ang="180">
                <a:pos x="0" y="20166"/>
              </a:cxn>
            </a:cxnLst>
            <a:rect l="txL" t="txT" r="txR" b="txB"/>
            <a:pathLst>
              <a:path w="21600" h="25235" fill="none">
                <a:moveTo>
                  <a:pt x="7739" y="0"/>
                </a:moveTo>
                <a:arcTo wR="21600" hR="21600" stAng="-4140297" swAng="4954678"/>
              </a:path>
              <a:path w="21600" h="25235" stroke="0">
                <a:moveTo>
                  <a:pt x="7739" y="0"/>
                </a:moveTo>
                <a:arcTo wR="21600" hR="21600" stAng="-4140297" swAng="4954678"/>
                <a:lnTo>
                  <a:pt x="0" y="20166"/>
                </a:lnTo>
                <a:close/>
              </a:path>
            </a:pathLst>
          </a:custGeom>
          <a:noFill/>
          <a:ln w="50800" cap="flat" cmpd="sng">
            <a:solidFill>
              <a:srgbClr val="CC0099"/>
            </a:solidFill>
            <a:prstDash val="solid"/>
            <a:headEnd type="non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4" name="任意多边形 60443"/>
          <p:cNvSpPr/>
          <p:nvPr/>
        </p:nvSpPr>
        <p:spPr>
          <a:xfrm rot="6203293" flipV="1">
            <a:off x="4542185" y="3542369"/>
            <a:ext cx="381071" cy="444582"/>
          </a:xfrm>
          <a:custGeom>
            <a:avLst/>
            <a:gdLst>
              <a:gd name="txL" fmla="*/ 0 w 21600"/>
              <a:gd name="txT" fmla="*/ 0 h 25235"/>
              <a:gd name="txR" fmla="*/ 21600 w 21600"/>
              <a:gd name="txB" fmla="*/ 25235 h 25235"/>
            </a:gdLst>
            <a:ahLst/>
            <a:cxnLst>
              <a:cxn ang="270">
                <a:pos x="7739" y="0"/>
              </a:cxn>
              <a:cxn ang="90">
                <a:pos x="20996" y="25235"/>
              </a:cxn>
              <a:cxn ang="180">
                <a:pos x="0" y="20166"/>
              </a:cxn>
            </a:cxnLst>
            <a:rect l="txL" t="txT" r="txR" b="txB"/>
            <a:pathLst>
              <a:path w="21600" h="25235" fill="none">
                <a:moveTo>
                  <a:pt x="7739" y="0"/>
                </a:moveTo>
                <a:arcTo wR="21600" hR="21600" stAng="-4140297" swAng="4954678"/>
              </a:path>
              <a:path w="21600" h="25235" stroke="0">
                <a:moveTo>
                  <a:pt x="7739" y="0"/>
                </a:moveTo>
                <a:arcTo wR="21600" hR="21600" stAng="-4140297" swAng="4954678"/>
                <a:lnTo>
                  <a:pt x="0" y="20166"/>
                </a:lnTo>
                <a:close/>
              </a:path>
            </a:pathLst>
          </a:custGeom>
          <a:noFill/>
          <a:ln w="50800" cap="flat" cmpd="sng">
            <a:solidFill>
              <a:srgbClr val="CC0099"/>
            </a:solidFill>
            <a:prstDash val="solid"/>
            <a:headEnd type="non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5" name="任意多边形 60444"/>
          <p:cNvSpPr/>
          <p:nvPr/>
        </p:nvSpPr>
        <p:spPr>
          <a:xfrm rot="-12009510" flipH="1" flipV="1">
            <a:off x="5518679" y="4728450"/>
            <a:ext cx="360429" cy="444582"/>
          </a:xfrm>
          <a:custGeom>
            <a:avLst/>
            <a:gdLst>
              <a:gd name="txL" fmla="*/ 0 w 21600"/>
              <a:gd name="txT" fmla="*/ 0 h 25235"/>
              <a:gd name="txR" fmla="*/ 21600 w 21600"/>
              <a:gd name="txB" fmla="*/ 25235 h 25235"/>
            </a:gdLst>
            <a:ahLst/>
            <a:cxnLst>
              <a:cxn ang="270">
                <a:pos x="7739" y="0"/>
              </a:cxn>
              <a:cxn ang="90">
                <a:pos x="20996" y="25235"/>
              </a:cxn>
              <a:cxn ang="180">
                <a:pos x="0" y="20166"/>
              </a:cxn>
            </a:cxnLst>
            <a:rect l="txL" t="txT" r="txR" b="txB"/>
            <a:pathLst>
              <a:path w="21600" h="25235" fill="none">
                <a:moveTo>
                  <a:pt x="7739" y="0"/>
                </a:moveTo>
                <a:arcTo wR="21600" hR="21600" stAng="-4140297" swAng="4954678"/>
              </a:path>
              <a:path w="21600" h="25235" stroke="0">
                <a:moveTo>
                  <a:pt x="7739" y="0"/>
                </a:moveTo>
                <a:arcTo wR="21600" hR="21600" stAng="-4140297" swAng="4954678"/>
                <a:lnTo>
                  <a:pt x="0" y="20166"/>
                </a:lnTo>
                <a:close/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headEnd type="triangle" w="sm" len="med"/>
            <a:tailEnd type="non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6" name="任意多边形 60445"/>
          <p:cNvSpPr/>
          <p:nvPr/>
        </p:nvSpPr>
        <p:spPr>
          <a:xfrm rot="-12009510" flipH="1" flipV="1">
            <a:off x="6310987" y="4725275"/>
            <a:ext cx="381071" cy="444582"/>
          </a:xfrm>
          <a:custGeom>
            <a:avLst/>
            <a:gdLst>
              <a:gd name="txL" fmla="*/ 0 w 21600"/>
              <a:gd name="txT" fmla="*/ 0 h 25235"/>
              <a:gd name="txR" fmla="*/ 21600 w 21600"/>
              <a:gd name="txB" fmla="*/ 25235 h 25235"/>
            </a:gdLst>
            <a:ahLst/>
            <a:cxnLst>
              <a:cxn ang="270">
                <a:pos x="7739" y="0"/>
              </a:cxn>
              <a:cxn ang="90">
                <a:pos x="20996" y="25235"/>
              </a:cxn>
              <a:cxn ang="180">
                <a:pos x="0" y="20166"/>
              </a:cxn>
            </a:cxnLst>
            <a:rect l="txL" t="txT" r="txR" b="txB"/>
            <a:pathLst>
              <a:path w="21600" h="25235" fill="none">
                <a:moveTo>
                  <a:pt x="7739" y="0"/>
                </a:moveTo>
                <a:arcTo wR="21600" hR="21600" stAng="-4140297" swAng="4954678"/>
              </a:path>
              <a:path w="21600" h="25235" stroke="0">
                <a:moveTo>
                  <a:pt x="7739" y="0"/>
                </a:moveTo>
                <a:arcTo wR="21600" hR="21600" stAng="-4140297" swAng="4954678"/>
                <a:lnTo>
                  <a:pt x="0" y="20166"/>
                </a:lnTo>
                <a:close/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headEnd type="triangle" w="sm" len="med"/>
            <a:tailEnd type="non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47" name="文本框 60446"/>
          <p:cNvSpPr txBox="1"/>
          <p:nvPr/>
        </p:nvSpPr>
        <p:spPr>
          <a:xfrm>
            <a:off x="9947036" y="1845017"/>
            <a:ext cx="72085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b="1">
                <a:solidFill>
                  <a:srgbClr val="CC0099"/>
                </a:solidFill>
                <a:latin typeface="Tahoma" panose="020B0604030504040204" pitchFamily="34" charset="0"/>
                <a:ea typeface="新宋体" panose="02010609030101010101" charset="-122"/>
              </a:rPr>
              <a:t>0°</a:t>
            </a:r>
            <a:endParaRPr lang="en-US" altLang="zh-CN" sz="1400" b="1">
              <a:solidFill>
                <a:srgbClr val="CC0099"/>
              </a:solidFill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48" name="文本框 60447"/>
          <p:cNvSpPr txBox="1"/>
          <p:nvPr/>
        </p:nvSpPr>
        <p:spPr>
          <a:xfrm>
            <a:off x="9048344" y="4293395"/>
            <a:ext cx="122419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b="1">
                <a:solidFill>
                  <a:srgbClr val="CC0099"/>
                </a:solidFill>
                <a:latin typeface="Tahoma" panose="020B0604030504040204" pitchFamily="34" charset="0"/>
                <a:ea typeface="新宋体" panose="02010609030101010101" charset="-122"/>
              </a:rPr>
              <a:t>60°S</a:t>
            </a:r>
            <a:endParaRPr lang="en-US" altLang="zh-CN" sz="1400" b="1">
              <a:solidFill>
                <a:srgbClr val="CC0099"/>
              </a:solidFill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49" name="文本框 60448"/>
          <p:cNvSpPr txBox="1"/>
          <p:nvPr/>
        </p:nvSpPr>
        <p:spPr>
          <a:xfrm>
            <a:off x="9550087" y="3142245"/>
            <a:ext cx="1117807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b="1">
                <a:solidFill>
                  <a:srgbClr val="CC0099"/>
                </a:solidFill>
                <a:latin typeface="Tahoma" panose="020B0604030504040204" pitchFamily="34" charset="0"/>
                <a:ea typeface="新宋体" panose="02010609030101010101" charset="-122"/>
              </a:rPr>
              <a:t>30°S</a:t>
            </a:r>
            <a:endParaRPr lang="en-US" altLang="zh-CN" sz="1400" b="1">
              <a:solidFill>
                <a:srgbClr val="CC0099"/>
              </a:solidFill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50" name="文本框 60449"/>
          <p:cNvSpPr txBox="1"/>
          <p:nvPr/>
        </p:nvSpPr>
        <p:spPr>
          <a:xfrm>
            <a:off x="5950559" y="5374683"/>
            <a:ext cx="1224189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b="1">
                <a:solidFill>
                  <a:srgbClr val="CC0099"/>
                </a:solidFill>
                <a:latin typeface="Tahoma" panose="020B0604030504040204" pitchFamily="34" charset="0"/>
                <a:ea typeface="新宋体" panose="02010609030101010101" charset="-122"/>
              </a:rPr>
              <a:t>90°S</a:t>
            </a:r>
            <a:endParaRPr lang="en-US" altLang="zh-CN" sz="1400" b="1">
              <a:solidFill>
                <a:srgbClr val="CC0099"/>
              </a:solidFill>
              <a:latin typeface="Tahoma" panose="020B0604030504040204" pitchFamily="34" charset="0"/>
              <a:ea typeface="新宋体" panose="02010609030101010101" charset="-122"/>
            </a:endParaRPr>
          </a:p>
        </p:txBody>
      </p:sp>
      <p:sp>
        <p:nvSpPr>
          <p:cNvPr id="60451" name="任意多边形 60450"/>
          <p:cNvSpPr/>
          <p:nvPr/>
        </p:nvSpPr>
        <p:spPr>
          <a:xfrm rot="6203293" flipV="1">
            <a:off x="5550435" y="3542369"/>
            <a:ext cx="381071" cy="444582"/>
          </a:xfrm>
          <a:custGeom>
            <a:avLst/>
            <a:gdLst>
              <a:gd name="txL" fmla="*/ 0 w 21600"/>
              <a:gd name="txT" fmla="*/ 0 h 25235"/>
              <a:gd name="txR" fmla="*/ 21600 w 21600"/>
              <a:gd name="txB" fmla="*/ 25235 h 25235"/>
            </a:gdLst>
            <a:ahLst/>
            <a:cxnLst>
              <a:cxn ang="270">
                <a:pos x="7739" y="0"/>
              </a:cxn>
              <a:cxn ang="90">
                <a:pos x="20996" y="25235"/>
              </a:cxn>
              <a:cxn ang="180">
                <a:pos x="0" y="20166"/>
              </a:cxn>
            </a:cxnLst>
            <a:rect l="txL" t="txT" r="txR" b="txB"/>
            <a:pathLst>
              <a:path w="21600" h="25235" fill="none">
                <a:moveTo>
                  <a:pt x="7739" y="0"/>
                </a:moveTo>
                <a:arcTo wR="21600" hR="21600" stAng="-4140297" swAng="4954678"/>
              </a:path>
              <a:path w="21600" h="25235" stroke="0">
                <a:moveTo>
                  <a:pt x="7739" y="0"/>
                </a:moveTo>
                <a:arcTo wR="21600" hR="21600" stAng="-4140297" swAng="4954678"/>
                <a:lnTo>
                  <a:pt x="0" y="20166"/>
                </a:lnTo>
                <a:close/>
              </a:path>
            </a:pathLst>
          </a:custGeom>
          <a:noFill/>
          <a:ln w="50800" cap="flat" cmpd="sng">
            <a:solidFill>
              <a:srgbClr val="CC0099"/>
            </a:solidFill>
            <a:prstDash val="solid"/>
            <a:headEnd type="non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60452" name="直接连接符 60451"/>
          <p:cNvSpPr/>
          <p:nvPr/>
        </p:nvSpPr>
        <p:spPr>
          <a:xfrm flipH="1" flipV="1">
            <a:off x="2925811" y="5014253"/>
            <a:ext cx="576370" cy="86376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53" name="直接连接符 60452"/>
          <p:cNvSpPr/>
          <p:nvPr/>
        </p:nvSpPr>
        <p:spPr>
          <a:xfrm flipH="1" flipV="1">
            <a:off x="2493931" y="3790065"/>
            <a:ext cx="360430" cy="1081287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54" name="直接连接符 60453"/>
          <p:cNvSpPr/>
          <p:nvPr/>
        </p:nvSpPr>
        <p:spPr>
          <a:xfrm>
            <a:off x="4581880" y="2421386"/>
            <a:ext cx="0" cy="503330"/>
          </a:xfrm>
          <a:prstGeom prst="line">
            <a:avLst/>
          </a:prstGeom>
          <a:ln w="22225" cap="flat" cmpd="sng">
            <a:solidFill>
              <a:srgbClr val="0000FF"/>
            </a:solidFill>
            <a:prstDash val="dash"/>
            <a:headEnd type="triangle" w="sm" len="med"/>
            <a:tailEnd type="none" w="sm" len="med"/>
          </a:ln>
        </p:spPr>
      </p:sp>
      <p:sp>
        <p:nvSpPr>
          <p:cNvPr id="60455" name="直接连接符 60454"/>
          <p:cNvSpPr/>
          <p:nvPr/>
        </p:nvSpPr>
        <p:spPr>
          <a:xfrm>
            <a:off x="6023597" y="2421386"/>
            <a:ext cx="0" cy="503330"/>
          </a:xfrm>
          <a:prstGeom prst="line">
            <a:avLst/>
          </a:prstGeom>
          <a:ln w="22225" cap="flat" cmpd="sng">
            <a:solidFill>
              <a:srgbClr val="0000FF"/>
            </a:solidFill>
            <a:prstDash val="dash"/>
            <a:headEnd type="triangle" w="sm" len="med"/>
            <a:tailEnd type="none" w="sm" len="med"/>
          </a:ln>
        </p:spPr>
      </p:sp>
      <p:sp>
        <p:nvSpPr>
          <p:cNvPr id="60456" name="直接连接符 60455"/>
          <p:cNvSpPr/>
          <p:nvPr/>
        </p:nvSpPr>
        <p:spPr>
          <a:xfrm>
            <a:off x="7463726" y="2421386"/>
            <a:ext cx="0" cy="503330"/>
          </a:xfrm>
          <a:prstGeom prst="line">
            <a:avLst/>
          </a:prstGeom>
          <a:ln w="22225" cap="flat" cmpd="sng">
            <a:solidFill>
              <a:srgbClr val="0000FF"/>
            </a:solidFill>
            <a:prstDash val="dash"/>
            <a:headEnd type="triangle" w="sm" len="med"/>
            <a:tailEnd type="none" w="sm" len="med"/>
          </a:ln>
        </p:spPr>
      </p:sp>
      <p:sp>
        <p:nvSpPr>
          <p:cNvPr id="60457" name="直接连接符 60456"/>
          <p:cNvSpPr/>
          <p:nvPr/>
        </p:nvSpPr>
        <p:spPr>
          <a:xfrm>
            <a:off x="4510429" y="3717026"/>
            <a:ext cx="0" cy="381071"/>
          </a:xfrm>
          <a:prstGeom prst="line">
            <a:avLst/>
          </a:prstGeom>
          <a:ln w="22225" cap="flat" cmpd="sng">
            <a:solidFill>
              <a:srgbClr val="D60093"/>
            </a:solidFill>
            <a:prstDash val="dash"/>
            <a:headEnd type="none" w="med" len="med"/>
            <a:tailEnd type="triangle" w="sm" len="med"/>
          </a:ln>
        </p:spPr>
      </p:sp>
      <p:sp>
        <p:nvSpPr>
          <p:cNvPr id="60458" name="直接连接符 60457"/>
          <p:cNvSpPr/>
          <p:nvPr/>
        </p:nvSpPr>
        <p:spPr>
          <a:xfrm>
            <a:off x="5518679" y="3717026"/>
            <a:ext cx="0" cy="381071"/>
          </a:xfrm>
          <a:prstGeom prst="line">
            <a:avLst/>
          </a:prstGeom>
          <a:ln w="22225" cap="flat" cmpd="sng">
            <a:solidFill>
              <a:srgbClr val="D60093"/>
            </a:solidFill>
            <a:prstDash val="dash"/>
            <a:headEnd type="none" w="med" len="med"/>
            <a:tailEnd type="triangle" w="sm" len="med"/>
          </a:ln>
        </p:spPr>
      </p:sp>
      <p:sp>
        <p:nvSpPr>
          <p:cNvPr id="60459" name="直接连接符 60458"/>
          <p:cNvSpPr/>
          <p:nvPr/>
        </p:nvSpPr>
        <p:spPr>
          <a:xfrm>
            <a:off x="6671417" y="3645575"/>
            <a:ext cx="0" cy="431880"/>
          </a:xfrm>
          <a:prstGeom prst="line">
            <a:avLst/>
          </a:prstGeom>
          <a:ln w="22225" cap="flat" cmpd="sng">
            <a:solidFill>
              <a:srgbClr val="D60093"/>
            </a:solidFill>
            <a:prstDash val="dash"/>
            <a:headEnd type="none" w="med" len="med"/>
            <a:tailEnd type="triangle" w="sm" len="med"/>
          </a:ln>
        </p:spPr>
      </p:sp>
      <p:sp>
        <p:nvSpPr>
          <p:cNvPr id="60460" name="直接连接符 60459"/>
          <p:cNvSpPr/>
          <p:nvPr/>
        </p:nvSpPr>
        <p:spPr>
          <a:xfrm>
            <a:off x="5950559" y="4653825"/>
            <a:ext cx="0" cy="503330"/>
          </a:xfrm>
          <a:prstGeom prst="line">
            <a:avLst/>
          </a:prstGeom>
          <a:ln w="22225" cap="flat" cmpd="sng">
            <a:solidFill>
              <a:srgbClr val="0000FF"/>
            </a:solidFill>
            <a:prstDash val="dash"/>
            <a:headEnd type="triangle" w="sm" len="med"/>
            <a:tailEnd type="none" w="sm" len="med"/>
          </a:ln>
        </p:spPr>
      </p:sp>
      <p:sp>
        <p:nvSpPr>
          <p:cNvPr id="60461" name="直接连接符 60460"/>
          <p:cNvSpPr/>
          <p:nvPr/>
        </p:nvSpPr>
        <p:spPr>
          <a:xfrm>
            <a:off x="6742867" y="4653825"/>
            <a:ext cx="0" cy="503330"/>
          </a:xfrm>
          <a:prstGeom prst="line">
            <a:avLst/>
          </a:prstGeom>
          <a:ln w="22225" cap="flat" cmpd="sng">
            <a:solidFill>
              <a:srgbClr val="0000FF"/>
            </a:solidFill>
            <a:prstDash val="dash"/>
            <a:headEnd type="triangle" w="sm" len="med"/>
            <a:tailEnd type="none" w="sm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 bldLvl="0" animBg="1"/>
      <p:bldP spid="60434" grpId="0" bldLvl="0" animBg="1"/>
      <p:bldP spid="60435" grpId="0" bldLvl="0" animBg="1"/>
      <p:bldP spid="60436" grpId="0" bldLvl="0" animBg="1"/>
      <p:bldP spid="60437" grpId="0" bldLvl="0" animBg="1"/>
      <p:bldP spid="60438" grpId="0"/>
      <p:bldP spid="60439" grpId="0"/>
    </p:bldLst>
  </p:timing>
</p:sld>
</file>

<file path=ppt/tags/tag1.xml><?xml version="1.0" encoding="utf-8"?>
<p:tagLst xmlns:p="http://schemas.openxmlformats.org/presentationml/2006/main">
  <p:tag name="KSO_WM_UNIT_TABLE_BEAUTIFY" val="smartTable{d09d5d2a-f21d-4b66-bfe0-ea495d13d1cb}"/>
</p:tagLst>
</file>

<file path=ppt/tags/tag2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5367</Words>
  <Application>WPS 演示</Application>
  <PresentationFormat>自定义</PresentationFormat>
  <Paragraphs>870</Paragraphs>
  <Slides>48</Slides>
  <Notes>31</Notes>
  <HiddenSlides>1</HiddenSlides>
  <MMClips>0</MMClips>
  <ScaleCrop>false</ScaleCrop>
  <HeadingPairs>
    <vt:vector size="8" baseType="variant">
      <vt:variant>
        <vt:lpstr>已用的字体</vt:lpstr>
      </vt:variant>
      <vt:variant>
        <vt:i4>38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88" baseType="lpstr">
      <vt:lpstr>Arial</vt:lpstr>
      <vt:lpstr>宋体</vt:lpstr>
      <vt:lpstr>Wingdings</vt:lpstr>
      <vt:lpstr>Times New Roman</vt:lpstr>
      <vt:lpstr>微软雅黑</vt:lpstr>
      <vt:lpstr>等线</vt:lpstr>
      <vt:lpstr>等线</vt:lpstr>
      <vt:lpstr>黑体</vt:lpstr>
      <vt:lpstr>楷体</vt:lpstr>
      <vt:lpstr>思源黑体 CN Normal</vt:lpstr>
      <vt:lpstr>Courier New</vt:lpstr>
      <vt:lpstr>Arial Narrow</vt:lpstr>
      <vt:lpstr>Courier New</vt:lpstr>
      <vt:lpstr>Arial</vt:lpstr>
      <vt:lpstr>Arial Unicode MS</vt:lpstr>
      <vt:lpstr>Calibri</vt:lpstr>
      <vt:lpstr>Times New Roman</vt:lpstr>
      <vt:lpstr>华文细黑</vt:lpstr>
      <vt:lpstr>楷体_GB2312</vt:lpstr>
      <vt:lpstr>新宋体</vt:lpstr>
      <vt:lpstr>Broadway</vt:lpstr>
      <vt:lpstr>Segoe Print</vt:lpstr>
      <vt:lpstr>经典繁仿黑</vt:lpstr>
      <vt:lpstr>楷体_GB2312</vt:lpstr>
      <vt:lpstr>隶书</vt:lpstr>
      <vt:lpstr>幼圆</vt:lpstr>
      <vt:lpstr>华文彩云</vt:lpstr>
      <vt:lpstr>-탈윤체B</vt:lpstr>
      <vt:lpstr>华文中宋</vt:lpstr>
      <vt:lpstr>Tahoma</vt:lpstr>
      <vt:lpstr>华文行楷</vt:lpstr>
      <vt:lpstr>Gulim</vt:lpstr>
      <vt:lpstr>华文仿宋</vt:lpstr>
      <vt:lpstr>仿宋</vt:lpstr>
      <vt:lpstr>仿宋_GB2312</vt:lpstr>
      <vt:lpstr>方正舒体</vt:lpstr>
      <vt:lpstr>Arial Black</vt:lpstr>
      <vt:lpstr>Malgun Gothic</vt:lpstr>
      <vt:lpstr>7_Office 主题</vt:lpstr>
      <vt:lpstr>MSPhotoEd.3</vt:lpstr>
      <vt:lpstr>PowerPoint 演示文稿</vt:lpstr>
      <vt:lpstr>PowerPoint 演示文稿</vt:lpstr>
      <vt:lpstr>一、气压带和风带的形成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想一想:</vt:lpstr>
      <vt:lpstr>全球气压带和风带季节移动（春分日－夏至日）</vt:lpstr>
      <vt:lpstr>夏至日－秋分日</vt:lpstr>
      <vt:lpstr>秋分日－冬至日</vt:lpstr>
      <vt:lpstr>冬至日－春分日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6096</cp:revision>
  <dcterms:created xsi:type="dcterms:W3CDTF">2014-11-27T01:03:00Z</dcterms:created>
  <dcterms:modified xsi:type="dcterms:W3CDTF">2020-03-18T09:48:54Z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