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7"/>
  </p:notesMasterIdLst>
  <p:sldIdLst>
    <p:sldId id="286" r:id="rId3"/>
    <p:sldId id="354" r:id="rId4"/>
    <p:sldId id="353" r:id="rId5"/>
    <p:sldId id="355" r:id="rId6"/>
    <p:sldId id="381" r:id="rId7"/>
    <p:sldId id="356" r:id="rId8"/>
    <p:sldId id="382" r:id="rId9"/>
    <p:sldId id="357" r:id="rId10"/>
    <p:sldId id="295" r:id="rId11"/>
    <p:sldId id="335" r:id="rId12"/>
    <p:sldId id="336" r:id="rId13"/>
    <p:sldId id="348" r:id="rId14"/>
    <p:sldId id="358" r:id="rId15"/>
    <p:sldId id="359" r:id="rId16"/>
    <p:sldId id="360" r:id="rId17"/>
    <p:sldId id="362" r:id="rId18"/>
    <p:sldId id="380" r:id="rId19"/>
    <p:sldId id="366" r:id="rId20"/>
    <p:sldId id="368" r:id="rId21"/>
    <p:sldId id="378" r:id="rId22"/>
    <p:sldId id="379" r:id="rId23"/>
    <p:sldId id="377" r:id="rId24"/>
    <p:sldId id="373" r:id="rId25"/>
    <p:sldId id="375" r:id="rId26"/>
  </p:sldIdLst>
  <p:sldSz cx="12192000" cy="6858000"/>
  <p:notesSz cx="7104063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" lastIdx="1" clrIdx="0"/>
  <p:cmAuthor id="1" name="孙文纯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1A9A5"/>
    <a:srgbClr val="BBB1A8"/>
    <a:srgbClr val="BBB0AC"/>
    <a:srgbClr val="BCB7B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/>
    <p:restoredTop sz="94660"/>
  </p:normalViewPr>
  <p:slideViewPr>
    <p:cSldViewPr snapToGrid="0">
      <p:cViewPr varScale="1">
        <p:scale>
          <a:sx n="79" d="100"/>
          <a:sy n="79" d="100"/>
        </p:scale>
        <p:origin x="-114" y="-828"/>
      </p:cViewPr>
      <p:guideLst>
        <p:guide orient="horz" pos="2186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defRPr sz="1200" noProof="1"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defRPr sz="1200" noProof="1">
                <a:latin typeface="+mn-lt"/>
                <a:ea typeface="+mn-ea"/>
              </a:defRPr>
            </a:lvl1pPr>
          </a:lstStyle>
          <a:p>
            <a:pPr>
              <a:defRPr/>
            </a:pPr>
            <a:fld id="{FF0F1D66-4E16-49BE-B9A0-482AA774260A}" type="datetimeFigureOut">
              <a:rPr lang="zh-CN" altLang="en-US"/>
              <a:pPr>
                <a:defRPr/>
              </a:pPr>
              <a:t>2020-04-23</a:t>
            </a:fld>
            <a:endParaRPr lang="zh-CN" altLang="en-US"/>
          </a:p>
        </p:txBody>
      </p:sp>
      <p:sp>
        <p:nvSpPr>
          <p:cNvPr id="17412" name="幻灯片图像占位符 3"/>
          <p:cNvSpPr>
            <a:spLocks noGrp="1" noRot="1" noChangeAspect="1"/>
          </p:cNvSpPr>
          <p:nvPr>
            <p:ph type="sldImg"/>
          </p:nvPr>
        </p:nvSpPr>
        <p:spPr bwMode="auto"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defRPr sz="1200" noProof="1"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defRPr sz="1200" noProof="1">
                <a:latin typeface="+mn-lt"/>
                <a:ea typeface="+mn-ea"/>
              </a:defRPr>
            </a:lvl1pPr>
          </a:lstStyle>
          <a:p>
            <a:pPr>
              <a:defRPr/>
            </a:pPr>
            <a:fld id="{87119705-8549-47D3-921E-6C0E71316A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 userDrawn="1"/>
        </p:nvSpPr>
        <p:spPr>
          <a:xfrm>
            <a:off x="0" y="3429000"/>
            <a:ext cx="12190413" cy="343058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 userDrawn="1"/>
        </p:nvSpPr>
        <p:spPr>
          <a:xfrm>
            <a:off x="0" y="3717925"/>
            <a:ext cx="12190413" cy="314166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 userDrawn="1"/>
        </p:nvSpPr>
        <p:spPr>
          <a:xfrm>
            <a:off x="0" y="4149725"/>
            <a:ext cx="12190413" cy="270986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景色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12190413" cy="6856413"/>
          </a:xfrm>
          <a:prstGeom prst="rect">
            <a:avLst/>
          </a:prstGeom>
          <a:solidFill>
            <a:srgbClr val="E3F4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12"/>
          <p:cNvSpPr/>
          <p:nvPr userDrawn="1"/>
        </p:nvSpPr>
        <p:spPr bwMode="auto">
          <a:xfrm>
            <a:off x="630238" y="341313"/>
            <a:ext cx="10987087" cy="6175375"/>
          </a:xfrm>
          <a:prstGeom prst="rect">
            <a:avLst/>
          </a:prstGeom>
          <a:noFill/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593" tIns="22796" rIns="45593" bIns="22796"/>
          <a:lstStyle/>
          <a:p>
            <a:pPr defTabSz="911225">
              <a:buFont typeface="Arial" panose="020B0604020202020204" pitchFamily="34" charset="0"/>
              <a:buNone/>
              <a:defRPr/>
            </a:pPr>
            <a:endParaRPr lang="zh-CN" altLang="en-US" sz="9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" name="27 Imagen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42688" y="6438900"/>
            <a:ext cx="390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5"/>
          <p:cNvSpPr txBox="1"/>
          <p:nvPr userDrawn="1"/>
        </p:nvSpPr>
        <p:spPr>
          <a:xfrm>
            <a:off x="11356975" y="641667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302C48B9-EE62-4A4B-8078-2C6F22C1B0F0}" type="slidenum">
              <a:rPr lang="zh-CN" altLang="en-US" sz="1400" b="1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>
                <a:defRPr/>
              </a:pPr>
              <a:t>‹#›</a:t>
            </a:fld>
            <a:r>
              <a:rPr lang="zh-CN" altLang="en-US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</a:p>
        </p:txBody>
      </p:sp>
      <p:grpSp>
        <p:nvGrpSpPr>
          <p:cNvPr id="6" name="组合 9"/>
          <p:cNvGrpSpPr>
            <a:grpSpLocks/>
          </p:cNvGrpSpPr>
          <p:nvPr userDrawn="1"/>
        </p:nvGrpSpPr>
        <p:grpSpPr bwMode="auto">
          <a:xfrm>
            <a:off x="10942638" y="6426200"/>
            <a:ext cx="373062" cy="374650"/>
            <a:chOff x="11226607" y="6533712"/>
            <a:chExt cx="216000" cy="216000"/>
          </a:xfrm>
        </p:grpSpPr>
        <p:sp>
          <p:nvSpPr>
            <p:cNvPr id="7" name="椭圆 10"/>
            <p:cNvSpPr/>
            <p:nvPr userDrawn="1"/>
          </p:nvSpPr>
          <p:spPr>
            <a:xfrm>
              <a:off x="11226607" y="6533712"/>
              <a:ext cx="216000" cy="216000"/>
            </a:xfrm>
            <a:prstGeom prst="ellipse">
              <a:avLst/>
            </a:prstGeom>
            <a:solidFill>
              <a:srgbClr val="A2CEA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" name="燕尾形 22">
              <a:hlinkClick r:id="" action="ppaction://hlinkshowjump?jump=previousslide"/>
            </p:cNvPr>
            <p:cNvSpPr/>
            <p:nvPr userDrawn="1"/>
          </p:nvSpPr>
          <p:spPr>
            <a:xfrm flipH="1">
              <a:off x="11291866" y="6587712"/>
              <a:ext cx="86400" cy="108000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组合 13"/>
          <p:cNvGrpSpPr>
            <a:grpSpLocks/>
          </p:cNvGrpSpPr>
          <p:nvPr userDrawn="1"/>
        </p:nvGrpSpPr>
        <p:grpSpPr bwMode="auto">
          <a:xfrm>
            <a:off x="11755438" y="6438900"/>
            <a:ext cx="373062" cy="373063"/>
            <a:chOff x="11142748" y="6381312"/>
            <a:chExt cx="216000" cy="216000"/>
          </a:xfrm>
        </p:grpSpPr>
        <p:sp>
          <p:nvSpPr>
            <p:cNvPr id="10" name="椭圆 14"/>
            <p:cNvSpPr/>
            <p:nvPr userDrawn="1"/>
          </p:nvSpPr>
          <p:spPr>
            <a:xfrm>
              <a:off x="11142748" y="6381312"/>
              <a:ext cx="216000" cy="216000"/>
            </a:xfrm>
            <a:prstGeom prst="ellipse">
              <a:avLst/>
            </a:prstGeom>
            <a:solidFill>
              <a:srgbClr val="A2CEA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1" name="燕尾形 25">
              <a:hlinkClick r:id="" action="ppaction://hlinkshowjump?jump=nextslide"/>
            </p:cNvPr>
            <p:cNvSpPr/>
            <p:nvPr userDrawn="1"/>
          </p:nvSpPr>
          <p:spPr>
            <a:xfrm>
              <a:off x="11208007" y="6435542"/>
              <a:ext cx="86400" cy="107540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pic>
        <p:nvPicPr>
          <p:cNvPr id="12" name="图片 17"/>
          <p:cNvPicPr>
            <a:picLocks noChangeAspect="1"/>
          </p:cNvPicPr>
          <p:nvPr/>
        </p:nvPicPr>
        <p:blipFill>
          <a:blip r:embed="rId3"/>
          <a:srcRect r="45499"/>
          <a:stretch>
            <a:fillRect/>
          </a:stretch>
        </p:blipFill>
        <p:spPr bwMode="auto">
          <a:xfrm>
            <a:off x="10666413" y="2168525"/>
            <a:ext cx="1350962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背景色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0413" cy="6856413"/>
          </a:xfrm>
          <a:prstGeom prst="rect">
            <a:avLst/>
          </a:prstGeom>
          <a:solidFill>
            <a:srgbClr val="E3F4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 userDrawn="1"/>
        </p:nvSpPr>
        <p:spPr bwMode="auto">
          <a:xfrm>
            <a:off x="630238" y="341313"/>
            <a:ext cx="10987087" cy="6175375"/>
          </a:xfrm>
          <a:prstGeom prst="rect">
            <a:avLst/>
          </a:prstGeom>
          <a:noFill/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593" tIns="22796" rIns="45593" bIns="22796"/>
          <a:lstStyle/>
          <a:p>
            <a:pPr defTabSz="911225">
              <a:buFont typeface="Arial" panose="020B0604020202020204" pitchFamily="34" charset="0"/>
              <a:buNone/>
              <a:defRPr/>
            </a:pPr>
            <a:endParaRPr lang="zh-CN" altLang="en-US" sz="9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" name="27 Imagen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42688" y="6438900"/>
            <a:ext cx="390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5"/>
          <p:cNvSpPr txBox="1"/>
          <p:nvPr userDrawn="1"/>
        </p:nvSpPr>
        <p:spPr>
          <a:xfrm>
            <a:off x="11356975" y="641667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A98FC8F8-B5B4-42DB-82B9-69FF3E14BFAA}" type="slidenum">
              <a:rPr lang="zh-CN" altLang="en-US" sz="1400" b="1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>
                <a:defRPr/>
              </a:pPr>
              <a:t>‹#›</a:t>
            </a:fld>
            <a:r>
              <a:rPr lang="zh-CN" altLang="en-US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</a:p>
        </p:txBody>
      </p:sp>
      <p:grpSp>
        <p:nvGrpSpPr>
          <p:cNvPr id="6" name="组合 5"/>
          <p:cNvGrpSpPr>
            <a:grpSpLocks/>
          </p:cNvGrpSpPr>
          <p:nvPr userDrawn="1"/>
        </p:nvGrpSpPr>
        <p:grpSpPr bwMode="auto">
          <a:xfrm>
            <a:off x="10942638" y="6426200"/>
            <a:ext cx="373062" cy="374650"/>
            <a:chOff x="11226607" y="6533712"/>
            <a:chExt cx="216000" cy="216000"/>
          </a:xfrm>
        </p:grpSpPr>
        <p:sp>
          <p:nvSpPr>
            <p:cNvPr id="7" name="椭圆 6"/>
            <p:cNvSpPr/>
            <p:nvPr userDrawn="1"/>
          </p:nvSpPr>
          <p:spPr>
            <a:xfrm>
              <a:off x="11226607" y="6533712"/>
              <a:ext cx="216000" cy="216000"/>
            </a:xfrm>
            <a:prstGeom prst="ellipse">
              <a:avLst/>
            </a:prstGeom>
            <a:solidFill>
              <a:srgbClr val="A2CEA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" name="燕尾形 22">
              <a:hlinkClick r:id="" action="ppaction://hlinkshowjump?jump=previousslide"/>
            </p:cNvPr>
            <p:cNvSpPr/>
            <p:nvPr userDrawn="1"/>
          </p:nvSpPr>
          <p:spPr>
            <a:xfrm flipH="1">
              <a:off x="11291866" y="6587712"/>
              <a:ext cx="86400" cy="108000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组合 8"/>
          <p:cNvGrpSpPr>
            <a:grpSpLocks/>
          </p:cNvGrpSpPr>
          <p:nvPr userDrawn="1"/>
        </p:nvGrpSpPr>
        <p:grpSpPr bwMode="auto">
          <a:xfrm>
            <a:off x="11755438" y="6438900"/>
            <a:ext cx="373062" cy="373063"/>
            <a:chOff x="11142748" y="6381312"/>
            <a:chExt cx="216000" cy="216000"/>
          </a:xfrm>
        </p:grpSpPr>
        <p:sp>
          <p:nvSpPr>
            <p:cNvPr id="10" name="椭圆 9"/>
            <p:cNvSpPr/>
            <p:nvPr userDrawn="1"/>
          </p:nvSpPr>
          <p:spPr>
            <a:xfrm>
              <a:off x="11142748" y="6381312"/>
              <a:ext cx="216000" cy="216000"/>
            </a:xfrm>
            <a:prstGeom prst="ellipse">
              <a:avLst/>
            </a:prstGeom>
            <a:solidFill>
              <a:srgbClr val="A2CEA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1" name="燕尾形 25">
              <a:hlinkClick r:id="" action="ppaction://hlinkshowjump?jump=nextslide"/>
            </p:cNvPr>
            <p:cNvSpPr/>
            <p:nvPr userDrawn="1"/>
          </p:nvSpPr>
          <p:spPr>
            <a:xfrm>
              <a:off x="11208007" y="6435542"/>
              <a:ext cx="86400" cy="107540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/>
          <a:srcRect r="45499"/>
          <a:stretch>
            <a:fillRect/>
          </a:stretch>
        </p:blipFill>
        <p:spPr bwMode="auto">
          <a:xfrm>
            <a:off x="10666413" y="2168525"/>
            <a:ext cx="1350962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0"/>
          <p:cNvSpPr>
            <a:spLocks noChangeArrowheads="1"/>
          </p:cNvSpPr>
          <p:nvPr/>
        </p:nvSpPr>
        <p:spPr bwMode="white">
          <a:xfrm>
            <a:off x="0" y="0"/>
            <a:ext cx="12192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2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24"/>
          <p:cNvSpPr>
            <a:spLocks noChangeArrowheads="1"/>
          </p:cNvSpPr>
          <p:nvPr/>
        </p:nvSpPr>
        <p:spPr bwMode="auto">
          <a:xfrm>
            <a:off x="195263" y="6391275"/>
            <a:ext cx="1177607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25"/>
          <p:cNvSpPr>
            <a:spLocks noChangeArrowheads="1"/>
          </p:cNvSpPr>
          <p:nvPr/>
        </p:nvSpPr>
        <p:spPr bwMode="auto">
          <a:xfrm>
            <a:off x="203200" y="15875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7721600" y="6405563"/>
            <a:ext cx="4059238" cy="365125"/>
          </a:xfrm>
          <a:prstGeom prst="rect">
            <a:avLst/>
          </a:prstGeom>
        </p:spPr>
        <p:txBody>
          <a:bodyPr vert="horz"/>
          <a:lstStyle>
            <a:lvl1pPr algn="r">
              <a:defRPr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79C935F-FD37-4E1A-A1C4-9DAA061AEF8E}" type="datetimeFigureOut">
              <a:rPr lang="zh-CN" altLang="en-US"/>
              <a:pPr>
                <a:defRPr/>
              </a:pPr>
              <a:t>2020-04-23</a:t>
            </a:fld>
            <a:endParaRPr lang="en-US" altLang="zh-CN"/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6400" y="6410325"/>
            <a:ext cx="4775200" cy="366713"/>
          </a:xfrm>
          <a:prstGeom prst="rect">
            <a:avLst/>
          </a:prstGeom>
        </p:spPr>
        <p:txBody>
          <a:bodyPr vert="horz"/>
          <a:lstStyle>
            <a:lvl1pPr>
              <a:defRPr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5"/>
          </a:xfrm>
          <a:prstGeom prst="rect">
            <a:avLst/>
          </a:prstGeom>
        </p:spPr>
        <p:txBody>
          <a:bodyPr vert="horz" lIns="45720" rIns="45720" anchor="ctr"/>
          <a:lstStyle>
            <a:lvl1pPr algn="ctr">
              <a:defRPr noProof="1">
                <a:solidFill>
                  <a:srgbClr val="FFFF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80EF68E-3B5A-4577-893E-71AC86F9BA25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Calibri" panose="020F05020202040302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景色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12190413" cy="6856413"/>
          </a:xfrm>
          <a:prstGeom prst="rect">
            <a:avLst/>
          </a:prstGeom>
          <a:solidFill>
            <a:srgbClr val="E3F4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12"/>
          <p:cNvSpPr/>
          <p:nvPr userDrawn="1"/>
        </p:nvSpPr>
        <p:spPr bwMode="auto">
          <a:xfrm>
            <a:off x="630238" y="341313"/>
            <a:ext cx="10987087" cy="6175375"/>
          </a:xfrm>
          <a:prstGeom prst="rect">
            <a:avLst/>
          </a:prstGeom>
          <a:noFill/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593" tIns="22796" rIns="45593" bIns="22796"/>
          <a:lstStyle/>
          <a:p>
            <a:pPr defTabSz="911225">
              <a:buFont typeface="Arial" panose="020B0604020202020204" pitchFamily="34" charset="0"/>
              <a:buNone/>
              <a:defRPr/>
            </a:pPr>
            <a:endParaRPr lang="zh-CN" altLang="en-US" sz="9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" name="27 Imagen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42688" y="6438900"/>
            <a:ext cx="390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5"/>
          <p:cNvSpPr txBox="1"/>
          <p:nvPr userDrawn="1"/>
        </p:nvSpPr>
        <p:spPr>
          <a:xfrm>
            <a:off x="11356975" y="641667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A01BF9C6-56EE-45D2-AA0E-863D45EDD83B}" type="slidenum">
              <a:rPr lang="zh-CN" altLang="en-US" sz="1400" b="1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>
                <a:defRPr/>
              </a:pPr>
              <a:t>‹#›</a:t>
            </a:fld>
            <a:r>
              <a:rPr lang="zh-CN" altLang="en-US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</a:p>
        </p:txBody>
      </p:sp>
      <p:grpSp>
        <p:nvGrpSpPr>
          <p:cNvPr id="6" name="组合 9"/>
          <p:cNvGrpSpPr>
            <a:grpSpLocks/>
          </p:cNvGrpSpPr>
          <p:nvPr userDrawn="1"/>
        </p:nvGrpSpPr>
        <p:grpSpPr bwMode="auto">
          <a:xfrm>
            <a:off x="10942638" y="6426200"/>
            <a:ext cx="373062" cy="374650"/>
            <a:chOff x="11226607" y="6533712"/>
            <a:chExt cx="216000" cy="216000"/>
          </a:xfrm>
        </p:grpSpPr>
        <p:sp>
          <p:nvSpPr>
            <p:cNvPr id="7" name="椭圆 10"/>
            <p:cNvSpPr/>
            <p:nvPr userDrawn="1"/>
          </p:nvSpPr>
          <p:spPr>
            <a:xfrm>
              <a:off x="11226607" y="6533712"/>
              <a:ext cx="216000" cy="216000"/>
            </a:xfrm>
            <a:prstGeom prst="ellipse">
              <a:avLst/>
            </a:prstGeom>
            <a:solidFill>
              <a:srgbClr val="A2CEA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" name="燕尾形 22">
              <a:hlinkClick r:id="" action="ppaction://hlinkshowjump?jump=previousslide"/>
            </p:cNvPr>
            <p:cNvSpPr/>
            <p:nvPr userDrawn="1"/>
          </p:nvSpPr>
          <p:spPr>
            <a:xfrm flipH="1">
              <a:off x="11291866" y="6587712"/>
              <a:ext cx="86400" cy="108000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组合 13"/>
          <p:cNvGrpSpPr>
            <a:grpSpLocks/>
          </p:cNvGrpSpPr>
          <p:nvPr userDrawn="1"/>
        </p:nvGrpSpPr>
        <p:grpSpPr bwMode="auto">
          <a:xfrm>
            <a:off x="11755438" y="6438900"/>
            <a:ext cx="373062" cy="373063"/>
            <a:chOff x="11142748" y="6381312"/>
            <a:chExt cx="216000" cy="216000"/>
          </a:xfrm>
        </p:grpSpPr>
        <p:sp>
          <p:nvSpPr>
            <p:cNvPr id="10" name="椭圆 14"/>
            <p:cNvSpPr/>
            <p:nvPr userDrawn="1"/>
          </p:nvSpPr>
          <p:spPr>
            <a:xfrm>
              <a:off x="11142748" y="6381312"/>
              <a:ext cx="216000" cy="216000"/>
            </a:xfrm>
            <a:prstGeom prst="ellipse">
              <a:avLst/>
            </a:prstGeom>
            <a:solidFill>
              <a:srgbClr val="A2CEA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1" name="燕尾形 25">
              <a:hlinkClick r:id="" action="ppaction://hlinkshowjump?jump=nextslide"/>
            </p:cNvPr>
            <p:cNvSpPr/>
            <p:nvPr userDrawn="1"/>
          </p:nvSpPr>
          <p:spPr>
            <a:xfrm>
              <a:off x="11208007" y="6435542"/>
              <a:ext cx="86400" cy="107540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pic>
        <p:nvPicPr>
          <p:cNvPr id="12" name="图片 17"/>
          <p:cNvPicPr>
            <a:picLocks noChangeAspect="1"/>
          </p:cNvPicPr>
          <p:nvPr/>
        </p:nvPicPr>
        <p:blipFill>
          <a:blip r:embed="rId3"/>
          <a:srcRect r="45499"/>
          <a:stretch>
            <a:fillRect/>
          </a:stretch>
        </p:blipFill>
        <p:spPr bwMode="auto">
          <a:xfrm>
            <a:off x="10666413" y="2168525"/>
            <a:ext cx="1350962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52D0792-49A3-4384-B754-98F3FBB43DC1}" type="datetimeFigureOut">
              <a:rPr lang="zh-CN" altLang="en-US"/>
              <a:pPr>
                <a:defRPr/>
              </a:pPr>
              <a:t>2020-04-23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E45CABF-295F-4E55-A137-0B4D794159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7933" y="228600"/>
            <a:ext cx="11387667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12800" y="1600200"/>
            <a:ext cx="10871200" cy="4498975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98463" y="6245225"/>
            <a:ext cx="3051175" cy="476250"/>
          </a:xfrm>
        </p:spPr>
        <p:txBody>
          <a:bodyPr/>
          <a:lstStyle>
            <a:lvl1pPr>
              <a:defRPr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0838" y="6245225"/>
            <a:ext cx="3860800" cy="476250"/>
          </a:xfrm>
        </p:spPr>
        <p:txBody>
          <a:bodyPr/>
          <a:lstStyle>
            <a:lvl1pPr>
              <a:defRPr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2838" y="6245225"/>
            <a:ext cx="3052762" cy="476250"/>
          </a:xfrm>
        </p:spPr>
        <p:txBody>
          <a:bodyPr/>
          <a:lstStyle>
            <a:lvl1pPr>
              <a:defRPr>
                <a:latin typeface="Calibri" panose="020F050202020403020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26CF438A-7F33-4EA7-A43B-F91C70A1D0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27 Imagen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0980738" y="6477000"/>
            <a:ext cx="2413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5"/>
          <p:cNvSpPr txBox="1"/>
          <p:nvPr userDrawn="1"/>
        </p:nvSpPr>
        <p:spPr>
          <a:xfrm>
            <a:off x="10918825" y="6477000"/>
            <a:ext cx="358775" cy="214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61DFECB5-F661-4393-B5AC-72E83CD0BB66}" type="slidenum">
              <a:rPr lang="zh-CN" altLang="en-US" sz="600" b="1">
                <a:solidFill>
                  <a:srgbClr val="5AD00A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>
                <a:defRPr/>
              </a:pPr>
              <a:t>‹#›</a:t>
            </a:fld>
            <a:r>
              <a:rPr lang="zh-CN" altLang="en-US" sz="800" dirty="0">
                <a:solidFill>
                  <a:prstClr val="white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</a:p>
        </p:txBody>
      </p:sp>
      <p:grpSp>
        <p:nvGrpSpPr>
          <p:cNvPr id="14340" name="组合 21"/>
          <p:cNvGrpSpPr>
            <a:grpSpLocks/>
          </p:cNvGrpSpPr>
          <p:nvPr userDrawn="1"/>
        </p:nvGrpSpPr>
        <p:grpSpPr bwMode="auto">
          <a:xfrm>
            <a:off x="10766425" y="6473825"/>
            <a:ext cx="207963" cy="206375"/>
            <a:chOff x="11226607" y="6533712"/>
            <a:chExt cx="216000" cy="216000"/>
          </a:xfrm>
        </p:grpSpPr>
        <p:sp>
          <p:nvSpPr>
            <p:cNvPr id="23" name="椭圆 22"/>
            <p:cNvSpPr/>
            <p:nvPr userDrawn="1"/>
          </p:nvSpPr>
          <p:spPr>
            <a:xfrm>
              <a:off x="11226607" y="6533712"/>
              <a:ext cx="216000" cy="216000"/>
            </a:xfrm>
            <a:prstGeom prst="ellipse">
              <a:avLst/>
            </a:prstGeom>
            <a:solidFill>
              <a:srgbClr val="88E70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9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4" name="燕尾形 22">
              <a:hlinkClick r:id="" action="ppaction://hlinkshowjump?jump=previousslide"/>
            </p:cNvPr>
            <p:cNvSpPr/>
            <p:nvPr userDrawn="1"/>
          </p:nvSpPr>
          <p:spPr>
            <a:xfrm flipH="1">
              <a:off x="11290913" y="6588543"/>
              <a:ext cx="87389" cy="107999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9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4341" name="组合 24"/>
          <p:cNvGrpSpPr>
            <a:grpSpLocks/>
          </p:cNvGrpSpPr>
          <p:nvPr userDrawn="1"/>
        </p:nvGrpSpPr>
        <p:grpSpPr bwMode="auto">
          <a:xfrm>
            <a:off x="11587163" y="6486525"/>
            <a:ext cx="206375" cy="206375"/>
            <a:chOff x="11142748" y="6381312"/>
            <a:chExt cx="216000" cy="216000"/>
          </a:xfrm>
        </p:grpSpPr>
        <p:sp>
          <p:nvSpPr>
            <p:cNvPr id="26" name="椭圆 25"/>
            <p:cNvSpPr/>
            <p:nvPr userDrawn="1"/>
          </p:nvSpPr>
          <p:spPr>
            <a:xfrm>
              <a:off x="11142748" y="6381312"/>
              <a:ext cx="216000" cy="216000"/>
            </a:xfrm>
            <a:prstGeom prst="ellipse">
              <a:avLst/>
            </a:prstGeom>
            <a:solidFill>
              <a:srgbClr val="88E70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9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7" name="燕尾形 25">
              <a:hlinkClick r:id="" action="ppaction://hlinkshowjump?jump=nextslide"/>
            </p:cNvPr>
            <p:cNvSpPr/>
            <p:nvPr userDrawn="1"/>
          </p:nvSpPr>
          <p:spPr>
            <a:xfrm>
              <a:off x="11207547" y="6436143"/>
              <a:ext cx="86400" cy="107999"/>
            </a:xfrm>
            <a:prstGeom prst="chevron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900" ker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pic>
        <p:nvPicPr>
          <p:cNvPr id="14342" name="28 Imagen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1350625" y="6484938"/>
            <a:ext cx="2413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36 CuadroTexto"/>
          <p:cNvSpPr txBox="1"/>
          <p:nvPr userDrawn="1"/>
        </p:nvSpPr>
        <p:spPr>
          <a:xfrm>
            <a:off x="11188700" y="6505575"/>
            <a:ext cx="209550" cy="30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700" b="1" i="1" kern="0" dirty="0">
                <a:solidFill>
                  <a:prstClr val="white">
                    <a:lumMod val="65000"/>
                  </a:prstClr>
                </a:solidFill>
                <a:latin typeface="Calibri" panose="020F0502020204030204" charset="0"/>
                <a:ea typeface="宋体" panose="02010600030101010101" pitchFamily="2" charset="-122"/>
              </a:rPr>
              <a:t>of</a:t>
            </a:r>
            <a:endParaRPr lang="es-ES" sz="700" b="1" i="1" kern="0" dirty="0">
              <a:solidFill>
                <a:prstClr val="white">
                  <a:lumMod val="65000"/>
                </a:prstClr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30" name="38 CuadroTexto"/>
          <p:cNvSpPr txBox="1"/>
          <p:nvPr userDrawn="1"/>
        </p:nvSpPr>
        <p:spPr>
          <a:xfrm>
            <a:off x="11339513" y="6521450"/>
            <a:ext cx="234950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600" b="1" dirty="0">
                <a:solidFill>
                  <a:prstClr val="white">
                    <a:lumMod val="50000"/>
                  </a:prst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22</a:t>
            </a:r>
            <a:endParaRPr lang="es-ES" sz="600" b="1" dirty="0">
              <a:solidFill>
                <a:prstClr val="white">
                  <a:lumMod val="50000"/>
                </a:prst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hf hdr="0"/>
  <p:txStyles>
    <p:titleStyle>
      <a:lvl1pPr algn="l" defTabSz="455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defTabSz="455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defTabSz="455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defTabSz="455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defTabSz="455613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defTabSz="455613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defTabSz="455613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defTabSz="455613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114300" indent="-112713" algn="l" defTabSz="4556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1313" indent="-112713" algn="l" defTabSz="455613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69913" indent="-112713" algn="l" defTabSz="455613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96925" indent="-112713" algn="l" defTabSz="455613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Arial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5525" indent="-112713" algn="l" defTabSz="455613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Arial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4125" indent="-113665" algn="l" defTabSz="455930" rtl="0" eaLnBrk="1" latinLnBrk="0" hangingPunct="1">
        <a:lnSpc>
          <a:spcPct val="90000"/>
        </a:lnSpc>
        <a:spcBef>
          <a:spcPct val="5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2090" indent="-113665" algn="l" defTabSz="455930" rtl="0" eaLnBrk="1" latinLnBrk="0" hangingPunct="1">
        <a:lnSpc>
          <a:spcPct val="90000"/>
        </a:lnSpc>
        <a:spcBef>
          <a:spcPct val="5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0055" indent="-113665" algn="l" defTabSz="455930" rtl="0" eaLnBrk="1" latinLnBrk="0" hangingPunct="1">
        <a:lnSpc>
          <a:spcPct val="90000"/>
        </a:lnSpc>
        <a:spcBef>
          <a:spcPct val="5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38020" indent="-113665" algn="l" defTabSz="455930" rtl="0" eaLnBrk="1" latinLnBrk="0" hangingPunct="1">
        <a:lnSpc>
          <a:spcPct val="90000"/>
        </a:lnSpc>
        <a:spcBef>
          <a:spcPct val="5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7965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5930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3895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1860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9825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67790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755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3720" algn="l" defTabSz="45593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3"/>
          <p:cNvSpPr txBox="1">
            <a:spLocks noChangeArrowheads="1"/>
          </p:cNvSpPr>
          <p:nvPr/>
        </p:nvSpPr>
        <p:spPr bwMode="auto">
          <a:xfrm>
            <a:off x="2133600" y="1363663"/>
            <a:ext cx="8577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0" y="2147888"/>
            <a:ext cx="11653838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>
                <a:solidFill>
                  <a:schemeClr val="accent2"/>
                </a:solidFill>
              </a:rPr>
              <a:t>第</a:t>
            </a:r>
            <a:r>
              <a:rPr lang="en-US" altLang="zh-CN" sz="5400" b="1">
                <a:solidFill>
                  <a:schemeClr val="accent2"/>
                </a:solidFill>
              </a:rPr>
              <a:t>11</a:t>
            </a:r>
            <a:r>
              <a:rPr lang="zh-CN" altLang="en-US" sz="5400" b="1">
                <a:solidFill>
                  <a:schemeClr val="accent2"/>
                </a:solidFill>
              </a:rPr>
              <a:t>讲    从科学社会主义理论的诞生</a:t>
            </a:r>
          </a:p>
          <a:p>
            <a:pPr>
              <a:spcBef>
                <a:spcPct val="50000"/>
              </a:spcBef>
            </a:pPr>
            <a:r>
              <a:rPr lang="zh-CN" altLang="en-US" sz="5400" b="1">
                <a:solidFill>
                  <a:schemeClr val="accent2"/>
                </a:solidFill>
              </a:rPr>
              <a:t>                           到俄国十月革命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7410"/>
          <p:cNvSpPr/>
          <p:nvPr/>
        </p:nvSpPr>
        <p:spPr>
          <a:xfrm>
            <a:off x="1585913" y="989013"/>
            <a:ext cx="9004300" cy="584200"/>
          </a:xfrm>
          <a:prstGeom prst="rect">
            <a:avLst/>
          </a:prstGeom>
          <a:noFill/>
          <a:ln w="9525">
            <a:noFill/>
            <a:miter/>
          </a:ln>
          <a:extLst>
            <a:ext uri="{909E8E84-426E-40DD-AFC4-6F175D3DCCD1}"/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3200" b="1" noProof="1">
                <a:effectLst>
                  <a:outerShdw blurRad="38100" dist="38100" dir="2700000">
                    <a:srgbClr val="000000"/>
                  </a:outerShdw>
                </a:effectLst>
                <a:latin typeface="华文中宋" charset="-122"/>
                <a:ea typeface="华文中宋" charset="-122"/>
                <a:cs typeface="+mn-ea"/>
                <a:sym typeface="Arial" panose="020B0604020202020204"/>
              </a:rPr>
              <a:t>巩固苏维埃政权的措施：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1585913" y="1573213"/>
            <a:ext cx="90122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1.政治：——</a:t>
            </a:r>
            <a:r>
              <a:rPr lang="zh-CN" altLang="en-US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掌握政权（最核心）</a:t>
            </a:r>
          </a:p>
        </p:txBody>
      </p:sp>
      <p:sp>
        <p:nvSpPr>
          <p:cNvPr id="2" name="Text Box 12"/>
          <p:cNvSpPr>
            <a:spLocks noChangeArrowheads="1"/>
          </p:cNvSpPr>
          <p:nvPr/>
        </p:nvSpPr>
        <p:spPr bwMode="auto">
          <a:xfrm>
            <a:off x="1593850" y="2095500"/>
            <a:ext cx="89963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）颁布《告工人、士兵、农民书》宣告新政权的建立 </a:t>
            </a:r>
            <a:r>
              <a:rPr lang="zh-CN" altLang="en-US" sz="2800" b="1">
                <a:latin typeface="华文中宋"/>
                <a:ea typeface="华文中宋"/>
                <a:cs typeface="华文中宋"/>
                <a:sym typeface="华文中宋"/>
              </a:rPr>
              <a:t>（全部政权归苏维埃）</a:t>
            </a:r>
          </a:p>
        </p:txBody>
      </p:sp>
      <p:sp>
        <p:nvSpPr>
          <p:cNvPr id="4" name="Text Box 12"/>
          <p:cNvSpPr>
            <a:spLocks noChangeArrowheads="1"/>
          </p:cNvSpPr>
          <p:nvPr/>
        </p:nvSpPr>
        <p:spPr bwMode="auto">
          <a:xfrm>
            <a:off x="1593850" y="3048000"/>
            <a:ext cx="90963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）选举成立新的政府</a:t>
            </a:r>
            <a:r>
              <a:rPr lang="en-US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人民委员会</a:t>
            </a:r>
            <a:r>
              <a:rPr lang="zh-CN" altLang="en-US" sz="2800" b="1">
                <a:latin typeface="华文中宋"/>
                <a:ea typeface="华文中宋"/>
                <a:cs typeface="华文中宋"/>
                <a:sym typeface="华文中宋"/>
              </a:rPr>
              <a:t>（实现人民民主）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85913" y="3570288"/>
            <a:ext cx="90820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2.经济：——</a:t>
            </a:r>
            <a:r>
              <a:rPr lang="zh-CN" altLang="en-US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建立经济基础（最根本）</a:t>
            </a:r>
          </a:p>
        </p:txBody>
      </p:sp>
      <p:sp>
        <p:nvSpPr>
          <p:cNvPr id="6" name="Text Box 12"/>
          <p:cNvSpPr>
            <a:spLocks noChangeArrowheads="1"/>
          </p:cNvSpPr>
          <p:nvPr/>
        </p:nvSpPr>
        <p:spPr bwMode="auto">
          <a:xfrm>
            <a:off x="1585913" y="4140200"/>
            <a:ext cx="9004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颁布《土地法令》，土地归国有。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85913" y="4662488"/>
            <a:ext cx="90820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3.外交：——</a:t>
            </a:r>
            <a:r>
              <a:rPr lang="zh-CN" altLang="en-US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恢复和平环境（最迫切）</a:t>
            </a:r>
          </a:p>
        </p:txBody>
      </p:sp>
      <p:sp>
        <p:nvSpPr>
          <p:cNvPr id="8" name="Text Box 12"/>
          <p:cNvSpPr>
            <a:spLocks noChangeArrowheads="1"/>
          </p:cNvSpPr>
          <p:nvPr/>
        </p:nvSpPr>
        <p:spPr bwMode="auto">
          <a:xfrm>
            <a:off x="1595438" y="5184775"/>
            <a:ext cx="90947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）颁布《和平法令》；</a:t>
            </a:r>
          </a:p>
        </p:txBody>
      </p:sp>
      <p:sp>
        <p:nvSpPr>
          <p:cNvPr id="9" name="Text Box 12"/>
          <p:cNvSpPr>
            <a:spLocks noChangeArrowheads="1"/>
          </p:cNvSpPr>
          <p:nvPr/>
        </p:nvSpPr>
        <p:spPr bwMode="auto">
          <a:xfrm>
            <a:off x="1595438" y="5803900"/>
            <a:ext cx="90947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）同德国签订《布列斯特合约》，退出一战。</a:t>
            </a:r>
          </a:p>
        </p:txBody>
      </p:sp>
      <p:sp>
        <p:nvSpPr>
          <p:cNvPr id="21505" name="文本框 9217"/>
          <p:cNvSpPr/>
          <p:nvPr/>
        </p:nvSpPr>
        <p:spPr>
          <a:xfrm>
            <a:off x="1383665" y="306070"/>
            <a:ext cx="9620250" cy="64516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36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华文中宋" charset="-122"/>
                <a:ea typeface="华文中宋" charset="-122"/>
                <a:cs typeface="+mn-ea"/>
                <a:sym typeface="Arial" panose="020B0604020202020204" pitchFamily="34" charset="0"/>
              </a:rPr>
              <a:t>二.从理想到现实——俄国十月革命：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（</a:t>
            </a:r>
            <a:r>
              <a:rPr lang="en-US" altLang="zh-CN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1917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年）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ldLvl="0"/>
      <p:bldP spid="10246" grpId="1" bldLvl="0" animBg="1"/>
      <p:bldP spid="2" grpId="0" bldLvl="0"/>
      <p:bldP spid="4" grpId="0" bldLvl="0"/>
      <p:bldP spid="5" grpId="0" bldLvl="0"/>
      <p:bldP spid="5" grpId="1" bldLvl="0"/>
      <p:bldP spid="6" grpId="0" bldLvl="0"/>
      <p:bldP spid="7" grpId="0" bldLvl="0"/>
      <p:bldP spid="7" grpId="1" bldLvl="0"/>
      <p:bldP spid="8" grpId="0" bldLvl="0"/>
      <p:bldP spid="9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7410"/>
          <p:cNvSpPr/>
          <p:nvPr/>
        </p:nvSpPr>
        <p:spPr>
          <a:xfrm>
            <a:off x="1601788" y="857250"/>
            <a:ext cx="9004300" cy="582613"/>
          </a:xfrm>
          <a:prstGeom prst="rect">
            <a:avLst/>
          </a:prstGeom>
          <a:noFill/>
          <a:ln w="9525">
            <a:noFill/>
            <a:miter/>
          </a:ln>
          <a:extLst>
            <a:ext uri="{909E8E84-426E-40DD-AFC4-6F175D3DCCD1}"/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3200" b="1" noProof="1">
                <a:effectLst>
                  <a:outerShdw blurRad="38100" dist="38100" dir="2700000">
                    <a:srgbClr val="000000"/>
                  </a:outerShdw>
                </a:effectLst>
                <a:latin typeface="华文中宋" charset="-122"/>
                <a:ea typeface="华文中宋" charset="-122"/>
                <a:cs typeface="+mn-ea"/>
                <a:sym typeface="Arial" panose="020B0604020202020204"/>
              </a:rPr>
              <a:t>思考：十月革命的特点：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1593850" y="1573213"/>
            <a:ext cx="90043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1.</a:t>
            </a:r>
            <a:r>
              <a:rPr lang="zh-CN" altLang="en-US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革命道路：</a:t>
            </a:r>
          </a:p>
        </p:txBody>
      </p:sp>
      <p:sp>
        <p:nvSpPr>
          <p:cNvPr id="2" name="Text Box 12"/>
          <p:cNvSpPr>
            <a:spLocks noChangeArrowheads="1"/>
          </p:cNvSpPr>
          <p:nvPr/>
        </p:nvSpPr>
        <p:spPr bwMode="auto">
          <a:xfrm>
            <a:off x="1593850" y="2095500"/>
            <a:ext cx="89963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由中心城市武装起义扩大到中小城镇和农村地区；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93850" y="2616200"/>
            <a:ext cx="9004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2.</a:t>
            </a:r>
            <a:r>
              <a:rPr lang="zh-CN" altLang="en-US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革命方式：</a:t>
            </a:r>
          </a:p>
        </p:txBody>
      </p:sp>
      <p:sp>
        <p:nvSpPr>
          <p:cNvPr id="5" name="Text Box 12"/>
          <p:cNvSpPr>
            <a:spLocks noChangeArrowheads="1"/>
          </p:cNvSpPr>
          <p:nvPr/>
        </p:nvSpPr>
        <p:spPr bwMode="auto">
          <a:xfrm>
            <a:off x="1585913" y="3138488"/>
            <a:ext cx="99488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由设想和平夺权到运用暴力革命形式夺取政权并取得胜利；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79563" y="3660775"/>
            <a:ext cx="90027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3.</a:t>
            </a:r>
            <a:r>
              <a:rPr lang="zh-CN" altLang="en-US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革命理论：</a:t>
            </a:r>
          </a:p>
        </p:txBody>
      </p:sp>
      <p:sp>
        <p:nvSpPr>
          <p:cNvPr id="7" name="Text Box 12"/>
          <p:cNvSpPr>
            <a:spLocks noChangeArrowheads="1"/>
          </p:cNvSpPr>
          <p:nvPr/>
        </p:nvSpPr>
        <p:spPr bwMode="auto">
          <a:xfrm>
            <a:off x="1585913" y="4183063"/>
            <a:ext cx="8996362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在经济相对落后的资本主义国家取得革命胜利</a:t>
            </a:r>
            <a:r>
              <a:rPr lang="zh-CN" altLang="zh-CN" sz="2000" b="1">
                <a:latin typeface="楷体" pitchFamily="49" charset="-122"/>
                <a:ea typeface="楷体" pitchFamily="49" charset="-122"/>
                <a:sym typeface="华文中宋"/>
              </a:rPr>
              <a:t>（</a:t>
            </a:r>
            <a:r>
              <a:rPr lang="en-US" altLang="zh-CN" sz="2000" b="1">
                <a:latin typeface="楷体" pitchFamily="49" charset="-122"/>
                <a:ea typeface="楷体" pitchFamily="49" charset="-122"/>
                <a:sym typeface="华文中宋"/>
              </a:rPr>
              <a:t>“</a:t>
            </a:r>
            <a:r>
              <a:rPr lang="zh-CN" altLang="en-US" sz="2000" b="1">
                <a:latin typeface="楷体" pitchFamily="49" charset="-122"/>
                <a:ea typeface="楷体" pitchFamily="49" charset="-122"/>
                <a:sym typeface="华文中宋"/>
              </a:rPr>
              <a:t>一国胜利论</a:t>
            </a:r>
            <a:r>
              <a:rPr lang="en-US" altLang="zh-CN" sz="2000" b="1">
                <a:latin typeface="楷体" pitchFamily="49" charset="-122"/>
                <a:ea typeface="楷体" pitchFamily="49" charset="-122"/>
                <a:sym typeface="华文中宋"/>
              </a:rPr>
              <a:t>”</a:t>
            </a:r>
            <a:r>
              <a:rPr lang="zh-CN" altLang="zh-CN" sz="2000" b="1">
                <a:latin typeface="楷体" pitchFamily="49" charset="-122"/>
                <a:ea typeface="楷体" pitchFamily="49" charset="-122"/>
                <a:sym typeface="华文中宋"/>
              </a:rPr>
              <a:t>）</a:t>
            </a:r>
            <a:r>
              <a:rPr lang="zh-CN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，是在新形势下对马克思主义的重大发展；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93850" y="5135563"/>
            <a:ext cx="90043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4.</a:t>
            </a:r>
            <a:r>
              <a:rPr lang="zh-CN" altLang="en-US" sz="28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华文中宋"/>
              </a:rPr>
              <a:t>革命阶段：</a:t>
            </a:r>
          </a:p>
        </p:txBody>
      </p:sp>
      <p:sp>
        <p:nvSpPr>
          <p:cNvPr id="9" name="Text Box 12"/>
          <p:cNvSpPr>
            <a:spLocks noChangeArrowheads="1"/>
          </p:cNvSpPr>
          <p:nvPr/>
        </p:nvSpPr>
        <p:spPr bwMode="auto">
          <a:xfrm>
            <a:off x="1601788" y="5657850"/>
            <a:ext cx="8996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由资产阶级民主革命到</a:t>
            </a:r>
            <a:r>
              <a:rPr lang="zh-CN" altLang="en-US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无</a:t>
            </a:r>
            <a:r>
              <a:rPr lang="zh-CN" altLang="zh-CN" sz="28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华文中宋"/>
              </a:rPr>
              <a:t>产阶级社会主义革命。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ldLvl="0"/>
      <p:bldP spid="10246" grpId="1" bldLvl="0" animBg="1"/>
      <p:bldP spid="2" grpId="0" bldLvl="0"/>
      <p:bldP spid="4" grpId="0" bldLvl="0"/>
      <p:bldP spid="4" grpId="1" bldLvl="0" animBg="1"/>
      <p:bldP spid="5" grpId="0" bldLvl="0"/>
      <p:bldP spid="6" grpId="0" bldLvl="0"/>
      <p:bldP spid="6" grpId="1" bldLvl="0" animBg="1"/>
      <p:bldP spid="7" grpId="0" bldLvl="0"/>
      <p:bldP spid="8" grpId="0" bldLvl="0"/>
      <p:bldP spid="8" grpId="1" bldLvl="0" animBg="1"/>
      <p:bldP spid="9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1"/>
          <p:cNvSpPr txBox="1">
            <a:spLocks noChangeArrowheads="1"/>
          </p:cNvSpPr>
          <p:nvPr/>
        </p:nvSpPr>
        <p:spPr bwMode="auto">
          <a:xfrm>
            <a:off x="1570038" y="349250"/>
            <a:ext cx="9050337" cy="5826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 fontAlgn="auto">
              <a:defRPr/>
            </a:pPr>
            <a:r>
              <a:rPr lang="zh-CN" altLang="en-US" sz="3200" b="1" dirty="0">
                <a:effectLst>
                  <a:outerShdw blurRad="38100" dist="38100" dir="2700000">
                    <a:srgbClr val="000000"/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  <a:cs typeface="+mn-ea"/>
                <a:sym typeface="+mn-ea"/>
              </a:rPr>
              <a:t>中俄革命的比较</a:t>
            </a:r>
            <a:endParaRPr lang="zh-CN" altLang="en-US" sz="3200" b="1" noProof="1">
              <a:effectLst>
                <a:outerShdw blurRad="38100" dist="38100" dir="2700000">
                  <a:srgbClr val="000000"/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  <a:cs typeface="+mn-ea"/>
              <a:sym typeface="+mn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70038" y="931863"/>
          <a:ext cx="9042400" cy="540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825"/>
                <a:gridCol w="1431290"/>
                <a:gridCol w="2832735"/>
                <a:gridCol w="4273550"/>
              </a:tblGrid>
              <a:tr h="518160">
                <a:tc>
                  <a:txBody>
                    <a:bodyPr/>
                    <a:lstStyle/>
                    <a:p>
                      <a:pPr algn="ctr"/>
                      <a:endParaRPr lang="zh-CN" altLang="en-US" sz="28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十月革命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新民主主义革命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857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sz="28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70">
                <a:tc rowSpan="4"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</a:rPr>
                        <a:t>革命对象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19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</a:rPr>
                        <a:t>革命性质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5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</a:rPr>
                        <a:t>革命道路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1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</a:rPr>
                        <a:t>革命过程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03438" y="1468438"/>
            <a:ext cx="8509000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15000"/>
              </a:lnSpc>
            </a:pPr>
            <a:r>
              <a:rPr lang="en-US" altLang="zh-CN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1.</a:t>
            </a:r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都发生在经济落后的国家；</a:t>
            </a:r>
            <a:endParaRPr lang="en-US" altLang="zh-CN" sz="2400" b="1">
              <a:solidFill>
                <a:srgbClr val="FF0000"/>
              </a:solidFill>
              <a:latin typeface="华文中宋"/>
              <a:ea typeface="华文中宋"/>
              <a:cs typeface="华文中宋"/>
              <a:sym typeface="宋体" charset="-122"/>
            </a:endParaRPr>
          </a:p>
          <a:p>
            <a:pPr algn="just" eaLnBrk="0" hangingPunct="0"/>
            <a:r>
              <a:rPr lang="en-US" altLang="zh-CN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2.</a:t>
            </a:r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都打破了马克思主义的传统观念，是对马克思主义的发展；</a:t>
            </a:r>
            <a:endParaRPr lang="en-US" altLang="zh-CN" sz="2400" b="1">
              <a:solidFill>
                <a:srgbClr val="FF0000"/>
              </a:solidFill>
              <a:latin typeface="华文中宋"/>
              <a:ea typeface="华文中宋"/>
              <a:cs typeface="华文中宋"/>
              <a:sym typeface="宋体" charset="-122"/>
            </a:endParaRPr>
          </a:p>
          <a:p>
            <a:pPr algn="just" eaLnBrk="0" hangingPunct="0">
              <a:lnSpc>
                <a:spcPct val="115000"/>
              </a:lnSpc>
            </a:pPr>
            <a:r>
              <a:rPr lang="en-US" altLang="zh-CN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3.</a:t>
            </a:r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都采用暴力革命方式；</a:t>
            </a:r>
            <a:endParaRPr lang="en-US" altLang="zh-CN" sz="2400" b="1">
              <a:solidFill>
                <a:srgbClr val="FF0000"/>
              </a:solidFill>
              <a:latin typeface="华文中宋"/>
              <a:ea typeface="华文中宋"/>
              <a:cs typeface="华文中宋"/>
              <a:sym typeface="宋体" charset="-122"/>
            </a:endParaRPr>
          </a:p>
          <a:p>
            <a:pPr algn="just" eaLnBrk="0" hangingPunct="0">
              <a:lnSpc>
                <a:spcPct val="115000"/>
              </a:lnSpc>
            </a:pPr>
            <a:r>
              <a:rPr lang="en-US" altLang="zh-CN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4.</a:t>
            </a:r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都有无产阶级政党的领导；</a:t>
            </a:r>
            <a:endParaRPr lang="en-US" altLang="zh-CN" sz="2400" b="1">
              <a:solidFill>
                <a:srgbClr val="FF0000"/>
              </a:solidFill>
              <a:latin typeface="华文中宋"/>
              <a:ea typeface="华文中宋"/>
              <a:cs typeface="华文中宋"/>
              <a:sym typeface="宋体" charset="-122"/>
            </a:endParaRPr>
          </a:p>
          <a:p>
            <a:pPr algn="just" eaLnBrk="0" hangingPunct="0">
              <a:lnSpc>
                <a:spcPct val="115000"/>
              </a:lnSpc>
            </a:pPr>
            <a:r>
              <a:rPr lang="en-US" altLang="zh-CN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5.</a:t>
            </a:r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都对马克思主义的发展做出了贡献。沉重打击了帝国主力力量，对世界无产阶级和民族解放运动都是极大的鼓舞。</a:t>
            </a:r>
          </a:p>
        </p:txBody>
      </p:sp>
      <p:sp>
        <p:nvSpPr>
          <p:cNvPr id="10" name="矩形 9"/>
          <p:cNvSpPr/>
          <p:nvPr/>
        </p:nvSpPr>
        <p:spPr>
          <a:xfrm>
            <a:off x="3554413" y="4137025"/>
            <a:ext cx="2794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</a:rPr>
              <a:t>资产阶级临时政府</a:t>
            </a:r>
          </a:p>
        </p:txBody>
      </p:sp>
      <p:sp>
        <p:nvSpPr>
          <p:cNvPr id="6" name="TextBox 5"/>
          <p:cNvSpPr/>
          <p:nvPr/>
        </p:nvSpPr>
        <p:spPr>
          <a:xfrm>
            <a:off x="6348413" y="4003675"/>
            <a:ext cx="4271962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帝国主义、封建主义和官僚资本主义</a:t>
            </a:r>
          </a:p>
        </p:txBody>
      </p:sp>
      <p:sp>
        <p:nvSpPr>
          <p:cNvPr id="11" name="TextBox 10"/>
          <p:cNvSpPr/>
          <p:nvPr/>
        </p:nvSpPr>
        <p:spPr>
          <a:xfrm>
            <a:off x="3554413" y="4818063"/>
            <a:ext cx="279241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社会主义革命</a:t>
            </a:r>
          </a:p>
        </p:txBody>
      </p:sp>
      <p:sp>
        <p:nvSpPr>
          <p:cNvPr id="12" name="TextBox 11"/>
          <p:cNvSpPr/>
          <p:nvPr/>
        </p:nvSpPr>
        <p:spPr>
          <a:xfrm>
            <a:off x="6348413" y="4818063"/>
            <a:ext cx="42640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资产阶级民主革命</a:t>
            </a:r>
          </a:p>
        </p:txBody>
      </p:sp>
      <p:sp>
        <p:nvSpPr>
          <p:cNvPr id="13" name="TextBox 12"/>
          <p:cNvSpPr/>
          <p:nvPr/>
        </p:nvSpPr>
        <p:spPr>
          <a:xfrm>
            <a:off x="3524250" y="5334000"/>
            <a:ext cx="28289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由城市扩展到农村</a:t>
            </a:r>
          </a:p>
        </p:txBody>
      </p:sp>
      <p:sp>
        <p:nvSpPr>
          <p:cNvPr id="14" name="TextBox 13"/>
          <p:cNvSpPr/>
          <p:nvPr/>
        </p:nvSpPr>
        <p:spPr>
          <a:xfrm>
            <a:off x="6348413" y="5334000"/>
            <a:ext cx="42640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农村包围城市，武装夺取政权</a:t>
            </a:r>
          </a:p>
        </p:txBody>
      </p:sp>
      <p:sp>
        <p:nvSpPr>
          <p:cNvPr id="15" name="TextBox 14"/>
          <p:cNvSpPr/>
          <p:nvPr/>
        </p:nvSpPr>
        <p:spPr>
          <a:xfrm>
            <a:off x="3535363" y="5794375"/>
            <a:ext cx="28067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短时间内完成</a:t>
            </a:r>
          </a:p>
        </p:txBody>
      </p:sp>
      <p:sp>
        <p:nvSpPr>
          <p:cNvPr id="16" name="TextBox 15"/>
          <p:cNvSpPr/>
          <p:nvPr/>
        </p:nvSpPr>
        <p:spPr>
          <a:xfrm>
            <a:off x="6353175" y="5794375"/>
            <a:ext cx="42592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4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经历漫长曲折的历程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6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0525" y="1125538"/>
            <a:ext cx="11410950" cy="720725"/>
          </a:xfrm>
          <a:prstGeom prst="rect">
            <a:avLst/>
          </a:prstGeom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1.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马克思主义就是科学社会主义。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120650" y="268288"/>
            <a:ext cx="754063" cy="927100"/>
          </a:xfrm>
          <a:custGeom>
            <a:avLst/>
            <a:gdLst>
              <a:gd name="connsiteX0" fmla="*/ 1230923 w 1230923"/>
              <a:gd name="connsiteY0" fmla="*/ 484554 h 1512277"/>
              <a:gd name="connsiteX1" fmla="*/ 758092 w 1230923"/>
              <a:gd name="connsiteY1" fmla="*/ 0 h 1512277"/>
              <a:gd name="connsiteX2" fmla="*/ 0 w 1230923"/>
              <a:gd name="connsiteY2" fmla="*/ 754185 h 1512277"/>
              <a:gd name="connsiteX3" fmla="*/ 758092 w 1230923"/>
              <a:gd name="connsiteY3" fmla="*/ 1512277 h 1512277"/>
              <a:gd name="connsiteX4" fmla="*/ 1230923 w 1230923"/>
              <a:gd name="connsiteY4" fmla="*/ 1039446 h 1512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0923" h="1512277">
                <a:moveTo>
                  <a:pt x="1230923" y="484554"/>
                </a:moveTo>
                <a:lnTo>
                  <a:pt x="758092" y="0"/>
                </a:lnTo>
                <a:lnTo>
                  <a:pt x="0" y="754185"/>
                </a:lnTo>
                <a:lnTo>
                  <a:pt x="758092" y="1512277"/>
                </a:lnTo>
                <a:lnTo>
                  <a:pt x="1230923" y="1039446"/>
                </a:lnTo>
              </a:path>
            </a:pathLst>
          </a:custGeom>
          <a:noFill/>
          <a:ln>
            <a:solidFill>
              <a:schemeClr val="bg1">
                <a:lumMod val="50000"/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 dirty="0">
              <a:solidFill>
                <a:srgbClr val="413B39"/>
              </a:solidFill>
              <a:ea typeface="微软雅黑 Light" panose="020B0502040204020203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8475" y="469900"/>
            <a:ext cx="61023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/>
          </a:p>
        </p:txBody>
      </p:sp>
      <p:sp>
        <p:nvSpPr>
          <p:cNvPr id="8" name="文本框 17"/>
          <p:cNvSpPr txBox="1"/>
          <p:nvPr/>
        </p:nvSpPr>
        <p:spPr>
          <a:xfrm>
            <a:off x="492041" y="470378"/>
            <a:ext cx="8344877" cy="6451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6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华文中宋" charset="-122"/>
                <a:ea typeface="华文中宋" charset="-122"/>
                <a:cs typeface="+mn-ea"/>
              </a:rPr>
              <a:t>查错补短</a:t>
            </a:r>
            <a:r>
              <a:rPr lang="zh-CN" altLang="en-US" sz="2800" dirty="0">
                <a:latin typeface="+mj-ea"/>
                <a:ea typeface="+mj-ea"/>
              </a:rPr>
              <a:t> </a:t>
            </a:r>
            <a:r>
              <a:rPr lang="en-US" altLang="zh-CN" sz="2800" dirty="0">
                <a:latin typeface="+mj-ea"/>
                <a:ea typeface="+mj-ea"/>
              </a:rPr>
              <a:t>· </a:t>
            </a:r>
            <a:r>
              <a:rPr lang="zh-CN" altLang="en-US" sz="3200" b="1" dirty="0">
                <a:effectLst>
                  <a:outerShdw blurRad="38100" dist="38100" dir="2700000">
                    <a:srgbClr val="000000"/>
                  </a:outerShdw>
                </a:effectLst>
                <a:latin typeface="华文中宋" charset="-122"/>
                <a:ea typeface="华文中宋" charset="-122"/>
                <a:cs typeface="+mn-ea"/>
              </a:rPr>
              <a:t>请指出下列说法的错误之处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90525" y="1666875"/>
            <a:ext cx="1141095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6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答案　</a:t>
            </a:r>
            <a:r>
              <a:rPr lang="zh-CN" altLang="zh-CN" sz="2600">
                <a:solidFill>
                  <a:srgbClr val="C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科学社会主义不等于马克思主义。马克思主义包括辩证和历史唯物主义、政治经济学和科学社会主义。</a:t>
            </a:r>
            <a:endParaRPr lang="zh-CN" altLang="zh-CN" sz="1000">
              <a:latin typeface="宋体" charset="-122"/>
              <a:ea typeface="微软雅黑" pitchFamily="34" charset="-122"/>
              <a:cs typeface="Courier New" pitchFamily="49" charset="0"/>
            </a:endParaRPr>
          </a:p>
        </p:txBody>
      </p:sp>
      <p:sp>
        <p:nvSpPr>
          <p:cNvPr id="30726" name="矩形 10"/>
          <p:cNvSpPr>
            <a:spLocks noChangeArrowheads="1"/>
          </p:cNvSpPr>
          <p:nvPr/>
        </p:nvSpPr>
        <p:spPr bwMode="auto">
          <a:xfrm>
            <a:off x="414338" y="3089275"/>
            <a:ext cx="1141095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2.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《告工人、士兵和农民书》宣布退出第一次世界大战。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30200" y="3843338"/>
            <a:ext cx="1141095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6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答案</a:t>
            </a:r>
            <a:r>
              <a:rPr lang="zh-CN" altLang="zh-CN" sz="2600" b="1">
                <a:solidFill>
                  <a:srgbClr val="C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　</a:t>
            </a:r>
            <a:r>
              <a:rPr lang="zh-CN" altLang="zh-CN" sz="2600">
                <a:solidFill>
                  <a:srgbClr val="C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宣告退出第一次世界大战的是《和平法令》。</a:t>
            </a:r>
            <a:endParaRPr lang="zh-CN" altLang="zh-CN" sz="1000">
              <a:latin typeface="宋体" charset="-122"/>
              <a:ea typeface="微软雅黑" pitchFamily="34" charset="-122"/>
              <a:cs typeface="Courier New" pitchFamily="49" charset="0"/>
            </a:endParaRPr>
          </a:p>
        </p:txBody>
      </p:sp>
      <p:sp>
        <p:nvSpPr>
          <p:cNvPr id="30728" name="矩形 12"/>
          <p:cNvSpPr>
            <a:spLocks noChangeArrowheads="1"/>
          </p:cNvSpPr>
          <p:nvPr/>
        </p:nvSpPr>
        <p:spPr bwMode="auto">
          <a:xfrm>
            <a:off x="365125" y="4487863"/>
            <a:ext cx="1141095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3.1917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年俄国十月革命胜利，建立了世界上第一个社会主义国家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——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苏联。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2900" y="5249863"/>
            <a:ext cx="11410950" cy="715962"/>
          </a:xfrm>
          <a:prstGeom prst="rect">
            <a:avLst/>
          </a:prstGeom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答案　</a:t>
            </a:r>
            <a:r>
              <a:rPr lang="zh-CN" altLang="zh-CN" sz="26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苏联的成立是在</a:t>
            </a:r>
            <a:r>
              <a:rPr lang="en-US" altLang="zh-CN" sz="26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1922</a:t>
            </a:r>
            <a:r>
              <a:rPr lang="zh-CN" altLang="zh-CN" sz="26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年。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/>
        </p:nvSpPr>
        <p:spPr>
          <a:xfrm>
            <a:off x="2136775" y="1701800"/>
            <a:ext cx="1871663" cy="2332038"/>
          </a:xfrm>
          <a:custGeom>
            <a:avLst/>
            <a:gdLst>
              <a:gd name="connsiteX0" fmla="*/ 1230923 w 1230923"/>
              <a:gd name="connsiteY0" fmla="*/ 484554 h 1512277"/>
              <a:gd name="connsiteX1" fmla="*/ 758092 w 1230923"/>
              <a:gd name="connsiteY1" fmla="*/ 0 h 1512277"/>
              <a:gd name="connsiteX2" fmla="*/ 0 w 1230923"/>
              <a:gd name="connsiteY2" fmla="*/ 754185 h 1512277"/>
              <a:gd name="connsiteX3" fmla="*/ 758092 w 1230923"/>
              <a:gd name="connsiteY3" fmla="*/ 1512277 h 1512277"/>
              <a:gd name="connsiteX4" fmla="*/ 1230923 w 1230923"/>
              <a:gd name="connsiteY4" fmla="*/ 1039446 h 1512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0923" h="1512277">
                <a:moveTo>
                  <a:pt x="1230923" y="484554"/>
                </a:moveTo>
                <a:lnTo>
                  <a:pt x="758092" y="0"/>
                </a:lnTo>
                <a:lnTo>
                  <a:pt x="0" y="754185"/>
                </a:lnTo>
                <a:lnTo>
                  <a:pt x="758092" y="1512277"/>
                </a:lnTo>
                <a:lnTo>
                  <a:pt x="1230923" y="1039446"/>
                </a:lnTo>
              </a:path>
            </a:pathLst>
          </a:custGeom>
          <a:noFill/>
          <a:ln>
            <a:solidFill>
              <a:schemeClr val="bg1">
                <a:lumMod val="50000"/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 dirty="0">
              <a:solidFill>
                <a:srgbClr val="413B39"/>
              </a:solidFill>
              <a:ea typeface="微软雅黑 Light" panose="020B0502040204020203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84575" y="2270125"/>
            <a:ext cx="4735513" cy="1193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/>
          </a:p>
        </p:txBody>
      </p:sp>
      <p:sp>
        <p:nvSpPr>
          <p:cNvPr id="11" name="文本框 17"/>
          <p:cNvSpPr txBox="1"/>
          <p:nvPr/>
        </p:nvSpPr>
        <p:spPr>
          <a:xfrm>
            <a:off x="4008438" y="2436813"/>
            <a:ext cx="4059237" cy="860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000" dirty="0">
                <a:latin typeface="+mj-ea"/>
                <a:ea typeface="+mj-ea"/>
              </a:rPr>
              <a:t>考题集训通关</a:t>
            </a:r>
          </a:p>
        </p:txBody>
      </p:sp>
      <p:sp>
        <p:nvSpPr>
          <p:cNvPr id="31748" name="文本框 21"/>
          <p:cNvSpPr txBox="1">
            <a:spLocks noChangeArrowheads="1"/>
          </p:cNvSpPr>
          <p:nvPr/>
        </p:nvSpPr>
        <p:spPr bwMode="auto">
          <a:xfrm>
            <a:off x="4237038" y="3463925"/>
            <a:ext cx="38306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charset="-122"/>
                <a:ea typeface="Helvetica"/>
                <a:cs typeface="Helvetica"/>
              </a:rPr>
              <a:t>悟透真题    练出高分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1"/>
          <p:cNvSpPr>
            <a:spLocks noChangeArrowheads="1"/>
          </p:cNvSpPr>
          <p:nvPr/>
        </p:nvSpPr>
        <p:spPr bwMode="auto">
          <a:xfrm>
            <a:off x="390525" y="1196975"/>
            <a:ext cx="11410950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1.(2019·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</a:rPr>
              <a:t>江苏单科，</a:t>
            </a: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18)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马克思说：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新思潮的优点就恰恰在于我们不想教条式地预料未来，而只是希望在批判旧世界中发现新世界。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这表明，马克思主义的诞生是</a:t>
            </a:r>
            <a:endParaRPr lang="zh-CN" altLang="zh-CN" sz="10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新旧理论的杂糅相济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		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在否定传统中预知未来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在批判中继承和创新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		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新旧世界的渐进式结合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32770" name="矩形 3"/>
          <p:cNvSpPr>
            <a:spLocks noChangeArrowheads="1"/>
          </p:cNvSpPr>
          <p:nvPr/>
        </p:nvSpPr>
        <p:spPr bwMode="auto">
          <a:xfrm>
            <a:off x="265113" y="304800"/>
            <a:ext cx="171608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4" tIns="45707" rIns="91414" bIns="45707">
            <a:spAutoFit/>
          </a:bodyPr>
          <a:lstStyle/>
          <a:p>
            <a:r>
              <a:rPr lang="zh-CN" altLang="en-US" sz="2900" b="1">
                <a:ea typeface="微软雅黑" pitchFamily="34" charset="-122"/>
                <a:sym typeface="Arial" charset="0"/>
              </a:rPr>
              <a:t>真题感悟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1588" y="981075"/>
            <a:ext cx="523875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858838" y="1082675"/>
            <a:ext cx="523875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3" name="图片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0888" y="182563"/>
            <a:ext cx="23764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9838373" y="2870835"/>
            <a:ext cx="955675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4"/>
          <p:cNvSpPr>
            <a:spLocks noChangeArrowheads="1"/>
          </p:cNvSpPr>
          <p:nvPr/>
        </p:nvSpPr>
        <p:spPr bwMode="auto">
          <a:xfrm>
            <a:off x="390525" y="1004888"/>
            <a:ext cx="114109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2.(2017·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</a:rPr>
              <a:t>江苏高考，</a:t>
            </a: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17)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1917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年，列宁在《四月提纲》中指出：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俄国当前形势的特点是从革命的第一阶段向革命的第二阶段过渡。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7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月，他又在《国家与革命》中阐明，资产阶级国家由无产阶级国家代替，不能通过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自行消亡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来实现。以上论断</a:t>
            </a:r>
            <a:endParaRPr lang="zh-CN" altLang="zh-CN" sz="10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明确指出武装起义条件已经成熟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凝聚布尔什维克全党的政治智慧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逐步明确俄国革命的任务和方式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说明仍存在和平取得政权的可能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838373" y="2870835"/>
            <a:ext cx="955675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4"/>
          <p:cNvSpPr>
            <a:spLocks noChangeArrowheads="1"/>
          </p:cNvSpPr>
          <p:nvPr/>
        </p:nvSpPr>
        <p:spPr bwMode="auto">
          <a:xfrm>
            <a:off x="390525" y="1004888"/>
            <a:ext cx="1141095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  <a:sym typeface="+mn-ea"/>
              </a:rPr>
              <a:t>3.(2013·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  <a:sym typeface="+mn-ea"/>
              </a:rPr>
              <a:t>江苏高考，</a:t>
            </a: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  <a:sym typeface="+mn-ea"/>
              </a:rPr>
              <a:t>19)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列宁在某次演讲时说：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这个革命的意义首先在于我们将拥有一个苏维埃政府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……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被压迫的群众将亲自建立政权，旧的国家机构将被彻底打碎，而新的管理机构即苏维埃组织将建立起来。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这里所说的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革命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是指</a:t>
            </a:r>
            <a:endParaRPr lang="zh-CN" altLang="zh-CN" sz="26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二月革命推翻沙皇专制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		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公开发表《四月提纲》</a:t>
            </a:r>
            <a:endParaRPr lang="zh-CN" altLang="zh-CN" sz="26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彼得格勒武装起义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		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执行战时共产主义政策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838373" y="2870835"/>
            <a:ext cx="955675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"/>
          <p:cNvSpPr>
            <a:spLocks noChangeArrowheads="1"/>
          </p:cNvSpPr>
          <p:nvPr/>
        </p:nvSpPr>
        <p:spPr bwMode="auto">
          <a:xfrm>
            <a:off x="390525" y="844550"/>
            <a:ext cx="114109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4.(2018·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</a:rPr>
              <a:t>课标全国</a:t>
            </a:r>
            <a:r>
              <a:rPr lang="en-US" altLang="zh-CN" sz="2600">
                <a:latin typeface="楷体_GB2312"/>
                <a:ea typeface="楷体_GB2312"/>
                <a:cs typeface="Times New Roman" pitchFamily="18" charset="0"/>
              </a:rPr>
              <a:t>Ⅰ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</a:rPr>
              <a:t>，</a:t>
            </a: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33)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1847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年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6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月，正义者同盟改名为共产主义者同盟，以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全世界无产者，联合起来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的新口号代替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人人皆兄弟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的旧口号，并规定同盟的目的是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通过传播财产公有的理论并尽快地求其实现，使人类得到解放。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这一变化说明</a:t>
            </a:r>
            <a:endParaRPr lang="zh-CN" altLang="zh-CN" sz="10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共产主义者同盟接受了马克思的革命理论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马克思主义的诞生推动了无产阶级的斗争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工人运动在欧洲的主要资本主义国家开始兴起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无产阶级与资产阶级的矛盾成为社会主要矛盾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782176" y="2870835"/>
            <a:ext cx="1068070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4"/>
          <p:cNvSpPr>
            <a:spLocks noChangeArrowheads="1"/>
          </p:cNvSpPr>
          <p:nvPr/>
        </p:nvSpPr>
        <p:spPr bwMode="auto">
          <a:xfrm>
            <a:off x="390525" y="1289050"/>
            <a:ext cx="114109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5.(2018·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</a:rPr>
              <a:t>海南高考，</a:t>
            </a: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20)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在俄国十月革命期间，布尔什维克党最初主张废除地主土地所有制、一切土地国有化，后随着形势的发展，又调整为全部土地归国家所有并交给农民使用。这一调整</a:t>
            </a:r>
            <a:endParaRPr lang="zh-CN" altLang="zh-CN" sz="10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促成了苏维埃的成立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争取了农民对革命的支持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推动了民主革命的深入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瓦解了临时政府的阶级基础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815513" y="2870835"/>
            <a:ext cx="1001395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1849438" y="3205163"/>
            <a:ext cx="8493125" cy="1352550"/>
          </a:xfrm>
          <a:prstGeom prst="roundRect">
            <a:avLst>
              <a:gd name="adj" fmla="val 7563"/>
            </a:avLst>
          </a:prstGeom>
          <a:solidFill>
            <a:srgbClr val="FFFBCF"/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12" name="组合 11"/>
          <p:cNvGrpSpPr>
            <a:grpSpLocks/>
          </p:cNvGrpSpPr>
          <p:nvPr/>
        </p:nvGrpSpPr>
        <p:grpSpPr bwMode="auto">
          <a:xfrm>
            <a:off x="1311275" y="1400175"/>
            <a:ext cx="9015413" cy="1381125"/>
            <a:chOff x="2727893" y="3437999"/>
            <a:chExt cx="15954382" cy="1311932"/>
          </a:xfrm>
        </p:grpSpPr>
        <p:sp>
          <p:nvSpPr>
            <p:cNvPr id="13" name="圆角矩形 12"/>
            <p:cNvSpPr/>
            <p:nvPr/>
          </p:nvSpPr>
          <p:spPr>
            <a:xfrm>
              <a:off x="3708362" y="3445539"/>
              <a:ext cx="14973913" cy="1304392"/>
            </a:xfrm>
            <a:prstGeom prst="roundRect">
              <a:avLst>
                <a:gd name="adj" fmla="val 7563"/>
              </a:avLst>
            </a:prstGeom>
            <a:solidFill>
              <a:srgbClr val="F5EFF5"/>
            </a:solidFill>
            <a:ln w="28575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9474" name="组合 13"/>
            <p:cNvGrpSpPr>
              <a:grpSpLocks/>
            </p:cNvGrpSpPr>
            <p:nvPr/>
          </p:nvGrpSpPr>
          <p:grpSpPr bwMode="auto">
            <a:xfrm>
              <a:off x="2727893" y="3437999"/>
              <a:ext cx="7840670" cy="499785"/>
              <a:chOff x="2727893" y="3437999"/>
              <a:chExt cx="7840670" cy="499785"/>
            </a:xfrm>
          </p:grpSpPr>
          <p:pic>
            <p:nvPicPr>
              <p:cNvPr id="19475" name="Picture 2" descr="C:\Users\fl\Desktop\设计元素及ppt\设计完成的\餐馆等\冯玲-07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27893" y="3437999"/>
                <a:ext cx="7567536" cy="499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476" name="TextBox 40"/>
              <p:cNvSpPr txBox="1">
                <a:spLocks noChangeArrowheads="1"/>
              </p:cNvSpPr>
              <p:nvPr/>
            </p:nvSpPr>
            <p:spPr bwMode="auto">
              <a:xfrm>
                <a:off x="4220070" y="3448258"/>
                <a:ext cx="6348493" cy="437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19</a:t>
                </a:r>
                <a:r>
                  <a:rPr lang="zh-CN" altLang="en-US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世纪初</a:t>
                </a:r>
                <a:r>
                  <a:rPr lang="en-US" altLang="zh-CN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—1848</a:t>
                </a:r>
                <a:r>
                  <a:rPr lang="zh-CN" altLang="en-US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年</a:t>
                </a:r>
              </a:p>
            </p:txBody>
          </p:sp>
        </p:grpSp>
      </p:grpSp>
      <p:pic>
        <p:nvPicPr>
          <p:cNvPr id="21" name="Picture 2" descr="C:\Users\fl\Desktop\设计元素及ppt\设计完成的\餐馆等\冯玲-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3213100"/>
            <a:ext cx="614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Box 40"/>
          <p:cNvSpPr txBox="1">
            <a:spLocks noChangeArrowheads="1"/>
          </p:cNvSpPr>
          <p:nvPr/>
        </p:nvSpPr>
        <p:spPr bwMode="auto">
          <a:xfrm>
            <a:off x="2640013" y="3165475"/>
            <a:ext cx="544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19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世纪</a:t>
            </a:r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40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年代</a:t>
            </a:r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—19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世纪</a:t>
            </a:r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70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lang="zh-CN" altLang="en-US" sz="21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代</a:t>
            </a: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2054225" y="1927225"/>
            <a:ext cx="8359775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1848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共产党宣言</a:t>
            </a:r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的发表，标志着马克思主义的诞生，社会主义由空想变成科学。</a:t>
            </a: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645150" y="1428750"/>
            <a:ext cx="27162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2A5CAA"/>
                </a:solidFill>
                <a:latin typeface="黑体" pitchFamily="49" charset="-122"/>
                <a:ea typeface="黑体" pitchFamily="49" charset="-122"/>
              </a:rPr>
              <a:t>从空想到科学</a:t>
            </a:r>
          </a:p>
        </p:txBody>
      </p:sp>
      <p:sp>
        <p:nvSpPr>
          <p:cNvPr id="25" name="文本框 24"/>
          <p:cNvSpPr txBox="1">
            <a:spLocks noChangeArrowheads="1"/>
          </p:cNvSpPr>
          <p:nvPr/>
        </p:nvSpPr>
        <p:spPr bwMode="auto">
          <a:xfrm>
            <a:off x="7545388" y="3309938"/>
            <a:ext cx="2438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2A5CAA"/>
                </a:solidFill>
                <a:latin typeface="黑体" pitchFamily="49" charset="-122"/>
                <a:ea typeface="黑体" pitchFamily="49" charset="-122"/>
              </a:rPr>
              <a:t>从理论到实践</a:t>
            </a:r>
          </a:p>
        </p:txBody>
      </p:sp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2054225" y="3641725"/>
            <a:ext cx="81851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1871年，法国巴黎公社建立了第一个无产阶级性质的政权，社会主义由理论发展到实践。</a:t>
            </a:r>
          </a:p>
        </p:txBody>
      </p:sp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1311275" y="4889500"/>
            <a:ext cx="9015413" cy="1379538"/>
            <a:chOff x="2727893" y="3437999"/>
            <a:chExt cx="15954382" cy="1311932"/>
          </a:xfrm>
        </p:grpSpPr>
        <p:sp>
          <p:nvSpPr>
            <p:cNvPr id="3" name="圆角矩形 2"/>
            <p:cNvSpPr/>
            <p:nvPr/>
          </p:nvSpPr>
          <p:spPr>
            <a:xfrm>
              <a:off x="3708362" y="3445548"/>
              <a:ext cx="14973913" cy="1304383"/>
            </a:xfrm>
            <a:prstGeom prst="roundRect">
              <a:avLst>
                <a:gd name="adj" fmla="val 7563"/>
              </a:avLst>
            </a:prstGeom>
            <a:solidFill>
              <a:srgbClr val="F5EFF5"/>
            </a:solidFill>
            <a:ln w="28575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9470" name="组合 4"/>
            <p:cNvGrpSpPr>
              <a:grpSpLocks/>
            </p:cNvGrpSpPr>
            <p:nvPr/>
          </p:nvGrpSpPr>
          <p:grpSpPr bwMode="auto">
            <a:xfrm>
              <a:off x="2727893" y="3437999"/>
              <a:ext cx="7840670" cy="499785"/>
              <a:chOff x="2727893" y="3437999"/>
              <a:chExt cx="7840670" cy="499785"/>
            </a:xfrm>
          </p:grpSpPr>
          <p:pic>
            <p:nvPicPr>
              <p:cNvPr id="19471" name="Picture 2" descr="C:\Users\fl\Desktop\设计元素及ppt\设计完成的\餐馆等\冯玲-07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27893" y="3437999"/>
                <a:ext cx="7567536" cy="499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472" name="TextBox 40"/>
              <p:cNvSpPr txBox="1">
                <a:spLocks noChangeArrowheads="1"/>
              </p:cNvSpPr>
              <p:nvPr/>
            </p:nvSpPr>
            <p:spPr bwMode="auto">
              <a:xfrm>
                <a:off x="4219615" y="3448568"/>
                <a:ext cx="6348948" cy="4348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19</a:t>
                </a:r>
                <a:r>
                  <a:rPr lang="zh-CN" altLang="en-US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世纪</a:t>
                </a:r>
                <a:r>
                  <a:rPr lang="en-US" altLang="zh-CN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70</a:t>
                </a:r>
                <a:r>
                  <a:rPr lang="zh-CN" altLang="en-US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年代</a:t>
                </a:r>
                <a:r>
                  <a:rPr lang="en-US" altLang="zh-CN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—20</a:t>
                </a:r>
                <a:r>
                  <a:rPr lang="zh-CN" altLang="en-US" sz="2400" b="1">
                    <a:solidFill>
                      <a:srgbClr val="FFFFFF"/>
                    </a:solidFill>
                    <a:latin typeface="黑体" pitchFamily="49" charset="-122"/>
                    <a:ea typeface="黑体" pitchFamily="49" charset="-122"/>
                  </a:rPr>
                  <a:t>世纪初</a:t>
                </a:r>
              </a:p>
            </p:txBody>
          </p:sp>
        </p:grpSp>
      </p:grp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305675" y="4881563"/>
            <a:ext cx="27162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2A5CAA"/>
                </a:solidFill>
                <a:latin typeface="黑体" pitchFamily="49" charset="-122"/>
                <a:ea typeface="黑体" pitchFamily="49" charset="-122"/>
              </a:rPr>
              <a:t>从理想到现实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879600" y="5414963"/>
            <a:ext cx="8359775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1917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年十月革命胜利，建立了人类历史上第一个无产阶级专政的社会主义国家，社会主义由理想变成了现实。</a:t>
            </a:r>
          </a:p>
        </p:txBody>
      </p:sp>
      <p:sp>
        <p:nvSpPr>
          <p:cNvPr id="19468" name="Text Box 22"/>
          <p:cNvSpPr txBox="1">
            <a:spLocks noChangeArrowheads="1"/>
          </p:cNvSpPr>
          <p:nvPr/>
        </p:nvSpPr>
        <p:spPr bwMode="auto">
          <a:xfrm>
            <a:off x="900113" y="363538"/>
            <a:ext cx="6502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  <a:ea typeface="黑体" pitchFamily="49" charset="-122"/>
              </a:rPr>
              <a:t>整体把握社会主义理论发展趋势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9461" grpId="0"/>
      <p:bldP spid="23" grpId="0"/>
      <p:bldP spid="24" grpId="0"/>
      <p:bldP spid="25" grpId="0"/>
      <p:bldP spid="31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4"/>
          <p:cNvSpPr>
            <a:spLocks noChangeArrowheads="1"/>
          </p:cNvSpPr>
          <p:nvPr/>
        </p:nvSpPr>
        <p:spPr bwMode="auto">
          <a:xfrm>
            <a:off x="390525" y="1082675"/>
            <a:ext cx="1141095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8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  <a:sym typeface="+mn-ea"/>
              </a:rPr>
              <a:t>1.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《共产党宣言》指出：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每一历史时代的经济生产以及必然由此产生的社会结构，是该时代政治和精神的历史的基础。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这一论断</a:t>
            </a:r>
            <a:endParaRPr lang="zh-CN" altLang="zh-CN" sz="26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8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是对唯物史观的集中表述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	</a:t>
            </a:r>
            <a:endParaRPr lang="en-US" altLang="zh-CN" sz="2600">
              <a:latin typeface="Times New Roman" pitchFamily="18" charset="0"/>
              <a:ea typeface="微软雅黑" pitchFamily="34" charset="-122"/>
            </a:endParaRPr>
          </a:p>
          <a:p>
            <a:pPr algn="just">
              <a:lnSpc>
                <a:spcPct val="18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提供了社会主义革命的历史依据</a:t>
            </a:r>
            <a:endParaRPr lang="zh-CN" altLang="zh-CN" sz="26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8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标志着马克思主义的诞生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	</a:t>
            </a:r>
            <a:endParaRPr lang="en-US" altLang="zh-CN" sz="2600">
              <a:latin typeface="Times New Roman" pitchFamily="18" charset="0"/>
              <a:ea typeface="微软雅黑" pitchFamily="34" charset="-122"/>
            </a:endParaRPr>
          </a:p>
          <a:p>
            <a:pPr algn="just">
              <a:lnSpc>
                <a:spcPct val="18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揭示出当时资本主义制度的腐朽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37890" name="矩形 3"/>
          <p:cNvSpPr>
            <a:spLocks noChangeArrowheads="1"/>
          </p:cNvSpPr>
          <p:nvPr/>
        </p:nvSpPr>
        <p:spPr bwMode="auto">
          <a:xfrm>
            <a:off x="265113" y="450850"/>
            <a:ext cx="171608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4" tIns="45707" rIns="91414" bIns="45707">
            <a:spAutoFit/>
          </a:bodyPr>
          <a:lstStyle/>
          <a:p>
            <a:r>
              <a:rPr lang="zh-CN" altLang="en-US" sz="2900" b="1">
                <a:ea typeface="微软雅黑" pitchFamily="34" charset="-122"/>
                <a:sym typeface="Arial" charset="0"/>
              </a:rPr>
              <a:t>模拟通关</a:t>
            </a:r>
          </a:p>
        </p:txBody>
      </p:sp>
      <p:cxnSp>
        <p:nvCxnSpPr>
          <p:cNvPr id="27" name="直接连接符 26"/>
          <p:cNvCxnSpPr/>
          <p:nvPr/>
        </p:nvCxnSpPr>
        <p:spPr>
          <a:xfrm>
            <a:off x="858838" y="1082675"/>
            <a:ext cx="523875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2" name="图片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0888" y="182563"/>
            <a:ext cx="23764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直接连接符 1"/>
          <p:cNvCxnSpPr/>
          <p:nvPr/>
        </p:nvCxnSpPr>
        <p:spPr>
          <a:xfrm>
            <a:off x="390525" y="1082675"/>
            <a:ext cx="523875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9401176" y="2811780"/>
            <a:ext cx="1068070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4"/>
          <p:cNvSpPr>
            <a:spLocks noChangeArrowheads="1"/>
          </p:cNvSpPr>
          <p:nvPr/>
        </p:nvSpPr>
        <p:spPr bwMode="auto">
          <a:xfrm>
            <a:off x="390525" y="1082675"/>
            <a:ext cx="1141095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  <a:sym typeface="+mn-ea"/>
              </a:rPr>
              <a:t>2.(2019·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  <a:sym typeface="+mn-ea"/>
              </a:rPr>
              <a:t>南京模考</a:t>
            </a: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  <a:sym typeface="+mn-ea"/>
              </a:rPr>
              <a:t>)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《共产党宣言》指出：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资产阶级在它已经取得了统治的地方把一切封建的、宗法的和田园诗般的关系都已经破坏了。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这一论述</a:t>
            </a:r>
            <a:endParaRPr lang="zh-CN" altLang="zh-CN" sz="26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否定了资产阶级历史作用</a:t>
            </a:r>
            <a:endParaRPr lang="zh-CN" altLang="zh-CN" sz="26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批判了资产阶级对近代世界进步的阻碍</a:t>
            </a:r>
            <a:endParaRPr lang="zh-CN" altLang="zh-CN" sz="26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认同了资产阶级价值观念</a:t>
            </a:r>
            <a:endParaRPr lang="zh-CN" altLang="zh-CN" sz="26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肯定近代以来世界发生的社会历史变革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83396" y="2811780"/>
            <a:ext cx="1103630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4"/>
          <p:cNvSpPr>
            <a:spLocks noChangeArrowheads="1"/>
          </p:cNvSpPr>
          <p:nvPr/>
        </p:nvSpPr>
        <p:spPr bwMode="auto">
          <a:xfrm>
            <a:off x="390525" y="1289050"/>
            <a:ext cx="11410950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  <a:sym typeface="+mn-ea"/>
              </a:rPr>
              <a:t>3.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二月革命后，布尔什维克党的机关报《工人之路》以通栏标题向人民发出号召：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把唯一彻底的和坚韧不拔的革命党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  <a:sym typeface="+mn-ea"/>
              </a:rPr>
              <a:t>——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布尔什维克党选进立宪会议！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  <a:sym typeface="+mn-ea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ea"/>
              </a:rPr>
              <a:t>这表明当时布尔什维克党主张</a:t>
            </a:r>
            <a:endParaRPr lang="zh-CN" altLang="zh-CN" sz="26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退出第一次世界大战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		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利用和平方式掌握政权</a:t>
            </a:r>
            <a:endParaRPr lang="zh-CN" altLang="zh-CN" sz="26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与临时政府彻底决裂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sym typeface="+mn-ea"/>
              </a:rPr>
              <a:t>		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sym typeface="+mn-ea"/>
              </a:rPr>
              <a:t>立即发动武装起义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34514" y="2811780"/>
            <a:ext cx="1001395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0525" y="1289050"/>
            <a:ext cx="11410950" cy="4321175"/>
          </a:xfrm>
          <a:prstGeom prst="rect">
            <a:avLst/>
          </a:prstGeom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4.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《四月提纲》发表不久，列宁在《两个政权》中强调：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一切革命的根本问题是国家政权问题。不弄清这个问题，便谈不上自觉地参加革命，更不用说领导革命。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这表明列宁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A.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强调两个政权并存局面不可避免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B.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坚持全部政权归苏维埃的观点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C.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肯定资产阶级民主革命的长期性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D.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提出与临时政府合作的必要性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34514" y="2811780"/>
            <a:ext cx="1001395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矩形 6"/>
          <p:cNvSpPr>
            <a:spLocks noChangeArrowheads="1"/>
          </p:cNvSpPr>
          <p:nvPr/>
        </p:nvSpPr>
        <p:spPr bwMode="auto">
          <a:xfrm>
            <a:off x="390525" y="1004888"/>
            <a:ext cx="114109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875" tIns="60936" rIns="121875" bIns="6093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5.(2019·</a:t>
            </a:r>
            <a:r>
              <a:rPr lang="zh-CN" altLang="zh-CN" sz="2600">
                <a:latin typeface="Times New Roman" pitchFamily="18" charset="0"/>
                <a:ea typeface="楷体_GB2312"/>
                <a:cs typeface="Times New Roman" pitchFamily="18" charset="0"/>
              </a:rPr>
              <a:t>海门一模，</a:t>
            </a:r>
            <a:r>
              <a:rPr lang="en-US" altLang="zh-CN" sz="2600">
                <a:latin typeface="Times New Roman" pitchFamily="18" charset="0"/>
                <a:ea typeface="楷体_GB2312"/>
                <a:cs typeface="Courier New" pitchFamily="49" charset="0"/>
              </a:rPr>
              <a:t>17)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《布尔什维克和世界大战》一书中写道：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这个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(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资本家</a:t>
            </a:r>
            <a:r>
              <a:rPr lang="en-US" altLang="zh-CN" sz="2600">
                <a:latin typeface="Times New Roman" pitchFamily="18" charset="0"/>
                <a:ea typeface="微软雅黑" pitchFamily="34" charset="-122"/>
                <a:cs typeface="Courier New" pitchFamily="49" charset="0"/>
              </a:rPr>
              <a:t>)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政府给予人民的是军事管制而不是自由，它作为协约资本的人质，一次又一次地把工人、士兵们驱向战争，甚至从来不试图开始和平谈判。</a:t>
            </a:r>
            <a:r>
              <a:rPr lang="en-US" altLang="zh-CN" sz="2600">
                <a:latin typeface="宋体" charset="-122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针对此状况，列宁</a:t>
            </a:r>
            <a:endParaRPr lang="zh-CN" altLang="zh-CN" sz="1000">
              <a:latin typeface="宋体" charset="-122"/>
              <a:ea typeface="微软雅黑" pitchFamily="34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A.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提出支持资产阶级临时政府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B.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坚持全部政权归苏维埃的观点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C.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主张进行资产阶级民主革命</a:t>
            </a:r>
            <a:endParaRPr lang="zh-CN" altLang="zh-CN" sz="1000">
              <a:latin typeface="宋体" charset="-122"/>
              <a:cs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600">
                <a:latin typeface="Times New Roman" pitchFamily="18" charset="0"/>
                <a:ea typeface="微软雅黑" pitchFamily="34" charset="-122"/>
              </a:rPr>
              <a:t>D.</a:t>
            </a:r>
            <a:r>
              <a:rPr lang="zh-CN" altLang="zh-CN" sz="2600">
                <a:latin typeface="Times New Roman" pitchFamily="18" charset="0"/>
                <a:ea typeface="微软雅黑" pitchFamily="34" charset="-122"/>
              </a:rPr>
              <a:t>强调两个政权的并存不可避免</a:t>
            </a:r>
            <a:endParaRPr lang="zh-CN" altLang="zh-CN" sz="1000">
              <a:latin typeface="宋体" charset="-122"/>
              <a:cs typeface="Courier New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34514" y="2811780"/>
            <a:ext cx="1001395" cy="186118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1879600" y="1874838"/>
            <a:ext cx="8491538" cy="1352550"/>
          </a:xfrm>
          <a:prstGeom prst="roundRect">
            <a:avLst>
              <a:gd name="adj" fmla="val 7563"/>
            </a:avLst>
          </a:prstGeom>
          <a:solidFill>
            <a:srgbClr val="FFFBCF"/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21" name="Picture 2" descr="C:\Users\fl\Desktop\设计元素及ppt\设计完成的\餐馆等\冯玲-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8275" y="1908175"/>
            <a:ext cx="4191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40"/>
          <p:cNvSpPr txBox="1">
            <a:spLocks noChangeArrowheads="1"/>
          </p:cNvSpPr>
          <p:nvPr/>
        </p:nvSpPr>
        <p:spPr bwMode="auto">
          <a:xfrm>
            <a:off x="2112963" y="1874838"/>
            <a:ext cx="3735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20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世纪初</a:t>
            </a:r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—20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世纪</a:t>
            </a:r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50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lang="zh-CN" altLang="en-US" sz="21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代</a:t>
            </a:r>
          </a:p>
        </p:txBody>
      </p:sp>
      <p:sp>
        <p:nvSpPr>
          <p:cNvPr id="25" name="文本框 24"/>
          <p:cNvSpPr txBox="1">
            <a:spLocks noChangeArrowheads="1"/>
          </p:cNvSpPr>
          <p:nvPr/>
        </p:nvSpPr>
        <p:spPr bwMode="auto">
          <a:xfrm>
            <a:off x="5645150" y="1874838"/>
            <a:ext cx="2438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2A5CAA"/>
                </a:solidFill>
                <a:latin typeface="黑体" pitchFamily="49" charset="-122"/>
                <a:ea typeface="黑体" pitchFamily="49" charset="-122"/>
              </a:rPr>
              <a:t>从一国到多国</a:t>
            </a:r>
            <a:endParaRPr lang="zh-CN" altLang="en-US">
              <a:solidFill>
                <a:srgbClr val="2A5CAA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1879600" y="4002088"/>
            <a:ext cx="8518525" cy="1154112"/>
          </a:xfrm>
          <a:prstGeom prst="roundRect">
            <a:avLst>
              <a:gd name="adj" fmla="val 7563"/>
            </a:avLst>
          </a:prstGeom>
          <a:solidFill>
            <a:schemeClr val="bg2"/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27" name="Picture 2" descr="C:\Users\fl\Desktop\设计元素及ppt\设计完成的\餐馆等\冯玲-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8275" y="4030663"/>
            <a:ext cx="33607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40"/>
          <p:cNvSpPr txBox="1">
            <a:spLocks noChangeArrowheads="1"/>
          </p:cNvSpPr>
          <p:nvPr/>
        </p:nvSpPr>
        <p:spPr bwMode="auto">
          <a:xfrm>
            <a:off x="2149475" y="4002088"/>
            <a:ext cx="2768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20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世纪</a:t>
            </a:r>
            <a:r>
              <a:rPr lang="en-US" altLang="zh-CN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50</a:t>
            </a:r>
            <a:r>
              <a:rPr lang="zh-CN" altLang="en-US" sz="2400" b="1">
                <a:solidFill>
                  <a:srgbClr val="FFFFFF"/>
                </a:solidFill>
                <a:latin typeface="黑体" pitchFamily="49" charset="-122"/>
                <a:ea typeface="黑体" pitchFamily="49" charset="-122"/>
              </a:rPr>
              <a:t>年代至今</a:t>
            </a:r>
          </a:p>
        </p:txBody>
      </p:sp>
      <p:sp>
        <p:nvSpPr>
          <p:cNvPr id="30" name="文本框 29"/>
          <p:cNvSpPr txBox="1">
            <a:spLocks noChangeArrowheads="1"/>
          </p:cNvSpPr>
          <p:nvPr/>
        </p:nvSpPr>
        <p:spPr bwMode="auto">
          <a:xfrm>
            <a:off x="4799013" y="4030663"/>
            <a:ext cx="37861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2A5CAA"/>
                </a:solidFill>
                <a:latin typeface="黑体" pitchFamily="49" charset="-122"/>
                <a:ea typeface="黑体" pitchFamily="49" charset="-122"/>
              </a:rPr>
              <a:t>从一种模式到多种模式</a:t>
            </a:r>
            <a:endParaRPr lang="zh-CN" altLang="en-US">
              <a:solidFill>
                <a:srgbClr val="2A5CAA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1879600" y="2371725"/>
            <a:ext cx="818515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第二次世界大战后，形成了世界性的社会主义阵营，社会主义由一国胜利发展到多国。</a:t>
            </a:r>
          </a:p>
        </p:txBody>
      </p:sp>
      <p:sp>
        <p:nvSpPr>
          <p:cNvPr id="32" name="文本框 31"/>
          <p:cNvSpPr txBox="1">
            <a:spLocks noChangeArrowheads="1"/>
          </p:cNvSpPr>
          <p:nvPr/>
        </p:nvSpPr>
        <p:spPr bwMode="auto">
          <a:xfrm>
            <a:off x="2019300" y="4462463"/>
            <a:ext cx="7086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>
                <a:latin typeface="楷体" pitchFamily="49" charset="-122"/>
                <a:ea typeface="楷体" pitchFamily="49" charset="-122"/>
              </a:rPr>
              <a:t>由苏联模式到南斯拉夫模式和中国模式。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781175" y="396875"/>
            <a:ext cx="4740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00FF"/>
                </a:solidFill>
              </a:rPr>
              <a:t>社会主义运动发展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20484" grpId="0"/>
      <p:bldP spid="25" grpId="0"/>
      <p:bldP spid="26" grpId="0" bldLvl="0" animBg="1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>
            <a:off x="674813" y="1053335"/>
            <a:ext cx="10842690" cy="3743723"/>
          </a:xfrm>
          <a:prstGeom prst="roundRect">
            <a:avLst>
              <a:gd name="adj" fmla="val 6902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9050">
            <a:gradFill>
              <a:gsLst>
                <a:gs pos="35000">
                  <a:srgbClr val="D4CAC0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anchor="ctr"/>
          <a:lstStyle/>
          <a:p>
            <a:pPr algn="ctr">
              <a:defRPr/>
            </a:pPr>
            <a:endParaRPr lang="zh-CN" altLang="en-US" sz="100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1863" y="1239838"/>
            <a:ext cx="10166350" cy="690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图解示意</a:t>
            </a:r>
            <a:r>
              <a:rPr lang="en-US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　马克思主义诞生的历史必然性</a:t>
            </a:r>
            <a:endParaRPr lang="en-US" altLang="zh-CN" sz="2600" b="1" kern="10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2050" name="Picture 2" descr="J6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5113" y="1989138"/>
            <a:ext cx="6581775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文本框 9217"/>
          <p:cNvSpPr/>
          <p:nvPr/>
        </p:nvSpPr>
        <p:spPr>
          <a:xfrm>
            <a:off x="931545" y="294005"/>
            <a:ext cx="10513695" cy="64516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36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华文中宋" charset="-122"/>
                <a:ea typeface="华文中宋" charset="-122"/>
                <a:cs typeface="+mn-ea"/>
                <a:sym typeface="Arial" panose="020B0604020202020204" pitchFamily="34" charset="0"/>
              </a:rPr>
              <a:t>一.从空想到科学——马克思主义的诞生：</a:t>
            </a:r>
            <a:r>
              <a:rPr lang="zh-CN" altLang="en-US" sz="24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19</a:t>
            </a:r>
            <a:r>
              <a:rPr lang="zh-CN" altLang="en-US" sz="24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世纪中）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22655" y="393700"/>
            <a:ext cx="10346690" cy="11988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华文中宋" charset="-122"/>
                <a:ea typeface="华文中宋" charset="-122"/>
                <a:cs typeface="+mn-ea"/>
                <a:sym typeface="+mn-ea"/>
              </a:rPr>
              <a:t>【易混提示】为什么空想社会主义具有“空想性”,而马克思主义却具有“科学性”？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125" y="1914525"/>
            <a:ext cx="11572875" cy="4511675"/>
          </a:xfrm>
          <a:prstGeom prst="rect">
            <a:avLst/>
          </a:prstGeom>
          <a:noFill/>
          <a:ln w="28575" cap="rnd" cmpd="thickThin">
            <a:solidFill>
              <a:schemeClr val="accent3">
                <a:lumMod val="50000"/>
              </a:schemeClr>
            </a:solidFill>
            <a:prstDash val="lgDash"/>
            <a:round/>
          </a:ln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空想性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”是因为空想社会主义理论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不能揭示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资本主义社会的本质矛盾和社会发展的一般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规律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,认识不到无产阶级是推翻资本主义、建设社会主义的核心力量，也找不到实现理想的正确途径。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科学性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”是因为马克思主义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阐明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社会发展的客观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规律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,揭示了无产阶级的历史使命，并指明了无产阶级斗争的方式和前途。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024063" y="428625"/>
          <a:ext cx="8993187" cy="5730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5689600"/>
                <a:gridCol w="2160905"/>
              </a:tblGrid>
              <a:tr h="65913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dirty="0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《</a:t>
                      </a:r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共产党宣言</a:t>
                      </a:r>
                      <a:r>
                        <a:rPr lang="en-US" altLang="zh-CN" sz="2800" dirty="0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》</a:t>
                      </a:r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549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生产力的推动力</a:t>
                      </a:r>
                      <a:endParaRPr lang="zh-CN" altLang="en-US" sz="2800" b="1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37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阶级斗争的推动力</a:t>
                      </a:r>
                      <a:endParaRPr lang="zh-CN" altLang="en-US" sz="2800" b="1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880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solidFill>
                            <a:srgbClr val="FF0000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阐述了马克思主义的基本原理，阐明了社会历史发展的客观规律。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67063" y="1143000"/>
            <a:ext cx="558641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1、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生产力发展的推动下，资本主义制度不适应社会化大生产的需要，</a:t>
            </a:r>
            <a:r>
              <a:rPr lang="zh-CN" altLang="en-US" sz="2400" b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资本主义必将会被共产主义所取代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2、</a:t>
            </a:r>
            <a:r>
              <a:rPr lang="zh-CN" altLang="en-US" sz="2400" b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资本主义制度取代封建制度是历史的进步。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（生产力的标准）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67063" y="3478213"/>
            <a:ext cx="558641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3、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无产阶级的历史使命是暴力推翻资产阶级的统治，建立无产阶级政权。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>
                <a:latin typeface="楷体" pitchFamily="49" charset="-122"/>
                <a:ea typeface="楷体" pitchFamily="49" charset="-122"/>
              </a:rPr>
              <a:t>4、</a:t>
            </a: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全世界无产者联合起来，同资产阶级进行斗争。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885238" y="1916113"/>
            <a:ext cx="2019300" cy="230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>
                <a:latin typeface="楷体" pitchFamily="49" charset="-122"/>
                <a:ea typeface="楷体" pitchFamily="49" charset="-122"/>
              </a:rPr>
              <a:t>斗争目标</a:t>
            </a:r>
            <a:endParaRPr lang="en-US" altLang="zh-CN" sz="3600" b="1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>
                <a:latin typeface="楷体" pitchFamily="49" charset="-122"/>
                <a:ea typeface="楷体" pitchFamily="49" charset="-122"/>
              </a:rPr>
              <a:t>基本力量</a:t>
            </a:r>
            <a:endParaRPr lang="en-US" altLang="zh-CN" sz="3600" b="1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>
                <a:latin typeface="楷体" pitchFamily="49" charset="-122"/>
                <a:ea typeface="楷体" pitchFamily="49" charset="-122"/>
              </a:rPr>
              <a:t>实现手段</a:t>
            </a:r>
            <a:endParaRPr lang="en-US" altLang="zh-CN" sz="3600" b="1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>
                <a:latin typeface="楷体" pitchFamily="49" charset="-122"/>
                <a:ea typeface="楷体" pitchFamily="49" charset="-122"/>
              </a:rPr>
              <a:t>理论依据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9550" y="404813"/>
            <a:ext cx="8921750" cy="49371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19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600" b="1" kern="1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/>
              </a:rPr>
              <a:t>［</a:t>
            </a:r>
            <a:r>
              <a:rPr lang="zh-CN" altLang="zh-CN" sz="2600" b="1" kern="1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/>
              </a:rPr>
              <a:t>运用材料论证问题</a:t>
            </a:r>
            <a:r>
              <a:rPr lang="zh-CN" altLang="en-US" sz="2600" b="1" kern="1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/>
              </a:rPr>
              <a:t>］</a:t>
            </a:r>
            <a:r>
              <a:rPr lang="en-US" altLang="zh-CN" sz="2600" b="1" kern="100" dirty="0">
                <a:solidFill>
                  <a:srgbClr val="0070C0"/>
                </a:solidFill>
                <a:latin typeface="微软雅黑"/>
                <a:ea typeface="微软雅黑"/>
                <a:cs typeface="Times New Roman"/>
              </a:rPr>
              <a:t>——</a:t>
            </a:r>
            <a:r>
              <a:rPr lang="zh-CN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科学社会主义的科学性</a:t>
            </a:r>
            <a:endParaRPr lang="en-US" altLang="zh-CN" sz="2600" b="1" kern="100" dirty="0">
              <a:solidFill>
                <a:srgbClr val="0070C0"/>
              </a:solidFill>
              <a:latin typeface="微软雅黑"/>
              <a:ea typeface="微软雅黑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8938" y="881063"/>
            <a:ext cx="11414125" cy="5492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121914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6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材料　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共产党人不屑于隐瞒自己的观点和意图。他们公开宣布；他们的目的只有用暴力推翻全部现存的社会制度才能达到。</a:t>
            </a:r>
            <a:endParaRPr lang="zh-CN" altLang="zh-CN" sz="10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 defTabSz="121914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无产阶级将利用自己的政治统治，一步一步地夺取资产阶级的全部资本，把一切生产工具集中在国家即组织成为统治阶级的无产阶级手里，并且尽可能快地增加生产力的总量。</a:t>
            </a:r>
            <a:endParaRPr lang="zh-CN" altLang="zh-CN" sz="10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 defTabSz="121914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无产者在这个革命中失去的只是锁链。他们获得的将是整个世界。全世界无产者，联合起来！</a:t>
            </a: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——</a:t>
            </a: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均节选自《共产党宣言》</a:t>
            </a:r>
            <a:endParaRPr lang="zh-CN" altLang="zh-CN" sz="10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 defTabSz="121914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要求：分析材料，论证科学社会主义的科学性所在。</a:t>
            </a:r>
            <a:endParaRPr lang="zh-CN" altLang="zh-CN" sz="10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 defTabSz="121914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试答：</a:t>
            </a:r>
            <a:r>
              <a:rPr lang="en-US" altLang="zh-CN" sz="26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______________________________________________________________</a:t>
            </a:r>
            <a:endParaRPr lang="zh-CN" altLang="zh-CN" sz="10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>
            <a:off x="674813" y="1053335"/>
            <a:ext cx="10842690" cy="3538410"/>
          </a:xfrm>
          <a:prstGeom prst="roundRect">
            <a:avLst>
              <a:gd name="adj" fmla="val 6902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9050">
            <a:gradFill>
              <a:gsLst>
                <a:gs pos="35000">
                  <a:srgbClr val="D4CAC0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anchor="ctr"/>
          <a:lstStyle/>
          <a:p>
            <a:pPr algn="ctr">
              <a:defRPr/>
            </a:pPr>
            <a:endParaRPr lang="zh-CN" altLang="en-US" sz="100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8213" y="1296988"/>
            <a:ext cx="10064750" cy="690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构图解史</a:t>
            </a:r>
            <a:r>
              <a:rPr lang="en-US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zh-CN" sz="26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　俄国十月革命的过程</a:t>
            </a:r>
            <a:endParaRPr lang="zh-CN" altLang="zh-CN" sz="2600" kern="1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25605" name="Picture 2" descr="J6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93850" y="2236788"/>
            <a:ext cx="8899525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文本框 9217"/>
          <p:cNvSpPr/>
          <p:nvPr/>
        </p:nvSpPr>
        <p:spPr>
          <a:xfrm>
            <a:off x="1383665" y="306070"/>
            <a:ext cx="9620250" cy="64516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36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华文中宋" charset="-122"/>
                <a:ea typeface="华文中宋" charset="-122"/>
                <a:cs typeface="+mn-ea"/>
                <a:sym typeface="Arial" panose="020B0604020202020204" pitchFamily="34" charset="0"/>
              </a:rPr>
              <a:t>二.从理想到现实——俄国十月革命：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（</a:t>
            </a:r>
            <a:r>
              <a:rPr lang="en-US" altLang="zh-CN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1917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年）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587500" y="1236663"/>
            <a:ext cx="9002713" cy="520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 fontAlgn="auto">
              <a:defRPr/>
            </a:pPr>
            <a:r>
              <a:rPr lang="zh-CN" altLang="en-US" sz="2800" b="1" dirty="0">
                <a:effectLst>
                  <a:outerShdw blurRad="38100" dist="38100" dir="2700000">
                    <a:srgbClr val="000000"/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  <a:cs typeface="+mn-ea"/>
                <a:sym typeface="+mn-ea"/>
              </a:rPr>
              <a:t>二月革命与十月革命的比较</a:t>
            </a:r>
            <a:endParaRPr lang="zh-CN" altLang="en-US" sz="2800" b="1" noProof="1">
              <a:effectLst>
                <a:outerShdw blurRad="38100" dist="38100" dir="2700000">
                  <a:srgbClr val="000000"/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  <a:cs typeface="+mn-ea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593850" y="1758950"/>
          <a:ext cx="9012238" cy="4235450"/>
        </p:xfrm>
        <a:graphic>
          <a:graphicData uri="http://schemas.openxmlformats.org/drawingml/2006/table">
            <a:tbl>
              <a:tblPr/>
              <a:tblGrid>
                <a:gridCol w="453390"/>
                <a:gridCol w="1447800"/>
                <a:gridCol w="3212465"/>
                <a:gridCol w="3898265"/>
              </a:tblGrid>
              <a:tr h="457200">
                <a:tc grid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2000" b="1" dirty="0"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</a:rPr>
                        <a:t>二月革命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</a:rPr>
                        <a:t>十月革命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690">
                <a:tc rowSpan="3"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  <a:sym typeface="+mn-ea"/>
                        </a:rPr>
                        <a:t>不同点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  <a:sym typeface="+mn-ea"/>
                        </a:rPr>
                        <a:t>革命对象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  <a:sym typeface="+mn-ea"/>
                        </a:rPr>
                        <a:t>革命性质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37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  <a:sym typeface="+mn-ea"/>
                        </a:rPr>
                        <a:t>革命结果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 gridSpan="2"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</a:rPr>
                        <a:t>相同点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285">
                <a:tc gridSpan="2">
                  <a:txBody>
                    <a:bodyPr/>
                    <a:lstStyle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华文中宋" charset="-122"/>
                          <a:ea typeface="华文中宋" charset="-122"/>
                        </a:rPr>
                        <a:t>关系</a:t>
                      </a: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608388" y="2338388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rgbClr val="0000FF"/>
                </a:solidFill>
                <a:latin typeface="华文中宋"/>
                <a:ea typeface="华文中宋"/>
                <a:cs typeface="华文中宋"/>
              </a:rPr>
              <a:t>沙皇专制统治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742113" y="2338388"/>
            <a:ext cx="38639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资产阶级临时政府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694113" y="280035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资产阶级民主革命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6726238" y="2816225"/>
            <a:ext cx="38639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无产阶级社会主义革命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3521075" y="3276600"/>
            <a:ext cx="3205163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rgbClr val="0000FF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结束沙皇专制统治，出现两个政权并存的局面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6726238" y="3276600"/>
            <a:ext cx="3863975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b="1">
                <a:solidFill>
                  <a:srgbClr val="FF0000"/>
                </a:solidFill>
                <a:latin typeface="华文中宋"/>
                <a:ea typeface="华文中宋"/>
                <a:cs typeface="华文中宋"/>
                <a:sym typeface="宋体" charset="-122"/>
              </a:rPr>
              <a:t>推翻了资产阶级临时政府，建立了世界上第一个社会主义国家</a:t>
            </a:r>
          </a:p>
        </p:txBody>
      </p:sp>
      <p:sp>
        <p:nvSpPr>
          <p:cNvPr id="15" name="矩形 14"/>
          <p:cNvSpPr/>
          <p:nvPr/>
        </p:nvSpPr>
        <p:spPr>
          <a:xfrm>
            <a:off x="3533775" y="4475163"/>
            <a:ext cx="7070725" cy="398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000" b="1" noProof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</a:rPr>
              <a:t>无产阶级</a:t>
            </a:r>
            <a:r>
              <a:rPr lang="zh-CN" alt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</a:rPr>
              <a:t>及其政党</a:t>
            </a:r>
            <a:r>
              <a:rPr lang="zh-CN" altLang="en-US" sz="2000" b="1" noProof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</a:rPr>
              <a:t>布尔什维克党</a:t>
            </a:r>
            <a:r>
              <a:rPr lang="zh-CN" alt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</a:rPr>
              <a:t>在两次革命中起了领导作用</a:t>
            </a:r>
          </a:p>
        </p:txBody>
      </p:sp>
      <p:sp>
        <p:nvSpPr>
          <p:cNvPr id="16" name="矩形 15"/>
          <p:cNvSpPr/>
          <p:nvPr/>
        </p:nvSpPr>
        <p:spPr>
          <a:xfrm>
            <a:off x="3533775" y="4978400"/>
            <a:ext cx="7083425" cy="1014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fontAlgn="auto" hangingPunct="0">
              <a:defRPr/>
            </a:pPr>
            <a:r>
              <a:rPr lang="zh-CN" alt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charset="-122"/>
                <a:ea typeface="华文中宋" charset="-122"/>
                <a:sym typeface="+mn-ea"/>
              </a:rPr>
              <a:t>二者紧密相连，在布尔什维克当的领导下，俄国革命由二月革命发展到十月革命，形成了资产阶级民主革命和社会主义革命两个不同阶段。</a:t>
            </a:r>
          </a:p>
        </p:txBody>
      </p:sp>
      <p:sp>
        <p:nvSpPr>
          <p:cNvPr id="21505" name="文本框 9217"/>
          <p:cNvSpPr/>
          <p:nvPr/>
        </p:nvSpPr>
        <p:spPr>
          <a:xfrm>
            <a:off x="1383665" y="306070"/>
            <a:ext cx="9620250" cy="64516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36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华文中宋" charset="-122"/>
                <a:ea typeface="华文中宋" charset="-122"/>
                <a:cs typeface="+mn-ea"/>
                <a:sym typeface="Arial" panose="020B0604020202020204" pitchFamily="34" charset="0"/>
              </a:rPr>
              <a:t>二.从理想到现实——俄国十月革命：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（</a:t>
            </a:r>
            <a:r>
              <a:rPr lang="en-US" altLang="zh-CN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1917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Arial" panose="020B0604020202020204" pitchFamily="34" charset="0"/>
              </a:rPr>
              <a:t>年）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99b39ee-8fa1-457d-99a6-27daf820905b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60dd416-6e3e-4f55-b368-618efac1ab2a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c19a81b-07bd-49ef-9752-2a6e188ef658}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黑色背景字幕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2793</Words>
  <Application>WPS 演示</Application>
  <PresentationFormat>自定义</PresentationFormat>
  <Paragraphs>152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演示文稿设计模板</vt:lpstr>
      </vt:variant>
      <vt:variant>
        <vt:i4>11</vt:i4>
      </vt:variant>
      <vt:variant>
        <vt:lpstr>幻灯片标题</vt:lpstr>
      </vt:variant>
      <vt:variant>
        <vt:i4>24</vt:i4>
      </vt:variant>
    </vt:vector>
  </HeadingPairs>
  <TitlesOfParts>
    <vt:vector size="54" baseType="lpstr">
      <vt:lpstr>Calibri</vt:lpstr>
      <vt:lpstr>宋体</vt:lpstr>
      <vt:lpstr>Arial</vt:lpstr>
      <vt:lpstr>Calibri Light</vt:lpstr>
      <vt:lpstr>Arial Unicode MS</vt:lpstr>
      <vt:lpstr>Times New Roman</vt:lpstr>
      <vt:lpstr>微软雅黑</vt:lpstr>
      <vt:lpstr>黑体</vt:lpstr>
      <vt:lpstr>楷体</vt:lpstr>
      <vt:lpstr>+mn-lt</vt:lpstr>
      <vt:lpstr>Wingdings</vt:lpstr>
      <vt:lpstr>仿宋</vt:lpstr>
      <vt:lpstr>Courier New</vt:lpstr>
      <vt:lpstr>DFKai-SB</vt:lpstr>
      <vt:lpstr>+mn-ea</vt:lpstr>
      <vt:lpstr>华文中宋</vt:lpstr>
      <vt:lpstr>微软雅黑 Light</vt:lpstr>
      <vt:lpstr>Helvetica</vt:lpstr>
      <vt:lpstr>楷体_GB2312</vt:lpstr>
      <vt:lpstr>第一PPT，www.1ppt.com</vt:lpstr>
      <vt:lpstr>黑色背景字幕版</vt:lpstr>
      <vt:lpstr>第一PPT，www.1ppt.com</vt:lpstr>
      <vt:lpstr>第一PPT，www.1ppt.com</vt:lpstr>
      <vt:lpstr>第一PPT，www.1ppt.com</vt:lpstr>
      <vt:lpstr>第一PPT，www.1ppt.com</vt:lpstr>
      <vt:lpstr>第一PPT，www.1ppt.com</vt:lpstr>
      <vt:lpstr>第一PPT，www.1ppt.com</vt:lpstr>
      <vt:lpstr>第一PPT，www.1ppt.com</vt:lpstr>
      <vt:lpstr>黑色背景字幕版</vt:lpstr>
      <vt:lpstr>黑色背景字幕版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Company>http://www.ypppt.com/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歷史課件模板</dc:title>
  <dc:creator>思睿齋主人</dc:creator>
  <cp:keywords>歷史模板</cp:keywords>
  <dc:description>www.1ppt.com</dc:description>
  <cp:lastModifiedBy>a</cp:lastModifiedBy>
  <cp:revision>81</cp:revision>
  <dcterms:created xsi:type="dcterms:W3CDTF">2017-03-03T07:14:00Z</dcterms:created>
  <dcterms:modified xsi:type="dcterms:W3CDTF">2020-04-23T07:25:43Z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