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58" r:id="rId9"/>
    <p:sldId id="259" r:id="rId10"/>
    <p:sldId id="260" r:id="rId11"/>
    <p:sldId id="261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3" r:id="rId2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66A4F-5A45-4DEB-8F4D-2054DBDD2A57}" type="datetimeFigureOut">
              <a:rPr lang="zh-CN" altLang="en-US" smtClean="0"/>
              <a:pPr/>
              <a:t>2019-12-03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7598-632F-4F97-8A87-F5F2289FB03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66A4F-5A45-4DEB-8F4D-2054DBDD2A57}" type="datetimeFigureOut">
              <a:rPr lang="zh-CN" altLang="en-US" smtClean="0"/>
              <a:pPr/>
              <a:t>2019-12-03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7598-632F-4F97-8A87-F5F2289FB03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66A4F-5A45-4DEB-8F4D-2054DBDD2A57}" type="datetimeFigureOut">
              <a:rPr lang="zh-CN" altLang="en-US" smtClean="0"/>
              <a:pPr/>
              <a:t>2019-12-03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7598-632F-4F97-8A87-F5F2289FB03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66A4F-5A45-4DEB-8F4D-2054DBDD2A57}" type="datetimeFigureOut">
              <a:rPr lang="zh-CN" altLang="en-US" smtClean="0"/>
              <a:pPr/>
              <a:t>2019-12-03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7598-632F-4F97-8A87-F5F2289FB03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66A4F-5A45-4DEB-8F4D-2054DBDD2A57}" type="datetimeFigureOut">
              <a:rPr lang="zh-CN" altLang="en-US" smtClean="0"/>
              <a:pPr/>
              <a:t>2019-12-03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7598-632F-4F97-8A87-F5F2289FB03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66A4F-5A45-4DEB-8F4D-2054DBDD2A57}" type="datetimeFigureOut">
              <a:rPr lang="zh-CN" altLang="en-US" smtClean="0"/>
              <a:pPr/>
              <a:t>2019-12-03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7598-632F-4F97-8A87-F5F2289FB03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66A4F-5A45-4DEB-8F4D-2054DBDD2A57}" type="datetimeFigureOut">
              <a:rPr lang="zh-CN" altLang="en-US" smtClean="0"/>
              <a:pPr/>
              <a:t>2019-12-03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7598-632F-4F97-8A87-F5F2289FB03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66A4F-5A45-4DEB-8F4D-2054DBDD2A57}" type="datetimeFigureOut">
              <a:rPr lang="zh-CN" altLang="en-US" smtClean="0"/>
              <a:pPr/>
              <a:t>2019-12-03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7598-632F-4F97-8A87-F5F2289FB03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66A4F-5A45-4DEB-8F4D-2054DBDD2A57}" type="datetimeFigureOut">
              <a:rPr lang="zh-CN" altLang="en-US" smtClean="0"/>
              <a:pPr/>
              <a:t>2019-12-03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7598-632F-4F97-8A87-F5F2289FB03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66A4F-5A45-4DEB-8F4D-2054DBDD2A57}" type="datetimeFigureOut">
              <a:rPr lang="zh-CN" altLang="en-US" smtClean="0"/>
              <a:pPr/>
              <a:t>2019-12-03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7598-632F-4F97-8A87-F5F2289FB03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66A4F-5A45-4DEB-8F4D-2054DBDD2A57}" type="datetimeFigureOut">
              <a:rPr lang="zh-CN" altLang="en-US" smtClean="0"/>
              <a:pPr/>
              <a:t>2019-12-03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7598-632F-4F97-8A87-F5F2289FB03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66A4F-5A45-4DEB-8F4D-2054DBDD2A57}" type="datetimeFigureOut">
              <a:rPr lang="zh-CN" altLang="en-US" smtClean="0"/>
              <a:pPr/>
              <a:t>2019-12-03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77598-632F-4F97-8A87-F5F2289FB03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oleObject" Target="../embeddings/oleObject18.bin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9.bin"/><Relationship Id="rId9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oleObject" Target="../embeddings/oleObject21.bin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oleObject" Target="../embeddings/oleObject23.bin"/><Relationship Id="rId4" Type="http://schemas.openxmlformats.org/officeDocument/2006/relationships/oleObject" Target="../embeddings/oleObject22.bin"/><Relationship Id="rId9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oleObject" Target="../embeddings/oleObject24.bin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.png"/><Relationship Id="rId11" Type="http://schemas.openxmlformats.org/officeDocument/2006/relationships/oleObject" Target="../embeddings/oleObject27.bin"/><Relationship Id="rId5" Type="http://schemas.openxmlformats.org/officeDocument/2006/relationships/image" Target="../media/image3.png"/><Relationship Id="rId10" Type="http://schemas.openxmlformats.org/officeDocument/2006/relationships/oleObject" Target="../embeddings/oleObject26.bin"/><Relationship Id="rId4" Type="http://schemas.openxmlformats.org/officeDocument/2006/relationships/oleObject" Target="../embeddings/oleObject25.bin"/><Relationship Id="rId9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oleObject" Target="../embeddings/oleObject28.bin"/><Relationship Id="rId7" Type="http://schemas.openxmlformats.org/officeDocument/2006/relationships/image" Target="../media/image5.png"/><Relationship Id="rId12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.png"/><Relationship Id="rId11" Type="http://schemas.openxmlformats.org/officeDocument/2006/relationships/oleObject" Target="../embeddings/oleObject31.bin"/><Relationship Id="rId5" Type="http://schemas.openxmlformats.org/officeDocument/2006/relationships/image" Target="../media/image3.png"/><Relationship Id="rId10" Type="http://schemas.openxmlformats.org/officeDocument/2006/relationships/oleObject" Target="../embeddings/oleObject30.bin"/><Relationship Id="rId4" Type="http://schemas.openxmlformats.org/officeDocument/2006/relationships/oleObject" Target="../embeddings/oleObject29.bin"/><Relationship Id="rId9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oleObject" Target="../embeddings/oleObject38.bin"/><Relationship Id="rId3" Type="http://schemas.openxmlformats.org/officeDocument/2006/relationships/oleObject" Target="../embeddings/oleObject33.bin"/><Relationship Id="rId7" Type="http://schemas.openxmlformats.org/officeDocument/2006/relationships/image" Target="../media/image5.png"/><Relationship Id="rId12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.png"/><Relationship Id="rId11" Type="http://schemas.openxmlformats.org/officeDocument/2006/relationships/oleObject" Target="../embeddings/oleObject36.bin"/><Relationship Id="rId5" Type="http://schemas.openxmlformats.org/officeDocument/2006/relationships/image" Target="../media/image3.png"/><Relationship Id="rId10" Type="http://schemas.openxmlformats.org/officeDocument/2006/relationships/oleObject" Target="../embeddings/oleObject35.bin"/><Relationship Id="rId4" Type="http://schemas.openxmlformats.org/officeDocument/2006/relationships/oleObject" Target="../embeddings/oleObject34.bin"/><Relationship Id="rId9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oleObject" Target="../embeddings/oleObject44.bin"/><Relationship Id="rId3" Type="http://schemas.openxmlformats.org/officeDocument/2006/relationships/oleObject" Target="../embeddings/oleObject39.bin"/><Relationship Id="rId7" Type="http://schemas.openxmlformats.org/officeDocument/2006/relationships/image" Target="../media/image5.png"/><Relationship Id="rId12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.png"/><Relationship Id="rId11" Type="http://schemas.openxmlformats.org/officeDocument/2006/relationships/oleObject" Target="../embeddings/oleObject42.bin"/><Relationship Id="rId5" Type="http://schemas.openxmlformats.org/officeDocument/2006/relationships/image" Target="../media/image3.png"/><Relationship Id="rId10" Type="http://schemas.openxmlformats.org/officeDocument/2006/relationships/oleObject" Target="../embeddings/oleObject41.bin"/><Relationship Id="rId4" Type="http://schemas.openxmlformats.org/officeDocument/2006/relationships/oleObject" Target="../embeddings/oleObject40.bin"/><Relationship Id="rId9" Type="http://schemas.openxmlformats.org/officeDocument/2006/relationships/image" Target="../media/image7.png"/><Relationship Id="rId14" Type="http://schemas.openxmlformats.org/officeDocument/2006/relationships/oleObject" Target="../embeddings/oleObject45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oleObject" Target="../embeddings/oleObject51.bin"/><Relationship Id="rId3" Type="http://schemas.openxmlformats.org/officeDocument/2006/relationships/oleObject" Target="../embeddings/oleObject46.bin"/><Relationship Id="rId7" Type="http://schemas.openxmlformats.org/officeDocument/2006/relationships/image" Target="../media/image5.png"/><Relationship Id="rId12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.png"/><Relationship Id="rId11" Type="http://schemas.openxmlformats.org/officeDocument/2006/relationships/oleObject" Target="../embeddings/oleObject49.bin"/><Relationship Id="rId5" Type="http://schemas.openxmlformats.org/officeDocument/2006/relationships/image" Target="../media/image3.png"/><Relationship Id="rId15" Type="http://schemas.openxmlformats.org/officeDocument/2006/relationships/oleObject" Target="../embeddings/oleObject53.bin"/><Relationship Id="rId10" Type="http://schemas.openxmlformats.org/officeDocument/2006/relationships/oleObject" Target="../embeddings/oleObject48.bin"/><Relationship Id="rId4" Type="http://schemas.openxmlformats.org/officeDocument/2006/relationships/oleObject" Target="../embeddings/oleObject47.bin"/><Relationship Id="rId9" Type="http://schemas.openxmlformats.org/officeDocument/2006/relationships/image" Target="../media/image7.png"/><Relationship Id="rId14" Type="http://schemas.openxmlformats.org/officeDocument/2006/relationships/oleObject" Target="../embeddings/oleObject52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oleObject" Target="../embeddings/oleObject59.bin"/><Relationship Id="rId3" Type="http://schemas.openxmlformats.org/officeDocument/2006/relationships/oleObject" Target="../embeddings/oleObject54.bin"/><Relationship Id="rId7" Type="http://schemas.openxmlformats.org/officeDocument/2006/relationships/image" Target="../media/image5.png"/><Relationship Id="rId12" Type="http://schemas.openxmlformats.org/officeDocument/2006/relationships/oleObject" Target="../embeddings/oleObject5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4.png"/><Relationship Id="rId11" Type="http://schemas.openxmlformats.org/officeDocument/2006/relationships/oleObject" Target="../embeddings/oleObject57.bin"/><Relationship Id="rId5" Type="http://schemas.openxmlformats.org/officeDocument/2006/relationships/image" Target="../media/image3.png"/><Relationship Id="rId15" Type="http://schemas.openxmlformats.org/officeDocument/2006/relationships/oleObject" Target="../embeddings/oleObject61.bin"/><Relationship Id="rId10" Type="http://schemas.openxmlformats.org/officeDocument/2006/relationships/oleObject" Target="../embeddings/oleObject56.bin"/><Relationship Id="rId4" Type="http://schemas.openxmlformats.org/officeDocument/2006/relationships/oleObject" Target="../embeddings/oleObject55.bin"/><Relationship Id="rId9" Type="http://schemas.openxmlformats.org/officeDocument/2006/relationships/image" Target="../media/image7.png"/><Relationship Id="rId14" Type="http://schemas.openxmlformats.org/officeDocument/2006/relationships/oleObject" Target="../embeddings/oleObject60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oleObject" Target="../embeddings/oleObject67.bin"/><Relationship Id="rId3" Type="http://schemas.openxmlformats.org/officeDocument/2006/relationships/oleObject" Target="../embeddings/oleObject62.bin"/><Relationship Id="rId7" Type="http://schemas.openxmlformats.org/officeDocument/2006/relationships/image" Target="../media/image5.png"/><Relationship Id="rId12" Type="http://schemas.openxmlformats.org/officeDocument/2006/relationships/oleObject" Target="../embeddings/oleObject6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.png"/><Relationship Id="rId11" Type="http://schemas.openxmlformats.org/officeDocument/2006/relationships/oleObject" Target="../embeddings/oleObject65.bin"/><Relationship Id="rId5" Type="http://schemas.openxmlformats.org/officeDocument/2006/relationships/image" Target="../media/image3.png"/><Relationship Id="rId15" Type="http://schemas.openxmlformats.org/officeDocument/2006/relationships/oleObject" Target="../embeddings/oleObject69.bin"/><Relationship Id="rId10" Type="http://schemas.openxmlformats.org/officeDocument/2006/relationships/oleObject" Target="../embeddings/oleObject64.bin"/><Relationship Id="rId4" Type="http://schemas.openxmlformats.org/officeDocument/2006/relationships/oleObject" Target="../embeddings/oleObject63.bin"/><Relationship Id="rId9" Type="http://schemas.openxmlformats.org/officeDocument/2006/relationships/image" Target="../media/image7.png"/><Relationship Id="rId14" Type="http://schemas.openxmlformats.org/officeDocument/2006/relationships/oleObject" Target="../embeddings/oleObject68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oleObject" Target="../embeddings/oleObject2.bin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oleObject" Target="../embeddings/oleObject3.bin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oleObject" Target="../embeddings/oleObject4.bin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oleObject" Target="../embeddings/oleObject5.bin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oleObject" Target="../embeddings/oleObject6.bin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oleObject" Target="../embeddings/oleObject7.bin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oleObject" Target="../embeddings/oleObject8.bin"/><Relationship Id="rId9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oleObject" Target="../embeddings/oleObject9.bin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oleObject" Target="../embeddings/oleObject10.bin"/><Relationship Id="rId9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oleObject" Target="../embeddings/oleObject11.bin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oleObject" Target="../embeddings/oleObject12.bin"/><Relationship Id="rId9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oleObject" Target="../embeddings/oleObject13.bin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oleObject" Target="../embeddings/oleObject14.bin"/><Relationship Id="rId9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oleObject" Target="../embeddings/oleObject15.bin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6.bin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470025"/>
          </a:xfrm>
        </p:spPr>
        <p:txBody>
          <a:bodyPr>
            <a:normAutofit/>
          </a:bodyPr>
          <a:lstStyle/>
          <a:p>
            <a:r>
              <a:rPr lang="zh-CN" altLang="en-US" sz="5400" b="1" dirty="0" smtClean="0">
                <a:solidFill>
                  <a:srgbClr val="FF0000"/>
                </a:solidFill>
              </a:rPr>
              <a:t>圆与圆的位置关系</a:t>
            </a:r>
            <a:endParaRPr lang="zh-CN" altLang="en-US" sz="54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99792" y="4077072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 dirty="0" smtClean="0"/>
              <a:t>授课人：黄发</a:t>
            </a:r>
            <a:endParaRPr lang="zh-CN" alt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755576" y="332656"/>
          <a:ext cx="3345099" cy="504056"/>
        </p:xfrm>
        <a:graphic>
          <a:graphicData uri="http://schemas.openxmlformats.org/presentationml/2006/ole">
            <p:oleObj spid="_x0000_s18434" name="Equation" r:id="rId3" imgW="1854000" imgH="279360" progId="Equation.DSMT4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755576" y="980728"/>
          <a:ext cx="3435350" cy="503238"/>
        </p:xfrm>
        <a:graphic>
          <a:graphicData uri="http://schemas.openxmlformats.org/presentationml/2006/ole">
            <p:oleObj spid="_x0000_s18435" name="Equation" r:id="rId4" imgW="1904760" imgH="279360" progId="Equation.DSMT4">
              <p:embed/>
            </p:oleObj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395536" y="2204864"/>
          <a:ext cx="8280920" cy="2484276"/>
        </p:xfrm>
        <a:graphic>
          <a:graphicData uri="http://schemas.openxmlformats.org/drawingml/2006/table">
            <a:tbl>
              <a:tblPr/>
              <a:tblGrid>
                <a:gridCol w="1224136"/>
                <a:gridCol w="1224136"/>
                <a:gridCol w="1296144"/>
                <a:gridCol w="1944216"/>
                <a:gridCol w="1296144"/>
                <a:gridCol w="1296144"/>
              </a:tblGrid>
              <a:tr h="612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latin typeface="Calibri"/>
                          <a:ea typeface="宋体"/>
                          <a:cs typeface="Times New Roman"/>
                        </a:rPr>
                        <a:t>位置关系 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latin typeface="Calibri"/>
                          <a:ea typeface="宋体"/>
                          <a:cs typeface="Times New Roman"/>
                        </a:rPr>
                        <a:t>外离 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latin typeface="Calibri"/>
                          <a:ea typeface="宋体"/>
                          <a:cs typeface="Times New Roman"/>
                        </a:rPr>
                        <a:t>外切 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相交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内切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内含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601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图形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 dirty="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代数法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kern="100" dirty="0" smtClean="0">
                          <a:latin typeface="Calibri"/>
                          <a:cs typeface="Times New Roman"/>
                        </a:rPr>
                        <a:t>△</a:t>
                      </a:r>
                      <a:r>
                        <a:rPr lang="en-US" altLang="zh-CN" sz="2400" kern="100" dirty="0" smtClean="0"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&lt;</a:t>
                      </a:r>
                      <a:r>
                        <a:rPr lang="en-US" altLang="zh-CN" sz="2400" kern="100" dirty="0" smtClean="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CN" sz="24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kern="100" dirty="0" smtClean="0">
                          <a:latin typeface="+mn-lt"/>
                          <a:cs typeface="Times New Roman"/>
                        </a:rPr>
                        <a:t>△</a:t>
                      </a:r>
                      <a:r>
                        <a:rPr lang="en-US" altLang="zh-CN" sz="2000" kern="100" dirty="0" smtClean="0"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=</a:t>
                      </a:r>
                      <a:r>
                        <a:rPr lang="en-US" altLang="zh-CN" sz="2000" kern="100" dirty="0" smtClean="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CN" altLang="zh-CN" sz="2000" kern="100" dirty="0" smtClean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kern="100" dirty="0" smtClean="0">
                          <a:latin typeface="+mn-lt"/>
                          <a:cs typeface="Times New Roman"/>
                        </a:rPr>
                        <a:t>△</a:t>
                      </a:r>
                      <a:r>
                        <a:rPr lang="en-US" altLang="zh-CN" sz="2000" kern="100" dirty="0" smtClean="0"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&gt;</a:t>
                      </a:r>
                      <a:r>
                        <a:rPr lang="en-US" altLang="zh-CN" sz="2000" kern="100" dirty="0" smtClean="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CN" altLang="zh-CN" sz="2000" kern="100" dirty="0" smtClean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kern="100" dirty="0" smtClean="0">
                          <a:latin typeface="+mn-lt"/>
                          <a:cs typeface="Times New Roman"/>
                        </a:rPr>
                        <a:t>△</a:t>
                      </a:r>
                      <a:r>
                        <a:rPr lang="en-US" altLang="zh-CN" sz="2000" kern="100" dirty="0" smtClean="0"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=</a:t>
                      </a:r>
                      <a:r>
                        <a:rPr lang="en-US" altLang="zh-CN" sz="2000" kern="100" dirty="0" smtClean="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CN" altLang="zh-CN" sz="2000" kern="100" dirty="0" smtClean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kern="100" dirty="0" smtClean="0">
                          <a:latin typeface="+mn-lt"/>
                          <a:cs typeface="Times New Roman"/>
                        </a:rPr>
                        <a:t>△</a:t>
                      </a:r>
                      <a:r>
                        <a:rPr lang="en-US" altLang="zh-CN" sz="2000" kern="100" dirty="0" smtClean="0"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&lt;</a:t>
                      </a:r>
                      <a:r>
                        <a:rPr lang="en-US" altLang="zh-CN" sz="2000" kern="100" dirty="0" smtClean="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CN" altLang="zh-CN" sz="2000" kern="100" dirty="0" smtClean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9" name="图片 8" descr="外离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91680" y="2852936"/>
            <a:ext cx="1114425" cy="1209675"/>
          </a:xfrm>
          <a:prstGeom prst="rect">
            <a:avLst/>
          </a:prstGeom>
        </p:spPr>
      </p:pic>
      <p:pic>
        <p:nvPicPr>
          <p:cNvPr id="1028" name="Picture 4" descr="C:\Users\huangfa\AppData\Roaming\Tencent\Users\425711627\QQ\WinTemp\RichOle\T5Y0{((0[1UOKO(_~RX90EI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15816" y="2924944"/>
            <a:ext cx="1114425" cy="1047750"/>
          </a:xfrm>
          <a:prstGeom prst="rect">
            <a:avLst/>
          </a:prstGeom>
          <a:noFill/>
        </p:spPr>
      </p:pic>
      <p:pic>
        <p:nvPicPr>
          <p:cNvPr id="1029" name="Picture 5" descr="C:\Users\huangfa\AppData\Roaming\Tencent\Users\425711627\QQ\WinTemp\RichOle\PY5GX8O89S3~BD[FMAL@N_H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0" y="2852936"/>
            <a:ext cx="981075" cy="1190625"/>
          </a:xfrm>
          <a:prstGeom prst="rect">
            <a:avLst/>
          </a:prstGeom>
          <a:noFill/>
        </p:spPr>
      </p:pic>
      <p:pic>
        <p:nvPicPr>
          <p:cNvPr id="1030" name="Picture 6" descr="C:\Users\huangfa\AppData\Roaming\Tencent\Users\425711627\QQ\WinTemp\RichOle\9E64LVRN(BMY~Z0DXTLD7BC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228184" y="3140968"/>
            <a:ext cx="857250" cy="800100"/>
          </a:xfrm>
          <a:prstGeom prst="rect">
            <a:avLst/>
          </a:prstGeom>
          <a:noFill/>
        </p:spPr>
      </p:pic>
      <p:pic>
        <p:nvPicPr>
          <p:cNvPr id="1031" name="Picture 7" descr="C:\Users\huangfa\AppData\Roaming\Tencent\Users\425711627\QQ\WinTemp\RichOle\B8RUAW06`$]P0@3@1_VQX~N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524328" y="2996952"/>
            <a:ext cx="828675" cy="847725"/>
          </a:xfrm>
          <a:prstGeom prst="rect">
            <a:avLst/>
          </a:prstGeom>
          <a:noFill/>
        </p:spPr>
      </p:pic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4644008" y="404664"/>
          <a:ext cx="3756025" cy="1006475"/>
        </p:xfrm>
        <a:graphic>
          <a:graphicData uri="http://schemas.openxmlformats.org/presentationml/2006/ole">
            <p:oleObj spid="_x0000_s18436" name="Equation" r:id="rId10" imgW="2082600" imgH="558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755576" y="332656"/>
          <a:ext cx="3345099" cy="504056"/>
        </p:xfrm>
        <a:graphic>
          <a:graphicData uri="http://schemas.openxmlformats.org/presentationml/2006/ole">
            <p:oleObj spid="_x0000_s19458" name="Equation" r:id="rId3" imgW="1854000" imgH="279360" progId="Equation.DSMT4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755576" y="980728"/>
          <a:ext cx="3435350" cy="503238"/>
        </p:xfrm>
        <a:graphic>
          <a:graphicData uri="http://schemas.openxmlformats.org/presentationml/2006/ole">
            <p:oleObj spid="_x0000_s19459" name="Equation" r:id="rId4" imgW="1904760" imgH="279360" progId="Equation.DSMT4">
              <p:embed/>
            </p:oleObj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395536" y="2204864"/>
          <a:ext cx="8280920" cy="3096344"/>
        </p:xfrm>
        <a:graphic>
          <a:graphicData uri="http://schemas.openxmlformats.org/drawingml/2006/table">
            <a:tbl>
              <a:tblPr/>
              <a:tblGrid>
                <a:gridCol w="1224136"/>
                <a:gridCol w="1224136"/>
                <a:gridCol w="1296144"/>
                <a:gridCol w="1944216"/>
                <a:gridCol w="1296144"/>
                <a:gridCol w="1296144"/>
              </a:tblGrid>
              <a:tr h="612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latin typeface="Calibri"/>
                          <a:ea typeface="宋体"/>
                          <a:cs typeface="Times New Roman"/>
                        </a:rPr>
                        <a:t>位置关系 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latin typeface="Calibri"/>
                          <a:ea typeface="宋体"/>
                          <a:cs typeface="Times New Roman"/>
                        </a:rPr>
                        <a:t>外离 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latin typeface="Calibri"/>
                          <a:ea typeface="宋体"/>
                          <a:cs typeface="Times New Roman"/>
                        </a:rPr>
                        <a:t>外切 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相交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内切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内含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601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图形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 dirty="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代数法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kern="100" dirty="0" smtClean="0">
                          <a:latin typeface="Calibri"/>
                          <a:cs typeface="Times New Roman"/>
                        </a:rPr>
                        <a:t>△</a:t>
                      </a:r>
                      <a:r>
                        <a:rPr lang="en-US" altLang="zh-CN" sz="2400" kern="100" dirty="0" smtClean="0"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&lt;</a:t>
                      </a:r>
                      <a:r>
                        <a:rPr lang="en-US" altLang="zh-CN" sz="2400" kern="100" dirty="0" smtClean="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CN" sz="24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kern="100" dirty="0" smtClean="0">
                          <a:latin typeface="+mn-lt"/>
                          <a:cs typeface="Times New Roman"/>
                        </a:rPr>
                        <a:t>△</a:t>
                      </a:r>
                      <a:r>
                        <a:rPr lang="en-US" altLang="zh-CN" sz="2000" kern="100" dirty="0" smtClean="0"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=</a:t>
                      </a:r>
                      <a:r>
                        <a:rPr lang="en-US" altLang="zh-CN" sz="2000" kern="100" dirty="0" smtClean="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CN" altLang="zh-CN" sz="2000" kern="100" dirty="0" smtClean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kern="100" dirty="0" smtClean="0">
                          <a:latin typeface="+mn-lt"/>
                          <a:cs typeface="Times New Roman"/>
                        </a:rPr>
                        <a:t>△</a:t>
                      </a:r>
                      <a:r>
                        <a:rPr lang="en-US" altLang="zh-CN" sz="2000" kern="100" dirty="0" smtClean="0"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&gt;</a:t>
                      </a:r>
                      <a:r>
                        <a:rPr lang="en-US" altLang="zh-CN" sz="2000" kern="100" dirty="0" smtClean="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CN" altLang="zh-CN" sz="2000" kern="100" dirty="0" smtClean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kern="100" dirty="0" smtClean="0">
                          <a:latin typeface="+mn-lt"/>
                          <a:cs typeface="Times New Roman"/>
                        </a:rPr>
                        <a:t>△</a:t>
                      </a:r>
                      <a:r>
                        <a:rPr lang="en-US" altLang="zh-CN" sz="2000" kern="100" dirty="0" smtClean="0"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=</a:t>
                      </a:r>
                      <a:r>
                        <a:rPr lang="en-US" altLang="zh-CN" sz="2000" kern="100" dirty="0" smtClean="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CN" altLang="zh-CN" sz="2000" kern="100" dirty="0" smtClean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kern="100" dirty="0" smtClean="0">
                          <a:latin typeface="+mn-lt"/>
                          <a:cs typeface="Times New Roman"/>
                        </a:rPr>
                        <a:t>△</a:t>
                      </a:r>
                      <a:r>
                        <a:rPr lang="en-US" altLang="zh-CN" sz="2000" kern="100" dirty="0" smtClean="0"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&lt;</a:t>
                      </a:r>
                      <a:r>
                        <a:rPr lang="en-US" altLang="zh-CN" sz="2000" kern="100" dirty="0" smtClean="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CN" altLang="zh-CN" sz="2000" kern="100" dirty="0" smtClean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几何法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 dirty="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 dirty="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9" name="图片 8" descr="外离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91680" y="2852936"/>
            <a:ext cx="1114425" cy="1209675"/>
          </a:xfrm>
          <a:prstGeom prst="rect">
            <a:avLst/>
          </a:prstGeom>
        </p:spPr>
      </p:pic>
      <p:pic>
        <p:nvPicPr>
          <p:cNvPr id="1028" name="Picture 4" descr="C:\Users\huangfa\AppData\Roaming\Tencent\Users\425711627\QQ\WinTemp\RichOle\T5Y0{((0[1UOKO(_~RX90EI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15816" y="2924944"/>
            <a:ext cx="1114425" cy="1047750"/>
          </a:xfrm>
          <a:prstGeom prst="rect">
            <a:avLst/>
          </a:prstGeom>
          <a:noFill/>
        </p:spPr>
      </p:pic>
      <p:pic>
        <p:nvPicPr>
          <p:cNvPr id="1029" name="Picture 5" descr="C:\Users\huangfa\AppData\Roaming\Tencent\Users\425711627\QQ\WinTemp\RichOle\PY5GX8O89S3~BD[FMAL@N_H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0" y="2852936"/>
            <a:ext cx="981075" cy="1190625"/>
          </a:xfrm>
          <a:prstGeom prst="rect">
            <a:avLst/>
          </a:prstGeom>
          <a:noFill/>
        </p:spPr>
      </p:pic>
      <p:pic>
        <p:nvPicPr>
          <p:cNvPr id="1030" name="Picture 6" descr="C:\Users\huangfa\AppData\Roaming\Tencent\Users\425711627\QQ\WinTemp\RichOle\9E64LVRN(BMY~Z0DXTLD7BC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228184" y="3140968"/>
            <a:ext cx="857250" cy="800100"/>
          </a:xfrm>
          <a:prstGeom prst="rect">
            <a:avLst/>
          </a:prstGeom>
          <a:noFill/>
        </p:spPr>
      </p:pic>
      <p:pic>
        <p:nvPicPr>
          <p:cNvPr id="1031" name="Picture 7" descr="C:\Users\huangfa\AppData\Roaming\Tencent\Users\425711627\QQ\WinTemp\RichOle\B8RUAW06`$]P0@3@1_VQX~N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524328" y="2996952"/>
            <a:ext cx="828675" cy="847725"/>
          </a:xfrm>
          <a:prstGeom prst="rect">
            <a:avLst/>
          </a:prstGeom>
          <a:noFill/>
        </p:spPr>
      </p:pic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4644008" y="404664"/>
          <a:ext cx="3756025" cy="1006475"/>
        </p:xfrm>
        <a:graphic>
          <a:graphicData uri="http://schemas.openxmlformats.org/presentationml/2006/ole">
            <p:oleObj spid="_x0000_s19460" name="Equation" r:id="rId10" imgW="2082600" imgH="558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755576" y="332656"/>
          <a:ext cx="3345099" cy="504056"/>
        </p:xfrm>
        <a:graphic>
          <a:graphicData uri="http://schemas.openxmlformats.org/presentationml/2006/ole">
            <p:oleObj spid="_x0000_s25602" name="Equation" r:id="rId3" imgW="1854000" imgH="279360" progId="Equation.DSMT4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755576" y="980728"/>
          <a:ext cx="3435350" cy="503238"/>
        </p:xfrm>
        <a:graphic>
          <a:graphicData uri="http://schemas.openxmlformats.org/presentationml/2006/ole">
            <p:oleObj spid="_x0000_s25603" name="Equation" r:id="rId4" imgW="1904760" imgH="279360" progId="Equation.DSMT4">
              <p:embed/>
            </p:oleObj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395536" y="2204864"/>
          <a:ext cx="8280920" cy="3096344"/>
        </p:xfrm>
        <a:graphic>
          <a:graphicData uri="http://schemas.openxmlformats.org/drawingml/2006/table">
            <a:tbl>
              <a:tblPr/>
              <a:tblGrid>
                <a:gridCol w="1224136"/>
                <a:gridCol w="1224136"/>
                <a:gridCol w="1296144"/>
                <a:gridCol w="1944216"/>
                <a:gridCol w="1296144"/>
                <a:gridCol w="1296144"/>
              </a:tblGrid>
              <a:tr h="612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latin typeface="Calibri"/>
                          <a:ea typeface="宋体"/>
                          <a:cs typeface="Times New Roman"/>
                        </a:rPr>
                        <a:t>位置关系 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latin typeface="Calibri"/>
                          <a:ea typeface="宋体"/>
                          <a:cs typeface="Times New Roman"/>
                        </a:rPr>
                        <a:t>外离 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latin typeface="Calibri"/>
                          <a:ea typeface="宋体"/>
                          <a:cs typeface="Times New Roman"/>
                        </a:rPr>
                        <a:t>外切 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相交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内切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内含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601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图形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 dirty="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代数法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kern="100" dirty="0" smtClean="0">
                          <a:latin typeface="Calibri"/>
                          <a:cs typeface="Times New Roman"/>
                        </a:rPr>
                        <a:t>△</a:t>
                      </a:r>
                      <a:r>
                        <a:rPr lang="en-US" altLang="zh-CN" sz="2400" kern="100" dirty="0" smtClean="0"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&lt;</a:t>
                      </a:r>
                      <a:r>
                        <a:rPr lang="en-US" altLang="zh-CN" sz="2400" kern="100" dirty="0" smtClean="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CN" sz="24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kern="100" dirty="0" smtClean="0">
                          <a:latin typeface="+mn-lt"/>
                          <a:cs typeface="Times New Roman"/>
                        </a:rPr>
                        <a:t>△</a:t>
                      </a:r>
                      <a:r>
                        <a:rPr lang="en-US" altLang="zh-CN" sz="2000" kern="100" dirty="0" smtClean="0"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=</a:t>
                      </a:r>
                      <a:r>
                        <a:rPr lang="en-US" altLang="zh-CN" sz="2000" kern="100" dirty="0" smtClean="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CN" altLang="zh-CN" sz="2000" kern="100" dirty="0" smtClean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kern="100" dirty="0" smtClean="0">
                          <a:latin typeface="+mn-lt"/>
                          <a:cs typeface="Times New Roman"/>
                        </a:rPr>
                        <a:t>△</a:t>
                      </a:r>
                      <a:r>
                        <a:rPr lang="en-US" altLang="zh-CN" sz="2000" kern="100" dirty="0" smtClean="0"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&gt;</a:t>
                      </a:r>
                      <a:r>
                        <a:rPr lang="en-US" altLang="zh-CN" sz="2000" kern="100" dirty="0" smtClean="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CN" altLang="zh-CN" sz="2000" kern="100" dirty="0" smtClean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kern="100" dirty="0" smtClean="0">
                          <a:latin typeface="+mn-lt"/>
                          <a:cs typeface="Times New Roman"/>
                        </a:rPr>
                        <a:t>△</a:t>
                      </a:r>
                      <a:r>
                        <a:rPr lang="en-US" altLang="zh-CN" sz="2000" kern="100" dirty="0" smtClean="0"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=</a:t>
                      </a:r>
                      <a:r>
                        <a:rPr lang="en-US" altLang="zh-CN" sz="2000" kern="100" dirty="0" smtClean="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CN" altLang="zh-CN" sz="2000" kern="100" dirty="0" smtClean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kern="100" dirty="0" smtClean="0">
                          <a:latin typeface="+mn-lt"/>
                          <a:cs typeface="Times New Roman"/>
                        </a:rPr>
                        <a:t>△</a:t>
                      </a:r>
                      <a:r>
                        <a:rPr lang="en-US" altLang="zh-CN" sz="2000" kern="100" dirty="0" smtClean="0"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&lt;</a:t>
                      </a:r>
                      <a:r>
                        <a:rPr lang="en-US" altLang="zh-CN" sz="2000" kern="100" dirty="0" smtClean="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CN" altLang="zh-CN" sz="2000" kern="100" dirty="0" smtClean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几何法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 dirty="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 dirty="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9" name="图片 8" descr="外离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91680" y="2852936"/>
            <a:ext cx="1114425" cy="1209675"/>
          </a:xfrm>
          <a:prstGeom prst="rect">
            <a:avLst/>
          </a:prstGeom>
        </p:spPr>
      </p:pic>
      <p:pic>
        <p:nvPicPr>
          <p:cNvPr id="1028" name="Picture 4" descr="C:\Users\huangfa\AppData\Roaming\Tencent\Users\425711627\QQ\WinTemp\RichOle\T5Y0{((0[1UOKO(_~RX90EI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15816" y="2924944"/>
            <a:ext cx="1114425" cy="1047750"/>
          </a:xfrm>
          <a:prstGeom prst="rect">
            <a:avLst/>
          </a:prstGeom>
          <a:noFill/>
        </p:spPr>
      </p:pic>
      <p:pic>
        <p:nvPicPr>
          <p:cNvPr id="1029" name="Picture 5" descr="C:\Users\huangfa\AppData\Roaming\Tencent\Users\425711627\QQ\WinTemp\RichOle\PY5GX8O89S3~BD[FMAL@N_H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0" y="2852936"/>
            <a:ext cx="981075" cy="1190625"/>
          </a:xfrm>
          <a:prstGeom prst="rect">
            <a:avLst/>
          </a:prstGeom>
          <a:noFill/>
        </p:spPr>
      </p:pic>
      <p:pic>
        <p:nvPicPr>
          <p:cNvPr id="1030" name="Picture 6" descr="C:\Users\huangfa\AppData\Roaming\Tencent\Users\425711627\QQ\WinTemp\RichOle\9E64LVRN(BMY~Z0DXTLD7BC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228184" y="3140968"/>
            <a:ext cx="857250" cy="800100"/>
          </a:xfrm>
          <a:prstGeom prst="rect">
            <a:avLst/>
          </a:prstGeom>
          <a:noFill/>
        </p:spPr>
      </p:pic>
      <p:pic>
        <p:nvPicPr>
          <p:cNvPr id="1031" name="Picture 7" descr="C:\Users\huangfa\AppData\Roaming\Tencent\Users\425711627\QQ\WinTemp\RichOle\B8RUAW06`$]P0@3@1_VQX~N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524328" y="2996952"/>
            <a:ext cx="828675" cy="847725"/>
          </a:xfrm>
          <a:prstGeom prst="rect">
            <a:avLst/>
          </a:prstGeom>
          <a:noFill/>
        </p:spPr>
      </p:pic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4644008" y="404664"/>
          <a:ext cx="3756025" cy="1006475"/>
        </p:xfrm>
        <a:graphic>
          <a:graphicData uri="http://schemas.openxmlformats.org/presentationml/2006/ole">
            <p:oleObj spid="_x0000_s25604" name="Equation" r:id="rId10" imgW="2082600" imgH="558720" progId="Equation.DSMT4">
              <p:embed/>
            </p:oleObj>
          </a:graphicData>
        </a:graphic>
      </p:graphicFrame>
      <p:graphicFrame>
        <p:nvGraphicFramePr>
          <p:cNvPr id="15" name="对象 14"/>
          <p:cNvGraphicFramePr>
            <a:graphicFrameLocks noChangeAspect="1"/>
          </p:cNvGraphicFramePr>
          <p:nvPr/>
        </p:nvGraphicFramePr>
        <p:xfrm>
          <a:off x="1691680" y="4833155"/>
          <a:ext cx="1152128" cy="324037"/>
        </p:xfrm>
        <a:graphic>
          <a:graphicData uri="http://schemas.openxmlformats.org/presentationml/2006/ole">
            <p:oleObj spid="_x0000_s25605" name="Equation" r:id="rId11" imgW="81252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755576" y="332656"/>
          <a:ext cx="3345099" cy="504056"/>
        </p:xfrm>
        <a:graphic>
          <a:graphicData uri="http://schemas.openxmlformats.org/presentationml/2006/ole">
            <p:oleObj spid="_x0000_s26626" name="Equation" r:id="rId3" imgW="1854000" imgH="279360" progId="Equation.DSMT4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755576" y="980728"/>
          <a:ext cx="3435350" cy="503238"/>
        </p:xfrm>
        <a:graphic>
          <a:graphicData uri="http://schemas.openxmlformats.org/presentationml/2006/ole">
            <p:oleObj spid="_x0000_s26627" name="Equation" r:id="rId4" imgW="1904760" imgH="279360" progId="Equation.DSMT4">
              <p:embed/>
            </p:oleObj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395536" y="2204864"/>
          <a:ext cx="8280920" cy="3096344"/>
        </p:xfrm>
        <a:graphic>
          <a:graphicData uri="http://schemas.openxmlformats.org/drawingml/2006/table">
            <a:tbl>
              <a:tblPr/>
              <a:tblGrid>
                <a:gridCol w="1224136"/>
                <a:gridCol w="1224136"/>
                <a:gridCol w="1296144"/>
                <a:gridCol w="1944216"/>
                <a:gridCol w="1296144"/>
                <a:gridCol w="1296144"/>
              </a:tblGrid>
              <a:tr h="612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latin typeface="Calibri"/>
                          <a:ea typeface="宋体"/>
                          <a:cs typeface="Times New Roman"/>
                        </a:rPr>
                        <a:t>位置关系 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latin typeface="Calibri"/>
                          <a:ea typeface="宋体"/>
                          <a:cs typeface="Times New Roman"/>
                        </a:rPr>
                        <a:t>外离 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latin typeface="Calibri"/>
                          <a:ea typeface="宋体"/>
                          <a:cs typeface="Times New Roman"/>
                        </a:rPr>
                        <a:t>外切 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相交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内切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内含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601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图形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 dirty="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代数法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kern="100" dirty="0" smtClean="0">
                          <a:latin typeface="Calibri"/>
                          <a:cs typeface="Times New Roman"/>
                        </a:rPr>
                        <a:t>△</a:t>
                      </a:r>
                      <a:r>
                        <a:rPr lang="en-US" altLang="zh-CN" sz="2400" kern="100" dirty="0" smtClean="0"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&lt;</a:t>
                      </a:r>
                      <a:r>
                        <a:rPr lang="en-US" altLang="zh-CN" sz="2400" kern="100" dirty="0" smtClean="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CN" sz="24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kern="100" dirty="0" smtClean="0">
                          <a:latin typeface="+mn-lt"/>
                          <a:cs typeface="Times New Roman"/>
                        </a:rPr>
                        <a:t>△</a:t>
                      </a:r>
                      <a:r>
                        <a:rPr lang="en-US" altLang="zh-CN" sz="2000" kern="100" dirty="0" smtClean="0"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=</a:t>
                      </a:r>
                      <a:r>
                        <a:rPr lang="en-US" altLang="zh-CN" sz="2000" kern="100" dirty="0" smtClean="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CN" altLang="zh-CN" sz="2000" kern="100" dirty="0" smtClean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kern="100" dirty="0" smtClean="0">
                          <a:latin typeface="+mn-lt"/>
                          <a:cs typeface="Times New Roman"/>
                        </a:rPr>
                        <a:t>△</a:t>
                      </a:r>
                      <a:r>
                        <a:rPr lang="en-US" altLang="zh-CN" sz="2000" kern="100" dirty="0" smtClean="0"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&gt;</a:t>
                      </a:r>
                      <a:r>
                        <a:rPr lang="en-US" altLang="zh-CN" sz="2000" kern="100" dirty="0" smtClean="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CN" altLang="zh-CN" sz="2000" kern="100" dirty="0" smtClean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kern="100" dirty="0" smtClean="0">
                          <a:latin typeface="+mn-lt"/>
                          <a:cs typeface="Times New Roman"/>
                        </a:rPr>
                        <a:t>△</a:t>
                      </a:r>
                      <a:r>
                        <a:rPr lang="en-US" altLang="zh-CN" sz="2000" kern="100" dirty="0" smtClean="0"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=</a:t>
                      </a:r>
                      <a:r>
                        <a:rPr lang="en-US" altLang="zh-CN" sz="2000" kern="100" dirty="0" smtClean="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CN" altLang="zh-CN" sz="2000" kern="100" dirty="0" smtClean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kern="100" dirty="0" smtClean="0">
                          <a:latin typeface="+mn-lt"/>
                          <a:cs typeface="Times New Roman"/>
                        </a:rPr>
                        <a:t>△</a:t>
                      </a:r>
                      <a:r>
                        <a:rPr lang="en-US" altLang="zh-CN" sz="2000" kern="100" dirty="0" smtClean="0"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&lt;</a:t>
                      </a:r>
                      <a:r>
                        <a:rPr lang="en-US" altLang="zh-CN" sz="2000" kern="100" dirty="0" smtClean="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CN" altLang="zh-CN" sz="2000" kern="100" dirty="0" smtClean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几何法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 dirty="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 dirty="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9" name="图片 8" descr="外离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91680" y="2852936"/>
            <a:ext cx="1114425" cy="1209675"/>
          </a:xfrm>
          <a:prstGeom prst="rect">
            <a:avLst/>
          </a:prstGeom>
        </p:spPr>
      </p:pic>
      <p:pic>
        <p:nvPicPr>
          <p:cNvPr id="1028" name="Picture 4" descr="C:\Users\huangfa\AppData\Roaming\Tencent\Users\425711627\QQ\WinTemp\RichOle\T5Y0{((0[1UOKO(_~RX90EI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15816" y="2924944"/>
            <a:ext cx="1114425" cy="1047750"/>
          </a:xfrm>
          <a:prstGeom prst="rect">
            <a:avLst/>
          </a:prstGeom>
          <a:noFill/>
        </p:spPr>
      </p:pic>
      <p:pic>
        <p:nvPicPr>
          <p:cNvPr id="1029" name="Picture 5" descr="C:\Users\huangfa\AppData\Roaming\Tencent\Users\425711627\QQ\WinTemp\RichOle\PY5GX8O89S3~BD[FMAL@N_H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0" y="2852936"/>
            <a:ext cx="981075" cy="1190625"/>
          </a:xfrm>
          <a:prstGeom prst="rect">
            <a:avLst/>
          </a:prstGeom>
          <a:noFill/>
        </p:spPr>
      </p:pic>
      <p:pic>
        <p:nvPicPr>
          <p:cNvPr id="1030" name="Picture 6" descr="C:\Users\huangfa\AppData\Roaming\Tencent\Users\425711627\QQ\WinTemp\RichOle\9E64LVRN(BMY~Z0DXTLD7BC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228184" y="3140968"/>
            <a:ext cx="857250" cy="800100"/>
          </a:xfrm>
          <a:prstGeom prst="rect">
            <a:avLst/>
          </a:prstGeom>
          <a:noFill/>
        </p:spPr>
      </p:pic>
      <p:pic>
        <p:nvPicPr>
          <p:cNvPr id="1031" name="Picture 7" descr="C:\Users\huangfa\AppData\Roaming\Tencent\Users\425711627\QQ\WinTemp\RichOle\B8RUAW06`$]P0@3@1_VQX~N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524328" y="2996952"/>
            <a:ext cx="828675" cy="847725"/>
          </a:xfrm>
          <a:prstGeom prst="rect">
            <a:avLst/>
          </a:prstGeom>
          <a:noFill/>
        </p:spPr>
      </p:pic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4644008" y="404664"/>
          <a:ext cx="3756025" cy="1006475"/>
        </p:xfrm>
        <a:graphic>
          <a:graphicData uri="http://schemas.openxmlformats.org/presentationml/2006/ole">
            <p:oleObj spid="_x0000_s26628" name="Equation" r:id="rId10" imgW="2082600" imgH="558720" progId="Equation.DSMT4">
              <p:embed/>
            </p:oleObj>
          </a:graphicData>
        </a:graphic>
      </p:graphicFrame>
      <p:graphicFrame>
        <p:nvGraphicFramePr>
          <p:cNvPr id="15" name="对象 14"/>
          <p:cNvGraphicFramePr>
            <a:graphicFrameLocks noChangeAspect="1"/>
          </p:cNvGraphicFramePr>
          <p:nvPr/>
        </p:nvGraphicFramePr>
        <p:xfrm>
          <a:off x="1691680" y="4833155"/>
          <a:ext cx="1152128" cy="324037"/>
        </p:xfrm>
        <a:graphic>
          <a:graphicData uri="http://schemas.openxmlformats.org/presentationml/2006/ole">
            <p:oleObj spid="_x0000_s26629" name="Equation" r:id="rId11" imgW="812520" imgH="228600" progId="Equation.DSMT4">
              <p:embed/>
            </p:oleObj>
          </a:graphicData>
        </a:graphic>
      </p:graphicFrame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2915816" y="4869160"/>
          <a:ext cx="1152525" cy="323850"/>
        </p:xfrm>
        <a:graphic>
          <a:graphicData uri="http://schemas.openxmlformats.org/presentationml/2006/ole">
            <p:oleObj spid="_x0000_s26630" name="Equation" r:id="rId12" imgW="81252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755576" y="332656"/>
          <a:ext cx="3345099" cy="504056"/>
        </p:xfrm>
        <a:graphic>
          <a:graphicData uri="http://schemas.openxmlformats.org/presentationml/2006/ole">
            <p:oleObj spid="_x0000_s27650" name="Equation" r:id="rId3" imgW="1854000" imgH="279360" progId="Equation.DSMT4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755576" y="980728"/>
          <a:ext cx="3435350" cy="503238"/>
        </p:xfrm>
        <a:graphic>
          <a:graphicData uri="http://schemas.openxmlformats.org/presentationml/2006/ole">
            <p:oleObj spid="_x0000_s27651" name="Equation" r:id="rId4" imgW="1904760" imgH="279360" progId="Equation.DSMT4">
              <p:embed/>
            </p:oleObj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395536" y="2204864"/>
          <a:ext cx="8280920" cy="3096344"/>
        </p:xfrm>
        <a:graphic>
          <a:graphicData uri="http://schemas.openxmlformats.org/drawingml/2006/table">
            <a:tbl>
              <a:tblPr/>
              <a:tblGrid>
                <a:gridCol w="1224136"/>
                <a:gridCol w="1224136"/>
                <a:gridCol w="1296144"/>
                <a:gridCol w="1944216"/>
                <a:gridCol w="1296144"/>
                <a:gridCol w="1296144"/>
              </a:tblGrid>
              <a:tr h="612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latin typeface="Calibri"/>
                          <a:ea typeface="宋体"/>
                          <a:cs typeface="Times New Roman"/>
                        </a:rPr>
                        <a:t>位置关系 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latin typeface="Calibri"/>
                          <a:ea typeface="宋体"/>
                          <a:cs typeface="Times New Roman"/>
                        </a:rPr>
                        <a:t>外离 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latin typeface="Calibri"/>
                          <a:ea typeface="宋体"/>
                          <a:cs typeface="Times New Roman"/>
                        </a:rPr>
                        <a:t>外切 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相交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内切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内含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601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图形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 dirty="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代数法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kern="100" dirty="0" smtClean="0">
                          <a:latin typeface="Calibri"/>
                          <a:cs typeface="Times New Roman"/>
                        </a:rPr>
                        <a:t>△</a:t>
                      </a:r>
                      <a:r>
                        <a:rPr lang="en-US" altLang="zh-CN" sz="2400" kern="100" dirty="0" smtClean="0"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&lt;</a:t>
                      </a:r>
                      <a:r>
                        <a:rPr lang="en-US" altLang="zh-CN" sz="2400" kern="100" dirty="0" smtClean="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CN" sz="24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kern="100" dirty="0" smtClean="0">
                          <a:latin typeface="+mn-lt"/>
                          <a:cs typeface="Times New Roman"/>
                        </a:rPr>
                        <a:t>△</a:t>
                      </a:r>
                      <a:r>
                        <a:rPr lang="en-US" altLang="zh-CN" sz="2000" kern="100" dirty="0" smtClean="0"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=</a:t>
                      </a:r>
                      <a:r>
                        <a:rPr lang="en-US" altLang="zh-CN" sz="2000" kern="100" dirty="0" smtClean="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CN" altLang="zh-CN" sz="2000" kern="100" dirty="0" smtClean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kern="100" dirty="0" smtClean="0">
                          <a:latin typeface="+mn-lt"/>
                          <a:cs typeface="Times New Roman"/>
                        </a:rPr>
                        <a:t>△</a:t>
                      </a:r>
                      <a:r>
                        <a:rPr lang="en-US" altLang="zh-CN" sz="2000" kern="100" dirty="0" smtClean="0"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&gt;</a:t>
                      </a:r>
                      <a:r>
                        <a:rPr lang="en-US" altLang="zh-CN" sz="2000" kern="100" dirty="0" smtClean="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CN" altLang="zh-CN" sz="2000" kern="100" dirty="0" smtClean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kern="100" dirty="0" smtClean="0">
                          <a:latin typeface="+mn-lt"/>
                          <a:cs typeface="Times New Roman"/>
                        </a:rPr>
                        <a:t>△</a:t>
                      </a:r>
                      <a:r>
                        <a:rPr lang="en-US" altLang="zh-CN" sz="2000" kern="100" dirty="0" smtClean="0"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=</a:t>
                      </a:r>
                      <a:r>
                        <a:rPr lang="en-US" altLang="zh-CN" sz="2000" kern="100" dirty="0" smtClean="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CN" altLang="zh-CN" sz="2000" kern="100" dirty="0" smtClean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kern="100" dirty="0" smtClean="0">
                          <a:latin typeface="+mn-lt"/>
                          <a:cs typeface="Times New Roman"/>
                        </a:rPr>
                        <a:t>△</a:t>
                      </a:r>
                      <a:r>
                        <a:rPr lang="en-US" altLang="zh-CN" sz="2000" kern="100" dirty="0" smtClean="0"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&lt;</a:t>
                      </a:r>
                      <a:r>
                        <a:rPr lang="en-US" altLang="zh-CN" sz="2000" kern="100" dirty="0" smtClean="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CN" altLang="zh-CN" sz="2000" kern="100" dirty="0" smtClean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几何法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 dirty="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 dirty="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9" name="图片 8" descr="外离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91680" y="2852936"/>
            <a:ext cx="1114425" cy="1209675"/>
          </a:xfrm>
          <a:prstGeom prst="rect">
            <a:avLst/>
          </a:prstGeom>
        </p:spPr>
      </p:pic>
      <p:pic>
        <p:nvPicPr>
          <p:cNvPr id="1028" name="Picture 4" descr="C:\Users\huangfa\AppData\Roaming\Tencent\Users\425711627\QQ\WinTemp\RichOle\T5Y0{((0[1UOKO(_~RX90EI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15816" y="2924944"/>
            <a:ext cx="1114425" cy="1047750"/>
          </a:xfrm>
          <a:prstGeom prst="rect">
            <a:avLst/>
          </a:prstGeom>
          <a:noFill/>
        </p:spPr>
      </p:pic>
      <p:pic>
        <p:nvPicPr>
          <p:cNvPr id="1029" name="Picture 5" descr="C:\Users\huangfa\AppData\Roaming\Tencent\Users\425711627\QQ\WinTemp\RichOle\PY5GX8O89S3~BD[FMAL@N_H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0" y="2852936"/>
            <a:ext cx="981075" cy="1190625"/>
          </a:xfrm>
          <a:prstGeom prst="rect">
            <a:avLst/>
          </a:prstGeom>
          <a:noFill/>
        </p:spPr>
      </p:pic>
      <p:pic>
        <p:nvPicPr>
          <p:cNvPr id="1030" name="Picture 6" descr="C:\Users\huangfa\AppData\Roaming\Tencent\Users\425711627\QQ\WinTemp\RichOle\9E64LVRN(BMY~Z0DXTLD7BC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228184" y="3140968"/>
            <a:ext cx="857250" cy="800100"/>
          </a:xfrm>
          <a:prstGeom prst="rect">
            <a:avLst/>
          </a:prstGeom>
          <a:noFill/>
        </p:spPr>
      </p:pic>
      <p:pic>
        <p:nvPicPr>
          <p:cNvPr id="1031" name="Picture 7" descr="C:\Users\huangfa\AppData\Roaming\Tencent\Users\425711627\QQ\WinTemp\RichOle\B8RUAW06`$]P0@3@1_VQX~N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524328" y="2996952"/>
            <a:ext cx="828675" cy="847725"/>
          </a:xfrm>
          <a:prstGeom prst="rect">
            <a:avLst/>
          </a:prstGeom>
          <a:noFill/>
        </p:spPr>
      </p:pic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4644008" y="404664"/>
          <a:ext cx="3756025" cy="1006475"/>
        </p:xfrm>
        <a:graphic>
          <a:graphicData uri="http://schemas.openxmlformats.org/presentationml/2006/ole">
            <p:oleObj spid="_x0000_s27652" name="Equation" r:id="rId10" imgW="2082600" imgH="558720" progId="Equation.DSMT4">
              <p:embed/>
            </p:oleObj>
          </a:graphicData>
        </a:graphic>
      </p:graphicFrame>
      <p:graphicFrame>
        <p:nvGraphicFramePr>
          <p:cNvPr id="15" name="对象 14"/>
          <p:cNvGraphicFramePr>
            <a:graphicFrameLocks noChangeAspect="1"/>
          </p:cNvGraphicFramePr>
          <p:nvPr/>
        </p:nvGraphicFramePr>
        <p:xfrm>
          <a:off x="1691680" y="4833155"/>
          <a:ext cx="1152128" cy="324037"/>
        </p:xfrm>
        <a:graphic>
          <a:graphicData uri="http://schemas.openxmlformats.org/presentationml/2006/ole">
            <p:oleObj spid="_x0000_s27653" name="Equation" r:id="rId11" imgW="812520" imgH="228600" progId="Equation.DSMT4">
              <p:embed/>
            </p:oleObj>
          </a:graphicData>
        </a:graphic>
      </p:graphicFrame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2915816" y="4869160"/>
          <a:ext cx="1152525" cy="323850"/>
        </p:xfrm>
        <a:graphic>
          <a:graphicData uri="http://schemas.openxmlformats.org/presentationml/2006/ole">
            <p:oleObj spid="_x0000_s27654" name="Equation" r:id="rId12" imgW="812520" imgH="228600" progId="Equation.DSMT4">
              <p:embed/>
            </p:oleObj>
          </a:graphicData>
        </a:graphic>
      </p:graphicFrame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4193455" y="4870425"/>
          <a:ext cx="1890713" cy="358775"/>
        </p:xfrm>
        <a:graphic>
          <a:graphicData uri="http://schemas.openxmlformats.org/presentationml/2006/ole">
            <p:oleObj spid="_x0000_s27655" name="Equation" r:id="rId13" imgW="1333440" imgH="253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755576" y="332656"/>
          <a:ext cx="3345099" cy="504056"/>
        </p:xfrm>
        <a:graphic>
          <a:graphicData uri="http://schemas.openxmlformats.org/presentationml/2006/ole">
            <p:oleObj spid="_x0000_s28674" name="Equation" r:id="rId3" imgW="1854000" imgH="279360" progId="Equation.DSMT4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755576" y="980728"/>
          <a:ext cx="3435350" cy="503238"/>
        </p:xfrm>
        <a:graphic>
          <a:graphicData uri="http://schemas.openxmlformats.org/presentationml/2006/ole">
            <p:oleObj spid="_x0000_s28675" name="Equation" r:id="rId4" imgW="1904760" imgH="279360" progId="Equation.DSMT4">
              <p:embed/>
            </p:oleObj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395536" y="2204864"/>
          <a:ext cx="8280920" cy="3096344"/>
        </p:xfrm>
        <a:graphic>
          <a:graphicData uri="http://schemas.openxmlformats.org/drawingml/2006/table">
            <a:tbl>
              <a:tblPr/>
              <a:tblGrid>
                <a:gridCol w="1224136"/>
                <a:gridCol w="1224136"/>
                <a:gridCol w="1296144"/>
                <a:gridCol w="1944216"/>
                <a:gridCol w="1296144"/>
                <a:gridCol w="1296144"/>
              </a:tblGrid>
              <a:tr h="612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latin typeface="Calibri"/>
                          <a:ea typeface="宋体"/>
                          <a:cs typeface="Times New Roman"/>
                        </a:rPr>
                        <a:t>位置关系 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latin typeface="Calibri"/>
                          <a:ea typeface="宋体"/>
                          <a:cs typeface="Times New Roman"/>
                        </a:rPr>
                        <a:t>外离 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latin typeface="Calibri"/>
                          <a:ea typeface="宋体"/>
                          <a:cs typeface="Times New Roman"/>
                        </a:rPr>
                        <a:t>外切 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相交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内切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内含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601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图形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 dirty="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代数法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kern="100" dirty="0" smtClean="0">
                          <a:latin typeface="Calibri"/>
                          <a:cs typeface="Times New Roman"/>
                        </a:rPr>
                        <a:t>△</a:t>
                      </a:r>
                      <a:r>
                        <a:rPr lang="en-US" altLang="zh-CN" sz="2400" kern="100" dirty="0" smtClean="0"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&lt;</a:t>
                      </a:r>
                      <a:r>
                        <a:rPr lang="en-US" altLang="zh-CN" sz="2400" kern="100" dirty="0" smtClean="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CN" sz="24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kern="100" dirty="0" smtClean="0">
                          <a:latin typeface="+mn-lt"/>
                          <a:cs typeface="Times New Roman"/>
                        </a:rPr>
                        <a:t>△</a:t>
                      </a:r>
                      <a:r>
                        <a:rPr lang="en-US" altLang="zh-CN" sz="2000" kern="100" dirty="0" smtClean="0"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=</a:t>
                      </a:r>
                      <a:r>
                        <a:rPr lang="en-US" altLang="zh-CN" sz="2000" kern="100" dirty="0" smtClean="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CN" altLang="zh-CN" sz="2000" kern="100" dirty="0" smtClean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kern="100" dirty="0" smtClean="0">
                          <a:latin typeface="+mn-lt"/>
                          <a:cs typeface="Times New Roman"/>
                        </a:rPr>
                        <a:t>△</a:t>
                      </a:r>
                      <a:r>
                        <a:rPr lang="en-US" altLang="zh-CN" sz="2000" kern="100" dirty="0" smtClean="0"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&gt;</a:t>
                      </a:r>
                      <a:r>
                        <a:rPr lang="en-US" altLang="zh-CN" sz="2000" kern="100" dirty="0" smtClean="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CN" altLang="zh-CN" sz="2000" kern="100" dirty="0" smtClean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kern="100" dirty="0" smtClean="0">
                          <a:latin typeface="+mn-lt"/>
                          <a:cs typeface="Times New Roman"/>
                        </a:rPr>
                        <a:t>△</a:t>
                      </a:r>
                      <a:r>
                        <a:rPr lang="en-US" altLang="zh-CN" sz="2000" kern="100" dirty="0" smtClean="0"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=</a:t>
                      </a:r>
                      <a:r>
                        <a:rPr lang="en-US" altLang="zh-CN" sz="2000" kern="100" dirty="0" smtClean="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CN" altLang="zh-CN" sz="2000" kern="100" dirty="0" smtClean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kern="100" dirty="0" smtClean="0">
                          <a:latin typeface="+mn-lt"/>
                          <a:cs typeface="Times New Roman"/>
                        </a:rPr>
                        <a:t>△</a:t>
                      </a:r>
                      <a:r>
                        <a:rPr lang="en-US" altLang="zh-CN" sz="2000" kern="100" dirty="0" smtClean="0"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&lt;</a:t>
                      </a:r>
                      <a:r>
                        <a:rPr lang="en-US" altLang="zh-CN" sz="2000" kern="100" dirty="0" smtClean="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CN" altLang="zh-CN" sz="2000" kern="100" dirty="0" smtClean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几何法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 dirty="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 dirty="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9" name="图片 8" descr="外离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91680" y="2852936"/>
            <a:ext cx="1114425" cy="1209675"/>
          </a:xfrm>
          <a:prstGeom prst="rect">
            <a:avLst/>
          </a:prstGeom>
        </p:spPr>
      </p:pic>
      <p:pic>
        <p:nvPicPr>
          <p:cNvPr id="1028" name="Picture 4" descr="C:\Users\huangfa\AppData\Roaming\Tencent\Users\425711627\QQ\WinTemp\RichOle\T5Y0{((0[1UOKO(_~RX90EI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15816" y="2924944"/>
            <a:ext cx="1114425" cy="1047750"/>
          </a:xfrm>
          <a:prstGeom prst="rect">
            <a:avLst/>
          </a:prstGeom>
          <a:noFill/>
        </p:spPr>
      </p:pic>
      <p:pic>
        <p:nvPicPr>
          <p:cNvPr id="1029" name="Picture 5" descr="C:\Users\huangfa\AppData\Roaming\Tencent\Users\425711627\QQ\WinTemp\RichOle\PY5GX8O89S3~BD[FMAL@N_H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0" y="2852936"/>
            <a:ext cx="981075" cy="1190625"/>
          </a:xfrm>
          <a:prstGeom prst="rect">
            <a:avLst/>
          </a:prstGeom>
          <a:noFill/>
        </p:spPr>
      </p:pic>
      <p:pic>
        <p:nvPicPr>
          <p:cNvPr id="1030" name="Picture 6" descr="C:\Users\huangfa\AppData\Roaming\Tencent\Users\425711627\QQ\WinTemp\RichOle\9E64LVRN(BMY~Z0DXTLD7BC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228184" y="3140968"/>
            <a:ext cx="857250" cy="800100"/>
          </a:xfrm>
          <a:prstGeom prst="rect">
            <a:avLst/>
          </a:prstGeom>
          <a:noFill/>
        </p:spPr>
      </p:pic>
      <p:pic>
        <p:nvPicPr>
          <p:cNvPr id="1031" name="Picture 7" descr="C:\Users\huangfa\AppData\Roaming\Tencent\Users\425711627\QQ\WinTemp\RichOle\B8RUAW06`$]P0@3@1_VQX~N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524328" y="2996952"/>
            <a:ext cx="828675" cy="847725"/>
          </a:xfrm>
          <a:prstGeom prst="rect">
            <a:avLst/>
          </a:prstGeom>
          <a:noFill/>
        </p:spPr>
      </p:pic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4644008" y="404664"/>
          <a:ext cx="3756025" cy="1006475"/>
        </p:xfrm>
        <a:graphic>
          <a:graphicData uri="http://schemas.openxmlformats.org/presentationml/2006/ole">
            <p:oleObj spid="_x0000_s28676" name="Equation" r:id="rId10" imgW="2082600" imgH="558720" progId="Equation.DSMT4">
              <p:embed/>
            </p:oleObj>
          </a:graphicData>
        </a:graphic>
      </p:graphicFrame>
      <p:graphicFrame>
        <p:nvGraphicFramePr>
          <p:cNvPr id="15" name="对象 14"/>
          <p:cNvGraphicFramePr>
            <a:graphicFrameLocks noChangeAspect="1"/>
          </p:cNvGraphicFramePr>
          <p:nvPr/>
        </p:nvGraphicFramePr>
        <p:xfrm>
          <a:off x="1691680" y="4833155"/>
          <a:ext cx="1152128" cy="324037"/>
        </p:xfrm>
        <a:graphic>
          <a:graphicData uri="http://schemas.openxmlformats.org/presentationml/2006/ole">
            <p:oleObj spid="_x0000_s28677" name="Equation" r:id="rId11" imgW="812520" imgH="228600" progId="Equation.DSMT4">
              <p:embed/>
            </p:oleObj>
          </a:graphicData>
        </a:graphic>
      </p:graphicFrame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2915816" y="4869160"/>
          <a:ext cx="1152525" cy="323850"/>
        </p:xfrm>
        <a:graphic>
          <a:graphicData uri="http://schemas.openxmlformats.org/presentationml/2006/ole">
            <p:oleObj spid="_x0000_s28678" name="Equation" r:id="rId12" imgW="812520" imgH="228600" progId="Equation.DSMT4">
              <p:embed/>
            </p:oleObj>
          </a:graphicData>
        </a:graphic>
      </p:graphicFrame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4193455" y="4870425"/>
          <a:ext cx="1890713" cy="358775"/>
        </p:xfrm>
        <a:graphic>
          <a:graphicData uri="http://schemas.openxmlformats.org/presentationml/2006/ole">
            <p:oleObj spid="_x0000_s28679" name="Equation" r:id="rId13" imgW="1333440" imgH="253800" progId="Equation.DSMT4">
              <p:embed/>
            </p:oleObj>
          </a:graphicData>
        </a:graphic>
      </p:graphicFrame>
      <p:graphicFrame>
        <p:nvGraphicFramePr>
          <p:cNvPr id="1036" name="Object 12"/>
          <p:cNvGraphicFramePr>
            <a:graphicFrameLocks noChangeAspect="1"/>
          </p:cNvGraphicFramePr>
          <p:nvPr/>
        </p:nvGraphicFramePr>
        <p:xfrm>
          <a:off x="6156349" y="4869160"/>
          <a:ext cx="1223963" cy="358775"/>
        </p:xfrm>
        <a:graphic>
          <a:graphicData uri="http://schemas.openxmlformats.org/presentationml/2006/ole">
            <p:oleObj spid="_x0000_s28680" name="Equation" r:id="rId14" imgW="863280" imgH="253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755576" y="332656"/>
          <a:ext cx="3345099" cy="504056"/>
        </p:xfrm>
        <a:graphic>
          <a:graphicData uri="http://schemas.openxmlformats.org/presentationml/2006/ole">
            <p:oleObj spid="_x0000_s29698" name="Equation" r:id="rId3" imgW="1854000" imgH="279360" progId="Equation.DSMT4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755576" y="980728"/>
          <a:ext cx="3435350" cy="503238"/>
        </p:xfrm>
        <a:graphic>
          <a:graphicData uri="http://schemas.openxmlformats.org/presentationml/2006/ole">
            <p:oleObj spid="_x0000_s29699" name="Equation" r:id="rId4" imgW="1904760" imgH="279360" progId="Equation.DSMT4">
              <p:embed/>
            </p:oleObj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395536" y="2204864"/>
          <a:ext cx="8280920" cy="3096344"/>
        </p:xfrm>
        <a:graphic>
          <a:graphicData uri="http://schemas.openxmlformats.org/drawingml/2006/table">
            <a:tbl>
              <a:tblPr/>
              <a:tblGrid>
                <a:gridCol w="1224136"/>
                <a:gridCol w="1224136"/>
                <a:gridCol w="1296144"/>
                <a:gridCol w="1944216"/>
                <a:gridCol w="1296144"/>
                <a:gridCol w="1296144"/>
              </a:tblGrid>
              <a:tr h="612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latin typeface="Calibri"/>
                          <a:ea typeface="宋体"/>
                          <a:cs typeface="Times New Roman"/>
                        </a:rPr>
                        <a:t>位置关系 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latin typeface="Calibri"/>
                          <a:ea typeface="宋体"/>
                          <a:cs typeface="Times New Roman"/>
                        </a:rPr>
                        <a:t>外离 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latin typeface="Calibri"/>
                          <a:ea typeface="宋体"/>
                          <a:cs typeface="Times New Roman"/>
                        </a:rPr>
                        <a:t>外切 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相交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内切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内含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601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图形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 dirty="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代数法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kern="100" dirty="0" smtClean="0">
                          <a:latin typeface="Calibri"/>
                          <a:cs typeface="Times New Roman"/>
                        </a:rPr>
                        <a:t>△</a:t>
                      </a:r>
                      <a:r>
                        <a:rPr lang="en-US" altLang="zh-CN" sz="2400" kern="100" dirty="0" smtClean="0"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&lt;</a:t>
                      </a:r>
                      <a:r>
                        <a:rPr lang="en-US" altLang="zh-CN" sz="2400" kern="100" dirty="0" smtClean="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CN" sz="24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kern="100" dirty="0" smtClean="0">
                          <a:latin typeface="+mn-lt"/>
                          <a:cs typeface="Times New Roman"/>
                        </a:rPr>
                        <a:t>△</a:t>
                      </a:r>
                      <a:r>
                        <a:rPr lang="en-US" altLang="zh-CN" sz="2000" kern="100" dirty="0" smtClean="0"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=</a:t>
                      </a:r>
                      <a:r>
                        <a:rPr lang="en-US" altLang="zh-CN" sz="2000" kern="100" dirty="0" smtClean="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CN" altLang="zh-CN" sz="2000" kern="100" dirty="0" smtClean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kern="100" dirty="0" smtClean="0">
                          <a:latin typeface="+mn-lt"/>
                          <a:cs typeface="Times New Roman"/>
                        </a:rPr>
                        <a:t>△</a:t>
                      </a:r>
                      <a:r>
                        <a:rPr lang="en-US" altLang="zh-CN" sz="2000" kern="100" dirty="0" smtClean="0"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&gt;</a:t>
                      </a:r>
                      <a:r>
                        <a:rPr lang="en-US" altLang="zh-CN" sz="2000" kern="100" dirty="0" smtClean="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CN" altLang="zh-CN" sz="2000" kern="100" dirty="0" smtClean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kern="100" dirty="0" smtClean="0">
                          <a:latin typeface="+mn-lt"/>
                          <a:cs typeface="Times New Roman"/>
                        </a:rPr>
                        <a:t>△</a:t>
                      </a:r>
                      <a:r>
                        <a:rPr lang="en-US" altLang="zh-CN" sz="2000" kern="100" dirty="0" smtClean="0"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=</a:t>
                      </a:r>
                      <a:r>
                        <a:rPr lang="en-US" altLang="zh-CN" sz="2000" kern="100" dirty="0" smtClean="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CN" altLang="zh-CN" sz="2000" kern="100" dirty="0" smtClean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kern="100" dirty="0" smtClean="0">
                          <a:latin typeface="+mn-lt"/>
                          <a:cs typeface="Times New Roman"/>
                        </a:rPr>
                        <a:t>△</a:t>
                      </a:r>
                      <a:r>
                        <a:rPr lang="en-US" altLang="zh-CN" sz="2000" kern="100" dirty="0" smtClean="0"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&lt;</a:t>
                      </a:r>
                      <a:r>
                        <a:rPr lang="en-US" altLang="zh-CN" sz="2000" kern="100" dirty="0" smtClean="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CN" altLang="zh-CN" sz="2000" kern="100" dirty="0" smtClean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几何法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 dirty="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 dirty="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9" name="图片 8" descr="外离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91680" y="2852936"/>
            <a:ext cx="1114425" cy="1209675"/>
          </a:xfrm>
          <a:prstGeom prst="rect">
            <a:avLst/>
          </a:prstGeom>
        </p:spPr>
      </p:pic>
      <p:pic>
        <p:nvPicPr>
          <p:cNvPr id="1028" name="Picture 4" descr="C:\Users\huangfa\AppData\Roaming\Tencent\Users\425711627\QQ\WinTemp\RichOle\T5Y0{((0[1UOKO(_~RX90EI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15816" y="2924944"/>
            <a:ext cx="1114425" cy="1047750"/>
          </a:xfrm>
          <a:prstGeom prst="rect">
            <a:avLst/>
          </a:prstGeom>
          <a:noFill/>
        </p:spPr>
      </p:pic>
      <p:pic>
        <p:nvPicPr>
          <p:cNvPr id="1029" name="Picture 5" descr="C:\Users\huangfa\AppData\Roaming\Tencent\Users\425711627\QQ\WinTemp\RichOle\PY5GX8O89S3~BD[FMAL@N_H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0" y="2852936"/>
            <a:ext cx="981075" cy="1190625"/>
          </a:xfrm>
          <a:prstGeom prst="rect">
            <a:avLst/>
          </a:prstGeom>
          <a:noFill/>
        </p:spPr>
      </p:pic>
      <p:pic>
        <p:nvPicPr>
          <p:cNvPr id="1030" name="Picture 6" descr="C:\Users\huangfa\AppData\Roaming\Tencent\Users\425711627\QQ\WinTemp\RichOle\9E64LVRN(BMY~Z0DXTLD7BC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228184" y="3140968"/>
            <a:ext cx="857250" cy="800100"/>
          </a:xfrm>
          <a:prstGeom prst="rect">
            <a:avLst/>
          </a:prstGeom>
          <a:noFill/>
        </p:spPr>
      </p:pic>
      <p:pic>
        <p:nvPicPr>
          <p:cNvPr id="1031" name="Picture 7" descr="C:\Users\huangfa\AppData\Roaming\Tencent\Users\425711627\QQ\WinTemp\RichOle\B8RUAW06`$]P0@3@1_VQX~N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524328" y="2996952"/>
            <a:ext cx="828675" cy="847725"/>
          </a:xfrm>
          <a:prstGeom prst="rect">
            <a:avLst/>
          </a:prstGeom>
          <a:noFill/>
        </p:spPr>
      </p:pic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4644008" y="404664"/>
          <a:ext cx="3756025" cy="1006475"/>
        </p:xfrm>
        <a:graphic>
          <a:graphicData uri="http://schemas.openxmlformats.org/presentationml/2006/ole">
            <p:oleObj spid="_x0000_s29700" name="Equation" r:id="rId10" imgW="2082600" imgH="558720" progId="Equation.DSMT4">
              <p:embed/>
            </p:oleObj>
          </a:graphicData>
        </a:graphic>
      </p:graphicFrame>
      <p:graphicFrame>
        <p:nvGraphicFramePr>
          <p:cNvPr id="15" name="对象 14"/>
          <p:cNvGraphicFramePr>
            <a:graphicFrameLocks noChangeAspect="1"/>
          </p:cNvGraphicFramePr>
          <p:nvPr/>
        </p:nvGraphicFramePr>
        <p:xfrm>
          <a:off x="1691680" y="4833155"/>
          <a:ext cx="1152128" cy="324037"/>
        </p:xfrm>
        <a:graphic>
          <a:graphicData uri="http://schemas.openxmlformats.org/presentationml/2006/ole">
            <p:oleObj spid="_x0000_s29701" name="Equation" r:id="rId11" imgW="812520" imgH="228600" progId="Equation.DSMT4">
              <p:embed/>
            </p:oleObj>
          </a:graphicData>
        </a:graphic>
      </p:graphicFrame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2915816" y="4869160"/>
          <a:ext cx="1152525" cy="323850"/>
        </p:xfrm>
        <a:graphic>
          <a:graphicData uri="http://schemas.openxmlformats.org/presentationml/2006/ole">
            <p:oleObj spid="_x0000_s29702" name="Equation" r:id="rId12" imgW="812520" imgH="228600" progId="Equation.DSMT4">
              <p:embed/>
            </p:oleObj>
          </a:graphicData>
        </a:graphic>
      </p:graphicFrame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4193455" y="4870425"/>
          <a:ext cx="1890713" cy="358775"/>
        </p:xfrm>
        <a:graphic>
          <a:graphicData uri="http://schemas.openxmlformats.org/presentationml/2006/ole">
            <p:oleObj spid="_x0000_s29703" name="Equation" r:id="rId13" imgW="1333440" imgH="253800" progId="Equation.DSMT4">
              <p:embed/>
            </p:oleObj>
          </a:graphicData>
        </a:graphic>
      </p:graphicFrame>
      <p:graphicFrame>
        <p:nvGraphicFramePr>
          <p:cNvPr id="1036" name="Object 12"/>
          <p:cNvGraphicFramePr>
            <a:graphicFrameLocks noChangeAspect="1"/>
          </p:cNvGraphicFramePr>
          <p:nvPr/>
        </p:nvGraphicFramePr>
        <p:xfrm>
          <a:off x="6156349" y="4869160"/>
          <a:ext cx="1223963" cy="358775"/>
        </p:xfrm>
        <a:graphic>
          <a:graphicData uri="http://schemas.openxmlformats.org/presentationml/2006/ole">
            <p:oleObj spid="_x0000_s29704" name="Equation" r:id="rId14" imgW="863280" imgH="253800" progId="Equation.DSMT4">
              <p:embed/>
            </p:oleObj>
          </a:graphicData>
        </a:graphic>
      </p:graphicFrame>
      <p:graphicFrame>
        <p:nvGraphicFramePr>
          <p:cNvPr id="1037" name="Object 13"/>
          <p:cNvGraphicFramePr>
            <a:graphicFrameLocks noChangeAspect="1"/>
          </p:cNvGraphicFramePr>
          <p:nvPr/>
        </p:nvGraphicFramePr>
        <p:xfrm>
          <a:off x="7452493" y="4869160"/>
          <a:ext cx="1223963" cy="358775"/>
        </p:xfrm>
        <a:graphic>
          <a:graphicData uri="http://schemas.openxmlformats.org/presentationml/2006/ole">
            <p:oleObj spid="_x0000_s29705" name="Equation" r:id="rId15" imgW="863280" imgH="253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755576" y="332656"/>
          <a:ext cx="3345099" cy="504056"/>
        </p:xfrm>
        <a:graphic>
          <a:graphicData uri="http://schemas.openxmlformats.org/presentationml/2006/ole">
            <p:oleObj spid="_x0000_s30722" name="Equation" r:id="rId3" imgW="1854000" imgH="279360" progId="Equation.DSMT4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755576" y="980728"/>
          <a:ext cx="3435350" cy="503238"/>
        </p:xfrm>
        <a:graphic>
          <a:graphicData uri="http://schemas.openxmlformats.org/presentationml/2006/ole">
            <p:oleObj spid="_x0000_s30723" name="Equation" r:id="rId4" imgW="1904760" imgH="279360" progId="Equation.DSMT4">
              <p:embed/>
            </p:oleObj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395536" y="2204864"/>
          <a:ext cx="8280920" cy="3708412"/>
        </p:xfrm>
        <a:graphic>
          <a:graphicData uri="http://schemas.openxmlformats.org/drawingml/2006/table">
            <a:tbl>
              <a:tblPr/>
              <a:tblGrid>
                <a:gridCol w="1224136"/>
                <a:gridCol w="1224136"/>
                <a:gridCol w="1296144"/>
                <a:gridCol w="1944216"/>
                <a:gridCol w="1296144"/>
                <a:gridCol w="1296144"/>
              </a:tblGrid>
              <a:tr h="612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latin typeface="Calibri"/>
                          <a:ea typeface="宋体"/>
                          <a:cs typeface="Times New Roman"/>
                        </a:rPr>
                        <a:t>位置关系 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latin typeface="Calibri"/>
                          <a:ea typeface="宋体"/>
                          <a:cs typeface="Times New Roman"/>
                        </a:rPr>
                        <a:t>外离 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latin typeface="Calibri"/>
                          <a:ea typeface="宋体"/>
                          <a:cs typeface="Times New Roman"/>
                        </a:rPr>
                        <a:t>外切 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相交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内切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latin typeface="Calibri"/>
                          <a:ea typeface="宋体"/>
                          <a:cs typeface="Times New Roman"/>
                        </a:rPr>
                        <a:t>内含 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601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图形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 dirty="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代数法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kern="100" dirty="0" smtClean="0">
                          <a:latin typeface="Calibri"/>
                          <a:cs typeface="Times New Roman"/>
                        </a:rPr>
                        <a:t>△</a:t>
                      </a:r>
                      <a:r>
                        <a:rPr lang="en-US" altLang="zh-CN" sz="2400" kern="100" dirty="0" smtClean="0"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&lt;</a:t>
                      </a:r>
                      <a:r>
                        <a:rPr lang="en-US" altLang="zh-CN" sz="2400" kern="100" dirty="0" smtClean="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CN" sz="24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kern="100" dirty="0" smtClean="0">
                          <a:latin typeface="+mn-lt"/>
                          <a:cs typeface="Times New Roman"/>
                        </a:rPr>
                        <a:t>△</a:t>
                      </a:r>
                      <a:r>
                        <a:rPr lang="en-US" altLang="zh-CN" sz="2000" kern="100" dirty="0" smtClean="0"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=</a:t>
                      </a:r>
                      <a:r>
                        <a:rPr lang="en-US" altLang="zh-CN" sz="2000" kern="100" dirty="0" smtClean="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CN" altLang="zh-CN" sz="2000" kern="100" dirty="0" smtClean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kern="100" dirty="0" smtClean="0">
                          <a:latin typeface="+mn-lt"/>
                          <a:cs typeface="Times New Roman"/>
                        </a:rPr>
                        <a:t>△</a:t>
                      </a:r>
                      <a:r>
                        <a:rPr lang="en-US" altLang="zh-CN" sz="2000" kern="100" dirty="0" smtClean="0"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&gt;</a:t>
                      </a:r>
                      <a:r>
                        <a:rPr lang="en-US" altLang="zh-CN" sz="2000" kern="100" dirty="0" smtClean="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CN" altLang="zh-CN" sz="2000" kern="100" dirty="0" smtClean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kern="100" dirty="0" smtClean="0">
                          <a:latin typeface="+mn-lt"/>
                          <a:cs typeface="Times New Roman"/>
                        </a:rPr>
                        <a:t>△</a:t>
                      </a:r>
                      <a:r>
                        <a:rPr lang="en-US" altLang="zh-CN" sz="2000" kern="100" dirty="0" smtClean="0"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=</a:t>
                      </a:r>
                      <a:r>
                        <a:rPr lang="en-US" altLang="zh-CN" sz="2000" kern="100" dirty="0" smtClean="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CN" altLang="zh-CN" sz="2000" kern="100" dirty="0" smtClean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kern="100" dirty="0" smtClean="0">
                          <a:latin typeface="+mn-lt"/>
                          <a:cs typeface="Times New Roman"/>
                        </a:rPr>
                        <a:t>△</a:t>
                      </a:r>
                      <a:r>
                        <a:rPr lang="en-US" altLang="zh-CN" sz="2000" kern="100" dirty="0" smtClean="0"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&lt;</a:t>
                      </a:r>
                      <a:r>
                        <a:rPr lang="en-US" altLang="zh-CN" sz="2000" kern="100" dirty="0" smtClean="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CN" altLang="zh-CN" sz="2000" kern="100" dirty="0" smtClean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latin typeface="Calibri"/>
                          <a:ea typeface="宋体"/>
                          <a:cs typeface="Times New Roman"/>
                        </a:rPr>
                        <a:t>几何法 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 dirty="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 dirty="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 dirty="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 dirty="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 dirty="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2000" b="1" kern="100" dirty="0" smtClean="0">
                          <a:latin typeface="Calibri"/>
                          <a:ea typeface="宋体"/>
                          <a:cs typeface="Times New Roman"/>
                        </a:rPr>
                        <a:t>公切线</a:t>
                      </a:r>
                      <a:endParaRPr lang="zh-CN" sz="2000" b="1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 dirty="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 dirty="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 dirty="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 dirty="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 dirty="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9" name="图片 8" descr="外离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91680" y="2852936"/>
            <a:ext cx="1114425" cy="1209675"/>
          </a:xfrm>
          <a:prstGeom prst="rect">
            <a:avLst/>
          </a:prstGeom>
        </p:spPr>
      </p:pic>
      <p:pic>
        <p:nvPicPr>
          <p:cNvPr id="1028" name="Picture 4" descr="C:\Users\huangfa\AppData\Roaming\Tencent\Users\425711627\QQ\WinTemp\RichOle\T5Y0{((0[1UOKO(_~RX90EI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15816" y="2924944"/>
            <a:ext cx="1114425" cy="1047750"/>
          </a:xfrm>
          <a:prstGeom prst="rect">
            <a:avLst/>
          </a:prstGeom>
          <a:noFill/>
        </p:spPr>
      </p:pic>
      <p:pic>
        <p:nvPicPr>
          <p:cNvPr id="1029" name="Picture 5" descr="C:\Users\huangfa\AppData\Roaming\Tencent\Users\425711627\QQ\WinTemp\RichOle\PY5GX8O89S3~BD[FMAL@N_H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0" y="2852936"/>
            <a:ext cx="981075" cy="1190625"/>
          </a:xfrm>
          <a:prstGeom prst="rect">
            <a:avLst/>
          </a:prstGeom>
          <a:noFill/>
        </p:spPr>
      </p:pic>
      <p:pic>
        <p:nvPicPr>
          <p:cNvPr id="1030" name="Picture 6" descr="C:\Users\huangfa\AppData\Roaming\Tencent\Users\425711627\QQ\WinTemp\RichOle\9E64LVRN(BMY~Z0DXTLD7BC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228184" y="3140968"/>
            <a:ext cx="857250" cy="800100"/>
          </a:xfrm>
          <a:prstGeom prst="rect">
            <a:avLst/>
          </a:prstGeom>
          <a:noFill/>
        </p:spPr>
      </p:pic>
      <p:pic>
        <p:nvPicPr>
          <p:cNvPr id="1031" name="Picture 7" descr="C:\Users\huangfa\AppData\Roaming\Tencent\Users\425711627\QQ\WinTemp\RichOle\B8RUAW06`$]P0@3@1_VQX~N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524328" y="2996952"/>
            <a:ext cx="828675" cy="847725"/>
          </a:xfrm>
          <a:prstGeom prst="rect">
            <a:avLst/>
          </a:prstGeom>
          <a:noFill/>
        </p:spPr>
      </p:pic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4644008" y="404664"/>
          <a:ext cx="3756025" cy="1006475"/>
        </p:xfrm>
        <a:graphic>
          <a:graphicData uri="http://schemas.openxmlformats.org/presentationml/2006/ole">
            <p:oleObj spid="_x0000_s30724" name="Equation" r:id="rId10" imgW="2082600" imgH="558720" progId="Equation.DSMT4">
              <p:embed/>
            </p:oleObj>
          </a:graphicData>
        </a:graphic>
      </p:graphicFrame>
      <p:graphicFrame>
        <p:nvGraphicFramePr>
          <p:cNvPr id="15" name="对象 14"/>
          <p:cNvGraphicFramePr>
            <a:graphicFrameLocks noChangeAspect="1"/>
          </p:cNvGraphicFramePr>
          <p:nvPr/>
        </p:nvGraphicFramePr>
        <p:xfrm>
          <a:off x="1691680" y="4833155"/>
          <a:ext cx="1152128" cy="324037"/>
        </p:xfrm>
        <a:graphic>
          <a:graphicData uri="http://schemas.openxmlformats.org/presentationml/2006/ole">
            <p:oleObj spid="_x0000_s30725" name="Equation" r:id="rId11" imgW="812520" imgH="228600" progId="Equation.DSMT4">
              <p:embed/>
            </p:oleObj>
          </a:graphicData>
        </a:graphic>
      </p:graphicFrame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2915816" y="4869160"/>
          <a:ext cx="1152525" cy="323850"/>
        </p:xfrm>
        <a:graphic>
          <a:graphicData uri="http://schemas.openxmlformats.org/presentationml/2006/ole">
            <p:oleObj spid="_x0000_s30726" name="Equation" r:id="rId12" imgW="812520" imgH="228600" progId="Equation.DSMT4">
              <p:embed/>
            </p:oleObj>
          </a:graphicData>
        </a:graphic>
      </p:graphicFrame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4193455" y="4870425"/>
          <a:ext cx="1890713" cy="358775"/>
        </p:xfrm>
        <a:graphic>
          <a:graphicData uri="http://schemas.openxmlformats.org/presentationml/2006/ole">
            <p:oleObj spid="_x0000_s30727" name="Equation" r:id="rId13" imgW="1333440" imgH="253800" progId="Equation.DSMT4">
              <p:embed/>
            </p:oleObj>
          </a:graphicData>
        </a:graphic>
      </p:graphicFrame>
      <p:graphicFrame>
        <p:nvGraphicFramePr>
          <p:cNvPr id="1036" name="Object 12"/>
          <p:cNvGraphicFramePr>
            <a:graphicFrameLocks noChangeAspect="1"/>
          </p:cNvGraphicFramePr>
          <p:nvPr/>
        </p:nvGraphicFramePr>
        <p:xfrm>
          <a:off x="6156349" y="4869160"/>
          <a:ext cx="1223963" cy="358775"/>
        </p:xfrm>
        <a:graphic>
          <a:graphicData uri="http://schemas.openxmlformats.org/presentationml/2006/ole">
            <p:oleObj spid="_x0000_s30728" name="Equation" r:id="rId14" imgW="863280" imgH="253800" progId="Equation.DSMT4">
              <p:embed/>
            </p:oleObj>
          </a:graphicData>
        </a:graphic>
      </p:graphicFrame>
      <p:graphicFrame>
        <p:nvGraphicFramePr>
          <p:cNvPr id="1037" name="Object 13"/>
          <p:cNvGraphicFramePr>
            <a:graphicFrameLocks noChangeAspect="1"/>
          </p:cNvGraphicFramePr>
          <p:nvPr/>
        </p:nvGraphicFramePr>
        <p:xfrm>
          <a:off x="7452493" y="4869160"/>
          <a:ext cx="1223963" cy="358775"/>
        </p:xfrm>
        <a:graphic>
          <a:graphicData uri="http://schemas.openxmlformats.org/presentationml/2006/ole">
            <p:oleObj spid="_x0000_s30729" name="Equation" r:id="rId15" imgW="863280" imgH="253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755576" y="332656"/>
          <a:ext cx="3345099" cy="504056"/>
        </p:xfrm>
        <a:graphic>
          <a:graphicData uri="http://schemas.openxmlformats.org/presentationml/2006/ole">
            <p:oleObj spid="_x0000_s31746" name="Equation" r:id="rId3" imgW="1854000" imgH="279360" progId="Equation.DSMT4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755576" y="980728"/>
          <a:ext cx="3435350" cy="503238"/>
        </p:xfrm>
        <a:graphic>
          <a:graphicData uri="http://schemas.openxmlformats.org/presentationml/2006/ole">
            <p:oleObj spid="_x0000_s31747" name="Equation" r:id="rId4" imgW="1904760" imgH="279360" progId="Equation.DSMT4">
              <p:embed/>
            </p:oleObj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395536" y="2204864"/>
          <a:ext cx="8280920" cy="3708412"/>
        </p:xfrm>
        <a:graphic>
          <a:graphicData uri="http://schemas.openxmlformats.org/drawingml/2006/table">
            <a:tbl>
              <a:tblPr/>
              <a:tblGrid>
                <a:gridCol w="1224136"/>
                <a:gridCol w="1224136"/>
                <a:gridCol w="1296144"/>
                <a:gridCol w="1944216"/>
                <a:gridCol w="1296144"/>
                <a:gridCol w="1296144"/>
              </a:tblGrid>
              <a:tr h="612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latin typeface="Calibri"/>
                          <a:ea typeface="宋体"/>
                          <a:cs typeface="Times New Roman"/>
                        </a:rPr>
                        <a:t>位置关系 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latin typeface="Calibri"/>
                          <a:ea typeface="宋体"/>
                          <a:cs typeface="Times New Roman"/>
                        </a:rPr>
                        <a:t>外离 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latin typeface="Calibri"/>
                          <a:ea typeface="宋体"/>
                          <a:cs typeface="Times New Roman"/>
                        </a:rPr>
                        <a:t>外切 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相交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内切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latin typeface="Calibri"/>
                          <a:ea typeface="宋体"/>
                          <a:cs typeface="Times New Roman"/>
                        </a:rPr>
                        <a:t>内含 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601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图形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 dirty="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代数法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kern="100" dirty="0" smtClean="0">
                          <a:latin typeface="Calibri"/>
                          <a:cs typeface="Times New Roman"/>
                        </a:rPr>
                        <a:t>△</a:t>
                      </a:r>
                      <a:r>
                        <a:rPr lang="en-US" altLang="zh-CN" sz="2400" kern="100" dirty="0" smtClean="0"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&lt;</a:t>
                      </a:r>
                      <a:r>
                        <a:rPr lang="en-US" altLang="zh-CN" sz="2400" kern="100" dirty="0" smtClean="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CN" sz="24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kern="100" dirty="0" smtClean="0">
                          <a:latin typeface="+mn-lt"/>
                          <a:cs typeface="Times New Roman"/>
                        </a:rPr>
                        <a:t>△</a:t>
                      </a:r>
                      <a:r>
                        <a:rPr lang="en-US" altLang="zh-CN" sz="2000" kern="100" dirty="0" smtClean="0"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=</a:t>
                      </a:r>
                      <a:r>
                        <a:rPr lang="en-US" altLang="zh-CN" sz="2000" kern="100" dirty="0" smtClean="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CN" altLang="zh-CN" sz="2000" kern="100" dirty="0" smtClean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kern="100" dirty="0" smtClean="0">
                          <a:latin typeface="+mn-lt"/>
                          <a:cs typeface="Times New Roman"/>
                        </a:rPr>
                        <a:t>△</a:t>
                      </a:r>
                      <a:r>
                        <a:rPr lang="en-US" altLang="zh-CN" sz="2000" kern="100" dirty="0" smtClean="0"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&gt;</a:t>
                      </a:r>
                      <a:r>
                        <a:rPr lang="en-US" altLang="zh-CN" sz="2000" kern="100" dirty="0" smtClean="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CN" altLang="zh-CN" sz="2000" kern="100" dirty="0" smtClean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kern="100" dirty="0" smtClean="0">
                          <a:latin typeface="+mn-lt"/>
                          <a:cs typeface="Times New Roman"/>
                        </a:rPr>
                        <a:t>△</a:t>
                      </a:r>
                      <a:r>
                        <a:rPr lang="en-US" altLang="zh-CN" sz="2000" kern="100" dirty="0" smtClean="0"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=</a:t>
                      </a:r>
                      <a:r>
                        <a:rPr lang="en-US" altLang="zh-CN" sz="2000" kern="100" dirty="0" smtClean="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CN" altLang="zh-CN" sz="2000" kern="100" dirty="0" smtClean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kern="100" dirty="0" smtClean="0">
                          <a:latin typeface="+mn-lt"/>
                          <a:cs typeface="Times New Roman"/>
                        </a:rPr>
                        <a:t>△</a:t>
                      </a:r>
                      <a:r>
                        <a:rPr lang="en-US" altLang="zh-CN" sz="2000" kern="100" dirty="0" smtClean="0"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&lt;</a:t>
                      </a:r>
                      <a:r>
                        <a:rPr lang="en-US" altLang="zh-CN" sz="2000" kern="100" dirty="0" smtClean="0"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CN" altLang="zh-CN" sz="2000" kern="100" dirty="0" smtClean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latin typeface="Calibri"/>
                          <a:ea typeface="宋体"/>
                          <a:cs typeface="Times New Roman"/>
                        </a:rPr>
                        <a:t>几何法 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 dirty="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 dirty="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 dirty="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 dirty="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 dirty="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2000" b="1" kern="100" dirty="0" smtClean="0">
                          <a:latin typeface="Calibri"/>
                          <a:ea typeface="宋体"/>
                          <a:cs typeface="Times New Roman"/>
                        </a:rPr>
                        <a:t>公切线</a:t>
                      </a:r>
                      <a:endParaRPr lang="zh-CN" sz="2000" b="1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kern="100" dirty="0" smtClean="0">
                          <a:latin typeface="Calibri"/>
                          <a:cs typeface="Times New Roman"/>
                        </a:rPr>
                        <a:t>4</a:t>
                      </a:r>
                      <a:r>
                        <a:rPr lang="zh-CN" altLang="en-US" sz="2000" kern="100" dirty="0" smtClean="0">
                          <a:latin typeface="Calibri"/>
                          <a:cs typeface="Times New Roman"/>
                        </a:rPr>
                        <a:t>条</a:t>
                      </a:r>
                      <a:endParaRPr lang="zh-CN" sz="2000" kern="100" dirty="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kern="100" dirty="0" smtClean="0">
                          <a:latin typeface="Calibri"/>
                          <a:cs typeface="Times New Roman"/>
                        </a:rPr>
                        <a:t>3</a:t>
                      </a:r>
                      <a:r>
                        <a:rPr lang="zh-CN" altLang="en-US" sz="2000" kern="100" dirty="0" smtClean="0">
                          <a:latin typeface="Calibri"/>
                          <a:cs typeface="Times New Roman"/>
                        </a:rPr>
                        <a:t>条</a:t>
                      </a:r>
                      <a:endParaRPr lang="zh-CN" sz="2000" kern="100" dirty="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kern="100" dirty="0" smtClean="0">
                          <a:latin typeface="Calibri"/>
                          <a:cs typeface="Times New Roman"/>
                        </a:rPr>
                        <a:t>2</a:t>
                      </a:r>
                      <a:r>
                        <a:rPr lang="zh-CN" altLang="en-US" sz="2000" kern="100" dirty="0" smtClean="0">
                          <a:latin typeface="Calibri"/>
                          <a:cs typeface="Times New Roman"/>
                        </a:rPr>
                        <a:t>条</a:t>
                      </a:r>
                      <a:endParaRPr lang="zh-CN" sz="2000" kern="100" dirty="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kern="100" dirty="0" smtClean="0">
                          <a:latin typeface="Calibri"/>
                          <a:cs typeface="Times New Roman"/>
                        </a:rPr>
                        <a:t>1</a:t>
                      </a:r>
                      <a:r>
                        <a:rPr lang="zh-CN" altLang="en-US" sz="2000" kern="100" dirty="0" smtClean="0">
                          <a:latin typeface="Calibri"/>
                          <a:cs typeface="Times New Roman"/>
                        </a:rPr>
                        <a:t>条</a:t>
                      </a:r>
                      <a:endParaRPr lang="zh-CN" sz="2000" kern="100" dirty="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kern="100" dirty="0" smtClean="0">
                          <a:latin typeface="Calibri"/>
                          <a:cs typeface="Times New Roman"/>
                        </a:rPr>
                        <a:t>0</a:t>
                      </a:r>
                      <a:r>
                        <a:rPr lang="zh-CN" altLang="en-US" sz="2000" kern="100" dirty="0" smtClean="0">
                          <a:latin typeface="Calibri"/>
                          <a:cs typeface="Times New Roman"/>
                        </a:rPr>
                        <a:t>条</a:t>
                      </a:r>
                      <a:endParaRPr lang="zh-CN" sz="2000" kern="100" dirty="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9" name="图片 8" descr="外离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91680" y="2852936"/>
            <a:ext cx="1114425" cy="1209675"/>
          </a:xfrm>
          <a:prstGeom prst="rect">
            <a:avLst/>
          </a:prstGeom>
        </p:spPr>
      </p:pic>
      <p:pic>
        <p:nvPicPr>
          <p:cNvPr id="1028" name="Picture 4" descr="C:\Users\huangfa\AppData\Roaming\Tencent\Users\425711627\QQ\WinTemp\RichOle\T5Y0{((0[1UOKO(_~RX90EI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15816" y="2924944"/>
            <a:ext cx="1114425" cy="1047750"/>
          </a:xfrm>
          <a:prstGeom prst="rect">
            <a:avLst/>
          </a:prstGeom>
          <a:noFill/>
        </p:spPr>
      </p:pic>
      <p:pic>
        <p:nvPicPr>
          <p:cNvPr id="1029" name="Picture 5" descr="C:\Users\huangfa\AppData\Roaming\Tencent\Users\425711627\QQ\WinTemp\RichOle\PY5GX8O89S3~BD[FMAL@N_H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0" y="2852936"/>
            <a:ext cx="981075" cy="1190625"/>
          </a:xfrm>
          <a:prstGeom prst="rect">
            <a:avLst/>
          </a:prstGeom>
          <a:noFill/>
        </p:spPr>
      </p:pic>
      <p:pic>
        <p:nvPicPr>
          <p:cNvPr id="1030" name="Picture 6" descr="C:\Users\huangfa\AppData\Roaming\Tencent\Users\425711627\QQ\WinTemp\RichOle\9E64LVRN(BMY~Z0DXTLD7BC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228184" y="3140968"/>
            <a:ext cx="857250" cy="800100"/>
          </a:xfrm>
          <a:prstGeom prst="rect">
            <a:avLst/>
          </a:prstGeom>
          <a:noFill/>
        </p:spPr>
      </p:pic>
      <p:pic>
        <p:nvPicPr>
          <p:cNvPr id="1031" name="Picture 7" descr="C:\Users\huangfa\AppData\Roaming\Tencent\Users\425711627\QQ\WinTemp\RichOle\B8RUAW06`$]P0@3@1_VQX~N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524328" y="2996952"/>
            <a:ext cx="828675" cy="847725"/>
          </a:xfrm>
          <a:prstGeom prst="rect">
            <a:avLst/>
          </a:prstGeom>
          <a:noFill/>
        </p:spPr>
      </p:pic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4644008" y="404664"/>
          <a:ext cx="3756025" cy="1006475"/>
        </p:xfrm>
        <a:graphic>
          <a:graphicData uri="http://schemas.openxmlformats.org/presentationml/2006/ole">
            <p:oleObj spid="_x0000_s31748" name="Equation" r:id="rId10" imgW="2082600" imgH="558720" progId="Equation.DSMT4">
              <p:embed/>
            </p:oleObj>
          </a:graphicData>
        </a:graphic>
      </p:graphicFrame>
      <p:graphicFrame>
        <p:nvGraphicFramePr>
          <p:cNvPr id="15" name="对象 14"/>
          <p:cNvGraphicFramePr>
            <a:graphicFrameLocks noChangeAspect="1"/>
          </p:cNvGraphicFramePr>
          <p:nvPr/>
        </p:nvGraphicFramePr>
        <p:xfrm>
          <a:off x="1691680" y="4833155"/>
          <a:ext cx="1152128" cy="324037"/>
        </p:xfrm>
        <a:graphic>
          <a:graphicData uri="http://schemas.openxmlformats.org/presentationml/2006/ole">
            <p:oleObj spid="_x0000_s31749" name="Equation" r:id="rId11" imgW="812520" imgH="228600" progId="Equation.DSMT4">
              <p:embed/>
            </p:oleObj>
          </a:graphicData>
        </a:graphic>
      </p:graphicFrame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2915816" y="4869160"/>
          <a:ext cx="1152525" cy="323850"/>
        </p:xfrm>
        <a:graphic>
          <a:graphicData uri="http://schemas.openxmlformats.org/presentationml/2006/ole">
            <p:oleObj spid="_x0000_s31750" name="Equation" r:id="rId12" imgW="812520" imgH="228600" progId="Equation.DSMT4">
              <p:embed/>
            </p:oleObj>
          </a:graphicData>
        </a:graphic>
      </p:graphicFrame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4193455" y="4870425"/>
          <a:ext cx="1890713" cy="358775"/>
        </p:xfrm>
        <a:graphic>
          <a:graphicData uri="http://schemas.openxmlformats.org/presentationml/2006/ole">
            <p:oleObj spid="_x0000_s31751" name="Equation" r:id="rId13" imgW="1333440" imgH="253800" progId="Equation.DSMT4">
              <p:embed/>
            </p:oleObj>
          </a:graphicData>
        </a:graphic>
      </p:graphicFrame>
      <p:graphicFrame>
        <p:nvGraphicFramePr>
          <p:cNvPr id="1036" name="Object 12"/>
          <p:cNvGraphicFramePr>
            <a:graphicFrameLocks noChangeAspect="1"/>
          </p:cNvGraphicFramePr>
          <p:nvPr/>
        </p:nvGraphicFramePr>
        <p:xfrm>
          <a:off x="6156349" y="4869160"/>
          <a:ext cx="1223963" cy="358775"/>
        </p:xfrm>
        <a:graphic>
          <a:graphicData uri="http://schemas.openxmlformats.org/presentationml/2006/ole">
            <p:oleObj spid="_x0000_s31752" name="Equation" r:id="rId14" imgW="863280" imgH="253800" progId="Equation.DSMT4">
              <p:embed/>
            </p:oleObj>
          </a:graphicData>
        </a:graphic>
      </p:graphicFrame>
      <p:graphicFrame>
        <p:nvGraphicFramePr>
          <p:cNvPr id="1037" name="Object 13"/>
          <p:cNvGraphicFramePr>
            <a:graphicFrameLocks noChangeAspect="1"/>
          </p:cNvGraphicFramePr>
          <p:nvPr/>
        </p:nvGraphicFramePr>
        <p:xfrm>
          <a:off x="7452493" y="4869160"/>
          <a:ext cx="1223963" cy="358775"/>
        </p:xfrm>
        <a:graphic>
          <a:graphicData uri="http://schemas.openxmlformats.org/presentationml/2006/ole">
            <p:oleObj spid="_x0000_s31753" name="Equation" r:id="rId15" imgW="863280" imgH="253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755576" y="332656"/>
          <a:ext cx="3345099" cy="504056"/>
        </p:xfrm>
        <a:graphic>
          <a:graphicData uri="http://schemas.openxmlformats.org/presentationml/2006/ole">
            <p:oleObj spid="_x0000_s15362" name="Equation" r:id="rId3" imgW="1854000" imgH="279360" progId="Equation.DSMT4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755576" y="980728"/>
          <a:ext cx="3435350" cy="503238"/>
        </p:xfrm>
        <a:graphic>
          <a:graphicData uri="http://schemas.openxmlformats.org/presentationml/2006/ole">
            <p:oleObj spid="_x0000_s15363" name="Equation" r:id="rId4" imgW="1904760" imgH="279360" progId="Equation.DSMT4">
              <p:embed/>
            </p:oleObj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395536" y="2204864"/>
          <a:ext cx="8280920" cy="1872208"/>
        </p:xfrm>
        <a:graphic>
          <a:graphicData uri="http://schemas.openxmlformats.org/drawingml/2006/table">
            <a:tbl>
              <a:tblPr/>
              <a:tblGrid>
                <a:gridCol w="1224136"/>
                <a:gridCol w="1224136"/>
                <a:gridCol w="1296144"/>
                <a:gridCol w="1944216"/>
                <a:gridCol w="1296144"/>
                <a:gridCol w="1296144"/>
              </a:tblGrid>
              <a:tr h="612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latin typeface="Calibri"/>
                          <a:ea typeface="宋体"/>
                          <a:cs typeface="Times New Roman"/>
                        </a:rPr>
                        <a:t>位置关系 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601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图形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 dirty="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 dirty="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9" name="图片 8" descr="外离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91680" y="2852936"/>
            <a:ext cx="1114425" cy="1209675"/>
          </a:xfrm>
          <a:prstGeom prst="rect">
            <a:avLst/>
          </a:prstGeom>
        </p:spPr>
      </p:pic>
      <p:pic>
        <p:nvPicPr>
          <p:cNvPr id="1028" name="Picture 4" descr="C:\Users\huangfa\AppData\Roaming\Tencent\Users\425711627\QQ\WinTemp\RichOle\T5Y0{((0[1UOKO(_~RX90EI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15816" y="2924944"/>
            <a:ext cx="1114425" cy="1047750"/>
          </a:xfrm>
          <a:prstGeom prst="rect">
            <a:avLst/>
          </a:prstGeom>
          <a:noFill/>
        </p:spPr>
      </p:pic>
      <p:pic>
        <p:nvPicPr>
          <p:cNvPr id="1029" name="Picture 5" descr="C:\Users\huangfa\AppData\Roaming\Tencent\Users\425711627\QQ\WinTemp\RichOle\PY5GX8O89S3~BD[FMAL@N_H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0" y="2852936"/>
            <a:ext cx="981075" cy="1190625"/>
          </a:xfrm>
          <a:prstGeom prst="rect">
            <a:avLst/>
          </a:prstGeom>
          <a:noFill/>
        </p:spPr>
      </p:pic>
      <p:pic>
        <p:nvPicPr>
          <p:cNvPr id="1030" name="Picture 6" descr="C:\Users\huangfa\AppData\Roaming\Tencent\Users\425711627\QQ\WinTemp\RichOle\9E64LVRN(BMY~Z0DXTLD7BC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228184" y="3140968"/>
            <a:ext cx="857250" cy="800100"/>
          </a:xfrm>
          <a:prstGeom prst="rect">
            <a:avLst/>
          </a:prstGeom>
          <a:noFill/>
        </p:spPr>
      </p:pic>
      <p:pic>
        <p:nvPicPr>
          <p:cNvPr id="1031" name="Picture 7" descr="C:\Users\huangfa\AppData\Roaming\Tencent\Users\425711627\QQ\WinTemp\RichOle\B8RUAW06`$]P0@3@1_VQX~N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524328" y="2996952"/>
            <a:ext cx="828675" cy="847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755576" y="332656"/>
          <a:ext cx="3345099" cy="504056"/>
        </p:xfrm>
        <a:graphic>
          <a:graphicData uri="http://schemas.openxmlformats.org/presentationml/2006/ole">
            <p:oleObj spid="_x0000_s20482" name="Equation" r:id="rId3" imgW="1854000" imgH="279360" progId="Equation.DSMT4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755576" y="980728"/>
          <a:ext cx="3435350" cy="503238"/>
        </p:xfrm>
        <a:graphic>
          <a:graphicData uri="http://schemas.openxmlformats.org/presentationml/2006/ole">
            <p:oleObj spid="_x0000_s20483" name="Equation" r:id="rId4" imgW="1904760" imgH="279360" progId="Equation.DSMT4">
              <p:embed/>
            </p:oleObj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395536" y="2204864"/>
          <a:ext cx="8280920" cy="1872208"/>
        </p:xfrm>
        <a:graphic>
          <a:graphicData uri="http://schemas.openxmlformats.org/drawingml/2006/table">
            <a:tbl>
              <a:tblPr/>
              <a:tblGrid>
                <a:gridCol w="1224136"/>
                <a:gridCol w="1224136"/>
                <a:gridCol w="1296144"/>
                <a:gridCol w="1944216"/>
                <a:gridCol w="1296144"/>
                <a:gridCol w="1296144"/>
              </a:tblGrid>
              <a:tr h="612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latin typeface="Calibri"/>
                          <a:ea typeface="宋体"/>
                          <a:cs typeface="Times New Roman"/>
                        </a:rPr>
                        <a:t>位置关系 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2000" b="1" kern="100" dirty="0" smtClean="0">
                          <a:latin typeface="Calibri"/>
                          <a:ea typeface="宋体"/>
                          <a:cs typeface="Times New Roman"/>
                        </a:rPr>
                        <a:t>外离</a:t>
                      </a:r>
                      <a:endParaRPr lang="zh-CN" sz="2000" b="1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000" b="1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000" b="1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000" b="1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000" b="1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601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图形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 dirty="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 dirty="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9" name="图片 8" descr="外离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91680" y="2852936"/>
            <a:ext cx="1114425" cy="1209675"/>
          </a:xfrm>
          <a:prstGeom prst="rect">
            <a:avLst/>
          </a:prstGeom>
        </p:spPr>
      </p:pic>
      <p:pic>
        <p:nvPicPr>
          <p:cNvPr id="1028" name="Picture 4" descr="C:\Users\huangfa\AppData\Roaming\Tencent\Users\425711627\QQ\WinTemp\RichOle\T5Y0{((0[1UOKO(_~RX90EI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15816" y="2924944"/>
            <a:ext cx="1114425" cy="1047750"/>
          </a:xfrm>
          <a:prstGeom prst="rect">
            <a:avLst/>
          </a:prstGeom>
          <a:noFill/>
        </p:spPr>
      </p:pic>
      <p:pic>
        <p:nvPicPr>
          <p:cNvPr id="1029" name="Picture 5" descr="C:\Users\huangfa\AppData\Roaming\Tencent\Users\425711627\QQ\WinTemp\RichOle\PY5GX8O89S3~BD[FMAL@N_H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0" y="2852936"/>
            <a:ext cx="981075" cy="1190625"/>
          </a:xfrm>
          <a:prstGeom prst="rect">
            <a:avLst/>
          </a:prstGeom>
          <a:noFill/>
        </p:spPr>
      </p:pic>
      <p:pic>
        <p:nvPicPr>
          <p:cNvPr id="1030" name="Picture 6" descr="C:\Users\huangfa\AppData\Roaming\Tencent\Users\425711627\QQ\WinTemp\RichOle\9E64LVRN(BMY~Z0DXTLD7BC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228184" y="3140968"/>
            <a:ext cx="857250" cy="800100"/>
          </a:xfrm>
          <a:prstGeom prst="rect">
            <a:avLst/>
          </a:prstGeom>
          <a:noFill/>
        </p:spPr>
      </p:pic>
      <p:pic>
        <p:nvPicPr>
          <p:cNvPr id="1031" name="Picture 7" descr="C:\Users\huangfa\AppData\Roaming\Tencent\Users\425711627\QQ\WinTemp\RichOle\B8RUAW06`$]P0@3@1_VQX~N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524328" y="2996952"/>
            <a:ext cx="828675" cy="847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755576" y="332656"/>
          <a:ext cx="3345099" cy="504056"/>
        </p:xfrm>
        <a:graphic>
          <a:graphicData uri="http://schemas.openxmlformats.org/presentationml/2006/ole">
            <p:oleObj spid="_x0000_s21506" name="Equation" r:id="rId3" imgW="1854000" imgH="279360" progId="Equation.DSMT4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755576" y="980728"/>
          <a:ext cx="3435350" cy="503238"/>
        </p:xfrm>
        <a:graphic>
          <a:graphicData uri="http://schemas.openxmlformats.org/presentationml/2006/ole">
            <p:oleObj spid="_x0000_s21507" name="Equation" r:id="rId4" imgW="1904760" imgH="279360" progId="Equation.DSMT4">
              <p:embed/>
            </p:oleObj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395536" y="2204864"/>
          <a:ext cx="8280920" cy="1872208"/>
        </p:xfrm>
        <a:graphic>
          <a:graphicData uri="http://schemas.openxmlformats.org/drawingml/2006/table">
            <a:tbl>
              <a:tblPr/>
              <a:tblGrid>
                <a:gridCol w="1224136"/>
                <a:gridCol w="1224136"/>
                <a:gridCol w="1296144"/>
                <a:gridCol w="1944216"/>
                <a:gridCol w="1296144"/>
                <a:gridCol w="1296144"/>
              </a:tblGrid>
              <a:tr h="612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latin typeface="Calibri"/>
                          <a:ea typeface="宋体"/>
                          <a:cs typeface="Times New Roman"/>
                        </a:rPr>
                        <a:t>位置关系 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2000" b="1" kern="100" dirty="0" smtClean="0">
                          <a:latin typeface="Calibri"/>
                          <a:ea typeface="宋体"/>
                          <a:cs typeface="Times New Roman"/>
                        </a:rPr>
                        <a:t>外离</a:t>
                      </a:r>
                      <a:endParaRPr lang="zh-CN" sz="2000" b="1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2000" b="1" kern="100" dirty="0" smtClean="0">
                          <a:latin typeface="Calibri"/>
                          <a:ea typeface="宋体"/>
                          <a:cs typeface="Times New Roman"/>
                        </a:rPr>
                        <a:t>外切</a:t>
                      </a:r>
                      <a:endParaRPr lang="zh-CN" sz="2000" b="1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000" b="1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000" b="1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000" b="1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601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图形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 dirty="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 dirty="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9" name="图片 8" descr="外离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91680" y="2852936"/>
            <a:ext cx="1114425" cy="1209675"/>
          </a:xfrm>
          <a:prstGeom prst="rect">
            <a:avLst/>
          </a:prstGeom>
        </p:spPr>
      </p:pic>
      <p:pic>
        <p:nvPicPr>
          <p:cNvPr id="1028" name="Picture 4" descr="C:\Users\huangfa\AppData\Roaming\Tencent\Users\425711627\QQ\WinTemp\RichOle\T5Y0{((0[1UOKO(_~RX90EI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15816" y="2924944"/>
            <a:ext cx="1114425" cy="1047750"/>
          </a:xfrm>
          <a:prstGeom prst="rect">
            <a:avLst/>
          </a:prstGeom>
          <a:noFill/>
        </p:spPr>
      </p:pic>
      <p:pic>
        <p:nvPicPr>
          <p:cNvPr id="1029" name="Picture 5" descr="C:\Users\huangfa\AppData\Roaming\Tencent\Users\425711627\QQ\WinTemp\RichOle\PY5GX8O89S3~BD[FMAL@N_H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0" y="2852936"/>
            <a:ext cx="981075" cy="1190625"/>
          </a:xfrm>
          <a:prstGeom prst="rect">
            <a:avLst/>
          </a:prstGeom>
          <a:noFill/>
        </p:spPr>
      </p:pic>
      <p:pic>
        <p:nvPicPr>
          <p:cNvPr id="1030" name="Picture 6" descr="C:\Users\huangfa\AppData\Roaming\Tencent\Users\425711627\QQ\WinTemp\RichOle\9E64LVRN(BMY~Z0DXTLD7BC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228184" y="3140968"/>
            <a:ext cx="857250" cy="800100"/>
          </a:xfrm>
          <a:prstGeom prst="rect">
            <a:avLst/>
          </a:prstGeom>
          <a:noFill/>
        </p:spPr>
      </p:pic>
      <p:pic>
        <p:nvPicPr>
          <p:cNvPr id="1031" name="Picture 7" descr="C:\Users\huangfa\AppData\Roaming\Tencent\Users\425711627\QQ\WinTemp\RichOle\B8RUAW06`$]P0@3@1_VQX~N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524328" y="2996952"/>
            <a:ext cx="828675" cy="847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755576" y="332656"/>
          <a:ext cx="3345099" cy="504056"/>
        </p:xfrm>
        <a:graphic>
          <a:graphicData uri="http://schemas.openxmlformats.org/presentationml/2006/ole">
            <p:oleObj spid="_x0000_s22530" name="Equation" r:id="rId3" imgW="1854000" imgH="279360" progId="Equation.DSMT4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755576" y="980728"/>
          <a:ext cx="3435350" cy="503238"/>
        </p:xfrm>
        <a:graphic>
          <a:graphicData uri="http://schemas.openxmlformats.org/presentationml/2006/ole">
            <p:oleObj spid="_x0000_s22531" name="Equation" r:id="rId4" imgW="1904760" imgH="279360" progId="Equation.DSMT4">
              <p:embed/>
            </p:oleObj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395536" y="2204864"/>
          <a:ext cx="8280920" cy="1872208"/>
        </p:xfrm>
        <a:graphic>
          <a:graphicData uri="http://schemas.openxmlformats.org/drawingml/2006/table">
            <a:tbl>
              <a:tblPr/>
              <a:tblGrid>
                <a:gridCol w="1224136"/>
                <a:gridCol w="1224136"/>
                <a:gridCol w="1296144"/>
                <a:gridCol w="1944216"/>
                <a:gridCol w="1296144"/>
                <a:gridCol w="1296144"/>
              </a:tblGrid>
              <a:tr h="612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latin typeface="Calibri"/>
                          <a:ea typeface="宋体"/>
                          <a:cs typeface="Times New Roman"/>
                        </a:rPr>
                        <a:t>位置关系 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2000" b="1" kern="100" dirty="0" smtClean="0">
                          <a:latin typeface="Calibri"/>
                          <a:ea typeface="宋体"/>
                          <a:cs typeface="Times New Roman"/>
                        </a:rPr>
                        <a:t>外离</a:t>
                      </a:r>
                      <a:endParaRPr lang="zh-CN" sz="2000" b="1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2000" b="1" kern="100" dirty="0" smtClean="0">
                          <a:latin typeface="Calibri"/>
                          <a:ea typeface="宋体"/>
                          <a:cs typeface="Times New Roman"/>
                        </a:rPr>
                        <a:t>外切</a:t>
                      </a:r>
                      <a:endParaRPr lang="zh-CN" sz="2000" b="1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2000" b="1" kern="100" dirty="0" smtClean="0">
                          <a:latin typeface="Calibri"/>
                          <a:ea typeface="宋体"/>
                          <a:cs typeface="Times New Roman"/>
                        </a:rPr>
                        <a:t>相交</a:t>
                      </a:r>
                      <a:endParaRPr lang="zh-CN" sz="2000" b="1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000" b="1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000" b="1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601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图形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 dirty="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 dirty="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9" name="图片 8" descr="外离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91680" y="2852936"/>
            <a:ext cx="1114425" cy="1209675"/>
          </a:xfrm>
          <a:prstGeom prst="rect">
            <a:avLst/>
          </a:prstGeom>
        </p:spPr>
      </p:pic>
      <p:pic>
        <p:nvPicPr>
          <p:cNvPr id="1028" name="Picture 4" descr="C:\Users\huangfa\AppData\Roaming\Tencent\Users\425711627\QQ\WinTemp\RichOle\T5Y0{((0[1UOKO(_~RX90EI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15816" y="2924944"/>
            <a:ext cx="1114425" cy="1047750"/>
          </a:xfrm>
          <a:prstGeom prst="rect">
            <a:avLst/>
          </a:prstGeom>
          <a:noFill/>
        </p:spPr>
      </p:pic>
      <p:pic>
        <p:nvPicPr>
          <p:cNvPr id="1029" name="Picture 5" descr="C:\Users\huangfa\AppData\Roaming\Tencent\Users\425711627\QQ\WinTemp\RichOle\PY5GX8O89S3~BD[FMAL@N_H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0" y="2852936"/>
            <a:ext cx="981075" cy="1190625"/>
          </a:xfrm>
          <a:prstGeom prst="rect">
            <a:avLst/>
          </a:prstGeom>
          <a:noFill/>
        </p:spPr>
      </p:pic>
      <p:pic>
        <p:nvPicPr>
          <p:cNvPr id="1030" name="Picture 6" descr="C:\Users\huangfa\AppData\Roaming\Tencent\Users\425711627\QQ\WinTemp\RichOle\9E64LVRN(BMY~Z0DXTLD7BC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228184" y="3140968"/>
            <a:ext cx="857250" cy="800100"/>
          </a:xfrm>
          <a:prstGeom prst="rect">
            <a:avLst/>
          </a:prstGeom>
          <a:noFill/>
        </p:spPr>
      </p:pic>
      <p:pic>
        <p:nvPicPr>
          <p:cNvPr id="1031" name="Picture 7" descr="C:\Users\huangfa\AppData\Roaming\Tencent\Users\425711627\QQ\WinTemp\RichOle\B8RUAW06`$]P0@3@1_VQX~N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524328" y="2996952"/>
            <a:ext cx="828675" cy="847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755576" y="332656"/>
          <a:ext cx="3345099" cy="504056"/>
        </p:xfrm>
        <a:graphic>
          <a:graphicData uri="http://schemas.openxmlformats.org/presentationml/2006/ole">
            <p:oleObj spid="_x0000_s23554" name="Equation" r:id="rId3" imgW="1854000" imgH="279360" progId="Equation.DSMT4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755576" y="980728"/>
          <a:ext cx="3435350" cy="503238"/>
        </p:xfrm>
        <a:graphic>
          <a:graphicData uri="http://schemas.openxmlformats.org/presentationml/2006/ole">
            <p:oleObj spid="_x0000_s23555" name="Equation" r:id="rId4" imgW="1904760" imgH="279360" progId="Equation.DSMT4">
              <p:embed/>
            </p:oleObj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395536" y="2204864"/>
          <a:ext cx="8280920" cy="1872208"/>
        </p:xfrm>
        <a:graphic>
          <a:graphicData uri="http://schemas.openxmlformats.org/drawingml/2006/table">
            <a:tbl>
              <a:tblPr/>
              <a:tblGrid>
                <a:gridCol w="1224136"/>
                <a:gridCol w="1224136"/>
                <a:gridCol w="1296144"/>
                <a:gridCol w="1944216"/>
                <a:gridCol w="1296144"/>
                <a:gridCol w="1296144"/>
              </a:tblGrid>
              <a:tr h="612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latin typeface="Calibri"/>
                          <a:ea typeface="宋体"/>
                          <a:cs typeface="Times New Roman"/>
                        </a:rPr>
                        <a:t>位置关系 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2000" b="1" kern="100" dirty="0" smtClean="0">
                          <a:latin typeface="Calibri"/>
                          <a:ea typeface="宋体"/>
                          <a:cs typeface="Times New Roman"/>
                        </a:rPr>
                        <a:t>外离</a:t>
                      </a:r>
                      <a:endParaRPr lang="zh-CN" sz="2000" b="1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2000" b="1" kern="100" dirty="0" smtClean="0">
                          <a:latin typeface="Calibri"/>
                          <a:ea typeface="宋体"/>
                          <a:cs typeface="Times New Roman"/>
                        </a:rPr>
                        <a:t>外切</a:t>
                      </a:r>
                      <a:endParaRPr lang="zh-CN" sz="2000" b="1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2000" b="1" kern="100" dirty="0" smtClean="0">
                          <a:latin typeface="Calibri"/>
                          <a:ea typeface="宋体"/>
                          <a:cs typeface="Times New Roman"/>
                        </a:rPr>
                        <a:t>相交</a:t>
                      </a:r>
                      <a:endParaRPr lang="zh-CN" sz="2000" b="1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2000" b="1" kern="100" dirty="0" smtClean="0">
                          <a:latin typeface="Calibri"/>
                          <a:ea typeface="宋体"/>
                          <a:cs typeface="Times New Roman"/>
                        </a:rPr>
                        <a:t>内切</a:t>
                      </a:r>
                      <a:endParaRPr lang="zh-CN" sz="2000" b="1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000" b="1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601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图形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 dirty="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 dirty="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9" name="图片 8" descr="外离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91680" y="2852936"/>
            <a:ext cx="1114425" cy="1209675"/>
          </a:xfrm>
          <a:prstGeom prst="rect">
            <a:avLst/>
          </a:prstGeom>
        </p:spPr>
      </p:pic>
      <p:pic>
        <p:nvPicPr>
          <p:cNvPr id="1028" name="Picture 4" descr="C:\Users\huangfa\AppData\Roaming\Tencent\Users\425711627\QQ\WinTemp\RichOle\T5Y0{((0[1UOKO(_~RX90EI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15816" y="2924944"/>
            <a:ext cx="1114425" cy="1047750"/>
          </a:xfrm>
          <a:prstGeom prst="rect">
            <a:avLst/>
          </a:prstGeom>
          <a:noFill/>
        </p:spPr>
      </p:pic>
      <p:pic>
        <p:nvPicPr>
          <p:cNvPr id="1029" name="Picture 5" descr="C:\Users\huangfa\AppData\Roaming\Tencent\Users\425711627\QQ\WinTemp\RichOle\PY5GX8O89S3~BD[FMAL@N_H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0" y="2852936"/>
            <a:ext cx="981075" cy="1190625"/>
          </a:xfrm>
          <a:prstGeom prst="rect">
            <a:avLst/>
          </a:prstGeom>
          <a:noFill/>
        </p:spPr>
      </p:pic>
      <p:pic>
        <p:nvPicPr>
          <p:cNvPr id="1030" name="Picture 6" descr="C:\Users\huangfa\AppData\Roaming\Tencent\Users\425711627\QQ\WinTemp\RichOle\9E64LVRN(BMY~Z0DXTLD7BC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228184" y="3140968"/>
            <a:ext cx="857250" cy="800100"/>
          </a:xfrm>
          <a:prstGeom prst="rect">
            <a:avLst/>
          </a:prstGeom>
          <a:noFill/>
        </p:spPr>
      </p:pic>
      <p:pic>
        <p:nvPicPr>
          <p:cNvPr id="1031" name="Picture 7" descr="C:\Users\huangfa\AppData\Roaming\Tencent\Users\425711627\QQ\WinTemp\RichOle\B8RUAW06`$]P0@3@1_VQX~N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524328" y="2996952"/>
            <a:ext cx="828675" cy="847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755576" y="332656"/>
          <a:ext cx="3345099" cy="504056"/>
        </p:xfrm>
        <a:graphic>
          <a:graphicData uri="http://schemas.openxmlformats.org/presentationml/2006/ole">
            <p:oleObj spid="_x0000_s24578" name="Equation" r:id="rId3" imgW="1854000" imgH="279360" progId="Equation.DSMT4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755576" y="980728"/>
          <a:ext cx="3435350" cy="503238"/>
        </p:xfrm>
        <a:graphic>
          <a:graphicData uri="http://schemas.openxmlformats.org/presentationml/2006/ole">
            <p:oleObj spid="_x0000_s24579" name="Equation" r:id="rId4" imgW="1904760" imgH="279360" progId="Equation.DSMT4">
              <p:embed/>
            </p:oleObj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395536" y="2204864"/>
          <a:ext cx="8280920" cy="1872208"/>
        </p:xfrm>
        <a:graphic>
          <a:graphicData uri="http://schemas.openxmlformats.org/drawingml/2006/table">
            <a:tbl>
              <a:tblPr/>
              <a:tblGrid>
                <a:gridCol w="1224136"/>
                <a:gridCol w="1224136"/>
                <a:gridCol w="1296144"/>
                <a:gridCol w="1944216"/>
                <a:gridCol w="1296144"/>
                <a:gridCol w="1296144"/>
              </a:tblGrid>
              <a:tr h="612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latin typeface="Calibri"/>
                          <a:ea typeface="宋体"/>
                          <a:cs typeface="Times New Roman"/>
                        </a:rPr>
                        <a:t>位置关系 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2000" b="1" kern="100" dirty="0" smtClean="0">
                          <a:latin typeface="Calibri"/>
                          <a:ea typeface="宋体"/>
                          <a:cs typeface="Times New Roman"/>
                        </a:rPr>
                        <a:t>外离</a:t>
                      </a:r>
                      <a:endParaRPr lang="zh-CN" sz="2000" b="1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2000" b="1" kern="100" dirty="0" smtClean="0">
                          <a:latin typeface="Calibri"/>
                          <a:ea typeface="宋体"/>
                          <a:cs typeface="Times New Roman"/>
                        </a:rPr>
                        <a:t>外切</a:t>
                      </a:r>
                      <a:endParaRPr lang="zh-CN" sz="2000" b="1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2000" b="1" kern="100" dirty="0" smtClean="0">
                          <a:latin typeface="Calibri"/>
                          <a:ea typeface="宋体"/>
                          <a:cs typeface="Times New Roman"/>
                        </a:rPr>
                        <a:t>相交</a:t>
                      </a:r>
                      <a:endParaRPr lang="zh-CN" sz="2000" b="1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2000" b="1" kern="100" dirty="0" smtClean="0">
                          <a:latin typeface="Calibri"/>
                          <a:ea typeface="宋体"/>
                          <a:cs typeface="Times New Roman"/>
                        </a:rPr>
                        <a:t>内切</a:t>
                      </a:r>
                      <a:endParaRPr lang="zh-CN" sz="2000" b="1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2000" b="1" kern="100" dirty="0" smtClean="0">
                          <a:latin typeface="Calibri"/>
                          <a:ea typeface="宋体"/>
                          <a:cs typeface="Times New Roman"/>
                        </a:rPr>
                        <a:t>内含</a:t>
                      </a:r>
                      <a:endParaRPr lang="zh-CN" sz="2000" b="1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601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图形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 dirty="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 dirty="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9" name="图片 8" descr="外离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91680" y="2852936"/>
            <a:ext cx="1114425" cy="1209675"/>
          </a:xfrm>
          <a:prstGeom prst="rect">
            <a:avLst/>
          </a:prstGeom>
        </p:spPr>
      </p:pic>
      <p:pic>
        <p:nvPicPr>
          <p:cNvPr id="1028" name="Picture 4" descr="C:\Users\huangfa\AppData\Roaming\Tencent\Users\425711627\QQ\WinTemp\RichOle\T5Y0{((0[1UOKO(_~RX90EI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15816" y="2924944"/>
            <a:ext cx="1114425" cy="1047750"/>
          </a:xfrm>
          <a:prstGeom prst="rect">
            <a:avLst/>
          </a:prstGeom>
          <a:noFill/>
        </p:spPr>
      </p:pic>
      <p:pic>
        <p:nvPicPr>
          <p:cNvPr id="1029" name="Picture 5" descr="C:\Users\huangfa\AppData\Roaming\Tencent\Users\425711627\QQ\WinTemp\RichOle\PY5GX8O89S3~BD[FMAL@N_H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0" y="2852936"/>
            <a:ext cx="981075" cy="1190625"/>
          </a:xfrm>
          <a:prstGeom prst="rect">
            <a:avLst/>
          </a:prstGeom>
          <a:noFill/>
        </p:spPr>
      </p:pic>
      <p:pic>
        <p:nvPicPr>
          <p:cNvPr id="1030" name="Picture 6" descr="C:\Users\huangfa\AppData\Roaming\Tencent\Users\425711627\QQ\WinTemp\RichOle\9E64LVRN(BMY~Z0DXTLD7BC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228184" y="3140968"/>
            <a:ext cx="857250" cy="800100"/>
          </a:xfrm>
          <a:prstGeom prst="rect">
            <a:avLst/>
          </a:prstGeom>
          <a:noFill/>
        </p:spPr>
      </p:pic>
      <p:pic>
        <p:nvPicPr>
          <p:cNvPr id="1031" name="Picture 7" descr="C:\Users\huangfa\AppData\Roaming\Tencent\Users\425711627\QQ\WinTemp\RichOle\B8RUAW06`$]P0@3@1_VQX~N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524328" y="2996952"/>
            <a:ext cx="828675" cy="847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755576" y="332656"/>
          <a:ext cx="3345099" cy="504056"/>
        </p:xfrm>
        <a:graphic>
          <a:graphicData uri="http://schemas.openxmlformats.org/presentationml/2006/ole">
            <p:oleObj spid="_x0000_s16386" name="Equation" r:id="rId3" imgW="1854000" imgH="279360" progId="Equation.DSMT4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755576" y="980728"/>
          <a:ext cx="3435350" cy="503238"/>
        </p:xfrm>
        <a:graphic>
          <a:graphicData uri="http://schemas.openxmlformats.org/presentationml/2006/ole">
            <p:oleObj spid="_x0000_s16387" name="Equation" r:id="rId4" imgW="1904760" imgH="279360" progId="Equation.DSMT4">
              <p:embed/>
            </p:oleObj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395536" y="2204864"/>
          <a:ext cx="8280920" cy="2484276"/>
        </p:xfrm>
        <a:graphic>
          <a:graphicData uri="http://schemas.openxmlformats.org/drawingml/2006/table">
            <a:tbl>
              <a:tblPr/>
              <a:tblGrid>
                <a:gridCol w="1224136"/>
                <a:gridCol w="1224136"/>
                <a:gridCol w="1296144"/>
                <a:gridCol w="1944216"/>
                <a:gridCol w="1296144"/>
                <a:gridCol w="1296144"/>
              </a:tblGrid>
              <a:tr h="612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latin typeface="Calibri"/>
                          <a:ea typeface="宋体"/>
                          <a:cs typeface="Times New Roman"/>
                        </a:rPr>
                        <a:t>位置关系 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latin typeface="Calibri"/>
                          <a:ea typeface="宋体"/>
                          <a:cs typeface="Times New Roman"/>
                        </a:rPr>
                        <a:t>外离 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latin typeface="Calibri"/>
                          <a:ea typeface="宋体"/>
                          <a:cs typeface="Times New Roman"/>
                        </a:rPr>
                        <a:t>外切 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相交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内切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内含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601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图形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 dirty="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代数法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4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2000" kern="100" dirty="0" smtClean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2000" kern="100" dirty="0" smtClean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2000" kern="100" dirty="0" smtClean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2000" kern="100" dirty="0" smtClean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9" name="图片 8" descr="外离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91680" y="2852936"/>
            <a:ext cx="1114425" cy="1209675"/>
          </a:xfrm>
          <a:prstGeom prst="rect">
            <a:avLst/>
          </a:prstGeom>
        </p:spPr>
      </p:pic>
      <p:pic>
        <p:nvPicPr>
          <p:cNvPr id="1028" name="Picture 4" descr="C:\Users\huangfa\AppData\Roaming\Tencent\Users\425711627\QQ\WinTemp\RichOle\T5Y0{((0[1UOKO(_~RX90EI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15816" y="2924944"/>
            <a:ext cx="1114425" cy="1047750"/>
          </a:xfrm>
          <a:prstGeom prst="rect">
            <a:avLst/>
          </a:prstGeom>
          <a:noFill/>
        </p:spPr>
      </p:pic>
      <p:pic>
        <p:nvPicPr>
          <p:cNvPr id="1029" name="Picture 5" descr="C:\Users\huangfa\AppData\Roaming\Tencent\Users\425711627\QQ\WinTemp\RichOle\PY5GX8O89S3~BD[FMAL@N_H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0" y="2852936"/>
            <a:ext cx="981075" cy="1190625"/>
          </a:xfrm>
          <a:prstGeom prst="rect">
            <a:avLst/>
          </a:prstGeom>
          <a:noFill/>
        </p:spPr>
      </p:pic>
      <p:pic>
        <p:nvPicPr>
          <p:cNvPr id="1030" name="Picture 6" descr="C:\Users\huangfa\AppData\Roaming\Tencent\Users\425711627\QQ\WinTemp\RichOle\9E64LVRN(BMY~Z0DXTLD7BC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228184" y="3140968"/>
            <a:ext cx="857250" cy="800100"/>
          </a:xfrm>
          <a:prstGeom prst="rect">
            <a:avLst/>
          </a:prstGeom>
          <a:noFill/>
        </p:spPr>
      </p:pic>
      <p:pic>
        <p:nvPicPr>
          <p:cNvPr id="1031" name="Picture 7" descr="C:\Users\huangfa\AppData\Roaming\Tencent\Users\425711627\QQ\WinTemp\RichOle\B8RUAW06`$]P0@3@1_VQX~N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524328" y="2996952"/>
            <a:ext cx="828675" cy="847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755576" y="332656"/>
          <a:ext cx="3345099" cy="504056"/>
        </p:xfrm>
        <a:graphic>
          <a:graphicData uri="http://schemas.openxmlformats.org/presentationml/2006/ole">
            <p:oleObj spid="_x0000_s17410" name="Equation" r:id="rId3" imgW="1854000" imgH="279360" progId="Equation.DSMT4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755576" y="980728"/>
          <a:ext cx="3435350" cy="503238"/>
        </p:xfrm>
        <a:graphic>
          <a:graphicData uri="http://schemas.openxmlformats.org/presentationml/2006/ole">
            <p:oleObj spid="_x0000_s17411" name="Equation" r:id="rId4" imgW="1904760" imgH="279360" progId="Equation.DSMT4">
              <p:embed/>
            </p:oleObj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395536" y="2204864"/>
          <a:ext cx="8280920" cy="2484276"/>
        </p:xfrm>
        <a:graphic>
          <a:graphicData uri="http://schemas.openxmlformats.org/drawingml/2006/table">
            <a:tbl>
              <a:tblPr/>
              <a:tblGrid>
                <a:gridCol w="1224136"/>
                <a:gridCol w="1224136"/>
                <a:gridCol w="1296144"/>
                <a:gridCol w="1944216"/>
                <a:gridCol w="1296144"/>
                <a:gridCol w="1296144"/>
              </a:tblGrid>
              <a:tr h="612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latin typeface="Calibri"/>
                          <a:ea typeface="宋体"/>
                          <a:cs typeface="Times New Roman"/>
                        </a:rPr>
                        <a:t>位置关系 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latin typeface="Calibri"/>
                          <a:ea typeface="宋体"/>
                          <a:cs typeface="Times New Roman"/>
                        </a:rPr>
                        <a:t>外离 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latin typeface="Calibri"/>
                          <a:ea typeface="宋体"/>
                          <a:cs typeface="Times New Roman"/>
                        </a:rPr>
                        <a:t>外切 </a:t>
                      </a:r>
                      <a:endParaRPr lang="zh-CN" sz="20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相交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内切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内含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601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图形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 dirty="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000" kern="100">
                        <a:latin typeface="Calibri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代数法 </a:t>
                      </a:r>
                      <a:endParaRPr lang="zh-CN" sz="20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24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2000" kern="100" dirty="0" smtClean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2000" kern="100" dirty="0" smtClean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2000" kern="100" dirty="0" smtClean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2000" kern="100" dirty="0" smtClean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9802" marR="79802" marT="39901" marB="399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9" name="图片 8" descr="外离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91680" y="2852936"/>
            <a:ext cx="1114425" cy="1209675"/>
          </a:xfrm>
          <a:prstGeom prst="rect">
            <a:avLst/>
          </a:prstGeom>
        </p:spPr>
      </p:pic>
      <p:pic>
        <p:nvPicPr>
          <p:cNvPr id="1028" name="Picture 4" descr="C:\Users\huangfa\AppData\Roaming\Tencent\Users\425711627\QQ\WinTemp\RichOle\T5Y0{((0[1UOKO(_~RX90EI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15816" y="2924944"/>
            <a:ext cx="1114425" cy="1047750"/>
          </a:xfrm>
          <a:prstGeom prst="rect">
            <a:avLst/>
          </a:prstGeom>
          <a:noFill/>
        </p:spPr>
      </p:pic>
      <p:pic>
        <p:nvPicPr>
          <p:cNvPr id="1029" name="Picture 5" descr="C:\Users\huangfa\AppData\Roaming\Tencent\Users\425711627\QQ\WinTemp\RichOle\PY5GX8O89S3~BD[FMAL@N_H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0" y="2852936"/>
            <a:ext cx="981075" cy="1190625"/>
          </a:xfrm>
          <a:prstGeom prst="rect">
            <a:avLst/>
          </a:prstGeom>
          <a:noFill/>
        </p:spPr>
      </p:pic>
      <p:pic>
        <p:nvPicPr>
          <p:cNvPr id="1030" name="Picture 6" descr="C:\Users\huangfa\AppData\Roaming\Tencent\Users\425711627\QQ\WinTemp\RichOle\9E64LVRN(BMY~Z0DXTLD7BC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228184" y="3140968"/>
            <a:ext cx="857250" cy="800100"/>
          </a:xfrm>
          <a:prstGeom prst="rect">
            <a:avLst/>
          </a:prstGeom>
          <a:noFill/>
        </p:spPr>
      </p:pic>
      <p:pic>
        <p:nvPicPr>
          <p:cNvPr id="1031" name="Picture 7" descr="C:\Users\huangfa\AppData\Roaming\Tencent\Users\425711627\QQ\WinTemp\RichOle\B8RUAW06`$]P0@3@1_VQX~N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524328" y="2996952"/>
            <a:ext cx="828675" cy="847725"/>
          </a:xfrm>
          <a:prstGeom prst="rect">
            <a:avLst/>
          </a:prstGeom>
          <a:noFill/>
        </p:spPr>
      </p:pic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4644008" y="404664"/>
          <a:ext cx="3756025" cy="1006475"/>
        </p:xfrm>
        <a:graphic>
          <a:graphicData uri="http://schemas.openxmlformats.org/presentationml/2006/ole">
            <p:oleObj spid="_x0000_s17412" name="Equation" r:id="rId10" imgW="2082600" imgH="558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332</Words>
  <Application>Microsoft Office PowerPoint</Application>
  <PresentationFormat>全屏显示(4:3)</PresentationFormat>
  <Paragraphs>177</Paragraphs>
  <Slides>19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19</vt:i4>
      </vt:variant>
    </vt:vector>
  </HeadingPairs>
  <TitlesOfParts>
    <vt:vector size="22" baseType="lpstr">
      <vt:lpstr>Office 主题</vt:lpstr>
      <vt:lpstr>Equation</vt:lpstr>
      <vt:lpstr>MathType 6.0 Equation</vt:lpstr>
      <vt:lpstr>圆与圆的位置关系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圆与圆的位置关系</dc:title>
  <dc:creator>huangfa</dc:creator>
  <cp:lastModifiedBy>huangfa</cp:lastModifiedBy>
  <cp:revision>20</cp:revision>
  <dcterms:created xsi:type="dcterms:W3CDTF">2019-12-03T00:53:32Z</dcterms:created>
  <dcterms:modified xsi:type="dcterms:W3CDTF">2019-12-03T07:12:03Z</dcterms:modified>
</cp:coreProperties>
</file>