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3"/>
    <p:sldId id="395" r:id="rId4"/>
    <p:sldId id="465" r:id="rId5"/>
    <p:sldId id="466" r:id="rId6"/>
    <p:sldId id="352" r:id="rId7"/>
    <p:sldId id="507" r:id="rId8"/>
    <p:sldId id="356" r:id="rId9"/>
    <p:sldId id="442" r:id="rId10"/>
    <p:sldId id="486" r:id="rId11"/>
    <p:sldId id="487" r:id="rId12"/>
    <p:sldId id="376" r:id="rId13"/>
    <p:sldId id="467" r:id="rId14"/>
    <p:sldId id="360" r:id="rId15"/>
    <p:sldId id="359" r:id="rId16"/>
    <p:sldId id="358" r:id="rId17"/>
    <p:sldId id="341" r:id="rId18"/>
    <p:sldId id="464" r:id="rId19"/>
    <p:sldId id="508" r:id="rId20"/>
    <p:sldId id="326" r:id="rId21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0066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599"/>
  </p:normalViewPr>
  <p:slideViewPr>
    <p:cSldViewPr>
      <p:cViewPr>
        <p:scale>
          <a:sx n="100" d="100"/>
          <a:sy n="100" d="100"/>
        </p:scale>
        <p:origin x="-1104" y="18"/>
      </p:cViewPr>
      <p:guideLst>
        <p:guide orient="horz" pos="2214"/>
        <p:guide pos="284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handoutMaster" Target="handoutMasters/handoutMaster1.xml"/><Relationship Id="rId22" Type="http://schemas.openxmlformats.org/officeDocument/2006/relationships/notesMaster" Target="notesMasters/notesMaster1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页眉占位符 18022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200"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80227" name="日期占位符 180226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200"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80228" name="页脚占位符 180227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200"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80229" name="灯片编号占位符 180228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r">
              <a:defRPr sz="1200"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pPr>
              <a:defRPr/>
            </a:pPr>
            <a:fld id="{ED039120-7805-44F4-B9A6-81C79CE3EFEE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pPr>
              <a:defRPr/>
            </a:pPr>
            <a:fld id="{6B5DEF88-E82B-4435-8F02-74ECA1E778DC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pPr>
              <a:defRPr/>
            </a:pPr>
            <a:fld id="{A71D745C-1B6E-43EC-9CDB-C31AF042E42E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927FB-866E-4BE9-8115-AA5A0994ECED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BE932-0118-4217-B9CF-D4E901CC344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7C06E-9AE6-482F-9013-DE4AF3E85FE6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/>
        <p:txBody>
          <a:bodyPr/>
          <a:lstStyle/>
          <a:p>
            <a:pPr lvl="0"/>
            <a:endParaRPr lang="zh-CN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5407B-FE61-40BC-9C75-F5FCF5602CEC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buFont typeface="Arial" panose="020B0604020202020204" pitchFamily="34" charset="0"/>
              <a:buNone/>
              <a:defRPr>
                <a:ea typeface="楷体" panose="02010609060101010101" pitchFamily="49" charset="-122"/>
                <a:sym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buFont typeface="Arial" panose="020B0604020202020204" pitchFamily="34" charset="0"/>
              <a:buNone/>
              <a:defRPr>
                <a:ea typeface="楷体" panose="02010609060101010101" pitchFamily="49" charset="-122"/>
                <a:sym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noProof="1">
                <a:ea typeface="楷体" panose="02010609060101010101" pitchFamily="49" charset="-122"/>
              </a:defRPr>
            </a:lvl1pPr>
          </a:lstStyle>
          <a:p>
            <a:pPr>
              <a:defRPr/>
            </a:pPr>
            <a:fld id="{42DB9D35-267B-4B5E-918F-E2FCF448D75B}" type="slidenum">
              <a:rPr lang="zh-CN" altLang="en-US"/>
            </a:fld>
            <a:endParaRPr lang="zh-CN" altLang="en-US">
              <a:sym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202DA-898D-4CB3-9F25-121E74430AE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EAE2-DEBD-4220-AB96-99CF84E936EA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AF84F-A714-43B1-AC85-FA3164272131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06F33-51D4-4FD1-B956-434FDE614591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ABCFD-FBBF-4BA5-A3DD-5869DC39E78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70575-9476-4894-8EDE-465159B53F72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7B0B8-0197-43C1-B7B8-B6A093AEFF35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BB357-2F65-4366-8B74-3CD8E996F63C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1.jpeg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A22D4253-6961-4969-B700-39B7CD88C2A4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6.xml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3"/>
          <p:cNvSpPr txBox="1">
            <a:spLocks noChangeArrowheads="1"/>
          </p:cNvSpPr>
          <p:nvPr/>
        </p:nvSpPr>
        <p:spPr bwMode="auto">
          <a:xfrm>
            <a:off x="5757148" y="5176644"/>
            <a:ext cx="1647825" cy="368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zh-CN" b="1" dirty="0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2019</a:t>
            </a:r>
            <a:r>
              <a:rPr lang="zh-CN" altLang="en-US" b="1" dirty="0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年</a:t>
            </a:r>
            <a:r>
              <a:rPr lang="en-US" altLang="zh-CN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11</a:t>
            </a:r>
            <a:r>
              <a:rPr lang="zh-CN" altLang="en-US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月</a:t>
            </a:r>
            <a:endParaRPr lang="zh-CN" altLang="en-US" b="1" dirty="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TextBox 11"/>
          <p:cNvSpPr>
            <a:spLocks noChangeArrowheads="1"/>
          </p:cNvSpPr>
          <p:nvPr/>
        </p:nvSpPr>
        <p:spPr bwMode="auto">
          <a:xfrm>
            <a:off x="663575" y="1844675"/>
            <a:ext cx="7810500" cy="26460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4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    </a:t>
            </a:r>
            <a:r>
              <a:rPr lang="zh-CN" altLang="en-US" sz="44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凝心聚力   稳步推进</a:t>
            </a:r>
            <a:endParaRPr lang="zh-CN" altLang="en-US" sz="4400" b="1" dirty="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  <a:p>
            <a:pPr algn="l">
              <a:spcBef>
                <a:spcPct val="50000"/>
              </a:spcBef>
            </a:pPr>
            <a:r>
              <a:rPr lang="zh-CN" altLang="en-US" sz="44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    精准帮扶   提升质量</a:t>
            </a:r>
            <a:endParaRPr lang="en-US" altLang="zh-CN" sz="4400" b="1" dirty="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  <a:sym typeface="楷体" panose="02010609060101010101" pitchFamily="49" charset="-122"/>
            </a:endParaRPr>
          </a:p>
          <a:p>
            <a:pPr algn="ctr"/>
            <a:r>
              <a:rPr lang="en-US" altLang="zh-CN" sz="28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楷体" panose="02010609060101010101" pitchFamily="49" charset="-122"/>
              </a:rPr>
              <a:t>    </a:t>
            </a:r>
            <a:endParaRPr lang="en-US" altLang="zh-CN" sz="2800" b="1" dirty="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  <a:sym typeface="楷体" panose="02010609060101010101" pitchFamily="49" charset="-122"/>
            </a:endParaRPr>
          </a:p>
          <a:p>
            <a:pPr algn="ctr"/>
            <a:r>
              <a:rPr lang="en-US" altLang="zh-CN" sz="28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楷体" panose="02010609060101010101" pitchFamily="49" charset="-122"/>
              </a:rPr>
              <a:t> </a:t>
            </a:r>
            <a:r>
              <a:rPr lang="zh-CN" altLang="en-US" sz="28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楷体" panose="02010609060101010101" pitchFamily="49" charset="-122"/>
              </a:rPr>
              <a:t>秦淮中学</a:t>
            </a:r>
            <a:r>
              <a:rPr lang="en-US" altLang="zh-CN" sz="28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楷体" panose="02010609060101010101" pitchFamily="49" charset="-122"/>
              </a:rPr>
              <a:t>2020</a:t>
            </a:r>
            <a:r>
              <a:rPr lang="zh-CN" altLang="en-US" sz="28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sym typeface="楷体" panose="02010609060101010101" pitchFamily="49" charset="-122"/>
              </a:rPr>
              <a:t>届高三期中考试质量分析会</a:t>
            </a:r>
            <a:endParaRPr lang="zh-CN" altLang="en-US" sz="28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415290" y="469265"/>
          <a:ext cx="8428990" cy="55968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545"/>
                <a:gridCol w="772160"/>
                <a:gridCol w="668655"/>
                <a:gridCol w="669290"/>
                <a:gridCol w="666750"/>
                <a:gridCol w="672465"/>
                <a:gridCol w="666750"/>
                <a:gridCol w="669925"/>
                <a:gridCol w="670560"/>
                <a:gridCol w="666750"/>
                <a:gridCol w="669290"/>
                <a:gridCol w="669290"/>
                <a:gridCol w="670560"/>
              </a:tblGrid>
              <a:tr h="351790">
                <a:tc gridSpan="13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秦淮中学2019-2020学年第一学期高三年级期中</a:t>
                      </a: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  </a:t>
                      </a:r>
                      <a:r>
                        <a:rPr lang="zh-CN" alt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理科</a:t>
                      </a: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英语 成绩分析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8321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理科</a:t>
                      </a:r>
                      <a:endParaRPr lang="zh-CN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小计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71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文理类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理科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6926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班级人数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460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参考人数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71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任课教师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吴冬梅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张春宁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王晓庆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潘临秋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王阳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杨姗姗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朱琳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奚治梅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谢元红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潘临秋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均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  </a:t>
                      </a: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分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57.2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64.4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57.0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61.6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59.0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58.6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61.0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60.8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58.6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57.6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59.7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83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班级与同类</a:t>
                      </a:r>
                      <a:endParaRPr lang="zh-CN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均总分差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-2.446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4.727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-2.696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1.971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-0.606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-1.076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1.390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1.186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-1.055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-2.051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同类名次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71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最高分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78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78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 rowSpan="9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名次段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前50名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前100名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前150名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18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150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71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前200名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30</a:t>
                      </a:r>
                      <a:endParaRPr lang="en-US" altLang="en-US" sz="12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21</a:t>
                      </a:r>
                      <a:endParaRPr lang="en-US" altLang="en-US" sz="12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25</a:t>
                      </a:r>
                      <a:endParaRPr lang="en-US" altLang="en-US" sz="12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24</a:t>
                      </a:r>
                      <a:endParaRPr lang="en-US" altLang="en-US" sz="12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200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98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前250名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22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32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25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18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29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34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22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18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250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71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前300名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26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35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25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35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31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24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36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37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28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23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300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前350名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32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38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31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39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34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31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41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42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35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27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350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前400名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35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41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38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38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35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47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46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36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400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前450名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45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45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49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49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47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447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88265" y="628015"/>
          <a:ext cx="8870315" cy="568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297"/>
                <a:gridCol w="969074"/>
                <a:gridCol w="944880"/>
                <a:gridCol w="1251585"/>
                <a:gridCol w="1319530"/>
                <a:gridCol w="1552575"/>
                <a:gridCol w="1962374"/>
              </a:tblGrid>
              <a:tr h="302260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高三期中考试达线人数对比（本一：文：</a:t>
                      </a:r>
                      <a:r>
                        <a:rPr lang="en-US" alt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317</a:t>
                      </a:r>
                      <a:r>
                        <a:rPr lang="zh-CN" alt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；理：</a:t>
                      </a:r>
                      <a:r>
                        <a:rPr lang="en-US" alt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328</a:t>
                      </a:r>
                      <a:r>
                        <a:rPr lang="zh-CN" alt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；本二：文：</a:t>
                      </a:r>
                      <a:r>
                        <a:rPr lang="en-US" alt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262</a:t>
                      </a:r>
                      <a:r>
                        <a:rPr lang="zh-CN" alt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，理：</a:t>
                      </a:r>
                      <a:r>
                        <a:rPr lang="en-US" alt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273</a:t>
                      </a:r>
                      <a:r>
                        <a:rPr lang="zh-CN" alt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）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22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班主任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本一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本二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班级合计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期初考试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增减情况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2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高三1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潘同同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0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2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高三2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王丽君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17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+1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2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高三3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何应海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19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20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17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+3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2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高三4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荣 嘉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20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20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17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+3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2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高三5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吴冬梅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18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18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70C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23</a:t>
                      </a:r>
                      <a:endParaRPr lang="en-US" altLang="en-US" sz="1600" b="1">
                        <a:solidFill>
                          <a:srgbClr val="0070C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-5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2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高三6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周力飞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26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26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18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+8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2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高三7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陈贤友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18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18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70C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24</a:t>
                      </a:r>
                      <a:endParaRPr lang="en-US" altLang="en-US" sz="1600" b="1">
                        <a:solidFill>
                          <a:srgbClr val="0070C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-6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2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高三8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黄 发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24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25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70C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28</a:t>
                      </a:r>
                      <a:endParaRPr lang="en-US" altLang="en-US" sz="1600" b="1">
                        <a:solidFill>
                          <a:srgbClr val="0070C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-3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2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高三9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吉守金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20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20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70C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29</a:t>
                      </a:r>
                      <a:endParaRPr lang="en-US" altLang="en-US" sz="1600" b="1">
                        <a:solidFill>
                          <a:srgbClr val="0070C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-9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2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高三10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董小龙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15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+1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2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高三11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刘恩金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24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24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70C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30</a:t>
                      </a:r>
                      <a:endParaRPr lang="en-US" altLang="en-US" sz="1600" b="1">
                        <a:solidFill>
                          <a:srgbClr val="0070C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-6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2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高三12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朱 佳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32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32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70C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39</a:t>
                      </a:r>
                      <a:endParaRPr lang="en-US" altLang="en-US" sz="1600" b="1">
                        <a:solidFill>
                          <a:srgbClr val="0070C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-7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2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高三13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吴 静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22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23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70C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28</a:t>
                      </a:r>
                      <a:endParaRPr lang="en-US" altLang="en-US" sz="1600" b="1">
                        <a:solidFill>
                          <a:srgbClr val="0070C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-5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2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高三14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吴宗新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+2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2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高三15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陶 仁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82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年级合计</a:t>
                      </a:r>
                      <a:endParaRPr lang="zh-CN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alt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(</a:t>
                      </a:r>
                      <a:r>
                        <a:rPr lang="zh-CN" alt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不计算选修）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278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282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305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-23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580390" y="344170"/>
            <a:ext cx="420941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期中考试各班达线人数对比</a:t>
            </a:r>
            <a:endParaRPr lang="zh-CN" altLang="en-US" sz="2000" b="1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87624" y="980728"/>
            <a:ext cx="57606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期中考试选修学科等级分数</a:t>
            </a:r>
            <a:endParaRPr lang="zh-CN" altLang="en-US" sz="2400" b="1" dirty="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rcRect l="968" t="-4569" r="33858" b="21857"/>
          <a:stretch>
            <a:fillRect/>
          </a:stretch>
        </p:blipFill>
        <p:spPr>
          <a:xfrm>
            <a:off x="490220" y="1404620"/>
            <a:ext cx="8470265" cy="43853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739140" y="785495"/>
          <a:ext cx="7777480" cy="4976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185"/>
                <a:gridCol w="972185"/>
                <a:gridCol w="972185"/>
                <a:gridCol w="972185"/>
                <a:gridCol w="972185"/>
                <a:gridCol w="972185"/>
                <a:gridCol w="972185"/>
                <a:gridCol w="972185"/>
              </a:tblGrid>
              <a:tr h="292735">
                <a:tc gridSpan="8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高三期中考试语数外达线和选修不匹配人数统计</a:t>
                      </a:r>
                      <a:endParaRPr lang="zh-CN" altLang="en-US" sz="20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927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物理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化学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生物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政治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历史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地理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达线人数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7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高三1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7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高三2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17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7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高三3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20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7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高三4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20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7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高三5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18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7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高三6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26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7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高三7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18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7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高三8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25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7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高三9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20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7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高三10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7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高三11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24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7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高三12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32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7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高三13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23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7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高三14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7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合计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51</a:t>
                      </a:r>
                      <a:endParaRPr lang="en-US" altLang="en-US" sz="24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24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</a:t>
                      </a:r>
                      <a:endParaRPr lang="en-US" altLang="en-US" sz="24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24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24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38</a:t>
                      </a:r>
                      <a:endParaRPr lang="en-US" altLang="en-US" sz="24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104</a:t>
                      </a:r>
                      <a:endParaRPr lang="en-US" altLang="en-US" sz="24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384810" y="550545"/>
          <a:ext cx="8374380" cy="5172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305"/>
                <a:gridCol w="734695"/>
                <a:gridCol w="668655"/>
                <a:gridCol w="668655"/>
                <a:gridCol w="668655"/>
                <a:gridCol w="668655"/>
                <a:gridCol w="670560"/>
                <a:gridCol w="668655"/>
                <a:gridCol w="669290"/>
                <a:gridCol w="669290"/>
                <a:gridCol w="667385"/>
                <a:gridCol w="669925"/>
                <a:gridCol w="668655"/>
              </a:tblGrid>
              <a:tr h="490855">
                <a:tc gridSpan="13">
                  <a:txBody>
                    <a:bodyPr/>
                    <a:p>
                      <a:pPr indent="0" algn="l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秦淮中学2019-2020学年第一学期高三年级期中</a:t>
                      </a: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  </a:t>
                      </a: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物理成绩分析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4511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理科</a:t>
                      </a:r>
                      <a:endParaRPr lang="zh-CN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小计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88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文理类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物理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2606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班级人数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460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606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参考人数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479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任课教师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郭洁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陈贤友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陈贤友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戴颖昱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郭洁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吴宗新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戴颖昱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吴宗新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郭洁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吴宗新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93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均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  </a:t>
                      </a: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分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36.41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30.6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33.34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36.07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36.93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38.80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37.67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38.21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34.2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35.63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81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班级与同类</a:t>
                      </a:r>
                      <a:endParaRPr lang="zh-CN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均总分差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0.784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-5.026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-2.285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0.443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1.306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-2.626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3.170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2.048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2.587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-1.426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415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同类名次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21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最高分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520">
                <a:tc rowSpan="9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名次段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前50名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0</a:t>
                      </a:r>
                      <a:endParaRPr lang="en-US" altLang="en-US" sz="14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52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前100名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88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前150名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150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52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前200名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200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52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前250名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26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27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27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28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250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95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前300名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23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26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38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52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前350名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36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38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28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43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350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88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前400名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37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48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52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前450名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49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49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47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446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583565" y="749300"/>
          <a:ext cx="8061325" cy="49460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700"/>
                <a:gridCol w="1484630"/>
                <a:gridCol w="1237615"/>
                <a:gridCol w="1234440"/>
                <a:gridCol w="1237615"/>
                <a:gridCol w="1234440"/>
                <a:gridCol w="1238885"/>
              </a:tblGrid>
              <a:tr h="461645">
                <a:tc gridSpan="7">
                  <a:txBody>
                    <a:bodyPr/>
                    <a:p>
                      <a:pPr indent="0" algn="l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秦淮中学2019-2020学年第一学期高三年级期中  </a:t>
                      </a: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 </a:t>
                      </a: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历史成绩分析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7020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文科</a:t>
                      </a:r>
                      <a:endParaRPr lang="zh-CN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小计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01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文理类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历史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3845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班级人数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39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43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52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184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8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参考人数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33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40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46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47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166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09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任课教师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潘同同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潘同同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荣嘉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荣嘉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8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14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均</a:t>
                      </a: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  </a:t>
                      </a: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分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68.7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68.4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74.7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72.4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71.3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33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班级与同类</a:t>
                      </a:r>
                      <a:endParaRPr lang="zh-CN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均总分差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-2.659 </a:t>
                      </a:r>
                      <a:endParaRPr lang="en-US" altLang="en-US" sz="18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-2.925 </a:t>
                      </a:r>
                      <a:endParaRPr lang="en-US" altLang="en-US" sz="18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3.392 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1.036 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82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同类名次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 row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名次段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前50名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19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前100名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17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19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32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32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100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01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前150名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28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33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45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150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前200名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33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40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46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47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166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ChangeArrowheads="1"/>
          </p:cNvSpPr>
          <p:nvPr/>
        </p:nvSpPr>
        <p:spPr bwMode="auto">
          <a:xfrm>
            <a:off x="684213" y="3300413"/>
            <a:ext cx="7848600" cy="8032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>
            <a:spAutoFit/>
          </a:bodyPr>
          <a:lstStyle/>
          <a:p>
            <a:pPr>
              <a:lnSpc>
                <a:spcPts val="2400"/>
              </a:lnSpc>
              <a:buFont typeface="Arial" panose="020B0604020202020204" pitchFamily="34" charset="0"/>
              <a:buNone/>
            </a:pPr>
            <a:endParaRPr lang="en-US" altLang="zh-CN" sz="2000"/>
          </a:p>
          <a:p>
            <a:pPr>
              <a:lnSpc>
                <a:spcPts val="3200"/>
              </a:lnSpc>
              <a:buFont typeface="Arial" panose="020B0604020202020204" pitchFamily="34" charset="0"/>
              <a:buNone/>
            </a:pPr>
            <a:r>
              <a:rPr lang="en-US" altLang="zh-CN" sz="2000"/>
              <a:t>        </a:t>
            </a:r>
            <a:endParaRPr lang="zh-CN" altLang="zh-CN" sz="2400" b="1">
              <a:solidFill>
                <a:srgbClr val="0000FF"/>
              </a:solidFill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113030" y="535940"/>
          <a:ext cx="8924925" cy="5856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592455"/>
                <a:gridCol w="408305"/>
                <a:gridCol w="443230"/>
                <a:gridCol w="443230"/>
                <a:gridCol w="442595"/>
                <a:gridCol w="480695"/>
                <a:gridCol w="490855"/>
                <a:gridCol w="443230"/>
                <a:gridCol w="443865"/>
                <a:gridCol w="490855"/>
                <a:gridCol w="443865"/>
                <a:gridCol w="443865"/>
                <a:gridCol w="441960"/>
                <a:gridCol w="443230"/>
                <a:gridCol w="443230"/>
                <a:gridCol w="442595"/>
                <a:gridCol w="443230"/>
                <a:gridCol w="443865"/>
                <a:gridCol w="491490"/>
              </a:tblGrid>
              <a:tr h="469265">
                <a:tc gridSpan="20">
                  <a:txBody>
                    <a:bodyPr/>
                    <a:p>
                      <a:pPr indent="0" algn="l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秦淮中学2019-2020学年第一学期高三年级期中</a:t>
                      </a:r>
                      <a:r>
                        <a:rPr lang="zh-CN" sz="160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  <a:sym typeface="+mn-ea"/>
                        </a:rPr>
                        <a:t>化学、生物、政治、地理 成绩分析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  <a:sym typeface="+mn-ea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  <a:tr h="24320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学科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化学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生物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生物</a:t>
                      </a:r>
                      <a:endParaRPr lang="zh-CN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小计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政治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政治</a:t>
                      </a:r>
                      <a:endParaRPr lang="zh-CN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小计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地理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地理</a:t>
                      </a:r>
                      <a:endParaRPr lang="zh-CN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小计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20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6860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班级人数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193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349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60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参考人数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333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08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任课教师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薛介平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刘恩金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刘恩金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俞志茹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俞志茹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王兴刚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王兴刚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王丽君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王丽君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朱大琴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王丽君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朱大琴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朱大琴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刘艳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刘艳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60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均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  </a:t>
                      </a: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分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32.1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52.59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53.53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55.47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42.16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52.49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61.20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62.83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62.03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52.55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55.48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56.48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55.09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57.43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58.32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56.75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58.54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56.43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68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班级与同类</a:t>
                      </a:r>
                      <a:endParaRPr lang="zh-CN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均总分差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0.104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1.043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2.980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-10.3</a:t>
                      </a: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-0.83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0.797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-3.88 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-0.95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0.051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-1.34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1.01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1.89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0.324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2.112 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797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同类名次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 row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名次段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前50名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前100名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前150名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150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FF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0</a:t>
                      </a:r>
                      <a:endParaRPr lang="en-US" altLang="en-US" sz="12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150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前200名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FF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0</a:t>
                      </a:r>
                      <a:endParaRPr lang="en-US" altLang="en-US" sz="12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200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72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前250名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FF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0</a:t>
                      </a:r>
                      <a:endParaRPr lang="en-US" altLang="en-US" sz="12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FF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0</a:t>
                      </a:r>
                      <a:endParaRPr lang="en-US" altLang="en-US" sz="12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18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31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38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38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250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前300名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FF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0</a:t>
                      </a:r>
                      <a:endParaRPr lang="en-US" altLang="en-US" sz="12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FF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0</a:t>
                      </a:r>
                      <a:endParaRPr lang="en-US" altLang="en-US" sz="12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27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36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38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38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42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300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前350名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FF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0</a:t>
                      </a:r>
                      <a:endParaRPr lang="en-US" altLang="en-US" sz="12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FF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0</a:t>
                      </a:r>
                      <a:endParaRPr lang="en-US" altLang="en-US" sz="12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40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45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39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333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文本框 3"/>
          <p:cNvSpPr txBox="1">
            <a:spLocks noChangeArrowheads="1"/>
          </p:cNvSpPr>
          <p:nvPr/>
        </p:nvSpPr>
        <p:spPr bwMode="auto">
          <a:xfrm>
            <a:off x="522288" y="1543050"/>
            <a:ext cx="2427287" cy="34766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0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这是本学期的校历，</a:t>
            </a:r>
            <a:r>
              <a:rPr lang="en-US" altLang="zh-CN" sz="20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sz="20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月</a:t>
            </a:r>
            <a:r>
              <a:rPr lang="en-US" altLang="zh-CN" sz="20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8</a:t>
            </a:r>
            <a:r>
              <a:rPr lang="zh-CN" altLang="en-US" sz="20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日</a:t>
            </a:r>
            <a:r>
              <a:rPr lang="en-US" altLang="zh-CN" sz="20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-10</a:t>
            </a:r>
            <a:r>
              <a:rPr lang="zh-CN" altLang="en-US" sz="20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日进行南京市一模考试，还有</a:t>
            </a:r>
            <a:r>
              <a:rPr lang="en-US" altLang="zh-CN" sz="20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50</a:t>
            </a:r>
            <a:r>
              <a:rPr lang="zh-CN" altLang="en-US" sz="20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天，距</a:t>
            </a:r>
            <a:r>
              <a:rPr lang="en-US" altLang="zh-CN" sz="20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2020</a:t>
            </a:r>
            <a:r>
              <a:rPr lang="zh-CN" altLang="en-US" sz="20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年高考还有</a:t>
            </a:r>
            <a:r>
              <a:rPr lang="en-US" altLang="zh-CN" sz="20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200</a:t>
            </a:r>
            <a:r>
              <a:rPr lang="zh-CN" altLang="en-US" sz="20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天，在一模考试前，所有学科必须完成一轮复习，并留有时间进行模考，时间对于我们而言，确实非常紧张。</a:t>
            </a:r>
            <a:endParaRPr lang="zh-CN" altLang="en-US" sz="2000" b="1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2" name="图片 1" descr="http://p2.qhimgs4.com/t01ca2d608b6e9a72c7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>
          <a:xfrm>
            <a:off x="3082925" y="204470"/>
            <a:ext cx="5274310" cy="6592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522605" y="302895"/>
            <a:ext cx="8099425" cy="59080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457200">
              <a:lnSpc>
                <a:spcPct val="150000"/>
              </a:lnSpc>
            </a:pPr>
            <a:r>
              <a:rPr lang="zh-CN" altLang="en-US" sz="18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后续重点工作：</a:t>
            </a:r>
            <a:endParaRPr lang="en-US" altLang="zh-CN" sz="1800" b="1" dirty="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  <a:p>
            <a:pPr indent="457200">
              <a:lnSpc>
                <a:spcPct val="150000"/>
              </a:lnSpc>
            </a:pPr>
            <a:r>
              <a:rPr lang="en-US" altLang="zh-CN" sz="18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1</a:t>
            </a:r>
            <a:r>
              <a:rPr lang="zh-CN" altLang="en-US" sz="18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、再次明确目标：年级、班级、</a:t>
            </a:r>
            <a:r>
              <a:rPr lang="zh-CN" altLang="en-US" sz="18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学科备课组一模、高考的教学目标；</a:t>
            </a:r>
            <a:r>
              <a:rPr lang="zh-CN" altLang="en-US" sz="18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学生个人目标 ；年级、教师、学生做到“三明”：明目标，明现状，明措施。</a:t>
            </a:r>
            <a:endParaRPr lang="zh-CN" altLang="en-US" sz="1800" b="1" dirty="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indent="457200">
              <a:lnSpc>
                <a:spcPct val="150000"/>
              </a:lnSpc>
            </a:pPr>
            <a:r>
              <a:rPr lang="en-US" altLang="zh-CN" sz="18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2</a:t>
            </a:r>
            <a:r>
              <a:rPr lang="zh-CN" altLang="en-US" sz="18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、</a:t>
            </a:r>
            <a:r>
              <a:rPr lang="zh-CN" altLang="en-US" sz="18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坚守常态，关注常规，关注学生心理健康：</a:t>
            </a:r>
            <a:r>
              <a:rPr lang="zh-CN" altLang="en-US" sz="18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早来迟走；全天陪伴；一如既往的抓实常规；善始善终</a:t>
            </a:r>
            <a:endParaRPr lang="zh-CN" altLang="en-US" sz="1800" b="1" dirty="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indent="457200">
              <a:lnSpc>
                <a:spcPct val="150000"/>
              </a:lnSpc>
            </a:pPr>
            <a:r>
              <a:rPr lang="en-US" altLang="zh-CN" sz="18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3</a:t>
            </a:r>
            <a:r>
              <a:rPr lang="zh-CN" altLang="en-US" sz="18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、有条不紊、落实计划：扎实推进；过程监管；有序高效</a:t>
            </a:r>
            <a:endParaRPr lang="zh-CN" altLang="en-US" sz="1800" b="1" dirty="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indent="457200">
              <a:lnSpc>
                <a:spcPct val="150000"/>
              </a:lnSpc>
            </a:pPr>
            <a:r>
              <a:rPr lang="en-US" altLang="zh-CN" sz="18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4</a:t>
            </a:r>
            <a:r>
              <a:rPr lang="zh-CN" altLang="en-US" sz="18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、</a:t>
            </a:r>
            <a:r>
              <a:rPr lang="zh-CN" altLang="en-US" sz="18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精准教学、精准帮扶：关注班级的本一学生人群；关注班级的本科队伍；语数外注意学生的薄弱学科，选修要主动与语数外总分进行匹配</a:t>
            </a:r>
            <a:endParaRPr lang="zh-CN" altLang="en-US" sz="1800" b="1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  <a:p>
            <a:pPr indent="457200">
              <a:lnSpc>
                <a:spcPct val="150000"/>
              </a:lnSpc>
            </a:pPr>
            <a:r>
              <a:rPr lang="en-US" altLang="zh-CN" sz="18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5</a:t>
            </a:r>
            <a:r>
              <a:rPr lang="zh-CN" altLang="en-US" sz="18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、有的放矢、查漏补缺：常考易错易混考点</a:t>
            </a:r>
            <a:r>
              <a:rPr lang="zh-CN" altLang="en-US" sz="1800" b="1" dirty="0" smtClean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；归纳总结；规律</a:t>
            </a:r>
            <a:r>
              <a:rPr lang="zh-CN" altLang="en-US" sz="18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方法，举一反三</a:t>
            </a:r>
            <a:endParaRPr lang="zh-CN" altLang="en-US" sz="1800" b="1" dirty="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indent="457200">
              <a:lnSpc>
                <a:spcPct val="150000"/>
              </a:lnSpc>
            </a:pPr>
            <a:r>
              <a:rPr lang="en-US" altLang="zh-CN" sz="18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6</a:t>
            </a:r>
            <a:r>
              <a:rPr lang="zh-CN" altLang="en-US" sz="18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、强化规范、减少失误：审题答题；卷面整洁；思路清晰</a:t>
            </a:r>
            <a:endParaRPr lang="zh-CN" altLang="en-US" sz="1800" b="1" dirty="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indent="457200">
              <a:lnSpc>
                <a:spcPct val="150000"/>
              </a:lnSpc>
            </a:pPr>
            <a:r>
              <a:rPr lang="en-US" altLang="zh-CN" sz="18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7</a:t>
            </a:r>
            <a:r>
              <a:rPr lang="zh-CN" altLang="en-US" sz="18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、循序渐进、调适状态：体育课；大课间；班会等各种活动调节</a:t>
            </a:r>
            <a:endParaRPr lang="zh-CN" altLang="en-US" sz="1800" b="1" dirty="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  <a:p>
            <a:pPr indent="457200">
              <a:lnSpc>
                <a:spcPct val="150000"/>
              </a:lnSpc>
            </a:pPr>
            <a:r>
              <a:rPr lang="zh-CN" altLang="en-US" sz="18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8、</a:t>
            </a:r>
            <a:r>
              <a:rPr lang="zh-CN" altLang="en-US" sz="18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Arial" panose="020B0604020202020204" pitchFamily="34" charset="0"/>
              </a:rPr>
              <a:t>坚定信念，只要高考前每一天都在努力的坚持，相信我们的学生一定会有一个突破。高考还未有定论，全体师生还需要继续努力！</a:t>
            </a:r>
            <a:endParaRPr lang="zh-CN" altLang="en-US" sz="1800" b="1" dirty="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ChangeArrowheads="1"/>
          </p:cNvSpPr>
          <p:nvPr/>
        </p:nvSpPr>
        <p:spPr bwMode="auto">
          <a:xfrm>
            <a:off x="2843530" y="3244533"/>
            <a:ext cx="3180080" cy="7321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>
              <a:lnSpc>
                <a:spcPts val="5000"/>
              </a:lnSpc>
            </a:pPr>
            <a:r>
              <a:rPr lang="zh-CN" altLang="en-US" sz="6000" b="1">
                <a:solidFill>
                  <a:srgbClr val="FF0000"/>
                </a:solidFill>
                <a:latin typeface="叶根友毛笔行书2.0版" panose="02010601030101010101" charset="-122"/>
                <a:ea typeface="叶根友毛笔行书2.0版" panose="02010601030101010101" charset="-122"/>
                <a:cs typeface="叶根友毛笔行书2.0版" panose="02010601030101010101" charset="-122"/>
              </a:rPr>
              <a:t>  谢  谢！</a:t>
            </a:r>
            <a:endParaRPr lang="zh-CN" altLang="en-US" sz="6000" b="1">
              <a:solidFill>
                <a:srgbClr val="FF0000"/>
              </a:solidFill>
              <a:latin typeface="叶根友毛笔行书2.0版" panose="02010601030101010101" charset="-122"/>
              <a:ea typeface="叶根友毛笔行书2.0版" panose="02010601030101010101" charset="-122"/>
              <a:cs typeface="叶根友毛笔行书2.0版" panose="02010601030101010101" charset="-122"/>
            </a:endParaRPr>
          </a:p>
        </p:txBody>
      </p:sp>
      <p:sp>
        <p:nvSpPr>
          <p:cNvPr id="44034" name="Text Box 3"/>
          <p:cNvSpPr txBox="1">
            <a:spLocks noChangeArrowheads="1"/>
          </p:cNvSpPr>
          <p:nvPr/>
        </p:nvSpPr>
        <p:spPr bwMode="auto">
          <a:xfrm>
            <a:off x="395288" y="549275"/>
            <a:ext cx="6192837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endParaRPr lang="zh-CN" altLang="en-US" sz="28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303" name="表格 92302"/>
          <p:cNvGraphicFramePr/>
          <p:nvPr>
            <p:custDataLst>
              <p:tags r:id="rId1"/>
            </p:custDataLst>
          </p:nvPr>
        </p:nvGraphicFramePr>
        <p:xfrm>
          <a:off x="491306" y="1052736"/>
          <a:ext cx="8329166" cy="4752528"/>
        </p:xfrm>
        <a:graphic>
          <a:graphicData uri="http://schemas.openxmlformats.org/drawingml/2006/table">
            <a:tbl>
              <a:tblPr/>
              <a:tblGrid>
                <a:gridCol w="1013788"/>
                <a:gridCol w="1431231"/>
                <a:gridCol w="1431230"/>
                <a:gridCol w="1550500"/>
                <a:gridCol w="1378576"/>
                <a:gridCol w="1523841"/>
              </a:tblGrid>
              <a:tr h="1138814"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400" b="1" dirty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学校</a:t>
                      </a:r>
                      <a:endParaRPr lang="zh-CN" altLang="en-US" sz="2400" b="1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90000" marR="90000" marT="0" marB="46800" anchor="ctr">
                    <a:lnL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zh-CN" altLang="en-US" sz="2400" b="1" dirty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区高中</a:t>
                      </a:r>
                      <a:endParaRPr lang="zh-CN" altLang="en-US" sz="2400" b="1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90000" marR="90000" marT="0" marB="468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sz="2400" b="1" dirty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天印高中</a:t>
                      </a:r>
                      <a:endParaRPr lang="zh-CN" sz="2400" b="1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90000" marR="90000" marT="0" marB="468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400" b="1" dirty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秦淮中学</a:t>
                      </a:r>
                      <a:endParaRPr lang="zh-CN" altLang="en-US" sz="2400" b="1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90000" marR="90000" marT="0" marB="468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400" b="1" dirty="0" smtClean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宇 通</a:t>
                      </a:r>
                      <a:endParaRPr lang="zh-CN" altLang="en-US" sz="2400" b="1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90000" marR="90000" marT="0" marB="468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zh-CN" altLang="en-US" sz="2400" b="1" dirty="0" smtClean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临 江</a:t>
                      </a:r>
                      <a:endParaRPr lang="zh-CN" altLang="en-US" sz="2400" b="1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90000" marR="90000" marT="0" marB="468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2083"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000" b="1" dirty="0" smtClean="0">
                          <a:latin typeface="楷体" panose="02010609060101010101" pitchFamily="49" charset="-122"/>
                          <a:ea typeface="楷体" panose="02010609060101010101" pitchFamily="49" charset="-122"/>
                          <a:sym typeface="宋体" panose="02010600030101010101" pitchFamily="2" charset="-122"/>
                        </a:rPr>
                        <a:t>全区前</a:t>
                      </a:r>
                      <a:r>
                        <a:rPr lang="en-US" altLang="zh-CN" sz="2000" b="1" dirty="0" smtClean="0">
                          <a:latin typeface="楷体" panose="02010609060101010101" pitchFamily="49" charset="-122"/>
                          <a:ea typeface="楷体" panose="02010609060101010101" pitchFamily="49" charset="-122"/>
                          <a:sym typeface="宋体" panose="02010600030101010101" pitchFamily="2" charset="-122"/>
                        </a:rPr>
                        <a:t>1334</a:t>
                      </a:r>
                      <a:r>
                        <a:rPr lang="zh-CN" altLang="en-US" sz="2000" b="1" dirty="0" smtClean="0">
                          <a:latin typeface="楷体" panose="02010609060101010101" pitchFamily="49" charset="-122"/>
                          <a:ea typeface="楷体" panose="02010609060101010101" pitchFamily="49" charset="-122"/>
                          <a:sym typeface="宋体" panose="02010600030101010101" pitchFamily="2" charset="-122"/>
                        </a:rPr>
                        <a:t>名</a:t>
                      </a:r>
                      <a:endParaRPr lang="zh-CN" altLang="en-US" sz="2000" b="1" dirty="0">
                        <a:latin typeface="楷体" panose="02010609060101010101" pitchFamily="49" charset="-122"/>
                        <a:ea typeface="楷体" panose="02010609060101010101" pitchFamily="49" charset="-122"/>
                        <a:sym typeface="宋体" panose="02010600030101010101" pitchFamily="2" charset="-122"/>
                      </a:endParaRPr>
                    </a:p>
                  </a:txBody>
                  <a:tcPr marL="90000" marR="90000" marT="0" marB="46800" anchor="ctr">
                    <a:lnL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1" dirty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699</a:t>
                      </a:r>
                      <a:endParaRPr lang="en-US" altLang="zh-CN" sz="2400" b="1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90000" marR="90000" marT="0" marB="468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 dirty="0" smtClean="0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47</a:t>
                      </a:r>
                      <a:endParaRPr lang="en-US" altLang="zh-CN" sz="2400" b="1" dirty="0" smtClean="0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90000" marR="90000" marT="0" marB="468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 dirty="0" smtClean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17</a:t>
                      </a:r>
                      <a:endParaRPr lang="en-US" altLang="zh-CN" sz="2400" b="1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90000" marR="90000" marT="0" marB="468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 dirty="0" smtClean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</a:t>
                      </a:r>
                      <a:endParaRPr lang="en-US" altLang="zh-CN" sz="2400" b="1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90000" marR="90000" marT="0" marB="468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en-US" altLang="zh-CN" sz="3600" b="1" dirty="0" smtClean="0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zh-CN" sz="3600" b="1" dirty="0" smtClean="0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90000" marR="90000" marT="0" marB="468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3877"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000" b="1" dirty="0" smtClean="0">
                          <a:latin typeface="楷体" panose="02010609060101010101" pitchFamily="49" charset="-122"/>
                          <a:ea typeface="楷体" panose="02010609060101010101" pitchFamily="49" charset="-122"/>
                          <a:sym typeface="宋体" panose="02010600030101010101" pitchFamily="2" charset="-122"/>
                        </a:rPr>
                        <a:t>全区前</a:t>
                      </a:r>
                      <a:r>
                        <a:rPr lang="en-US" sz="2000" b="1" dirty="0" smtClean="0">
                          <a:latin typeface="楷体" panose="02010609060101010101" pitchFamily="49" charset="-122"/>
                          <a:ea typeface="楷体" panose="02010609060101010101" pitchFamily="49" charset="-122"/>
                          <a:sym typeface="宋体" panose="02010600030101010101" pitchFamily="2" charset="-122"/>
                        </a:rPr>
                        <a:t>1697</a:t>
                      </a:r>
                      <a:r>
                        <a:rPr lang="zh-CN" altLang="en-US" sz="2000" b="1" dirty="0" smtClean="0">
                          <a:latin typeface="楷体" panose="02010609060101010101" pitchFamily="49" charset="-122"/>
                          <a:ea typeface="楷体" panose="02010609060101010101" pitchFamily="49" charset="-122"/>
                          <a:sym typeface="宋体" panose="02010600030101010101" pitchFamily="2" charset="-122"/>
                        </a:rPr>
                        <a:t>名</a:t>
                      </a:r>
                      <a:endParaRPr lang="zh-CN" altLang="en-US" sz="2000" b="1" dirty="0">
                        <a:latin typeface="楷体" panose="02010609060101010101" pitchFamily="49" charset="-122"/>
                        <a:ea typeface="楷体" panose="02010609060101010101" pitchFamily="49" charset="-122"/>
                        <a:sym typeface="宋体" panose="02010600030101010101" pitchFamily="2" charset="-122"/>
                      </a:endParaRPr>
                    </a:p>
                  </a:txBody>
                  <a:tcPr marL="90000" marR="90000" marT="0" marB="46800" anchor="ctr">
                    <a:lnL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1" dirty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795</a:t>
                      </a:r>
                      <a:endParaRPr lang="en-US" altLang="zh-CN" sz="2400" b="1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90000" marR="90000" marT="0" marB="468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 dirty="0" smtClean="0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288</a:t>
                      </a:r>
                      <a:endParaRPr lang="en-US" altLang="zh-CN" sz="2400" b="1" dirty="0" smtClean="0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90000" marR="90000" marT="0" marB="468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 dirty="0" smtClean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24</a:t>
                      </a:r>
                      <a:endParaRPr lang="en-US" altLang="zh-CN" sz="2400" b="1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90000" marR="90000" marT="0" marB="468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 dirty="0" smtClean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28</a:t>
                      </a:r>
                      <a:endParaRPr lang="en-US" altLang="zh-CN" sz="2400" b="1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90000" marR="90000" marT="0" marB="468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en-US" altLang="zh-CN" sz="3600" b="1" dirty="0" smtClean="0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zh-CN" sz="3600" b="1" dirty="0" smtClean="0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90000" marR="90000" marT="0" marB="468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3877"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000" b="1" dirty="0" smtClean="0">
                          <a:latin typeface="楷体" panose="02010609060101010101" pitchFamily="49" charset="-122"/>
                          <a:ea typeface="楷体" panose="02010609060101010101" pitchFamily="49" charset="-122"/>
                          <a:sym typeface="宋体" panose="02010600030101010101" pitchFamily="2" charset="-122"/>
                        </a:rPr>
                        <a:t>全区前</a:t>
                      </a:r>
                      <a:r>
                        <a:rPr lang="en-US" sz="2000" b="1" dirty="0" smtClean="0">
                          <a:latin typeface="楷体" panose="02010609060101010101" pitchFamily="49" charset="-122"/>
                          <a:ea typeface="楷体" panose="02010609060101010101" pitchFamily="49" charset="-122"/>
                          <a:sym typeface="宋体" panose="02010600030101010101" pitchFamily="2" charset="-122"/>
                        </a:rPr>
                        <a:t>2065</a:t>
                      </a:r>
                      <a:r>
                        <a:rPr lang="zh-CN" altLang="en-US" sz="2000" b="1" dirty="0" smtClean="0">
                          <a:latin typeface="楷体" panose="02010609060101010101" pitchFamily="49" charset="-122"/>
                          <a:ea typeface="楷体" panose="02010609060101010101" pitchFamily="49" charset="-122"/>
                          <a:sym typeface="宋体" panose="02010600030101010101" pitchFamily="2" charset="-122"/>
                        </a:rPr>
                        <a:t>名</a:t>
                      </a:r>
                      <a:endParaRPr lang="zh-CN" altLang="en-US" sz="2000" b="1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90000" marR="90000" marT="0" marB="46800" anchor="ctr">
                    <a:lnL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1" dirty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844</a:t>
                      </a:r>
                      <a:endParaRPr lang="en-US" altLang="zh-CN" sz="2400" b="1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90000" marR="90000" marT="0" marB="468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 dirty="0" smtClean="0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574</a:t>
                      </a:r>
                      <a:endParaRPr lang="en-US" altLang="zh-CN" sz="2400" b="1" dirty="0" smtClean="0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90000" marR="90000" marT="0" marB="468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 dirty="0" smtClean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37</a:t>
                      </a:r>
                      <a:endParaRPr lang="en-US" altLang="zh-CN" sz="2400" b="1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90000" marR="90000" marT="0" marB="468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742950" lvl="1" indent="-28575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2pPr>
                      <a:lvl3pPr marL="1143000" lvl="2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3pPr>
                      <a:lvl4pPr marL="1600200" lvl="3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4pPr>
                      <a:lvl5pPr marL="2057400" lvl="4" indent="-228600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>
                          <a:solidFill>
                            <a:schemeClr val="tx1"/>
                          </a:solidFill>
                          <a:latin typeface="+mn-lt"/>
                          <a:ea typeface="+mn-ea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sz="2400" b="1" dirty="0" smtClean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35</a:t>
                      </a:r>
                      <a:endParaRPr lang="en-US" altLang="zh-CN" sz="2400" b="1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90000" marR="90000" marT="0" marB="468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en-US" altLang="zh-CN" sz="3600" b="1" dirty="0" smtClean="0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zh-CN" sz="3600" b="1" dirty="0" smtClean="0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90000" marR="90000" marT="0" marB="468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3877"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zh-CN" altLang="en-US" sz="2000" b="1" dirty="0" smtClean="0">
                          <a:latin typeface="楷体" panose="02010609060101010101" pitchFamily="49" charset="-122"/>
                          <a:ea typeface="楷体" panose="02010609060101010101" pitchFamily="49" charset="-122"/>
                          <a:sym typeface="宋体" panose="02010600030101010101" pitchFamily="2" charset="-122"/>
                        </a:rPr>
                        <a:t>全区前</a:t>
                      </a:r>
                      <a:r>
                        <a:rPr lang="en-US" sz="2000" b="1" dirty="0" smtClean="0">
                          <a:latin typeface="楷体" panose="02010609060101010101" pitchFamily="49" charset="-122"/>
                          <a:ea typeface="楷体" panose="02010609060101010101" pitchFamily="49" charset="-122"/>
                          <a:sym typeface="宋体" panose="02010600030101010101" pitchFamily="2" charset="-122"/>
                        </a:rPr>
                        <a:t>2495</a:t>
                      </a:r>
                      <a:r>
                        <a:rPr lang="zh-CN" altLang="en-US" sz="2000" b="1" dirty="0" smtClean="0">
                          <a:latin typeface="楷体" panose="02010609060101010101" pitchFamily="49" charset="-122"/>
                          <a:ea typeface="楷体" panose="02010609060101010101" pitchFamily="49" charset="-122"/>
                          <a:sym typeface="宋体" panose="02010600030101010101" pitchFamily="2" charset="-122"/>
                        </a:rPr>
                        <a:t>名</a:t>
                      </a:r>
                      <a:endParaRPr lang="zh-CN" altLang="en-US" sz="2000" b="1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90000" marR="90000" marT="0" marB="46800" anchor="ctr">
                    <a:lnL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lvl="0" indent="0" algn="ctr">
                        <a:buNone/>
                      </a:pPr>
                      <a:r>
                        <a:rPr lang="en-US" altLang="zh-CN" sz="2400" b="1" dirty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852</a:t>
                      </a:r>
                      <a:endParaRPr lang="en-US" altLang="zh-CN" sz="2400" b="1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90000" marR="90000" marT="0" marB="468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en-US" altLang="zh-CN" sz="2400" b="1" dirty="0" smtClean="0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754</a:t>
                      </a:r>
                      <a:endParaRPr lang="en-US" altLang="zh-CN" sz="2400" b="1" dirty="0" smtClean="0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90000" marR="90000" marT="0" marB="468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en-US" altLang="zh-CN" sz="2400" b="1" dirty="0" smtClean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154</a:t>
                      </a:r>
                      <a:endParaRPr lang="en-US" altLang="zh-CN" sz="2400" b="1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90000" marR="90000" marT="0" marB="468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en-US" altLang="zh-CN" sz="2400" b="1" dirty="0" smtClean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43</a:t>
                      </a:r>
                      <a:endParaRPr lang="en-US" altLang="zh-CN" sz="2400" b="1" dirty="0"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90000" marR="90000" marT="0" marB="468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en-US" altLang="zh-CN" sz="3600" b="1" dirty="0" smtClean="0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zh-CN" sz="3600" b="1" dirty="0" smtClean="0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90000" marR="90000" marT="0" marB="468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94" name="Text Box 3"/>
          <p:cNvSpPr txBox="1">
            <a:spLocks noChangeArrowheads="1"/>
          </p:cNvSpPr>
          <p:nvPr/>
        </p:nvSpPr>
        <p:spPr bwMode="auto">
          <a:xfrm>
            <a:off x="539750" y="476885"/>
            <a:ext cx="4718050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2400" b="1" dirty="0">
                <a:solidFill>
                  <a:srgbClr val="0066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2017</a:t>
            </a:r>
            <a:r>
              <a:rPr lang="zh-CN" altLang="en-US" sz="2400" b="1" dirty="0">
                <a:solidFill>
                  <a:srgbClr val="0066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年</a:t>
            </a:r>
            <a:r>
              <a:rPr lang="zh-CN" altLang="en-US" sz="2400" b="1" dirty="0">
                <a:solidFill>
                  <a:srgbClr val="0066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中考成绩全区排名情况</a:t>
            </a:r>
            <a:endParaRPr lang="en-US" altLang="zh-CN" sz="2400" b="1" dirty="0">
              <a:solidFill>
                <a:srgbClr val="0066FF"/>
              </a:solidFill>
              <a:latin typeface="楷体" panose="02010609060101010101" pitchFamily="49" charset="-122"/>
              <a:ea typeface="楷体" panose="02010609060101010101" pitchFamily="49" charset="-122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588010" y="351155"/>
            <a:ext cx="396113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期中考试校内分数段分析</a:t>
            </a:r>
            <a:r>
              <a:rPr lang="en-US" altLang="zh-CN" sz="20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--</a:t>
            </a:r>
            <a:r>
              <a:rPr lang="zh-CN" altLang="en-US" sz="20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文科</a:t>
            </a:r>
            <a:endParaRPr lang="zh-CN" altLang="en-US" sz="2000" b="1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635000" y="965835"/>
          <a:ext cx="7893050" cy="4938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795"/>
                <a:gridCol w="1160145"/>
                <a:gridCol w="1305560"/>
                <a:gridCol w="1252220"/>
                <a:gridCol w="1222375"/>
                <a:gridCol w="1147445"/>
                <a:gridCol w="1413510"/>
              </a:tblGrid>
              <a:tr h="36576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文科</a:t>
                      </a:r>
                      <a:endParaRPr lang="zh-CN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小计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03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文理类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文科(含附加)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6512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班级人数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39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43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52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184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66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参考人数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34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41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46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47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168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230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均总分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254.7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258.2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257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253.7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255.9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341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班级与同类</a:t>
                      </a:r>
                      <a:endParaRPr lang="zh-CN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均总分差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-1.205 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2.333 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1.089 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-2.230 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同类名次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班主任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潘同同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王丽君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何应海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荣嘉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665">
                <a:tc row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名次段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前50名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13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</a:t>
                      </a:r>
                      <a:endParaRPr lang="en-US" altLang="en-US" sz="1600" b="1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前100名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21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25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29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25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100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39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前150名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31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38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40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41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150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前200名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34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41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46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47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168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588010" y="207645"/>
            <a:ext cx="396113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期中考试校内分数段分析</a:t>
            </a:r>
            <a:r>
              <a:rPr lang="en-US" altLang="zh-CN" sz="20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--</a:t>
            </a:r>
            <a:r>
              <a:rPr lang="zh-CN" altLang="en-US" sz="20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理科</a:t>
            </a:r>
            <a:endParaRPr lang="zh-CN" altLang="en-US" sz="2000" b="1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256540" y="530225"/>
          <a:ext cx="8625205" cy="5685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125"/>
                <a:gridCol w="751205"/>
                <a:gridCol w="677545"/>
                <a:gridCol w="715645"/>
                <a:gridCol w="680085"/>
                <a:gridCol w="677545"/>
                <a:gridCol w="680085"/>
                <a:gridCol w="680720"/>
                <a:gridCol w="679450"/>
                <a:gridCol w="680085"/>
                <a:gridCol w="678815"/>
                <a:gridCol w="679450"/>
                <a:gridCol w="679450"/>
              </a:tblGrid>
              <a:tr h="32639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理科</a:t>
                      </a:r>
                      <a:endParaRPr lang="zh-CN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小计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48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文理类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理科(含附加)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9972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班级人数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460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972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参考人数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均总分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266.2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273.6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266.3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277.6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269.0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264.7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273.9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279.8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272.3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248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269.6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736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班级与同类</a:t>
                      </a:r>
                      <a:endParaRPr lang="zh-CN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均总分差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-3.39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3.99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-3.319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7.949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-0.66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-4.91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4.30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10.18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2.71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-21.64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908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同类名次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908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班主任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吴冬梅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周力飞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陈贤友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黄发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吉守金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董小龙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刘恩金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朱佳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吴静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吴宗新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 rowSpan="9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名次段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前50名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972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前100名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908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前150名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150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972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前200名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18</a:t>
                      </a:r>
                      <a:endParaRPr lang="en-US" altLang="en-US" sz="1400" b="1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22</a:t>
                      </a:r>
                      <a:endParaRPr lang="en-US" altLang="en-US" sz="14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18</a:t>
                      </a:r>
                      <a:endParaRPr lang="en-US" altLang="en-US" sz="1400" b="1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25</a:t>
                      </a:r>
                      <a:endParaRPr lang="en-US" altLang="en-US" sz="14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18</a:t>
                      </a:r>
                      <a:endParaRPr lang="en-US" altLang="en-US" sz="1400" b="1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15</a:t>
                      </a:r>
                      <a:endParaRPr lang="en-US" altLang="en-US" sz="1400" b="1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24</a:t>
                      </a:r>
                      <a:endParaRPr lang="en-US" altLang="en-US" sz="14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31</a:t>
                      </a:r>
                      <a:endParaRPr lang="en-US" altLang="en-US" sz="14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21</a:t>
                      </a:r>
                      <a:endParaRPr lang="en-US" altLang="en-US" sz="14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</a:t>
                      </a:r>
                      <a:endParaRPr lang="en-US" altLang="en-US" sz="1400" b="1">
                        <a:solidFill>
                          <a:schemeClr val="tx1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908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前250名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28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26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38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27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250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83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前300名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27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28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23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36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35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前350名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39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28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38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29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38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38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350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48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前400名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38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36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48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28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972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前450名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43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46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49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47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39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302260" y="363220"/>
          <a:ext cx="8408670" cy="5396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880"/>
                <a:gridCol w="1472565"/>
                <a:gridCol w="1274445"/>
                <a:gridCol w="1275715"/>
                <a:gridCol w="1274445"/>
                <a:gridCol w="1275715"/>
                <a:gridCol w="1271905"/>
              </a:tblGrid>
              <a:tr h="453390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秦淮中学2019-2020学年第一学期高三年级期中</a:t>
                      </a:r>
                      <a:r>
                        <a:rPr lang="en-US" sz="18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  </a:t>
                      </a:r>
                      <a:r>
                        <a:rPr lang="zh-CN" altLang="en-US" sz="18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文科</a:t>
                      </a:r>
                      <a:r>
                        <a:rPr lang="zh-CN" sz="18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语文 成绩分析</a:t>
                      </a:r>
                      <a:endParaRPr lang="zh-CN" altLang="en-US" sz="18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6195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文科</a:t>
                      </a:r>
                      <a:endParaRPr lang="zh-CN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小计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文理类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文科(含附加)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60325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班级人数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39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43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52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184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91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参考人数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34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41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46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47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168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01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任课教师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倪彩云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温立功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温立功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倪彩云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308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均</a:t>
                      </a: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  </a:t>
                      </a: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分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115.4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118.7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119.2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117.7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117.9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37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班级与同类</a:t>
                      </a:r>
                      <a:endParaRPr lang="zh-CN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均总分差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-2.481 </a:t>
                      </a:r>
                      <a:endParaRPr lang="en-US" altLang="en-US" sz="16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0.844 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1.289 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-0.204 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47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同类名次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最高分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148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138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142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135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148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8770">
                <a:tc row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名次段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前50名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前100名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15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26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29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30</a:t>
                      </a:r>
                      <a:endParaRPr lang="en-US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100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686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前150名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32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37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40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41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150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686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前200名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34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41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46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47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168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413385" y="514350"/>
          <a:ext cx="8377555" cy="5866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005"/>
                <a:gridCol w="767080"/>
                <a:gridCol w="664845"/>
                <a:gridCol w="666750"/>
                <a:gridCol w="663575"/>
                <a:gridCol w="665480"/>
                <a:gridCol w="664210"/>
                <a:gridCol w="665480"/>
                <a:gridCol w="665480"/>
                <a:gridCol w="664845"/>
                <a:gridCol w="666115"/>
                <a:gridCol w="663575"/>
                <a:gridCol w="666115"/>
              </a:tblGrid>
              <a:tr h="334010">
                <a:tc gridSpan="13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秦淮中学2019-2020学年第一学期高三年级期中</a:t>
                      </a:r>
                      <a:r>
                        <a:rPr 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  </a:t>
                      </a:r>
                      <a:r>
                        <a:rPr lang="zh-CN" altLang="en-US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理科</a:t>
                      </a: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语文 成绩分析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8067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理科</a:t>
                      </a:r>
                      <a:endParaRPr lang="zh-CN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小计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0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文理类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理科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4450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班级人数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460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67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参考人数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67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任课教师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王旭秋</a:t>
                      </a:r>
                      <a:endParaRPr lang="zh-CN" altLang="en-US" sz="14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张秀</a:t>
                      </a:r>
                      <a:endParaRPr lang="zh-CN" altLang="en-US" sz="14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王旭秋</a:t>
                      </a:r>
                      <a:endParaRPr lang="zh-CN" altLang="en-US" sz="14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董小龙</a:t>
                      </a:r>
                      <a:endParaRPr lang="zh-CN" altLang="en-US" sz="14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Times New Roman" panose="02020603050405020304" charset="0"/>
                        </a:rPr>
                        <a:t>吉守金</a:t>
                      </a:r>
                      <a:endParaRPr lang="zh-CN" altLang="en-US" sz="14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董小龙</a:t>
                      </a:r>
                      <a:endParaRPr lang="zh-CN" altLang="en-US" sz="14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许倩</a:t>
                      </a:r>
                      <a:endParaRPr lang="zh-CN" altLang="en-US" sz="14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李敏</a:t>
                      </a:r>
                      <a:endParaRPr lang="zh-CN" altLang="en-US" sz="14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吉守金</a:t>
                      </a:r>
                      <a:endParaRPr lang="zh-CN" altLang="en-US" sz="14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李敏</a:t>
                      </a:r>
                      <a:endParaRPr lang="zh-CN" altLang="en-US" sz="14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38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均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  </a:t>
                      </a: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分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94.5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96.6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92.6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94.3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95.9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93.0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93.8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94.3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93.7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90.0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93.9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01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班级与同类</a:t>
                      </a:r>
                      <a:endParaRPr lang="zh-CN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均总分差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0.606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2.660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-1.312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0.394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1.969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-0.964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-0.127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0.400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-0.252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-3.915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0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同类名次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67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最高分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109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108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117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106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106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113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05">
                <a:tc rowSpan="9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名次段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前50名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67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前100名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0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前150名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150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03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前200名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20</a:t>
                      </a:r>
                      <a:endParaRPr lang="en-US" altLang="en-US" sz="14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30</a:t>
                      </a:r>
                      <a:endParaRPr lang="en-US" altLang="en-US" sz="14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23</a:t>
                      </a:r>
                      <a:endParaRPr lang="en-US" altLang="en-US" sz="14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23</a:t>
                      </a:r>
                      <a:endParaRPr lang="en-US" altLang="en-US" sz="14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20</a:t>
                      </a:r>
                      <a:endParaRPr lang="en-US" altLang="en-US" sz="14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26</a:t>
                      </a:r>
                      <a:endParaRPr lang="en-US" altLang="en-US" sz="14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22</a:t>
                      </a:r>
                      <a:endParaRPr lang="en-US" altLang="en-US" sz="14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200</a:t>
                      </a:r>
                      <a:endParaRPr lang="en-US" altLang="en-US" sz="1400" b="0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0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前250名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28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26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26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28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33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26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250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67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前300名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36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28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0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前350名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33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38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33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43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350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67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前400名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43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39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36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29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0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前450名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43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48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48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448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矩形 110617"/>
          <p:cNvSpPr>
            <a:spLocks noChangeArrowheads="1"/>
          </p:cNvSpPr>
          <p:nvPr/>
        </p:nvSpPr>
        <p:spPr bwMode="auto">
          <a:xfrm>
            <a:off x="-117475" y="-5080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zh-CN" altLang="en-US">
              <a:ea typeface="楷体" panose="02010609060101010101" pitchFamily="49" charset="-122"/>
            </a:endParaRPr>
          </a:p>
        </p:txBody>
      </p:sp>
      <p:sp>
        <p:nvSpPr>
          <p:cNvPr id="28675" name="矩形 117762"/>
          <p:cNvSpPr>
            <a:spLocks noChangeArrowheads="1"/>
          </p:cNvSpPr>
          <p:nvPr/>
        </p:nvSpPr>
        <p:spPr bwMode="auto">
          <a:xfrm>
            <a:off x="-117475" y="358775"/>
            <a:ext cx="584200" cy="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zh-CN" altLang="en-US">
              <a:ea typeface="楷体" panose="02010609060101010101" pitchFamily="49" charset="-122"/>
            </a:endParaRPr>
          </a:p>
        </p:txBody>
      </p:sp>
      <p:sp>
        <p:nvSpPr>
          <p:cNvPr id="28676" name="矩形 123676"/>
          <p:cNvSpPr>
            <a:spLocks noChangeArrowheads="1"/>
          </p:cNvSpPr>
          <p:nvPr/>
        </p:nvSpPr>
        <p:spPr bwMode="auto">
          <a:xfrm>
            <a:off x="-117475" y="358775"/>
            <a:ext cx="584200" cy="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endParaRPr lang="zh-CN" altLang="en-US">
              <a:ea typeface="楷体" panose="02010609060101010101" pitchFamily="49" charset="-122"/>
            </a:endParaRPr>
          </a:p>
        </p:txBody>
      </p:sp>
      <p:pic>
        <p:nvPicPr>
          <p:cNvPr id="3" name="图片 2"/>
          <p:cNvPicPr/>
          <p:nvPr/>
        </p:nvPicPr>
        <p:blipFill>
          <a:blip r:embed="rId1"/>
          <a:stretch>
            <a:fillRect/>
          </a:stretch>
        </p:blipFill>
        <p:spPr>
          <a:xfrm>
            <a:off x="381000" y="298450"/>
            <a:ext cx="457200" cy="142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图片 3"/>
          <p:cNvPicPr/>
          <p:nvPr/>
        </p:nvPicPr>
        <p:blipFill>
          <a:blip r:embed="rId1"/>
          <a:stretch>
            <a:fillRect/>
          </a:stretch>
        </p:blipFill>
        <p:spPr>
          <a:xfrm>
            <a:off x="381000" y="298450"/>
            <a:ext cx="457200" cy="142875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5" name="表格 4"/>
          <p:cNvGraphicFramePr/>
          <p:nvPr>
            <p:custDataLst>
              <p:tags r:id="rId2"/>
            </p:custDataLst>
          </p:nvPr>
        </p:nvGraphicFramePr>
        <p:xfrm>
          <a:off x="395605" y="601980"/>
          <a:ext cx="8394700" cy="5335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245"/>
                <a:gridCol w="1466850"/>
                <a:gridCol w="1275715"/>
                <a:gridCol w="1271905"/>
                <a:gridCol w="1271270"/>
                <a:gridCol w="1272540"/>
                <a:gridCol w="1273175"/>
              </a:tblGrid>
              <a:tr h="431800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秦淮中学2019-2020学年第一学期高三年级期中</a:t>
                      </a:r>
                      <a:r>
                        <a:rPr lang="en-US" sz="20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  </a:t>
                      </a:r>
                      <a:r>
                        <a:rPr lang="zh-CN" altLang="en-US" sz="20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文科</a:t>
                      </a:r>
                      <a:r>
                        <a:rPr lang="zh-CN" sz="20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数学 成绩分析</a:t>
                      </a:r>
                      <a:endParaRPr lang="zh-CN" altLang="en-US" sz="20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4607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文科</a:t>
                      </a:r>
                      <a:endParaRPr lang="zh-CN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小计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21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文理类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文科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57340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班级人数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39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43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52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184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21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参考人数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34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41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46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47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168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任课教师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许明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王晓琴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何应海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李林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8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22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均</a:t>
                      </a: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  </a:t>
                      </a: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分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80.56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81.85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79.02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77.89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79.71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356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班级与同类</a:t>
                      </a:r>
                      <a:endParaRPr lang="zh-CN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均总分差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0.850 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2.145 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-0.687 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-1.815 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21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同类名次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21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最高分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116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110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112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108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116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215">
                <a:tc row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名次段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前50名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15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前100名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21</a:t>
                      </a:r>
                      <a:endParaRPr lang="en-US" altLang="en-US" sz="18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27</a:t>
                      </a:r>
                      <a:endParaRPr lang="en-US" altLang="en-US" sz="18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26</a:t>
                      </a:r>
                      <a:endParaRPr lang="en-US" altLang="en-US" sz="18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26</a:t>
                      </a:r>
                      <a:endParaRPr lang="en-US" altLang="en-US" sz="18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100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21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前150名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32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37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41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40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150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21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前200名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34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41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46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47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168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733743" y="496761"/>
          <a:ext cx="7924800" cy="59620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765"/>
                <a:gridCol w="725805"/>
                <a:gridCol w="629285"/>
                <a:gridCol w="629920"/>
                <a:gridCol w="626745"/>
                <a:gridCol w="629920"/>
                <a:gridCol w="629920"/>
                <a:gridCol w="628650"/>
                <a:gridCol w="630555"/>
                <a:gridCol w="628015"/>
                <a:gridCol w="628650"/>
                <a:gridCol w="629285"/>
                <a:gridCol w="629285"/>
              </a:tblGrid>
              <a:tr h="302895">
                <a:tc gridSpan="13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秦淮中学2019-2020学年第一学期高三年级期中</a:t>
                      </a:r>
                      <a:r>
                        <a:rPr 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  </a:t>
                      </a:r>
                      <a:r>
                        <a:rPr lang="zh-CN" altLang="en-US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理科</a:t>
                      </a:r>
                      <a:r>
                        <a:rPr lang="zh-CN" sz="16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数学 成绩分析</a:t>
                      </a:r>
                      <a:endParaRPr lang="zh-CN" altLang="en-US" sz="16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5844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理科</a:t>
                      </a:r>
                      <a:endParaRPr lang="zh-CN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小计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44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文理类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理科(含附加)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班级人数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460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44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参考人数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450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任课教师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张兰香</a:t>
                      </a:r>
                      <a:endParaRPr lang="zh-CN" altLang="en-US" sz="14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周力飞</a:t>
                      </a:r>
                      <a:endParaRPr lang="zh-CN" altLang="en-US" sz="14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郝圆圆</a:t>
                      </a:r>
                      <a:endParaRPr lang="zh-CN" altLang="en-US" sz="14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黄发</a:t>
                      </a:r>
                      <a:endParaRPr lang="zh-CN" altLang="en-US" sz="14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沈和平</a:t>
                      </a:r>
                      <a:endParaRPr lang="zh-CN" altLang="en-US" sz="14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邬颖捷</a:t>
                      </a:r>
                      <a:endParaRPr lang="zh-CN" altLang="en-US" sz="14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秦涛</a:t>
                      </a:r>
                      <a:endParaRPr lang="zh-CN" altLang="en-US" sz="14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朱佳</a:t>
                      </a:r>
                      <a:endParaRPr lang="zh-CN" altLang="en-US" sz="14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储斌</a:t>
                      </a:r>
                      <a:endParaRPr lang="zh-CN" altLang="en-US" sz="14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许冬保</a:t>
                      </a:r>
                      <a:endParaRPr lang="zh-CN" altLang="en-US" sz="14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48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均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  </a:t>
                      </a: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分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114.5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112.6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115.7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121.6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112.6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117.7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124.5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119.0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100.6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115.6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481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班级与同类</a:t>
                      </a:r>
                      <a:endParaRPr lang="zh-CN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均总分差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-1.149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-3.004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0.055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5.973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-1.627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-2.99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2.108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8.89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3.42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-15.08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71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同类名次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44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最高分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151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136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156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156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 rowSpan="9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名次段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前50名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FF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0</a:t>
                      </a:r>
                      <a:endParaRPr lang="en-US" altLang="en-US" sz="1400" b="1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44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前100名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前150名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150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前200名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26</a:t>
                      </a:r>
                      <a:endParaRPr lang="en-US" altLang="en-US" sz="14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21</a:t>
                      </a:r>
                      <a:endParaRPr lang="en-US" altLang="en-US" sz="14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23</a:t>
                      </a:r>
                      <a:endParaRPr lang="en-US" altLang="en-US" sz="14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32</a:t>
                      </a:r>
                      <a:endParaRPr lang="en-US" altLang="en-US" sz="14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23</a:t>
                      </a:r>
                      <a:endParaRPr lang="en-US" altLang="en-US" sz="14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200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44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前250名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18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23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29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33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250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54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前300名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26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28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27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28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13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44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前350名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36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47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18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350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前400名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37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36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38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43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27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400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44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前450名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49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48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450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832485" y="924750"/>
          <a:ext cx="7612380" cy="4463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905"/>
                <a:gridCol w="1332865"/>
                <a:gridCol w="1151890"/>
                <a:gridCol w="1155700"/>
                <a:gridCol w="1153795"/>
                <a:gridCol w="1155065"/>
                <a:gridCol w="1153160"/>
              </a:tblGrid>
              <a:tr h="354965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秦淮中学2019-2020学年第一学期高三年级期中</a:t>
                      </a: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  </a:t>
                      </a:r>
                      <a:r>
                        <a:rPr lang="zh-CN" alt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文科</a:t>
                      </a: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英语 成绩分析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9019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文科</a:t>
                      </a:r>
                      <a:endParaRPr lang="zh-CN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小计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56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文理类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文科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9052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班级人数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39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43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52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184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56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参考人数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34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41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46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47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168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19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任课教师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王阳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杨姗姗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凌世璟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朱永忠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800" b="0">
                        <a:solidFill>
                          <a:srgbClr val="FFFF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99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均</a:t>
                      </a: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  </a:t>
                      </a: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分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58.76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57.68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58.83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58.13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58.34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6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班级与同类</a:t>
                      </a:r>
                      <a:endParaRPr lang="zh-CN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均总分差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0.425 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-0.656 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0.487 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-0.212 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560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同类名次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195"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最高分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79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90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84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81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90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560">
                <a:tc row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楷体" panose="02010609060101010101" pitchFamily="49" charset="-122"/>
                        </a:rPr>
                        <a:t>名次段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前50名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12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13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15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50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19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前100名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18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24</a:t>
                      </a:r>
                      <a:endParaRPr lang="en-US" altLang="en-US" sz="18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30</a:t>
                      </a:r>
                      <a:endParaRPr lang="en-US" altLang="en-US" sz="18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FF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28</a:t>
                      </a:r>
                      <a:endParaRPr lang="en-US" altLang="en-US" sz="1800" b="1">
                        <a:solidFill>
                          <a:srgbClr val="0000FF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100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560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前150名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32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35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44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39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150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195">
                <a:tc vMerge="1"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  <a:cs typeface="楷体" panose="02010609060101010101" pitchFamily="49" charset="-122"/>
                        </a:rPr>
                        <a:t>前200名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  <a:cs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34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41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46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47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168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1d82477a-4a19-43be-9544-6d04c77e09d2}"/>
</p:tagLst>
</file>

<file path=ppt/tags/tag10.xml><?xml version="1.0" encoding="utf-8"?>
<p:tagLst xmlns:p="http://schemas.openxmlformats.org/presentationml/2006/main">
  <p:tag name="KSO_WM_UNIT_TABLE_BEAUTIFY" val="smartTable{abfe4107-18d0-41c0-8b1f-21c436632b9a}"/>
</p:tagLst>
</file>

<file path=ppt/tags/tag11.xml><?xml version="1.0" encoding="utf-8"?>
<p:tagLst xmlns:p="http://schemas.openxmlformats.org/presentationml/2006/main">
  <p:tag name="KSO_WM_UNIT_TABLE_BEAUTIFY" val="smartTable{e931ecfb-8fdc-426f-a0fc-ad0fc5aaea1f}"/>
</p:tagLst>
</file>

<file path=ppt/tags/tag12.xml><?xml version="1.0" encoding="utf-8"?>
<p:tagLst xmlns:p="http://schemas.openxmlformats.org/presentationml/2006/main">
  <p:tag name="KSO_WM_UNIT_TABLE_BEAUTIFY" val="smartTable{8b986054-041d-4e8a-b629-72a57ee3c4ab}"/>
</p:tagLst>
</file>

<file path=ppt/tags/tag13.xml><?xml version="1.0" encoding="utf-8"?>
<p:tagLst xmlns:p="http://schemas.openxmlformats.org/presentationml/2006/main">
  <p:tag name="KSO_WM_UNIT_TABLE_BEAUTIFY" val="smartTable{15217342-170e-429c-8f3d-84e06803826d}"/>
</p:tagLst>
</file>

<file path=ppt/tags/tag14.xml><?xml version="1.0" encoding="utf-8"?>
<p:tagLst xmlns:p="http://schemas.openxmlformats.org/presentationml/2006/main">
  <p:tag name="KSO_WM_UNIT_TABLE_BEAUTIFY" val="smartTable{2c4ad33e-72a7-4957-921b-031e687a0b5f}"/>
</p:tagLst>
</file>

<file path=ppt/tags/tag2.xml><?xml version="1.0" encoding="utf-8"?>
<p:tagLst xmlns:p="http://schemas.openxmlformats.org/presentationml/2006/main">
  <p:tag name="KSO_WM_UNIT_TABLE_BEAUTIFY" val="smartTable{eb601af1-8ea5-46f9-90d8-d6d06708d1f3}"/>
</p:tagLst>
</file>

<file path=ppt/tags/tag3.xml><?xml version="1.0" encoding="utf-8"?>
<p:tagLst xmlns:p="http://schemas.openxmlformats.org/presentationml/2006/main">
  <p:tag name="KSO_WM_UNIT_TABLE_BEAUTIFY" val="smartTable{a3cf8275-232d-4d8c-a7f8-b50be8addab9}"/>
</p:tagLst>
</file>

<file path=ppt/tags/tag4.xml><?xml version="1.0" encoding="utf-8"?>
<p:tagLst xmlns:p="http://schemas.openxmlformats.org/presentationml/2006/main">
  <p:tag name="KSO_WM_UNIT_TABLE_BEAUTIFY" val="smartTable{1f39a14c-a000-443c-beb4-77d0e61a6e09}"/>
</p:tagLst>
</file>

<file path=ppt/tags/tag5.xml><?xml version="1.0" encoding="utf-8"?>
<p:tagLst xmlns:p="http://schemas.openxmlformats.org/presentationml/2006/main">
  <p:tag name="KSO_WM_UNIT_TABLE_BEAUTIFY" val="smartTable{e3e07d5d-e31e-40d4-ade9-72578da55ba2}"/>
</p:tagLst>
</file>

<file path=ppt/tags/tag6.xml><?xml version="1.0" encoding="utf-8"?>
<p:tagLst xmlns:p="http://schemas.openxmlformats.org/presentationml/2006/main">
  <p:tag name="KSO_WM_UNIT_TABLE_BEAUTIFY" val="smartTable{0dd81787-70d8-4467-b176-efdbd652fe74}"/>
</p:tagLst>
</file>

<file path=ppt/tags/tag7.xml><?xml version="1.0" encoding="utf-8"?>
<p:tagLst xmlns:p="http://schemas.openxmlformats.org/presentationml/2006/main">
  <p:tag name="KSO_WM_UNIT_TABLE_BEAUTIFY" val="smartTable{9b916260-2fd9-4a35-8c71-0280313b7190}"/>
</p:tagLst>
</file>

<file path=ppt/tags/tag8.xml><?xml version="1.0" encoding="utf-8"?>
<p:tagLst xmlns:p="http://schemas.openxmlformats.org/presentationml/2006/main">
  <p:tag name="KSO_WM_UNIT_TABLE_BEAUTIFY" val="smartTable{bf2b121d-7400-4fc5-87f8-b5cb8bcb83aa}"/>
</p:tagLst>
</file>

<file path=ppt/tags/tag9.xml><?xml version="1.0" encoding="utf-8"?>
<p:tagLst xmlns:p="http://schemas.openxmlformats.org/presentationml/2006/main">
  <p:tag name="KSO_WM_UNIT_TABLE_BEAUTIFY" val="smartTable{b28669ed-0630-48d4-87dc-a56e509cd715}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10315</Words>
  <Application>WPS 演示</Application>
  <PresentationFormat>全屏显示(4:3)</PresentationFormat>
  <Paragraphs>4377</Paragraphs>
  <Slides>19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30" baseType="lpstr">
      <vt:lpstr>Arial</vt:lpstr>
      <vt:lpstr>宋体</vt:lpstr>
      <vt:lpstr>Wingdings</vt:lpstr>
      <vt:lpstr>楷体</vt:lpstr>
      <vt:lpstr>Times New Roman</vt:lpstr>
      <vt:lpstr>微软雅黑</vt:lpstr>
      <vt:lpstr>Arial Unicode MS</vt:lpstr>
      <vt:lpstr>Calibri</vt:lpstr>
      <vt:lpstr>叶根友毛笔行书2.0版</vt:lpstr>
      <vt:lpstr>黑体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家用电脑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zhouguoyi</dc:creator>
  <cp:lastModifiedBy>Administrator</cp:lastModifiedBy>
  <cp:revision>309</cp:revision>
  <dcterms:created xsi:type="dcterms:W3CDTF">2015-07-24T08:34:00Z</dcterms:created>
  <dcterms:modified xsi:type="dcterms:W3CDTF">2019-12-10T03:58:56Z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2052-11.1.0.9305</vt:lpwstr>
  </property>
</Properties>
</file>