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85" r:id="rId24"/>
    <p:sldId id="28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258" y="-86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emf"/><Relationship Id="rId8" Type="http://schemas.openxmlformats.org/officeDocument/2006/relationships/image" Target="../media/image31.emf"/><Relationship Id="rId7" Type="http://schemas.openxmlformats.org/officeDocument/2006/relationships/image" Target="../media/image30.w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EB28-ECA4-4EE7-9890-DE680E01BA8E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6BE65-170F-47F8-903A-1FC7C0D2164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0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7.e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3" Type="http://schemas.openxmlformats.org/officeDocument/2006/relationships/oleObject" Target="../embeddings/oleObject9.bin"/><Relationship Id="rId20" Type="http://schemas.openxmlformats.org/officeDocument/2006/relationships/vmlDrawing" Target="../drawings/vmlDrawing4.vml"/><Relationship Id="rId2" Type="http://schemas.openxmlformats.org/officeDocument/2006/relationships/image" Target="../media/image24.e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2.emf"/><Relationship Id="rId17" Type="http://schemas.openxmlformats.org/officeDocument/2006/relationships/oleObject" Target="../embeddings/oleObject16.bin"/><Relationship Id="rId16" Type="http://schemas.openxmlformats.org/officeDocument/2006/relationships/image" Target="../media/image31.emf"/><Relationship Id="rId15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14.bin"/><Relationship Id="rId12" Type="http://schemas.openxmlformats.org/officeDocument/2006/relationships/image" Target="../media/image29.e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28.e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3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7.wmf"/><Relationship Id="rId1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8.wmf"/><Relationship Id="rId1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41.w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979488" y="1987550"/>
            <a:ext cx="7108825" cy="2784475"/>
          </a:xfrm>
          <a:noFill/>
          <a:ln>
            <a:noFill/>
          </a:ln>
        </p:spPr>
        <p:txBody>
          <a:bodyPr wrap="square" anchor="b">
            <a:spAutoFit/>
          </a:bodyPr>
          <a:p>
            <a:pPr indent="266700" algn="l" defTabSz="914400">
              <a:buClrTx/>
              <a:buSzTx/>
              <a:buFontTx/>
            </a:pPr>
            <a:r>
              <a:rPr lang="en-US" altLang="zh-CN" sz="35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t>[知识梳理]</a:t>
            </a:r>
            <a:br>
              <a:rPr lang="en-US" altLang="zh-CN" sz="3500" b="1" kern="1200" baseline="0"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</a:br>
            <a:br>
              <a:rPr lang="en-US" altLang="zh-CN" sz="35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</a:br>
            <a:r>
              <a:rPr lang="en-US" altLang="zh-CN" sz="35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楷体_GB2312" pitchFamily="49" charset="-122"/>
              </a:rPr>
              <a:t> 保质　 电阻　电流　 ② 升压变压器　④ 一次高压变电站　⑦ 低压变电站</a:t>
            </a:r>
            <a:endParaRPr lang="en-US" altLang="zh-CN" sz="3500" b="1" kern="120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71441" y="198451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17039" y="1480347"/>
            <a:ext cx="7894783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由 </a:t>
            </a:r>
            <a:r>
              <a:rPr lang="el-GR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P 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r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可知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，在输电电流一定的情况下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，线路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电阻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减为原来的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一半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，线路损耗的功率减为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原来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一半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617039" y="3037592"/>
            <a:ext cx="7954959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在线路电阻一定的情况下，电压提高一倍，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由 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UI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可知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：线路中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电流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减为原来的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一半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，而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损耗的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功率减为原来的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四分之一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6172" y="323165"/>
            <a:ext cx="8492215" cy="646331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0">
                <a:srgbClr val="FF0000">
                  <a:alpha val="0"/>
                </a:srgbClr>
              </a:gs>
              <a:gs pos="50000">
                <a:srgbClr val="00B0F0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三、远距离输电措施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97537" y="4903972"/>
            <a:ext cx="7774461" cy="1210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   采用</a:t>
            </a: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高压输电是减小输电线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上功率损失的</a:t>
            </a: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最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有效</a:t>
            </a: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、最经济的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黑体" panose="02010609060101010101" charset="-122"/>
              </a:rPr>
              <a:t>措施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  <a:sym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677338" y="279559"/>
            <a:ext cx="6152447" cy="584775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>
                  <a:alpha val="0"/>
                </a:srgbClr>
              </a:gs>
              <a:gs pos="50000">
                <a:srgbClr val="FFFF00"/>
              </a:gs>
            </a:gsLst>
            <a:lin ang="0" scaled="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远距离输电示意图</a:t>
            </a:r>
            <a:endParaRPr lang="zh-CN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25"/>
          <p:cNvGrpSpPr/>
          <p:nvPr/>
        </p:nvGrpSpPr>
        <p:grpSpPr>
          <a:xfrm>
            <a:off x="620880" y="1149485"/>
            <a:ext cx="7974105" cy="4920714"/>
            <a:chOff x="620880" y="1217219"/>
            <a:chExt cx="7974105" cy="4920714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18" b="93464" l="870" r="100000">
                          <a14:foregroundMark x1="16087" y1="14815" x2="9855" y2="12854"/>
                          <a14:foregroundMark x1="17101" y1="15686" x2="20435" y2="8061"/>
                          <a14:foregroundMark x1="12899" y1="16993" x2="15507" y2="12854"/>
                          <a14:foregroundMark x1="13333" y1="19172" x2="8986" y2="16340"/>
                          <a14:foregroundMark x1="14203" y1="18736" x2="15507" y2="21351"/>
                          <a14:foregroundMark x1="16812" y1="18083" x2="19420" y2="22876"/>
                          <a14:foregroundMark x1="10870" y1="26362" x2="19855" y2="31808"/>
                          <a14:foregroundMark x1="9855" y1="26797" x2="12029" y2="27015"/>
                          <a14:foregroundMark x1="12464" y1="19390" x2="13188" y2="23094"/>
                          <a14:foregroundMark x1="23623" y1="13290" x2="22609" y2="21351"/>
                          <a14:foregroundMark x1="19130" y1="19172" x2="20725" y2="21351"/>
                          <a14:foregroundMark x1="18986" y1="23094" x2="19420" y2="25054"/>
                          <a14:foregroundMark x1="39710" y1="13072" x2="38696" y2="23965"/>
                          <a14:foregroundMark x1="34493" y1="26580" x2="46957" y2="27451"/>
                          <a14:foregroundMark x1="28986" y1="29412" x2="42319" y2="29630"/>
                          <a14:foregroundMark x1="31594" y1="26797" x2="36232" y2="27233"/>
                          <a14:foregroundMark x1="28696" y1="29194" x2="30725" y2="29412"/>
                          <a14:foregroundMark x1="15362" y1="46841" x2="16232" y2="50763"/>
                          <a14:foregroundMark x1="14493" y1="45098" x2="16667" y2="49891"/>
                          <a14:foregroundMark x1="28261" y1="31155" x2="26812" y2="40305"/>
                          <a14:foregroundMark x1="27391" y1="32462" x2="27826" y2="37473"/>
                          <a14:foregroundMark x1="27101" y1="31155" x2="27536" y2="33333"/>
                          <a14:foregroundMark x1="51014" y1="36601" x2="48986" y2="37037"/>
                          <a14:foregroundMark x1="43188" y1="37473" x2="66957" y2="40087"/>
                          <a14:foregroundMark x1="68116" y1="41176" x2="72754" y2="43573"/>
                          <a14:foregroundMark x1="70580" y1="48148" x2="80870" y2="48366"/>
                          <a14:foregroundMark x1="72319" y1="49237" x2="75652" y2="49891"/>
                          <a14:foregroundMark x1="71304" y1="44444" x2="39420" y2="60131"/>
                          <a14:foregroundMark x1="67681" y1="49891" x2="48261" y2="58170"/>
                          <a14:foregroundMark x1="54203" y1="57516" x2="38406" y2="61874"/>
                          <a14:foregroundMark x1="43623" y1="61438" x2="27826" y2="65577"/>
                          <a14:foregroundMark x1="38696" y1="64052" x2="26812" y2="66449"/>
                          <a14:foregroundMark x1="21884" y1="64924" x2="29420" y2="74946"/>
                          <a14:foregroundMark x1="21159" y1="70588" x2="31014" y2="76253"/>
                          <a14:foregroundMark x1="30870" y1="75817" x2="36522" y2="78867"/>
                          <a14:foregroundMark x1="33043" y1="86492" x2="44058" y2="86492"/>
                          <a14:foregroundMark x1="31014" y1="85621" x2="35362" y2="86057"/>
                          <a14:foregroundMark x1="42899" y1="85839" x2="45072" y2="86057"/>
                          <a14:foregroundMark x1="35217" y1="81481" x2="36232" y2="83660"/>
                          <a14:foregroundMark x1="37101" y1="80174" x2="42464" y2="74292"/>
                          <a14:foregroundMark x1="43623" y1="74292" x2="50000" y2="70153"/>
                          <a14:foregroundMark x1="52319" y1="69499" x2="52029" y2="80392"/>
                          <a14:foregroundMark x1="52319" y1="70588" x2="57101" y2="73420"/>
                          <a14:foregroundMark x1="56087" y1="72985" x2="61449" y2="72985"/>
                          <a14:foregroundMark x1="60725" y1="74510" x2="64783" y2="74946"/>
                          <a14:foregroundMark x1="63478" y1="72549" x2="63188" y2="88889"/>
                          <a14:foregroundMark x1="60000" y1="91503" x2="66522" y2="91285"/>
                          <a14:foregroundMark x1="60000" y1="89542" x2="63478" y2="89325"/>
                          <a14:foregroundMark x1="64348" y1="78214" x2="72899" y2="83224"/>
                          <a14:foregroundMark x1="74493" y1="86492" x2="90870" y2="87146"/>
                          <a14:foregroundMark x1="74493" y1="90414" x2="78116" y2="90196"/>
                          <a14:foregroundMark x1="72319" y1="86275" x2="73913" y2="88889"/>
                          <a14:foregroundMark x1="92754" y1="88889" x2="93043" y2="90196"/>
                          <a14:foregroundMark x1="15797" y1="87800" x2="25797" y2="88017"/>
                          <a14:foregroundMark x1="14493" y1="85621" x2="17826" y2="85621"/>
                          <a14:foregroundMark x1="53478" y1="82789" x2="55942" y2="83442"/>
                          <a14:foregroundMark x1="51884" y1="69281" x2="51884" y2="71242"/>
                          <a14:foregroundMark x1="53478" y1="73203" x2="57971" y2="75599"/>
                          <a14:foregroundMark x1="42319" y1="74292" x2="46232" y2="71678"/>
                          <a14:foregroundMark x1="64058" y1="79303" x2="69565" y2="83007"/>
                          <a14:foregroundMark x1="65797" y1="52941" x2="57391" y2="55991"/>
                          <a14:foregroundMark x1="59420" y1="56427" x2="51594" y2="59695"/>
                          <a14:foregroundMark x1="50000" y1="61656" x2="43188" y2="63181"/>
                          <a14:foregroundMark x1="23768" y1="73856" x2="31594" y2="79521"/>
                          <a14:foregroundMark x1="45942" y1="36601" x2="51739" y2="37037"/>
                          <a14:foregroundMark x1="53333" y1="36601" x2="59130" y2="37255"/>
                          <a14:foregroundMark x1="60580" y1="37908" x2="64493" y2="39869"/>
                          <a14:foregroundMark x1="24348" y1="63834" x2="38261" y2="61656"/>
                          <a14:foregroundMark x1="16522" y1="68845" x2="17826" y2="81699"/>
                          <a14:foregroundMark x1="16812" y1="59695" x2="16232" y2="64488"/>
                          <a14:foregroundMark x1="16377" y1="62963" x2="17246" y2="66231"/>
                          <a14:foregroundMark x1="32609" y1="88235" x2="42319" y2="88235"/>
                          <a14:foregroundMark x1="43333" y1="87800" x2="46812" y2="86710"/>
                          <a14:foregroundMark x1="40145" y1="84096" x2="43913" y2="84532"/>
                          <a14:foregroundMark x1="37681" y1="83660" x2="38696" y2="85185"/>
                          <a14:foregroundMark x1="37536" y1="81699" x2="37971" y2="83224"/>
                          <a14:backgroundMark x1="67681" y1="38780" x2="72174" y2="39216"/>
                          <a14:backgroundMark x1="59275" y1="66449" x2="63188" y2="65795"/>
                          <a14:backgroundMark x1="48696" y1="65142" x2="54493" y2="65142"/>
                          <a14:backgroundMark x1="48696" y1="66013" x2="54783" y2="66013"/>
                          <a14:backgroundMark x1="49275" y1="64924" x2="58261" y2="64488"/>
                          <a14:backgroundMark x1="54348" y1="66013" x2="58406" y2="66231"/>
                          <a14:backgroundMark x1="65942" y1="72331" x2="68841" y2="72331"/>
                          <a14:backgroundMark x1="75942" y1="66449" x2="75942" y2="66449"/>
                          <a14:backgroundMark x1="40290" y1="79956" x2="47391" y2="81046"/>
                          <a14:backgroundMark x1="39855" y1="80828" x2="43768" y2="80610"/>
                          <a14:backgroundMark x1="41449" y1="79521" x2="45942" y2="797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1"/>
            <a:stretch>
              <a:fillRect/>
            </a:stretch>
          </p:blipFill>
          <p:spPr bwMode="auto">
            <a:xfrm>
              <a:off x="620880" y="1217219"/>
              <a:ext cx="7692625" cy="490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3456" y="1550662"/>
              <a:ext cx="3894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发电站</a:t>
              </a:r>
              <a:endParaRPr lang="zh-CN" altLang="en-US" sz="20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0422" y="2710336"/>
              <a:ext cx="2331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一次高压变电站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4492" y="339761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二次高压变电站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0723" y="4157966"/>
              <a:ext cx="2589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长距离输电线路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9301" y="576860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低压变电站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07103" y="4937603"/>
              <a:ext cx="4241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用  户</a:t>
              </a:r>
              <a:endParaRPr lang="zh-CN" altLang="en-US" sz="200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水电站的大型发电机组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2" y="1237457"/>
            <a:ext cx="2819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发电站的巨型升压变压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55" y="1223963"/>
            <a:ext cx="2951163" cy="216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输电联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>
            <a:fillRect/>
          </a:stretch>
        </p:blipFill>
        <p:spPr bwMode="auto">
          <a:xfrm>
            <a:off x="6230588" y="4132265"/>
            <a:ext cx="2362200" cy="188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sf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4149727"/>
            <a:ext cx="2124075" cy="187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6" descr="电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0" y="4043363"/>
            <a:ext cx="1693863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863335" y="6027037"/>
            <a:ext cx="996951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用 户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9143" y="1597848"/>
            <a:ext cx="568323" cy="1292662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发电站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59413" y="1278176"/>
            <a:ext cx="564710" cy="2092881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升压变压器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563962" y="6027037"/>
            <a:ext cx="1695451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高压输电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98033" y="6039568"/>
            <a:ext cx="1852613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降压变压器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-677338" y="279559"/>
            <a:ext cx="6152447" cy="584775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>
                  <a:alpha val="0"/>
                </a:srgbClr>
              </a:gs>
              <a:gs pos="50000">
                <a:srgbClr val="FFFF00"/>
              </a:gs>
            </a:gsLst>
            <a:lin ang="0" scaled="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远距离输电示意图</a:t>
            </a:r>
            <a:endParaRPr lang="zh-CN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AutoShape 183"/>
          <p:cNvSpPr>
            <a:spLocks noChangeArrowheads="1"/>
          </p:cNvSpPr>
          <p:nvPr/>
        </p:nvSpPr>
        <p:spPr bwMode="auto">
          <a:xfrm>
            <a:off x="3886117" y="2229190"/>
            <a:ext cx="1162928" cy="3040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7591581 h 21600"/>
              <a:gd name="T4" fmla="*/ 2147483647 w 21600"/>
              <a:gd name="T5" fmla="*/ 515183795 h 21600"/>
              <a:gd name="T6" fmla="*/ 2147483647 w 21600"/>
              <a:gd name="T7" fmla="*/ 257591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38 h 21600"/>
              <a:gd name="T14" fmla="*/ 18169 w 21600"/>
              <a:gd name="T15" fmla="*/ 17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lnTo>
                  <a:pt x="135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lnTo>
                  <a:pt x="0" y="3938"/>
                </a:lnTo>
                <a:close/>
              </a:path>
            </a:pathLst>
          </a:cu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183"/>
          <p:cNvSpPr>
            <a:spLocks noChangeArrowheads="1"/>
          </p:cNvSpPr>
          <p:nvPr/>
        </p:nvSpPr>
        <p:spPr bwMode="auto">
          <a:xfrm flipH="1">
            <a:off x="2251959" y="4935135"/>
            <a:ext cx="661817" cy="3040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7591581 h 21600"/>
              <a:gd name="T4" fmla="*/ 2147483647 w 21600"/>
              <a:gd name="T5" fmla="*/ 515183795 h 21600"/>
              <a:gd name="T6" fmla="*/ 2147483647 w 21600"/>
              <a:gd name="T7" fmla="*/ 257591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38 h 21600"/>
              <a:gd name="T14" fmla="*/ 18169 w 21600"/>
              <a:gd name="T15" fmla="*/ 17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lnTo>
                  <a:pt x="135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lnTo>
                  <a:pt x="0" y="3938"/>
                </a:lnTo>
                <a:close/>
              </a:path>
            </a:pathLst>
          </a:cu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183"/>
          <p:cNvSpPr>
            <a:spLocks noChangeArrowheads="1"/>
          </p:cNvSpPr>
          <p:nvPr/>
        </p:nvSpPr>
        <p:spPr bwMode="auto">
          <a:xfrm flipH="1">
            <a:off x="5422020" y="4990309"/>
            <a:ext cx="661817" cy="3040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7591581 h 21600"/>
              <a:gd name="T4" fmla="*/ 2147483647 w 21600"/>
              <a:gd name="T5" fmla="*/ 515183795 h 21600"/>
              <a:gd name="T6" fmla="*/ 2147483647 w 21600"/>
              <a:gd name="T7" fmla="*/ 257591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38 h 21600"/>
              <a:gd name="T14" fmla="*/ 18169 w 21600"/>
              <a:gd name="T15" fmla="*/ 17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lnTo>
                  <a:pt x="135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lnTo>
                  <a:pt x="0" y="3938"/>
                </a:lnTo>
                <a:close/>
              </a:path>
            </a:pathLst>
          </a:cu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83"/>
          <p:cNvSpPr>
            <a:spLocks noChangeArrowheads="1"/>
          </p:cNvSpPr>
          <p:nvPr/>
        </p:nvSpPr>
        <p:spPr bwMode="auto">
          <a:xfrm rot="16200000" flipH="1">
            <a:off x="6648246" y="3560444"/>
            <a:ext cx="661817" cy="3040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7591581 h 21600"/>
              <a:gd name="T4" fmla="*/ 2147483647 w 21600"/>
              <a:gd name="T5" fmla="*/ 515183795 h 21600"/>
              <a:gd name="T6" fmla="*/ 2147483647 w 21600"/>
              <a:gd name="T7" fmla="*/ 257591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38 h 21600"/>
              <a:gd name="T14" fmla="*/ 18169 w 21600"/>
              <a:gd name="T15" fmla="*/ 17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lnTo>
                  <a:pt x="135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lnTo>
                  <a:pt x="0" y="3938"/>
                </a:lnTo>
                <a:close/>
              </a:path>
            </a:pathLst>
          </a:cu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18" grpId="0" animBg="1"/>
      <p:bldP spid="19" grpId="0" animBg="1"/>
      <p:bldP spid="20" grpId="0"/>
      <p:bldP spid="21" grpId="0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51840" y="767080"/>
            <a:ext cx="7661910" cy="43922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>
                <a:sym typeface="楷体_GB2312" pitchFamily="49" charset="-122"/>
              </a:rPr>
              <a:t>（课时作业</a:t>
            </a:r>
            <a:r>
              <a:rPr lang="en-US" altLang="zh-CN" sz="3400">
                <a:sym typeface="楷体_GB2312" pitchFamily="49" charset="-122"/>
              </a:rPr>
              <a:t>1</a:t>
            </a:r>
            <a:r>
              <a:rPr lang="zh-CN" altLang="en-US" sz="3400">
                <a:sym typeface="楷体_GB2312" pitchFamily="49" charset="-122"/>
              </a:rPr>
              <a:t>）</a:t>
            </a:r>
            <a:r>
              <a:rPr lang="zh-CN" altLang="en-US" sz="3400" b="1">
                <a:sym typeface="+mn-ea"/>
              </a:rPr>
              <a:t>(2017·牡丹江期中)(多选)远距离输电为了减少输电线上的能量损失采用的措施有(　　)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A. 降低导线电阻  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B. 可加快输电速度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C. 可增大输电功率  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D. 高压输电</a:t>
            </a:r>
            <a:endParaRPr lang="zh-CN" altLang="en-US" sz="3400" b="1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51840" y="767080"/>
            <a:ext cx="8053705" cy="53632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>
                <a:sym typeface="楷体_GB2312" pitchFamily="49" charset="-122"/>
              </a:rPr>
              <a:t>（课时作业</a:t>
            </a:r>
            <a:r>
              <a:rPr lang="en-US" altLang="zh-CN" sz="3400">
                <a:sym typeface="楷体_GB2312" pitchFamily="49" charset="-122"/>
              </a:rPr>
              <a:t>2</a:t>
            </a:r>
            <a:r>
              <a:rPr lang="zh-CN" altLang="en-US" sz="3400">
                <a:sym typeface="楷体_GB2312" pitchFamily="49" charset="-122"/>
              </a:rPr>
              <a:t>）</a:t>
            </a:r>
            <a:r>
              <a:rPr lang="zh-CN" altLang="en-US" sz="3400" b="1">
                <a:sym typeface="+mn-ea"/>
              </a:rPr>
              <a:t>(多选)远距离输电中若与发电机相连的升压变压器的输出电压为U，经电阻为R的输电线向远方用户供电(其余电阻不计)，发电机的输出功率为P，则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(　　)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A. 输电线上的电流为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B. 输电线上的功率损失为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C. 用户得到的功率为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D. 用户得到的电压为</a:t>
            </a:r>
            <a:endParaRPr lang="zh-CN" altLang="en-US" sz="3400" b="1"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5045" y="3339465"/>
          <a:ext cx="408940" cy="87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190500" imgH="405765" progId="Equation.KSEE3">
                  <p:embed/>
                </p:oleObj>
              </mc:Choice>
              <mc:Fallback>
                <p:oleObj name="" r:id="rId1" imgW="190500" imgH="405765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05045" y="3339465"/>
                        <a:ext cx="408940" cy="87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44210" y="3952240"/>
          <a:ext cx="520065" cy="8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3" imgW="254000" imgH="405765" progId="Equation.KSEE3">
                  <p:embed/>
                </p:oleObj>
              </mc:Choice>
              <mc:Fallback>
                <p:oleObj name="" r:id="rId3" imgW="254000" imgH="405765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4210" y="3952240"/>
                        <a:ext cx="520065" cy="86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96815" y="4819650"/>
          <a:ext cx="1550670" cy="60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" r:id="rId5" imgW="622300" imgH="241300" progId="Equation.KSEE3">
                  <p:embed/>
                </p:oleObj>
              </mc:Choice>
              <mc:Fallback>
                <p:oleObj name="" r:id="rId5" imgW="622300" imgH="241300" progId="Equation.KSEE3">
                  <p:embed/>
                  <p:pic>
                    <p:nvPicPr>
                      <p:cNvPr id="0" name="图片 81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6815" y="4819650"/>
                        <a:ext cx="1550670" cy="60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96815" y="5420995"/>
          <a:ext cx="557530" cy="84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" r:id="rId7" imgW="266700" imgH="405765" progId="Equation.KSEE3">
                  <p:embed/>
                </p:oleObj>
              </mc:Choice>
              <mc:Fallback>
                <p:oleObj name="" r:id="rId7" imgW="266700" imgH="405765" progId="Equation.KSEE3">
                  <p:embed/>
                  <p:pic>
                    <p:nvPicPr>
                      <p:cNvPr id="0" name="图片 81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6815" y="5420995"/>
                        <a:ext cx="557530" cy="84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36"/>
          <p:cNvSpPr txBox="1">
            <a:spLocks noChangeArrowheads="1"/>
          </p:cNvSpPr>
          <p:nvPr/>
        </p:nvSpPr>
        <p:spPr bwMode="auto">
          <a:xfrm>
            <a:off x="863607" y="3842631"/>
            <a:ext cx="1943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黑体" panose="02010609060101010101" charset="-122"/>
              </a:rPr>
              <a:t>功率关系：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25" name="Text Box 237"/>
          <p:cNvSpPr txBox="1">
            <a:spLocks noChangeArrowheads="1"/>
          </p:cNvSpPr>
          <p:nvPr/>
        </p:nvSpPr>
        <p:spPr bwMode="auto">
          <a:xfrm>
            <a:off x="863607" y="4758178"/>
            <a:ext cx="188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黑体" panose="02010609060101010101" charset="-122"/>
              </a:rPr>
              <a:t>电压关系：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黑体" panose="02010609060101010101" charset="-122"/>
            </a:endParaRPr>
          </a:p>
        </p:txBody>
      </p:sp>
      <p:sp>
        <p:nvSpPr>
          <p:cNvPr id="30726" name="Text Box 238"/>
          <p:cNvSpPr txBox="1">
            <a:spLocks noChangeArrowheads="1"/>
          </p:cNvSpPr>
          <p:nvPr/>
        </p:nvSpPr>
        <p:spPr bwMode="auto">
          <a:xfrm>
            <a:off x="863607" y="5795454"/>
            <a:ext cx="1910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黑体" panose="02010609060101010101" charset="-122"/>
              </a:rPr>
              <a:t>电流关系：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黑体" panose="02010609060101010101" charset="-122"/>
            </a:endParaRPr>
          </a:p>
        </p:txBody>
      </p:sp>
      <p:graphicFrame>
        <p:nvGraphicFramePr>
          <p:cNvPr id="30727" name="Object 247"/>
          <p:cNvGraphicFramePr>
            <a:graphicFrameLocks noChangeAspect="1"/>
          </p:cNvGraphicFramePr>
          <p:nvPr/>
        </p:nvGraphicFramePr>
        <p:xfrm>
          <a:off x="2879729" y="4563645"/>
          <a:ext cx="1171259" cy="91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公式" r:id="rId1" imgW="749300" imgH="584200" progId="Equation.3">
                  <p:embed/>
                </p:oleObj>
              </mc:Choice>
              <mc:Fallback>
                <p:oleObj name="公式" r:id="rId1" imgW="749300" imgH="584200" progId="Equation.3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79729" y="4563645"/>
                        <a:ext cx="1171259" cy="91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248"/>
          <p:cNvGraphicFramePr>
            <a:graphicFrameLocks noChangeAspect="1"/>
          </p:cNvGraphicFramePr>
          <p:nvPr/>
        </p:nvGraphicFramePr>
        <p:xfrm>
          <a:off x="2879729" y="5600921"/>
          <a:ext cx="1096215" cy="91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公式" r:id="rId3" imgW="698500" imgH="584200" progId="Equation.3">
                  <p:embed/>
                </p:oleObj>
              </mc:Choice>
              <mc:Fallback>
                <p:oleObj name="公式" r:id="rId3" imgW="698500" imgH="584200" progId="Equation.3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9729" y="5600921"/>
                        <a:ext cx="1096215" cy="912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249"/>
          <p:cNvGraphicFramePr>
            <a:graphicFrameLocks noChangeAspect="1"/>
          </p:cNvGraphicFramePr>
          <p:nvPr/>
        </p:nvGraphicFramePr>
        <p:xfrm>
          <a:off x="6725318" y="4548931"/>
          <a:ext cx="1212458" cy="94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公式" r:id="rId5" imgW="749300" imgH="584200" progId="Equation.3">
                  <p:embed/>
                </p:oleObj>
              </mc:Choice>
              <mc:Fallback>
                <p:oleObj name="公式" r:id="rId5" imgW="749300" imgH="584200" progId="Equation.3">
                  <p:embed/>
                  <p:pic>
                    <p:nvPicPr>
                      <p:cNvPr id="0" name="图片 307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5318" y="4548931"/>
                        <a:ext cx="1212458" cy="9417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250"/>
          <p:cNvGraphicFramePr>
            <a:graphicFrameLocks noChangeAspect="1"/>
          </p:cNvGraphicFramePr>
          <p:nvPr/>
        </p:nvGraphicFramePr>
        <p:xfrm>
          <a:off x="6725318" y="5589149"/>
          <a:ext cx="1124173" cy="93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公式" r:id="rId7" imgW="698500" imgH="584200" progId="Equation.3">
                  <p:embed/>
                </p:oleObj>
              </mc:Choice>
              <mc:Fallback>
                <p:oleObj name="公式" r:id="rId7" imgW="698500" imgH="584200" progId="Equation.3">
                  <p:embed/>
                  <p:pic>
                    <p:nvPicPr>
                      <p:cNvPr id="0" name="图片 307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5318" y="5589149"/>
                        <a:ext cx="1124173" cy="9358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251"/>
          <p:cNvGraphicFramePr>
            <a:graphicFrameLocks noChangeAspect="1"/>
          </p:cNvGraphicFramePr>
          <p:nvPr/>
        </p:nvGraphicFramePr>
        <p:xfrm>
          <a:off x="4483107" y="5795149"/>
          <a:ext cx="1074144" cy="52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公式" r:id="rId9" imgW="609600" imgH="292100" progId="Equation.3">
                  <p:embed/>
                </p:oleObj>
              </mc:Choice>
              <mc:Fallback>
                <p:oleObj name="公式" r:id="rId9" imgW="609600" imgH="292100" progId="Equation.3">
                  <p:embed/>
                  <p:pic>
                    <p:nvPicPr>
                      <p:cNvPr id="0" name="图片 307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3107" y="5795149"/>
                        <a:ext cx="1074144" cy="5238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52"/>
          <p:cNvGraphicFramePr>
            <a:graphicFrameLocks noChangeAspect="1"/>
          </p:cNvGraphicFramePr>
          <p:nvPr/>
        </p:nvGraphicFramePr>
        <p:xfrm>
          <a:off x="4483107" y="4779945"/>
          <a:ext cx="1886373" cy="47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公式" r:id="rId11" imgW="1193800" imgH="292100" progId="Equation.3">
                  <p:embed/>
                </p:oleObj>
              </mc:Choice>
              <mc:Fallback>
                <p:oleObj name="公式" r:id="rId11" imgW="1193800" imgH="292100" progId="Equation.3">
                  <p:embed/>
                  <p:pic>
                    <p:nvPicPr>
                      <p:cNvPr id="0" name="图片 307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83107" y="4779945"/>
                        <a:ext cx="1886373" cy="4796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253"/>
          <p:cNvGraphicFramePr>
            <a:graphicFrameLocks noChangeAspect="1"/>
          </p:cNvGraphicFramePr>
          <p:nvPr/>
        </p:nvGraphicFramePr>
        <p:xfrm>
          <a:off x="2956560" y="3873659"/>
          <a:ext cx="913130" cy="46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公式" r:id="rId13" imgW="444500" imgH="215900" progId="Equation.3">
                  <p:embed/>
                </p:oleObj>
              </mc:Choice>
              <mc:Fallback>
                <p:oleObj name="公式" r:id="rId13" imgW="444500" imgH="215900" progId="Equation.3">
                  <p:embed/>
                  <p:pic>
                    <p:nvPicPr>
                      <p:cNvPr id="0" name="图片 307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56560" y="3873659"/>
                        <a:ext cx="913130" cy="4616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254"/>
          <p:cNvGraphicFramePr>
            <a:graphicFrameLocks noChangeAspect="1"/>
          </p:cNvGraphicFramePr>
          <p:nvPr/>
        </p:nvGraphicFramePr>
        <p:xfrm>
          <a:off x="4483107" y="3864398"/>
          <a:ext cx="1724516" cy="47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公式" r:id="rId15" imgW="1092200" imgH="292100" progId="Equation.3">
                  <p:embed/>
                </p:oleObj>
              </mc:Choice>
              <mc:Fallback>
                <p:oleObj name="公式" r:id="rId15" imgW="1092200" imgH="292100" progId="Equation.3">
                  <p:embed/>
                  <p:pic>
                    <p:nvPicPr>
                      <p:cNvPr id="0" name="图片 308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83107" y="3864398"/>
                        <a:ext cx="1724516" cy="4796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255"/>
          <p:cNvGraphicFramePr>
            <a:graphicFrameLocks noChangeAspect="1"/>
          </p:cNvGraphicFramePr>
          <p:nvPr/>
        </p:nvGraphicFramePr>
        <p:xfrm>
          <a:off x="6725318" y="3851155"/>
          <a:ext cx="1066788" cy="50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公式" r:id="rId17" imgW="635000" imgH="292100" progId="Equation.3">
                  <p:embed/>
                </p:oleObj>
              </mc:Choice>
              <mc:Fallback>
                <p:oleObj name="公式" r:id="rId17" imgW="635000" imgH="292100" progId="Equation.3">
                  <p:embed/>
                  <p:pic>
                    <p:nvPicPr>
                      <p:cNvPr id="0" name="图片 308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25318" y="3851155"/>
                        <a:ext cx="1066788" cy="5061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621030" y="256426"/>
            <a:ext cx="7969250" cy="584775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0">
                <a:srgbClr val="FF0000">
                  <a:alpha val="0"/>
                </a:srgbClr>
              </a:gs>
              <a:gs pos="50000">
                <a:srgbClr val="00B0F0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四、远距离输电的电学规律</a:t>
            </a:r>
            <a:endParaRPr lang="zh-CN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2205" y="1074944"/>
            <a:ext cx="7345363" cy="2324230"/>
            <a:chOff x="1132205" y="1074944"/>
            <a:chExt cx="7345363" cy="2324230"/>
          </a:xfrm>
        </p:grpSpPr>
        <p:grpSp>
          <p:nvGrpSpPr>
            <p:cNvPr id="3" name="组合 123"/>
            <p:cNvGrpSpPr/>
            <p:nvPr/>
          </p:nvGrpSpPr>
          <p:grpSpPr>
            <a:xfrm>
              <a:off x="1132205" y="1123956"/>
              <a:ext cx="7345363" cy="2275218"/>
              <a:chOff x="885825" y="1699338"/>
              <a:chExt cx="7345363" cy="2275218"/>
            </a:xfrm>
          </p:grpSpPr>
          <p:grpSp>
            <p:nvGrpSpPr>
              <p:cNvPr id="4" name="组合 124"/>
              <p:cNvGrpSpPr/>
              <p:nvPr/>
            </p:nvGrpSpPr>
            <p:grpSpPr>
              <a:xfrm>
                <a:off x="885825" y="1699338"/>
                <a:ext cx="7345363" cy="2275218"/>
                <a:chOff x="885825" y="1699338"/>
                <a:chExt cx="7345363" cy="2275218"/>
              </a:xfrm>
            </p:grpSpPr>
            <p:grpSp>
              <p:nvGrpSpPr>
                <p:cNvPr id="5" name="Group 3"/>
                <p:cNvGrpSpPr/>
                <p:nvPr/>
              </p:nvGrpSpPr>
              <p:grpSpPr bwMode="auto">
                <a:xfrm>
                  <a:off x="885825" y="1699338"/>
                  <a:ext cx="7345363" cy="2275218"/>
                  <a:chOff x="612" y="1219"/>
                  <a:chExt cx="4627" cy="1213"/>
                </a:xfrm>
              </p:grpSpPr>
              <p:sp>
                <p:nvSpPr>
                  <p:cNvPr id="139" name="AutoShape 129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12" y="1253"/>
                    <a:ext cx="4627" cy="1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52" y="1800"/>
                    <a:ext cx="90" cy="271"/>
                  </a:xfrm>
                  <a:prstGeom prst="rect">
                    <a:avLst/>
                  </a:prstGeom>
                  <a:solidFill>
                    <a:srgbClr val="1214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41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752" y="1800"/>
                    <a:ext cx="90" cy="271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42" name="Freeform 132"/>
                  <p:cNvSpPr/>
                  <p:nvPr/>
                </p:nvSpPr>
                <p:spPr bwMode="auto">
                  <a:xfrm>
                    <a:off x="1923" y="1662"/>
                    <a:ext cx="37" cy="53"/>
                  </a:xfrm>
                  <a:custGeom>
                    <a:avLst/>
                    <a:gdLst>
                      <a:gd name="T0" fmla="*/ 36 w 38"/>
                      <a:gd name="T1" fmla="*/ 38 h 73"/>
                      <a:gd name="T2" fmla="*/ 28 w 38"/>
                      <a:gd name="T3" fmla="*/ 38 h 73"/>
                      <a:gd name="T4" fmla="*/ 20 w 38"/>
                      <a:gd name="T5" fmla="*/ 38 h 73"/>
                      <a:gd name="T6" fmla="*/ 15 w 38"/>
                      <a:gd name="T7" fmla="*/ 35 h 73"/>
                      <a:gd name="T8" fmla="*/ 7 w 38"/>
                      <a:gd name="T9" fmla="*/ 35 h 73"/>
                      <a:gd name="T10" fmla="*/ 7 w 38"/>
                      <a:gd name="T11" fmla="*/ 31 h 73"/>
                      <a:gd name="T12" fmla="*/ 0 w 38"/>
                      <a:gd name="T13" fmla="*/ 27 h 73"/>
                      <a:gd name="T14" fmla="*/ 0 w 38"/>
                      <a:gd name="T15" fmla="*/ 23 h 73"/>
                      <a:gd name="T16" fmla="*/ 0 w 38"/>
                      <a:gd name="T17" fmla="*/ 20 h 73"/>
                      <a:gd name="T18" fmla="*/ 0 w 38"/>
                      <a:gd name="T19" fmla="*/ 16 h 73"/>
                      <a:gd name="T20" fmla="*/ 0 w 38"/>
                      <a:gd name="T21" fmla="*/ 12 h 73"/>
                      <a:gd name="T22" fmla="*/ 7 w 38"/>
                      <a:gd name="T23" fmla="*/ 8 h 73"/>
                      <a:gd name="T24" fmla="*/ 7 w 38"/>
                      <a:gd name="T25" fmla="*/ 4 h 73"/>
                      <a:gd name="T26" fmla="*/ 15 w 38"/>
                      <a:gd name="T27" fmla="*/ 0 h 73"/>
                      <a:gd name="T28" fmla="*/ 20 w 38"/>
                      <a:gd name="T29" fmla="*/ 0 h 73"/>
                      <a:gd name="T30" fmla="*/ 28 w 38"/>
                      <a:gd name="T31" fmla="*/ 0 h 73"/>
                      <a:gd name="T32" fmla="*/ 36 w 38"/>
                      <a:gd name="T33" fmla="*/ 0 h 7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73"/>
                      <a:gd name="T53" fmla="*/ 38 w 38"/>
                      <a:gd name="T54" fmla="*/ 73 h 7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73">
                        <a:moveTo>
                          <a:pt x="38" y="73"/>
                        </a:moveTo>
                        <a:lnTo>
                          <a:pt x="30" y="73"/>
                        </a:lnTo>
                        <a:lnTo>
                          <a:pt x="22" y="73"/>
                        </a:lnTo>
                        <a:lnTo>
                          <a:pt x="15" y="66"/>
                        </a:lnTo>
                        <a:lnTo>
                          <a:pt x="7" y="66"/>
                        </a:lnTo>
                        <a:lnTo>
                          <a:pt x="7" y="59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30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7" y="8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133"/>
                  <p:cNvSpPr/>
                  <p:nvPr/>
                </p:nvSpPr>
                <p:spPr bwMode="auto">
                  <a:xfrm>
                    <a:off x="3707" y="1662"/>
                    <a:ext cx="36" cy="53"/>
                  </a:xfrm>
                  <a:custGeom>
                    <a:avLst/>
                    <a:gdLst>
                      <a:gd name="T0" fmla="*/ 0 w 37"/>
                      <a:gd name="T1" fmla="*/ 38 h 73"/>
                      <a:gd name="T2" fmla="*/ 7 w 37"/>
                      <a:gd name="T3" fmla="*/ 38 h 73"/>
                      <a:gd name="T4" fmla="*/ 15 w 37"/>
                      <a:gd name="T5" fmla="*/ 38 h 73"/>
                      <a:gd name="T6" fmla="*/ 20 w 37"/>
                      <a:gd name="T7" fmla="*/ 35 h 73"/>
                      <a:gd name="T8" fmla="*/ 20 w 37"/>
                      <a:gd name="T9" fmla="*/ 35 h 73"/>
                      <a:gd name="T10" fmla="*/ 28 w 37"/>
                      <a:gd name="T11" fmla="*/ 31 h 73"/>
                      <a:gd name="T12" fmla="*/ 35 w 37"/>
                      <a:gd name="T13" fmla="*/ 27 h 73"/>
                      <a:gd name="T14" fmla="*/ 35 w 37"/>
                      <a:gd name="T15" fmla="*/ 23 h 73"/>
                      <a:gd name="T16" fmla="*/ 35 w 37"/>
                      <a:gd name="T17" fmla="*/ 20 h 73"/>
                      <a:gd name="T18" fmla="*/ 35 w 37"/>
                      <a:gd name="T19" fmla="*/ 16 h 73"/>
                      <a:gd name="T20" fmla="*/ 35 w 37"/>
                      <a:gd name="T21" fmla="*/ 12 h 73"/>
                      <a:gd name="T22" fmla="*/ 28 w 37"/>
                      <a:gd name="T23" fmla="*/ 8 h 73"/>
                      <a:gd name="T24" fmla="*/ 20 w 37"/>
                      <a:gd name="T25" fmla="*/ 4 h 73"/>
                      <a:gd name="T26" fmla="*/ 20 w 37"/>
                      <a:gd name="T27" fmla="*/ 0 h 73"/>
                      <a:gd name="T28" fmla="*/ 15 w 37"/>
                      <a:gd name="T29" fmla="*/ 0 h 73"/>
                      <a:gd name="T30" fmla="*/ 7 w 37"/>
                      <a:gd name="T31" fmla="*/ 0 h 73"/>
                      <a:gd name="T32" fmla="*/ 0 w 37"/>
                      <a:gd name="T33" fmla="*/ 0 h 7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73"/>
                      <a:gd name="T53" fmla="*/ 37 w 37"/>
                      <a:gd name="T54" fmla="*/ 73 h 7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73">
                        <a:moveTo>
                          <a:pt x="0" y="73"/>
                        </a:moveTo>
                        <a:lnTo>
                          <a:pt x="7" y="73"/>
                        </a:lnTo>
                        <a:lnTo>
                          <a:pt x="15" y="73"/>
                        </a:lnTo>
                        <a:lnTo>
                          <a:pt x="22" y="66"/>
                        </a:lnTo>
                        <a:lnTo>
                          <a:pt x="30" y="59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30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8"/>
                        </a:lnTo>
                        <a:lnTo>
                          <a:pt x="22" y="0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134"/>
                  <p:cNvSpPr/>
                  <p:nvPr/>
                </p:nvSpPr>
                <p:spPr bwMode="auto">
                  <a:xfrm>
                    <a:off x="1923" y="1715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5 h 80"/>
                      <a:gd name="T10" fmla="*/ 7 w 38"/>
                      <a:gd name="T11" fmla="*/ 30 h 80"/>
                      <a:gd name="T12" fmla="*/ 0 w 38"/>
                      <a:gd name="T13" fmla="*/ 27 h 80"/>
                      <a:gd name="T14" fmla="*/ 0 w 38"/>
                      <a:gd name="T15" fmla="*/ 23 h 80"/>
                      <a:gd name="T16" fmla="*/ 0 w 38"/>
                      <a:gd name="T17" fmla="*/ 19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135"/>
                  <p:cNvSpPr/>
                  <p:nvPr/>
                </p:nvSpPr>
                <p:spPr bwMode="auto">
                  <a:xfrm>
                    <a:off x="3707" y="1715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5 h 80"/>
                      <a:gd name="T10" fmla="*/ 28 w 37"/>
                      <a:gd name="T11" fmla="*/ 30 h 80"/>
                      <a:gd name="T12" fmla="*/ 35 w 37"/>
                      <a:gd name="T13" fmla="*/ 27 h 80"/>
                      <a:gd name="T14" fmla="*/ 35 w 37"/>
                      <a:gd name="T15" fmla="*/ 23 h 80"/>
                      <a:gd name="T16" fmla="*/ 35 w 37"/>
                      <a:gd name="T17" fmla="*/ 19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Freeform 136"/>
                  <p:cNvSpPr/>
                  <p:nvPr/>
                </p:nvSpPr>
                <p:spPr bwMode="auto">
                  <a:xfrm>
                    <a:off x="1693" y="1673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1"/>
                      <a:gd name="T2" fmla="*/ 15 w 68"/>
                      <a:gd name="T3" fmla="*/ 65 h 131"/>
                      <a:gd name="T4" fmla="*/ 30 w 68"/>
                      <a:gd name="T5" fmla="*/ 65 h 131"/>
                      <a:gd name="T6" fmla="*/ 36 w 68"/>
                      <a:gd name="T7" fmla="*/ 61 h 131"/>
                      <a:gd name="T8" fmla="*/ 51 w 68"/>
                      <a:gd name="T9" fmla="*/ 57 h 131"/>
                      <a:gd name="T10" fmla="*/ 58 w 68"/>
                      <a:gd name="T11" fmla="*/ 54 h 131"/>
                      <a:gd name="T12" fmla="*/ 58 w 68"/>
                      <a:gd name="T13" fmla="*/ 46 h 131"/>
                      <a:gd name="T14" fmla="*/ 66 w 68"/>
                      <a:gd name="T15" fmla="*/ 38 h 131"/>
                      <a:gd name="T16" fmla="*/ 66 w 68"/>
                      <a:gd name="T17" fmla="*/ 34 h 131"/>
                      <a:gd name="T18" fmla="*/ 66 w 68"/>
                      <a:gd name="T19" fmla="*/ 27 h 131"/>
                      <a:gd name="T20" fmla="*/ 58 w 68"/>
                      <a:gd name="T21" fmla="*/ 19 h 131"/>
                      <a:gd name="T22" fmla="*/ 58 w 68"/>
                      <a:gd name="T23" fmla="*/ 15 h 131"/>
                      <a:gd name="T24" fmla="*/ 51 w 68"/>
                      <a:gd name="T25" fmla="*/ 8 h 131"/>
                      <a:gd name="T26" fmla="*/ 36 w 68"/>
                      <a:gd name="T27" fmla="*/ 4 h 131"/>
                      <a:gd name="T28" fmla="*/ 30 w 68"/>
                      <a:gd name="T29" fmla="*/ 0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24"/>
                        </a:lnTo>
                        <a:lnTo>
                          <a:pt x="30" y="124"/>
                        </a:lnTo>
                        <a:lnTo>
                          <a:pt x="38" y="116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87"/>
                        </a:lnTo>
                        <a:lnTo>
                          <a:pt x="68" y="73"/>
                        </a:lnTo>
                        <a:lnTo>
                          <a:pt x="68" y="65"/>
                        </a:lnTo>
                        <a:lnTo>
                          <a:pt x="68" y="51"/>
                        </a:lnTo>
                        <a:lnTo>
                          <a:pt x="60" y="36"/>
                        </a:lnTo>
                        <a:lnTo>
                          <a:pt x="60" y="29"/>
                        </a:lnTo>
                        <a:lnTo>
                          <a:pt x="53" y="15"/>
                        </a:lnTo>
                        <a:lnTo>
                          <a:pt x="38" y="7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Freeform 137"/>
                  <p:cNvSpPr/>
                  <p:nvPr/>
                </p:nvSpPr>
                <p:spPr bwMode="auto">
                  <a:xfrm>
                    <a:off x="3899" y="1673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1"/>
                      <a:gd name="T2" fmla="*/ 51 w 68"/>
                      <a:gd name="T3" fmla="*/ 65 h 131"/>
                      <a:gd name="T4" fmla="*/ 36 w 68"/>
                      <a:gd name="T5" fmla="*/ 65 h 131"/>
                      <a:gd name="T6" fmla="*/ 30 w 68"/>
                      <a:gd name="T7" fmla="*/ 61 h 131"/>
                      <a:gd name="T8" fmla="*/ 23 w 68"/>
                      <a:gd name="T9" fmla="*/ 57 h 131"/>
                      <a:gd name="T10" fmla="*/ 8 w 68"/>
                      <a:gd name="T11" fmla="*/ 54 h 131"/>
                      <a:gd name="T12" fmla="*/ 8 w 68"/>
                      <a:gd name="T13" fmla="*/ 46 h 131"/>
                      <a:gd name="T14" fmla="*/ 0 w 68"/>
                      <a:gd name="T15" fmla="*/ 38 h 131"/>
                      <a:gd name="T16" fmla="*/ 0 w 68"/>
                      <a:gd name="T17" fmla="*/ 34 h 131"/>
                      <a:gd name="T18" fmla="*/ 0 w 68"/>
                      <a:gd name="T19" fmla="*/ 27 h 131"/>
                      <a:gd name="T20" fmla="*/ 8 w 68"/>
                      <a:gd name="T21" fmla="*/ 19 h 131"/>
                      <a:gd name="T22" fmla="*/ 8 w 68"/>
                      <a:gd name="T23" fmla="*/ 15 h 131"/>
                      <a:gd name="T24" fmla="*/ 23 w 68"/>
                      <a:gd name="T25" fmla="*/ 8 h 131"/>
                      <a:gd name="T26" fmla="*/ 30 w 68"/>
                      <a:gd name="T27" fmla="*/ 4 h 131"/>
                      <a:gd name="T28" fmla="*/ 36 w 68"/>
                      <a:gd name="T29" fmla="*/ 0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24"/>
                        </a:lnTo>
                        <a:lnTo>
                          <a:pt x="38" y="124"/>
                        </a:lnTo>
                        <a:lnTo>
                          <a:pt x="30" y="116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87"/>
                        </a:lnTo>
                        <a:lnTo>
                          <a:pt x="0" y="73"/>
                        </a:lnTo>
                        <a:lnTo>
                          <a:pt x="0" y="65"/>
                        </a:lnTo>
                        <a:lnTo>
                          <a:pt x="0" y="51"/>
                        </a:lnTo>
                        <a:lnTo>
                          <a:pt x="8" y="36"/>
                        </a:lnTo>
                        <a:lnTo>
                          <a:pt x="8" y="29"/>
                        </a:lnTo>
                        <a:lnTo>
                          <a:pt x="23" y="15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138"/>
                  <p:cNvSpPr/>
                  <p:nvPr/>
                </p:nvSpPr>
                <p:spPr bwMode="auto">
                  <a:xfrm>
                    <a:off x="1693" y="1763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0"/>
                      <a:gd name="T2" fmla="*/ 15 w 68"/>
                      <a:gd name="T3" fmla="*/ 69 h 130"/>
                      <a:gd name="T4" fmla="*/ 30 w 68"/>
                      <a:gd name="T5" fmla="*/ 69 h 130"/>
                      <a:gd name="T6" fmla="*/ 36 w 68"/>
                      <a:gd name="T7" fmla="*/ 66 h 130"/>
                      <a:gd name="T8" fmla="*/ 51 w 68"/>
                      <a:gd name="T9" fmla="*/ 62 h 130"/>
                      <a:gd name="T10" fmla="*/ 58 w 68"/>
                      <a:gd name="T11" fmla="*/ 54 h 130"/>
                      <a:gd name="T12" fmla="*/ 58 w 68"/>
                      <a:gd name="T13" fmla="*/ 50 h 130"/>
                      <a:gd name="T14" fmla="*/ 66 w 68"/>
                      <a:gd name="T15" fmla="*/ 42 h 130"/>
                      <a:gd name="T16" fmla="*/ 66 w 68"/>
                      <a:gd name="T17" fmla="*/ 35 h 130"/>
                      <a:gd name="T18" fmla="*/ 66 w 68"/>
                      <a:gd name="T19" fmla="*/ 31 h 130"/>
                      <a:gd name="T20" fmla="*/ 58 w 68"/>
                      <a:gd name="T21" fmla="*/ 23 h 130"/>
                      <a:gd name="T22" fmla="*/ 58 w 68"/>
                      <a:gd name="T23" fmla="*/ 15 h 130"/>
                      <a:gd name="T24" fmla="*/ 51 w 68"/>
                      <a:gd name="T25" fmla="*/ 11 h 130"/>
                      <a:gd name="T26" fmla="*/ 36 w 68"/>
                      <a:gd name="T27" fmla="*/ 7 h 130"/>
                      <a:gd name="T28" fmla="*/ 30 w 68"/>
                      <a:gd name="T29" fmla="*/ 4 h 130"/>
                      <a:gd name="T30" fmla="*/ 15 w 68"/>
                      <a:gd name="T31" fmla="*/ 4 h 130"/>
                      <a:gd name="T32" fmla="*/ 0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0" y="130"/>
                        </a:moveTo>
                        <a:lnTo>
                          <a:pt x="15" y="130"/>
                        </a:lnTo>
                        <a:lnTo>
                          <a:pt x="30" y="130"/>
                        </a:lnTo>
                        <a:lnTo>
                          <a:pt x="38" y="123"/>
                        </a:lnTo>
                        <a:lnTo>
                          <a:pt x="53" y="116"/>
                        </a:lnTo>
                        <a:lnTo>
                          <a:pt x="60" y="101"/>
                        </a:lnTo>
                        <a:lnTo>
                          <a:pt x="60" y="94"/>
                        </a:lnTo>
                        <a:lnTo>
                          <a:pt x="68" y="79"/>
                        </a:lnTo>
                        <a:lnTo>
                          <a:pt x="68" y="65"/>
                        </a:lnTo>
                        <a:lnTo>
                          <a:pt x="68" y="58"/>
                        </a:lnTo>
                        <a:lnTo>
                          <a:pt x="60" y="43"/>
                        </a:lnTo>
                        <a:lnTo>
                          <a:pt x="60" y="29"/>
                        </a:lnTo>
                        <a:lnTo>
                          <a:pt x="53" y="21"/>
                        </a:lnTo>
                        <a:lnTo>
                          <a:pt x="38" y="14"/>
                        </a:lnTo>
                        <a:lnTo>
                          <a:pt x="30" y="7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139"/>
                  <p:cNvSpPr/>
                  <p:nvPr/>
                </p:nvSpPr>
                <p:spPr bwMode="auto">
                  <a:xfrm>
                    <a:off x="3899" y="1763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0"/>
                      <a:gd name="T2" fmla="*/ 51 w 68"/>
                      <a:gd name="T3" fmla="*/ 69 h 130"/>
                      <a:gd name="T4" fmla="*/ 36 w 68"/>
                      <a:gd name="T5" fmla="*/ 69 h 130"/>
                      <a:gd name="T6" fmla="*/ 30 w 68"/>
                      <a:gd name="T7" fmla="*/ 66 h 130"/>
                      <a:gd name="T8" fmla="*/ 23 w 68"/>
                      <a:gd name="T9" fmla="*/ 62 h 130"/>
                      <a:gd name="T10" fmla="*/ 8 w 68"/>
                      <a:gd name="T11" fmla="*/ 54 h 130"/>
                      <a:gd name="T12" fmla="*/ 8 w 68"/>
                      <a:gd name="T13" fmla="*/ 50 h 130"/>
                      <a:gd name="T14" fmla="*/ 0 w 68"/>
                      <a:gd name="T15" fmla="*/ 42 h 130"/>
                      <a:gd name="T16" fmla="*/ 0 w 68"/>
                      <a:gd name="T17" fmla="*/ 35 h 130"/>
                      <a:gd name="T18" fmla="*/ 0 w 68"/>
                      <a:gd name="T19" fmla="*/ 31 h 130"/>
                      <a:gd name="T20" fmla="*/ 8 w 68"/>
                      <a:gd name="T21" fmla="*/ 23 h 130"/>
                      <a:gd name="T22" fmla="*/ 8 w 68"/>
                      <a:gd name="T23" fmla="*/ 15 h 130"/>
                      <a:gd name="T24" fmla="*/ 23 w 68"/>
                      <a:gd name="T25" fmla="*/ 11 h 130"/>
                      <a:gd name="T26" fmla="*/ 30 w 68"/>
                      <a:gd name="T27" fmla="*/ 7 h 130"/>
                      <a:gd name="T28" fmla="*/ 36 w 68"/>
                      <a:gd name="T29" fmla="*/ 4 h 130"/>
                      <a:gd name="T30" fmla="*/ 51 w 68"/>
                      <a:gd name="T31" fmla="*/ 4 h 130"/>
                      <a:gd name="T32" fmla="*/ 66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68" y="130"/>
                        </a:moveTo>
                        <a:lnTo>
                          <a:pt x="53" y="130"/>
                        </a:lnTo>
                        <a:lnTo>
                          <a:pt x="38" y="130"/>
                        </a:lnTo>
                        <a:lnTo>
                          <a:pt x="30" y="123"/>
                        </a:lnTo>
                        <a:lnTo>
                          <a:pt x="23" y="116"/>
                        </a:lnTo>
                        <a:lnTo>
                          <a:pt x="8" y="101"/>
                        </a:lnTo>
                        <a:lnTo>
                          <a:pt x="8" y="94"/>
                        </a:lnTo>
                        <a:lnTo>
                          <a:pt x="0" y="79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8" y="43"/>
                        </a:lnTo>
                        <a:lnTo>
                          <a:pt x="8" y="29"/>
                        </a:lnTo>
                        <a:lnTo>
                          <a:pt x="23" y="21"/>
                        </a:lnTo>
                        <a:lnTo>
                          <a:pt x="30" y="14"/>
                        </a:lnTo>
                        <a:lnTo>
                          <a:pt x="38" y="7"/>
                        </a:lnTo>
                        <a:lnTo>
                          <a:pt x="53" y="7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140"/>
                  <p:cNvSpPr/>
                  <p:nvPr/>
                </p:nvSpPr>
                <p:spPr bwMode="auto">
                  <a:xfrm>
                    <a:off x="1693" y="1858"/>
                    <a:ext cx="67" cy="96"/>
                  </a:xfrm>
                  <a:custGeom>
                    <a:avLst/>
                    <a:gdLst>
                      <a:gd name="T0" fmla="*/ 0 w 68"/>
                      <a:gd name="T1" fmla="*/ 70 h 131"/>
                      <a:gd name="T2" fmla="*/ 15 w 68"/>
                      <a:gd name="T3" fmla="*/ 70 h 131"/>
                      <a:gd name="T4" fmla="*/ 30 w 68"/>
                      <a:gd name="T5" fmla="*/ 67 h 131"/>
                      <a:gd name="T6" fmla="*/ 36 w 68"/>
                      <a:gd name="T7" fmla="*/ 63 h 131"/>
                      <a:gd name="T8" fmla="*/ 51 w 68"/>
                      <a:gd name="T9" fmla="*/ 59 h 131"/>
                      <a:gd name="T10" fmla="*/ 58 w 68"/>
                      <a:gd name="T11" fmla="*/ 55 h 131"/>
                      <a:gd name="T12" fmla="*/ 58 w 68"/>
                      <a:gd name="T13" fmla="*/ 51 h 131"/>
                      <a:gd name="T14" fmla="*/ 66 w 68"/>
                      <a:gd name="T15" fmla="*/ 43 h 131"/>
                      <a:gd name="T16" fmla="*/ 66 w 68"/>
                      <a:gd name="T17" fmla="*/ 35 h 131"/>
                      <a:gd name="T18" fmla="*/ 66 w 68"/>
                      <a:gd name="T19" fmla="*/ 27 h 131"/>
                      <a:gd name="T20" fmla="*/ 58 w 68"/>
                      <a:gd name="T21" fmla="*/ 23 h 131"/>
                      <a:gd name="T22" fmla="*/ 58 w 68"/>
                      <a:gd name="T23" fmla="*/ 15 h 131"/>
                      <a:gd name="T24" fmla="*/ 51 w 68"/>
                      <a:gd name="T25" fmla="*/ 12 h 131"/>
                      <a:gd name="T26" fmla="*/ 36 w 68"/>
                      <a:gd name="T27" fmla="*/ 8 h 131"/>
                      <a:gd name="T28" fmla="*/ 30 w 68"/>
                      <a:gd name="T29" fmla="*/ 4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31"/>
                        </a:lnTo>
                        <a:lnTo>
                          <a:pt x="30" y="124"/>
                        </a:lnTo>
                        <a:lnTo>
                          <a:pt x="38" y="117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95"/>
                        </a:lnTo>
                        <a:lnTo>
                          <a:pt x="68" y="80"/>
                        </a:lnTo>
                        <a:lnTo>
                          <a:pt x="68" y="66"/>
                        </a:lnTo>
                        <a:lnTo>
                          <a:pt x="68" y="51"/>
                        </a:lnTo>
                        <a:lnTo>
                          <a:pt x="60" y="44"/>
                        </a:lnTo>
                        <a:lnTo>
                          <a:pt x="60" y="29"/>
                        </a:lnTo>
                        <a:lnTo>
                          <a:pt x="53" y="22"/>
                        </a:lnTo>
                        <a:lnTo>
                          <a:pt x="38" y="15"/>
                        </a:lnTo>
                        <a:lnTo>
                          <a:pt x="30" y="8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141"/>
                  <p:cNvSpPr/>
                  <p:nvPr/>
                </p:nvSpPr>
                <p:spPr bwMode="auto">
                  <a:xfrm>
                    <a:off x="3899" y="1858"/>
                    <a:ext cx="67" cy="96"/>
                  </a:xfrm>
                  <a:custGeom>
                    <a:avLst/>
                    <a:gdLst>
                      <a:gd name="T0" fmla="*/ 66 w 68"/>
                      <a:gd name="T1" fmla="*/ 70 h 131"/>
                      <a:gd name="T2" fmla="*/ 51 w 68"/>
                      <a:gd name="T3" fmla="*/ 70 h 131"/>
                      <a:gd name="T4" fmla="*/ 36 w 68"/>
                      <a:gd name="T5" fmla="*/ 67 h 131"/>
                      <a:gd name="T6" fmla="*/ 30 w 68"/>
                      <a:gd name="T7" fmla="*/ 63 h 131"/>
                      <a:gd name="T8" fmla="*/ 23 w 68"/>
                      <a:gd name="T9" fmla="*/ 59 h 131"/>
                      <a:gd name="T10" fmla="*/ 8 w 68"/>
                      <a:gd name="T11" fmla="*/ 55 h 131"/>
                      <a:gd name="T12" fmla="*/ 8 w 68"/>
                      <a:gd name="T13" fmla="*/ 51 h 131"/>
                      <a:gd name="T14" fmla="*/ 0 w 68"/>
                      <a:gd name="T15" fmla="*/ 43 h 131"/>
                      <a:gd name="T16" fmla="*/ 0 w 68"/>
                      <a:gd name="T17" fmla="*/ 35 h 131"/>
                      <a:gd name="T18" fmla="*/ 0 w 68"/>
                      <a:gd name="T19" fmla="*/ 27 h 131"/>
                      <a:gd name="T20" fmla="*/ 8 w 68"/>
                      <a:gd name="T21" fmla="*/ 23 h 131"/>
                      <a:gd name="T22" fmla="*/ 8 w 68"/>
                      <a:gd name="T23" fmla="*/ 15 h 131"/>
                      <a:gd name="T24" fmla="*/ 23 w 68"/>
                      <a:gd name="T25" fmla="*/ 12 h 131"/>
                      <a:gd name="T26" fmla="*/ 30 w 68"/>
                      <a:gd name="T27" fmla="*/ 8 h 131"/>
                      <a:gd name="T28" fmla="*/ 36 w 68"/>
                      <a:gd name="T29" fmla="*/ 4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31"/>
                        </a:lnTo>
                        <a:lnTo>
                          <a:pt x="38" y="124"/>
                        </a:lnTo>
                        <a:lnTo>
                          <a:pt x="30" y="117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95"/>
                        </a:lnTo>
                        <a:lnTo>
                          <a:pt x="0" y="80"/>
                        </a:lnTo>
                        <a:lnTo>
                          <a:pt x="0" y="66"/>
                        </a:lnTo>
                        <a:lnTo>
                          <a:pt x="0" y="51"/>
                        </a:lnTo>
                        <a:lnTo>
                          <a:pt x="8" y="44"/>
                        </a:lnTo>
                        <a:lnTo>
                          <a:pt x="8" y="29"/>
                        </a:lnTo>
                        <a:lnTo>
                          <a:pt x="23" y="22"/>
                        </a:lnTo>
                        <a:lnTo>
                          <a:pt x="30" y="15"/>
                        </a:lnTo>
                        <a:lnTo>
                          <a:pt x="38" y="8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142"/>
                  <p:cNvSpPr/>
                  <p:nvPr/>
                </p:nvSpPr>
                <p:spPr bwMode="auto">
                  <a:xfrm>
                    <a:off x="1693" y="1954"/>
                    <a:ext cx="67" cy="96"/>
                  </a:xfrm>
                  <a:custGeom>
                    <a:avLst/>
                    <a:gdLst>
                      <a:gd name="T0" fmla="*/ 0 w 68"/>
                      <a:gd name="T1" fmla="*/ 70 h 131"/>
                      <a:gd name="T2" fmla="*/ 15 w 68"/>
                      <a:gd name="T3" fmla="*/ 70 h 131"/>
                      <a:gd name="T4" fmla="*/ 30 w 68"/>
                      <a:gd name="T5" fmla="*/ 67 h 131"/>
                      <a:gd name="T6" fmla="*/ 36 w 68"/>
                      <a:gd name="T7" fmla="*/ 62 h 131"/>
                      <a:gd name="T8" fmla="*/ 51 w 68"/>
                      <a:gd name="T9" fmla="*/ 59 h 131"/>
                      <a:gd name="T10" fmla="*/ 58 w 68"/>
                      <a:gd name="T11" fmla="*/ 55 h 131"/>
                      <a:gd name="T12" fmla="*/ 58 w 68"/>
                      <a:gd name="T13" fmla="*/ 47 h 131"/>
                      <a:gd name="T14" fmla="*/ 66 w 68"/>
                      <a:gd name="T15" fmla="*/ 43 h 131"/>
                      <a:gd name="T16" fmla="*/ 66 w 68"/>
                      <a:gd name="T17" fmla="*/ 35 h 131"/>
                      <a:gd name="T18" fmla="*/ 66 w 68"/>
                      <a:gd name="T19" fmla="*/ 27 h 131"/>
                      <a:gd name="T20" fmla="*/ 58 w 68"/>
                      <a:gd name="T21" fmla="*/ 19 h 131"/>
                      <a:gd name="T22" fmla="*/ 58 w 68"/>
                      <a:gd name="T23" fmla="*/ 15 h 131"/>
                      <a:gd name="T24" fmla="*/ 51 w 68"/>
                      <a:gd name="T25" fmla="*/ 8 h 131"/>
                      <a:gd name="T26" fmla="*/ 36 w 68"/>
                      <a:gd name="T27" fmla="*/ 4 h 131"/>
                      <a:gd name="T28" fmla="*/ 30 w 68"/>
                      <a:gd name="T29" fmla="*/ 0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31"/>
                        </a:lnTo>
                        <a:lnTo>
                          <a:pt x="30" y="124"/>
                        </a:lnTo>
                        <a:lnTo>
                          <a:pt x="38" y="116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87"/>
                        </a:lnTo>
                        <a:lnTo>
                          <a:pt x="68" y="80"/>
                        </a:lnTo>
                        <a:lnTo>
                          <a:pt x="68" y="65"/>
                        </a:lnTo>
                        <a:lnTo>
                          <a:pt x="68" y="51"/>
                        </a:lnTo>
                        <a:lnTo>
                          <a:pt x="60" y="36"/>
                        </a:lnTo>
                        <a:lnTo>
                          <a:pt x="60" y="29"/>
                        </a:lnTo>
                        <a:lnTo>
                          <a:pt x="53" y="15"/>
                        </a:lnTo>
                        <a:lnTo>
                          <a:pt x="38" y="7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143"/>
                  <p:cNvSpPr/>
                  <p:nvPr/>
                </p:nvSpPr>
                <p:spPr bwMode="auto">
                  <a:xfrm>
                    <a:off x="3899" y="1954"/>
                    <a:ext cx="67" cy="96"/>
                  </a:xfrm>
                  <a:custGeom>
                    <a:avLst/>
                    <a:gdLst>
                      <a:gd name="T0" fmla="*/ 66 w 68"/>
                      <a:gd name="T1" fmla="*/ 70 h 131"/>
                      <a:gd name="T2" fmla="*/ 51 w 68"/>
                      <a:gd name="T3" fmla="*/ 70 h 131"/>
                      <a:gd name="T4" fmla="*/ 36 w 68"/>
                      <a:gd name="T5" fmla="*/ 67 h 131"/>
                      <a:gd name="T6" fmla="*/ 30 w 68"/>
                      <a:gd name="T7" fmla="*/ 62 h 131"/>
                      <a:gd name="T8" fmla="*/ 23 w 68"/>
                      <a:gd name="T9" fmla="*/ 59 h 131"/>
                      <a:gd name="T10" fmla="*/ 8 w 68"/>
                      <a:gd name="T11" fmla="*/ 55 h 131"/>
                      <a:gd name="T12" fmla="*/ 8 w 68"/>
                      <a:gd name="T13" fmla="*/ 47 h 131"/>
                      <a:gd name="T14" fmla="*/ 0 w 68"/>
                      <a:gd name="T15" fmla="*/ 43 h 131"/>
                      <a:gd name="T16" fmla="*/ 0 w 68"/>
                      <a:gd name="T17" fmla="*/ 35 h 131"/>
                      <a:gd name="T18" fmla="*/ 0 w 68"/>
                      <a:gd name="T19" fmla="*/ 27 h 131"/>
                      <a:gd name="T20" fmla="*/ 8 w 68"/>
                      <a:gd name="T21" fmla="*/ 19 h 131"/>
                      <a:gd name="T22" fmla="*/ 8 w 68"/>
                      <a:gd name="T23" fmla="*/ 15 h 131"/>
                      <a:gd name="T24" fmla="*/ 23 w 68"/>
                      <a:gd name="T25" fmla="*/ 8 h 131"/>
                      <a:gd name="T26" fmla="*/ 30 w 68"/>
                      <a:gd name="T27" fmla="*/ 4 h 131"/>
                      <a:gd name="T28" fmla="*/ 36 w 68"/>
                      <a:gd name="T29" fmla="*/ 0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31"/>
                        </a:lnTo>
                        <a:lnTo>
                          <a:pt x="38" y="124"/>
                        </a:lnTo>
                        <a:lnTo>
                          <a:pt x="30" y="116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87"/>
                        </a:lnTo>
                        <a:lnTo>
                          <a:pt x="0" y="80"/>
                        </a:lnTo>
                        <a:lnTo>
                          <a:pt x="0" y="65"/>
                        </a:lnTo>
                        <a:lnTo>
                          <a:pt x="0" y="51"/>
                        </a:lnTo>
                        <a:lnTo>
                          <a:pt x="8" y="36"/>
                        </a:lnTo>
                        <a:lnTo>
                          <a:pt x="8" y="29"/>
                        </a:lnTo>
                        <a:lnTo>
                          <a:pt x="23" y="15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144"/>
                  <p:cNvSpPr/>
                  <p:nvPr/>
                </p:nvSpPr>
                <p:spPr bwMode="auto">
                  <a:xfrm>
                    <a:off x="1693" y="2045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0"/>
                      <a:gd name="T2" fmla="*/ 15 w 68"/>
                      <a:gd name="T3" fmla="*/ 69 h 130"/>
                      <a:gd name="T4" fmla="*/ 30 w 68"/>
                      <a:gd name="T5" fmla="*/ 69 h 130"/>
                      <a:gd name="T6" fmla="*/ 36 w 68"/>
                      <a:gd name="T7" fmla="*/ 66 h 130"/>
                      <a:gd name="T8" fmla="*/ 51 w 68"/>
                      <a:gd name="T9" fmla="*/ 62 h 130"/>
                      <a:gd name="T10" fmla="*/ 58 w 68"/>
                      <a:gd name="T11" fmla="*/ 54 h 130"/>
                      <a:gd name="T12" fmla="*/ 58 w 68"/>
                      <a:gd name="T13" fmla="*/ 50 h 130"/>
                      <a:gd name="T14" fmla="*/ 66 w 68"/>
                      <a:gd name="T15" fmla="*/ 42 h 130"/>
                      <a:gd name="T16" fmla="*/ 66 w 68"/>
                      <a:gd name="T17" fmla="*/ 35 h 130"/>
                      <a:gd name="T18" fmla="*/ 66 w 68"/>
                      <a:gd name="T19" fmla="*/ 31 h 130"/>
                      <a:gd name="T20" fmla="*/ 58 w 68"/>
                      <a:gd name="T21" fmla="*/ 23 h 130"/>
                      <a:gd name="T22" fmla="*/ 58 w 68"/>
                      <a:gd name="T23" fmla="*/ 15 h 130"/>
                      <a:gd name="T24" fmla="*/ 51 w 68"/>
                      <a:gd name="T25" fmla="*/ 11 h 130"/>
                      <a:gd name="T26" fmla="*/ 36 w 68"/>
                      <a:gd name="T27" fmla="*/ 7 h 130"/>
                      <a:gd name="T28" fmla="*/ 30 w 68"/>
                      <a:gd name="T29" fmla="*/ 4 h 130"/>
                      <a:gd name="T30" fmla="*/ 15 w 68"/>
                      <a:gd name="T31" fmla="*/ 4 h 130"/>
                      <a:gd name="T32" fmla="*/ 0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0" y="130"/>
                        </a:moveTo>
                        <a:lnTo>
                          <a:pt x="15" y="130"/>
                        </a:lnTo>
                        <a:lnTo>
                          <a:pt x="30" y="130"/>
                        </a:lnTo>
                        <a:lnTo>
                          <a:pt x="38" y="123"/>
                        </a:lnTo>
                        <a:lnTo>
                          <a:pt x="53" y="116"/>
                        </a:lnTo>
                        <a:lnTo>
                          <a:pt x="60" y="101"/>
                        </a:lnTo>
                        <a:lnTo>
                          <a:pt x="60" y="94"/>
                        </a:lnTo>
                        <a:lnTo>
                          <a:pt x="68" y="80"/>
                        </a:lnTo>
                        <a:lnTo>
                          <a:pt x="68" y="65"/>
                        </a:lnTo>
                        <a:lnTo>
                          <a:pt x="68" y="58"/>
                        </a:lnTo>
                        <a:lnTo>
                          <a:pt x="60" y="43"/>
                        </a:lnTo>
                        <a:lnTo>
                          <a:pt x="60" y="29"/>
                        </a:lnTo>
                        <a:lnTo>
                          <a:pt x="53" y="21"/>
                        </a:lnTo>
                        <a:lnTo>
                          <a:pt x="38" y="14"/>
                        </a:lnTo>
                        <a:lnTo>
                          <a:pt x="30" y="7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145"/>
                  <p:cNvSpPr/>
                  <p:nvPr/>
                </p:nvSpPr>
                <p:spPr bwMode="auto">
                  <a:xfrm>
                    <a:off x="3899" y="2045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0"/>
                      <a:gd name="T2" fmla="*/ 51 w 68"/>
                      <a:gd name="T3" fmla="*/ 69 h 130"/>
                      <a:gd name="T4" fmla="*/ 36 w 68"/>
                      <a:gd name="T5" fmla="*/ 69 h 130"/>
                      <a:gd name="T6" fmla="*/ 30 w 68"/>
                      <a:gd name="T7" fmla="*/ 66 h 130"/>
                      <a:gd name="T8" fmla="*/ 23 w 68"/>
                      <a:gd name="T9" fmla="*/ 62 h 130"/>
                      <a:gd name="T10" fmla="*/ 8 w 68"/>
                      <a:gd name="T11" fmla="*/ 54 h 130"/>
                      <a:gd name="T12" fmla="*/ 8 w 68"/>
                      <a:gd name="T13" fmla="*/ 50 h 130"/>
                      <a:gd name="T14" fmla="*/ 0 w 68"/>
                      <a:gd name="T15" fmla="*/ 42 h 130"/>
                      <a:gd name="T16" fmla="*/ 0 w 68"/>
                      <a:gd name="T17" fmla="*/ 35 h 130"/>
                      <a:gd name="T18" fmla="*/ 0 w 68"/>
                      <a:gd name="T19" fmla="*/ 31 h 130"/>
                      <a:gd name="T20" fmla="*/ 8 w 68"/>
                      <a:gd name="T21" fmla="*/ 23 h 130"/>
                      <a:gd name="T22" fmla="*/ 8 w 68"/>
                      <a:gd name="T23" fmla="*/ 15 h 130"/>
                      <a:gd name="T24" fmla="*/ 23 w 68"/>
                      <a:gd name="T25" fmla="*/ 11 h 130"/>
                      <a:gd name="T26" fmla="*/ 30 w 68"/>
                      <a:gd name="T27" fmla="*/ 7 h 130"/>
                      <a:gd name="T28" fmla="*/ 36 w 68"/>
                      <a:gd name="T29" fmla="*/ 4 h 130"/>
                      <a:gd name="T30" fmla="*/ 51 w 68"/>
                      <a:gd name="T31" fmla="*/ 4 h 130"/>
                      <a:gd name="T32" fmla="*/ 66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68" y="130"/>
                        </a:moveTo>
                        <a:lnTo>
                          <a:pt x="53" y="130"/>
                        </a:lnTo>
                        <a:lnTo>
                          <a:pt x="38" y="130"/>
                        </a:lnTo>
                        <a:lnTo>
                          <a:pt x="30" y="123"/>
                        </a:lnTo>
                        <a:lnTo>
                          <a:pt x="23" y="116"/>
                        </a:lnTo>
                        <a:lnTo>
                          <a:pt x="8" y="101"/>
                        </a:lnTo>
                        <a:lnTo>
                          <a:pt x="8" y="94"/>
                        </a:lnTo>
                        <a:lnTo>
                          <a:pt x="0" y="80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8" y="43"/>
                        </a:lnTo>
                        <a:lnTo>
                          <a:pt x="8" y="29"/>
                        </a:lnTo>
                        <a:lnTo>
                          <a:pt x="23" y="21"/>
                        </a:lnTo>
                        <a:lnTo>
                          <a:pt x="30" y="14"/>
                        </a:lnTo>
                        <a:lnTo>
                          <a:pt x="38" y="7"/>
                        </a:lnTo>
                        <a:lnTo>
                          <a:pt x="53" y="7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146"/>
                  <p:cNvSpPr/>
                  <p:nvPr/>
                </p:nvSpPr>
                <p:spPr bwMode="auto">
                  <a:xfrm>
                    <a:off x="1923" y="1768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4 h 80"/>
                      <a:gd name="T6" fmla="*/ 15 w 38"/>
                      <a:gd name="T7" fmla="*/ 39 h 80"/>
                      <a:gd name="T8" fmla="*/ 7 w 38"/>
                      <a:gd name="T9" fmla="*/ 39 h 80"/>
                      <a:gd name="T10" fmla="*/ 7 w 38"/>
                      <a:gd name="T11" fmla="*/ 35 h 80"/>
                      <a:gd name="T12" fmla="*/ 0 w 38"/>
                      <a:gd name="T13" fmla="*/ 32 h 80"/>
                      <a:gd name="T14" fmla="*/ 0 w 38"/>
                      <a:gd name="T15" fmla="*/ 28 h 80"/>
                      <a:gd name="T16" fmla="*/ 0 w 38"/>
                      <a:gd name="T17" fmla="*/ 24 h 80"/>
                      <a:gd name="T18" fmla="*/ 0 w 38"/>
                      <a:gd name="T19" fmla="*/ 20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2"/>
                        </a:lnTo>
                        <a:lnTo>
                          <a:pt x="7" y="72"/>
                        </a:lnTo>
                        <a:lnTo>
                          <a:pt x="7" y="65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7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147"/>
                  <p:cNvSpPr/>
                  <p:nvPr/>
                </p:nvSpPr>
                <p:spPr bwMode="auto">
                  <a:xfrm>
                    <a:off x="3707" y="1768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4 h 80"/>
                      <a:gd name="T6" fmla="*/ 20 w 37"/>
                      <a:gd name="T7" fmla="*/ 39 h 80"/>
                      <a:gd name="T8" fmla="*/ 20 w 37"/>
                      <a:gd name="T9" fmla="*/ 39 h 80"/>
                      <a:gd name="T10" fmla="*/ 28 w 37"/>
                      <a:gd name="T11" fmla="*/ 35 h 80"/>
                      <a:gd name="T12" fmla="*/ 35 w 37"/>
                      <a:gd name="T13" fmla="*/ 32 h 80"/>
                      <a:gd name="T14" fmla="*/ 35 w 37"/>
                      <a:gd name="T15" fmla="*/ 28 h 80"/>
                      <a:gd name="T16" fmla="*/ 35 w 37"/>
                      <a:gd name="T17" fmla="*/ 24 h 80"/>
                      <a:gd name="T18" fmla="*/ 35 w 37"/>
                      <a:gd name="T19" fmla="*/ 20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2"/>
                        </a:lnTo>
                        <a:lnTo>
                          <a:pt x="30" y="65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7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148"/>
                  <p:cNvSpPr/>
                  <p:nvPr/>
                </p:nvSpPr>
                <p:spPr bwMode="auto">
                  <a:xfrm>
                    <a:off x="1923" y="1996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0 h 80"/>
                      <a:gd name="T6" fmla="*/ 15 w 38"/>
                      <a:gd name="T7" fmla="*/ 40 h 80"/>
                      <a:gd name="T8" fmla="*/ 7 w 38"/>
                      <a:gd name="T9" fmla="*/ 36 h 80"/>
                      <a:gd name="T10" fmla="*/ 7 w 38"/>
                      <a:gd name="T11" fmla="*/ 32 h 80"/>
                      <a:gd name="T12" fmla="*/ 0 w 38"/>
                      <a:gd name="T13" fmla="*/ 28 h 80"/>
                      <a:gd name="T14" fmla="*/ 0 w 38"/>
                      <a:gd name="T15" fmla="*/ 24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149"/>
                  <p:cNvSpPr/>
                  <p:nvPr/>
                </p:nvSpPr>
                <p:spPr bwMode="auto">
                  <a:xfrm>
                    <a:off x="3707" y="1996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0 h 80"/>
                      <a:gd name="T6" fmla="*/ 20 w 37"/>
                      <a:gd name="T7" fmla="*/ 40 h 80"/>
                      <a:gd name="T8" fmla="*/ 20 w 37"/>
                      <a:gd name="T9" fmla="*/ 36 h 80"/>
                      <a:gd name="T10" fmla="*/ 28 w 37"/>
                      <a:gd name="T11" fmla="*/ 32 h 80"/>
                      <a:gd name="T12" fmla="*/ 35 w 37"/>
                      <a:gd name="T13" fmla="*/ 28 h 80"/>
                      <a:gd name="T14" fmla="*/ 35 w 37"/>
                      <a:gd name="T15" fmla="*/ 24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150"/>
                  <p:cNvSpPr/>
                  <p:nvPr/>
                </p:nvSpPr>
                <p:spPr bwMode="auto">
                  <a:xfrm>
                    <a:off x="1923" y="1879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4 h 80"/>
                      <a:gd name="T6" fmla="*/ 15 w 38"/>
                      <a:gd name="T7" fmla="*/ 40 h 80"/>
                      <a:gd name="T8" fmla="*/ 7 w 38"/>
                      <a:gd name="T9" fmla="*/ 40 h 80"/>
                      <a:gd name="T10" fmla="*/ 7 w 38"/>
                      <a:gd name="T11" fmla="*/ 36 h 80"/>
                      <a:gd name="T12" fmla="*/ 0 w 38"/>
                      <a:gd name="T13" fmla="*/ 32 h 80"/>
                      <a:gd name="T14" fmla="*/ 0 w 38"/>
                      <a:gd name="T15" fmla="*/ 28 h 80"/>
                      <a:gd name="T16" fmla="*/ 0 w 38"/>
                      <a:gd name="T17" fmla="*/ 24 h 80"/>
                      <a:gd name="T18" fmla="*/ 0 w 38"/>
                      <a:gd name="T19" fmla="*/ 20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3"/>
                        </a:lnTo>
                        <a:lnTo>
                          <a:pt x="7" y="73"/>
                        </a:lnTo>
                        <a:lnTo>
                          <a:pt x="7" y="66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5"/>
                        </a:lnTo>
                        <a:lnTo>
                          <a:pt x="15" y="8"/>
                        </a:lnTo>
                        <a:lnTo>
                          <a:pt x="22" y="8"/>
                        </a:lnTo>
                        <a:lnTo>
                          <a:pt x="30" y="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Freeform 151"/>
                  <p:cNvSpPr/>
                  <p:nvPr/>
                </p:nvSpPr>
                <p:spPr bwMode="auto">
                  <a:xfrm>
                    <a:off x="3707" y="1879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4 h 80"/>
                      <a:gd name="T6" fmla="*/ 20 w 37"/>
                      <a:gd name="T7" fmla="*/ 40 h 80"/>
                      <a:gd name="T8" fmla="*/ 20 w 37"/>
                      <a:gd name="T9" fmla="*/ 40 h 80"/>
                      <a:gd name="T10" fmla="*/ 28 w 37"/>
                      <a:gd name="T11" fmla="*/ 36 h 80"/>
                      <a:gd name="T12" fmla="*/ 35 w 37"/>
                      <a:gd name="T13" fmla="*/ 32 h 80"/>
                      <a:gd name="T14" fmla="*/ 35 w 37"/>
                      <a:gd name="T15" fmla="*/ 28 h 80"/>
                      <a:gd name="T16" fmla="*/ 35 w 37"/>
                      <a:gd name="T17" fmla="*/ 24 h 80"/>
                      <a:gd name="T18" fmla="*/ 35 w 37"/>
                      <a:gd name="T19" fmla="*/ 20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3"/>
                        </a:lnTo>
                        <a:lnTo>
                          <a:pt x="30" y="66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5"/>
                        </a:lnTo>
                        <a:lnTo>
                          <a:pt x="22" y="8"/>
                        </a:lnTo>
                        <a:lnTo>
                          <a:pt x="15" y="8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152"/>
                  <p:cNvSpPr/>
                  <p:nvPr/>
                </p:nvSpPr>
                <p:spPr bwMode="auto">
                  <a:xfrm>
                    <a:off x="1923" y="2108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39 h 80"/>
                      <a:gd name="T6" fmla="*/ 15 w 38"/>
                      <a:gd name="T7" fmla="*/ 39 h 80"/>
                      <a:gd name="T8" fmla="*/ 7 w 38"/>
                      <a:gd name="T9" fmla="*/ 35 h 80"/>
                      <a:gd name="T10" fmla="*/ 7 w 38"/>
                      <a:gd name="T11" fmla="*/ 32 h 80"/>
                      <a:gd name="T12" fmla="*/ 0 w 38"/>
                      <a:gd name="T13" fmla="*/ 28 h 80"/>
                      <a:gd name="T14" fmla="*/ 0 w 38"/>
                      <a:gd name="T15" fmla="*/ 24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7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2"/>
                        </a:lnTo>
                        <a:lnTo>
                          <a:pt x="15" y="72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Freeform 153"/>
                  <p:cNvSpPr/>
                  <p:nvPr/>
                </p:nvSpPr>
                <p:spPr bwMode="auto">
                  <a:xfrm>
                    <a:off x="3707" y="2108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39 h 80"/>
                      <a:gd name="T6" fmla="*/ 20 w 37"/>
                      <a:gd name="T7" fmla="*/ 39 h 80"/>
                      <a:gd name="T8" fmla="*/ 20 w 37"/>
                      <a:gd name="T9" fmla="*/ 35 h 80"/>
                      <a:gd name="T10" fmla="*/ 28 w 37"/>
                      <a:gd name="T11" fmla="*/ 32 h 80"/>
                      <a:gd name="T12" fmla="*/ 35 w 37"/>
                      <a:gd name="T13" fmla="*/ 28 h 80"/>
                      <a:gd name="T14" fmla="*/ 35 w 37"/>
                      <a:gd name="T15" fmla="*/ 24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7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2"/>
                        </a:lnTo>
                        <a:lnTo>
                          <a:pt x="22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Freeform 154"/>
                  <p:cNvSpPr/>
                  <p:nvPr/>
                </p:nvSpPr>
                <p:spPr bwMode="auto">
                  <a:xfrm>
                    <a:off x="1923" y="1827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4 h 80"/>
                      <a:gd name="T10" fmla="*/ 7 w 38"/>
                      <a:gd name="T11" fmla="*/ 30 h 80"/>
                      <a:gd name="T12" fmla="*/ 0 w 38"/>
                      <a:gd name="T13" fmla="*/ 27 h 80"/>
                      <a:gd name="T14" fmla="*/ 0 w 38"/>
                      <a:gd name="T15" fmla="*/ 22 h 80"/>
                      <a:gd name="T16" fmla="*/ 0 w 38"/>
                      <a:gd name="T17" fmla="*/ 19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7 h 80"/>
                      <a:gd name="T24" fmla="*/ 7 w 38"/>
                      <a:gd name="T25" fmla="*/ 4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2"/>
                        </a:lnTo>
                        <a:lnTo>
                          <a:pt x="15" y="72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Freeform 155"/>
                  <p:cNvSpPr/>
                  <p:nvPr/>
                </p:nvSpPr>
                <p:spPr bwMode="auto">
                  <a:xfrm>
                    <a:off x="3707" y="1827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4 h 80"/>
                      <a:gd name="T10" fmla="*/ 28 w 37"/>
                      <a:gd name="T11" fmla="*/ 30 h 80"/>
                      <a:gd name="T12" fmla="*/ 35 w 37"/>
                      <a:gd name="T13" fmla="*/ 27 h 80"/>
                      <a:gd name="T14" fmla="*/ 35 w 37"/>
                      <a:gd name="T15" fmla="*/ 22 h 80"/>
                      <a:gd name="T16" fmla="*/ 35 w 37"/>
                      <a:gd name="T17" fmla="*/ 19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7 h 80"/>
                      <a:gd name="T24" fmla="*/ 20 w 37"/>
                      <a:gd name="T25" fmla="*/ 4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2"/>
                        </a:lnTo>
                        <a:lnTo>
                          <a:pt x="22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Freeform 156"/>
                  <p:cNvSpPr/>
                  <p:nvPr/>
                </p:nvSpPr>
                <p:spPr bwMode="auto">
                  <a:xfrm>
                    <a:off x="1923" y="2050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42 h 80"/>
                      <a:gd name="T6" fmla="*/ 15 w 38"/>
                      <a:gd name="T7" fmla="*/ 38 h 80"/>
                      <a:gd name="T8" fmla="*/ 7 w 38"/>
                      <a:gd name="T9" fmla="*/ 38 h 80"/>
                      <a:gd name="T10" fmla="*/ 7 w 38"/>
                      <a:gd name="T11" fmla="*/ 34 h 80"/>
                      <a:gd name="T12" fmla="*/ 0 w 38"/>
                      <a:gd name="T13" fmla="*/ 30 h 80"/>
                      <a:gd name="T14" fmla="*/ 0 w 38"/>
                      <a:gd name="T15" fmla="*/ 27 h 80"/>
                      <a:gd name="T16" fmla="*/ 0 w 38"/>
                      <a:gd name="T17" fmla="*/ 22 h 80"/>
                      <a:gd name="T18" fmla="*/ 0 w 38"/>
                      <a:gd name="T19" fmla="*/ 19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3"/>
                        </a:lnTo>
                        <a:lnTo>
                          <a:pt x="7" y="73"/>
                        </a:lnTo>
                        <a:lnTo>
                          <a:pt x="7" y="65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7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Freeform 157"/>
                  <p:cNvSpPr/>
                  <p:nvPr/>
                </p:nvSpPr>
                <p:spPr bwMode="auto">
                  <a:xfrm>
                    <a:off x="3707" y="2050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42 h 80"/>
                      <a:gd name="T6" fmla="*/ 20 w 37"/>
                      <a:gd name="T7" fmla="*/ 38 h 80"/>
                      <a:gd name="T8" fmla="*/ 20 w 37"/>
                      <a:gd name="T9" fmla="*/ 38 h 80"/>
                      <a:gd name="T10" fmla="*/ 28 w 37"/>
                      <a:gd name="T11" fmla="*/ 34 h 80"/>
                      <a:gd name="T12" fmla="*/ 35 w 37"/>
                      <a:gd name="T13" fmla="*/ 30 h 80"/>
                      <a:gd name="T14" fmla="*/ 35 w 37"/>
                      <a:gd name="T15" fmla="*/ 27 h 80"/>
                      <a:gd name="T16" fmla="*/ 35 w 37"/>
                      <a:gd name="T17" fmla="*/ 22 h 80"/>
                      <a:gd name="T18" fmla="*/ 35 w 37"/>
                      <a:gd name="T19" fmla="*/ 19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3"/>
                        </a:lnTo>
                        <a:lnTo>
                          <a:pt x="30" y="65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7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Freeform 158"/>
                  <p:cNvSpPr/>
                  <p:nvPr/>
                </p:nvSpPr>
                <p:spPr bwMode="auto">
                  <a:xfrm>
                    <a:off x="1923" y="1938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5 h 80"/>
                      <a:gd name="T10" fmla="*/ 7 w 38"/>
                      <a:gd name="T11" fmla="*/ 30 h 80"/>
                      <a:gd name="T12" fmla="*/ 0 w 38"/>
                      <a:gd name="T13" fmla="*/ 30 h 80"/>
                      <a:gd name="T14" fmla="*/ 0 w 38"/>
                      <a:gd name="T15" fmla="*/ 27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8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Freeform 159"/>
                  <p:cNvSpPr/>
                  <p:nvPr/>
                </p:nvSpPr>
                <p:spPr bwMode="auto">
                  <a:xfrm>
                    <a:off x="3707" y="1938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5 h 80"/>
                      <a:gd name="T10" fmla="*/ 28 w 37"/>
                      <a:gd name="T11" fmla="*/ 30 h 80"/>
                      <a:gd name="T12" fmla="*/ 35 w 37"/>
                      <a:gd name="T13" fmla="*/ 30 h 80"/>
                      <a:gd name="T14" fmla="*/ 35 w 37"/>
                      <a:gd name="T15" fmla="*/ 27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8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Freeform 160"/>
                  <p:cNvSpPr/>
                  <p:nvPr/>
                </p:nvSpPr>
                <p:spPr bwMode="auto">
                  <a:xfrm>
                    <a:off x="1923" y="2167"/>
                    <a:ext cx="37" cy="52"/>
                  </a:xfrm>
                  <a:custGeom>
                    <a:avLst/>
                    <a:gdLst>
                      <a:gd name="T0" fmla="*/ 36 w 38"/>
                      <a:gd name="T1" fmla="*/ 38 h 72"/>
                      <a:gd name="T2" fmla="*/ 28 w 38"/>
                      <a:gd name="T3" fmla="*/ 38 h 72"/>
                      <a:gd name="T4" fmla="*/ 20 w 38"/>
                      <a:gd name="T5" fmla="*/ 38 h 72"/>
                      <a:gd name="T6" fmla="*/ 15 w 38"/>
                      <a:gd name="T7" fmla="*/ 34 h 72"/>
                      <a:gd name="T8" fmla="*/ 7 w 38"/>
                      <a:gd name="T9" fmla="*/ 34 h 72"/>
                      <a:gd name="T10" fmla="*/ 7 w 38"/>
                      <a:gd name="T11" fmla="*/ 30 h 72"/>
                      <a:gd name="T12" fmla="*/ 0 w 38"/>
                      <a:gd name="T13" fmla="*/ 27 h 72"/>
                      <a:gd name="T14" fmla="*/ 0 w 38"/>
                      <a:gd name="T15" fmla="*/ 22 h 72"/>
                      <a:gd name="T16" fmla="*/ 0 w 38"/>
                      <a:gd name="T17" fmla="*/ 19 h 72"/>
                      <a:gd name="T18" fmla="*/ 0 w 38"/>
                      <a:gd name="T19" fmla="*/ 15 h 72"/>
                      <a:gd name="T20" fmla="*/ 0 w 38"/>
                      <a:gd name="T21" fmla="*/ 12 h 72"/>
                      <a:gd name="T22" fmla="*/ 7 w 38"/>
                      <a:gd name="T23" fmla="*/ 7 h 72"/>
                      <a:gd name="T24" fmla="*/ 7 w 38"/>
                      <a:gd name="T25" fmla="*/ 4 h 72"/>
                      <a:gd name="T26" fmla="*/ 15 w 38"/>
                      <a:gd name="T27" fmla="*/ 4 h 72"/>
                      <a:gd name="T28" fmla="*/ 20 w 38"/>
                      <a:gd name="T29" fmla="*/ 0 h 72"/>
                      <a:gd name="T30" fmla="*/ 28 w 38"/>
                      <a:gd name="T31" fmla="*/ 0 h 72"/>
                      <a:gd name="T32" fmla="*/ 36 w 38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72"/>
                      <a:gd name="T53" fmla="*/ 38 w 38"/>
                      <a:gd name="T54" fmla="*/ 72 h 7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72">
                        <a:moveTo>
                          <a:pt x="38" y="72"/>
                        </a:moveTo>
                        <a:lnTo>
                          <a:pt x="30" y="72"/>
                        </a:lnTo>
                        <a:lnTo>
                          <a:pt x="22" y="72"/>
                        </a:lnTo>
                        <a:lnTo>
                          <a:pt x="15" y="65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Freeform 161"/>
                  <p:cNvSpPr/>
                  <p:nvPr/>
                </p:nvSpPr>
                <p:spPr bwMode="auto">
                  <a:xfrm>
                    <a:off x="3707" y="2167"/>
                    <a:ext cx="36" cy="52"/>
                  </a:xfrm>
                  <a:custGeom>
                    <a:avLst/>
                    <a:gdLst>
                      <a:gd name="T0" fmla="*/ 0 w 37"/>
                      <a:gd name="T1" fmla="*/ 38 h 72"/>
                      <a:gd name="T2" fmla="*/ 7 w 37"/>
                      <a:gd name="T3" fmla="*/ 38 h 72"/>
                      <a:gd name="T4" fmla="*/ 15 w 37"/>
                      <a:gd name="T5" fmla="*/ 38 h 72"/>
                      <a:gd name="T6" fmla="*/ 20 w 37"/>
                      <a:gd name="T7" fmla="*/ 34 h 72"/>
                      <a:gd name="T8" fmla="*/ 20 w 37"/>
                      <a:gd name="T9" fmla="*/ 34 h 72"/>
                      <a:gd name="T10" fmla="*/ 28 w 37"/>
                      <a:gd name="T11" fmla="*/ 30 h 72"/>
                      <a:gd name="T12" fmla="*/ 35 w 37"/>
                      <a:gd name="T13" fmla="*/ 27 h 72"/>
                      <a:gd name="T14" fmla="*/ 35 w 37"/>
                      <a:gd name="T15" fmla="*/ 22 h 72"/>
                      <a:gd name="T16" fmla="*/ 35 w 37"/>
                      <a:gd name="T17" fmla="*/ 19 h 72"/>
                      <a:gd name="T18" fmla="*/ 35 w 37"/>
                      <a:gd name="T19" fmla="*/ 15 h 72"/>
                      <a:gd name="T20" fmla="*/ 35 w 37"/>
                      <a:gd name="T21" fmla="*/ 12 h 72"/>
                      <a:gd name="T22" fmla="*/ 28 w 37"/>
                      <a:gd name="T23" fmla="*/ 7 h 72"/>
                      <a:gd name="T24" fmla="*/ 20 w 37"/>
                      <a:gd name="T25" fmla="*/ 4 h 72"/>
                      <a:gd name="T26" fmla="*/ 20 w 37"/>
                      <a:gd name="T27" fmla="*/ 4 h 72"/>
                      <a:gd name="T28" fmla="*/ 15 w 37"/>
                      <a:gd name="T29" fmla="*/ 0 h 72"/>
                      <a:gd name="T30" fmla="*/ 7 w 37"/>
                      <a:gd name="T31" fmla="*/ 0 h 72"/>
                      <a:gd name="T32" fmla="*/ 0 w 37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72"/>
                      <a:gd name="T53" fmla="*/ 37 w 37"/>
                      <a:gd name="T54" fmla="*/ 72 h 7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72">
                        <a:moveTo>
                          <a:pt x="0" y="72"/>
                        </a:moveTo>
                        <a:lnTo>
                          <a:pt x="7" y="72"/>
                        </a:lnTo>
                        <a:lnTo>
                          <a:pt x="15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Line 1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73" y="2143"/>
                    <a:ext cx="0" cy="25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5" y="2219"/>
                    <a:ext cx="0" cy="18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2" y="2219"/>
                    <a:ext cx="1" cy="18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00" y="1466"/>
                    <a:ext cx="0" cy="20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6" y="1466"/>
                    <a:ext cx="1" cy="20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Line 1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7" y="1466"/>
                    <a:ext cx="1" cy="1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9" y="1466"/>
                    <a:ext cx="1" cy="1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4" y="1466"/>
                    <a:ext cx="1" cy="93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833" y="1598"/>
                    <a:ext cx="1" cy="66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831" y="1622"/>
                    <a:ext cx="1" cy="664"/>
                  </a:xfrm>
                  <a:prstGeom prst="line">
                    <a:avLst/>
                  </a:prstGeom>
                  <a:noFill/>
                  <a:ln w="3175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7" y="1466"/>
                    <a:ext cx="904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3973" y="1466"/>
                    <a:ext cx="881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Line 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5" y="1466"/>
                    <a:ext cx="1724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7" y="2400"/>
                    <a:ext cx="896" cy="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973" y="2400"/>
                    <a:ext cx="881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5" y="2400"/>
                    <a:ext cx="1717" cy="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1103" y="1827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404" y="1853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69" y="1842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842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3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1790"/>
                    <a:ext cx="96" cy="28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4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1790"/>
                    <a:ext cx="96" cy="286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5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1428"/>
                    <a:ext cx="400" cy="7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1428"/>
                    <a:ext cx="400" cy="74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7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957" y="1847"/>
                    <a:ext cx="259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R</a:t>
                    </a:r>
                    <a:r>
                      <a:rPr lang="zh-CN" altLang="en-US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用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8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1259"/>
                    <a:ext cx="19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99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471"/>
                    <a:ext cx="1" cy="929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214"/>
                  <p:cNvSpPr/>
                  <p:nvPr/>
                </p:nvSpPr>
                <p:spPr bwMode="auto">
                  <a:xfrm>
                    <a:off x="656" y="1832"/>
                    <a:ext cx="282" cy="207"/>
                  </a:xfrm>
                  <a:custGeom>
                    <a:avLst/>
                    <a:gdLst>
                      <a:gd name="T0" fmla="*/ 139 w 287"/>
                      <a:gd name="T1" fmla="*/ 0 h 283"/>
                      <a:gd name="T2" fmla="*/ 168 w 287"/>
                      <a:gd name="T3" fmla="*/ 4 h 283"/>
                      <a:gd name="T4" fmla="*/ 191 w 287"/>
                      <a:gd name="T5" fmla="*/ 8 h 283"/>
                      <a:gd name="T6" fmla="*/ 219 w 287"/>
                      <a:gd name="T7" fmla="*/ 15 h 283"/>
                      <a:gd name="T8" fmla="*/ 234 w 287"/>
                      <a:gd name="T9" fmla="*/ 23 h 283"/>
                      <a:gd name="T10" fmla="*/ 254 w 287"/>
                      <a:gd name="T11" fmla="*/ 35 h 283"/>
                      <a:gd name="T12" fmla="*/ 270 w 287"/>
                      <a:gd name="T13" fmla="*/ 47 h 283"/>
                      <a:gd name="T14" fmla="*/ 277 w 287"/>
                      <a:gd name="T15" fmla="*/ 62 h 283"/>
                      <a:gd name="T16" fmla="*/ 277 w 287"/>
                      <a:gd name="T17" fmla="*/ 78 h 283"/>
                      <a:gd name="T18" fmla="*/ 277 w 287"/>
                      <a:gd name="T19" fmla="*/ 89 h 283"/>
                      <a:gd name="T20" fmla="*/ 270 w 287"/>
                      <a:gd name="T21" fmla="*/ 105 h 283"/>
                      <a:gd name="T22" fmla="*/ 254 w 287"/>
                      <a:gd name="T23" fmla="*/ 116 h 283"/>
                      <a:gd name="T24" fmla="*/ 234 w 287"/>
                      <a:gd name="T25" fmla="*/ 129 h 283"/>
                      <a:gd name="T26" fmla="*/ 219 w 287"/>
                      <a:gd name="T27" fmla="*/ 136 h 283"/>
                      <a:gd name="T28" fmla="*/ 191 w 287"/>
                      <a:gd name="T29" fmla="*/ 144 h 283"/>
                      <a:gd name="T30" fmla="*/ 168 w 287"/>
                      <a:gd name="T31" fmla="*/ 148 h 283"/>
                      <a:gd name="T32" fmla="*/ 139 w 287"/>
                      <a:gd name="T33" fmla="*/ 151 h 283"/>
                      <a:gd name="T34" fmla="*/ 109 w 287"/>
                      <a:gd name="T35" fmla="*/ 148 h 283"/>
                      <a:gd name="T36" fmla="*/ 81 w 287"/>
                      <a:gd name="T37" fmla="*/ 144 h 283"/>
                      <a:gd name="T38" fmla="*/ 59 w 287"/>
                      <a:gd name="T39" fmla="*/ 136 h 283"/>
                      <a:gd name="T40" fmla="*/ 36 w 287"/>
                      <a:gd name="T41" fmla="*/ 129 h 283"/>
                      <a:gd name="T42" fmla="*/ 23 w 287"/>
                      <a:gd name="T43" fmla="*/ 116 h 283"/>
                      <a:gd name="T44" fmla="*/ 8 w 287"/>
                      <a:gd name="T45" fmla="*/ 105 h 283"/>
                      <a:gd name="T46" fmla="*/ 0 w 287"/>
                      <a:gd name="T47" fmla="*/ 89 h 283"/>
                      <a:gd name="T48" fmla="*/ 0 w 287"/>
                      <a:gd name="T49" fmla="*/ 78 h 283"/>
                      <a:gd name="T50" fmla="*/ 0 w 287"/>
                      <a:gd name="T51" fmla="*/ 62 h 283"/>
                      <a:gd name="T52" fmla="*/ 8 w 287"/>
                      <a:gd name="T53" fmla="*/ 47 h 283"/>
                      <a:gd name="T54" fmla="*/ 23 w 287"/>
                      <a:gd name="T55" fmla="*/ 35 h 283"/>
                      <a:gd name="T56" fmla="*/ 36 w 287"/>
                      <a:gd name="T57" fmla="*/ 23 h 283"/>
                      <a:gd name="T58" fmla="*/ 59 w 287"/>
                      <a:gd name="T59" fmla="*/ 15 h 283"/>
                      <a:gd name="T60" fmla="*/ 81 w 287"/>
                      <a:gd name="T61" fmla="*/ 8 h 283"/>
                      <a:gd name="T62" fmla="*/ 109 w 287"/>
                      <a:gd name="T63" fmla="*/ 4 h 283"/>
                      <a:gd name="T64" fmla="*/ 139 w 287"/>
                      <a:gd name="T65" fmla="*/ 0 h 28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7"/>
                      <a:gd name="T100" fmla="*/ 0 h 283"/>
                      <a:gd name="T101" fmla="*/ 287 w 287"/>
                      <a:gd name="T102" fmla="*/ 283 h 28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7" h="283">
                        <a:moveTo>
                          <a:pt x="144" y="0"/>
                        </a:moveTo>
                        <a:lnTo>
                          <a:pt x="174" y="7"/>
                        </a:lnTo>
                        <a:lnTo>
                          <a:pt x="197" y="15"/>
                        </a:lnTo>
                        <a:lnTo>
                          <a:pt x="227" y="29"/>
                        </a:lnTo>
                        <a:lnTo>
                          <a:pt x="242" y="44"/>
                        </a:lnTo>
                        <a:lnTo>
                          <a:pt x="264" y="65"/>
                        </a:lnTo>
                        <a:lnTo>
                          <a:pt x="280" y="87"/>
                        </a:lnTo>
                        <a:lnTo>
                          <a:pt x="287" y="116"/>
                        </a:lnTo>
                        <a:lnTo>
                          <a:pt x="287" y="145"/>
                        </a:lnTo>
                        <a:lnTo>
                          <a:pt x="287" y="167"/>
                        </a:lnTo>
                        <a:lnTo>
                          <a:pt x="280" y="196"/>
                        </a:lnTo>
                        <a:lnTo>
                          <a:pt x="264" y="218"/>
                        </a:lnTo>
                        <a:lnTo>
                          <a:pt x="242" y="240"/>
                        </a:lnTo>
                        <a:lnTo>
                          <a:pt x="227" y="254"/>
                        </a:lnTo>
                        <a:lnTo>
                          <a:pt x="197" y="269"/>
                        </a:lnTo>
                        <a:lnTo>
                          <a:pt x="174" y="276"/>
                        </a:lnTo>
                        <a:lnTo>
                          <a:pt x="144" y="283"/>
                        </a:lnTo>
                        <a:lnTo>
                          <a:pt x="113" y="276"/>
                        </a:lnTo>
                        <a:lnTo>
                          <a:pt x="83" y="269"/>
                        </a:lnTo>
                        <a:lnTo>
                          <a:pt x="61" y="254"/>
                        </a:lnTo>
                        <a:lnTo>
                          <a:pt x="38" y="240"/>
                        </a:lnTo>
                        <a:lnTo>
                          <a:pt x="23" y="218"/>
                        </a:lnTo>
                        <a:lnTo>
                          <a:pt x="8" y="196"/>
                        </a:lnTo>
                        <a:lnTo>
                          <a:pt x="0" y="167"/>
                        </a:lnTo>
                        <a:lnTo>
                          <a:pt x="0" y="145"/>
                        </a:lnTo>
                        <a:lnTo>
                          <a:pt x="0" y="116"/>
                        </a:lnTo>
                        <a:lnTo>
                          <a:pt x="8" y="87"/>
                        </a:lnTo>
                        <a:lnTo>
                          <a:pt x="23" y="65"/>
                        </a:lnTo>
                        <a:lnTo>
                          <a:pt x="38" y="44"/>
                        </a:lnTo>
                        <a:lnTo>
                          <a:pt x="61" y="29"/>
                        </a:lnTo>
                        <a:lnTo>
                          <a:pt x="83" y="15"/>
                        </a:lnTo>
                        <a:lnTo>
                          <a:pt x="113" y="7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1" name="Freeform 215"/>
                  <p:cNvSpPr/>
                  <p:nvPr/>
                </p:nvSpPr>
                <p:spPr bwMode="auto">
                  <a:xfrm>
                    <a:off x="656" y="1832"/>
                    <a:ext cx="282" cy="207"/>
                  </a:xfrm>
                  <a:custGeom>
                    <a:avLst/>
                    <a:gdLst>
                      <a:gd name="T0" fmla="*/ 139 w 287"/>
                      <a:gd name="T1" fmla="*/ 0 h 283"/>
                      <a:gd name="T2" fmla="*/ 168 w 287"/>
                      <a:gd name="T3" fmla="*/ 4 h 283"/>
                      <a:gd name="T4" fmla="*/ 191 w 287"/>
                      <a:gd name="T5" fmla="*/ 8 h 283"/>
                      <a:gd name="T6" fmla="*/ 219 w 287"/>
                      <a:gd name="T7" fmla="*/ 15 h 283"/>
                      <a:gd name="T8" fmla="*/ 234 w 287"/>
                      <a:gd name="T9" fmla="*/ 23 h 283"/>
                      <a:gd name="T10" fmla="*/ 254 w 287"/>
                      <a:gd name="T11" fmla="*/ 35 h 283"/>
                      <a:gd name="T12" fmla="*/ 270 w 287"/>
                      <a:gd name="T13" fmla="*/ 47 h 283"/>
                      <a:gd name="T14" fmla="*/ 277 w 287"/>
                      <a:gd name="T15" fmla="*/ 62 h 283"/>
                      <a:gd name="T16" fmla="*/ 277 w 287"/>
                      <a:gd name="T17" fmla="*/ 78 h 283"/>
                      <a:gd name="T18" fmla="*/ 277 w 287"/>
                      <a:gd name="T19" fmla="*/ 89 h 283"/>
                      <a:gd name="T20" fmla="*/ 270 w 287"/>
                      <a:gd name="T21" fmla="*/ 105 h 283"/>
                      <a:gd name="T22" fmla="*/ 254 w 287"/>
                      <a:gd name="T23" fmla="*/ 116 h 283"/>
                      <a:gd name="T24" fmla="*/ 234 w 287"/>
                      <a:gd name="T25" fmla="*/ 129 h 283"/>
                      <a:gd name="T26" fmla="*/ 219 w 287"/>
                      <a:gd name="T27" fmla="*/ 136 h 283"/>
                      <a:gd name="T28" fmla="*/ 191 w 287"/>
                      <a:gd name="T29" fmla="*/ 144 h 283"/>
                      <a:gd name="T30" fmla="*/ 168 w 287"/>
                      <a:gd name="T31" fmla="*/ 148 h 283"/>
                      <a:gd name="T32" fmla="*/ 139 w 287"/>
                      <a:gd name="T33" fmla="*/ 151 h 283"/>
                      <a:gd name="T34" fmla="*/ 109 w 287"/>
                      <a:gd name="T35" fmla="*/ 148 h 283"/>
                      <a:gd name="T36" fmla="*/ 81 w 287"/>
                      <a:gd name="T37" fmla="*/ 144 h 283"/>
                      <a:gd name="T38" fmla="*/ 59 w 287"/>
                      <a:gd name="T39" fmla="*/ 136 h 283"/>
                      <a:gd name="T40" fmla="*/ 36 w 287"/>
                      <a:gd name="T41" fmla="*/ 129 h 283"/>
                      <a:gd name="T42" fmla="*/ 23 w 287"/>
                      <a:gd name="T43" fmla="*/ 116 h 283"/>
                      <a:gd name="T44" fmla="*/ 8 w 287"/>
                      <a:gd name="T45" fmla="*/ 105 h 283"/>
                      <a:gd name="T46" fmla="*/ 0 w 287"/>
                      <a:gd name="T47" fmla="*/ 89 h 283"/>
                      <a:gd name="T48" fmla="*/ 0 w 287"/>
                      <a:gd name="T49" fmla="*/ 78 h 283"/>
                      <a:gd name="T50" fmla="*/ 0 w 287"/>
                      <a:gd name="T51" fmla="*/ 62 h 283"/>
                      <a:gd name="T52" fmla="*/ 8 w 287"/>
                      <a:gd name="T53" fmla="*/ 47 h 283"/>
                      <a:gd name="T54" fmla="*/ 23 w 287"/>
                      <a:gd name="T55" fmla="*/ 35 h 283"/>
                      <a:gd name="T56" fmla="*/ 36 w 287"/>
                      <a:gd name="T57" fmla="*/ 23 h 283"/>
                      <a:gd name="T58" fmla="*/ 59 w 287"/>
                      <a:gd name="T59" fmla="*/ 15 h 283"/>
                      <a:gd name="T60" fmla="*/ 81 w 287"/>
                      <a:gd name="T61" fmla="*/ 8 h 283"/>
                      <a:gd name="T62" fmla="*/ 109 w 287"/>
                      <a:gd name="T63" fmla="*/ 4 h 283"/>
                      <a:gd name="T64" fmla="*/ 139 w 287"/>
                      <a:gd name="T65" fmla="*/ 0 h 28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7"/>
                      <a:gd name="T100" fmla="*/ 0 h 283"/>
                      <a:gd name="T101" fmla="*/ 287 w 287"/>
                      <a:gd name="T102" fmla="*/ 283 h 28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7" h="283">
                        <a:moveTo>
                          <a:pt x="144" y="0"/>
                        </a:moveTo>
                        <a:lnTo>
                          <a:pt x="174" y="7"/>
                        </a:lnTo>
                        <a:lnTo>
                          <a:pt x="197" y="15"/>
                        </a:lnTo>
                        <a:lnTo>
                          <a:pt x="227" y="29"/>
                        </a:lnTo>
                        <a:lnTo>
                          <a:pt x="242" y="44"/>
                        </a:lnTo>
                        <a:lnTo>
                          <a:pt x="264" y="65"/>
                        </a:lnTo>
                        <a:lnTo>
                          <a:pt x="280" y="87"/>
                        </a:lnTo>
                        <a:lnTo>
                          <a:pt x="287" y="116"/>
                        </a:lnTo>
                        <a:lnTo>
                          <a:pt x="287" y="145"/>
                        </a:lnTo>
                        <a:lnTo>
                          <a:pt x="287" y="167"/>
                        </a:lnTo>
                        <a:lnTo>
                          <a:pt x="280" y="196"/>
                        </a:lnTo>
                        <a:lnTo>
                          <a:pt x="264" y="218"/>
                        </a:lnTo>
                        <a:lnTo>
                          <a:pt x="242" y="240"/>
                        </a:lnTo>
                        <a:lnTo>
                          <a:pt x="227" y="254"/>
                        </a:lnTo>
                        <a:lnTo>
                          <a:pt x="197" y="269"/>
                        </a:lnTo>
                        <a:lnTo>
                          <a:pt x="174" y="276"/>
                        </a:lnTo>
                        <a:lnTo>
                          <a:pt x="144" y="283"/>
                        </a:lnTo>
                        <a:lnTo>
                          <a:pt x="113" y="276"/>
                        </a:lnTo>
                        <a:lnTo>
                          <a:pt x="83" y="269"/>
                        </a:lnTo>
                        <a:lnTo>
                          <a:pt x="61" y="254"/>
                        </a:lnTo>
                        <a:lnTo>
                          <a:pt x="38" y="240"/>
                        </a:lnTo>
                        <a:lnTo>
                          <a:pt x="23" y="218"/>
                        </a:lnTo>
                        <a:lnTo>
                          <a:pt x="8" y="196"/>
                        </a:lnTo>
                        <a:lnTo>
                          <a:pt x="0" y="167"/>
                        </a:lnTo>
                        <a:lnTo>
                          <a:pt x="0" y="145"/>
                        </a:lnTo>
                        <a:lnTo>
                          <a:pt x="0" y="116"/>
                        </a:lnTo>
                        <a:lnTo>
                          <a:pt x="8" y="87"/>
                        </a:lnTo>
                        <a:lnTo>
                          <a:pt x="23" y="65"/>
                        </a:lnTo>
                        <a:lnTo>
                          <a:pt x="38" y="44"/>
                        </a:lnTo>
                        <a:lnTo>
                          <a:pt x="61" y="29"/>
                        </a:lnTo>
                        <a:lnTo>
                          <a:pt x="83" y="15"/>
                        </a:lnTo>
                        <a:lnTo>
                          <a:pt x="113" y="7"/>
                        </a:lnTo>
                        <a:lnTo>
                          <a:pt x="144" y="0"/>
                        </a:lnTo>
                      </a:path>
                    </a:pathLst>
                  </a:custGeom>
                  <a:noFill/>
                  <a:ln w="23813">
                    <a:solidFill>
                      <a:srgbClr val="1F1A17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744" y="1832"/>
                    <a:ext cx="27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F</a:t>
                    </a:r>
                    <a:endParaRPr lang="en-US" altLang="zh-CN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3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3625" y="1279"/>
                    <a:ext cx="4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>
                        <a:solidFill>
                          <a:srgbClr val="1F1A17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 </a:t>
                    </a:r>
                    <a:endParaRPr lang="en-US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664" y="1279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5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253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781" y="1253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7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1499"/>
                    <a:ext cx="250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r</a:t>
                    </a:r>
                    <a:r>
                      <a:rPr lang="zh-CN" altLang="en-US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线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8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1" y="1224"/>
                    <a:ext cx="273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09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4" y="1219"/>
                    <a:ext cx="27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0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9" y="1224"/>
                    <a:ext cx="27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1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9" y="1847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2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1879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3" name="Text Box 2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4" y="1906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4" name="Text 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1920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5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1542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6" name="Text 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3" y="1536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7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6" y="1550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8" name="Text 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1536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19" name="Freeform 181"/>
                  <p:cNvSpPr/>
                  <p:nvPr/>
                </p:nvSpPr>
                <p:spPr bwMode="auto">
                  <a:xfrm>
                    <a:off x="2115" y="1439"/>
                    <a:ext cx="163" cy="53"/>
                  </a:xfrm>
                  <a:custGeom>
                    <a:avLst/>
                    <a:gdLst>
                      <a:gd name="T0" fmla="*/ 160 w 166"/>
                      <a:gd name="T1" fmla="*/ 20 h 73"/>
                      <a:gd name="T2" fmla="*/ 0 w 166"/>
                      <a:gd name="T3" fmla="*/ 38 h 73"/>
                      <a:gd name="T4" fmla="*/ 0 w 166"/>
                      <a:gd name="T5" fmla="*/ 38 h 73"/>
                      <a:gd name="T6" fmla="*/ 8 w 166"/>
                      <a:gd name="T7" fmla="*/ 38 h 73"/>
                      <a:gd name="T8" fmla="*/ 8 w 166"/>
                      <a:gd name="T9" fmla="*/ 38 h 73"/>
                      <a:gd name="T10" fmla="*/ 8 w 166"/>
                      <a:gd name="T11" fmla="*/ 35 h 73"/>
                      <a:gd name="T12" fmla="*/ 8 w 166"/>
                      <a:gd name="T13" fmla="*/ 35 h 73"/>
                      <a:gd name="T14" fmla="*/ 15 w 166"/>
                      <a:gd name="T15" fmla="*/ 35 h 73"/>
                      <a:gd name="T16" fmla="*/ 15 w 166"/>
                      <a:gd name="T17" fmla="*/ 30 h 73"/>
                      <a:gd name="T18" fmla="*/ 15 w 166"/>
                      <a:gd name="T19" fmla="*/ 30 h 73"/>
                      <a:gd name="T20" fmla="*/ 15 w 166"/>
                      <a:gd name="T21" fmla="*/ 30 h 73"/>
                      <a:gd name="T22" fmla="*/ 15 w 166"/>
                      <a:gd name="T23" fmla="*/ 27 h 73"/>
                      <a:gd name="T24" fmla="*/ 15 w 166"/>
                      <a:gd name="T25" fmla="*/ 27 h 73"/>
                      <a:gd name="T26" fmla="*/ 15 w 166"/>
                      <a:gd name="T27" fmla="*/ 27 h 73"/>
                      <a:gd name="T28" fmla="*/ 23 w 166"/>
                      <a:gd name="T29" fmla="*/ 23 h 73"/>
                      <a:gd name="T30" fmla="*/ 23 w 166"/>
                      <a:gd name="T31" fmla="*/ 23 h 73"/>
                      <a:gd name="T32" fmla="*/ 23 w 166"/>
                      <a:gd name="T33" fmla="*/ 23 h 73"/>
                      <a:gd name="T34" fmla="*/ 23 w 166"/>
                      <a:gd name="T35" fmla="*/ 20 h 73"/>
                      <a:gd name="T36" fmla="*/ 23 w 166"/>
                      <a:gd name="T37" fmla="*/ 20 h 73"/>
                      <a:gd name="T38" fmla="*/ 23 w 166"/>
                      <a:gd name="T39" fmla="*/ 20 h 73"/>
                      <a:gd name="T40" fmla="*/ 23 w 166"/>
                      <a:gd name="T41" fmla="*/ 15 h 73"/>
                      <a:gd name="T42" fmla="*/ 23 w 166"/>
                      <a:gd name="T43" fmla="*/ 15 h 73"/>
                      <a:gd name="T44" fmla="*/ 23 w 166"/>
                      <a:gd name="T45" fmla="*/ 15 h 73"/>
                      <a:gd name="T46" fmla="*/ 15 w 166"/>
                      <a:gd name="T47" fmla="*/ 12 h 73"/>
                      <a:gd name="T48" fmla="*/ 15 w 166"/>
                      <a:gd name="T49" fmla="*/ 12 h 73"/>
                      <a:gd name="T50" fmla="*/ 15 w 166"/>
                      <a:gd name="T51" fmla="*/ 12 h 73"/>
                      <a:gd name="T52" fmla="*/ 15 w 166"/>
                      <a:gd name="T53" fmla="*/ 12 h 73"/>
                      <a:gd name="T54" fmla="*/ 15 w 166"/>
                      <a:gd name="T55" fmla="*/ 8 h 73"/>
                      <a:gd name="T56" fmla="*/ 15 w 166"/>
                      <a:gd name="T57" fmla="*/ 8 h 73"/>
                      <a:gd name="T58" fmla="*/ 15 w 166"/>
                      <a:gd name="T59" fmla="*/ 8 h 73"/>
                      <a:gd name="T60" fmla="*/ 8 w 166"/>
                      <a:gd name="T61" fmla="*/ 4 h 73"/>
                      <a:gd name="T62" fmla="*/ 8 w 166"/>
                      <a:gd name="T63" fmla="*/ 4 h 73"/>
                      <a:gd name="T64" fmla="*/ 8 w 166"/>
                      <a:gd name="T65" fmla="*/ 4 h 73"/>
                      <a:gd name="T66" fmla="*/ 8 w 166"/>
                      <a:gd name="T67" fmla="*/ 0 h 73"/>
                      <a:gd name="T68" fmla="*/ 0 w 166"/>
                      <a:gd name="T69" fmla="*/ 0 h 73"/>
                      <a:gd name="T70" fmla="*/ 160 w 166"/>
                      <a:gd name="T71" fmla="*/ 20 h 73"/>
                      <a:gd name="T72" fmla="*/ 109 w 166"/>
                      <a:gd name="T73" fmla="*/ 20 h 73"/>
                      <a:gd name="T74" fmla="*/ 160 w 166"/>
                      <a:gd name="T75" fmla="*/ 20 h 7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66"/>
                      <a:gd name="T115" fmla="*/ 0 h 73"/>
                      <a:gd name="T116" fmla="*/ 166 w 166"/>
                      <a:gd name="T117" fmla="*/ 73 h 7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66" h="73">
                        <a:moveTo>
                          <a:pt x="166" y="37"/>
                        </a:moveTo>
                        <a:lnTo>
                          <a:pt x="0" y="73"/>
                        </a:lnTo>
                        <a:lnTo>
                          <a:pt x="8" y="73"/>
                        </a:lnTo>
                        <a:lnTo>
                          <a:pt x="8" y="66"/>
                        </a:lnTo>
                        <a:lnTo>
                          <a:pt x="15" y="66"/>
                        </a:lnTo>
                        <a:lnTo>
                          <a:pt x="15" y="58"/>
                        </a:lnTo>
                        <a:lnTo>
                          <a:pt x="15" y="51"/>
                        </a:lnTo>
                        <a:lnTo>
                          <a:pt x="23" y="44"/>
                        </a:lnTo>
                        <a:lnTo>
                          <a:pt x="23" y="37"/>
                        </a:lnTo>
                        <a:lnTo>
                          <a:pt x="23" y="29"/>
                        </a:lnTo>
                        <a:lnTo>
                          <a:pt x="15" y="22"/>
                        </a:lnTo>
                        <a:lnTo>
                          <a:pt x="15" y="15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166" y="37"/>
                        </a:lnTo>
                        <a:lnTo>
                          <a:pt x="113" y="37"/>
                        </a:lnTo>
                        <a:lnTo>
                          <a:pt x="166" y="3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0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601913" y="3432310"/>
                  <a:ext cx="0" cy="482223"/>
                </a:xfrm>
                <a:prstGeom prst="line">
                  <a:avLst/>
                </a:prstGeom>
                <a:noFill/>
                <a:ln w="31750">
                  <a:solidFill>
                    <a:schemeClr val="tx2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131" name="直接箭头连接符 130"/>
                <p:cNvCxnSpPr/>
                <p:nvPr/>
              </p:nvCxnSpPr>
              <p:spPr>
                <a:xfrm flipV="1">
                  <a:off x="1821180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>
                <a:xfrm>
                  <a:off x="1821180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箭头连接符 132"/>
                <p:cNvCxnSpPr/>
                <p:nvPr/>
              </p:nvCxnSpPr>
              <p:spPr>
                <a:xfrm flipV="1">
                  <a:off x="3837305" y="2170412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箭头连接符 133"/>
                <p:cNvCxnSpPr/>
                <p:nvPr/>
              </p:nvCxnSpPr>
              <p:spPr>
                <a:xfrm>
                  <a:off x="3837305" y="3306809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箭头连接符 134"/>
                <p:cNvCxnSpPr/>
                <p:nvPr/>
              </p:nvCxnSpPr>
              <p:spPr>
                <a:xfrm flipV="1">
                  <a:off x="5108258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/>
                <p:nvPr/>
              </p:nvCxnSpPr>
              <p:spPr>
                <a:xfrm>
                  <a:off x="5108258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箭头连接符 136"/>
                <p:cNvCxnSpPr/>
                <p:nvPr/>
              </p:nvCxnSpPr>
              <p:spPr>
                <a:xfrm flipV="1">
                  <a:off x="7084378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箭头连接符 137"/>
                <p:cNvCxnSpPr/>
                <p:nvPr/>
              </p:nvCxnSpPr>
              <p:spPr>
                <a:xfrm>
                  <a:off x="7084378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Freeform 181"/>
              <p:cNvSpPr/>
              <p:nvPr/>
            </p:nvSpPr>
            <p:spPr bwMode="auto">
              <a:xfrm>
                <a:off x="1862455" y="2111991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181"/>
              <p:cNvSpPr/>
              <p:nvPr/>
            </p:nvSpPr>
            <p:spPr bwMode="auto">
              <a:xfrm>
                <a:off x="5271294" y="2119573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181"/>
              <p:cNvSpPr/>
              <p:nvPr/>
            </p:nvSpPr>
            <p:spPr bwMode="auto">
              <a:xfrm>
                <a:off x="6575425" y="2111991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0" name="Text Box 232"/>
            <p:cNvSpPr txBox="1">
              <a:spLocks noChangeArrowheads="1"/>
            </p:cNvSpPr>
            <p:nvPr/>
          </p:nvSpPr>
          <p:spPr bwMode="auto">
            <a:xfrm>
              <a:off x="4399280" y="1074944"/>
              <a:ext cx="650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Δ</a:t>
              </a: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P</a:t>
              </a:r>
              <a:endPara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97397" y="759178"/>
            <a:ext cx="849665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高压输电模型中，设发电机的输出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功率为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，输送电压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，输电线的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电阻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升压变压器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的原副线圈匝数分别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降压变压器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原副线圈分别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，你能算出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线路中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损失的功率和电压吗？用户得到的功率和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分别是多少？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" y="2653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113" name="Picture 2" descr="C:\Users\szwl09.JTYJY\Desktop\栏目图标\图标\二级\想一想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7475"/>
            <a:ext cx="1517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9"/>
          <p:cNvGrpSpPr/>
          <p:nvPr/>
        </p:nvGrpSpPr>
        <p:grpSpPr>
          <a:xfrm>
            <a:off x="1110384" y="3589953"/>
            <a:ext cx="7345363" cy="2324230"/>
            <a:chOff x="1132205" y="1074944"/>
            <a:chExt cx="7345363" cy="2324230"/>
          </a:xfrm>
        </p:grpSpPr>
        <p:grpSp>
          <p:nvGrpSpPr>
            <p:cNvPr id="3" name="组合 210"/>
            <p:cNvGrpSpPr/>
            <p:nvPr/>
          </p:nvGrpSpPr>
          <p:grpSpPr>
            <a:xfrm>
              <a:off x="1132205" y="1123956"/>
              <a:ext cx="7345363" cy="2275218"/>
              <a:chOff x="885825" y="1699338"/>
              <a:chExt cx="7345363" cy="2275218"/>
            </a:xfrm>
          </p:grpSpPr>
          <p:grpSp>
            <p:nvGrpSpPr>
              <p:cNvPr id="4" name="组合 212"/>
              <p:cNvGrpSpPr/>
              <p:nvPr/>
            </p:nvGrpSpPr>
            <p:grpSpPr>
              <a:xfrm>
                <a:off x="885825" y="1699338"/>
                <a:ext cx="7345363" cy="2275218"/>
                <a:chOff x="885825" y="1699338"/>
                <a:chExt cx="7345363" cy="2275218"/>
              </a:xfrm>
            </p:grpSpPr>
            <p:grpSp>
              <p:nvGrpSpPr>
                <p:cNvPr id="5" name="Group 3"/>
                <p:cNvGrpSpPr/>
                <p:nvPr/>
              </p:nvGrpSpPr>
              <p:grpSpPr bwMode="auto">
                <a:xfrm>
                  <a:off x="885825" y="1699338"/>
                  <a:ext cx="7345363" cy="2275218"/>
                  <a:chOff x="612" y="1219"/>
                  <a:chExt cx="4627" cy="1213"/>
                </a:xfrm>
              </p:grpSpPr>
              <p:sp>
                <p:nvSpPr>
                  <p:cNvPr id="227" name="AutoShape 129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12" y="1253"/>
                    <a:ext cx="4627" cy="1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52" y="1800"/>
                    <a:ext cx="90" cy="271"/>
                  </a:xfrm>
                  <a:prstGeom prst="rect">
                    <a:avLst/>
                  </a:prstGeom>
                  <a:solidFill>
                    <a:srgbClr val="1214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752" y="1800"/>
                    <a:ext cx="90" cy="271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30" name="Freeform 132"/>
                  <p:cNvSpPr/>
                  <p:nvPr/>
                </p:nvSpPr>
                <p:spPr bwMode="auto">
                  <a:xfrm>
                    <a:off x="1923" y="1662"/>
                    <a:ext cx="37" cy="53"/>
                  </a:xfrm>
                  <a:custGeom>
                    <a:avLst/>
                    <a:gdLst>
                      <a:gd name="T0" fmla="*/ 36 w 38"/>
                      <a:gd name="T1" fmla="*/ 38 h 73"/>
                      <a:gd name="T2" fmla="*/ 28 w 38"/>
                      <a:gd name="T3" fmla="*/ 38 h 73"/>
                      <a:gd name="T4" fmla="*/ 20 w 38"/>
                      <a:gd name="T5" fmla="*/ 38 h 73"/>
                      <a:gd name="T6" fmla="*/ 15 w 38"/>
                      <a:gd name="T7" fmla="*/ 35 h 73"/>
                      <a:gd name="T8" fmla="*/ 7 w 38"/>
                      <a:gd name="T9" fmla="*/ 35 h 73"/>
                      <a:gd name="T10" fmla="*/ 7 w 38"/>
                      <a:gd name="T11" fmla="*/ 31 h 73"/>
                      <a:gd name="T12" fmla="*/ 0 w 38"/>
                      <a:gd name="T13" fmla="*/ 27 h 73"/>
                      <a:gd name="T14" fmla="*/ 0 w 38"/>
                      <a:gd name="T15" fmla="*/ 23 h 73"/>
                      <a:gd name="T16" fmla="*/ 0 w 38"/>
                      <a:gd name="T17" fmla="*/ 20 h 73"/>
                      <a:gd name="T18" fmla="*/ 0 w 38"/>
                      <a:gd name="T19" fmla="*/ 16 h 73"/>
                      <a:gd name="T20" fmla="*/ 0 w 38"/>
                      <a:gd name="T21" fmla="*/ 12 h 73"/>
                      <a:gd name="T22" fmla="*/ 7 w 38"/>
                      <a:gd name="T23" fmla="*/ 8 h 73"/>
                      <a:gd name="T24" fmla="*/ 7 w 38"/>
                      <a:gd name="T25" fmla="*/ 4 h 73"/>
                      <a:gd name="T26" fmla="*/ 15 w 38"/>
                      <a:gd name="T27" fmla="*/ 0 h 73"/>
                      <a:gd name="T28" fmla="*/ 20 w 38"/>
                      <a:gd name="T29" fmla="*/ 0 h 73"/>
                      <a:gd name="T30" fmla="*/ 28 w 38"/>
                      <a:gd name="T31" fmla="*/ 0 h 73"/>
                      <a:gd name="T32" fmla="*/ 36 w 38"/>
                      <a:gd name="T33" fmla="*/ 0 h 7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73"/>
                      <a:gd name="T53" fmla="*/ 38 w 38"/>
                      <a:gd name="T54" fmla="*/ 73 h 7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73">
                        <a:moveTo>
                          <a:pt x="38" y="73"/>
                        </a:moveTo>
                        <a:lnTo>
                          <a:pt x="30" y="73"/>
                        </a:lnTo>
                        <a:lnTo>
                          <a:pt x="22" y="73"/>
                        </a:lnTo>
                        <a:lnTo>
                          <a:pt x="15" y="66"/>
                        </a:lnTo>
                        <a:lnTo>
                          <a:pt x="7" y="66"/>
                        </a:lnTo>
                        <a:lnTo>
                          <a:pt x="7" y="59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30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7" y="8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Freeform 133"/>
                  <p:cNvSpPr/>
                  <p:nvPr/>
                </p:nvSpPr>
                <p:spPr bwMode="auto">
                  <a:xfrm>
                    <a:off x="3707" y="1662"/>
                    <a:ext cx="36" cy="53"/>
                  </a:xfrm>
                  <a:custGeom>
                    <a:avLst/>
                    <a:gdLst>
                      <a:gd name="T0" fmla="*/ 0 w 37"/>
                      <a:gd name="T1" fmla="*/ 38 h 73"/>
                      <a:gd name="T2" fmla="*/ 7 w 37"/>
                      <a:gd name="T3" fmla="*/ 38 h 73"/>
                      <a:gd name="T4" fmla="*/ 15 w 37"/>
                      <a:gd name="T5" fmla="*/ 38 h 73"/>
                      <a:gd name="T6" fmla="*/ 20 w 37"/>
                      <a:gd name="T7" fmla="*/ 35 h 73"/>
                      <a:gd name="T8" fmla="*/ 20 w 37"/>
                      <a:gd name="T9" fmla="*/ 35 h 73"/>
                      <a:gd name="T10" fmla="*/ 28 w 37"/>
                      <a:gd name="T11" fmla="*/ 31 h 73"/>
                      <a:gd name="T12" fmla="*/ 35 w 37"/>
                      <a:gd name="T13" fmla="*/ 27 h 73"/>
                      <a:gd name="T14" fmla="*/ 35 w 37"/>
                      <a:gd name="T15" fmla="*/ 23 h 73"/>
                      <a:gd name="T16" fmla="*/ 35 w 37"/>
                      <a:gd name="T17" fmla="*/ 20 h 73"/>
                      <a:gd name="T18" fmla="*/ 35 w 37"/>
                      <a:gd name="T19" fmla="*/ 16 h 73"/>
                      <a:gd name="T20" fmla="*/ 35 w 37"/>
                      <a:gd name="T21" fmla="*/ 12 h 73"/>
                      <a:gd name="T22" fmla="*/ 28 w 37"/>
                      <a:gd name="T23" fmla="*/ 8 h 73"/>
                      <a:gd name="T24" fmla="*/ 20 w 37"/>
                      <a:gd name="T25" fmla="*/ 4 h 73"/>
                      <a:gd name="T26" fmla="*/ 20 w 37"/>
                      <a:gd name="T27" fmla="*/ 0 h 73"/>
                      <a:gd name="T28" fmla="*/ 15 w 37"/>
                      <a:gd name="T29" fmla="*/ 0 h 73"/>
                      <a:gd name="T30" fmla="*/ 7 w 37"/>
                      <a:gd name="T31" fmla="*/ 0 h 73"/>
                      <a:gd name="T32" fmla="*/ 0 w 37"/>
                      <a:gd name="T33" fmla="*/ 0 h 7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73"/>
                      <a:gd name="T53" fmla="*/ 37 w 37"/>
                      <a:gd name="T54" fmla="*/ 73 h 7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73">
                        <a:moveTo>
                          <a:pt x="0" y="73"/>
                        </a:moveTo>
                        <a:lnTo>
                          <a:pt x="7" y="73"/>
                        </a:lnTo>
                        <a:lnTo>
                          <a:pt x="15" y="73"/>
                        </a:lnTo>
                        <a:lnTo>
                          <a:pt x="22" y="66"/>
                        </a:lnTo>
                        <a:lnTo>
                          <a:pt x="30" y="59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30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8"/>
                        </a:lnTo>
                        <a:lnTo>
                          <a:pt x="22" y="0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134"/>
                  <p:cNvSpPr/>
                  <p:nvPr/>
                </p:nvSpPr>
                <p:spPr bwMode="auto">
                  <a:xfrm>
                    <a:off x="1923" y="1715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5 h 80"/>
                      <a:gd name="T10" fmla="*/ 7 w 38"/>
                      <a:gd name="T11" fmla="*/ 30 h 80"/>
                      <a:gd name="T12" fmla="*/ 0 w 38"/>
                      <a:gd name="T13" fmla="*/ 27 h 80"/>
                      <a:gd name="T14" fmla="*/ 0 w 38"/>
                      <a:gd name="T15" fmla="*/ 23 h 80"/>
                      <a:gd name="T16" fmla="*/ 0 w 38"/>
                      <a:gd name="T17" fmla="*/ 19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135"/>
                  <p:cNvSpPr/>
                  <p:nvPr/>
                </p:nvSpPr>
                <p:spPr bwMode="auto">
                  <a:xfrm>
                    <a:off x="3707" y="1715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5 h 80"/>
                      <a:gd name="T10" fmla="*/ 28 w 37"/>
                      <a:gd name="T11" fmla="*/ 30 h 80"/>
                      <a:gd name="T12" fmla="*/ 35 w 37"/>
                      <a:gd name="T13" fmla="*/ 27 h 80"/>
                      <a:gd name="T14" fmla="*/ 35 w 37"/>
                      <a:gd name="T15" fmla="*/ 23 h 80"/>
                      <a:gd name="T16" fmla="*/ 35 w 37"/>
                      <a:gd name="T17" fmla="*/ 19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136"/>
                  <p:cNvSpPr/>
                  <p:nvPr/>
                </p:nvSpPr>
                <p:spPr bwMode="auto">
                  <a:xfrm>
                    <a:off x="1693" y="1673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1"/>
                      <a:gd name="T2" fmla="*/ 15 w 68"/>
                      <a:gd name="T3" fmla="*/ 65 h 131"/>
                      <a:gd name="T4" fmla="*/ 30 w 68"/>
                      <a:gd name="T5" fmla="*/ 65 h 131"/>
                      <a:gd name="T6" fmla="*/ 36 w 68"/>
                      <a:gd name="T7" fmla="*/ 61 h 131"/>
                      <a:gd name="T8" fmla="*/ 51 w 68"/>
                      <a:gd name="T9" fmla="*/ 57 h 131"/>
                      <a:gd name="T10" fmla="*/ 58 w 68"/>
                      <a:gd name="T11" fmla="*/ 54 h 131"/>
                      <a:gd name="T12" fmla="*/ 58 w 68"/>
                      <a:gd name="T13" fmla="*/ 46 h 131"/>
                      <a:gd name="T14" fmla="*/ 66 w 68"/>
                      <a:gd name="T15" fmla="*/ 38 h 131"/>
                      <a:gd name="T16" fmla="*/ 66 w 68"/>
                      <a:gd name="T17" fmla="*/ 34 h 131"/>
                      <a:gd name="T18" fmla="*/ 66 w 68"/>
                      <a:gd name="T19" fmla="*/ 27 h 131"/>
                      <a:gd name="T20" fmla="*/ 58 w 68"/>
                      <a:gd name="T21" fmla="*/ 19 h 131"/>
                      <a:gd name="T22" fmla="*/ 58 w 68"/>
                      <a:gd name="T23" fmla="*/ 15 h 131"/>
                      <a:gd name="T24" fmla="*/ 51 w 68"/>
                      <a:gd name="T25" fmla="*/ 8 h 131"/>
                      <a:gd name="T26" fmla="*/ 36 w 68"/>
                      <a:gd name="T27" fmla="*/ 4 h 131"/>
                      <a:gd name="T28" fmla="*/ 30 w 68"/>
                      <a:gd name="T29" fmla="*/ 0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24"/>
                        </a:lnTo>
                        <a:lnTo>
                          <a:pt x="30" y="124"/>
                        </a:lnTo>
                        <a:lnTo>
                          <a:pt x="38" y="116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87"/>
                        </a:lnTo>
                        <a:lnTo>
                          <a:pt x="68" y="73"/>
                        </a:lnTo>
                        <a:lnTo>
                          <a:pt x="68" y="65"/>
                        </a:lnTo>
                        <a:lnTo>
                          <a:pt x="68" y="51"/>
                        </a:lnTo>
                        <a:lnTo>
                          <a:pt x="60" y="36"/>
                        </a:lnTo>
                        <a:lnTo>
                          <a:pt x="60" y="29"/>
                        </a:lnTo>
                        <a:lnTo>
                          <a:pt x="53" y="15"/>
                        </a:lnTo>
                        <a:lnTo>
                          <a:pt x="38" y="7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137"/>
                  <p:cNvSpPr/>
                  <p:nvPr/>
                </p:nvSpPr>
                <p:spPr bwMode="auto">
                  <a:xfrm>
                    <a:off x="3899" y="1673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1"/>
                      <a:gd name="T2" fmla="*/ 51 w 68"/>
                      <a:gd name="T3" fmla="*/ 65 h 131"/>
                      <a:gd name="T4" fmla="*/ 36 w 68"/>
                      <a:gd name="T5" fmla="*/ 65 h 131"/>
                      <a:gd name="T6" fmla="*/ 30 w 68"/>
                      <a:gd name="T7" fmla="*/ 61 h 131"/>
                      <a:gd name="T8" fmla="*/ 23 w 68"/>
                      <a:gd name="T9" fmla="*/ 57 h 131"/>
                      <a:gd name="T10" fmla="*/ 8 w 68"/>
                      <a:gd name="T11" fmla="*/ 54 h 131"/>
                      <a:gd name="T12" fmla="*/ 8 w 68"/>
                      <a:gd name="T13" fmla="*/ 46 h 131"/>
                      <a:gd name="T14" fmla="*/ 0 w 68"/>
                      <a:gd name="T15" fmla="*/ 38 h 131"/>
                      <a:gd name="T16" fmla="*/ 0 w 68"/>
                      <a:gd name="T17" fmla="*/ 34 h 131"/>
                      <a:gd name="T18" fmla="*/ 0 w 68"/>
                      <a:gd name="T19" fmla="*/ 27 h 131"/>
                      <a:gd name="T20" fmla="*/ 8 w 68"/>
                      <a:gd name="T21" fmla="*/ 19 h 131"/>
                      <a:gd name="T22" fmla="*/ 8 w 68"/>
                      <a:gd name="T23" fmla="*/ 15 h 131"/>
                      <a:gd name="T24" fmla="*/ 23 w 68"/>
                      <a:gd name="T25" fmla="*/ 8 h 131"/>
                      <a:gd name="T26" fmla="*/ 30 w 68"/>
                      <a:gd name="T27" fmla="*/ 4 h 131"/>
                      <a:gd name="T28" fmla="*/ 36 w 68"/>
                      <a:gd name="T29" fmla="*/ 0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24"/>
                        </a:lnTo>
                        <a:lnTo>
                          <a:pt x="38" y="124"/>
                        </a:lnTo>
                        <a:lnTo>
                          <a:pt x="30" y="116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87"/>
                        </a:lnTo>
                        <a:lnTo>
                          <a:pt x="0" y="73"/>
                        </a:lnTo>
                        <a:lnTo>
                          <a:pt x="0" y="65"/>
                        </a:lnTo>
                        <a:lnTo>
                          <a:pt x="0" y="51"/>
                        </a:lnTo>
                        <a:lnTo>
                          <a:pt x="8" y="36"/>
                        </a:lnTo>
                        <a:lnTo>
                          <a:pt x="8" y="29"/>
                        </a:lnTo>
                        <a:lnTo>
                          <a:pt x="23" y="15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138"/>
                  <p:cNvSpPr/>
                  <p:nvPr/>
                </p:nvSpPr>
                <p:spPr bwMode="auto">
                  <a:xfrm>
                    <a:off x="1693" y="1763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0"/>
                      <a:gd name="T2" fmla="*/ 15 w 68"/>
                      <a:gd name="T3" fmla="*/ 69 h 130"/>
                      <a:gd name="T4" fmla="*/ 30 w 68"/>
                      <a:gd name="T5" fmla="*/ 69 h 130"/>
                      <a:gd name="T6" fmla="*/ 36 w 68"/>
                      <a:gd name="T7" fmla="*/ 66 h 130"/>
                      <a:gd name="T8" fmla="*/ 51 w 68"/>
                      <a:gd name="T9" fmla="*/ 62 h 130"/>
                      <a:gd name="T10" fmla="*/ 58 w 68"/>
                      <a:gd name="T11" fmla="*/ 54 h 130"/>
                      <a:gd name="T12" fmla="*/ 58 w 68"/>
                      <a:gd name="T13" fmla="*/ 50 h 130"/>
                      <a:gd name="T14" fmla="*/ 66 w 68"/>
                      <a:gd name="T15" fmla="*/ 42 h 130"/>
                      <a:gd name="T16" fmla="*/ 66 w 68"/>
                      <a:gd name="T17" fmla="*/ 35 h 130"/>
                      <a:gd name="T18" fmla="*/ 66 w 68"/>
                      <a:gd name="T19" fmla="*/ 31 h 130"/>
                      <a:gd name="T20" fmla="*/ 58 w 68"/>
                      <a:gd name="T21" fmla="*/ 23 h 130"/>
                      <a:gd name="T22" fmla="*/ 58 w 68"/>
                      <a:gd name="T23" fmla="*/ 15 h 130"/>
                      <a:gd name="T24" fmla="*/ 51 w 68"/>
                      <a:gd name="T25" fmla="*/ 11 h 130"/>
                      <a:gd name="T26" fmla="*/ 36 w 68"/>
                      <a:gd name="T27" fmla="*/ 7 h 130"/>
                      <a:gd name="T28" fmla="*/ 30 w 68"/>
                      <a:gd name="T29" fmla="*/ 4 h 130"/>
                      <a:gd name="T30" fmla="*/ 15 w 68"/>
                      <a:gd name="T31" fmla="*/ 4 h 130"/>
                      <a:gd name="T32" fmla="*/ 0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0" y="130"/>
                        </a:moveTo>
                        <a:lnTo>
                          <a:pt x="15" y="130"/>
                        </a:lnTo>
                        <a:lnTo>
                          <a:pt x="30" y="130"/>
                        </a:lnTo>
                        <a:lnTo>
                          <a:pt x="38" y="123"/>
                        </a:lnTo>
                        <a:lnTo>
                          <a:pt x="53" y="116"/>
                        </a:lnTo>
                        <a:lnTo>
                          <a:pt x="60" y="101"/>
                        </a:lnTo>
                        <a:lnTo>
                          <a:pt x="60" y="94"/>
                        </a:lnTo>
                        <a:lnTo>
                          <a:pt x="68" y="79"/>
                        </a:lnTo>
                        <a:lnTo>
                          <a:pt x="68" y="65"/>
                        </a:lnTo>
                        <a:lnTo>
                          <a:pt x="68" y="58"/>
                        </a:lnTo>
                        <a:lnTo>
                          <a:pt x="60" y="43"/>
                        </a:lnTo>
                        <a:lnTo>
                          <a:pt x="60" y="29"/>
                        </a:lnTo>
                        <a:lnTo>
                          <a:pt x="53" y="21"/>
                        </a:lnTo>
                        <a:lnTo>
                          <a:pt x="38" y="14"/>
                        </a:lnTo>
                        <a:lnTo>
                          <a:pt x="30" y="7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139"/>
                  <p:cNvSpPr/>
                  <p:nvPr/>
                </p:nvSpPr>
                <p:spPr bwMode="auto">
                  <a:xfrm>
                    <a:off x="3899" y="1763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0"/>
                      <a:gd name="T2" fmla="*/ 51 w 68"/>
                      <a:gd name="T3" fmla="*/ 69 h 130"/>
                      <a:gd name="T4" fmla="*/ 36 w 68"/>
                      <a:gd name="T5" fmla="*/ 69 h 130"/>
                      <a:gd name="T6" fmla="*/ 30 w 68"/>
                      <a:gd name="T7" fmla="*/ 66 h 130"/>
                      <a:gd name="T8" fmla="*/ 23 w 68"/>
                      <a:gd name="T9" fmla="*/ 62 h 130"/>
                      <a:gd name="T10" fmla="*/ 8 w 68"/>
                      <a:gd name="T11" fmla="*/ 54 h 130"/>
                      <a:gd name="T12" fmla="*/ 8 w 68"/>
                      <a:gd name="T13" fmla="*/ 50 h 130"/>
                      <a:gd name="T14" fmla="*/ 0 w 68"/>
                      <a:gd name="T15" fmla="*/ 42 h 130"/>
                      <a:gd name="T16" fmla="*/ 0 w 68"/>
                      <a:gd name="T17" fmla="*/ 35 h 130"/>
                      <a:gd name="T18" fmla="*/ 0 w 68"/>
                      <a:gd name="T19" fmla="*/ 31 h 130"/>
                      <a:gd name="T20" fmla="*/ 8 w 68"/>
                      <a:gd name="T21" fmla="*/ 23 h 130"/>
                      <a:gd name="T22" fmla="*/ 8 w 68"/>
                      <a:gd name="T23" fmla="*/ 15 h 130"/>
                      <a:gd name="T24" fmla="*/ 23 w 68"/>
                      <a:gd name="T25" fmla="*/ 11 h 130"/>
                      <a:gd name="T26" fmla="*/ 30 w 68"/>
                      <a:gd name="T27" fmla="*/ 7 h 130"/>
                      <a:gd name="T28" fmla="*/ 36 w 68"/>
                      <a:gd name="T29" fmla="*/ 4 h 130"/>
                      <a:gd name="T30" fmla="*/ 51 w 68"/>
                      <a:gd name="T31" fmla="*/ 4 h 130"/>
                      <a:gd name="T32" fmla="*/ 66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68" y="130"/>
                        </a:moveTo>
                        <a:lnTo>
                          <a:pt x="53" y="130"/>
                        </a:lnTo>
                        <a:lnTo>
                          <a:pt x="38" y="130"/>
                        </a:lnTo>
                        <a:lnTo>
                          <a:pt x="30" y="123"/>
                        </a:lnTo>
                        <a:lnTo>
                          <a:pt x="23" y="116"/>
                        </a:lnTo>
                        <a:lnTo>
                          <a:pt x="8" y="101"/>
                        </a:lnTo>
                        <a:lnTo>
                          <a:pt x="8" y="94"/>
                        </a:lnTo>
                        <a:lnTo>
                          <a:pt x="0" y="79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8" y="43"/>
                        </a:lnTo>
                        <a:lnTo>
                          <a:pt x="8" y="29"/>
                        </a:lnTo>
                        <a:lnTo>
                          <a:pt x="23" y="21"/>
                        </a:lnTo>
                        <a:lnTo>
                          <a:pt x="30" y="14"/>
                        </a:lnTo>
                        <a:lnTo>
                          <a:pt x="38" y="7"/>
                        </a:lnTo>
                        <a:lnTo>
                          <a:pt x="53" y="7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140"/>
                  <p:cNvSpPr/>
                  <p:nvPr/>
                </p:nvSpPr>
                <p:spPr bwMode="auto">
                  <a:xfrm>
                    <a:off x="1693" y="1858"/>
                    <a:ext cx="67" cy="96"/>
                  </a:xfrm>
                  <a:custGeom>
                    <a:avLst/>
                    <a:gdLst>
                      <a:gd name="T0" fmla="*/ 0 w 68"/>
                      <a:gd name="T1" fmla="*/ 70 h 131"/>
                      <a:gd name="T2" fmla="*/ 15 w 68"/>
                      <a:gd name="T3" fmla="*/ 70 h 131"/>
                      <a:gd name="T4" fmla="*/ 30 w 68"/>
                      <a:gd name="T5" fmla="*/ 67 h 131"/>
                      <a:gd name="T6" fmla="*/ 36 w 68"/>
                      <a:gd name="T7" fmla="*/ 63 h 131"/>
                      <a:gd name="T8" fmla="*/ 51 w 68"/>
                      <a:gd name="T9" fmla="*/ 59 h 131"/>
                      <a:gd name="T10" fmla="*/ 58 w 68"/>
                      <a:gd name="T11" fmla="*/ 55 h 131"/>
                      <a:gd name="T12" fmla="*/ 58 w 68"/>
                      <a:gd name="T13" fmla="*/ 51 h 131"/>
                      <a:gd name="T14" fmla="*/ 66 w 68"/>
                      <a:gd name="T15" fmla="*/ 43 h 131"/>
                      <a:gd name="T16" fmla="*/ 66 w 68"/>
                      <a:gd name="T17" fmla="*/ 35 h 131"/>
                      <a:gd name="T18" fmla="*/ 66 w 68"/>
                      <a:gd name="T19" fmla="*/ 27 h 131"/>
                      <a:gd name="T20" fmla="*/ 58 w 68"/>
                      <a:gd name="T21" fmla="*/ 23 h 131"/>
                      <a:gd name="T22" fmla="*/ 58 w 68"/>
                      <a:gd name="T23" fmla="*/ 15 h 131"/>
                      <a:gd name="T24" fmla="*/ 51 w 68"/>
                      <a:gd name="T25" fmla="*/ 12 h 131"/>
                      <a:gd name="T26" fmla="*/ 36 w 68"/>
                      <a:gd name="T27" fmla="*/ 8 h 131"/>
                      <a:gd name="T28" fmla="*/ 30 w 68"/>
                      <a:gd name="T29" fmla="*/ 4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31"/>
                        </a:lnTo>
                        <a:lnTo>
                          <a:pt x="30" y="124"/>
                        </a:lnTo>
                        <a:lnTo>
                          <a:pt x="38" y="117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95"/>
                        </a:lnTo>
                        <a:lnTo>
                          <a:pt x="68" y="80"/>
                        </a:lnTo>
                        <a:lnTo>
                          <a:pt x="68" y="66"/>
                        </a:lnTo>
                        <a:lnTo>
                          <a:pt x="68" y="51"/>
                        </a:lnTo>
                        <a:lnTo>
                          <a:pt x="60" y="44"/>
                        </a:lnTo>
                        <a:lnTo>
                          <a:pt x="60" y="29"/>
                        </a:lnTo>
                        <a:lnTo>
                          <a:pt x="53" y="22"/>
                        </a:lnTo>
                        <a:lnTo>
                          <a:pt x="38" y="15"/>
                        </a:lnTo>
                        <a:lnTo>
                          <a:pt x="30" y="8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141"/>
                  <p:cNvSpPr/>
                  <p:nvPr/>
                </p:nvSpPr>
                <p:spPr bwMode="auto">
                  <a:xfrm>
                    <a:off x="3899" y="1858"/>
                    <a:ext cx="67" cy="96"/>
                  </a:xfrm>
                  <a:custGeom>
                    <a:avLst/>
                    <a:gdLst>
                      <a:gd name="T0" fmla="*/ 66 w 68"/>
                      <a:gd name="T1" fmla="*/ 70 h 131"/>
                      <a:gd name="T2" fmla="*/ 51 w 68"/>
                      <a:gd name="T3" fmla="*/ 70 h 131"/>
                      <a:gd name="T4" fmla="*/ 36 w 68"/>
                      <a:gd name="T5" fmla="*/ 67 h 131"/>
                      <a:gd name="T6" fmla="*/ 30 w 68"/>
                      <a:gd name="T7" fmla="*/ 63 h 131"/>
                      <a:gd name="T8" fmla="*/ 23 w 68"/>
                      <a:gd name="T9" fmla="*/ 59 h 131"/>
                      <a:gd name="T10" fmla="*/ 8 w 68"/>
                      <a:gd name="T11" fmla="*/ 55 h 131"/>
                      <a:gd name="T12" fmla="*/ 8 w 68"/>
                      <a:gd name="T13" fmla="*/ 51 h 131"/>
                      <a:gd name="T14" fmla="*/ 0 w 68"/>
                      <a:gd name="T15" fmla="*/ 43 h 131"/>
                      <a:gd name="T16" fmla="*/ 0 w 68"/>
                      <a:gd name="T17" fmla="*/ 35 h 131"/>
                      <a:gd name="T18" fmla="*/ 0 w 68"/>
                      <a:gd name="T19" fmla="*/ 27 h 131"/>
                      <a:gd name="T20" fmla="*/ 8 w 68"/>
                      <a:gd name="T21" fmla="*/ 23 h 131"/>
                      <a:gd name="T22" fmla="*/ 8 w 68"/>
                      <a:gd name="T23" fmla="*/ 15 h 131"/>
                      <a:gd name="T24" fmla="*/ 23 w 68"/>
                      <a:gd name="T25" fmla="*/ 12 h 131"/>
                      <a:gd name="T26" fmla="*/ 30 w 68"/>
                      <a:gd name="T27" fmla="*/ 8 h 131"/>
                      <a:gd name="T28" fmla="*/ 36 w 68"/>
                      <a:gd name="T29" fmla="*/ 4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31"/>
                        </a:lnTo>
                        <a:lnTo>
                          <a:pt x="38" y="124"/>
                        </a:lnTo>
                        <a:lnTo>
                          <a:pt x="30" y="117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95"/>
                        </a:lnTo>
                        <a:lnTo>
                          <a:pt x="0" y="80"/>
                        </a:lnTo>
                        <a:lnTo>
                          <a:pt x="0" y="66"/>
                        </a:lnTo>
                        <a:lnTo>
                          <a:pt x="0" y="51"/>
                        </a:lnTo>
                        <a:lnTo>
                          <a:pt x="8" y="44"/>
                        </a:lnTo>
                        <a:lnTo>
                          <a:pt x="8" y="29"/>
                        </a:lnTo>
                        <a:lnTo>
                          <a:pt x="23" y="22"/>
                        </a:lnTo>
                        <a:lnTo>
                          <a:pt x="30" y="15"/>
                        </a:lnTo>
                        <a:lnTo>
                          <a:pt x="38" y="8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142"/>
                  <p:cNvSpPr/>
                  <p:nvPr/>
                </p:nvSpPr>
                <p:spPr bwMode="auto">
                  <a:xfrm>
                    <a:off x="1693" y="1954"/>
                    <a:ext cx="67" cy="96"/>
                  </a:xfrm>
                  <a:custGeom>
                    <a:avLst/>
                    <a:gdLst>
                      <a:gd name="T0" fmla="*/ 0 w 68"/>
                      <a:gd name="T1" fmla="*/ 70 h 131"/>
                      <a:gd name="T2" fmla="*/ 15 w 68"/>
                      <a:gd name="T3" fmla="*/ 70 h 131"/>
                      <a:gd name="T4" fmla="*/ 30 w 68"/>
                      <a:gd name="T5" fmla="*/ 67 h 131"/>
                      <a:gd name="T6" fmla="*/ 36 w 68"/>
                      <a:gd name="T7" fmla="*/ 62 h 131"/>
                      <a:gd name="T8" fmla="*/ 51 w 68"/>
                      <a:gd name="T9" fmla="*/ 59 h 131"/>
                      <a:gd name="T10" fmla="*/ 58 w 68"/>
                      <a:gd name="T11" fmla="*/ 55 h 131"/>
                      <a:gd name="T12" fmla="*/ 58 w 68"/>
                      <a:gd name="T13" fmla="*/ 47 h 131"/>
                      <a:gd name="T14" fmla="*/ 66 w 68"/>
                      <a:gd name="T15" fmla="*/ 43 h 131"/>
                      <a:gd name="T16" fmla="*/ 66 w 68"/>
                      <a:gd name="T17" fmla="*/ 35 h 131"/>
                      <a:gd name="T18" fmla="*/ 66 w 68"/>
                      <a:gd name="T19" fmla="*/ 27 h 131"/>
                      <a:gd name="T20" fmla="*/ 58 w 68"/>
                      <a:gd name="T21" fmla="*/ 19 h 131"/>
                      <a:gd name="T22" fmla="*/ 58 w 68"/>
                      <a:gd name="T23" fmla="*/ 15 h 131"/>
                      <a:gd name="T24" fmla="*/ 51 w 68"/>
                      <a:gd name="T25" fmla="*/ 8 h 131"/>
                      <a:gd name="T26" fmla="*/ 36 w 68"/>
                      <a:gd name="T27" fmla="*/ 4 h 131"/>
                      <a:gd name="T28" fmla="*/ 30 w 68"/>
                      <a:gd name="T29" fmla="*/ 0 h 131"/>
                      <a:gd name="T30" fmla="*/ 15 w 68"/>
                      <a:gd name="T31" fmla="*/ 0 h 131"/>
                      <a:gd name="T32" fmla="*/ 0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0" y="131"/>
                        </a:moveTo>
                        <a:lnTo>
                          <a:pt x="15" y="131"/>
                        </a:lnTo>
                        <a:lnTo>
                          <a:pt x="30" y="124"/>
                        </a:lnTo>
                        <a:lnTo>
                          <a:pt x="38" y="116"/>
                        </a:lnTo>
                        <a:lnTo>
                          <a:pt x="53" y="109"/>
                        </a:lnTo>
                        <a:lnTo>
                          <a:pt x="60" y="102"/>
                        </a:lnTo>
                        <a:lnTo>
                          <a:pt x="60" y="87"/>
                        </a:lnTo>
                        <a:lnTo>
                          <a:pt x="68" y="80"/>
                        </a:lnTo>
                        <a:lnTo>
                          <a:pt x="68" y="65"/>
                        </a:lnTo>
                        <a:lnTo>
                          <a:pt x="68" y="51"/>
                        </a:lnTo>
                        <a:lnTo>
                          <a:pt x="60" y="36"/>
                        </a:lnTo>
                        <a:lnTo>
                          <a:pt x="60" y="29"/>
                        </a:lnTo>
                        <a:lnTo>
                          <a:pt x="53" y="15"/>
                        </a:lnTo>
                        <a:lnTo>
                          <a:pt x="38" y="7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143"/>
                  <p:cNvSpPr/>
                  <p:nvPr/>
                </p:nvSpPr>
                <p:spPr bwMode="auto">
                  <a:xfrm>
                    <a:off x="3899" y="1954"/>
                    <a:ext cx="67" cy="96"/>
                  </a:xfrm>
                  <a:custGeom>
                    <a:avLst/>
                    <a:gdLst>
                      <a:gd name="T0" fmla="*/ 66 w 68"/>
                      <a:gd name="T1" fmla="*/ 70 h 131"/>
                      <a:gd name="T2" fmla="*/ 51 w 68"/>
                      <a:gd name="T3" fmla="*/ 70 h 131"/>
                      <a:gd name="T4" fmla="*/ 36 w 68"/>
                      <a:gd name="T5" fmla="*/ 67 h 131"/>
                      <a:gd name="T6" fmla="*/ 30 w 68"/>
                      <a:gd name="T7" fmla="*/ 62 h 131"/>
                      <a:gd name="T8" fmla="*/ 23 w 68"/>
                      <a:gd name="T9" fmla="*/ 59 h 131"/>
                      <a:gd name="T10" fmla="*/ 8 w 68"/>
                      <a:gd name="T11" fmla="*/ 55 h 131"/>
                      <a:gd name="T12" fmla="*/ 8 w 68"/>
                      <a:gd name="T13" fmla="*/ 47 h 131"/>
                      <a:gd name="T14" fmla="*/ 0 w 68"/>
                      <a:gd name="T15" fmla="*/ 43 h 131"/>
                      <a:gd name="T16" fmla="*/ 0 w 68"/>
                      <a:gd name="T17" fmla="*/ 35 h 131"/>
                      <a:gd name="T18" fmla="*/ 0 w 68"/>
                      <a:gd name="T19" fmla="*/ 27 h 131"/>
                      <a:gd name="T20" fmla="*/ 8 w 68"/>
                      <a:gd name="T21" fmla="*/ 19 h 131"/>
                      <a:gd name="T22" fmla="*/ 8 w 68"/>
                      <a:gd name="T23" fmla="*/ 15 h 131"/>
                      <a:gd name="T24" fmla="*/ 23 w 68"/>
                      <a:gd name="T25" fmla="*/ 8 h 131"/>
                      <a:gd name="T26" fmla="*/ 30 w 68"/>
                      <a:gd name="T27" fmla="*/ 4 h 131"/>
                      <a:gd name="T28" fmla="*/ 36 w 68"/>
                      <a:gd name="T29" fmla="*/ 0 h 131"/>
                      <a:gd name="T30" fmla="*/ 51 w 68"/>
                      <a:gd name="T31" fmla="*/ 0 h 131"/>
                      <a:gd name="T32" fmla="*/ 66 w 68"/>
                      <a:gd name="T33" fmla="*/ 0 h 1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1"/>
                      <a:gd name="T53" fmla="*/ 68 w 68"/>
                      <a:gd name="T54" fmla="*/ 131 h 1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1">
                        <a:moveTo>
                          <a:pt x="68" y="131"/>
                        </a:moveTo>
                        <a:lnTo>
                          <a:pt x="53" y="131"/>
                        </a:lnTo>
                        <a:lnTo>
                          <a:pt x="38" y="124"/>
                        </a:lnTo>
                        <a:lnTo>
                          <a:pt x="30" y="116"/>
                        </a:lnTo>
                        <a:lnTo>
                          <a:pt x="23" y="109"/>
                        </a:lnTo>
                        <a:lnTo>
                          <a:pt x="8" y="102"/>
                        </a:lnTo>
                        <a:lnTo>
                          <a:pt x="8" y="87"/>
                        </a:lnTo>
                        <a:lnTo>
                          <a:pt x="0" y="80"/>
                        </a:lnTo>
                        <a:lnTo>
                          <a:pt x="0" y="65"/>
                        </a:lnTo>
                        <a:lnTo>
                          <a:pt x="0" y="51"/>
                        </a:lnTo>
                        <a:lnTo>
                          <a:pt x="8" y="36"/>
                        </a:lnTo>
                        <a:lnTo>
                          <a:pt x="8" y="29"/>
                        </a:lnTo>
                        <a:lnTo>
                          <a:pt x="23" y="15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  <a:lnTo>
                          <a:pt x="53" y="0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144"/>
                  <p:cNvSpPr/>
                  <p:nvPr/>
                </p:nvSpPr>
                <p:spPr bwMode="auto">
                  <a:xfrm>
                    <a:off x="1693" y="2045"/>
                    <a:ext cx="67" cy="95"/>
                  </a:xfrm>
                  <a:custGeom>
                    <a:avLst/>
                    <a:gdLst>
                      <a:gd name="T0" fmla="*/ 0 w 68"/>
                      <a:gd name="T1" fmla="*/ 69 h 130"/>
                      <a:gd name="T2" fmla="*/ 15 w 68"/>
                      <a:gd name="T3" fmla="*/ 69 h 130"/>
                      <a:gd name="T4" fmla="*/ 30 w 68"/>
                      <a:gd name="T5" fmla="*/ 69 h 130"/>
                      <a:gd name="T6" fmla="*/ 36 w 68"/>
                      <a:gd name="T7" fmla="*/ 66 h 130"/>
                      <a:gd name="T8" fmla="*/ 51 w 68"/>
                      <a:gd name="T9" fmla="*/ 62 h 130"/>
                      <a:gd name="T10" fmla="*/ 58 w 68"/>
                      <a:gd name="T11" fmla="*/ 54 h 130"/>
                      <a:gd name="T12" fmla="*/ 58 w 68"/>
                      <a:gd name="T13" fmla="*/ 50 h 130"/>
                      <a:gd name="T14" fmla="*/ 66 w 68"/>
                      <a:gd name="T15" fmla="*/ 42 h 130"/>
                      <a:gd name="T16" fmla="*/ 66 w 68"/>
                      <a:gd name="T17" fmla="*/ 35 h 130"/>
                      <a:gd name="T18" fmla="*/ 66 w 68"/>
                      <a:gd name="T19" fmla="*/ 31 h 130"/>
                      <a:gd name="T20" fmla="*/ 58 w 68"/>
                      <a:gd name="T21" fmla="*/ 23 h 130"/>
                      <a:gd name="T22" fmla="*/ 58 w 68"/>
                      <a:gd name="T23" fmla="*/ 15 h 130"/>
                      <a:gd name="T24" fmla="*/ 51 w 68"/>
                      <a:gd name="T25" fmla="*/ 11 h 130"/>
                      <a:gd name="T26" fmla="*/ 36 w 68"/>
                      <a:gd name="T27" fmla="*/ 7 h 130"/>
                      <a:gd name="T28" fmla="*/ 30 w 68"/>
                      <a:gd name="T29" fmla="*/ 4 h 130"/>
                      <a:gd name="T30" fmla="*/ 15 w 68"/>
                      <a:gd name="T31" fmla="*/ 4 h 130"/>
                      <a:gd name="T32" fmla="*/ 0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0" y="130"/>
                        </a:moveTo>
                        <a:lnTo>
                          <a:pt x="15" y="130"/>
                        </a:lnTo>
                        <a:lnTo>
                          <a:pt x="30" y="130"/>
                        </a:lnTo>
                        <a:lnTo>
                          <a:pt x="38" y="123"/>
                        </a:lnTo>
                        <a:lnTo>
                          <a:pt x="53" y="116"/>
                        </a:lnTo>
                        <a:lnTo>
                          <a:pt x="60" y="101"/>
                        </a:lnTo>
                        <a:lnTo>
                          <a:pt x="60" y="94"/>
                        </a:lnTo>
                        <a:lnTo>
                          <a:pt x="68" y="80"/>
                        </a:lnTo>
                        <a:lnTo>
                          <a:pt x="68" y="65"/>
                        </a:lnTo>
                        <a:lnTo>
                          <a:pt x="68" y="58"/>
                        </a:lnTo>
                        <a:lnTo>
                          <a:pt x="60" y="43"/>
                        </a:lnTo>
                        <a:lnTo>
                          <a:pt x="60" y="29"/>
                        </a:lnTo>
                        <a:lnTo>
                          <a:pt x="53" y="21"/>
                        </a:lnTo>
                        <a:lnTo>
                          <a:pt x="38" y="14"/>
                        </a:lnTo>
                        <a:lnTo>
                          <a:pt x="30" y="7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145"/>
                  <p:cNvSpPr/>
                  <p:nvPr/>
                </p:nvSpPr>
                <p:spPr bwMode="auto">
                  <a:xfrm>
                    <a:off x="3899" y="2045"/>
                    <a:ext cx="67" cy="95"/>
                  </a:xfrm>
                  <a:custGeom>
                    <a:avLst/>
                    <a:gdLst>
                      <a:gd name="T0" fmla="*/ 66 w 68"/>
                      <a:gd name="T1" fmla="*/ 69 h 130"/>
                      <a:gd name="T2" fmla="*/ 51 w 68"/>
                      <a:gd name="T3" fmla="*/ 69 h 130"/>
                      <a:gd name="T4" fmla="*/ 36 w 68"/>
                      <a:gd name="T5" fmla="*/ 69 h 130"/>
                      <a:gd name="T6" fmla="*/ 30 w 68"/>
                      <a:gd name="T7" fmla="*/ 66 h 130"/>
                      <a:gd name="T8" fmla="*/ 23 w 68"/>
                      <a:gd name="T9" fmla="*/ 62 h 130"/>
                      <a:gd name="T10" fmla="*/ 8 w 68"/>
                      <a:gd name="T11" fmla="*/ 54 h 130"/>
                      <a:gd name="T12" fmla="*/ 8 w 68"/>
                      <a:gd name="T13" fmla="*/ 50 h 130"/>
                      <a:gd name="T14" fmla="*/ 0 w 68"/>
                      <a:gd name="T15" fmla="*/ 42 h 130"/>
                      <a:gd name="T16" fmla="*/ 0 w 68"/>
                      <a:gd name="T17" fmla="*/ 35 h 130"/>
                      <a:gd name="T18" fmla="*/ 0 w 68"/>
                      <a:gd name="T19" fmla="*/ 31 h 130"/>
                      <a:gd name="T20" fmla="*/ 8 w 68"/>
                      <a:gd name="T21" fmla="*/ 23 h 130"/>
                      <a:gd name="T22" fmla="*/ 8 w 68"/>
                      <a:gd name="T23" fmla="*/ 15 h 130"/>
                      <a:gd name="T24" fmla="*/ 23 w 68"/>
                      <a:gd name="T25" fmla="*/ 11 h 130"/>
                      <a:gd name="T26" fmla="*/ 30 w 68"/>
                      <a:gd name="T27" fmla="*/ 7 h 130"/>
                      <a:gd name="T28" fmla="*/ 36 w 68"/>
                      <a:gd name="T29" fmla="*/ 4 h 130"/>
                      <a:gd name="T30" fmla="*/ 51 w 68"/>
                      <a:gd name="T31" fmla="*/ 4 h 130"/>
                      <a:gd name="T32" fmla="*/ 66 w 68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130"/>
                      <a:gd name="T53" fmla="*/ 68 w 68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130">
                        <a:moveTo>
                          <a:pt x="68" y="130"/>
                        </a:moveTo>
                        <a:lnTo>
                          <a:pt x="53" y="130"/>
                        </a:lnTo>
                        <a:lnTo>
                          <a:pt x="38" y="130"/>
                        </a:lnTo>
                        <a:lnTo>
                          <a:pt x="30" y="123"/>
                        </a:lnTo>
                        <a:lnTo>
                          <a:pt x="23" y="116"/>
                        </a:lnTo>
                        <a:lnTo>
                          <a:pt x="8" y="101"/>
                        </a:lnTo>
                        <a:lnTo>
                          <a:pt x="8" y="94"/>
                        </a:lnTo>
                        <a:lnTo>
                          <a:pt x="0" y="80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8" y="43"/>
                        </a:lnTo>
                        <a:lnTo>
                          <a:pt x="8" y="29"/>
                        </a:lnTo>
                        <a:lnTo>
                          <a:pt x="23" y="21"/>
                        </a:lnTo>
                        <a:lnTo>
                          <a:pt x="30" y="14"/>
                        </a:lnTo>
                        <a:lnTo>
                          <a:pt x="38" y="7"/>
                        </a:lnTo>
                        <a:lnTo>
                          <a:pt x="53" y="7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146"/>
                  <p:cNvSpPr/>
                  <p:nvPr/>
                </p:nvSpPr>
                <p:spPr bwMode="auto">
                  <a:xfrm>
                    <a:off x="1923" y="1768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4 h 80"/>
                      <a:gd name="T6" fmla="*/ 15 w 38"/>
                      <a:gd name="T7" fmla="*/ 39 h 80"/>
                      <a:gd name="T8" fmla="*/ 7 w 38"/>
                      <a:gd name="T9" fmla="*/ 39 h 80"/>
                      <a:gd name="T10" fmla="*/ 7 w 38"/>
                      <a:gd name="T11" fmla="*/ 35 h 80"/>
                      <a:gd name="T12" fmla="*/ 0 w 38"/>
                      <a:gd name="T13" fmla="*/ 32 h 80"/>
                      <a:gd name="T14" fmla="*/ 0 w 38"/>
                      <a:gd name="T15" fmla="*/ 28 h 80"/>
                      <a:gd name="T16" fmla="*/ 0 w 38"/>
                      <a:gd name="T17" fmla="*/ 24 h 80"/>
                      <a:gd name="T18" fmla="*/ 0 w 38"/>
                      <a:gd name="T19" fmla="*/ 20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2"/>
                        </a:lnTo>
                        <a:lnTo>
                          <a:pt x="7" y="72"/>
                        </a:lnTo>
                        <a:lnTo>
                          <a:pt x="7" y="65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7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147"/>
                  <p:cNvSpPr/>
                  <p:nvPr/>
                </p:nvSpPr>
                <p:spPr bwMode="auto">
                  <a:xfrm>
                    <a:off x="3707" y="1768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4 h 80"/>
                      <a:gd name="T6" fmla="*/ 20 w 37"/>
                      <a:gd name="T7" fmla="*/ 39 h 80"/>
                      <a:gd name="T8" fmla="*/ 20 w 37"/>
                      <a:gd name="T9" fmla="*/ 39 h 80"/>
                      <a:gd name="T10" fmla="*/ 28 w 37"/>
                      <a:gd name="T11" fmla="*/ 35 h 80"/>
                      <a:gd name="T12" fmla="*/ 35 w 37"/>
                      <a:gd name="T13" fmla="*/ 32 h 80"/>
                      <a:gd name="T14" fmla="*/ 35 w 37"/>
                      <a:gd name="T15" fmla="*/ 28 h 80"/>
                      <a:gd name="T16" fmla="*/ 35 w 37"/>
                      <a:gd name="T17" fmla="*/ 24 h 80"/>
                      <a:gd name="T18" fmla="*/ 35 w 37"/>
                      <a:gd name="T19" fmla="*/ 20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2"/>
                        </a:lnTo>
                        <a:lnTo>
                          <a:pt x="30" y="65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7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148"/>
                  <p:cNvSpPr/>
                  <p:nvPr/>
                </p:nvSpPr>
                <p:spPr bwMode="auto">
                  <a:xfrm>
                    <a:off x="1923" y="1996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0 h 80"/>
                      <a:gd name="T6" fmla="*/ 15 w 38"/>
                      <a:gd name="T7" fmla="*/ 40 h 80"/>
                      <a:gd name="T8" fmla="*/ 7 w 38"/>
                      <a:gd name="T9" fmla="*/ 36 h 80"/>
                      <a:gd name="T10" fmla="*/ 7 w 38"/>
                      <a:gd name="T11" fmla="*/ 32 h 80"/>
                      <a:gd name="T12" fmla="*/ 0 w 38"/>
                      <a:gd name="T13" fmla="*/ 28 h 80"/>
                      <a:gd name="T14" fmla="*/ 0 w 38"/>
                      <a:gd name="T15" fmla="*/ 24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149"/>
                  <p:cNvSpPr/>
                  <p:nvPr/>
                </p:nvSpPr>
                <p:spPr bwMode="auto">
                  <a:xfrm>
                    <a:off x="3707" y="1996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0 h 80"/>
                      <a:gd name="T6" fmla="*/ 20 w 37"/>
                      <a:gd name="T7" fmla="*/ 40 h 80"/>
                      <a:gd name="T8" fmla="*/ 20 w 37"/>
                      <a:gd name="T9" fmla="*/ 36 h 80"/>
                      <a:gd name="T10" fmla="*/ 28 w 37"/>
                      <a:gd name="T11" fmla="*/ 32 h 80"/>
                      <a:gd name="T12" fmla="*/ 35 w 37"/>
                      <a:gd name="T13" fmla="*/ 28 h 80"/>
                      <a:gd name="T14" fmla="*/ 35 w 37"/>
                      <a:gd name="T15" fmla="*/ 24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150"/>
                  <p:cNvSpPr/>
                  <p:nvPr/>
                </p:nvSpPr>
                <p:spPr bwMode="auto">
                  <a:xfrm>
                    <a:off x="1923" y="1879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44 h 80"/>
                      <a:gd name="T6" fmla="*/ 15 w 38"/>
                      <a:gd name="T7" fmla="*/ 40 h 80"/>
                      <a:gd name="T8" fmla="*/ 7 w 38"/>
                      <a:gd name="T9" fmla="*/ 40 h 80"/>
                      <a:gd name="T10" fmla="*/ 7 w 38"/>
                      <a:gd name="T11" fmla="*/ 36 h 80"/>
                      <a:gd name="T12" fmla="*/ 0 w 38"/>
                      <a:gd name="T13" fmla="*/ 32 h 80"/>
                      <a:gd name="T14" fmla="*/ 0 w 38"/>
                      <a:gd name="T15" fmla="*/ 28 h 80"/>
                      <a:gd name="T16" fmla="*/ 0 w 38"/>
                      <a:gd name="T17" fmla="*/ 24 h 80"/>
                      <a:gd name="T18" fmla="*/ 0 w 38"/>
                      <a:gd name="T19" fmla="*/ 20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3"/>
                        </a:lnTo>
                        <a:lnTo>
                          <a:pt x="7" y="73"/>
                        </a:lnTo>
                        <a:lnTo>
                          <a:pt x="7" y="66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5"/>
                        </a:lnTo>
                        <a:lnTo>
                          <a:pt x="15" y="8"/>
                        </a:lnTo>
                        <a:lnTo>
                          <a:pt x="22" y="8"/>
                        </a:lnTo>
                        <a:lnTo>
                          <a:pt x="30" y="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Freeform 151"/>
                  <p:cNvSpPr/>
                  <p:nvPr/>
                </p:nvSpPr>
                <p:spPr bwMode="auto">
                  <a:xfrm>
                    <a:off x="3707" y="1879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44 h 80"/>
                      <a:gd name="T6" fmla="*/ 20 w 37"/>
                      <a:gd name="T7" fmla="*/ 40 h 80"/>
                      <a:gd name="T8" fmla="*/ 20 w 37"/>
                      <a:gd name="T9" fmla="*/ 40 h 80"/>
                      <a:gd name="T10" fmla="*/ 28 w 37"/>
                      <a:gd name="T11" fmla="*/ 36 h 80"/>
                      <a:gd name="T12" fmla="*/ 35 w 37"/>
                      <a:gd name="T13" fmla="*/ 32 h 80"/>
                      <a:gd name="T14" fmla="*/ 35 w 37"/>
                      <a:gd name="T15" fmla="*/ 28 h 80"/>
                      <a:gd name="T16" fmla="*/ 35 w 37"/>
                      <a:gd name="T17" fmla="*/ 24 h 80"/>
                      <a:gd name="T18" fmla="*/ 35 w 37"/>
                      <a:gd name="T19" fmla="*/ 20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3"/>
                        </a:lnTo>
                        <a:lnTo>
                          <a:pt x="30" y="66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4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5"/>
                        </a:lnTo>
                        <a:lnTo>
                          <a:pt x="22" y="8"/>
                        </a:lnTo>
                        <a:lnTo>
                          <a:pt x="15" y="8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152"/>
                  <p:cNvSpPr/>
                  <p:nvPr/>
                </p:nvSpPr>
                <p:spPr bwMode="auto">
                  <a:xfrm>
                    <a:off x="1923" y="2108"/>
                    <a:ext cx="37" cy="59"/>
                  </a:xfrm>
                  <a:custGeom>
                    <a:avLst/>
                    <a:gdLst>
                      <a:gd name="T0" fmla="*/ 36 w 38"/>
                      <a:gd name="T1" fmla="*/ 44 h 80"/>
                      <a:gd name="T2" fmla="*/ 28 w 38"/>
                      <a:gd name="T3" fmla="*/ 44 h 80"/>
                      <a:gd name="T4" fmla="*/ 20 w 38"/>
                      <a:gd name="T5" fmla="*/ 39 h 80"/>
                      <a:gd name="T6" fmla="*/ 15 w 38"/>
                      <a:gd name="T7" fmla="*/ 39 h 80"/>
                      <a:gd name="T8" fmla="*/ 7 w 38"/>
                      <a:gd name="T9" fmla="*/ 35 h 80"/>
                      <a:gd name="T10" fmla="*/ 7 w 38"/>
                      <a:gd name="T11" fmla="*/ 32 h 80"/>
                      <a:gd name="T12" fmla="*/ 0 w 38"/>
                      <a:gd name="T13" fmla="*/ 28 h 80"/>
                      <a:gd name="T14" fmla="*/ 0 w 38"/>
                      <a:gd name="T15" fmla="*/ 24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7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2"/>
                        </a:lnTo>
                        <a:lnTo>
                          <a:pt x="15" y="72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153"/>
                  <p:cNvSpPr/>
                  <p:nvPr/>
                </p:nvSpPr>
                <p:spPr bwMode="auto">
                  <a:xfrm>
                    <a:off x="3707" y="2108"/>
                    <a:ext cx="36" cy="59"/>
                  </a:xfrm>
                  <a:custGeom>
                    <a:avLst/>
                    <a:gdLst>
                      <a:gd name="T0" fmla="*/ 0 w 37"/>
                      <a:gd name="T1" fmla="*/ 44 h 80"/>
                      <a:gd name="T2" fmla="*/ 7 w 37"/>
                      <a:gd name="T3" fmla="*/ 44 h 80"/>
                      <a:gd name="T4" fmla="*/ 15 w 37"/>
                      <a:gd name="T5" fmla="*/ 39 h 80"/>
                      <a:gd name="T6" fmla="*/ 20 w 37"/>
                      <a:gd name="T7" fmla="*/ 39 h 80"/>
                      <a:gd name="T8" fmla="*/ 20 w 37"/>
                      <a:gd name="T9" fmla="*/ 35 h 80"/>
                      <a:gd name="T10" fmla="*/ 28 w 37"/>
                      <a:gd name="T11" fmla="*/ 32 h 80"/>
                      <a:gd name="T12" fmla="*/ 35 w 37"/>
                      <a:gd name="T13" fmla="*/ 28 h 80"/>
                      <a:gd name="T14" fmla="*/ 35 w 37"/>
                      <a:gd name="T15" fmla="*/ 24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7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2"/>
                        </a:lnTo>
                        <a:lnTo>
                          <a:pt x="22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154"/>
                  <p:cNvSpPr/>
                  <p:nvPr/>
                </p:nvSpPr>
                <p:spPr bwMode="auto">
                  <a:xfrm>
                    <a:off x="1923" y="1827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4 h 80"/>
                      <a:gd name="T10" fmla="*/ 7 w 38"/>
                      <a:gd name="T11" fmla="*/ 30 h 80"/>
                      <a:gd name="T12" fmla="*/ 0 w 38"/>
                      <a:gd name="T13" fmla="*/ 27 h 80"/>
                      <a:gd name="T14" fmla="*/ 0 w 38"/>
                      <a:gd name="T15" fmla="*/ 22 h 80"/>
                      <a:gd name="T16" fmla="*/ 0 w 38"/>
                      <a:gd name="T17" fmla="*/ 19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7 h 80"/>
                      <a:gd name="T24" fmla="*/ 7 w 38"/>
                      <a:gd name="T25" fmla="*/ 4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2"/>
                        </a:lnTo>
                        <a:lnTo>
                          <a:pt x="15" y="72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155"/>
                  <p:cNvSpPr/>
                  <p:nvPr/>
                </p:nvSpPr>
                <p:spPr bwMode="auto">
                  <a:xfrm>
                    <a:off x="3707" y="1827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4 h 80"/>
                      <a:gd name="T10" fmla="*/ 28 w 37"/>
                      <a:gd name="T11" fmla="*/ 30 h 80"/>
                      <a:gd name="T12" fmla="*/ 35 w 37"/>
                      <a:gd name="T13" fmla="*/ 27 h 80"/>
                      <a:gd name="T14" fmla="*/ 35 w 37"/>
                      <a:gd name="T15" fmla="*/ 22 h 80"/>
                      <a:gd name="T16" fmla="*/ 35 w 37"/>
                      <a:gd name="T17" fmla="*/ 19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7 h 80"/>
                      <a:gd name="T24" fmla="*/ 20 w 37"/>
                      <a:gd name="T25" fmla="*/ 4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2"/>
                        </a:lnTo>
                        <a:lnTo>
                          <a:pt x="22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156"/>
                  <p:cNvSpPr/>
                  <p:nvPr/>
                </p:nvSpPr>
                <p:spPr bwMode="auto">
                  <a:xfrm>
                    <a:off x="1923" y="2050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42 h 80"/>
                      <a:gd name="T6" fmla="*/ 15 w 38"/>
                      <a:gd name="T7" fmla="*/ 38 h 80"/>
                      <a:gd name="T8" fmla="*/ 7 w 38"/>
                      <a:gd name="T9" fmla="*/ 38 h 80"/>
                      <a:gd name="T10" fmla="*/ 7 w 38"/>
                      <a:gd name="T11" fmla="*/ 34 h 80"/>
                      <a:gd name="T12" fmla="*/ 0 w 38"/>
                      <a:gd name="T13" fmla="*/ 30 h 80"/>
                      <a:gd name="T14" fmla="*/ 0 w 38"/>
                      <a:gd name="T15" fmla="*/ 27 h 80"/>
                      <a:gd name="T16" fmla="*/ 0 w 38"/>
                      <a:gd name="T17" fmla="*/ 22 h 80"/>
                      <a:gd name="T18" fmla="*/ 0 w 38"/>
                      <a:gd name="T19" fmla="*/ 19 h 80"/>
                      <a:gd name="T20" fmla="*/ 0 w 38"/>
                      <a:gd name="T21" fmla="*/ 15 h 80"/>
                      <a:gd name="T22" fmla="*/ 7 w 38"/>
                      <a:gd name="T23" fmla="*/ 12 h 80"/>
                      <a:gd name="T24" fmla="*/ 7 w 38"/>
                      <a:gd name="T25" fmla="*/ 7 h 80"/>
                      <a:gd name="T26" fmla="*/ 15 w 38"/>
                      <a:gd name="T27" fmla="*/ 4 h 80"/>
                      <a:gd name="T28" fmla="*/ 20 w 38"/>
                      <a:gd name="T29" fmla="*/ 4 h 80"/>
                      <a:gd name="T30" fmla="*/ 28 w 38"/>
                      <a:gd name="T31" fmla="*/ 4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80"/>
                        </a:lnTo>
                        <a:lnTo>
                          <a:pt x="15" y="73"/>
                        </a:lnTo>
                        <a:lnTo>
                          <a:pt x="7" y="73"/>
                        </a:lnTo>
                        <a:lnTo>
                          <a:pt x="7" y="65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7" y="22"/>
                        </a:lnTo>
                        <a:lnTo>
                          <a:pt x="7" y="14"/>
                        </a:lnTo>
                        <a:lnTo>
                          <a:pt x="15" y="7"/>
                        </a:lnTo>
                        <a:lnTo>
                          <a:pt x="22" y="7"/>
                        </a:lnTo>
                        <a:lnTo>
                          <a:pt x="30" y="7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157"/>
                  <p:cNvSpPr/>
                  <p:nvPr/>
                </p:nvSpPr>
                <p:spPr bwMode="auto">
                  <a:xfrm>
                    <a:off x="3707" y="2050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42 h 80"/>
                      <a:gd name="T6" fmla="*/ 20 w 37"/>
                      <a:gd name="T7" fmla="*/ 38 h 80"/>
                      <a:gd name="T8" fmla="*/ 20 w 37"/>
                      <a:gd name="T9" fmla="*/ 38 h 80"/>
                      <a:gd name="T10" fmla="*/ 28 w 37"/>
                      <a:gd name="T11" fmla="*/ 34 h 80"/>
                      <a:gd name="T12" fmla="*/ 35 w 37"/>
                      <a:gd name="T13" fmla="*/ 30 h 80"/>
                      <a:gd name="T14" fmla="*/ 35 w 37"/>
                      <a:gd name="T15" fmla="*/ 27 h 80"/>
                      <a:gd name="T16" fmla="*/ 35 w 37"/>
                      <a:gd name="T17" fmla="*/ 22 h 80"/>
                      <a:gd name="T18" fmla="*/ 35 w 37"/>
                      <a:gd name="T19" fmla="*/ 19 h 80"/>
                      <a:gd name="T20" fmla="*/ 35 w 37"/>
                      <a:gd name="T21" fmla="*/ 15 h 80"/>
                      <a:gd name="T22" fmla="*/ 28 w 37"/>
                      <a:gd name="T23" fmla="*/ 12 h 80"/>
                      <a:gd name="T24" fmla="*/ 20 w 37"/>
                      <a:gd name="T25" fmla="*/ 7 h 80"/>
                      <a:gd name="T26" fmla="*/ 20 w 37"/>
                      <a:gd name="T27" fmla="*/ 4 h 80"/>
                      <a:gd name="T28" fmla="*/ 15 w 37"/>
                      <a:gd name="T29" fmla="*/ 4 h 80"/>
                      <a:gd name="T30" fmla="*/ 7 w 37"/>
                      <a:gd name="T31" fmla="*/ 4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80"/>
                        </a:lnTo>
                        <a:lnTo>
                          <a:pt x="22" y="73"/>
                        </a:lnTo>
                        <a:lnTo>
                          <a:pt x="30" y="65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0" y="22"/>
                        </a:lnTo>
                        <a:lnTo>
                          <a:pt x="22" y="14"/>
                        </a:lnTo>
                        <a:lnTo>
                          <a:pt x="22" y="7"/>
                        </a:lnTo>
                        <a:lnTo>
                          <a:pt x="15" y="7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158"/>
                  <p:cNvSpPr/>
                  <p:nvPr/>
                </p:nvSpPr>
                <p:spPr bwMode="auto">
                  <a:xfrm>
                    <a:off x="1923" y="1938"/>
                    <a:ext cx="37" cy="58"/>
                  </a:xfrm>
                  <a:custGeom>
                    <a:avLst/>
                    <a:gdLst>
                      <a:gd name="T0" fmla="*/ 36 w 38"/>
                      <a:gd name="T1" fmla="*/ 42 h 80"/>
                      <a:gd name="T2" fmla="*/ 28 w 38"/>
                      <a:gd name="T3" fmla="*/ 42 h 80"/>
                      <a:gd name="T4" fmla="*/ 20 w 38"/>
                      <a:gd name="T5" fmla="*/ 38 h 80"/>
                      <a:gd name="T6" fmla="*/ 15 w 38"/>
                      <a:gd name="T7" fmla="*/ 38 h 80"/>
                      <a:gd name="T8" fmla="*/ 7 w 38"/>
                      <a:gd name="T9" fmla="*/ 35 h 80"/>
                      <a:gd name="T10" fmla="*/ 7 w 38"/>
                      <a:gd name="T11" fmla="*/ 30 h 80"/>
                      <a:gd name="T12" fmla="*/ 0 w 38"/>
                      <a:gd name="T13" fmla="*/ 30 h 80"/>
                      <a:gd name="T14" fmla="*/ 0 w 38"/>
                      <a:gd name="T15" fmla="*/ 27 h 80"/>
                      <a:gd name="T16" fmla="*/ 0 w 38"/>
                      <a:gd name="T17" fmla="*/ 20 h 80"/>
                      <a:gd name="T18" fmla="*/ 0 w 38"/>
                      <a:gd name="T19" fmla="*/ 15 h 80"/>
                      <a:gd name="T20" fmla="*/ 0 w 38"/>
                      <a:gd name="T21" fmla="*/ 12 h 80"/>
                      <a:gd name="T22" fmla="*/ 7 w 38"/>
                      <a:gd name="T23" fmla="*/ 8 h 80"/>
                      <a:gd name="T24" fmla="*/ 7 w 38"/>
                      <a:gd name="T25" fmla="*/ 8 h 80"/>
                      <a:gd name="T26" fmla="*/ 15 w 38"/>
                      <a:gd name="T27" fmla="*/ 4 h 80"/>
                      <a:gd name="T28" fmla="*/ 20 w 38"/>
                      <a:gd name="T29" fmla="*/ 0 h 80"/>
                      <a:gd name="T30" fmla="*/ 28 w 38"/>
                      <a:gd name="T31" fmla="*/ 0 h 80"/>
                      <a:gd name="T32" fmla="*/ 36 w 38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80"/>
                      <a:gd name="T53" fmla="*/ 38 w 38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80">
                        <a:moveTo>
                          <a:pt x="38" y="80"/>
                        </a:moveTo>
                        <a:lnTo>
                          <a:pt x="30" y="80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66"/>
                        </a:lnTo>
                        <a:lnTo>
                          <a:pt x="7" y="58"/>
                        </a:lnTo>
                        <a:lnTo>
                          <a:pt x="0" y="58"/>
                        </a:lnTo>
                        <a:lnTo>
                          <a:pt x="0" y="51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5"/>
                        </a:lnTo>
                        <a:lnTo>
                          <a:pt x="15" y="8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159"/>
                  <p:cNvSpPr/>
                  <p:nvPr/>
                </p:nvSpPr>
                <p:spPr bwMode="auto">
                  <a:xfrm>
                    <a:off x="3707" y="1938"/>
                    <a:ext cx="36" cy="58"/>
                  </a:xfrm>
                  <a:custGeom>
                    <a:avLst/>
                    <a:gdLst>
                      <a:gd name="T0" fmla="*/ 0 w 37"/>
                      <a:gd name="T1" fmla="*/ 42 h 80"/>
                      <a:gd name="T2" fmla="*/ 7 w 37"/>
                      <a:gd name="T3" fmla="*/ 42 h 80"/>
                      <a:gd name="T4" fmla="*/ 15 w 37"/>
                      <a:gd name="T5" fmla="*/ 38 h 80"/>
                      <a:gd name="T6" fmla="*/ 20 w 37"/>
                      <a:gd name="T7" fmla="*/ 38 h 80"/>
                      <a:gd name="T8" fmla="*/ 20 w 37"/>
                      <a:gd name="T9" fmla="*/ 35 h 80"/>
                      <a:gd name="T10" fmla="*/ 28 w 37"/>
                      <a:gd name="T11" fmla="*/ 30 h 80"/>
                      <a:gd name="T12" fmla="*/ 35 w 37"/>
                      <a:gd name="T13" fmla="*/ 30 h 80"/>
                      <a:gd name="T14" fmla="*/ 35 w 37"/>
                      <a:gd name="T15" fmla="*/ 27 h 80"/>
                      <a:gd name="T16" fmla="*/ 35 w 37"/>
                      <a:gd name="T17" fmla="*/ 20 h 80"/>
                      <a:gd name="T18" fmla="*/ 35 w 37"/>
                      <a:gd name="T19" fmla="*/ 15 h 80"/>
                      <a:gd name="T20" fmla="*/ 35 w 37"/>
                      <a:gd name="T21" fmla="*/ 12 h 80"/>
                      <a:gd name="T22" fmla="*/ 28 w 37"/>
                      <a:gd name="T23" fmla="*/ 8 h 80"/>
                      <a:gd name="T24" fmla="*/ 20 w 37"/>
                      <a:gd name="T25" fmla="*/ 8 h 80"/>
                      <a:gd name="T26" fmla="*/ 20 w 37"/>
                      <a:gd name="T27" fmla="*/ 4 h 80"/>
                      <a:gd name="T28" fmla="*/ 15 w 37"/>
                      <a:gd name="T29" fmla="*/ 0 h 80"/>
                      <a:gd name="T30" fmla="*/ 7 w 37"/>
                      <a:gd name="T31" fmla="*/ 0 h 80"/>
                      <a:gd name="T32" fmla="*/ 0 w 37"/>
                      <a:gd name="T33" fmla="*/ 0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80"/>
                      <a:gd name="T53" fmla="*/ 37 w 37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80">
                        <a:moveTo>
                          <a:pt x="0" y="80"/>
                        </a:moveTo>
                        <a:lnTo>
                          <a:pt x="7" y="80"/>
                        </a:lnTo>
                        <a:lnTo>
                          <a:pt x="15" y="73"/>
                        </a:lnTo>
                        <a:lnTo>
                          <a:pt x="22" y="73"/>
                        </a:lnTo>
                        <a:lnTo>
                          <a:pt x="22" y="66"/>
                        </a:lnTo>
                        <a:lnTo>
                          <a:pt x="30" y="58"/>
                        </a:lnTo>
                        <a:lnTo>
                          <a:pt x="37" y="58"/>
                        </a:lnTo>
                        <a:lnTo>
                          <a:pt x="37" y="51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22" y="8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160"/>
                  <p:cNvSpPr/>
                  <p:nvPr/>
                </p:nvSpPr>
                <p:spPr bwMode="auto">
                  <a:xfrm>
                    <a:off x="1923" y="2167"/>
                    <a:ext cx="37" cy="52"/>
                  </a:xfrm>
                  <a:custGeom>
                    <a:avLst/>
                    <a:gdLst>
                      <a:gd name="T0" fmla="*/ 36 w 38"/>
                      <a:gd name="T1" fmla="*/ 38 h 72"/>
                      <a:gd name="T2" fmla="*/ 28 w 38"/>
                      <a:gd name="T3" fmla="*/ 38 h 72"/>
                      <a:gd name="T4" fmla="*/ 20 w 38"/>
                      <a:gd name="T5" fmla="*/ 38 h 72"/>
                      <a:gd name="T6" fmla="*/ 15 w 38"/>
                      <a:gd name="T7" fmla="*/ 34 h 72"/>
                      <a:gd name="T8" fmla="*/ 7 w 38"/>
                      <a:gd name="T9" fmla="*/ 34 h 72"/>
                      <a:gd name="T10" fmla="*/ 7 w 38"/>
                      <a:gd name="T11" fmla="*/ 30 h 72"/>
                      <a:gd name="T12" fmla="*/ 0 w 38"/>
                      <a:gd name="T13" fmla="*/ 27 h 72"/>
                      <a:gd name="T14" fmla="*/ 0 w 38"/>
                      <a:gd name="T15" fmla="*/ 22 h 72"/>
                      <a:gd name="T16" fmla="*/ 0 w 38"/>
                      <a:gd name="T17" fmla="*/ 19 h 72"/>
                      <a:gd name="T18" fmla="*/ 0 w 38"/>
                      <a:gd name="T19" fmla="*/ 15 h 72"/>
                      <a:gd name="T20" fmla="*/ 0 w 38"/>
                      <a:gd name="T21" fmla="*/ 12 h 72"/>
                      <a:gd name="T22" fmla="*/ 7 w 38"/>
                      <a:gd name="T23" fmla="*/ 7 h 72"/>
                      <a:gd name="T24" fmla="*/ 7 w 38"/>
                      <a:gd name="T25" fmla="*/ 4 h 72"/>
                      <a:gd name="T26" fmla="*/ 15 w 38"/>
                      <a:gd name="T27" fmla="*/ 4 h 72"/>
                      <a:gd name="T28" fmla="*/ 20 w 38"/>
                      <a:gd name="T29" fmla="*/ 0 h 72"/>
                      <a:gd name="T30" fmla="*/ 28 w 38"/>
                      <a:gd name="T31" fmla="*/ 0 h 72"/>
                      <a:gd name="T32" fmla="*/ 36 w 38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72"/>
                      <a:gd name="T53" fmla="*/ 38 w 38"/>
                      <a:gd name="T54" fmla="*/ 72 h 7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72">
                        <a:moveTo>
                          <a:pt x="38" y="72"/>
                        </a:moveTo>
                        <a:lnTo>
                          <a:pt x="30" y="72"/>
                        </a:lnTo>
                        <a:lnTo>
                          <a:pt x="22" y="72"/>
                        </a:lnTo>
                        <a:lnTo>
                          <a:pt x="15" y="65"/>
                        </a:lnTo>
                        <a:lnTo>
                          <a:pt x="7" y="65"/>
                        </a:lnTo>
                        <a:lnTo>
                          <a:pt x="7" y="58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Freeform 161"/>
                  <p:cNvSpPr/>
                  <p:nvPr/>
                </p:nvSpPr>
                <p:spPr bwMode="auto">
                  <a:xfrm>
                    <a:off x="3707" y="2167"/>
                    <a:ext cx="36" cy="52"/>
                  </a:xfrm>
                  <a:custGeom>
                    <a:avLst/>
                    <a:gdLst>
                      <a:gd name="T0" fmla="*/ 0 w 37"/>
                      <a:gd name="T1" fmla="*/ 38 h 72"/>
                      <a:gd name="T2" fmla="*/ 7 w 37"/>
                      <a:gd name="T3" fmla="*/ 38 h 72"/>
                      <a:gd name="T4" fmla="*/ 15 w 37"/>
                      <a:gd name="T5" fmla="*/ 38 h 72"/>
                      <a:gd name="T6" fmla="*/ 20 w 37"/>
                      <a:gd name="T7" fmla="*/ 34 h 72"/>
                      <a:gd name="T8" fmla="*/ 20 w 37"/>
                      <a:gd name="T9" fmla="*/ 34 h 72"/>
                      <a:gd name="T10" fmla="*/ 28 w 37"/>
                      <a:gd name="T11" fmla="*/ 30 h 72"/>
                      <a:gd name="T12" fmla="*/ 35 w 37"/>
                      <a:gd name="T13" fmla="*/ 27 h 72"/>
                      <a:gd name="T14" fmla="*/ 35 w 37"/>
                      <a:gd name="T15" fmla="*/ 22 h 72"/>
                      <a:gd name="T16" fmla="*/ 35 w 37"/>
                      <a:gd name="T17" fmla="*/ 19 h 72"/>
                      <a:gd name="T18" fmla="*/ 35 w 37"/>
                      <a:gd name="T19" fmla="*/ 15 h 72"/>
                      <a:gd name="T20" fmla="*/ 35 w 37"/>
                      <a:gd name="T21" fmla="*/ 12 h 72"/>
                      <a:gd name="T22" fmla="*/ 28 w 37"/>
                      <a:gd name="T23" fmla="*/ 7 h 72"/>
                      <a:gd name="T24" fmla="*/ 20 w 37"/>
                      <a:gd name="T25" fmla="*/ 4 h 72"/>
                      <a:gd name="T26" fmla="*/ 20 w 37"/>
                      <a:gd name="T27" fmla="*/ 4 h 72"/>
                      <a:gd name="T28" fmla="*/ 15 w 37"/>
                      <a:gd name="T29" fmla="*/ 0 h 72"/>
                      <a:gd name="T30" fmla="*/ 7 w 37"/>
                      <a:gd name="T31" fmla="*/ 0 h 72"/>
                      <a:gd name="T32" fmla="*/ 0 w 37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72"/>
                      <a:gd name="T53" fmla="*/ 37 w 37"/>
                      <a:gd name="T54" fmla="*/ 72 h 7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72">
                        <a:moveTo>
                          <a:pt x="0" y="72"/>
                        </a:moveTo>
                        <a:lnTo>
                          <a:pt x="7" y="72"/>
                        </a:lnTo>
                        <a:lnTo>
                          <a:pt x="15" y="72"/>
                        </a:lnTo>
                        <a:lnTo>
                          <a:pt x="22" y="65"/>
                        </a:lnTo>
                        <a:lnTo>
                          <a:pt x="30" y="58"/>
                        </a:lnTo>
                        <a:lnTo>
                          <a:pt x="37" y="51"/>
                        </a:lnTo>
                        <a:lnTo>
                          <a:pt x="37" y="43"/>
                        </a:lnTo>
                        <a:lnTo>
                          <a:pt x="37" y="36"/>
                        </a:lnTo>
                        <a:lnTo>
                          <a:pt x="37" y="29"/>
                        </a:lnTo>
                        <a:lnTo>
                          <a:pt x="37" y="22"/>
                        </a:lnTo>
                        <a:lnTo>
                          <a:pt x="30" y="14"/>
                        </a:lnTo>
                        <a:lnTo>
                          <a:pt x="22" y="7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rgbClr val="C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Line 1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73" y="2143"/>
                    <a:ext cx="0" cy="25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5" y="2219"/>
                    <a:ext cx="0" cy="18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2" y="2219"/>
                    <a:ext cx="1" cy="18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00" y="1466"/>
                    <a:ext cx="0" cy="20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6" y="1466"/>
                    <a:ext cx="1" cy="20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Line 1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7" y="1466"/>
                    <a:ext cx="1" cy="1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9" y="1466"/>
                    <a:ext cx="1" cy="19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4" y="1466"/>
                    <a:ext cx="1" cy="934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833" y="1598"/>
                    <a:ext cx="1" cy="66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831" y="1622"/>
                    <a:ext cx="1" cy="664"/>
                  </a:xfrm>
                  <a:prstGeom prst="line">
                    <a:avLst/>
                  </a:prstGeom>
                  <a:noFill/>
                  <a:ln w="3175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7" y="1466"/>
                    <a:ext cx="904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3973" y="1466"/>
                    <a:ext cx="881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Line 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5" y="1466"/>
                    <a:ext cx="1724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7" y="2400"/>
                    <a:ext cx="896" cy="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973" y="2400"/>
                    <a:ext cx="881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5" y="2400"/>
                    <a:ext cx="1717" cy="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1103" y="1827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77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404" y="1853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78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69" y="1842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79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842"/>
                    <a:ext cx="20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U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0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1790"/>
                    <a:ext cx="96" cy="28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1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1790"/>
                    <a:ext cx="96" cy="286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2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1428"/>
                    <a:ext cx="400" cy="74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3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1428"/>
                    <a:ext cx="400" cy="74"/>
                  </a:xfrm>
                  <a:prstGeom prst="rect">
                    <a:avLst/>
                  </a:prstGeom>
                  <a:noFill/>
                  <a:ln w="23813">
                    <a:solidFill>
                      <a:srgbClr val="1F1A17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4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957" y="1847"/>
                    <a:ext cx="259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R</a:t>
                    </a:r>
                    <a:r>
                      <a:rPr lang="zh-CN" altLang="en-US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用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5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1259"/>
                    <a:ext cx="19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86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471"/>
                    <a:ext cx="1" cy="929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Freeform 214"/>
                  <p:cNvSpPr/>
                  <p:nvPr/>
                </p:nvSpPr>
                <p:spPr bwMode="auto">
                  <a:xfrm>
                    <a:off x="656" y="1832"/>
                    <a:ext cx="282" cy="207"/>
                  </a:xfrm>
                  <a:custGeom>
                    <a:avLst/>
                    <a:gdLst>
                      <a:gd name="T0" fmla="*/ 139 w 287"/>
                      <a:gd name="T1" fmla="*/ 0 h 283"/>
                      <a:gd name="T2" fmla="*/ 168 w 287"/>
                      <a:gd name="T3" fmla="*/ 4 h 283"/>
                      <a:gd name="T4" fmla="*/ 191 w 287"/>
                      <a:gd name="T5" fmla="*/ 8 h 283"/>
                      <a:gd name="T6" fmla="*/ 219 w 287"/>
                      <a:gd name="T7" fmla="*/ 15 h 283"/>
                      <a:gd name="T8" fmla="*/ 234 w 287"/>
                      <a:gd name="T9" fmla="*/ 23 h 283"/>
                      <a:gd name="T10" fmla="*/ 254 w 287"/>
                      <a:gd name="T11" fmla="*/ 35 h 283"/>
                      <a:gd name="T12" fmla="*/ 270 w 287"/>
                      <a:gd name="T13" fmla="*/ 47 h 283"/>
                      <a:gd name="T14" fmla="*/ 277 w 287"/>
                      <a:gd name="T15" fmla="*/ 62 h 283"/>
                      <a:gd name="T16" fmla="*/ 277 w 287"/>
                      <a:gd name="T17" fmla="*/ 78 h 283"/>
                      <a:gd name="T18" fmla="*/ 277 w 287"/>
                      <a:gd name="T19" fmla="*/ 89 h 283"/>
                      <a:gd name="T20" fmla="*/ 270 w 287"/>
                      <a:gd name="T21" fmla="*/ 105 h 283"/>
                      <a:gd name="T22" fmla="*/ 254 w 287"/>
                      <a:gd name="T23" fmla="*/ 116 h 283"/>
                      <a:gd name="T24" fmla="*/ 234 w 287"/>
                      <a:gd name="T25" fmla="*/ 129 h 283"/>
                      <a:gd name="T26" fmla="*/ 219 w 287"/>
                      <a:gd name="T27" fmla="*/ 136 h 283"/>
                      <a:gd name="T28" fmla="*/ 191 w 287"/>
                      <a:gd name="T29" fmla="*/ 144 h 283"/>
                      <a:gd name="T30" fmla="*/ 168 w 287"/>
                      <a:gd name="T31" fmla="*/ 148 h 283"/>
                      <a:gd name="T32" fmla="*/ 139 w 287"/>
                      <a:gd name="T33" fmla="*/ 151 h 283"/>
                      <a:gd name="T34" fmla="*/ 109 w 287"/>
                      <a:gd name="T35" fmla="*/ 148 h 283"/>
                      <a:gd name="T36" fmla="*/ 81 w 287"/>
                      <a:gd name="T37" fmla="*/ 144 h 283"/>
                      <a:gd name="T38" fmla="*/ 59 w 287"/>
                      <a:gd name="T39" fmla="*/ 136 h 283"/>
                      <a:gd name="T40" fmla="*/ 36 w 287"/>
                      <a:gd name="T41" fmla="*/ 129 h 283"/>
                      <a:gd name="T42" fmla="*/ 23 w 287"/>
                      <a:gd name="T43" fmla="*/ 116 h 283"/>
                      <a:gd name="T44" fmla="*/ 8 w 287"/>
                      <a:gd name="T45" fmla="*/ 105 h 283"/>
                      <a:gd name="T46" fmla="*/ 0 w 287"/>
                      <a:gd name="T47" fmla="*/ 89 h 283"/>
                      <a:gd name="T48" fmla="*/ 0 w 287"/>
                      <a:gd name="T49" fmla="*/ 78 h 283"/>
                      <a:gd name="T50" fmla="*/ 0 w 287"/>
                      <a:gd name="T51" fmla="*/ 62 h 283"/>
                      <a:gd name="T52" fmla="*/ 8 w 287"/>
                      <a:gd name="T53" fmla="*/ 47 h 283"/>
                      <a:gd name="T54" fmla="*/ 23 w 287"/>
                      <a:gd name="T55" fmla="*/ 35 h 283"/>
                      <a:gd name="T56" fmla="*/ 36 w 287"/>
                      <a:gd name="T57" fmla="*/ 23 h 283"/>
                      <a:gd name="T58" fmla="*/ 59 w 287"/>
                      <a:gd name="T59" fmla="*/ 15 h 283"/>
                      <a:gd name="T60" fmla="*/ 81 w 287"/>
                      <a:gd name="T61" fmla="*/ 8 h 283"/>
                      <a:gd name="T62" fmla="*/ 109 w 287"/>
                      <a:gd name="T63" fmla="*/ 4 h 283"/>
                      <a:gd name="T64" fmla="*/ 139 w 287"/>
                      <a:gd name="T65" fmla="*/ 0 h 28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7"/>
                      <a:gd name="T100" fmla="*/ 0 h 283"/>
                      <a:gd name="T101" fmla="*/ 287 w 287"/>
                      <a:gd name="T102" fmla="*/ 283 h 28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7" h="283">
                        <a:moveTo>
                          <a:pt x="144" y="0"/>
                        </a:moveTo>
                        <a:lnTo>
                          <a:pt x="174" y="7"/>
                        </a:lnTo>
                        <a:lnTo>
                          <a:pt x="197" y="15"/>
                        </a:lnTo>
                        <a:lnTo>
                          <a:pt x="227" y="29"/>
                        </a:lnTo>
                        <a:lnTo>
                          <a:pt x="242" y="44"/>
                        </a:lnTo>
                        <a:lnTo>
                          <a:pt x="264" y="65"/>
                        </a:lnTo>
                        <a:lnTo>
                          <a:pt x="280" y="87"/>
                        </a:lnTo>
                        <a:lnTo>
                          <a:pt x="287" y="116"/>
                        </a:lnTo>
                        <a:lnTo>
                          <a:pt x="287" y="145"/>
                        </a:lnTo>
                        <a:lnTo>
                          <a:pt x="287" y="167"/>
                        </a:lnTo>
                        <a:lnTo>
                          <a:pt x="280" y="196"/>
                        </a:lnTo>
                        <a:lnTo>
                          <a:pt x="264" y="218"/>
                        </a:lnTo>
                        <a:lnTo>
                          <a:pt x="242" y="240"/>
                        </a:lnTo>
                        <a:lnTo>
                          <a:pt x="227" y="254"/>
                        </a:lnTo>
                        <a:lnTo>
                          <a:pt x="197" y="269"/>
                        </a:lnTo>
                        <a:lnTo>
                          <a:pt x="174" y="276"/>
                        </a:lnTo>
                        <a:lnTo>
                          <a:pt x="144" y="283"/>
                        </a:lnTo>
                        <a:lnTo>
                          <a:pt x="113" y="276"/>
                        </a:lnTo>
                        <a:lnTo>
                          <a:pt x="83" y="269"/>
                        </a:lnTo>
                        <a:lnTo>
                          <a:pt x="61" y="254"/>
                        </a:lnTo>
                        <a:lnTo>
                          <a:pt x="38" y="240"/>
                        </a:lnTo>
                        <a:lnTo>
                          <a:pt x="23" y="218"/>
                        </a:lnTo>
                        <a:lnTo>
                          <a:pt x="8" y="196"/>
                        </a:lnTo>
                        <a:lnTo>
                          <a:pt x="0" y="167"/>
                        </a:lnTo>
                        <a:lnTo>
                          <a:pt x="0" y="145"/>
                        </a:lnTo>
                        <a:lnTo>
                          <a:pt x="0" y="116"/>
                        </a:lnTo>
                        <a:lnTo>
                          <a:pt x="8" y="87"/>
                        </a:lnTo>
                        <a:lnTo>
                          <a:pt x="23" y="65"/>
                        </a:lnTo>
                        <a:lnTo>
                          <a:pt x="38" y="44"/>
                        </a:lnTo>
                        <a:lnTo>
                          <a:pt x="61" y="29"/>
                        </a:lnTo>
                        <a:lnTo>
                          <a:pt x="83" y="15"/>
                        </a:lnTo>
                        <a:lnTo>
                          <a:pt x="113" y="7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8" name="Freeform 215"/>
                  <p:cNvSpPr/>
                  <p:nvPr/>
                </p:nvSpPr>
                <p:spPr bwMode="auto">
                  <a:xfrm>
                    <a:off x="656" y="1832"/>
                    <a:ext cx="282" cy="207"/>
                  </a:xfrm>
                  <a:custGeom>
                    <a:avLst/>
                    <a:gdLst>
                      <a:gd name="T0" fmla="*/ 139 w 287"/>
                      <a:gd name="T1" fmla="*/ 0 h 283"/>
                      <a:gd name="T2" fmla="*/ 168 w 287"/>
                      <a:gd name="T3" fmla="*/ 4 h 283"/>
                      <a:gd name="T4" fmla="*/ 191 w 287"/>
                      <a:gd name="T5" fmla="*/ 8 h 283"/>
                      <a:gd name="T6" fmla="*/ 219 w 287"/>
                      <a:gd name="T7" fmla="*/ 15 h 283"/>
                      <a:gd name="T8" fmla="*/ 234 w 287"/>
                      <a:gd name="T9" fmla="*/ 23 h 283"/>
                      <a:gd name="T10" fmla="*/ 254 w 287"/>
                      <a:gd name="T11" fmla="*/ 35 h 283"/>
                      <a:gd name="T12" fmla="*/ 270 w 287"/>
                      <a:gd name="T13" fmla="*/ 47 h 283"/>
                      <a:gd name="T14" fmla="*/ 277 w 287"/>
                      <a:gd name="T15" fmla="*/ 62 h 283"/>
                      <a:gd name="T16" fmla="*/ 277 w 287"/>
                      <a:gd name="T17" fmla="*/ 78 h 283"/>
                      <a:gd name="T18" fmla="*/ 277 w 287"/>
                      <a:gd name="T19" fmla="*/ 89 h 283"/>
                      <a:gd name="T20" fmla="*/ 270 w 287"/>
                      <a:gd name="T21" fmla="*/ 105 h 283"/>
                      <a:gd name="T22" fmla="*/ 254 w 287"/>
                      <a:gd name="T23" fmla="*/ 116 h 283"/>
                      <a:gd name="T24" fmla="*/ 234 w 287"/>
                      <a:gd name="T25" fmla="*/ 129 h 283"/>
                      <a:gd name="T26" fmla="*/ 219 w 287"/>
                      <a:gd name="T27" fmla="*/ 136 h 283"/>
                      <a:gd name="T28" fmla="*/ 191 w 287"/>
                      <a:gd name="T29" fmla="*/ 144 h 283"/>
                      <a:gd name="T30" fmla="*/ 168 w 287"/>
                      <a:gd name="T31" fmla="*/ 148 h 283"/>
                      <a:gd name="T32" fmla="*/ 139 w 287"/>
                      <a:gd name="T33" fmla="*/ 151 h 283"/>
                      <a:gd name="T34" fmla="*/ 109 w 287"/>
                      <a:gd name="T35" fmla="*/ 148 h 283"/>
                      <a:gd name="T36" fmla="*/ 81 w 287"/>
                      <a:gd name="T37" fmla="*/ 144 h 283"/>
                      <a:gd name="T38" fmla="*/ 59 w 287"/>
                      <a:gd name="T39" fmla="*/ 136 h 283"/>
                      <a:gd name="T40" fmla="*/ 36 w 287"/>
                      <a:gd name="T41" fmla="*/ 129 h 283"/>
                      <a:gd name="T42" fmla="*/ 23 w 287"/>
                      <a:gd name="T43" fmla="*/ 116 h 283"/>
                      <a:gd name="T44" fmla="*/ 8 w 287"/>
                      <a:gd name="T45" fmla="*/ 105 h 283"/>
                      <a:gd name="T46" fmla="*/ 0 w 287"/>
                      <a:gd name="T47" fmla="*/ 89 h 283"/>
                      <a:gd name="T48" fmla="*/ 0 w 287"/>
                      <a:gd name="T49" fmla="*/ 78 h 283"/>
                      <a:gd name="T50" fmla="*/ 0 w 287"/>
                      <a:gd name="T51" fmla="*/ 62 h 283"/>
                      <a:gd name="T52" fmla="*/ 8 w 287"/>
                      <a:gd name="T53" fmla="*/ 47 h 283"/>
                      <a:gd name="T54" fmla="*/ 23 w 287"/>
                      <a:gd name="T55" fmla="*/ 35 h 283"/>
                      <a:gd name="T56" fmla="*/ 36 w 287"/>
                      <a:gd name="T57" fmla="*/ 23 h 283"/>
                      <a:gd name="T58" fmla="*/ 59 w 287"/>
                      <a:gd name="T59" fmla="*/ 15 h 283"/>
                      <a:gd name="T60" fmla="*/ 81 w 287"/>
                      <a:gd name="T61" fmla="*/ 8 h 283"/>
                      <a:gd name="T62" fmla="*/ 109 w 287"/>
                      <a:gd name="T63" fmla="*/ 4 h 283"/>
                      <a:gd name="T64" fmla="*/ 139 w 287"/>
                      <a:gd name="T65" fmla="*/ 0 h 28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7"/>
                      <a:gd name="T100" fmla="*/ 0 h 283"/>
                      <a:gd name="T101" fmla="*/ 287 w 287"/>
                      <a:gd name="T102" fmla="*/ 283 h 28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7" h="283">
                        <a:moveTo>
                          <a:pt x="144" y="0"/>
                        </a:moveTo>
                        <a:lnTo>
                          <a:pt x="174" y="7"/>
                        </a:lnTo>
                        <a:lnTo>
                          <a:pt x="197" y="15"/>
                        </a:lnTo>
                        <a:lnTo>
                          <a:pt x="227" y="29"/>
                        </a:lnTo>
                        <a:lnTo>
                          <a:pt x="242" y="44"/>
                        </a:lnTo>
                        <a:lnTo>
                          <a:pt x="264" y="65"/>
                        </a:lnTo>
                        <a:lnTo>
                          <a:pt x="280" y="87"/>
                        </a:lnTo>
                        <a:lnTo>
                          <a:pt x="287" y="116"/>
                        </a:lnTo>
                        <a:lnTo>
                          <a:pt x="287" y="145"/>
                        </a:lnTo>
                        <a:lnTo>
                          <a:pt x="287" y="167"/>
                        </a:lnTo>
                        <a:lnTo>
                          <a:pt x="280" y="196"/>
                        </a:lnTo>
                        <a:lnTo>
                          <a:pt x="264" y="218"/>
                        </a:lnTo>
                        <a:lnTo>
                          <a:pt x="242" y="240"/>
                        </a:lnTo>
                        <a:lnTo>
                          <a:pt x="227" y="254"/>
                        </a:lnTo>
                        <a:lnTo>
                          <a:pt x="197" y="269"/>
                        </a:lnTo>
                        <a:lnTo>
                          <a:pt x="174" y="276"/>
                        </a:lnTo>
                        <a:lnTo>
                          <a:pt x="144" y="283"/>
                        </a:lnTo>
                        <a:lnTo>
                          <a:pt x="113" y="276"/>
                        </a:lnTo>
                        <a:lnTo>
                          <a:pt x="83" y="269"/>
                        </a:lnTo>
                        <a:lnTo>
                          <a:pt x="61" y="254"/>
                        </a:lnTo>
                        <a:lnTo>
                          <a:pt x="38" y="240"/>
                        </a:lnTo>
                        <a:lnTo>
                          <a:pt x="23" y="218"/>
                        </a:lnTo>
                        <a:lnTo>
                          <a:pt x="8" y="196"/>
                        </a:lnTo>
                        <a:lnTo>
                          <a:pt x="0" y="167"/>
                        </a:lnTo>
                        <a:lnTo>
                          <a:pt x="0" y="145"/>
                        </a:lnTo>
                        <a:lnTo>
                          <a:pt x="0" y="116"/>
                        </a:lnTo>
                        <a:lnTo>
                          <a:pt x="8" y="87"/>
                        </a:lnTo>
                        <a:lnTo>
                          <a:pt x="23" y="65"/>
                        </a:lnTo>
                        <a:lnTo>
                          <a:pt x="38" y="44"/>
                        </a:lnTo>
                        <a:lnTo>
                          <a:pt x="61" y="29"/>
                        </a:lnTo>
                        <a:lnTo>
                          <a:pt x="83" y="15"/>
                        </a:lnTo>
                        <a:lnTo>
                          <a:pt x="113" y="7"/>
                        </a:lnTo>
                        <a:lnTo>
                          <a:pt x="144" y="0"/>
                        </a:lnTo>
                      </a:path>
                    </a:pathLst>
                  </a:custGeom>
                  <a:noFill/>
                  <a:ln w="23813">
                    <a:solidFill>
                      <a:srgbClr val="1F1A17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744" y="1832"/>
                    <a:ext cx="275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F</a:t>
                    </a:r>
                    <a:endParaRPr lang="en-US" altLang="zh-CN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0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3625" y="1279"/>
                    <a:ext cx="4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>
                        <a:solidFill>
                          <a:srgbClr val="1F1A17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 </a:t>
                    </a:r>
                    <a:endParaRPr lang="en-US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1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664" y="1279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2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253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3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781" y="1253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 sz="2400" b="1"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4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1499"/>
                    <a:ext cx="250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r</a:t>
                    </a:r>
                    <a:r>
                      <a:rPr lang="zh-CN" altLang="en-US" sz="2400" b="1" baseline="-25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线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5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1" y="1224"/>
                    <a:ext cx="273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6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4" y="1219"/>
                    <a:ext cx="27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7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9" y="1224"/>
                    <a:ext cx="27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I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8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9" y="1847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299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1879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0" name="Text Box 2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4" y="1906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1" name="Text 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1920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n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2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1542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1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3" name="Text 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3" y="1536"/>
                    <a:ext cx="318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2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4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6" y="1550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3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5" name="Text 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1536"/>
                    <a:ext cx="317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P</a:t>
                    </a:r>
                    <a:r>
                      <a: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rPr>
                      <a:t>4</a:t>
                    </a:r>
                    <a:endParaRPr lang="en-US" altLang="zh-CN" sz="24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306" name="Freeform 181"/>
                  <p:cNvSpPr/>
                  <p:nvPr/>
                </p:nvSpPr>
                <p:spPr bwMode="auto">
                  <a:xfrm>
                    <a:off x="2115" y="1439"/>
                    <a:ext cx="163" cy="53"/>
                  </a:xfrm>
                  <a:custGeom>
                    <a:avLst/>
                    <a:gdLst>
                      <a:gd name="T0" fmla="*/ 160 w 166"/>
                      <a:gd name="T1" fmla="*/ 20 h 73"/>
                      <a:gd name="T2" fmla="*/ 0 w 166"/>
                      <a:gd name="T3" fmla="*/ 38 h 73"/>
                      <a:gd name="T4" fmla="*/ 0 w 166"/>
                      <a:gd name="T5" fmla="*/ 38 h 73"/>
                      <a:gd name="T6" fmla="*/ 8 w 166"/>
                      <a:gd name="T7" fmla="*/ 38 h 73"/>
                      <a:gd name="T8" fmla="*/ 8 w 166"/>
                      <a:gd name="T9" fmla="*/ 38 h 73"/>
                      <a:gd name="T10" fmla="*/ 8 w 166"/>
                      <a:gd name="T11" fmla="*/ 35 h 73"/>
                      <a:gd name="T12" fmla="*/ 8 w 166"/>
                      <a:gd name="T13" fmla="*/ 35 h 73"/>
                      <a:gd name="T14" fmla="*/ 15 w 166"/>
                      <a:gd name="T15" fmla="*/ 35 h 73"/>
                      <a:gd name="T16" fmla="*/ 15 w 166"/>
                      <a:gd name="T17" fmla="*/ 30 h 73"/>
                      <a:gd name="T18" fmla="*/ 15 w 166"/>
                      <a:gd name="T19" fmla="*/ 30 h 73"/>
                      <a:gd name="T20" fmla="*/ 15 w 166"/>
                      <a:gd name="T21" fmla="*/ 30 h 73"/>
                      <a:gd name="T22" fmla="*/ 15 w 166"/>
                      <a:gd name="T23" fmla="*/ 27 h 73"/>
                      <a:gd name="T24" fmla="*/ 15 w 166"/>
                      <a:gd name="T25" fmla="*/ 27 h 73"/>
                      <a:gd name="T26" fmla="*/ 15 w 166"/>
                      <a:gd name="T27" fmla="*/ 27 h 73"/>
                      <a:gd name="T28" fmla="*/ 23 w 166"/>
                      <a:gd name="T29" fmla="*/ 23 h 73"/>
                      <a:gd name="T30" fmla="*/ 23 w 166"/>
                      <a:gd name="T31" fmla="*/ 23 h 73"/>
                      <a:gd name="T32" fmla="*/ 23 w 166"/>
                      <a:gd name="T33" fmla="*/ 23 h 73"/>
                      <a:gd name="T34" fmla="*/ 23 w 166"/>
                      <a:gd name="T35" fmla="*/ 20 h 73"/>
                      <a:gd name="T36" fmla="*/ 23 w 166"/>
                      <a:gd name="T37" fmla="*/ 20 h 73"/>
                      <a:gd name="T38" fmla="*/ 23 w 166"/>
                      <a:gd name="T39" fmla="*/ 20 h 73"/>
                      <a:gd name="T40" fmla="*/ 23 w 166"/>
                      <a:gd name="T41" fmla="*/ 15 h 73"/>
                      <a:gd name="T42" fmla="*/ 23 w 166"/>
                      <a:gd name="T43" fmla="*/ 15 h 73"/>
                      <a:gd name="T44" fmla="*/ 23 w 166"/>
                      <a:gd name="T45" fmla="*/ 15 h 73"/>
                      <a:gd name="T46" fmla="*/ 15 w 166"/>
                      <a:gd name="T47" fmla="*/ 12 h 73"/>
                      <a:gd name="T48" fmla="*/ 15 w 166"/>
                      <a:gd name="T49" fmla="*/ 12 h 73"/>
                      <a:gd name="T50" fmla="*/ 15 w 166"/>
                      <a:gd name="T51" fmla="*/ 12 h 73"/>
                      <a:gd name="T52" fmla="*/ 15 w 166"/>
                      <a:gd name="T53" fmla="*/ 12 h 73"/>
                      <a:gd name="T54" fmla="*/ 15 w 166"/>
                      <a:gd name="T55" fmla="*/ 8 h 73"/>
                      <a:gd name="T56" fmla="*/ 15 w 166"/>
                      <a:gd name="T57" fmla="*/ 8 h 73"/>
                      <a:gd name="T58" fmla="*/ 15 w 166"/>
                      <a:gd name="T59" fmla="*/ 8 h 73"/>
                      <a:gd name="T60" fmla="*/ 8 w 166"/>
                      <a:gd name="T61" fmla="*/ 4 h 73"/>
                      <a:gd name="T62" fmla="*/ 8 w 166"/>
                      <a:gd name="T63" fmla="*/ 4 h 73"/>
                      <a:gd name="T64" fmla="*/ 8 w 166"/>
                      <a:gd name="T65" fmla="*/ 4 h 73"/>
                      <a:gd name="T66" fmla="*/ 8 w 166"/>
                      <a:gd name="T67" fmla="*/ 0 h 73"/>
                      <a:gd name="T68" fmla="*/ 0 w 166"/>
                      <a:gd name="T69" fmla="*/ 0 h 73"/>
                      <a:gd name="T70" fmla="*/ 160 w 166"/>
                      <a:gd name="T71" fmla="*/ 20 h 73"/>
                      <a:gd name="T72" fmla="*/ 109 w 166"/>
                      <a:gd name="T73" fmla="*/ 20 h 73"/>
                      <a:gd name="T74" fmla="*/ 160 w 166"/>
                      <a:gd name="T75" fmla="*/ 20 h 7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66"/>
                      <a:gd name="T115" fmla="*/ 0 h 73"/>
                      <a:gd name="T116" fmla="*/ 166 w 166"/>
                      <a:gd name="T117" fmla="*/ 73 h 7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66" h="73">
                        <a:moveTo>
                          <a:pt x="166" y="37"/>
                        </a:moveTo>
                        <a:lnTo>
                          <a:pt x="0" y="73"/>
                        </a:lnTo>
                        <a:lnTo>
                          <a:pt x="8" y="73"/>
                        </a:lnTo>
                        <a:lnTo>
                          <a:pt x="8" y="66"/>
                        </a:lnTo>
                        <a:lnTo>
                          <a:pt x="15" y="66"/>
                        </a:lnTo>
                        <a:lnTo>
                          <a:pt x="15" y="58"/>
                        </a:lnTo>
                        <a:lnTo>
                          <a:pt x="15" y="51"/>
                        </a:lnTo>
                        <a:lnTo>
                          <a:pt x="23" y="44"/>
                        </a:lnTo>
                        <a:lnTo>
                          <a:pt x="23" y="37"/>
                        </a:lnTo>
                        <a:lnTo>
                          <a:pt x="23" y="29"/>
                        </a:lnTo>
                        <a:lnTo>
                          <a:pt x="15" y="22"/>
                        </a:lnTo>
                        <a:lnTo>
                          <a:pt x="15" y="15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166" y="37"/>
                        </a:lnTo>
                        <a:lnTo>
                          <a:pt x="113" y="37"/>
                        </a:lnTo>
                        <a:lnTo>
                          <a:pt x="166" y="3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8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601913" y="3432310"/>
                  <a:ext cx="0" cy="482223"/>
                </a:xfrm>
                <a:prstGeom prst="line">
                  <a:avLst/>
                </a:prstGeom>
                <a:noFill/>
                <a:ln w="31750">
                  <a:solidFill>
                    <a:schemeClr val="tx2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219" name="直接箭头连接符 218"/>
                <p:cNvCxnSpPr/>
                <p:nvPr/>
              </p:nvCxnSpPr>
              <p:spPr>
                <a:xfrm flipV="1">
                  <a:off x="1821180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箭头连接符 219"/>
                <p:cNvCxnSpPr/>
                <p:nvPr/>
              </p:nvCxnSpPr>
              <p:spPr>
                <a:xfrm>
                  <a:off x="1821180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箭头连接符 220"/>
                <p:cNvCxnSpPr/>
                <p:nvPr/>
              </p:nvCxnSpPr>
              <p:spPr>
                <a:xfrm flipV="1">
                  <a:off x="3837305" y="2170412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箭头连接符 221"/>
                <p:cNvCxnSpPr/>
                <p:nvPr/>
              </p:nvCxnSpPr>
              <p:spPr>
                <a:xfrm>
                  <a:off x="3837305" y="3306809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箭头连接符 222"/>
                <p:cNvCxnSpPr/>
                <p:nvPr/>
              </p:nvCxnSpPr>
              <p:spPr>
                <a:xfrm flipV="1">
                  <a:off x="5108258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箭头连接符 223"/>
                <p:cNvCxnSpPr/>
                <p:nvPr/>
              </p:nvCxnSpPr>
              <p:spPr>
                <a:xfrm>
                  <a:off x="5108258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箭头连接符 224"/>
                <p:cNvCxnSpPr/>
                <p:nvPr/>
              </p:nvCxnSpPr>
              <p:spPr>
                <a:xfrm flipV="1">
                  <a:off x="7084378" y="2162636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箭头连接符 225"/>
                <p:cNvCxnSpPr/>
                <p:nvPr/>
              </p:nvCxnSpPr>
              <p:spPr>
                <a:xfrm>
                  <a:off x="7084378" y="3299033"/>
                  <a:ext cx="0" cy="61147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4" name="Freeform 181"/>
              <p:cNvSpPr/>
              <p:nvPr/>
            </p:nvSpPr>
            <p:spPr bwMode="auto">
              <a:xfrm>
                <a:off x="1862455" y="2111991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181"/>
              <p:cNvSpPr/>
              <p:nvPr/>
            </p:nvSpPr>
            <p:spPr bwMode="auto">
              <a:xfrm>
                <a:off x="5271294" y="2119573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181"/>
              <p:cNvSpPr/>
              <p:nvPr/>
            </p:nvSpPr>
            <p:spPr bwMode="auto">
              <a:xfrm>
                <a:off x="6575425" y="2111991"/>
                <a:ext cx="258763" cy="99412"/>
              </a:xfrm>
              <a:custGeom>
                <a:avLst/>
                <a:gdLst>
                  <a:gd name="T0" fmla="*/ 160 w 166"/>
                  <a:gd name="T1" fmla="*/ 20 h 73"/>
                  <a:gd name="T2" fmla="*/ 0 w 166"/>
                  <a:gd name="T3" fmla="*/ 38 h 73"/>
                  <a:gd name="T4" fmla="*/ 0 w 166"/>
                  <a:gd name="T5" fmla="*/ 38 h 73"/>
                  <a:gd name="T6" fmla="*/ 8 w 166"/>
                  <a:gd name="T7" fmla="*/ 38 h 73"/>
                  <a:gd name="T8" fmla="*/ 8 w 166"/>
                  <a:gd name="T9" fmla="*/ 38 h 73"/>
                  <a:gd name="T10" fmla="*/ 8 w 166"/>
                  <a:gd name="T11" fmla="*/ 35 h 73"/>
                  <a:gd name="T12" fmla="*/ 8 w 166"/>
                  <a:gd name="T13" fmla="*/ 35 h 73"/>
                  <a:gd name="T14" fmla="*/ 15 w 166"/>
                  <a:gd name="T15" fmla="*/ 35 h 73"/>
                  <a:gd name="T16" fmla="*/ 15 w 166"/>
                  <a:gd name="T17" fmla="*/ 30 h 73"/>
                  <a:gd name="T18" fmla="*/ 15 w 166"/>
                  <a:gd name="T19" fmla="*/ 30 h 73"/>
                  <a:gd name="T20" fmla="*/ 15 w 166"/>
                  <a:gd name="T21" fmla="*/ 30 h 73"/>
                  <a:gd name="T22" fmla="*/ 15 w 166"/>
                  <a:gd name="T23" fmla="*/ 27 h 73"/>
                  <a:gd name="T24" fmla="*/ 15 w 166"/>
                  <a:gd name="T25" fmla="*/ 27 h 73"/>
                  <a:gd name="T26" fmla="*/ 15 w 166"/>
                  <a:gd name="T27" fmla="*/ 27 h 73"/>
                  <a:gd name="T28" fmla="*/ 23 w 166"/>
                  <a:gd name="T29" fmla="*/ 23 h 73"/>
                  <a:gd name="T30" fmla="*/ 23 w 166"/>
                  <a:gd name="T31" fmla="*/ 23 h 73"/>
                  <a:gd name="T32" fmla="*/ 23 w 166"/>
                  <a:gd name="T33" fmla="*/ 23 h 73"/>
                  <a:gd name="T34" fmla="*/ 23 w 166"/>
                  <a:gd name="T35" fmla="*/ 20 h 73"/>
                  <a:gd name="T36" fmla="*/ 23 w 166"/>
                  <a:gd name="T37" fmla="*/ 20 h 73"/>
                  <a:gd name="T38" fmla="*/ 23 w 166"/>
                  <a:gd name="T39" fmla="*/ 20 h 73"/>
                  <a:gd name="T40" fmla="*/ 23 w 166"/>
                  <a:gd name="T41" fmla="*/ 15 h 73"/>
                  <a:gd name="T42" fmla="*/ 23 w 166"/>
                  <a:gd name="T43" fmla="*/ 15 h 73"/>
                  <a:gd name="T44" fmla="*/ 23 w 166"/>
                  <a:gd name="T45" fmla="*/ 15 h 73"/>
                  <a:gd name="T46" fmla="*/ 15 w 166"/>
                  <a:gd name="T47" fmla="*/ 12 h 73"/>
                  <a:gd name="T48" fmla="*/ 15 w 166"/>
                  <a:gd name="T49" fmla="*/ 12 h 73"/>
                  <a:gd name="T50" fmla="*/ 15 w 166"/>
                  <a:gd name="T51" fmla="*/ 12 h 73"/>
                  <a:gd name="T52" fmla="*/ 15 w 166"/>
                  <a:gd name="T53" fmla="*/ 12 h 73"/>
                  <a:gd name="T54" fmla="*/ 15 w 166"/>
                  <a:gd name="T55" fmla="*/ 8 h 73"/>
                  <a:gd name="T56" fmla="*/ 15 w 166"/>
                  <a:gd name="T57" fmla="*/ 8 h 73"/>
                  <a:gd name="T58" fmla="*/ 15 w 166"/>
                  <a:gd name="T59" fmla="*/ 8 h 73"/>
                  <a:gd name="T60" fmla="*/ 8 w 166"/>
                  <a:gd name="T61" fmla="*/ 4 h 73"/>
                  <a:gd name="T62" fmla="*/ 8 w 166"/>
                  <a:gd name="T63" fmla="*/ 4 h 73"/>
                  <a:gd name="T64" fmla="*/ 8 w 166"/>
                  <a:gd name="T65" fmla="*/ 4 h 73"/>
                  <a:gd name="T66" fmla="*/ 8 w 166"/>
                  <a:gd name="T67" fmla="*/ 0 h 73"/>
                  <a:gd name="T68" fmla="*/ 0 w 166"/>
                  <a:gd name="T69" fmla="*/ 0 h 73"/>
                  <a:gd name="T70" fmla="*/ 160 w 166"/>
                  <a:gd name="T71" fmla="*/ 20 h 73"/>
                  <a:gd name="T72" fmla="*/ 109 w 166"/>
                  <a:gd name="T73" fmla="*/ 20 h 73"/>
                  <a:gd name="T74" fmla="*/ 160 w 166"/>
                  <a:gd name="T75" fmla="*/ 2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73"/>
                  <a:gd name="T116" fmla="*/ 166 w 166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73">
                    <a:moveTo>
                      <a:pt x="166" y="37"/>
                    </a:moveTo>
                    <a:lnTo>
                      <a:pt x="0" y="73"/>
                    </a:lnTo>
                    <a:lnTo>
                      <a:pt x="8" y="73"/>
                    </a:lnTo>
                    <a:lnTo>
                      <a:pt x="8" y="66"/>
                    </a:lnTo>
                    <a:lnTo>
                      <a:pt x="15" y="66"/>
                    </a:lnTo>
                    <a:lnTo>
                      <a:pt x="15" y="58"/>
                    </a:lnTo>
                    <a:lnTo>
                      <a:pt x="15" y="51"/>
                    </a:lnTo>
                    <a:lnTo>
                      <a:pt x="23" y="44"/>
                    </a:lnTo>
                    <a:lnTo>
                      <a:pt x="23" y="37"/>
                    </a:lnTo>
                    <a:lnTo>
                      <a:pt x="23" y="29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6" y="37"/>
                    </a:lnTo>
                    <a:lnTo>
                      <a:pt x="113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2" name="Text Box 232"/>
            <p:cNvSpPr txBox="1">
              <a:spLocks noChangeArrowheads="1"/>
            </p:cNvSpPr>
            <p:nvPr/>
          </p:nvSpPr>
          <p:spPr bwMode="auto">
            <a:xfrm>
              <a:off x="4399280" y="1074944"/>
              <a:ext cx="650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Δ</a:t>
              </a: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P</a:t>
              </a:r>
              <a:endPara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6977" y="205872"/>
            <a:ext cx="683461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在发电机与升压变压器原线圈组成的回路中</a:t>
            </a:r>
            <a:endParaRPr lang="zh-CN" altLang="en-US" sz="2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775" name="Text Box 19"/>
          <p:cNvSpPr txBox="1">
            <a:spLocks noChangeArrowheads="1"/>
          </p:cNvSpPr>
          <p:nvPr/>
        </p:nvSpPr>
        <p:spPr bwMode="auto">
          <a:xfrm>
            <a:off x="958719" y="4615777"/>
            <a:ext cx="32297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输电线</a:t>
            </a:r>
            <a:r>
              <a:rPr lang="zh-CN" altLang="en-US" sz="2600" b="1" dirty="0" smtClean="0">
                <a:solidFill>
                  <a:srgbClr val="0000FF"/>
                </a:solidFill>
                <a:latin typeface="+mn-ea"/>
                <a:ea typeface="+mn-ea"/>
              </a:rPr>
              <a:t>上损失的功率</a:t>
            </a:r>
            <a:endParaRPr lang="zh-CN" altLang="en-US" sz="26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958719" y="5556518"/>
            <a:ext cx="2614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用户得到的功率 </a:t>
            </a:r>
            <a:endParaRPr lang="zh-CN" altLang="en-US" sz="26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aphicFrame>
        <p:nvGraphicFramePr>
          <p:cNvPr id="94" name="对象 93"/>
          <p:cNvGraphicFramePr>
            <a:graphicFrameLocks noChangeAspect="1"/>
          </p:cNvGraphicFramePr>
          <p:nvPr/>
        </p:nvGraphicFramePr>
        <p:xfrm>
          <a:off x="4143483" y="4450748"/>
          <a:ext cx="31289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36576000" imgH="10668000" progId="Equation.DSMT4">
                  <p:embed/>
                </p:oleObj>
              </mc:Choice>
              <mc:Fallback>
                <p:oleObj name="Equation" r:id="rId1" imgW="36576000" imgH="10668000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3483" y="4450748"/>
                        <a:ext cx="3128963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865888" y="3299796"/>
          <a:ext cx="10683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2496800" imgH="10668000" progId="Equation.DSMT4">
                  <p:embed/>
                </p:oleObj>
              </mc:Choice>
              <mc:Fallback>
                <p:oleObj name="Equation" r:id="rId3" imgW="12496800" imgH="10668000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888" y="3299796"/>
                        <a:ext cx="1068387" cy="912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364275" y="3293206"/>
          <a:ext cx="109378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2801600" imgH="10668000" progId="Equation.DSMT4">
                  <p:embed/>
                </p:oleObj>
              </mc:Choice>
              <mc:Fallback>
                <p:oleObj name="Equation" r:id="rId5" imgW="12801600" imgH="10668000" progId="Equation.DSMT4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4275" y="3293206"/>
                        <a:ext cx="1093788" cy="912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859773" y="3304496"/>
          <a:ext cx="15906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18592800" imgH="10668000" progId="Equation.DSMT4">
                  <p:embed/>
                </p:oleObj>
              </mc:Choice>
              <mc:Fallback>
                <p:oleObj name="Equation" r:id="rId7" imgW="18592800" imgH="10668000" progId="Equation.DSMT4">
                  <p:embed/>
                  <p:pic>
                    <p:nvPicPr>
                      <p:cNvPr id="0" name="图片 410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773" y="3304496"/>
                        <a:ext cx="1590675" cy="912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489399" y="5380200"/>
          <a:ext cx="41989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9" imgW="49072800" imgH="10668000" progId="Equation.DSMT4">
                  <p:embed/>
                </p:oleObj>
              </mc:Choice>
              <mc:Fallback>
                <p:oleObj name="Equation" r:id="rId9" imgW="49072800" imgH="10668000" progId="Equation.DSMT4">
                  <p:embed/>
                  <p:pic>
                    <p:nvPicPr>
                      <p:cNvPr id="0" name="图片 410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89399" y="5380200"/>
                        <a:ext cx="4198937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302007" y="916440"/>
            <a:ext cx="6431460" cy="2026796"/>
            <a:chOff x="1302007" y="848706"/>
            <a:chExt cx="6431460" cy="2026796"/>
          </a:xfrm>
        </p:grpSpPr>
        <p:grpSp>
          <p:nvGrpSpPr>
            <p:cNvPr id="7" name="组合 12"/>
            <p:cNvGrpSpPr/>
            <p:nvPr/>
          </p:nvGrpSpPr>
          <p:grpSpPr>
            <a:xfrm>
              <a:off x="1302007" y="848706"/>
              <a:ext cx="6431460" cy="2026796"/>
              <a:chOff x="824444" y="547623"/>
              <a:chExt cx="7356652" cy="2318358"/>
            </a:xfrm>
          </p:grpSpPr>
          <p:grpSp>
            <p:nvGrpSpPr>
              <p:cNvPr id="8" name="组合 13"/>
              <p:cNvGrpSpPr/>
              <p:nvPr/>
            </p:nvGrpSpPr>
            <p:grpSpPr>
              <a:xfrm>
                <a:off x="835733" y="547623"/>
                <a:ext cx="7345363" cy="2318358"/>
                <a:chOff x="885825" y="1656195"/>
                <a:chExt cx="7345363" cy="2318358"/>
              </a:xfrm>
            </p:grpSpPr>
            <p:grpSp>
              <p:nvGrpSpPr>
                <p:cNvPr id="9" name="组合 16"/>
                <p:cNvGrpSpPr/>
                <p:nvPr/>
              </p:nvGrpSpPr>
              <p:grpSpPr>
                <a:xfrm>
                  <a:off x="885825" y="1656195"/>
                  <a:ext cx="7345363" cy="2318358"/>
                  <a:chOff x="885825" y="1656195"/>
                  <a:chExt cx="7345363" cy="2318358"/>
                </a:xfrm>
              </p:grpSpPr>
              <p:grpSp>
                <p:nvGrpSpPr>
                  <p:cNvPr id="10" name="Group 3"/>
                  <p:cNvGrpSpPr/>
                  <p:nvPr/>
                </p:nvGrpSpPr>
                <p:grpSpPr bwMode="auto">
                  <a:xfrm>
                    <a:off x="885825" y="1656195"/>
                    <a:ext cx="7345363" cy="2318358"/>
                    <a:chOff x="612" y="1196"/>
                    <a:chExt cx="4627" cy="1236"/>
                  </a:xfrm>
                </p:grpSpPr>
                <p:sp>
                  <p:nvSpPr>
                    <p:cNvPr id="31" name="AutoShape 129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612" y="1253"/>
                      <a:ext cx="4627" cy="11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132"/>
                    <p:cNvSpPr/>
                    <p:nvPr/>
                  </p:nvSpPr>
                  <p:spPr bwMode="auto">
                    <a:xfrm>
                      <a:off x="1923" y="1662"/>
                      <a:ext cx="37" cy="53"/>
                    </a:xfrm>
                    <a:custGeom>
                      <a:avLst/>
                      <a:gdLst>
                        <a:gd name="T0" fmla="*/ 36 w 38"/>
                        <a:gd name="T1" fmla="*/ 38 h 73"/>
                        <a:gd name="T2" fmla="*/ 28 w 38"/>
                        <a:gd name="T3" fmla="*/ 38 h 73"/>
                        <a:gd name="T4" fmla="*/ 20 w 38"/>
                        <a:gd name="T5" fmla="*/ 38 h 73"/>
                        <a:gd name="T6" fmla="*/ 15 w 38"/>
                        <a:gd name="T7" fmla="*/ 35 h 73"/>
                        <a:gd name="T8" fmla="*/ 7 w 38"/>
                        <a:gd name="T9" fmla="*/ 35 h 73"/>
                        <a:gd name="T10" fmla="*/ 7 w 38"/>
                        <a:gd name="T11" fmla="*/ 31 h 73"/>
                        <a:gd name="T12" fmla="*/ 0 w 38"/>
                        <a:gd name="T13" fmla="*/ 27 h 73"/>
                        <a:gd name="T14" fmla="*/ 0 w 38"/>
                        <a:gd name="T15" fmla="*/ 23 h 73"/>
                        <a:gd name="T16" fmla="*/ 0 w 38"/>
                        <a:gd name="T17" fmla="*/ 20 h 73"/>
                        <a:gd name="T18" fmla="*/ 0 w 38"/>
                        <a:gd name="T19" fmla="*/ 16 h 73"/>
                        <a:gd name="T20" fmla="*/ 0 w 38"/>
                        <a:gd name="T21" fmla="*/ 12 h 73"/>
                        <a:gd name="T22" fmla="*/ 7 w 38"/>
                        <a:gd name="T23" fmla="*/ 8 h 73"/>
                        <a:gd name="T24" fmla="*/ 7 w 38"/>
                        <a:gd name="T25" fmla="*/ 4 h 73"/>
                        <a:gd name="T26" fmla="*/ 15 w 38"/>
                        <a:gd name="T27" fmla="*/ 0 h 73"/>
                        <a:gd name="T28" fmla="*/ 20 w 38"/>
                        <a:gd name="T29" fmla="*/ 0 h 73"/>
                        <a:gd name="T30" fmla="*/ 28 w 38"/>
                        <a:gd name="T31" fmla="*/ 0 h 73"/>
                        <a:gd name="T32" fmla="*/ 36 w 38"/>
                        <a:gd name="T33" fmla="*/ 0 h 7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73"/>
                        <a:gd name="T53" fmla="*/ 38 w 38"/>
                        <a:gd name="T54" fmla="*/ 73 h 7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73">
                          <a:moveTo>
                            <a:pt x="38" y="73"/>
                          </a:moveTo>
                          <a:lnTo>
                            <a:pt x="30" y="73"/>
                          </a:lnTo>
                          <a:lnTo>
                            <a:pt x="22" y="73"/>
                          </a:lnTo>
                          <a:lnTo>
                            <a:pt x="15" y="66"/>
                          </a:lnTo>
                          <a:lnTo>
                            <a:pt x="7" y="66"/>
                          </a:lnTo>
                          <a:lnTo>
                            <a:pt x="7" y="59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30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7" y="8"/>
                          </a:lnTo>
                          <a:lnTo>
                            <a:pt x="15" y="0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33"/>
                    <p:cNvSpPr/>
                    <p:nvPr/>
                  </p:nvSpPr>
                  <p:spPr bwMode="auto">
                    <a:xfrm>
                      <a:off x="3707" y="1662"/>
                      <a:ext cx="36" cy="53"/>
                    </a:xfrm>
                    <a:custGeom>
                      <a:avLst/>
                      <a:gdLst>
                        <a:gd name="T0" fmla="*/ 0 w 37"/>
                        <a:gd name="T1" fmla="*/ 38 h 73"/>
                        <a:gd name="T2" fmla="*/ 7 w 37"/>
                        <a:gd name="T3" fmla="*/ 38 h 73"/>
                        <a:gd name="T4" fmla="*/ 15 w 37"/>
                        <a:gd name="T5" fmla="*/ 38 h 73"/>
                        <a:gd name="T6" fmla="*/ 20 w 37"/>
                        <a:gd name="T7" fmla="*/ 35 h 73"/>
                        <a:gd name="T8" fmla="*/ 20 w 37"/>
                        <a:gd name="T9" fmla="*/ 35 h 73"/>
                        <a:gd name="T10" fmla="*/ 28 w 37"/>
                        <a:gd name="T11" fmla="*/ 31 h 73"/>
                        <a:gd name="T12" fmla="*/ 35 w 37"/>
                        <a:gd name="T13" fmla="*/ 27 h 73"/>
                        <a:gd name="T14" fmla="*/ 35 w 37"/>
                        <a:gd name="T15" fmla="*/ 23 h 73"/>
                        <a:gd name="T16" fmla="*/ 35 w 37"/>
                        <a:gd name="T17" fmla="*/ 20 h 73"/>
                        <a:gd name="T18" fmla="*/ 35 w 37"/>
                        <a:gd name="T19" fmla="*/ 16 h 73"/>
                        <a:gd name="T20" fmla="*/ 35 w 37"/>
                        <a:gd name="T21" fmla="*/ 12 h 73"/>
                        <a:gd name="T22" fmla="*/ 28 w 37"/>
                        <a:gd name="T23" fmla="*/ 8 h 73"/>
                        <a:gd name="T24" fmla="*/ 20 w 37"/>
                        <a:gd name="T25" fmla="*/ 4 h 73"/>
                        <a:gd name="T26" fmla="*/ 20 w 37"/>
                        <a:gd name="T27" fmla="*/ 0 h 73"/>
                        <a:gd name="T28" fmla="*/ 15 w 37"/>
                        <a:gd name="T29" fmla="*/ 0 h 73"/>
                        <a:gd name="T30" fmla="*/ 7 w 37"/>
                        <a:gd name="T31" fmla="*/ 0 h 73"/>
                        <a:gd name="T32" fmla="*/ 0 w 37"/>
                        <a:gd name="T33" fmla="*/ 0 h 7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73"/>
                        <a:gd name="T53" fmla="*/ 37 w 37"/>
                        <a:gd name="T54" fmla="*/ 73 h 7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73">
                          <a:moveTo>
                            <a:pt x="0" y="73"/>
                          </a:moveTo>
                          <a:lnTo>
                            <a:pt x="7" y="73"/>
                          </a:lnTo>
                          <a:lnTo>
                            <a:pt x="15" y="73"/>
                          </a:lnTo>
                          <a:lnTo>
                            <a:pt x="22" y="66"/>
                          </a:lnTo>
                          <a:lnTo>
                            <a:pt x="30" y="59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30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8"/>
                          </a:lnTo>
                          <a:lnTo>
                            <a:pt x="22" y="0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Freeform 134"/>
                    <p:cNvSpPr/>
                    <p:nvPr/>
                  </p:nvSpPr>
                  <p:spPr bwMode="auto">
                    <a:xfrm>
                      <a:off x="1923" y="1715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5 h 80"/>
                        <a:gd name="T10" fmla="*/ 7 w 38"/>
                        <a:gd name="T11" fmla="*/ 30 h 80"/>
                        <a:gd name="T12" fmla="*/ 0 w 38"/>
                        <a:gd name="T13" fmla="*/ 27 h 80"/>
                        <a:gd name="T14" fmla="*/ 0 w 38"/>
                        <a:gd name="T15" fmla="*/ 23 h 80"/>
                        <a:gd name="T16" fmla="*/ 0 w 38"/>
                        <a:gd name="T17" fmla="*/ 19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Freeform 135"/>
                    <p:cNvSpPr/>
                    <p:nvPr/>
                  </p:nvSpPr>
                  <p:spPr bwMode="auto">
                    <a:xfrm>
                      <a:off x="3707" y="1715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5 h 80"/>
                        <a:gd name="T10" fmla="*/ 28 w 37"/>
                        <a:gd name="T11" fmla="*/ 30 h 80"/>
                        <a:gd name="T12" fmla="*/ 35 w 37"/>
                        <a:gd name="T13" fmla="*/ 27 h 80"/>
                        <a:gd name="T14" fmla="*/ 35 w 37"/>
                        <a:gd name="T15" fmla="*/ 23 h 80"/>
                        <a:gd name="T16" fmla="*/ 35 w 37"/>
                        <a:gd name="T17" fmla="*/ 19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Freeform 136"/>
                    <p:cNvSpPr/>
                    <p:nvPr/>
                  </p:nvSpPr>
                  <p:spPr bwMode="auto">
                    <a:xfrm>
                      <a:off x="1693" y="1673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1"/>
                        <a:gd name="T2" fmla="*/ 15 w 68"/>
                        <a:gd name="T3" fmla="*/ 65 h 131"/>
                        <a:gd name="T4" fmla="*/ 30 w 68"/>
                        <a:gd name="T5" fmla="*/ 65 h 131"/>
                        <a:gd name="T6" fmla="*/ 36 w 68"/>
                        <a:gd name="T7" fmla="*/ 61 h 131"/>
                        <a:gd name="T8" fmla="*/ 51 w 68"/>
                        <a:gd name="T9" fmla="*/ 57 h 131"/>
                        <a:gd name="T10" fmla="*/ 58 w 68"/>
                        <a:gd name="T11" fmla="*/ 54 h 131"/>
                        <a:gd name="T12" fmla="*/ 58 w 68"/>
                        <a:gd name="T13" fmla="*/ 46 h 131"/>
                        <a:gd name="T14" fmla="*/ 66 w 68"/>
                        <a:gd name="T15" fmla="*/ 38 h 131"/>
                        <a:gd name="T16" fmla="*/ 66 w 68"/>
                        <a:gd name="T17" fmla="*/ 34 h 131"/>
                        <a:gd name="T18" fmla="*/ 66 w 68"/>
                        <a:gd name="T19" fmla="*/ 27 h 131"/>
                        <a:gd name="T20" fmla="*/ 58 w 68"/>
                        <a:gd name="T21" fmla="*/ 19 h 131"/>
                        <a:gd name="T22" fmla="*/ 58 w 68"/>
                        <a:gd name="T23" fmla="*/ 15 h 131"/>
                        <a:gd name="T24" fmla="*/ 51 w 68"/>
                        <a:gd name="T25" fmla="*/ 8 h 131"/>
                        <a:gd name="T26" fmla="*/ 36 w 68"/>
                        <a:gd name="T27" fmla="*/ 4 h 131"/>
                        <a:gd name="T28" fmla="*/ 30 w 68"/>
                        <a:gd name="T29" fmla="*/ 0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24"/>
                          </a:lnTo>
                          <a:lnTo>
                            <a:pt x="30" y="124"/>
                          </a:lnTo>
                          <a:lnTo>
                            <a:pt x="38" y="116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87"/>
                          </a:lnTo>
                          <a:lnTo>
                            <a:pt x="68" y="73"/>
                          </a:lnTo>
                          <a:lnTo>
                            <a:pt x="68" y="65"/>
                          </a:lnTo>
                          <a:lnTo>
                            <a:pt x="68" y="51"/>
                          </a:lnTo>
                          <a:lnTo>
                            <a:pt x="60" y="36"/>
                          </a:lnTo>
                          <a:lnTo>
                            <a:pt x="60" y="29"/>
                          </a:lnTo>
                          <a:lnTo>
                            <a:pt x="53" y="15"/>
                          </a:lnTo>
                          <a:lnTo>
                            <a:pt x="38" y="7"/>
                          </a:lnTo>
                          <a:lnTo>
                            <a:pt x="30" y="0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Freeform 137"/>
                    <p:cNvSpPr/>
                    <p:nvPr/>
                  </p:nvSpPr>
                  <p:spPr bwMode="auto">
                    <a:xfrm>
                      <a:off x="3899" y="1673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1"/>
                        <a:gd name="T2" fmla="*/ 51 w 68"/>
                        <a:gd name="T3" fmla="*/ 65 h 131"/>
                        <a:gd name="T4" fmla="*/ 36 w 68"/>
                        <a:gd name="T5" fmla="*/ 65 h 131"/>
                        <a:gd name="T6" fmla="*/ 30 w 68"/>
                        <a:gd name="T7" fmla="*/ 61 h 131"/>
                        <a:gd name="T8" fmla="*/ 23 w 68"/>
                        <a:gd name="T9" fmla="*/ 57 h 131"/>
                        <a:gd name="T10" fmla="*/ 8 w 68"/>
                        <a:gd name="T11" fmla="*/ 54 h 131"/>
                        <a:gd name="T12" fmla="*/ 8 w 68"/>
                        <a:gd name="T13" fmla="*/ 46 h 131"/>
                        <a:gd name="T14" fmla="*/ 0 w 68"/>
                        <a:gd name="T15" fmla="*/ 38 h 131"/>
                        <a:gd name="T16" fmla="*/ 0 w 68"/>
                        <a:gd name="T17" fmla="*/ 34 h 131"/>
                        <a:gd name="T18" fmla="*/ 0 w 68"/>
                        <a:gd name="T19" fmla="*/ 27 h 131"/>
                        <a:gd name="T20" fmla="*/ 8 w 68"/>
                        <a:gd name="T21" fmla="*/ 19 h 131"/>
                        <a:gd name="T22" fmla="*/ 8 w 68"/>
                        <a:gd name="T23" fmla="*/ 15 h 131"/>
                        <a:gd name="T24" fmla="*/ 23 w 68"/>
                        <a:gd name="T25" fmla="*/ 8 h 131"/>
                        <a:gd name="T26" fmla="*/ 30 w 68"/>
                        <a:gd name="T27" fmla="*/ 4 h 131"/>
                        <a:gd name="T28" fmla="*/ 36 w 68"/>
                        <a:gd name="T29" fmla="*/ 0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24"/>
                          </a:lnTo>
                          <a:lnTo>
                            <a:pt x="38" y="124"/>
                          </a:lnTo>
                          <a:lnTo>
                            <a:pt x="30" y="116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87"/>
                          </a:lnTo>
                          <a:lnTo>
                            <a:pt x="0" y="73"/>
                          </a:lnTo>
                          <a:lnTo>
                            <a:pt x="0" y="65"/>
                          </a:lnTo>
                          <a:lnTo>
                            <a:pt x="0" y="51"/>
                          </a:lnTo>
                          <a:lnTo>
                            <a:pt x="8" y="36"/>
                          </a:lnTo>
                          <a:lnTo>
                            <a:pt x="8" y="29"/>
                          </a:lnTo>
                          <a:lnTo>
                            <a:pt x="23" y="15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Freeform 138"/>
                    <p:cNvSpPr/>
                    <p:nvPr/>
                  </p:nvSpPr>
                  <p:spPr bwMode="auto">
                    <a:xfrm>
                      <a:off x="1693" y="1763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0"/>
                        <a:gd name="T2" fmla="*/ 15 w 68"/>
                        <a:gd name="T3" fmla="*/ 69 h 130"/>
                        <a:gd name="T4" fmla="*/ 30 w 68"/>
                        <a:gd name="T5" fmla="*/ 69 h 130"/>
                        <a:gd name="T6" fmla="*/ 36 w 68"/>
                        <a:gd name="T7" fmla="*/ 66 h 130"/>
                        <a:gd name="T8" fmla="*/ 51 w 68"/>
                        <a:gd name="T9" fmla="*/ 62 h 130"/>
                        <a:gd name="T10" fmla="*/ 58 w 68"/>
                        <a:gd name="T11" fmla="*/ 54 h 130"/>
                        <a:gd name="T12" fmla="*/ 58 w 68"/>
                        <a:gd name="T13" fmla="*/ 50 h 130"/>
                        <a:gd name="T14" fmla="*/ 66 w 68"/>
                        <a:gd name="T15" fmla="*/ 42 h 130"/>
                        <a:gd name="T16" fmla="*/ 66 w 68"/>
                        <a:gd name="T17" fmla="*/ 35 h 130"/>
                        <a:gd name="T18" fmla="*/ 66 w 68"/>
                        <a:gd name="T19" fmla="*/ 31 h 130"/>
                        <a:gd name="T20" fmla="*/ 58 w 68"/>
                        <a:gd name="T21" fmla="*/ 23 h 130"/>
                        <a:gd name="T22" fmla="*/ 58 w 68"/>
                        <a:gd name="T23" fmla="*/ 15 h 130"/>
                        <a:gd name="T24" fmla="*/ 51 w 68"/>
                        <a:gd name="T25" fmla="*/ 11 h 130"/>
                        <a:gd name="T26" fmla="*/ 36 w 68"/>
                        <a:gd name="T27" fmla="*/ 7 h 130"/>
                        <a:gd name="T28" fmla="*/ 30 w 68"/>
                        <a:gd name="T29" fmla="*/ 4 h 130"/>
                        <a:gd name="T30" fmla="*/ 15 w 68"/>
                        <a:gd name="T31" fmla="*/ 4 h 130"/>
                        <a:gd name="T32" fmla="*/ 0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0" y="130"/>
                          </a:moveTo>
                          <a:lnTo>
                            <a:pt x="15" y="130"/>
                          </a:lnTo>
                          <a:lnTo>
                            <a:pt x="30" y="130"/>
                          </a:lnTo>
                          <a:lnTo>
                            <a:pt x="38" y="123"/>
                          </a:lnTo>
                          <a:lnTo>
                            <a:pt x="53" y="116"/>
                          </a:lnTo>
                          <a:lnTo>
                            <a:pt x="60" y="101"/>
                          </a:lnTo>
                          <a:lnTo>
                            <a:pt x="60" y="94"/>
                          </a:lnTo>
                          <a:lnTo>
                            <a:pt x="68" y="79"/>
                          </a:lnTo>
                          <a:lnTo>
                            <a:pt x="68" y="65"/>
                          </a:lnTo>
                          <a:lnTo>
                            <a:pt x="68" y="58"/>
                          </a:lnTo>
                          <a:lnTo>
                            <a:pt x="60" y="43"/>
                          </a:lnTo>
                          <a:lnTo>
                            <a:pt x="60" y="29"/>
                          </a:lnTo>
                          <a:lnTo>
                            <a:pt x="53" y="21"/>
                          </a:lnTo>
                          <a:lnTo>
                            <a:pt x="38" y="14"/>
                          </a:lnTo>
                          <a:lnTo>
                            <a:pt x="30" y="7"/>
                          </a:lnTo>
                          <a:lnTo>
                            <a:pt x="15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Freeform 139"/>
                    <p:cNvSpPr/>
                    <p:nvPr/>
                  </p:nvSpPr>
                  <p:spPr bwMode="auto">
                    <a:xfrm>
                      <a:off x="3899" y="1763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0"/>
                        <a:gd name="T2" fmla="*/ 51 w 68"/>
                        <a:gd name="T3" fmla="*/ 69 h 130"/>
                        <a:gd name="T4" fmla="*/ 36 w 68"/>
                        <a:gd name="T5" fmla="*/ 69 h 130"/>
                        <a:gd name="T6" fmla="*/ 30 w 68"/>
                        <a:gd name="T7" fmla="*/ 66 h 130"/>
                        <a:gd name="T8" fmla="*/ 23 w 68"/>
                        <a:gd name="T9" fmla="*/ 62 h 130"/>
                        <a:gd name="T10" fmla="*/ 8 w 68"/>
                        <a:gd name="T11" fmla="*/ 54 h 130"/>
                        <a:gd name="T12" fmla="*/ 8 w 68"/>
                        <a:gd name="T13" fmla="*/ 50 h 130"/>
                        <a:gd name="T14" fmla="*/ 0 w 68"/>
                        <a:gd name="T15" fmla="*/ 42 h 130"/>
                        <a:gd name="T16" fmla="*/ 0 w 68"/>
                        <a:gd name="T17" fmla="*/ 35 h 130"/>
                        <a:gd name="T18" fmla="*/ 0 w 68"/>
                        <a:gd name="T19" fmla="*/ 31 h 130"/>
                        <a:gd name="T20" fmla="*/ 8 w 68"/>
                        <a:gd name="T21" fmla="*/ 23 h 130"/>
                        <a:gd name="T22" fmla="*/ 8 w 68"/>
                        <a:gd name="T23" fmla="*/ 15 h 130"/>
                        <a:gd name="T24" fmla="*/ 23 w 68"/>
                        <a:gd name="T25" fmla="*/ 11 h 130"/>
                        <a:gd name="T26" fmla="*/ 30 w 68"/>
                        <a:gd name="T27" fmla="*/ 7 h 130"/>
                        <a:gd name="T28" fmla="*/ 36 w 68"/>
                        <a:gd name="T29" fmla="*/ 4 h 130"/>
                        <a:gd name="T30" fmla="*/ 51 w 68"/>
                        <a:gd name="T31" fmla="*/ 4 h 130"/>
                        <a:gd name="T32" fmla="*/ 66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68" y="130"/>
                          </a:moveTo>
                          <a:lnTo>
                            <a:pt x="53" y="130"/>
                          </a:lnTo>
                          <a:lnTo>
                            <a:pt x="38" y="130"/>
                          </a:lnTo>
                          <a:lnTo>
                            <a:pt x="30" y="123"/>
                          </a:lnTo>
                          <a:lnTo>
                            <a:pt x="23" y="116"/>
                          </a:lnTo>
                          <a:lnTo>
                            <a:pt x="8" y="101"/>
                          </a:lnTo>
                          <a:lnTo>
                            <a:pt x="8" y="94"/>
                          </a:lnTo>
                          <a:lnTo>
                            <a:pt x="0" y="79"/>
                          </a:lnTo>
                          <a:lnTo>
                            <a:pt x="0" y="65"/>
                          </a:lnTo>
                          <a:lnTo>
                            <a:pt x="0" y="58"/>
                          </a:lnTo>
                          <a:lnTo>
                            <a:pt x="8" y="43"/>
                          </a:lnTo>
                          <a:lnTo>
                            <a:pt x="8" y="29"/>
                          </a:lnTo>
                          <a:lnTo>
                            <a:pt x="23" y="21"/>
                          </a:lnTo>
                          <a:lnTo>
                            <a:pt x="30" y="14"/>
                          </a:lnTo>
                          <a:lnTo>
                            <a:pt x="38" y="7"/>
                          </a:lnTo>
                          <a:lnTo>
                            <a:pt x="53" y="7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Freeform 140"/>
                    <p:cNvSpPr/>
                    <p:nvPr/>
                  </p:nvSpPr>
                  <p:spPr bwMode="auto">
                    <a:xfrm>
                      <a:off x="1693" y="1858"/>
                      <a:ext cx="67" cy="96"/>
                    </a:xfrm>
                    <a:custGeom>
                      <a:avLst/>
                      <a:gdLst>
                        <a:gd name="T0" fmla="*/ 0 w 68"/>
                        <a:gd name="T1" fmla="*/ 70 h 131"/>
                        <a:gd name="T2" fmla="*/ 15 w 68"/>
                        <a:gd name="T3" fmla="*/ 70 h 131"/>
                        <a:gd name="T4" fmla="*/ 30 w 68"/>
                        <a:gd name="T5" fmla="*/ 67 h 131"/>
                        <a:gd name="T6" fmla="*/ 36 w 68"/>
                        <a:gd name="T7" fmla="*/ 63 h 131"/>
                        <a:gd name="T8" fmla="*/ 51 w 68"/>
                        <a:gd name="T9" fmla="*/ 59 h 131"/>
                        <a:gd name="T10" fmla="*/ 58 w 68"/>
                        <a:gd name="T11" fmla="*/ 55 h 131"/>
                        <a:gd name="T12" fmla="*/ 58 w 68"/>
                        <a:gd name="T13" fmla="*/ 51 h 131"/>
                        <a:gd name="T14" fmla="*/ 66 w 68"/>
                        <a:gd name="T15" fmla="*/ 43 h 131"/>
                        <a:gd name="T16" fmla="*/ 66 w 68"/>
                        <a:gd name="T17" fmla="*/ 35 h 131"/>
                        <a:gd name="T18" fmla="*/ 66 w 68"/>
                        <a:gd name="T19" fmla="*/ 27 h 131"/>
                        <a:gd name="T20" fmla="*/ 58 w 68"/>
                        <a:gd name="T21" fmla="*/ 23 h 131"/>
                        <a:gd name="T22" fmla="*/ 58 w 68"/>
                        <a:gd name="T23" fmla="*/ 15 h 131"/>
                        <a:gd name="T24" fmla="*/ 51 w 68"/>
                        <a:gd name="T25" fmla="*/ 12 h 131"/>
                        <a:gd name="T26" fmla="*/ 36 w 68"/>
                        <a:gd name="T27" fmla="*/ 8 h 131"/>
                        <a:gd name="T28" fmla="*/ 30 w 68"/>
                        <a:gd name="T29" fmla="*/ 4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31"/>
                          </a:lnTo>
                          <a:lnTo>
                            <a:pt x="30" y="124"/>
                          </a:lnTo>
                          <a:lnTo>
                            <a:pt x="38" y="117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95"/>
                          </a:lnTo>
                          <a:lnTo>
                            <a:pt x="68" y="80"/>
                          </a:lnTo>
                          <a:lnTo>
                            <a:pt x="68" y="66"/>
                          </a:lnTo>
                          <a:lnTo>
                            <a:pt x="68" y="51"/>
                          </a:lnTo>
                          <a:lnTo>
                            <a:pt x="60" y="44"/>
                          </a:lnTo>
                          <a:lnTo>
                            <a:pt x="60" y="29"/>
                          </a:lnTo>
                          <a:lnTo>
                            <a:pt x="53" y="22"/>
                          </a:lnTo>
                          <a:lnTo>
                            <a:pt x="38" y="15"/>
                          </a:lnTo>
                          <a:lnTo>
                            <a:pt x="30" y="8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Freeform 141"/>
                    <p:cNvSpPr/>
                    <p:nvPr/>
                  </p:nvSpPr>
                  <p:spPr bwMode="auto">
                    <a:xfrm>
                      <a:off x="3899" y="1858"/>
                      <a:ext cx="67" cy="96"/>
                    </a:xfrm>
                    <a:custGeom>
                      <a:avLst/>
                      <a:gdLst>
                        <a:gd name="T0" fmla="*/ 66 w 68"/>
                        <a:gd name="T1" fmla="*/ 70 h 131"/>
                        <a:gd name="T2" fmla="*/ 51 w 68"/>
                        <a:gd name="T3" fmla="*/ 70 h 131"/>
                        <a:gd name="T4" fmla="*/ 36 w 68"/>
                        <a:gd name="T5" fmla="*/ 67 h 131"/>
                        <a:gd name="T6" fmla="*/ 30 w 68"/>
                        <a:gd name="T7" fmla="*/ 63 h 131"/>
                        <a:gd name="T8" fmla="*/ 23 w 68"/>
                        <a:gd name="T9" fmla="*/ 59 h 131"/>
                        <a:gd name="T10" fmla="*/ 8 w 68"/>
                        <a:gd name="T11" fmla="*/ 55 h 131"/>
                        <a:gd name="T12" fmla="*/ 8 w 68"/>
                        <a:gd name="T13" fmla="*/ 51 h 131"/>
                        <a:gd name="T14" fmla="*/ 0 w 68"/>
                        <a:gd name="T15" fmla="*/ 43 h 131"/>
                        <a:gd name="T16" fmla="*/ 0 w 68"/>
                        <a:gd name="T17" fmla="*/ 35 h 131"/>
                        <a:gd name="T18" fmla="*/ 0 w 68"/>
                        <a:gd name="T19" fmla="*/ 27 h 131"/>
                        <a:gd name="T20" fmla="*/ 8 w 68"/>
                        <a:gd name="T21" fmla="*/ 23 h 131"/>
                        <a:gd name="T22" fmla="*/ 8 w 68"/>
                        <a:gd name="T23" fmla="*/ 15 h 131"/>
                        <a:gd name="T24" fmla="*/ 23 w 68"/>
                        <a:gd name="T25" fmla="*/ 12 h 131"/>
                        <a:gd name="T26" fmla="*/ 30 w 68"/>
                        <a:gd name="T27" fmla="*/ 8 h 131"/>
                        <a:gd name="T28" fmla="*/ 36 w 68"/>
                        <a:gd name="T29" fmla="*/ 4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31"/>
                          </a:lnTo>
                          <a:lnTo>
                            <a:pt x="38" y="124"/>
                          </a:lnTo>
                          <a:lnTo>
                            <a:pt x="30" y="117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95"/>
                          </a:lnTo>
                          <a:lnTo>
                            <a:pt x="0" y="80"/>
                          </a:lnTo>
                          <a:lnTo>
                            <a:pt x="0" y="66"/>
                          </a:lnTo>
                          <a:lnTo>
                            <a:pt x="0" y="51"/>
                          </a:lnTo>
                          <a:lnTo>
                            <a:pt x="8" y="44"/>
                          </a:lnTo>
                          <a:lnTo>
                            <a:pt x="8" y="29"/>
                          </a:lnTo>
                          <a:lnTo>
                            <a:pt x="23" y="22"/>
                          </a:lnTo>
                          <a:lnTo>
                            <a:pt x="30" y="15"/>
                          </a:lnTo>
                          <a:lnTo>
                            <a:pt x="38" y="8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Freeform 142"/>
                    <p:cNvSpPr/>
                    <p:nvPr/>
                  </p:nvSpPr>
                  <p:spPr bwMode="auto">
                    <a:xfrm>
                      <a:off x="1693" y="1954"/>
                      <a:ext cx="67" cy="96"/>
                    </a:xfrm>
                    <a:custGeom>
                      <a:avLst/>
                      <a:gdLst>
                        <a:gd name="T0" fmla="*/ 0 w 68"/>
                        <a:gd name="T1" fmla="*/ 70 h 131"/>
                        <a:gd name="T2" fmla="*/ 15 w 68"/>
                        <a:gd name="T3" fmla="*/ 70 h 131"/>
                        <a:gd name="T4" fmla="*/ 30 w 68"/>
                        <a:gd name="T5" fmla="*/ 67 h 131"/>
                        <a:gd name="T6" fmla="*/ 36 w 68"/>
                        <a:gd name="T7" fmla="*/ 62 h 131"/>
                        <a:gd name="T8" fmla="*/ 51 w 68"/>
                        <a:gd name="T9" fmla="*/ 59 h 131"/>
                        <a:gd name="T10" fmla="*/ 58 w 68"/>
                        <a:gd name="T11" fmla="*/ 55 h 131"/>
                        <a:gd name="T12" fmla="*/ 58 w 68"/>
                        <a:gd name="T13" fmla="*/ 47 h 131"/>
                        <a:gd name="T14" fmla="*/ 66 w 68"/>
                        <a:gd name="T15" fmla="*/ 43 h 131"/>
                        <a:gd name="T16" fmla="*/ 66 w 68"/>
                        <a:gd name="T17" fmla="*/ 35 h 131"/>
                        <a:gd name="T18" fmla="*/ 66 w 68"/>
                        <a:gd name="T19" fmla="*/ 27 h 131"/>
                        <a:gd name="T20" fmla="*/ 58 w 68"/>
                        <a:gd name="T21" fmla="*/ 19 h 131"/>
                        <a:gd name="T22" fmla="*/ 58 w 68"/>
                        <a:gd name="T23" fmla="*/ 15 h 131"/>
                        <a:gd name="T24" fmla="*/ 51 w 68"/>
                        <a:gd name="T25" fmla="*/ 8 h 131"/>
                        <a:gd name="T26" fmla="*/ 36 w 68"/>
                        <a:gd name="T27" fmla="*/ 4 h 131"/>
                        <a:gd name="T28" fmla="*/ 30 w 68"/>
                        <a:gd name="T29" fmla="*/ 0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31"/>
                          </a:lnTo>
                          <a:lnTo>
                            <a:pt x="30" y="124"/>
                          </a:lnTo>
                          <a:lnTo>
                            <a:pt x="38" y="116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87"/>
                          </a:lnTo>
                          <a:lnTo>
                            <a:pt x="68" y="80"/>
                          </a:lnTo>
                          <a:lnTo>
                            <a:pt x="68" y="65"/>
                          </a:lnTo>
                          <a:lnTo>
                            <a:pt x="68" y="51"/>
                          </a:lnTo>
                          <a:lnTo>
                            <a:pt x="60" y="36"/>
                          </a:lnTo>
                          <a:lnTo>
                            <a:pt x="60" y="29"/>
                          </a:lnTo>
                          <a:lnTo>
                            <a:pt x="53" y="15"/>
                          </a:lnTo>
                          <a:lnTo>
                            <a:pt x="38" y="7"/>
                          </a:lnTo>
                          <a:lnTo>
                            <a:pt x="30" y="0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Freeform 143"/>
                    <p:cNvSpPr/>
                    <p:nvPr/>
                  </p:nvSpPr>
                  <p:spPr bwMode="auto">
                    <a:xfrm>
                      <a:off x="3899" y="1954"/>
                      <a:ext cx="67" cy="96"/>
                    </a:xfrm>
                    <a:custGeom>
                      <a:avLst/>
                      <a:gdLst>
                        <a:gd name="T0" fmla="*/ 66 w 68"/>
                        <a:gd name="T1" fmla="*/ 70 h 131"/>
                        <a:gd name="T2" fmla="*/ 51 w 68"/>
                        <a:gd name="T3" fmla="*/ 70 h 131"/>
                        <a:gd name="T4" fmla="*/ 36 w 68"/>
                        <a:gd name="T5" fmla="*/ 67 h 131"/>
                        <a:gd name="T6" fmla="*/ 30 w 68"/>
                        <a:gd name="T7" fmla="*/ 62 h 131"/>
                        <a:gd name="T8" fmla="*/ 23 w 68"/>
                        <a:gd name="T9" fmla="*/ 59 h 131"/>
                        <a:gd name="T10" fmla="*/ 8 w 68"/>
                        <a:gd name="T11" fmla="*/ 55 h 131"/>
                        <a:gd name="T12" fmla="*/ 8 w 68"/>
                        <a:gd name="T13" fmla="*/ 47 h 131"/>
                        <a:gd name="T14" fmla="*/ 0 w 68"/>
                        <a:gd name="T15" fmla="*/ 43 h 131"/>
                        <a:gd name="T16" fmla="*/ 0 w 68"/>
                        <a:gd name="T17" fmla="*/ 35 h 131"/>
                        <a:gd name="T18" fmla="*/ 0 w 68"/>
                        <a:gd name="T19" fmla="*/ 27 h 131"/>
                        <a:gd name="T20" fmla="*/ 8 w 68"/>
                        <a:gd name="T21" fmla="*/ 19 h 131"/>
                        <a:gd name="T22" fmla="*/ 8 w 68"/>
                        <a:gd name="T23" fmla="*/ 15 h 131"/>
                        <a:gd name="T24" fmla="*/ 23 w 68"/>
                        <a:gd name="T25" fmla="*/ 8 h 131"/>
                        <a:gd name="T26" fmla="*/ 30 w 68"/>
                        <a:gd name="T27" fmla="*/ 4 h 131"/>
                        <a:gd name="T28" fmla="*/ 36 w 68"/>
                        <a:gd name="T29" fmla="*/ 0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31"/>
                          </a:lnTo>
                          <a:lnTo>
                            <a:pt x="38" y="124"/>
                          </a:lnTo>
                          <a:lnTo>
                            <a:pt x="30" y="116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87"/>
                          </a:lnTo>
                          <a:lnTo>
                            <a:pt x="0" y="80"/>
                          </a:lnTo>
                          <a:lnTo>
                            <a:pt x="0" y="65"/>
                          </a:lnTo>
                          <a:lnTo>
                            <a:pt x="0" y="51"/>
                          </a:lnTo>
                          <a:lnTo>
                            <a:pt x="8" y="36"/>
                          </a:lnTo>
                          <a:lnTo>
                            <a:pt x="8" y="29"/>
                          </a:lnTo>
                          <a:lnTo>
                            <a:pt x="23" y="15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Freeform 144"/>
                    <p:cNvSpPr/>
                    <p:nvPr/>
                  </p:nvSpPr>
                  <p:spPr bwMode="auto">
                    <a:xfrm>
                      <a:off x="1693" y="2045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0"/>
                        <a:gd name="T2" fmla="*/ 15 w 68"/>
                        <a:gd name="T3" fmla="*/ 69 h 130"/>
                        <a:gd name="T4" fmla="*/ 30 w 68"/>
                        <a:gd name="T5" fmla="*/ 69 h 130"/>
                        <a:gd name="T6" fmla="*/ 36 w 68"/>
                        <a:gd name="T7" fmla="*/ 66 h 130"/>
                        <a:gd name="T8" fmla="*/ 51 w 68"/>
                        <a:gd name="T9" fmla="*/ 62 h 130"/>
                        <a:gd name="T10" fmla="*/ 58 w 68"/>
                        <a:gd name="T11" fmla="*/ 54 h 130"/>
                        <a:gd name="T12" fmla="*/ 58 w 68"/>
                        <a:gd name="T13" fmla="*/ 50 h 130"/>
                        <a:gd name="T14" fmla="*/ 66 w 68"/>
                        <a:gd name="T15" fmla="*/ 42 h 130"/>
                        <a:gd name="T16" fmla="*/ 66 w 68"/>
                        <a:gd name="T17" fmla="*/ 35 h 130"/>
                        <a:gd name="T18" fmla="*/ 66 w 68"/>
                        <a:gd name="T19" fmla="*/ 31 h 130"/>
                        <a:gd name="T20" fmla="*/ 58 w 68"/>
                        <a:gd name="T21" fmla="*/ 23 h 130"/>
                        <a:gd name="T22" fmla="*/ 58 w 68"/>
                        <a:gd name="T23" fmla="*/ 15 h 130"/>
                        <a:gd name="T24" fmla="*/ 51 w 68"/>
                        <a:gd name="T25" fmla="*/ 11 h 130"/>
                        <a:gd name="T26" fmla="*/ 36 w 68"/>
                        <a:gd name="T27" fmla="*/ 7 h 130"/>
                        <a:gd name="T28" fmla="*/ 30 w 68"/>
                        <a:gd name="T29" fmla="*/ 4 h 130"/>
                        <a:gd name="T30" fmla="*/ 15 w 68"/>
                        <a:gd name="T31" fmla="*/ 4 h 130"/>
                        <a:gd name="T32" fmla="*/ 0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0" y="130"/>
                          </a:moveTo>
                          <a:lnTo>
                            <a:pt x="15" y="130"/>
                          </a:lnTo>
                          <a:lnTo>
                            <a:pt x="30" y="130"/>
                          </a:lnTo>
                          <a:lnTo>
                            <a:pt x="38" y="123"/>
                          </a:lnTo>
                          <a:lnTo>
                            <a:pt x="53" y="116"/>
                          </a:lnTo>
                          <a:lnTo>
                            <a:pt x="60" y="101"/>
                          </a:lnTo>
                          <a:lnTo>
                            <a:pt x="60" y="94"/>
                          </a:lnTo>
                          <a:lnTo>
                            <a:pt x="68" y="80"/>
                          </a:lnTo>
                          <a:lnTo>
                            <a:pt x="68" y="65"/>
                          </a:lnTo>
                          <a:lnTo>
                            <a:pt x="68" y="58"/>
                          </a:lnTo>
                          <a:lnTo>
                            <a:pt x="60" y="43"/>
                          </a:lnTo>
                          <a:lnTo>
                            <a:pt x="60" y="29"/>
                          </a:lnTo>
                          <a:lnTo>
                            <a:pt x="53" y="21"/>
                          </a:lnTo>
                          <a:lnTo>
                            <a:pt x="38" y="14"/>
                          </a:lnTo>
                          <a:lnTo>
                            <a:pt x="30" y="7"/>
                          </a:lnTo>
                          <a:lnTo>
                            <a:pt x="15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Freeform 145"/>
                    <p:cNvSpPr/>
                    <p:nvPr/>
                  </p:nvSpPr>
                  <p:spPr bwMode="auto">
                    <a:xfrm>
                      <a:off x="3899" y="2045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0"/>
                        <a:gd name="T2" fmla="*/ 51 w 68"/>
                        <a:gd name="T3" fmla="*/ 69 h 130"/>
                        <a:gd name="T4" fmla="*/ 36 w 68"/>
                        <a:gd name="T5" fmla="*/ 69 h 130"/>
                        <a:gd name="T6" fmla="*/ 30 w 68"/>
                        <a:gd name="T7" fmla="*/ 66 h 130"/>
                        <a:gd name="T8" fmla="*/ 23 w 68"/>
                        <a:gd name="T9" fmla="*/ 62 h 130"/>
                        <a:gd name="T10" fmla="*/ 8 w 68"/>
                        <a:gd name="T11" fmla="*/ 54 h 130"/>
                        <a:gd name="T12" fmla="*/ 8 w 68"/>
                        <a:gd name="T13" fmla="*/ 50 h 130"/>
                        <a:gd name="T14" fmla="*/ 0 w 68"/>
                        <a:gd name="T15" fmla="*/ 42 h 130"/>
                        <a:gd name="T16" fmla="*/ 0 w 68"/>
                        <a:gd name="T17" fmla="*/ 35 h 130"/>
                        <a:gd name="T18" fmla="*/ 0 w 68"/>
                        <a:gd name="T19" fmla="*/ 31 h 130"/>
                        <a:gd name="T20" fmla="*/ 8 w 68"/>
                        <a:gd name="T21" fmla="*/ 23 h 130"/>
                        <a:gd name="T22" fmla="*/ 8 w 68"/>
                        <a:gd name="T23" fmla="*/ 15 h 130"/>
                        <a:gd name="T24" fmla="*/ 23 w 68"/>
                        <a:gd name="T25" fmla="*/ 11 h 130"/>
                        <a:gd name="T26" fmla="*/ 30 w 68"/>
                        <a:gd name="T27" fmla="*/ 7 h 130"/>
                        <a:gd name="T28" fmla="*/ 36 w 68"/>
                        <a:gd name="T29" fmla="*/ 4 h 130"/>
                        <a:gd name="T30" fmla="*/ 51 w 68"/>
                        <a:gd name="T31" fmla="*/ 4 h 130"/>
                        <a:gd name="T32" fmla="*/ 66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68" y="130"/>
                          </a:moveTo>
                          <a:lnTo>
                            <a:pt x="53" y="130"/>
                          </a:lnTo>
                          <a:lnTo>
                            <a:pt x="38" y="130"/>
                          </a:lnTo>
                          <a:lnTo>
                            <a:pt x="30" y="123"/>
                          </a:lnTo>
                          <a:lnTo>
                            <a:pt x="23" y="116"/>
                          </a:lnTo>
                          <a:lnTo>
                            <a:pt x="8" y="101"/>
                          </a:lnTo>
                          <a:lnTo>
                            <a:pt x="8" y="94"/>
                          </a:lnTo>
                          <a:lnTo>
                            <a:pt x="0" y="80"/>
                          </a:lnTo>
                          <a:lnTo>
                            <a:pt x="0" y="65"/>
                          </a:lnTo>
                          <a:lnTo>
                            <a:pt x="0" y="58"/>
                          </a:lnTo>
                          <a:lnTo>
                            <a:pt x="8" y="43"/>
                          </a:lnTo>
                          <a:lnTo>
                            <a:pt x="8" y="29"/>
                          </a:lnTo>
                          <a:lnTo>
                            <a:pt x="23" y="21"/>
                          </a:lnTo>
                          <a:lnTo>
                            <a:pt x="30" y="14"/>
                          </a:lnTo>
                          <a:lnTo>
                            <a:pt x="38" y="7"/>
                          </a:lnTo>
                          <a:lnTo>
                            <a:pt x="53" y="7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Freeform 146"/>
                    <p:cNvSpPr/>
                    <p:nvPr/>
                  </p:nvSpPr>
                  <p:spPr bwMode="auto">
                    <a:xfrm>
                      <a:off x="1923" y="1768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4 h 80"/>
                        <a:gd name="T6" fmla="*/ 15 w 38"/>
                        <a:gd name="T7" fmla="*/ 39 h 80"/>
                        <a:gd name="T8" fmla="*/ 7 w 38"/>
                        <a:gd name="T9" fmla="*/ 39 h 80"/>
                        <a:gd name="T10" fmla="*/ 7 w 38"/>
                        <a:gd name="T11" fmla="*/ 35 h 80"/>
                        <a:gd name="T12" fmla="*/ 0 w 38"/>
                        <a:gd name="T13" fmla="*/ 32 h 80"/>
                        <a:gd name="T14" fmla="*/ 0 w 38"/>
                        <a:gd name="T15" fmla="*/ 28 h 80"/>
                        <a:gd name="T16" fmla="*/ 0 w 38"/>
                        <a:gd name="T17" fmla="*/ 24 h 80"/>
                        <a:gd name="T18" fmla="*/ 0 w 38"/>
                        <a:gd name="T19" fmla="*/ 20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2"/>
                          </a:lnTo>
                          <a:lnTo>
                            <a:pt x="7" y="72"/>
                          </a:lnTo>
                          <a:lnTo>
                            <a:pt x="7" y="65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7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Freeform 147"/>
                    <p:cNvSpPr/>
                    <p:nvPr/>
                  </p:nvSpPr>
                  <p:spPr bwMode="auto">
                    <a:xfrm>
                      <a:off x="3707" y="1768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4 h 80"/>
                        <a:gd name="T6" fmla="*/ 20 w 37"/>
                        <a:gd name="T7" fmla="*/ 39 h 80"/>
                        <a:gd name="T8" fmla="*/ 20 w 37"/>
                        <a:gd name="T9" fmla="*/ 39 h 80"/>
                        <a:gd name="T10" fmla="*/ 28 w 37"/>
                        <a:gd name="T11" fmla="*/ 35 h 80"/>
                        <a:gd name="T12" fmla="*/ 35 w 37"/>
                        <a:gd name="T13" fmla="*/ 32 h 80"/>
                        <a:gd name="T14" fmla="*/ 35 w 37"/>
                        <a:gd name="T15" fmla="*/ 28 h 80"/>
                        <a:gd name="T16" fmla="*/ 35 w 37"/>
                        <a:gd name="T17" fmla="*/ 24 h 80"/>
                        <a:gd name="T18" fmla="*/ 35 w 37"/>
                        <a:gd name="T19" fmla="*/ 20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2"/>
                          </a:lnTo>
                          <a:lnTo>
                            <a:pt x="30" y="65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7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Freeform 148"/>
                    <p:cNvSpPr/>
                    <p:nvPr/>
                  </p:nvSpPr>
                  <p:spPr bwMode="auto">
                    <a:xfrm>
                      <a:off x="1923" y="1996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0 h 80"/>
                        <a:gd name="T6" fmla="*/ 15 w 38"/>
                        <a:gd name="T7" fmla="*/ 40 h 80"/>
                        <a:gd name="T8" fmla="*/ 7 w 38"/>
                        <a:gd name="T9" fmla="*/ 36 h 80"/>
                        <a:gd name="T10" fmla="*/ 7 w 38"/>
                        <a:gd name="T11" fmla="*/ 32 h 80"/>
                        <a:gd name="T12" fmla="*/ 0 w 38"/>
                        <a:gd name="T13" fmla="*/ 28 h 80"/>
                        <a:gd name="T14" fmla="*/ 0 w 38"/>
                        <a:gd name="T15" fmla="*/ 24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Freeform 149"/>
                    <p:cNvSpPr/>
                    <p:nvPr/>
                  </p:nvSpPr>
                  <p:spPr bwMode="auto">
                    <a:xfrm>
                      <a:off x="3707" y="1996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0 h 80"/>
                        <a:gd name="T6" fmla="*/ 20 w 37"/>
                        <a:gd name="T7" fmla="*/ 40 h 80"/>
                        <a:gd name="T8" fmla="*/ 20 w 37"/>
                        <a:gd name="T9" fmla="*/ 36 h 80"/>
                        <a:gd name="T10" fmla="*/ 28 w 37"/>
                        <a:gd name="T11" fmla="*/ 32 h 80"/>
                        <a:gd name="T12" fmla="*/ 35 w 37"/>
                        <a:gd name="T13" fmla="*/ 28 h 80"/>
                        <a:gd name="T14" fmla="*/ 35 w 37"/>
                        <a:gd name="T15" fmla="*/ 24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Freeform 150"/>
                    <p:cNvSpPr/>
                    <p:nvPr/>
                  </p:nvSpPr>
                  <p:spPr bwMode="auto">
                    <a:xfrm>
                      <a:off x="1923" y="1879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4 h 80"/>
                        <a:gd name="T6" fmla="*/ 15 w 38"/>
                        <a:gd name="T7" fmla="*/ 40 h 80"/>
                        <a:gd name="T8" fmla="*/ 7 w 38"/>
                        <a:gd name="T9" fmla="*/ 40 h 80"/>
                        <a:gd name="T10" fmla="*/ 7 w 38"/>
                        <a:gd name="T11" fmla="*/ 36 h 80"/>
                        <a:gd name="T12" fmla="*/ 0 w 38"/>
                        <a:gd name="T13" fmla="*/ 32 h 80"/>
                        <a:gd name="T14" fmla="*/ 0 w 38"/>
                        <a:gd name="T15" fmla="*/ 28 h 80"/>
                        <a:gd name="T16" fmla="*/ 0 w 38"/>
                        <a:gd name="T17" fmla="*/ 24 h 80"/>
                        <a:gd name="T18" fmla="*/ 0 w 38"/>
                        <a:gd name="T19" fmla="*/ 20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3"/>
                          </a:lnTo>
                          <a:lnTo>
                            <a:pt x="7" y="73"/>
                          </a:lnTo>
                          <a:lnTo>
                            <a:pt x="7" y="66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5"/>
                          </a:lnTo>
                          <a:lnTo>
                            <a:pt x="15" y="8"/>
                          </a:lnTo>
                          <a:lnTo>
                            <a:pt x="22" y="8"/>
                          </a:lnTo>
                          <a:lnTo>
                            <a:pt x="30" y="8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Freeform 151"/>
                    <p:cNvSpPr/>
                    <p:nvPr/>
                  </p:nvSpPr>
                  <p:spPr bwMode="auto">
                    <a:xfrm>
                      <a:off x="3707" y="1879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4 h 80"/>
                        <a:gd name="T6" fmla="*/ 20 w 37"/>
                        <a:gd name="T7" fmla="*/ 40 h 80"/>
                        <a:gd name="T8" fmla="*/ 20 w 37"/>
                        <a:gd name="T9" fmla="*/ 40 h 80"/>
                        <a:gd name="T10" fmla="*/ 28 w 37"/>
                        <a:gd name="T11" fmla="*/ 36 h 80"/>
                        <a:gd name="T12" fmla="*/ 35 w 37"/>
                        <a:gd name="T13" fmla="*/ 32 h 80"/>
                        <a:gd name="T14" fmla="*/ 35 w 37"/>
                        <a:gd name="T15" fmla="*/ 28 h 80"/>
                        <a:gd name="T16" fmla="*/ 35 w 37"/>
                        <a:gd name="T17" fmla="*/ 24 h 80"/>
                        <a:gd name="T18" fmla="*/ 35 w 37"/>
                        <a:gd name="T19" fmla="*/ 20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3"/>
                          </a:lnTo>
                          <a:lnTo>
                            <a:pt x="30" y="66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5"/>
                          </a:lnTo>
                          <a:lnTo>
                            <a:pt x="22" y="8"/>
                          </a:lnTo>
                          <a:lnTo>
                            <a:pt x="15" y="8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Freeform 152"/>
                    <p:cNvSpPr/>
                    <p:nvPr/>
                  </p:nvSpPr>
                  <p:spPr bwMode="auto">
                    <a:xfrm>
                      <a:off x="1923" y="2108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39 h 80"/>
                        <a:gd name="T6" fmla="*/ 15 w 38"/>
                        <a:gd name="T7" fmla="*/ 39 h 80"/>
                        <a:gd name="T8" fmla="*/ 7 w 38"/>
                        <a:gd name="T9" fmla="*/ 35 h 80"/>
                        <a:gd name="T10" fmla="*/ 7 w 38"/>
                        <a:gd name="T11" fmla="*/ 32 h 80"/>
                        <a:gd name="T12" fmla="*/ 0 w 38"/>
                        <a:gd name="T13" fmla="*/ 28 h 80"/>
                        <a:gd name="T14" fmla="*/ 0 w 38"/>
                        <a:gd name="T15" fmla="*/ 24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7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2"/>
                          </a:lnTo>
                          <a:lnTo>
                            <a:pt x="15" y="72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Freeform 153"/>
                    <p:cNvSpPr/>
                    <p:nvPr/>
                  </p:nvSpPr>
                  <p:spPr bwMode="auto">
                    <a:xfrm>
                      <a:off x="3707" y="2108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39 h 80"/>
                        <a:gd name="T6" fmla="*/ 20 w 37"/>
                        <a:gd name="T7" fmla="*/ 39 h 80"/>
                        <a:gd name="T8" fmla="*/ 20 w 37"/>
                        <a:gd name="T9" fmla="*/ 35 h 80"/>
                        <a:gd name="T10" fmla="*/ 28 w 37"/>
                        <a:gd name="T11" fmla="*/ 32 h 80"/>
                        <a:gd name="T12" fmla="*/ 35 w 37"/>
                        <a:gd name="T13" fmla="*/ 28 h 80"/>
                        <a:gd name="T14" fmla="*/ 35 w 37"/>
                        <a:gd name="T15" fmla="*/ 24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7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2"/>
                          </a:lnTo>
                          <a:lnTo>
                            <a:pt x="22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Freeform 154"/>
                    <p:cNvSpPr/>
                    <p:nvPr/>
                  </p:nvSpPr>
                  <p:spPr bwMode="auto">
                    <a:xfrm>
                      <a:off x="1923" y="1827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4 h 80"/>
                        <a:gd name="T10" fmla="*/ 7 w 38"/>
                        <a:gd name="T11" fmla="*/ 30 h 80"/>
                        <a:gd name="T12" fmla="*/ 0 w 38"/>
                        <a:gd name="T13" fmla="*/ 27 h 80"/>
                        <a:gd name="T14" fmla="*/ 0 w 38"/>
                        <a:gd name="T15" fmla="*/ 22 h 80"/>
                        <a:gd name="T16" fmla="*/ 0 w 38"/>
                        <a:gd name="T17" fmla="*/ 19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7 h 80"/>
                        <a:gd name="T24" fmla="*/ 7 w 38"/>
                        <a:gd name="T25" fmla="*/ 4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2"/>
                          </a:lnTo>
                          <a:lnTo>
                            <a:pt x="15" y="72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7" y="7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Freeform 155"/>
                    <p:cNvSpPr/>
                    <p:nvPr/>
                  </p:nvSpPr>
                  <p:spPr bwMode="auto">
                    <a:xfrm>
                      <a:off x="3707" y="1827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4 h 80"/>
                        <a:gd name="T10" fmla="*/ 28 w 37"/>
                        <a:gd name="T11" fmla="*/ 30 h 80"/>
                        <a:gd name="T12" fmla="*/ 35 w 37"/>
                        <a:gd name="T13" fmla="*/ 27 h 80"/>
                        <a:gd name="T14" fmla="*/ 35 w 37"/>
                        <a:gd name="T15" fmla="*/ 22 h 80"/>
                        <a:gd name="T16" fmla="*/ 35 w 37"/>
                        <a:gd name="T17" fmla="*/ 19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7 h 80"/>
                        <a:gd name="T24" fmla="*/ 20 w 37"/>
                        <a:gd name="T25" fmla="*/ 4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2"/>
                          </a:lnTo>
                          <a:lnTo>
                            <a:pt x="22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Freeform 156"/>
                    <p:cNvSpPr/>
                    <p:nvPr/>
                  </p:nvSpPr>
                  <p:spPr bwMode="auto">
                    <a:xfrm>
                      <a:off x="1923" y="2050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42 h 80"/>
                        <a:gd name="T6" fmla="*/ 15 w 38"/>
                        <a:gd name="T7" fmla="*/ 38 h 80"/>
                        <a:gd name="T8" fmla="*/ 7 w 38"/>
                        <a:gd name="T9" fmla="*/ 38 h 80"/>
                        <a:gd name="T10" fmla="*/ 7 w 38"/>
                        <a:gd name="T11" fmla="*/ 34 h 80"/>
                        <a:gd name="T12" fmla="*/ 0 w 38"/>
                        <a:gd name="T13" fmla="*/ 30 h 80"/>
                        <a:gd name="T14" fmla="*/ 0 w 38"/>
                        <a:gd name="T15" fmla="*/ 27 h 80"/>
                        <a:gd name="T16" fmla="*/ 0 w 38"/>
                        <a:gd name="T17" fmla="*/ 22 h 80"/>
                        <a:gd name="T18" fmla="*/ 0 w 38"/>
                        <a:gd name="T19" fmla="*/ 19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3"/>
                          </a:lnTo>
                          <a:lnTo>
                            <a:pt x="7" y="73"/>
                          </a:lnTo>
                          <a:lnTo>
                            <a:pt x="7" y="65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7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Freeform 157"/>
                    <p:cNvSpPr/>
                    <p:nvPr/>
                  </p:nvSpPr>
                  <p:spPr bwMode="auto">
                    <a:xfrm>
                      <a:off x="3707" y="2050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42 h 80"/>
                        <a:gd name="T6" fmla="*/ 20 w 37"/>
                        <a:gd name="T7" fmla="*/ 38 h 80"/>
                        <a:gd name="T8" fmla="*/ 20 w 37"/>
                        <a:gd name="T9" fmla="*/ 38 h 80"/>
                        <a:gd name="T10" fmla="*/ 28 w 37"/>
                        <a:gd name="T11" fmla="*/ 34 h 80"/>
                        <a:gd name="T12" fmla="*/ 35 w 37"/>
                        <a:gd name="T13" fmla="*/ 30 h 80"/>
                        <a:gd name="T14" fmla="*/ 35 w 37"/>
                        <a:gd name="T15" fmla="*/ 27 h 80"/>
                        <a:gd name="T16" fmla="*/ 35 w 37"/>
                        <a:gd name="T17" fmla="*/ 22 h 80"/>
                        <a:gd name="T18" fmla="*/ 35 w 37"/>
                        <a:gd name="T19" fmla="*/ 19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3"/>
                          </a:lnTo>
                          <a:lnTo>
                            <a:pt x="30" y="65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7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Freeform 158"/>
                    <p:cNvSpPr/>
                    <p:nvPr/>
                  </p:nvSpPr>
                  <p:spPr bwMode="auto">
                    <a:xfrm>
                      <a:off x="1923" y="1938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5 h 80"/>
                        <a:gd name="T10" fmla="*/ 7 w 38"/>
                        <a:gd name="T11" fmla="*/ 30 h 80"/>
                        <a:gd name="T12" fmla="*/ 0 w 38"/>
                        <a:gd name="T13" fmla="*/ 30 h 80"/>
                        <a:gd name="T14" fmla="*/ 0 w 38"/>
                        <a:gd name="T15" fmla="*/ 27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8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" name="Freeform 159"/>
                    <p:cNvSpPr/>
                    <p:nvPr/>
                  </p:nvSpPr>
                  <p:spPr bwMode="auto">
                    <a:xfrm>
                      <a:off x="3707" y="1938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5 h 80"/>
                        <a:gd name="T10" fmla="*/ 28 w 37"/>
                        <a:gd name="T11" fmla="*/ 30 h 80"/>
                        <a:gd name="T12" fmla="*/ 35 w 37"/>
                        <a:gd name="T13" fmla="*/ 30 h 80"/>
                        <a:gd name="T14" fmla="*/ 35 w 37"/>
                        <a:gd name="T15" fmla="*/ 27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8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Freeform 160"/>
                    <p:cNvSpPr/>
                    <p:nvPr/>
                  </p:nvSpPr>
                  <p:spPr bwMode="auto">
                    <a:xfrm>
                      <a:off x="1923" y="2167"/>
                      <a:ext cx="37" cy="52"/>
                    </a:xfrm>
                    <a:custGeom>
                      <a:avLst/>
                      <a:gdLst>
                        <a:gd name="T0" fmla="*/ 36 w 38"/>
                        <a:gd name="T1" fmla="*/ 38 h 72"/>
                        <a:gd name="T2" fmla="*/ 28 w 38"/>
                        <a:gd name="T3" fmla="*/ 38 h 72"/>
                        <a:gd name="T4" fmla="*/ 20 w 38"/>
                        <a:gd name="T5" fmla="*/ 38 h 72"/>
                        <a:gd name="T6" fmla="*/ 15 w 38"/>
                        <a:gd name="T7" fmla="*/ 34 h 72"/>
                        <a:gd name="T8" fmla="*/ 7 w 38"/>
                        <a:gd name="T9" fmla="*/ 34 h 72"/>
                        <a:gd name="T10" fmla="*/ 7 w 38"/>
                        <a:gd name="T11" fmla="*/ 30 h 72"/>
                        <a:gd name="T12" fmla="*/ 0 w 38"/>
                        <a:gd name="T13" fmla="*/ 27 h 72"/>
                        <a:gd name="T14" fmla="*/ 0 w 38"/>
                        <a:gd name="T15" fmla="*/ 22 h 72"/>
                        <a:gd name="T16" fmla="*/ 0 w 38"/>
                        <a:gd name="T17" fmla="*/ 19 h 72"/>
                        <a:gd name="T18" fmla="*/ 0 w 38"/>
                        <a:gd name="T19" fmla="*/ 15 h 72"/>
                        <a:gd name="T20" fmla="*/ 0 w 38"/>
                        <a:gd name="T21" fmla="*/ 12 h 72"/>
                        <a:gd name="T22" fmla="*/ 7 w 38"/>
                        <a:gd name="T23" fmla="*/ 7 h 72"/>
                        <a:gd name="T24" fmla="*/ 7 w 38"/>
                        <a:gd name="T25" fmla="*/ 4 h 72"/>
                        <a:gd name="T26" fmla="*/ 15 w 38"/>
                        <a:gd name="T27" fmla="*/ 4 h 72"/>
                        <a:gd name="T28" fmla="*/ 20 w 38"/>
                        <a:gd name="T29" fmla="*/ 0 h 72"/>
                        <a:gd name="T30" fmla="*/ 28 w 38"/>
                        <a:gd name="T31" fmla="*/ 0 h 72"/>
                        <a:gd name="T32" fmla="*/ 36 w 38"/>
                        <a:gd name="T33" fmla="*/ 0 h 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72"/>
                        <a:gd name="T53" fmla="*/ 38 w 38"/>
                        <a:gd name="T54" fmla="*/ 72 h 7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72">
                          <a:moveTo>
                            <a:pt x="38" y="72"/>
                          </a:moveTo>
                          <a:lnTo>
                            <a:pt x="30" y="72"/>
                          </a:lnTo>
                          <a:lnTo>
                            <a:pt x="22" y="72"/>
                          </a:lnTo>
                          <a:lnTo>
                            <a:pt x="15" y="65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7" y="7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" name="Freeform 161"/>
                    <p:cNvSpPr/>
                    <p:nvPr/>
                  </p:nvSpPr>
                  <p:spPr bwMode="auto">
                    <a:xfrm>
                      <a:off x="3707" y="2167"/>
                      <a:ext cx="36" cy="52"/>
                    </a:xfrm>
                    <a:custGeom>
                      <a:avLst/>
                      <a:gdLst>
                        <a:gd name="T0" fmla="*/ 0 w 37"/>
                        <a:gd name="T1" fmla="*/ 38 h 72"/>
                        <a:gd name="T2" fmla="*/ 7 w 37"/>
                        <a:gd name="T3" fmla="*/ 38 h 72"/>
                        <a:gd name="T4" fmla="*/ 15 w 37"/>
                        <a:gd name="T5" fmla="*/ 38 h 72"/>
                        <a:gd name="T6" fmla="*/ 20 w 37"/>
                        <a:gd name="T7" fmla="*/ 34 h 72"/>
                        <a:gd name="T8" fmla="*/ 20 w 37"/>
                        <a:gd name="T9" fmla="*/ 34 h 72"/>
                        <a:gd name="T10" fmla="*/ 28 w 37"/>
                        <a:gd name="T11" fmla="*/ 30 h 72"/>
                        <a:gd name="T12" fmla="*/ 35 w 37"/>
                        <a:gd name="T13" fmla="*/ 27 h 72"/>
                        <a:gd name="T14" fmla="*/ 35 w 37"/>
                        <a:gd name="T15" fmla="*/ 22 h 72"/>
                        <a:gd name="T16" fmla="*/ 35 w 37"/>
                        <a:gd name="T17" fmla="*/ 19 h 72"/>
                        <a:gd name="T18" fmla="*/ 35 w 37"/>
                        <a:gd name="T19" fmla="*/ 15 h 72"/>
                        <a:gd name="T20" fmla="*/ 35 w 37"/>
                        <a:gd name="T21" fmla="*/ 12 h 72"/>
                        <a:gd name="T22" fmla="*/ 28 w 37"/>
                        <a:gd name="T23" fmla="*/ 7 h 72"/>
                        <a:gd name="T24" fmla="*/ 20 w 37"/>
                        <a:gd name="T25" fmla="*/ 4 h 72"/>
                        <a:gd name="T26" fmla="*/ 20 w 37"/>
                        <a:gd name="T27" fmla="*/ 4 h 72"/>
                        <a:gd name="T28" fmla="*/ 15 w 37"/>
                        <a:gd name="T29" fmla="*/ 0 h 72"/>
                        <a:gd name="T30" fmla="*/ 7 w 37"/>
                        <a:gd name="T31" fmla="*/ 0 h 72"/>
                        <a:gd name="T32" fmla="*/ 0 w 37"/>
                        <a:gd name="T33" fmla="*/ 0 h 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72"/>
                        <a:gd name="T53" fmla="*/ 37 w 37"/>
                        <a:gd name="T54" fmla="*/ 72 h 7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72">
                          <a:moveTo>
                            <a:pt x="0" y="72"/>
                          </a:moveTo>
                          <a:lnTo>
                            <a:pt x="7" y="72"/>
                          </a:lnTo>
                          <a:lnTo>
                            <a:pt x="15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73" y="2143"/>
                      <a:ext cx="0" cy="25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" name="Line 1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5" y="2219"/>
                      <a:ext cx="0" cy="18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" name="Line 1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92" y="2219"/>
                      <a:ext cx="1" cy="18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" name="Line 1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00" y="1466"/>
                      <a:ext cx="0" cy="20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6" name="Line 1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66" y="1466"/>
                      <a:ext cx="1" cy="20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67" y="1466"/>
                      <a:ext cx="1" cy="19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99" y="1466"/>
                      <a:ext cx="1" cy="19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54" y="1466"/>
                      <a:ext cx="1" cy="93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3" y="1598"/>
                      <a:ext cx="1" cy="6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6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1" y="1622"/>
                      <a:ext cx="1" cy="66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accent6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Line 1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97" y="1466"/>
                      <a:ext cx="904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3" y="1466"/>
                      <a:ext cx="88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Line 1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466"/>
                      <a:ext cx="173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97" y="2400"/>
                      <a:ext cx="896" cy="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3" y="2400"/>
                      <a:ext cx="88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Line 1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5" y="2400"/>
                      <a:ext cx="1717" cy="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3" y="1827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79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7" y="1853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0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842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1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2" y="1842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2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1428"/>
                      <a:ext cx="400" cy="7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3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1428"/>
                      <a:ext cx="400" cy="74"/>
                    </a:xfrm>
                    <a:prstGeom prst="rect">
                      <a:avLst/>
                    </a:prstGeom>
                    <a:noFill/>
                    <a:ln w="23813">
                      <a:solidFill>
                        <a:srgbClr val="1F1A17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8" y="1224"/>
                      <a:ext cx="296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7" y="1471"/>
                      <a:ext cx="1" cy="929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25" y="1279"/>
                      <a:ext cx="4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>
                          <a:solidFill>
                            <a:srgbClr val="1F1A17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 </a:t>
                      </a:r>
                      <a:endParaRPr lang="en-US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7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4" y="1279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8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1253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9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1" y="1253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0" name="Text Box 2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1" y="1196"/>
                      <a:ext cx="423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1" name="Text Box 2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4" y="1198"/>
                      <a:ext cx="411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2" name="Text Box 2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9" y="1203"/>
                      <a:ext cx="404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3" name="Freeform 181"/>
                    <p:cNvSpPr/>
                    <p:nvPr/>
                  </p:nvSpPr>
                  <p:spPr bwMode="auto">
                    <a:xfrm>
                      <a:off x="2115" y="1439"/>
                      <a:ext cx="163" cy="53"/>
                    </a:xfrm>
                    <a:custGeom>
                      <a:avLst/>
                      <a:gdLst>
                        <a:gd name="T0" fmla="*/ 160 w 166"/>
                        <a:gd name="T1" fmla="*/ 20 h 73"/>
                        <a:gd name="T2" fmla="*/ 0 w 166"/>
                        <a:gd name="T3" fmla="*/ 38 h 73"/>
                        <a:gd name="T4" fmla="*/ 0 w 166"/>
                        <a:gd name="T5" fmla="*/ 38 h 73"/>
                        <a:gd name="T6" fmla="*/ 8 w 166"/>
                        <a:gd name="T7" fmla="*/ 38 h 73"/>
                        <a:gd name="T8" fmla="*/ 8 w 166"/>
                        <a:gd name="T9" fmla="*/ 38 h 73"/>
                        <a:gd name="T10" fmla="*/ 8 w 166"/>
                        <a:gd name="T11" fmla="*/ 35 h 73"/>
                        <a:gd name="T12" fmla="*/ 8 w 166"/>
                        <a:gd name="T13" fmla="*/ 35 h 73"/>
                        <a:gd name="T14" fmla="*/ 15 w 166"/>
                        <a:gd name="T15" fmla="*/ 35 h 73"/>
                        <a:gd name="T16" fmla="*/ 15 w 166"/>
                        <a:gd name="T17" fmla="*/ 30 h 73"/>
                        <a:gd name="T18" fmla="*/ 15 w 166"/>
                        <a:gd name="T19" fmla="*/ 30 h 73"/>
                        <a:gd name="T20" fmla="*/ 15 w 166"/>
                        <a:gd name="T21" fmla="*/ 30 h 73"/>
                        <a:gd name="T22" fmla="*/ 15 w 166"/>
                        <a:gd name="T23" fmla="*/ 27 h 73"/>
                        <a:gd name="T24" fmla="*/ 15 w 166"/>
                        <a:gd name="T25" fmla="*/ 27 h 73"/>
                        <a:gd name="T26" fmla="*/ 15 w 166"/>
                        <a:gd name="T27" fmla="*/ 27 h 73"/>
                        <a:gd name="T28" fmla="*/ 23 w 166"/>
                        <a:gd name="T29" fmla="*/ 23 h 73"/>
                        <a:gd name="T30" fmla="*/ 23 w 166"/>
                        <a:gd name="T31" fmla="*/ 23 h 73"/>
                        <a:gd name="T32" fmla="*/ 23 w 166"/>
                        <a:gd name="T33" fmla="*/ 23 h 73"/>
                        <a:gd name="T34" fmla="*/ 23 w 166"/>
                        <a:gd name="T35" fmla="*/ 20 h 73"/>
                        <a:gd name="T36" fmla="*/ 23 w 166"/>
                        <a:gd name="T37" fmla="*/ 20 h 73"/>
                        <a:gd name="T38" fmla="*/ 23 w 166"/>
                        <a:gd name="T39" fmla="*/ 20 h 73"/>
                        <a:gd name="T40" fmla="*/ 23 w 166"/>
                        <a:gd name="T41" fmla="*/ 15 h 73"/>
                        <a:gd name="T42" fmla="*/ 23 w 166"/>
                        <a:gd name="T43" fmla="*/ 15 h 73"/>
                        <a:gd name="T44" fmla="*/ 23 w 166"/>
                        <a:gd name="T45" fmla="*/ 15 h 73"/>
                        <a:gd name="T46" fmla="*/ 15 w 166"/>
                        <a:gd name="T47" fmla="*/ 12 h 73"/>
                        <a:gd name="T48" fmla="*/ 15 w 166"/>
                        <a:gd name="T49" fmla="*/ 12 h 73"/>
                        <a:gd name="T50" fmla="*/ 15 w 166"/>
                        <a:gd name="T51" fmla="*/ 12 h 73"/>
                        <a:gd name="T52" fmla="*/ 15 w 166"/>
                        <a:gd name="T53" fmla="*/ 12 h 73"/>
                        <a:gd name="T54" fmla="*/ 15 w 166"/>
                        <a:gd name="T55" fmla="*/ 8 h 73"/>
                        <a:gd name="T56" fmla="*/ 15 w 166"/>
                        <a:gd name="T57" fmla="*/ 8 h 73"/>
                        <a:gd name="T58" fmla="*/ 15 w 166"/>
                        <a:gd name="T59" fmla="*/ 8 h 73"/>
                        <a:gd name="T60" fmla="*/ 8 w 166"/>
                        <a:gd name="T61" fmla="*/ 4 h 73"/>
                        <a:gd name="T62" fmla="*/ 8 w 166"/>
                        <a:gd name="T63" fmla="*/ 4 h 73"/>
                        <a:gd name="T64" fmla="*/ 8 w 166"/>
                        <a:gd name="T65" fmla="*/ 4 h 73"/>
                        <a:gd name="T66" fmla="*/ 8 w 166"/>
                        <a:gd name="T67" fmla="*/ 0 h 73"/>
                        <a:gd name="T68" fmla="*/ 0 w 166"/>
                        <a:gd name="T69" fmla="*/ 0 h 73"/>
                        <a:gd name="T70" fmla="*/ 160 w 166"/>
                        <a:gd name="T71" fmla="*/ 20 h 73"/>
                        <a:gd name="T72" fmla="*/ 109 w 166"/>
                        <a:gd name="T73" fmla="*/ 20 h 73"/>
                        <a:gd name="T74" fmla="*/ 160 w 166"/>
                        <a:gd name="T75" fmla="*/ 20 h 73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66"/>
                        <a:gd name="T115" fmla="*/ 0 h 73"/>
                        <a:gd name="T116" fmla="*/ 166 w 166"/>
                        <a:gd name="T117" fmla="*/ 73 h 73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66" h="73">
                          <a:moveTo>
                            <a:pt x="166" y="37"/>
                          </a:moveTo>
                          <a:lnTo>
                            <a:pt x="0" y="73"/>
                          </a:lnTo>
                          <a:lnTo>
                            <a:pt x="8" y="73"/>
                          </a:lnTo>
                          <a:lnTo>
                            <a:pt x="8" y="66"/>
                          </a:lnTo>
                          <a:lnTo>
                            <a:pt x="15" y="66"/>
                          </a:lnTo>
                          <a:lnTo>
                            <a:pt x="15" y="58"/>
                          </a:lnTo>
                          <a:lnTo>
                            <a:pt x="15" y="51"/>
                          </a:lnTo>
                          <a:lnTo>
                            <a:pt x="23" y="44"/>
                          </a:lnTo>
                          <a:lnTo>
                            <a:pt x="23" y="37"/>
                          </a:lnTo>
                          <a:lnTo>
                            <a:pt x="23" y="29"/>
                          </a:lnTo>
                          <a:lnTo>
                            <a:pt x="15" y="22"/>
                          </a:lnTo>
                          <a:lnTo>
                            <a:pt x="15" y="15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166" y="37"/>
                          </a:lnTo>
                          <a:lnTo>
                            <a:pt x="113" y="37"/>
                          </a:lnTo>
                          <a:lnTo>
                            <a:pt x="166" y="3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1913" y="3432310"/>
                    <a:ext cx="0" cy="48222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23" name="直接箭头连接符 22"/>
                  <p:cNvCxnSpPr/>
                  <p:nvPr/>
                </p:nvCxnSpPr>
                <p:spPr>
                  <a:xfrm flipV="1">
                    <a:off x="1821180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箭头连接符 23"/>
                  <p:cNvCxnSpPr/>
                  <p:nvPr/>
                </p:nvCxnSpPr>
                <p:spPr>
                  <a:xfrm>
                    <a:off x="1821180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箭头连接符 24"/>
                  <p:cNvCxnSpPr/>
                  <p:nvPr/>
                </p:nvCxnSpPr>
                <p:spPr>
                  <a:xfrm flipV="1">
                    <a:off x="3837305" y="2170412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箭头连接符 25"/>
                  <p:cNvCxnSpPr/>
                  <p:nvPr/>
                </p:nvCxnSpPr>
                <p:spPr>
                  <a:xfrm>
                    <a:off x="3837305" y="3306809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箭头连接符 26"/>
                  <p:cNvCxnSpPr/>
                  <p:nvPr/>
                </p:nvCxnSpPr>
                <p:spPr>
                  <a:xfrm flipV="1">
                    <a:off x="5108258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箭头连接符 27"/>
                  <p:cNvCxnSpPr/>
                  <p:nvPr/>
                </p:nvCxnSpPr>
                <p:spPr>
                  <a:xfrm>
                    <a:off x="5108258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箭头连接符 28"/>
                  <p:cNvCxnSpPr/>
                  <p:nvPr/>
                </p:nvCxnSpPr>
                <p:spPr>
                  <a:xfrm flipV="1">
                    <a:off x="6960199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箭头连接符 29"/>
                  <p:cNvCxnSpPr/>
                  <p:nvPr/>
                </p:nvCxnSpPr>
                <p:spPr>
                  <a:xfrm>
                    <a:off x="6960199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eeform 181"/>
                <p:cNvSpPr/>
                <p:nvPr/>
              </p:nvSpPr>
              <p:spPr bwMode="auto">
                <a:xfrm>
                  <a:off x="1862455" y="2111991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181"/>
                <p:cNvSpPr/>
                <p:nvPr/>
              </p:nvSpPr>
              <p:spPr bwMode="auto">
                <a:xfrm>
                  <a:off x="5271294" y="2119573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81"/>
                <p:cNvSpPr/>
                <p:nvPr/>
              </p:nvSpPr>
              <p:spPr bwMode="auto">
                <a:xfrm>
                  <a:off x="6575425" y="2111991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824444" y="1473240"/>
                <a:ext cx="585850" cy="105719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发电 </a:t>
                </a:r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厂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7255904" y="1426731"/>
                <a:ext cx="631183" cy="10571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用 </a:t>
                </a:r>
                <a:endParaRPr lang="en-US" altLang="zh-CN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endParaRPr lang="en-US" altLang="zh-CN" sz="11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户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99" name="Text Box 224"/>
            <p:cNvSpPr txBox="1">
              <a:spLocks noChangeArrowheads="1"/>
            </p:cNvSpPr>
            <p:nvPr/>
          </p:nvSpPr>
          <p:spPr bwMode="auto">
            <a:xfrm>
              <a:off x="4229141" y="1352318"/>
              <a:ext cx="494076" cy="4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R</a:t>
              </a:r>
              <a:endPara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01" name="AutoShape 183"/>
          <p:cNvSpPr>
            <a:spLocks noChangeArrowheads="1"/>
          </p:cNvSpPr>
          <p:nvPr/>
        </p:nvSpPr>
        <p:spPr bwMode="auto">
          <a:xfrm>
            <a:off x="4783679" y="3570305"/>
            <a:ext cx="843722" cy="3040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7591581 h 21600"/>
              <a:gd name="T4" fmla="*/ 2147483647 w 21600"/>
              <a:gd name="T5" fmla="*/ 515183795 h 21600"/>
              <a:gd name="T6" fmla="*/ 2147483647 w 21600"/>
              <a:gd name="T7" fmla="*/ 257591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938 h 21600"/>
              <a:gd name="T14" fmla="*/ 18169 w 21600"/>
              <a:gd name="T15" fmla="*/ 17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3938"/>
                </a:lnTo>
                <a:lnTo>
                  <a:pt x="3375" y="3938"/>
                </a:lnTo>
                <a:lnTo>
                  <a:pt x="3375" y="17662"/>
                </a:lnTo>
                <a:lnTo>
                  <a:pt x="16200" y="1766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3938"/>
                </a:moveTo>
                <a:lnTo>
                  <a:pt x="1350" y="17662"/>
                </a:lnTo>
                <a:lnTo>
                  <a:pt x="2700" y="17662"/>
                </a:lnTo>
                <a:lnTo>
                  <a:pt x="2700" y="3938"/>
                </a:lnTo>
                <a:lnTo>
                  <a:pt x="1350" y="3938"/>
                </a:lnTo>
                <a:close/>
              </a:path>
              <a:path w="21600" h="21600">
                <a:moveTo>
                  <a:pt x="0" y="3938"/>
                </a:moveTo>
                <a:lnTo>
                  <a:pt x="0" y="17662"/>
                </a:lnTo>
                <a:lnTo>
                  <a:pt x="675" y="17662"/>
                </a:lnTo>
                <a:lnTo>
                  <a:pt x="675" y="3938"/>
                </a:lnTo>
                <a:lnTo>
                  <a:pt x="0" y="3938"/>
                </a:lnTo>
                <a:close/>
              </a:path>
            </a:pathLst>
          </a:cu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80" grpId="0"/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6977" y="205872"/>
            <a:ext cx="683461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在发电机与升压变压器原线圈组成的回路中</a:t>
            </a:r>
            <a:endParaRPr lang="zh-CN" altLang="en-US" sz="2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1302007" y="916440"/>
            <a:ext cx="6431460" cy="2026796"/>
            <a:chOff x="1302007" y="848706"/>
            <a:chExt cx="6431460" cy="2026796"/>
          </a:xfrm>
        </p:grpSpPr>
        <p:grpSp>
          <p:nvGrpSpPr>
            <p:cNvPr id="3" name="组合 12"/>
            <p:cNvGrpSpPr/>
            <p:nvPr/>
          </p:nvGrpSpPr>
          <p:grpSpPr>
            <a:xfrm>
              <a:off x="1302007" y="848706"/>
              <a:ext cx="6431460" cy="2026796"/>
              <a:chOff x="824444" y="547623"/>
              <a:chExt cx="7356652" cy="2318358"/>
            </a:xfrm>
          </p:grpSpPr>
          <p:grpSp>
            <p:nvGrpSpPr>
              <p:cNvPr id="4" name="组合 13"/>
              <p:cNvGrpSpPr/>
              <p:nvPr/>
            </p:nvGrpSpPr>
            <p:grpSpPr>
              <a:xfrm>
                <a:off x="835733" y="547623"/>
                <a:ext cx="7345363" cy="2318358"/>
                <a:chOff x="885825" y="1656195"/>
                <a:chExt cx="7345363" cy="2318358"/>
              </a:xfrm>
            </p:grpSpPr>
            <p:grpSp>
              <p:nvGrpSpPr>
                <p:cNvPr id="5" name="组合 16"/>
                <p:cNvGrpSpPr/>
                <p:nvPr/>
              </p:nvGrpSpPr>
              <p:grpSpPr>
                <a:xfrm>
                  <a:off x="885825" y="1656195"/>
                  <a:ext cx="7345363" cy="2318358"/>
                  <a:chOff x="885825" y="1656195"/>
                  <a:chExt cx="7345363" cy="2318358"/>
                </a:xfrm>
              </p:grpSpPr>
              <p:grpSp>
                <p:nvGrpSpPr>
                  <p:cNvPr id="6" name="Group 3"/>
                  <p:cNvGrpSpPr/>
                  <p:nvPr/>
                </p:nvGrpSpPr>
                <p:grpSpPr bwMode="auto">
                  <a:xfrm>
                    <a:off x="885825" y="1656195"/>
                    <a:ext cx="7345363" cy="2318358"/>
                    <a:chOff x="612" y="1196"/>
                    <a:chExt cx="4627" cy="1236"/>
                  </a:xfrm>
                </p:grpSpPr>
                <p:sp>
                  <p:nvSpPr>
                    <p:cNvPr id="31" name="AutoShape 129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612" y="1253"/>
                      <a:ext cx="4627" cy="11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132"/>
                    <p:cNvSpPr/>
                    <p:nvPr/>
                  </p:nvSpPr>
                  <p:spPr bwMode="auto">
                    <a:xfrm>
                      <a:off x="1923" y="1662"/>
                      <a:ext cx="37" cy="53"/>
                    </a:xfrm>
                    <a:custGeom>
                      <a:avLst/>
                      <a:gdLst>
                        <a:gd name="T0" fmla="*/ 36 w 38"/>
                        <a:gd name="T1" fmla="*/ 38 h 73"/>
                        <a:gd name="T2" fmla="*/ 28 w 38"/>
                        <a:gd name="T3" fmla="*/ 38 h 73"/>
                        <a:gd name="T4" fmla="*/ 20 w 38"/>
                        <a:gd name="T5" fmla="*/ 38 h 73"/>
                        <a:gd name="T6" fmla="*/ 15 w 38"/>
                        <a:gd name="T7" fmla="*/ 35 h 73"/>
                        <a:gd name="T8" fmla="*/ 7 w 38"/>
                        <a:gd name="T9" fmla="*/ 35 h 73"/>
                        <a:gd name="T10" fmla="*/ 7 w 38"/>
                        <a:gd name="T11" fmla="*/ 31 h 73"/>
                        <a:gd name="T12" fmla="*/ 0 w 38"/>
                        <a:gd name="T13" fmla="*/ 27 h 73"/>
                        <a:gd name="T14" fmla="*/ 0 w 38"/>
                        <a:gd name="T15" fmla="*/ 23 h 73"/>
                        <a:gd name="T16" fmla="*/ 0 w 38"/>
                        <a:gd name="T17" fmla="*/ 20 h 73"/>
                        <a:gd name="T18" fmla="*/ 0 w 38"/>
                        <a:gd name="T19" fmla="*/ 16 h 73"/>
                        <a:gd name="T20" fmla="*/ 0 w 38"/>
                        <a:gd name="T21" fmla="*/ 12 h 73"/>
                        <a:gd name="T22" fmla="*/ 7 w 38"/>
                        <a:gd name="T23" fmla="*/ 8 h 73"/>
                        <a:gd name="T24" fmla="*/ 7 w 38"/>
                        <a:gd name="T25" fmla="*/ 4 h 73"/>
                        <a:gd name="T26" fmla="*/ 15 w 38"/>
                        <a:gd name="T27" fmla="*/ 0 h 73"/>
                        <a:gd name="T28" fmla="*/ 20 w 38"/>
                        <a:gd name="T29" fmla="*/ 0 h 73"/>
                        <a:gd name="T30" fmla="*/ 28 w 38"/>
                        <a:gd name="T31" fmla="*/ 0 h 73"/>
                        <a:gd name="T32" fmla="*/ 36 w 38"/>
                        <a:gd name="T33" fmla="*/ 0 h 7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73"/>
                        <a:gd name="T53" fmla="*/ 38 w 38"/>
                        <a:gd name="T54" fmla="*/ 73 h 7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73">
                          <a:moveTo>
                            <a:pt x="38" y="73"/>
                          </a:moveTo>
                          <a:lnTo>
                            <a:pt x="30" y="73"/>
                          </a:lnTo>
                          <a:lnTo>
                            <a:pt x="22" y="73"/>
                          </a:lnTo>
                          <a:lnTo>
                            <a:pt x="15" y="66"/>
                          </a:lnTo>
                          <a:lnTo>
                            <a:pt x="7" y="66"/>
                          </a:lnTo>
                          <a:lnTo>
                            <a:pt x="7" y="59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30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7" y="8"/>
                          </a:lnTo>
                          <a:lnTo>
                            <a:pt x="15" y="0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33"/>
                    <p:cNvSpPr/>
                    <p:nvPr/>
                  </p:nvSpPr>
                  <p:spPr bwMode="auto">
                    <a:xfrm>
                      <a:off x="3707" y="1662"/>
                      <a:ext cx="36" cy="53"/>
                    </a:xfrm>
                    <a:custGeom>
                      <a:avLst/>
                      <a:gdLst>
                        <a:gd name="T0" fmla="*/ 0 w 37"/>
                        <a:gd name="T1" fmla="*/ 38 h 73"/>
                        <a:gd name="T2" fmla="*/ 7 w 37"/>
                        <a:gd name="T3" fmla="*/ 38 h 73"/>
                        <a:gd name="T4" fmla="*/ 15 w 37"/>
                        <a:gd name="T5" fmla="*/ 38 h 73"/>
                        <a:gd name="T6" fmla="*/ 20 w 37"/>
                        <a:gd name="T7" fmla="*/ 35 h 73"/>
                        <a:gd name="T8" fmla="*/ 20 w 37"/>
                        <a:gd name="T9" fmla="*/ 35 h 73"/>
                        <a:gd name="T10" fmla="*/ 28 w 37"/>
                        <a:gd name="T11" fmla="*/ 31 h 73"/>
                        <a:gd name="T12" fmla="*/ 35 w 37"/>
                        <a:gd name="T13" fmla="*/ 27 h 73"/>
                        <a:gd name="T14" fmla="*/ 35 w 37"/>
                        <a:gd name="T15" fmla="*/ 23 h 73"/>
                        <a:gd name="T16" fmla="*/ 35 w 37"/>
                        <a:gd name="T17" fmla="*/ 20 h 73"/>
                        <a:gd name="T18" fmla="*/ 35 w 37"/>
                        <a:gd name="T19" fmla="*/ 16 h 73"/>
                        <a:gd name="T20" fmla="*/ 35 w 37"/>
                        <a:gd name="T21" fmla="*/ 12 h 73"/>
                        <a:gd name="T22" fmla="*/ 28 w 37"/>
                        <a:gd name="T23" fmla="*/ 8 h 73"/>
                        <a:gd name="T24" fmla="*/ 20 w 37"/>
                        <a:gd name="T25" fmla="*/ 4 h 73"/>
                        <a:gd name="T26" fmla="*/ 20 w 37"/>
                        <a:gd name="T27" fmla="*/ 0 h 73"/>
                        <a:gd name="T28" fmla="*/ 15 w 37"/>
                        <a:gd name="T29" fmla="*/ 0 h 73"/>
                        <a:gd name="T30" fmla="*/ 7 w 37"/>
                        <a:gd name="T31" fmla="*/ 0 h 73"/>
                        <a:gd name="T32" fmla="*/ 0 w 37"/>
                        <a:gd name="T33" fmla="*/ 0 h 7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73"/>
                        <a:gd name="T53" fmla="*/ 37 w 37"/>
                        <a:gd name="T54" fmla="*/ 73 h 7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73">
                          <a:moveTo>
                            <a:pt x="0" y="73"/>
                          </a:moveTo>
                          <a:lnTo>
                            <a:pt x="7" y="73"/>
                          </a:lnTo>
                          <a:lnTo>
                            <a:pt x="15" y="73"/>
                          </a:lnTo>
                          <a:lnTo>
                            <a:pt x="22" y="66"/>
                          </a:lnTo>
                          <a:lnTo>
                            <a:pt x="30" y="59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30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8"/>
                          </a:lnTo>
                          <a:lnTo>
                            <a:pt x="22" y="0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Freeform 134"/>
                    <p:cNvSpPr/>
                    <p:nvPr/>
                  </p:nvSpPr>
                  <p:spPr bwMode="auto">
                    <a:xfrm>
                      <a:off x="1923" y="1715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5 h 80"/>
                        <a:gd name="T10" fmla="*/ 7 w 38"/>
                        <a:gd name="T11" fmla="*/ 30 h 80"/>
                        <a:gd name="T12" fmla="*/ 0 w 38"/>
                        <a:gd name="T13" fmla="*/ 27 h 80"/>
                        <a:gd name="T14" fmla="*/ 0 w 38"/>
                        <a:gd name="T15" fmla="*/ 23 h 80"/>
                        <a:gd name="T16" fmla="*/ 0 w 38"/>
                        <a:gd name="T17" fmla="*/ 19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Freeform 135"/>
                    <p:cNvSpPr/>
                    <p:nvPr/>
                  </p:nvSpPr>
                  <p:spPr bwMode="auto">
                    <a:xfrm>
                      <a:off x="3707" y="1715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5 h 80"/>
                        <a:gd name="T10" fmla="*/ 28 w 37"/>
                        <a:gd name="T11" fmla="*/ 30 h 80"/>
                        <a:gd name="T12" fmla="*/ 35 w 37"/>
                        <a:gd name="T13" fmla="*/ 27 h 80"/>
                        <a:gd name="T14" fmla="*/ 35 w 37"/>
                        <a:gd name="T15" fmla="*/ 23 h 80"/>
                        <a:gd name="T16" fmla="*/ 35 w 37"/>
                        <a:gd name="T17" fmla="*/ 19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Freeform 136"/>
                    <p:cNvSpPr/>
                    <p:nvPr/>
                  </p:nvSpPr>
                  <p:spPr bwMode="auto">
                    <a:xfrm>
                      <a:off x="1693" y="1673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1"/>
                        <a:gd name="T2" fmla="*/ 15 w 68"/>
                        <a:gd name="T3" fmla="*/ 65 h 131"/>
                        <a:gd name="T4" fmla="*/ 30 w 68"/>
                        <a:gd name="T5" fmla="*/ 65 h 131"/>
                        <a:gd name="T6" fmla="*/ 36 w 68"/>
                        <a:gd name="T7" fmla="*/ 61 h 131"/>
                        <a:gd name="T8" fmla="*/ 51 w 68"/>
                        <a:gd name="T9" fmla="*/ 57 h 131"/>
                        <a:gd name="T10" fmla="*/ 58 w 68"/>
                        <a:gd name="T11" fmla="*/ 54 h 131"/>
                        <a:gd name="T12" fmla="*/ 58 w 68"/>
                        <a:gd name="T13" fmla="*/ 46 h 131"/>
                        <a:gd name="T14" fmla="*/ 66 w 68"/>
                        <a:gd name="T15" fmla="*/ 38 h 131"/>
                        <a:gd name="T16" fmla="*/ 66 w 68"/>
                        <a:gd name="T17" fmla="*/ 34 h 131"/>
                        <a:gd name="T18" fmla="*/ 66 w 68"/>
                        <a:gd name="T19" fmla="*/ 27 h 131"/>
                        <a:gd name="T20" fmla="*/ 58 w 68"/>
                        <a:gd name="T21" fmla="*/ 19 h 131"/>
                        <a:gd name="T22" fmla="*/ 58 w 68"/>
                        <a:gd name="T23" fmla="*/ 15 h 131"/>
                        <a:gd name="T24" fmla="*/ 51 w 68"/>
                        <a:gd name="T25" fmla="*/ 8 h 131"/>
                        <a:gd name="T26" fmla="*/ 36 w 68"/>
                        <a:gd name="T27" fmla="*/ 4 h 131"/>
                        <a:gd name="T28" fmla="*/ 30 w 68"/>
                        <a:gd name="T29" fmla="*/ 0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24"/>
                          </a:lnTo>
                          <a:lnTo>
                            <a:pt x="30" y="124"/>
                          </a:lnTo>
                          <a:lnTo>
                            <a:pt x="38" y="116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87"/>
                          </a:lnTo>
                          <a:lnTo>
                            <a:pt x="68" y="73"/>
                          </a:lnTo>
                          <a:lnTo>
                            <a:pt x="68" y="65"/>
                          </a:lnTo>
                          <a:lnTo>
                            <a:pt x="68" y="51"/>
                          </a:lnTo>
                          <a:lnTo>
                            <a:pt x="60" y="36"/>
                          </a:lnTo>
                          <a:lnTo>
                            <a:pt x="60" y="29"/>
                          </a:lnTo>
                          <a:lnTo>
                            <a:pt x="53" y="15"/>
                          </a:lnTo>
                          <a:lnTo>
                            <a:pt x="38" y="7"/>
                          </a:lnTo>
                          <a:lnTo>
                            <a:pt x="30" y="0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Freeform 137"/>
                    <p:cNvSpPr/>
                    <p:nvPr/>
                  </p:nvSpPr>
                  <p:spPr bwMode="auto">
                    <a:xfrm>
                      <a:off x="3899" y="1673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1"/>
                        <a:gd name="T2" fmla="*/ 51 w 68"/>
                        <a:gd name="T3" fmla="*/ 65 h 131"/>
                        <a:gd name="T4" fmla="*/ 36 w 68"/>
                        <a:gd name="T5" fmla="*/ 65 h 131"/>
                        <a:gd name="T6" fmla="*/ 30 w 68"/>
                        <a:gd name="T7" fmla="*/ 61 h 131"/>
                        <a:gd name="T8" fmla="*/ 23 w 68"/>
                        <a:gd name="T9" fmla="*/ 57 h 131"/>
                        <a:gd name="T10" fmla="*/ 8 w 68"/>
                        <a:gd name="T11" fmla="*/ 54 h 131"/>
                        <a:gd name="T12" fmla="*/ 8 w 68"/>
                        <a:gd name="T13" fmla="*/ 46 h 131"/>
                        <a:gd name="T14" fmla="*/ 0 w 68"/>
                        <a:gd name="T15" fmla="*/ 38 h 131"/>
                        <a:gd name="T16" fmla="*/ 0 w 68"/>
                        <a:gd name="T17" fmla="*/ 34 h 131"/>
                        <a:gd name="T18" fmla="*/ 0 w 68"/>
                        <a:gd name="T19" fmla="*/ 27 h 131"/>
                        <a:gd name="T20" fmla="*/ 8 w 68"/>
                        <a:gd name="T21" fmla="*/ 19 h 131"/>
                        <a:gd name="T22" fmla="*/ 8 w 68"/>
                        <a:gd name="T23" fmla="*/ 15 h 131"/>
                        <a:gd name="T24" fmla="*/ 23 w 68"/>
                        <a:gd name="T25" fmla="*/ 8 h 131"/>
                        <a:gd name="T26" fmla="*/ 30 w 68"/>
                        <a:gd name="T27" fmla="*/ 4 h 131"/>
                        <a:gd name="T28" fmla="*/ 36 w 68"/>
                        <a:gd name="T29" fmla="*/ 0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24"/>
                          </a:lnTo>
                          <a:lnTo>
                            <a:pt x="38" y="124"/>
                          </a:lnTo>
                          <a:lnTo>
                            <a:pt x="30" y="116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87"/>
                          </a:lnTo>
                          <a:lnTo>
                            <a:pt x="0" y="73"/>
                          </a:lnTo>
                          <a:lnTo>
                            <a:pt x="0" y="65"/>
                          </a:lnTo>
                          <a:lnTo>
                            <a:pt x="0" y="51"/>
                          </a:lnTo>
                          <a:lnTo>
                            <a:pt x="8" y="36"/>
                          </a:lnTo>
                          <a:lnTo>
                            <a:pt x="8" y="29"/>
                          </a:lnTo>
                          <a:lnTo>
                            <a:pt x="23" y="15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Freeform 138"/>
                    <p:cNvSpPr/>
                    <p:nvPr/>
                  </p:nvSpPr>
                  <p:spPr bwMode="auto">
                    <a:xfrm>
                      <a:off x="1693" y="1763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0"/>
                        <a:gd name="T2" fmla="*/ 15 w 68"/>
                        <a:gd name="T3" fmla="*/ 69 h 130"/>
                        <a:gd name="T4" fmla="*/ 30 w 68"/>
                        <a:gd name="T5" fmla="*/ 69 h 130"/>
                        <a:gd name="T6" fmla="*/ 36 w 68"/>
                        <a:gd name="T7" fmla="*/ 66 h 130"/>
                        <a:gd name="T8" fmla="*/ 51 w 68"/>
                        <a:gd name="T9" fmla="*/ 62 h 130"/>
                        <a:gd name="T10" fmla="*/ 58 w 68"/>
                        <a:gd name="T11" fmla="*/ 54 h 130"/>
                        <a:gd name="T12" fmla="*/ 58 w 68"/>
                        <a:gd name="T13" fmla="*/ 50 h 130"/>
                        <a:gd name="T14" fmla="*/ 66 w 68"/>
                        <a:gd name="T15" fmla="*/ 42 h 130"/>
                        <a:gd name="T16" fmla="*/ 66 w 68"/>
                        <a:gd name="T17" fmla="*/ 35 h 130"/>
                        <a:gd name="T18" fmla="*/ 66 w 68"/>
                        <a:gd name="T19" fmla="*/ 31 h 130"/>
                        <a:gd name="T20" fmla="*/ 58 w 68"/>
                        <a:gd name="T21" fmla="*/ 23 h 130"/>
                        <a:gd name="T22" fmla="*/ 58 w 68"/>
                        <a:gd name="T23" fmla="*/ 15 h 130"/>
                        <a:gd name="T24" fmla="*/ 51 w 68"/>
                        <a:gd name="T25" fmla="*/ 11 h 130"/>
                        <a:gd name="T26" fmla="*/ 36 w 68"/>
                        <a:gd name="T27" fmla="*/ 7 h 130"/>
                        <a:gd name="T28" fmla="*/ 30 w 68"/>
                        <a:gd name="T29" fmla="*/ 4 h 130"/>
                        <a:gd name="T30" fmla="*/ 15 w 68"/>
                        <a:gd name="T31" fmla="*/ 4 h 130"/>
                        <a:gd name="T32" fmla="*/ 0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0" y="130"/>
                          </a:moveTo>
                          <a:lnTo>
                            <a:pt x="15" y="130"/>
                          </a:lnTo>
                          <a:lnTo>
                            <a:pt x="30" y="130"/>
                          </a:lnTo>
                          <a:lnTo>
                            <a:pt x="38" y="123"/>
                          </a:lnTo>
                          <a:lnTo>
                            <a:pt x="53" y="116"/>
                          </a:lnTo>
                          <a:lnTo>
                            <a:pt x="60" y="101"/>
                          </a:lnTo>
                          <a:lnTo>
                            <a:pt x="60" y="94"/>
                          </a:lnTo>
                          <a:lnTo>
                            <a:pt x="68" y="79"/>
                          </a:lnTo>
                          <a:lnTo>
                            <a:pt x="68" y="65"/>
                          </a:lnTo>
                          <a:lnTo>
                            <a:pt x="68" y="58"/>
                          </a:lnTo>
                          <a:lnTo>
                            <a:pt x="60" y="43"/>
                          </a:lnTo>
                          <a:lnTo>
                            <a:pt x="60" y="29"/>
                          </a:lnTo>
                          <a:lnTo>
                            <a:pt x="53" y="21"/>
                          </a:lnTo>
                          <a:lnTo>
                            <a:pt x="38" y="14"/>
                          </a:lnTo>
                          <a:lnTo>
                            <a:pt x="30" y="7"/>
                          </a:lnTo>
                          <a:lnTo>
                            <a:pt x="15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Freeform 139"/>
                    <p:cNvSpPr/>
                    <p:nvPr/>
                  </p:nvSpPr>
                  <p:spPr bwMode="auto">
                    <a:xfrm>
                      <a:off x="3899" y="1763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0"/>
                        <a:gd name="T2" fmla="*/ 51 w 68"/>
                        <a:gd name="T3" fmla="*/ 69 h 130"/>
                        <a:gd name="T4" fmla="*/ 36 w 68"/>
                        <a:gd name="T5" fmla="*/ 69 h 130"/>
                        <a:gd name="T6" fmla="*/ 30 w 68"/>
                        <a:gd name="T7" fmla="*/ 66 h 130"/>
                        <a:gd name="T8" fmla="*/ 23 w 68"/>
                        <a:gd name="T9" fmla="*/ 62 h 130"/>
                        <a:gd name="T10" fmla="*/ 8 w 68"/>
                        <a:gd name="T11" fmla="*/ 54 h 130"/>
                        <a:gd name="T12" fmla="*/ 8 w 68"/>
                        <a:gd name="T13" fmla="*/ 50 h 130"/>
                        <a:gd name="T14" fmla="*/ 0 w 68"/>
                        <a:gd name="T15" fmla="*/ 42 h 130"/>
                        <a:gd name="T16" fmla="*/ 0 w 68"/>
                        <a:gd name="T17" fmla="*/ 35 h 130"/>
                        <a:gd name="T18" fmla="*/ 0 w 68"/>
                        <a:gd name="T19" fmla="*/ 31 h 130"/>
                        <a:gd name="T20" fmla="*/ 8 w 68"/>
                        <a:gd name="T21" fmla="*/ 23 h 130"/>
                        <a:gd name="T22" fmla="*/ 8 w 68"/>
                        <a:gd name="T23" fmla="*/ 15 h 130"/>
                        <a:gd name="T24" fmla="*/ 23 w 68"/>
                        <a:gd name="T25" fmla="*/ 11 h 130"/>
                        <a:gd name="T26" fmla="*/ 30 w 68"/>
                        <a:gd name="T27" fmla="*/ 7 h 130"/>
                        <a:gd name="T28" fmla="*/ 36 w 68"/>
                        <a:gd name="T29" fmla="*/ 4 h 130"/>
                        <a:gd name="T30" fmla="*/ 51 w 68"/>
                        <a:gd name="T31" fmla="*/ 4 h 130"/>
                        <a:gd name="T32" fmla="*/ 66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68" y="130"/>
                          </a:moveTo>
                          <a:lnTo>
                            <a:pt x="53" y="130"/>
                          </a:lnTo>
                          <a:lnTo>
                            <a:pt x="38" y="130"/>
                          </a:lnTo>
                          <a:lnTo>
                            <a:pt x="30" y="123"/>
                          </a:lnTo>
                          <a:lnTo>
                            <a:pt x="23" y="116"/>
                          </a:lnTo>
                          <a:lnTo>
                            <a:pt x="8" y="101"/>
                          </a:lnTo>
                          <a:lnTo>
                            <a:pt x="8" y="94"/>
                          </a:lnTo>
                          <a:lnTo>
                            <a:pt x="0" y="79"/>
                          </a:lnTo>
                          <a:lnTo>
                            <a:pt x="0" y="65"/>
                          </a:lnTo>
                          <a:lnTo>
                            <a:pt x="0" y="58"/>
                          </a:lnTo>
                          <a:lnTo>
                            <a:pt x="8" y="43"/>
                          </a:lnTo>
                          <a:lnTo>
                            <a:pt x="8" y="29"/>
                          </a:lnTo>
                          <a:lnTo>
                            <a:pt x="23" y="21"/>
                          </a:lnTo>
                          <a:lnTo>
                            <a:pt x="30" y="14"/>
                          </a:lnTo>
                          <a:lnTo>
                            <a:pt x="38" y="7"/>
                          </a:lnTo>
                          <a:lnTo>
                            <a:pt x="53" y="7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Freeform 140"/>
                    <p:cNvSpPr/>
                    <p:nvPr/>
                  </p:nvSpPr>
                  <p:spPr bwMode="auto">
                    <a:xfrm>
                      <a:off x="1693" y="1858"/>
                      <a:ext cx="67" cy="96"/>
                    </a:xfrm>
                    <a:custGeom>
                      <a:avLst/>
                      <a:gdLst>
                        <a:gd name="T0" fmla="*/ 0 w 68"/>
                        <a:gd name="T1" fmla="*/ 70 h 131"/>
                        <a:gd name="T2" fmla="*/ 15 w 68"/>
                        <a:gd name="T3" fmla="*/ 70 h 131"/>
                        <a:gd name="T4" fmla="*/ 30 w 68"/>
                        <a:gd name="T5" fmla="*/ 67 h 131"/>
                        <a:gd name="T6" fmla="*/ 36 w 68"/>
                        <a:gd name="T7" fmla="*/ 63 h 131"/>
                        <a:gd name="T8" fmla="*/ 51 w 68"/>
                        <a:gd name="T9" fmla="*/ 59 h 131"/>
                        <a:gd name="T10" fmla="*/ 58 w 68"/>
                        <a:gd name="T11" fmla="*/ 55 h 131"/>
                        <a:gd name="T12" fmla="*/ 58 w 68"/>
                        <a:gd name="T13" fmla="*/ 51 h 131"/>
                        <a:gd name="T14" fmla="*/ 66 w 68"/>
                        <a:gd name="T15" fmla="*/ 43 h 131"/>
                        <a:gd name="T16" fmla="*/ 66 w 68"/>
                        <a:gd name="T17" fmla="*/ 35 h 131"/>
                        <a:gd name="T18" fmla="*/ 66 w 68"/>
                        <a:gd name="T19" fmla="*/ 27 h 131"/>
                        <a:gd name="T20" fmla="*/ 58 w 68"/>
                        <a:gd name="T21" fmla="*/ 23 h 131"/>
                        <a:gd name="T22" fmla="*/ 58 w 68"/>
                        <a:gd name="T23" fmla="*/ 15 h 131"/>
                        <a:gd name="T24" fmla="*/ 51 w 68"/>
                        <a:gd name="T25" fmla="*/ 12 h 131"/>
                        <a:gd name="T26" fmla="*/ 36 w 68"/>
                        <a:gd name="T27" fmla="*/ 8 h 131"/>
                        <a:gd name="T28" fmla="*/ 30 w 68"/>
                        <a:gd name="T29" fmla="*/ 4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31"/>
                          </a:lnTo>
                          <a:lnTo>
                            <a:pt x="30" y="124"/>
                          </a:lnTo>
                          <a:lnTo>
                            <a:pt x="38" y="117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95"/>
                          </a:lnTo>
                          <a:lnTo>
                            <a:pt x="68" y="80"/>
                          </a:lnTo>
                          <a:lnTo>
                            <a:pt x="68" y="66"/>
                          </a:lnTo>
                          <a:lnTo>
                            <a:pt x="68" y="51"/>
                          </a:lnTo>
                          <a:lnTo>
                            <a:pt x="60" y="44"/>
                          </a:lnTo>
                          <a:lnTo>
                            <a:pt x="60" y="29"/>
                          </a:lnTo>
                          <a:lnTo>
                            <a:pt x="53" y="22"/>
                          </a:lnTo>
                          <a:lnTo>
                            <a:pt x="38" y="15"/>
                          </a:lnTo>
                          <a:lnTo>
                            <a:pt x="30" y="8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Freeform 141"/>
                    <p:cNvSpPr/>
                    <p:nvPr/>
                  </p:nvSpPr>
                  <p:spPr bwMode="auto">
                    <a:xfrm>
                      <a:off x="3899" y="1858"/>
                      <a:ext cx="67" cy="96"/>
                    </a:xfrm>
                    <a:custGeom>
                      <a:avLst/>
                      <a:gdLst>
                        <a:gd name="T0" fmla="*/ 66 w 68"/>
                        <a:gd name="T1" fmla="*/ 70 h 131"/>
                        <a:gd name="T2" fmla="*/ 51 w 68"/>
                        <a:gd name="T3" fmla="*/ 70 h 131"/>
                        <a:gd name="T4" fmla="*/ 36 w 68"/>
                        <a:gd name="T5" fmla="*/ 67 h 131"/>
                        <a:gd name="T6" fmla="*/ 30 w 68"/>
                        <a:gd name="T7" fmla="*/ 63 h 131"/>
                        <a:gd name="T8" fmla="*/ 23 w 68"/>
                        <a:gd name="T9" fmla="*/ 59 h 131"/>
                        <a:gd name="T10" fmla="*/ 8 w 68"/>
                        <a:gd name="T11" fmla="*/ 55 h 131"/>
                        <a:gd name="T12" fmla="*/ 8 w 68"/>
                        <a:gd name="T13" fmla="*/ 51 h 131"/>
                        <a:gd name="T14" fmla="*/ 0 w 68"/>
                        <a:gd name="T15" fmla="*/ 43 h 131"/>
                        <a:gd name="T16" fmla="*/ 0 w 68"/>
                        <a:gd name="T17" fmla="*/ 35 h 131"/>
                        <a:gd name="T18" fmla="*/ 0 w 68"/>
                        <a:gd name="T19" fmla="*/ 27 h 131"/>
                        <a:gd name="T20" fmla="*/ 8 w 68"/>
                        <a:gd name="T21" fmla="*/ 23 h 131"/>
                        <a:gd name="T22" fmla="*/ 8 w 68"/>
                        <a:gd name="T23" fmla="*/ 15 h 131"/>
                        <a:gd name="T24" fmla="*/ 23 w 68"/>
                        <a:gd name="T25" fmla="*/ 12 h 131"/>
                        <a:gd name="T26" fmla="*/ 30 w 68"/>
                        <a:gd name="T27" fmla="*/ 8 h 131"/>
                        <a:gd name="T28" fmla="*/ 36 w 68"/>
                        <a:gd name="T29" fmla="*/ 4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31"/>
                          </a:lnTo>
                          <a:lnTo>
                            <a:pt x="38" y="124"/>
                          </a:lnTo>
                          <a:lnTo>
                            <a:pt x="30" y="117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95"/>
                          </a:lnTo>
                          <a:lnTo>
                            <a:pt x="0" y="80"/>
                          </a:lnTo>
                          <a:lnTo>
                            <a:pt x="0" y="66"/>
                          </a:lnTo>
                          <a:lnTo>
                            <a:pt x="0" y="51"/>
                          </a:lnTo>
                          <a:lnTo>
                            <a:pt x="8" y="44"/>
                          </a:lnTo>
                          <a:lnTo>
                            <a:pt x="8" y="29"/>
                          </a:lnTo>
                          <a:lnTo>
                            <a:pt x="23" y="22"/>
                          </a:lnTo>
                          <a:lnTo>
                            <a:pt x="30" y="15"/>
                          </a:lnTo>
                          <a:lnTo>
                            <a:pt x="38" y="8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Freeform 142"/>
                    <p:cNvSpPr/>
                    <p:nvPr/>
                  </p:nvSpPr>
                  <p:spPr bwMode="auto">
                    <a:xfrm>
                      <a:off x="1693" y="1954"/>
                      <a:ext cx="67" cy="96"/>
                    </a:xfrm>
                    <a:custGeom>
                      <a:avLst/>
                      <a:gdLst>
                        <a:gd name="T0" fmla="*/ 0 w 68"/>
                        <a:gd name="T1" fmla="*/ 70 h 131"/>
                        <a:gd name="T2" fmla="*/ 15 w 68"/>
                        <a:gd name="T3" fmla="*/ 70 h 131"/>
                        <a:gd name="T4" fmla="*/ 30 w 68"/>
                        <a:gd name="T5" fmla="*/ 67 h 131"/>
                        <a:gd name="T6" fmla="*/ 36 w 68"/>
                        <a:gd name="T7" fmla="*/ 62 h 131"/>
                        <a:gd name="T8" fmla="*/ 51 w 68"/>
                        <a:gd name="T9" fmla="*/ 59 h 131"/>
                        <a:gd name="T10" fmla="*/ 58 w 68"/>
                        <a:gd name="T11" fmla="*/ 55 h 131"/>
                        <a:gd name="T12" fmla="*/ 58 w 68"/>
                        <a:gd name="T13" fmla="*/ 47 h 131"/>
                        <a:gd name="T14" fmla="*/ 66 w 68"/>
                        <a:gd name="T15" fmla="*/ 43 h 131"/>
                        <a:gd name="T16" fmla="*/ 66 w 68"/>
                        <a:gd name="T17" fmla="*/ 35 h 131"/>
                        <a:gd name="T18" fmla="*/ 66 w 68"/>
                        <a:gd name="T19" fmla="*/ 27 h 131"/>
                        <a:gd name="T20" fmla="*/ 58 w 68"/>
                        <a:gd name="T21" fmla="*/ 19 h 131"/>
                        <a:gd name="T22" fmla="*/ 58 w 68"/>
                        <a:gd name="T23" fmla="*/ 15 h 131"/>
                        <a:gd name="T24" fmla="*/ 51 w 68"/>
                        <a:gd name="T25" fmla="*/ 8 h 131"/>
                        <a:gd name="T26" fmla="*/ 36 w 68"/>
                        <a:gd name="T27" fmla="*/ 4 h 131"/>
                        <a:gd name="T28" fmla="*/ 30 w 68"/>
                        <a:gd name="T29" fmla="*/ 0 h 131"/>
                        <a:gd name="T30" fmla="*/ 15 w 68"/>
                        <a:gd name="T31" fmla="*/ 0 h 131"/>
                        <a:gd name="T32" fmla="*/ 0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0" y="131"/>
                          </a:moveTo>
                          <a:lnTo>
                            <a:pt x="15" y="131"/>
                          </a:lnTo>
                          <a:lnTo>
                            <a:pt x="30" y="124"/>
                          </a:lnTo>
                          <a:lnTo>
                            <a:pt x="38" y="116"/>
                          </a:lnTo>
                          <a:lnTo>
                            <a:pt x="53" y="109"/>
                          </a:lnTo>
                          <a:lnTo>
                            <a:pt x="60" y="102"/>
                          </a:lnTo>
                          <a:lnTo>
                            <a:pt x="60" y="87"/>
                          </a:lnTo>
                          <a:lnTo>
                            <a:pt x="68" y="80"/>
                          </a:lnTo>
                          <a:lnTo>
                            <a:pt x="68" y="65"/>
                          </a:lnTo>
                          <a:lnTo>
                            <a:pt x="68" y="51"/>
                          </a:lnTo>
                          <a:lnTo>
                            <a:pt x="60" y="36"/>
                          </a:lnTo>
                          <a:lnTo>
                            <a:pt x="60" y="29"/>
                          </a:lnTo>
                          <a:lnTo>
                            <a:pt x="53" y="15"/>
                          </a:lnTo>
                          <a:lnTo>
                            <a:pt x="38" y="7"/>
                          </a:lnTo>
                          <a:lnTo>
                            <a:pt x="30" y="0"/>
                          </a:lnTo>
                          <a:lnTo>
                            <a:pt x="1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Freeform 143"/>
                    <p:cNvSpPr/>
                    <p:nvPr/>
                  </p:nvSpPr>
                  <p:spPr bwMode="auto">
                    <a:xfrm>
                      <a:off x="3899" y="1954"/>
                      <a:ext cx="67" cy="96"/>
                    </a:xfrm>
                    <a:custGeom>
                      <a:avLst/>
                      <a:gdLst>
                        <a:gd name="T0" fmla="*/ 66 w 68"/>
                        <a:gd name="T1" fmla="*/ 70 h 131"/>
                        <a:gd name="T2" fmla="*/ 51 w 68"/>
                        <a:gd name="T3" fmla="*/ 70 h 131"/>
                        <a:gd name="T4" fmla="*/ 36 w 68"/>
                        <a:gd name="T5" fmla="*/ 67 h 131"/>
                        <a:gd name="T6" fmla="*/ 30 w 68"/>
                        <a:gd name="T7" fmla="*/ 62 h 131"/>
                        <a:gd name="T8" fmla="*/ 23 w 68"/>
                        <a:gd name="T9" fmla="*/ 59 h 131"/>
                        <a:gd name="T10" fmla="*/ 8 w 68"/>
                        <a:gd name="T11" fmla="*/ 55 h 131"/>
                        <a:gd name="T12" fmla="*/ 8 w 68"/>
                        <a:gd name="T13" fmla="*/ 47 h 131"/>
                        <a:gd name="T14" fmla="*/ 0 w 68"/>
                        <a:gd name="T15" fmla="*/ 43 h 131"/>
                        <a:gd name="T16" fmla="*/ 0 w 68"/>
                        <a:gd name="T17" fmla="*/ 35 h 131"/>
                        <a:gd name="T18" fmla="*/ 0 w 68"/>
                        <a:gd name="T19" fmla="*/ 27 h 131"/>
                        <a:gd name="T20" fmla="*/ 8 w 68"/>
                        <a:gd name="T21" fmla="*/ 19 h 131"/>
                        <a:gd name="T22" fmla="*/ 8 w 68"/>
                        <a:gd name="T23" fmla="*/ 15 h 131"/>
                        <a:gd name="T24" fmla="*/ 23 w 68"/>
                        <a:gd name="T25" fmla="*/ 8 h 131"/>
                        <a:gd name="T26" fmla="*/ 30 w 68"/>
                        <a:gd name="T27" fmla="*/ 4 h 131"/>
                        <a:gd name="T28" fmla="*/ 36 w 68"/>
                        <a:gd name="T29" fmla="*/ 0 h 131"/>
                        <a:gd name="T30" fmla="*/ 51 w 68"/>
                        <a:gd name="T31" fmla="*/ 0 h 131"/>
                        <a:gd name="T32" fmla="*/ 66 w 68"/>
                        <a:gd name="T33" fmla="*/ 0 h 1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1"/>
                        <a:gd name="T53" fmla="*/ 68 w 68"/>
                        <a:gd name="T54" fmla="*/ 131 h 1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1">
                          <a:moveTo>
                            <a:pt x="68" y="131"/>
                          </a:moveTo>
                          <a:lnTo>
                            <a:pt x="53" y="131"/>
                          </a:lnTo>
                          <a:lnTo>
                            <a:pt x="38" y="124"/>
                          </a:lnTo>
                          <a:lnTo>
                            <a:pt x="30" y="116"/>
                          </a:lnTo>
                          <a:lnTo>
                            <a:pt x="23" y="109"/>
                          </a:lnTo>
                          <a:lnTo>
                            <a:pt x="8" y="102"/>
                          </a:lnTo>
                          <a:lnTo>
                            <a:pt x="8" y="87"/>
                          </a:lnTo>
                          <a:lnTo>
                            <a:pt x="0" y="80"/>
                          </a:lnTo>
                          <a:lnTo>
                            <a:pt x="0" y="65"/>
                          </a:lnTo>
                          <a:lnTo>
                            <a:pt x="0" y="51"/>
                          </a:lnTo>
                          <a:lnTo>
                            <a:pt x="8" y="36"/>
                          </a:lnTo>
                          <a:lnTo>
                            <a:pt x="8" y="29"/>
                          </a:lnTo>
                          <a:lnTo>
                            <a:pt x="23" y="15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  <a:lnTo>
                            <a:pt x="53" y="0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Freeform 144"/>
                    <p:cNvSpPr/>
                    <p:nvPr/>
                  </p:nvSpPr>
                  <p:spPr bwMode="auto">
                    <a:xfrm>
                      <a:off x="1693" y="2045"/>
                      <a:ext cx="67" cy="95"/>
                    </a:xfrm>
                    <a:custGeom>
                      <a:avLst/>
                      <a:gdLst>
                        <a:gd name="T0" fmla="*/ 0 w 68"/>
                        <a:gd name="T1" fmla="*/ 69 h 130"/>
                        <a:gd name="T2" fmla="*/ 15 w 68"/>
                        <a:gd name="T3" fmla="*/ 69 h 130"/>
                        <a:gd name="T4" fmla="*/ 30 w 68"/>
                        <a:gd name="T5" fmla="*/ 69 h 130"/>
                        <a:gd name="T6" fmla="*/ 36 w 68"/>
                        <a:gd name="T7" fmla="*/ 66 h 130"/>
                        <a:gd name="T8" fmla="*/ 51 w 68"/>
                        <a:gd name="T9" fmla="*/ 62 h 130"/>
                        <a:gd name="T10" fmla="*/ 58 w 68"/>
                        <a:gd name="T11" fmla="*/ 54 h 130"/>
                        <a:gd name="T12" fmla="*/ 58 w 68"/>
                        <a:gd name="T13" fmla="*/ 50 h 130"/>
                        <a:gd name="T14" fmla="*/ 66 w 68"/>
                        <a:gd name="T15" fmla="*/ 42 h 130"/>
                        <a:gd name="T16" fmla="*/ 66 w 68"/>
                        <a:gd name="T17" fmla="*/ 35 h 130"/>
                        <a:gd name="T18" fmla="*/ 66 w 68"/>
                        <a:gd name="T19" fmla="*/ 31 h 130"/>
                        <a:gd name="T20" fmla="*/ 58 w 68"/>
                        <a:gd name="T21" fmla="*/ 23 h 130"/>
                        <a:gd name="T22" fmla="*/ 58 w 68"/>
                        <a:gd name="T23" fmla="*/ 15 h 130"/>
                        <a:gd name="T24" fmla="*/ 51 w 68"/>
                        <a:gd name="T25" fmla="*/ 11 h 130"/>
                        <a:gd name="T26" fmla="*/ 36 w 68"/>
                        <a:gd name="T27" fmla="*/ 7 h 130"/>
                        <a:gd name="T28" fmla="*/ 30 w 68"/>
                        <a:gd name="T29" fmla="*/ 4 h 130"/>
                        <a:gd name="T30" fmla="*/ 15 w 68"/>
                        <a:gd name="T31" fmla="*/ 4 h 130"/>
                        <a:gd name="T32" fmla="*/ 0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0" y="130"/>
                          </a:moveTo>
                          <a:lnTo>
                            <a:pt x="15" y="130"/>
                          </a:lnTo>
                          <a:lnTo>
                            <a:pt x="30" y="130"/>
                          </a:lnTo>
                          <a:lnTo>
                            <a:pt x="38" y="123"/>
                          </a:lnTo>
                          <a:lnTo>
                            <a:pt x="53" y="116"/>
                          </a:lnTo>
                          <a:lnTo>
                            <a:pt x="60" y="101"/>
                          </a:lnTo>
                          <a:lnTo>
                            <a:pt x="60" y="94"/>
                          </a:lnTo>
                          <a:lnTo>
                            <a:pt x="68" y="80"/>
                          </a:lnTo>
                          <a:lnTo>
                            <a:pt x="68" y="65"/>
                          </a:lnTo>
                          <a:lnTo>
                            <a:pt x="68" y="58"/>
                          </a:lnTo>
                          <a:lnTo>
                            <a:pt x="60" y="43"/>
                          </a:lnTo>
                          <a:lnTo>
                            <a:pt x="60" y="29"/>
                          </a:lnTo>
                          <a:lnTo>
                            <a:pt x="53" y="21"/>
                          </a:lnTo>
                          <a:lnTo>
                            <a:pt x="38" y="14"/>
                          </a:lnTo>
                          <a:lnTo>
                            <a:pt x="30" y="7"/>
                          </a:lnTo>
                          <a:lnTo>
                            <a:pt x="15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Freeform 145"/>
                    <p:cNvSpPr/>
                    <p:nvPr/>
                  </p:nvSpPr>
                  <p:spPr bwMode="auto">
                    <a:xfrm>
                      <a:off x="3899" y="2045"/>
                      <a:ext cx="67" cy="95"/>
                    </a:xfrm>
                    <a:custGeom>
                      <a:avLst/>
                      <a:gdLst>
                        <a:gd name="T0" fmla="*/ 66 w 68"/>
                        <a:gd name="T1" fmla="*/ 69 h 130"/>
                        <a:gd name="T2" fmla="*/ 51 w 68"/>
                        <a:gd name="T3" fmla="*/ 69 h 130"/>
                        <a:gd name="T4" fmla="*/ 36 w 68"/>
                        <a:gd name="T5" fmla="*/ 69 h 130"/>
                        <a:gd name="T6" fmla="*/ 30 w 68"/>
                        <a:gd name="T7" fmla="*/ 66 h 130"/>
                        <a:gd name="T8" fmla="*/ 23 w 68"/>
                        <a:gd name="T9" fmla="*/ 62 h 130"/>
                        <a:gd name="T10" fmla="*/ 8 w 68"/>
                        <a:gd name="T11" fmla="*/ 54 h 130"/>
                        <a:gd name="T12" fmla="*/ 8 w 68"/>
                        <a:gd name="T13" fmla="*/ 50 h 130"/>
                        <a:gd name="T14" fmla="*/ 0 w 68"/>
                        <a:gd name="T15" fmla="*/ 42 h 130"/>
                        <a:gd name="T16" fmla="*/ 0 w 68"/>
                        <a:gd name="T17" fmla="*/ 35 h 130"/>
                        <a:gd name="T18" fmla="*/ 0 w 68"/>
                        <a:gd name="T19" fmla="*/ 31 h 130"/>
                        <a:gd name="T20" fmla="*/ 8 w 68"/>
                        <a:gd name="T21" fmla="*/ 23 h 130"/>
                        <a:gd name="T22" fmla="*/ 8 w 68"/>
                        <a:gd name="T23" fmla="*/ 15 h 130"/>
                        <a:gd name="T24" fmla="*/ 23 w 68"/>
                        <a:gd name="T25" fmla="*/ 11 h 130"/>
                        <a:gd name="T26" fmla="*/ 30 w 68"/>
                        <a:gd name="T27" fmla="*/ 7 h 130"/>
                        <a:gd name="T28" fmla="*/ 36 w 68"/>
                        <a:gd name="T29" fmla="*/ 4 h 130"/>
                        <a:gd name="T30" fmla="*/ 51 w 68"/>
                        <a:gd name="T31" fmla="*/ 4 h 130"/>
                        <a:gd name="T32" fmla="*/ 66 w 68"/>
                        <a:gd name="T33" fmla="*/ 0 h 13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8"/>
                        <a:gd name="T52" fmla="*/ 0 h 130"/>
                        <a:gd name="T53" fmla="*/ 68 w 68"/>
                        <a:gd name="T54" fmla="*/ 130 h 13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8" h="130">
                          <a:moveTo>
                            <a:pt x="68" y="130"/>
                          </a:moveTo>
                          <a:lnTo>
                            <a:pt x="53" y="130"/>
                          </a:lnTo>
                          <a:lnTo>
                            <a:pt x="38" y="130"/>
                          </a:lnTo>
                          <a:lnTo>
                            <a:pt x="30" y="123"/>
                          </a:lnTo>
                          <a:lnTo>
                            <a:pt x="23" y="116"/>
                          </a:lnTo>
                          <a:lnTo>
                            <a:pt x="8" y="101"/>
                          </a:lnTo>
                          <a:lnTo>
                            <a:pt x="8" y="94"/>
                          </a:lnTo>
                          <a:lnTo>
                            <a:pt x="0" y="80"/>
                          </a:lnTo>
                          <a:lnTo>
                            <a:pt x="0" y="65"/>
                          </a:lnTo>
                          <a:lnTo>
                            <a:pt x="0" y="58"/>
                          </a:lnTo>
                          <a:lnTo>
                            <a:pt x="8" y="43"/>
                          </a:lnTo>
                          <a:lnTo>
                            <a:pt x="8" y="29"/>
                          </a:lnTo>
                          <a:lnTo>
                            <a:pt x="23" y="21"/>
                          </a:lnTo>
                          <a:lnTo>
                            <a:pt x="30" y="14"/>
                          </a:lnTo>
                          <a:lnTo>
                            <a:pt x="38" y="7"/>
                          </a:lnTo>
                          <a:lnTo>
                            <a:pt x="53" y="7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Freeform 146"/>
                    <p:cNvSpPr/>
                    <p:nvPr/>
                  </p:nvSpPr>
                  <p:spPr bwMode="auto">
                    <a:xfrm>
                      <a:off x="1923" y="1768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4 h 80"/>
                        <a:gd name="T6" fmla="*/ 15 w 38"/>
                        <a:gd name="T7" fmla="*/ 39 h 80"/>
                        <a:gd name="T8" fmla="*/ 7 w 38"/>
                        <a:gd name="T9" fmla="*/ 39 h 80"/>
                        <a:gd name="T10" fmla="*/ 7 w 38"/>
                        <a:gd name="T11" fmla="*/ 35 h 80"/>
                        <a:gd name="T12" fmla="*/ 0 w 38"/>
                        <a:gd name="T13" fmla="*/ 32 h 80"/>
                        <a:gd name="T14" fmla="*/ 0 w 38"/>
                        <a:gd name="T15" fmla="*/ 28 h 80"/>
                        <a:gd name="T16" fmla="*/ 0 w 38"/>
                        <a:gd name="T17" fmla="*/ 24 h 80"/>
                        <a:gd name="T18" fmla="*/ 0 w 38"/>
                        <a:gd name="T19" fmla="*/ 20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2"/>
                          </a:lnTo>
                          <a:lnTo>
                            <a:pt x="7" y="72"/>
                          </a:lnTo>
                          <a:lnTo>
                            <a:pt x="7" y="65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7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Freeform 147"/>
                    <p:cNvSpPr/>
                    <p:nvPr/>
                  </p:nvSpPr>
                  <p:spPr bwMode="auto">
                    <a:xfrm>
                      <a:off x="3707" y="1768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4 h 80"/>
                        <a:gd name="T6" fmla="*/ 20 w 37"/>
                        <a:gd name="T7" fmla="*/ 39 h 80"/>
                        <a:gd name="T8" fmla="*/ 20 w 37"/>
                        <a:gd name="T9" fmla="*/ 39 h 80"/>
                        <a:gd name="T10" fmla="*/ 28 w 37"/>
                        <a:gd name="T11" fmla="*/ 35 h 80"/>
                        <a:gd name="T12" fmla="*/ 35 w 37"/>
                        <a:gd name="T13" fmla="*/ 32 h 80"/>
                        <a:gd name="T14" fmla="*/ 35 w 37"/>
                        <a:gd name="T15" fmla="*/ 28 h 80"/>
                        <a:gd name="T16" fmla="*/ 35 w 37"/>
                        <a:gd name="T17" fmla="*/ 24 h 80"/>
                        <a:gd name="T18" fmla="*/ 35 w 37"/>
                        <a:gd name="T19" fmla="*/ 20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2"/>
                          </a:lnTo>
                          <a:lnTo>
                            <a:pt x="30" y="65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7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Freeform 148"/>
                    <p:cNvSpPr/>
                    <p:nvPr/>
                  </p:nvSpPr>
                  <p:spPr bwMode="auto">
                    <a:xfrm>
                      <a:off x="1923" y="1996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0 h 80"/>
                        <a:gd name="T6" fmla="*/ 15 w 38"/>
                        <a:gd name="T7" fmla="*/ 40 h 80"/>
                        <a:gd name="T8" fmla="*/ 7 w 38"/>
                        <a:gd name="T9" fmla="*/ 36 h 80"/>
                        <a:gd name="T10" fmla="*/ 7 w 38"/>
                        <a:gd name="T11" fmla="*/ 32 h 80"/>
                        <a:gd name="T12" fmla="*/ 0 w 38"/>
                        <a:gd name="T13" fmla="*/ 28 h 80"/>
                        <a:gd name="T14" fmla="*/ 0 w 38"/>
                        <a:gd name="T15" fmla="*/ 24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Freeform 149"/>
                    <p:cNvSpPr/>
                    <p:nvPr/>
                  </p:nvSpPr>
                  <p:spPr bwMode="auto">
                    <a:xfrm>
                      <a:off x="3707" y="1996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0 h 80"/>
                        <a:gd name="T6" fmla="*/ 20 w 37"/>
                        <a:gd name="T7" fmla="*/ 40 h 80"/>
                        <a:gd name="T8" fmla="*/ 20 w 37"/>
                        <a:gd name="T9" fmla="*/ 36 h 80"/>
                        <a:gd name="T10" fmla="*/ 28 w 37"/>
                        <a:gd name="T11" fmla="*/ 32 h 80"/>
                        <a:gd name="T12" fmla="*/ 35 w 37"/>
                        <a:gd name="T13" fmla="*/ 28 h 80"/>
                        <a:gd name="T14" fmla="*/ 35 w 37"/>
                        <a:gd name="T15" fmla="*/ 24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Freeform 150"/>
                    <p:cNvSpPr/>
                    <p:nvPr/>
                  </p:nvSpPr>
                  <p:spPr bwMode="auto">
                    <a:xfrm>
                      <a:off x="1923" y="1879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44 h 80"/>
                        <a:gd name="T6" fmla="*/ 15 w 38"/>
                        <a:gd name="T7" fmla="*/ 40 h 80"/>
                        <a:gd name="T8" fmla="*/ 7 w 38"/>
                        <a:gd name="T9" fmla="*/ 40 h 80"/>
                        <a:gd name="T10" fmla="*/ 7 w 38"/>
                        <a:gd name="T11" fmla="*/ 36 h 80"/>
                        <a:gd name="T12" fmla="*/ 0 w 38"/>
                        <a:gd name="T13" fmla="*/ 32 h 80"/>
                        <a:gd name="T14" fmla="*/ 0 w 38"/>
                        <a:gd name="T15" fmla="*/ 28 h 80"/>
                        <a:gd name="T16" fmla="*/ 0 w 38"/>
                        <a:gd name="T17" fmla="*/ 24 h 80"/>
                        <a:gd name="T18" fmla="*/ 0 w 38"/>
                        <a:gd name="T19" fmla="*/ 20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3"/>
                          </a:lnTo>
                          <a:lnTo>
                            <a:pt x="7" y="73"/>
                          </a:lnTo>
                          <a:lnTo>
                            <a:pt x="7" y="66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4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5"/>
                          </a:lnTo>
                          <a:lnTo>
                            <a:pt x="15" y="8"/>
                          </a:lnTo>
                          <a:lnTo>
                            <a:pt x="22" y="8"/>
                          </a:lnTo>
                          <a:lnTo>
                            <a:pt x="30" y="8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Freeform 151"/>
                    <p:cNvSpPr/>
                    <p:nvPr/>
                  </p:nvSpPr>
                  <p:spPr bwMode="auto">
                    <a:xfrm>
                      <a:off x="3707" y="1879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44 h 80"/>
                        <a:gd name="T6" fmla="*/ 20 w 37"/>
                        <a:gd name="T7" fmla="*/ 40 h 80"/>
                        <a:gd name="T8" fmla="*/ 20 w 37"/>
                        <a:gd name="T9" fmla="*/ 40 h 80"/>
                        <a:gd name="T10" fmla="*/ 28 w 37"/>
                        <a:gd name="T11" fmla="*/ 36 h 80"/>
                        <a:gd name="T12" fmla="*/ 35 w 37"/>
                        <a:gd name="T13" fmla="*/ 32 h 80"/>
                        <a:gd name="T14" fmla="*/ 35 w 37"/>
                        <a:gd name="T15" fmla="*/ 28 h 80"/>
                        <a:gd name="T16" fmla="*/ 35 w 37"/>
                        <a:gd name="T17" fmla="*/ 24 h 80"/>
                        <a:gd name="T18" fmla="*/ 35 w 37"/>
                        <a:gd name="T19" fmla="*/ 20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3"/>
                          </a:lnTo>
                          <a:lnTo>
                            <a:pt x="30" y="66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4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5"/>
                          </a:lnTo>
                          <a:lnTo>
                            <a:pt x="22" y="8"/>
                          </a:lnTo>
                          <a:lnTo>
                            <a:pt x="15" y="8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Freeform 152"/>
                    <p:cNvSpPr/>
                    <p:nvPr/>
                  </p:nvSpPr>
                  <p:spPr bwMode="auto">
                    <a:xfrm>
                      <a:off x="1923" y="2108"/>
                      <a:ext cx="37" cy="59"/>
                    </a:xfrm>
                    <a:custGeom>
                      <a:avLst/>
                      <a:gdLst>
                        <a:gd name="T0" fmla="*/ 36 w 38"/>
                        <a:gd name="T1" fmla="*/ 44 h 80"/>
                        <a:gd name="T2" fmla="*/ 28 w 38"/>
                        <a:gd name="T3" fmla="*/ 44 h 80"/>
                        <a:gd name="T4" fmla="*/ 20 w 38"/>
                        <a:gd name="T5" fmla="*/ 39 h 80"/>
                        <a:gd name="T6" fmla="*/ 15 w 38"/>
                        <a:gd name="T7" fmla="*/ 39 h 80"/>
                        <a:gd name="T8" fmla="*/ 7 w 38"/>
                        <a:gd name="T9" fmla="*/ 35 h 80"/>
                        <a:gd name="T10" fmla="*/ 7 w 38"/>
                        <a:gd name="T11" fmla="*/ 32 h 80"/>
                        <a:gd name="T12" fmla="*/ 0 w 38"/>
                        <a:gd name="T13" fmla="*/ 28 h 80"/>
                        <a:gd name="T14" fmla="*/ 0 w 38"/>
                        <a:gd name="T15" fmla="*/ 24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7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2"/>
                          </a:lnTo>
                          <a:lnTo>
                            <a:pt x="15" y="72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Freeform 153"/>
                    <p:cNvSpPr/>
                    <p:nvPr/>
                  </p:nvSpPr>
                  <p:spPr bwMode="auto">
                    <a:xfrm>
                      <a:off x="3707" y="2108"/>
                      <a:ext cx="36" cy="59"/>
                    </a:xfrm>
                    <a:custGeom>
                      <a:avLst/>
                      <a:gdLst>
                        <a:gd name="T0" fmla="*/ 0 w 37"/>
                        <a:gd name="T1" fmla="*/ 44 h 80"/>
                        <a:gd name="T2" fmla="*/ 7 w 37"/>
                        <a:gd name="T3" fmla="*/ 44 h 80"/>
                        <a:gd name="T4" fmla="*/ 15 w 37"/>
                        <a:gd name="T5" fmla="*/ 39 h 80"/>
                        <a:gd name="T6" fmla="*/ 20 w 37"/>
                        <a:gd name="T7" fmla="*/ 39 h 80"/>
                        <a:gd name="T8" fmla="*/ 20 w 37"/>
                        <a:gd name="T9" fmla="*/ 35 h 80"/>
                        <a:gd name="T10" fmla="*/ 28 w 37"/>
                        <a:gd name="T11" fmla="*/ 32 h 80"/>
                        <a:gd name="T12" fmla="*/ 35 w 37"/>
                        <a:gd name="T13" fmla="*/ 28 h 80"/>
                        <a:gd name="T14" fmla="*/ 35 w 37"/>
                        <a:gd name="T15" fmla="*/ 24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7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2"/>
                          </a:lnTo>
                          <a:lnTo>
                            <a:pt x="22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Freeform 154"/>
                    <p:cNvSpPr/>
                    <p:nvPr/>
                  </p:nvSpPr>
                  <p:spPr bwMode="auto">
                    <a:xfrm>
                      <a:off x="1923" y="1827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4 h 80"/>
                        <a:gd name="T10" fmla="*/ 7 w 38"/>
                        <a:gd name="T11" fmla="*/ 30 h 80"/>
                        <a:gd name="T12" fmla="*/ 0 w 38"/>
                        <a:gd name="T13" fmla="*/ 27 h 80"/>
                        <a:gd name="T14" fmla="*/ 0 w 38"/>
                        <a:gd name="T15" fmla="*/ 22 h 80"/>
                        <a:gd name="T16" fmla="*/ 0 w 38"/>
                        <a:gd name="T17" fmla="*/ 19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7 h 80"/>
                        <a:gd name="T24" fmla="*/ 7 w 38"/>
                        <a:gd name="T25" fmla="*/ 4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2"/>
                          </a:lnTo>
                          <a:lnTo>
                            <a:pt x="15" y="72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7" y="7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Freeform 155"/>
                    <p:cNvSpPr/>
                    <p:nvPr/>
                  </p:nvSpPr>
                  <p:spPr bwMode="auto">
                    <a:xfrm>
                      <a:off x="3707" y="1827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4 h 80"/>
                        <a:gd name="T10" fmla="*/ 28 w 37"/>
                        <a:gd name="T11" fmla="*/ 30 h 80"/>
                        <a:gd name="T12" fmla="*/ 35 w 37"/>
                        <a:gd name="T13" fmla="*/ 27 h 80"/>
                        <a:gd name="T14" fmla="*/ 35 w 37"/>
                        <a:gd name="T15" fmla="*/ 22 h 80"/>
                        <a:gd name="T16" fmla="*/ 35 w 37"/>
                        <a:gd name="T17" fmla="*/ 19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7 h 80"/>
                        <a:gd name="T24" fmla="*/ 20 w 37"/>
                        <a:gd name="T25" fmla="*/ 4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2"/>
                          </a:lnTo>
                          <a:lnTo>
                            <a:pt x="22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Freeform 156"/>
                    <p:cNvSpPr/>
                    <p:nvPr/>
                  </p:nvSpPr>
                  <p:spPr bwMode="auto">
                    <a:xfrm>
                      <a:off x="1923" y="2050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42 h 80"/>
                        <a:gd name="T6" fmla="*/ 15 w 38"/>
                        <a:gd name="T7" fmla="*/ 38 h 80"/>
                        <a:gd name="T8" fmla="*/ 7 w 38"/>
                        <a:gd name="T9" fmla="*/ 38 h 80"/>
                        <a:gd name="T10" fmla="*/ 7 w 38"/>
                        <a:gd name="T11" fmla="*/ 34 h 80"/>
                        <a:gd name="T12" fmla="*/ 0 w 38"/>
                        <a:gd name="T13" fmla="*/ 30 h 80"/>
                        <a:gd name="T14" fmla="*/ 0 w 38"/>
                        <a:gd name="T15" fmla="*/ 27 h 80"/>
                        <a:gd name="T16" fmla="*/ 0 w 38"/>
                        <a:gd name="T17" fmla="*/ 22 h 80"/>
                        <a:gd name="T18" fmla="*/ 0 w 38"/>
                        <a:gd name="T19" fmla="*/ 19 h 80"/>
                        <a:gd name="T20" fmla="*/ 0 w 38"/>
                        <a:gd name="T21" fmla="*/ 15 h 80"/>
                        <a:gd name="T22" fmla="*/ 7 w 38"/>
                        <a:gd name="T23" fmla="*/ 12 h 80"/>
                        <a:gd name="T24" fmla="*/ 7 w 38"/>
                        <a:gd name="T25" fmla="*/ 7 h 80"/>
                        <a:gd name="T26" fmla="*/ 15 w 38"/>
                        <a:gd name="T27" fmla="*/ 4 h 80"/>
                        <a:gd name="T28" fmla="*/ 20 w 38"/>
                        <a:gd name="T29" fmla="*/ 4 h 80"/>
                        <a:gd name="T30" fmla="*/ 28 w 38"/>
                        <a:gd name="T31" fmla="*/ 4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15" y="73"/>
                          </a:lnTo>
                          <a:lnTo>
                            <a:pt x="7" y="73"/>
                          </a:lnTo>
                          <a:lnTo>
                            <a:pt x="7" y="65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7" y="22"/>
                          </a:lnTo>
                          <a:lnTo>
                            <a:pt x="7" y="14"/>
                          </a:lnTo>
                          <a:lnTo>
                            <a:pt x="15" y="7"/>
                          </a:lnTo>
                          <a:lnTo>
                            <a:pt x="22" y="7"/>
                          </a:lnTo>
                          <a:lnTo>
                            <a:pt x="30" y="7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Freeform 157"/>
                    <p:cNvSpPr/>
                    <p:nvPr/>
                  </p:nvSpPr>
                  <p:spPr bwMode="auto">
                    <a:xfrm>
                      <a:off x="3707" y="2050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42 h 80"/>
                        <a:gd name="T6" fmla="*/ 20 w 37"/>
                        <a:gd name="T7" fmla="*/ 38 h 80"/>
                        <a:gd name="T8" fmla="*/ 20 w 37"/>
                        <a:gd name="T9" fmla="*/ 38 h 80"/>
                        <a:gd name="T10" fmla="*/ 28 w 37"/>
                        <a:gd name="T11" fmla="*/ 34 h 80"/>
                        <a:gd name="T12" fmla="*/ 35 w 37"/>
                        <a:gd name="T13" fmla="*/ 30 h 80"/>
                        <a:gd name="T14" fmla="*/ 35 w 37"/>
                        <a:gd name="T15" fmla="*/ 27 h 80"/>
                        <a:gd name="T16" fmla="*/ 35 w 37"/>
                        <a:gd name="T17" fmla="*/ 22 h 80"/>
                        <a:gd name="T18" fmla="*/ 35 w 37"/>
                        <a:gd name="T19" fmla="*/ 19 h 80"/>
                        <a:gd name="T20" fmla="*/ 35 w 37"/>
                        <a:gd name="T21" fmla="*/ 15 h 80"/>
                        <a:gd name="T22" fmla="*/ 28 w 37"/>
                        <a:gd name="T23" fmla="*/ 12 h 80"/>
                        <a:gd name="T24" fmla="*/ 20 w 37"/>
                        <a:gd name="T25" fmla="*/ 7 h 80"/>
                        <a:gd name="T26" fmla="*/ 20 w 37"/>
                        <a:gd name="T27" fmla="*/ 4 h 80"/>
                        <a:gd name="T28" fmla="*/ 15 w 37"/>
                        <a:gd name="T29" fmla="*/ 4 h 80"/>
                        <a:gd name="T30" fmla="*/ 7 w 37"/>
                        <a:gd name="T31" fmla="*/ 4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80"/>
                          </a:lnTo>
                          <a:lnTo>
                            <a:pt x="22" y="73"/>
                          </a:lnTo>
                          <a:lnTo>
                            <a:pt x="30" y="65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0" y="22"/>
                          </a:lnTo>
                          <a:lnTo>
                            <a:pt x="22" y="14"/>
                          </a:lnTo>
                          <a:lnTo>
                            <a:pt x="22" y="7"/>
                          </a:lnTo>
                          <a:lnTo>
                            <a:pt x="15" y="7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Freeform 158"/>
                    <p:cNvSpPr/>
                    <p:nvPr/>
                  </p:nvSpPr>
                  <p:spPr bwMode="auto">
                    <a:xfrm>
                      <a:off x="1923" y="1938"/>
                      <a:ext cx="37" cy="58"/>
                    </a:xfrm>
                    <a:custGeom>
                      <a:avLst/>
                      <a:gdLst>
                        <a:gd name="T0" fmla="*/ 36 w 38"/>
                        <a:gd name="T1" fmla="*/ 42 h 80"/>
                        <a:gd name="T2" fmla="*/ 28 w 38"/>
                        <a:gd name="T3" fmla="*/ 42 h 80"/>
                        <a:gd name="T4" fmla="*/ 20 w 38"/>
                        <a:gd name="T5" fmla="*/ 38 h 80"/>
                        <a:gd name="T6" fmla="*/ 15 w 38"/>
                        <a:gd name="T7" fmla="*/ 38 h 80"/>
                        <a:gd name="T8" fmla="*/ 7 w 38"/>
                        <a:gd name="T9" fmla="*/ 35 h 80"/>
                        <a:gd name="T10" fmla="*/ 7 w 38"/>
                        <a:gd name="T11" fmla="*/ 30 h 80"/>
                        <a:gd name="T12" fmla="*/ 0 w 38"/>
                        <a:gd name="T13" fmla="*/ 30 h 80"/>
                        <a:gd name="T14" fmla="*/ 0 w 38"/>
                        <a:gd name="T15" fmla="*/ 27 h 80"/>
                        <a:gd name="T16" fmla="*/ 0 w 38"/>
                        <a:gd name="T17" fmla="*/ 20 h 80"/>
                        <a:gd name="T18" fmla="*/ 0 w 38"/>
                        <a:gd name="T19" fmla="*/ 15 h 80"/>
                        <a:gd name="T20" fmla="*/ 0 w 38"/>
                        <a:gd name="T21" fmla="*/ 12 h 80"/>
                        <a:gd name="T22" fmla="*/ 7 w 38"/>
                        <a:gd name="T23" fmla="*/ 8 h 80"/>
                        <a:gd name="T24" fmla="*/ 7 w 38"/>
                        <a:gd name="T25" fmla="*/ 8 h 80"/>
                        <a:gd name="T26" fmla="*/ 15 w 38"/>
                        <a:gd name="T27" fmla="*/ 4 h 80"/>
                        <a:gd name="T28" fmla="*/ 20 w 38"/>
                        <a:gd name="T29" fmla="*/ 0 h 80"/>
                        <a:gd name="T30" fmla="*/ 28 w 38"/>
                        <a:gd name="T31" fmla="*/ 0 h 80"/>
                        <a:gd name="T32" fmla="*/ 36 w 38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80"/>
                        <a:gd name="T53" fmla="*/ 38 w 38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80">
                          <a:moveTo>
                            <a:pt x="38" y="80"/>
                          </a:moveTo>
                          <a:lnTo>
                            <a:pt x="30" y="80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66"/>
                          </a:lnTo>
                          <a:lnTo>
                            <a:pt x="7" y="58"/>
                          </a:lnTo>
                          <a:lnTo>
                            <a:pt x="0" y="58"/>
                          </a:lnTo>
                          <a:lnTo>
                            <a:pt x="0" y="51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5"/>
                          </a:lnTo>
                          <a:lnTo>
                            <a:pt x="15" y="8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" name="Freeform 159"/>
                    <p:cNvSpPr/>
                    <p:nvPr/>
                  </p:nvSpPr>
                  <p:spPr bwMode="auto">
                    <a:xfrm>
                      <a:off x="3707" y="1938"/>
                      <a:ext cx="36" cy="58"/>
                    </a:xfrm>
                    <a:custGeom>
                      <a:avLst/>
                      <a:gdLst>
                        <a:gd name="T0" fmla="*/ 0 w 37"/>
                        <a:gd name="T1" fmla="*/ 42 h 80"/>
                        <a:gd name="T2" fmla="*/ 7 w 37"/>
                        <a:gd name="T3" fmla="*/ 42 h 80"/>
                        <a:gd name="T4" fmla="*/ 15 w 37"/>
                        <a:gd name="T5" fmla="*/ 38 h 80"/>
                        <a:gd name="T6" fmla="*/ 20 w 37"/>
                        <a:gd name="T7" fmla="*/ 38 h 80"/>
                        <a:gd name="T8" fmla="*/ 20 w 37"/>
                        <a:gd name="T9" fmla="*/ 35 h 80"/>
                        <a:gd name="T10" fmla="*/ 28 w 37"/>
                        <a:gd name="T11" fmla="*/ 30 h 80"/>
                        <a:gd name="T12" fmla="*/ 35 w 37"/>
                        <a:gd name="T13" fmla="*/ 30 h 80"/>
                        <a:gd name="T14" fmla="*/ 35 w 37"/>
                        <a:gd name="T15" fmla="*/ 27 h 80"/>
                        <a:gd name="T16" fmla="*/ 35 w 37"/>
                        <a:gd name="T17" fmla="*/ 20 h 80"/>
                        <a:gd name="T18" fmla="*/ 35 w 37"/>
                        <a:gd name="T19" fmla="*/ 15 h 80"/>
                        <a:gd name="T20" fmla="*/ 35 w 37"/>
                        <a:gd name="T21" fmla="*/ 12 h 80"/>
                        <a:gd name="T22" fmla="*/ 28 w 37"/>
                        <a:gd name="T23" fmla="*/ 8 h 80"/>
                        <a:gd name="T24" fmla="*/ 20 w 37"/>
                        <a:gd name="T25" fmla="*/ 8 h 80"/>
                        <a:gd name="T26" fmla="*/ 20 w 37"/>
                        <a:gd name="T27" fmla="*/ 4 h 80"/>
                        <a:gd name="T28" fmla="*/ 15 w 37"/>
                        <a:gd name="T29" fmla="*/ 0 h 80"/>
                        <a:gd name="T30" fmla="*/ 7 w 37"/>
                        <a:gd name="T31" fmla="*/ 0 h 80"/>
                        <a:gd name="T32" fmla="*/ 0 w 37"/>
                        <a:gd name="T33" fmla="*/ 0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80"/>
                        <a:gd name="T53" fmla="*/ 37 w 37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80">
                          <a:moveTo>
                            <a:pt x="0" y="80"/>
                          </a:moveTo>
                          <a:lnTo>
                            <a:pt x="7" y="80"/>
                          </a:lnTo>
                          <a:lnTo>
                            <a:pt x="15" y="73"/>
                          </a:lnTo>
                          <a:lnTo>
                            <a:pt x="22" y="73"/>
                          </a:lnTo>
                          <a:lnTo>
                            <a:pt x="22" y="66"/>
                          </a:lnTo>
                          <a:lnTo>
                            <a:pt x="30" y="58"/>
                          </a:lnTo>
                          <a:lnTo>
                            <a:pt x="37" y="58"/>
                          </a:lnTo>
                          <a:lnTo>
                            <a:pt x="37" y="51"/>
                          </a:lnTo>
                          <a:lnTo>
                            <a:pt x="37" y="37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5"/>
                          </a:lnTo>
                          <a:lnTo>
                            <a:pt x="22" y="15"/>
                          </a:lnTo>
                          <a:lnTo>
                            <a:pt x="22" y="8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Freeform 160"/>
                    <p:cNvSpPr/>
                    <p:nvPr/>
                  </p:nvSpPr>
                  <p:spPr bwMode="auto">
                    <a:xfrm>
                      <a:off x="1923" y="2167"/>
                      <a:ext cx="37" cy="52"/>
                    </a:xfrm>
                    <a:custGeom>
                      <a:avLst/>
                      <a:gdLst>
                        <a:gd name="T0" fmla="*/ 36 w 38"/>
                        <a:gd name="T1" fmla="*/ 38 h 72"/>
                        <a:gd name="T2" fmla="*/ 28 w 38"/>
                        <a:gd name="T3" fmla="*/ 38 h 72"/>
                        <a:gd name="T4" fmla="*/ 20 w 38"/>
                        <a:gd name="T5" fmla="*/ 38 h 72"/>
                        <a:gd name="T6" fmla="*/ 15 w 38"/>
                        <a:gd name="T7" fmla="*/ 34 h 72"/>
                        <a:gd name="T8" fmla="*/ 7 w 38"/>
                        <a:gd name="T9" fmla="*/ 34 h 72"/>
                        <a:gd name="T10" fmla="*/ 7 w 38"/>
                        <a:gd name="T11" fmla="*/ 30 h 72"/>
                        <a:gd name="T12" fmla="*/ 0 w 38"/>
                        <a:gd name="T13" fmla="*/ 27 h 72"/>
                        <a:gd name="T14" fmla="*/ 0 w 38"/>
                        <a:gd name="T15" fmla="*/ 22 h 72"/>
                        <a:gd name="T16" fmla="*/ 0 w 38"/>
                        <a:gd name="T17" fmla="*/ 19 h 72"/>
                        <a:gd name="T18" fmla="*/ 0 w 38"/>
                        <a:gd name="T19" fmla="*/ 15 h 72"/>
                        <a:gd name="T20" fmla="*/ 0 w 38"/>
                        <a:gd name="T21" fmla="*/ 12 h 72"/>
                        <a:gd name="T22" fmla="*/ 7 w 38"/>
                        <a:gd name="T23" fmla="*/ 7 h 72"/>
                        <a:gd name="T24" fmla="*/ 7 w 38"/>
                        <a:gd name="T25" fmla="*/ 4 h 72"/>
                        <a:gd name="T26" fmla="*/ 15 w 38"/>
                        <a:gd name="T27" fmla="*/ 4 h 72"/>
                        <a:gd name="T28" fmla="*/ 20 w 38"/>
                        <a:gd name="T29" fmla="*/ 0 h 72"/>
                        <a:gd name="T30" fmla="*/ 28 w 38"/>
                        <a:gd name="T31" fmla="*/ 0 h 72"/>
                        <a:gd name="T32" fmla="*/ 36 w 38"/>
                        <a:gd name="T33" fmla="*/ 0 h 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72"/>
                        <a:gd name="T53" fmla="*/ 38 w 38"/>
                        <a:gd name="T54" fmla="*/ 72 h 7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72">
                          <a:moveTo>
                            <a:pt x="38" y="72"/>
                          </a:moveTo>
                          <a:lnTo>
                            <a:pt x="30" y="72"/>
                          </a:lnTo>
                          <a:lnTo>
                            <a:pt x="22" y="72"/>
                          </a:lnTo>
                          <a:lnTo>
                            <a:pt x="15" y="65"/>
                          </a:lnTo>
                          <a:lnTo>
                            <a:pt x="7" y="65"/>
                          </a:lnTo>
                          <a:lnTo>
                            <a:pt x="7" y="58"/>
                          </a:lnTo>
                          <a:lnTo>
                            <a:pt x="0" y="51"/>
                          </a:lnTo>
                          <a:lnTo>
                            <a:pt x="0" y="43"/>
                          </a:lnTo>
                          <a:lnTo>
                            <a:pt x="0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7" y="14"/>
                          </a:lnTo>
                          <a:lnTo>
                            <a:pt x="7" y="7"/>
                          </a:lnTo>
                          <a:lnTo>
                            <a:pt x="15" y="7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" name="Freeform 161"/>
                    <p:cNvSpPr/>
                    <p:nvPr/>
                  </p:nvSpPr>
                  <p:spPr bwMode="auto">
                    <a:xfrm>
                      <a:off x="3707" y="2167"/>
                      <a:ext cx="36" cy="52"/>
                    </a:xfrm>
                    <a:custGeom>
                      <a:avLst/>
                      <a:gdLst>
                        <a:gd name="T0" fmla="*/ 0 w 37"/>
                        <a:gd name="T1" fmla="*/ 38 h 72"/>
                        <a:gd name="T2" fmla="*/ 7 w 37"/>
                        <a:gd name="T3" fmla="*/ 38 h 72"/>
                        <a:gd name="T4" fmla="*/ 15 w 37"/>
                        <a:gd name="T5" fmla="*/ 38 h 72"/>
                        <a:gd name="T6" fmla="*/ 20 w 37"/>
                        <a:gd name="T7" fmla="*/ 34 h 72"/>
                        <a:gd name="T8" fmla="*/ 20 w 37"/>
                        <a:gd name="T9" fmla="*/ 34 h 72"/>
                        <a:gd name="T10" fmla="*/ 28 w 37"/>
                        <a:gd name="T11" fmla="*/ 30 h 72"/>
                        <a:gd name="T12" fmla="*/ 35 w 37"/>
                        <a:gd name="T13" fmla="*/ 27 h 72"/>
                        <a:gd name="T14" fmla="*/ 35 w 37"/>
                        <a:gd name="T15" fmla="*/ 22 h 72"/>
                        <a:gd name="T16" fmla="*/ 35 w 37"/>
                        <a:gd name="T17" fmla="*/ 19 h 72"/>
                        <a:gd name="T18" fmla="*/ 35 w 37"/>
                        <a:gd name="T19" fmla="*/ 15 h 72"/>
                        <a:gd name="T20" fmla="*/ 35 w 37"/>
                        <a:gd name="T21" fmla="*/ 12 h 72"/>
                        <a:gd name="T22" fmla="*/ 28 w 37"/>
                        <a:gd name="T23" fmla="*/ 7 h 72"/>
                        <a:gd name="T24" fmla="*/ 20 w 37"/>
                        <a:gd name="T25" fmla="*/ 4 h 72"/>
                        <a:gd name="T26" fmla="*/ 20 w 37"/>
                        <a:gd name="T27" fmla="*/ 4 h 72"/>
                        <a:gd name="T28" fmla="*/ 15 w 37"/>
                        <a:gd name="T29" fmla="*/ 0 h 72"/>
                        <a:gd name="T30" fmla="*/ 7 w 37"/>
                        <a:gd name="T31" fmla="*/ 0 h 72"/>
                        <a:gd name="T32" fmla="*/ 0 w 37"/>
                        <a:gd name="T33" fmla="*/ 0 h 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7"/>
                        <a:gd name="T52" fmla="*/ 0 h 72"/>
                        <a:gd name="T53" fmla="*/ 37 w 37"/>
                        <a:gd name="T54" fmla="*/ 72 h 7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7" h="72">
                          <a:moveTo>
                            <a:pt x="0" y="72"/>
                          </a:moveTo>
                          <a:lnTo>
                            <a:pt x="7" y="72"/>
                          </a:lnTo>
                          <a:lnTo>
                            <a:pt x="15" y="72"/>
                          </a:lnTo>
                          <a:lnTo>
                            <a:pt x="22" y="65"/>
                          </a:lnTo>
                          <a:lnTo>
                            <a:pt x="30" y="58"/>
                          </a:lnTo>
                          <a:lnTo>
                            <a:pt x="37" y="51"/>
                          </a:lnTo>
                          <a:lnTo>
                            <a:pt x="37" y="43"/>
                          </a:lnTo>
                          <a:lnTo>
                            <a:pt x="37" y="36"/>
                          </a:lnTo>
                          <a:lnTo>
                            <a:pt x="37" y="29"/>
                          </a:lnTo>
                          <a:lnTo>
                            <a:pt x="37" y="22"/>
                          </a:lnTo>
                          <a:lnTo>
                            <a:pt x="30" y="14"/>
                          </a:lnTo>
                          <a:lnTo>
                            <a:pt x="22" y="7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0">
                      <a:solidFill>
                        <a:srgbClr val="C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73" y="2143"/>
                      <a:ext cx="0" cy="25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" name="Line 1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5" y="2219"/>
                      <a:ext cx="0" cy="18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" name="Line 1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92" y="2219"/>
                      <a:ext cx="1" cy="18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" name="Line 1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00" y="1466"/>
                      <a:ext cx="0" cy="20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6" name="Line 1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66" y="1466"/>
                      <a:ext cx="1" cy="20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67" y="1466"/>
                      <a:ext cx="1" cy="19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99" y="1466"/>
                      <a:ext cx="1" cy="196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54" y="1466"/>
                      <a:ext cx="1" cy="93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3" y="1598"/>
                      <a:ext cx="1" cy="6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6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1" y="1622"/>
                      <a:ext cx="1" cy="66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accent6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Line 1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97" y="1466"/>
                      <a:ext cx="904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3" y="1466"/>
                      <a:ext cx="88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Line 1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8" y="1466"/>
                      <a:ext cx="173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97" y="2400"/>
                      <a:ext cx="896" cy="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3" y="2400"/>
                      <a:ext cx="881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Line 1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5" y="2400"/>
                      <a:ext cx="1717" cy="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3" y="1827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79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7" y="1853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0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842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1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2" y="1842"/>
                      <a:ext cx="205" cy="1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U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2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1428"/>
                      <a:ext cx="400" cy="7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3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1428"/>
                      <a:ext cx="400" cy="74"/>
                    </a:xfrm>
                    <a:prstGeom prst="rect">
                      <a:avLst/>
                    </a:prstGeom>
                    <a:noFill/>
                    <a:ln w="23813">
                      <a:solidFill>
                        <a:srgbClr val="1F1A17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8" y="1224"/>
                      <a:ext cx="296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7" y="1471"/>
                      <a:ext cx="1" cy="929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2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25" y="1279"/>
                      <a:ext cx="4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400" b="1">
                          <a:solidFill>
                            <a:srgbClr val="1F1A17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 </a:t>
                      </a:r>
                      <a:endParaRPr lang="en-US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7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4" y="1279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8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1253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89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1" y="1253"/>
                      <a:ext cx="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zh-CN" sz="24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0" name="Text Box 2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1" y="1196"/>
                      <a:ext cx="423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1" name="Text Box 2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4" y="1198"/>
                      <a:ext cx="411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2" name="Text Box 2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9" y="1203"/>
                      <a:ext cx="404" cy="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I</a:t>
                      </a:r>
                      <a:r>
                        <a:rPr lang="en-US" altLang="zh-CN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zh-CN" sz="2400" b="1" baseline="-25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3" name="Freeform 181"/>
                    <p:cNvSpPr/>
                    <p:nvPr/>
                  </p:nvSpPr>
                  <p:spPr bwMode="auto">
                    <a:xfrm>
                      <a:off x="2115" y="1439"/>
                      <a:ext cx="163" cy="53"/>
                    </a:xfrm>
                    <a:custGeom>
                      <a:avLst/>
                      <a:gdLst>
                        <a:gd name="T0" fmla="*/ 160 w 166"/>
                        <a:gd name="T1" fmla="*/ 20 h 73"/>
                        <a:gd name="T2" fmla="*/ 0 w 166"/>
                        <a:gd name="T3" fmla="*/ 38 h 73"/>
                        <a:gd name="T4" fmla="*/ 0 w 166"/>
                        <a:gd name="T5" fmla="*/ 38 h 73"/>
                        <a:gd name="T6" fmla="*/ 8 w 166"/>
                        <a:gd name="T7" fmla="*/ 38 h 73"/>
                        <a:gd name="T8" fmla="*/ 8 w 166"/>
                        <a:gd name="T9" fmla="*/ 38 h 73"/>
                        <a:gd name="T10" fmla="*/ 8 w 166"/>
                        <a:gd name="T11" fmla="*/ 35 h 73"/>
                        <a:gd name="T12" fmla="*/ 8 w 166"/>
                        <a:gd name="T13" fmla="*/ 35 h 73"/>
                        <a:gd name="T14" fmla="*/ 15 w 166"/>
                        <a:gd name="T15" fmla="*/ 35 h 73"/>
                        <a:gd name="T16" fmla="*/ 15 w 166"/>
                        <a:gd name="T17" fmla="*/ 30 h 73"/>
                        <a:gd name="T18" fmla="*/ 15 w 166"/>
                        <a:gd name="T19" fmla="*/ 30 h 73"/>
                        <a:gd name="T20" fmla="*/ 15 w 166"/>
                        <a:gd name="T21" fmla="*/ 30 h 73"/>
                        <a:gd name="T22" fmla="*/ 15 w 166"/>
                        <a:gd name="T23" fmla="*/ 27 h 73"/>
                        <a:gd name="T24" fmla="*/ 15 w 166"/>
                        <a:gd name="T25" fmla="*/ 27 h 73"/>
                        <a:gd name="T26" fmla="*/ 15 w 166"/>
                        <a:gd name="T27" fmla="*/ 27 h 73"/>
                        <a:gd name="T28" fmla="*/ 23 w 166"/>
                        <a:gd name="T29" fmla="*/ 23 h 73"/>
                        <a:gd name="T30" fmla="*/ 23 w 166"/>
                        <a:gd name="T31" fmla="*/ 23 h 73"/>
                        <a:gd name="T32" fmla="*/ 23 w 166"/>
                        <a:gd name="T33" fmla="*/ 23 h 73"/>
                        <a:gd name="T34" fmla="*/ 23 w 166"/>
                        <a:gd name="T35" fmla="*/ 20 h 73"/>
                        <a:gd name="T36" fmla="*/ 23 w 166"/>
                        <a:gd name="T37" fmla="*/ 20 h 73"/>
                        <a:gd name="T38" fmla="*/ 23 w 166"/>
                        <a:gd name="T39" fmla="*/ 20 h 73"/>
                        <a:gd name="T40" fmla="*/ 23 w 166"/>
                        <a:gd name="T41" fmla="*/ 15 h 73"/>
                        <a:gd name="T42" fmla="*/ 23 w 166"/>
                        <a:gd name="T43" fmla="*/ 15 h 73"/>
                        <a:gd name="T44" fmla="*/ 23 w 166"/>
                        <a:gd name="T45" fmla="*/ 15 h 73"/>
                        <a:gd name="T46" fmla="*/ 15 w 166"/>
                        <a:gd name="T47" fmla="*/ 12 h 73"/>
                        <a:gd name="T48" fmla="*/ 15 w 166"/>
                        <a:gd name="T49" fmla="*/ 12 h 73"/>
                        <a:gd name="T50" fmla="*/ 15 w 166"/>
                        <a:gd name="T51" fmla="*/ 12 h 73"/>
                        <a:gd name="T52" fmla="*/ 15 w 166"/>
                        <a:gd name="T53" fmla="*/ 12 h 73"/>
                        <a:gd name="T54" fmla="*/ 15 w 166"/>
                        <a:gd name="T55" fmla="*/ 8 h 73"/>
                        <a:gd name="T56" fmla="*/ 15 w 166"/>
                        <a:gd name="T57" fmla="*/ 8 h 73"/>
                        <a:gd name="T58" fmla="*/ 15 w 166"/>
                        <a:gd name="T59" fmla="*/ 8 h 73"/>
                        <a:gd name="T60" fmla="*/ 8 w 166"/>
                        <a:gd name="T61" fmla="*/ 4 h 73"/>
                        <a:gd name="T62" fmla="*/ 8 w 166"/>
                        <a:gd name="T63" fmla="*/ 4 h 73"/>
                        <a:gd name="T64" fmla="*/ 8 w 166"/>
                        <a:gd name="T65" fmla="*/ 4 h 73"/>
                        <a:gd name="T66" fmla="*/ 8 w 166"/>
                        <a:gd name="T67" fmla="*/ 0 h 73"/>
                        <a:gd name="T68" fmla="*/ 0 w 166"/>
                        <a:gd name="T69" fmla="*/ 0 h 73"/>
                        <a:gd name="T70" fmla="*/ 160 w 166"/>
                        <a:gd name="T71" fmla="*/ 20 h 73"/>
                        <a:gd name="T72" fmla="*/ 109 w 166"/>
                        <a:gd name="T73" fmla="*/ 20 h 73"/>
                        <a:gd name="T74" fmla="*/ 160 w 166"/>
                        <a:gd name="T75" fmla="*/ 20 h 73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66"/>
                        <a:gd name="T115" fmla="*/ 0 h 73"/>
                        <a:gd name="T116" fmla="*/ 166 w 166"/>
                        <a:gd name="T117" fmla="*/ 73 h 73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66" h="73">
                          <a:moveTo>
                            <a:pt x="166" y="37"/>
                          </a:moveTo>
                          <a:lnTo>
                            <a:pt x="0" y="73"/>
                          </a:lnTo>
                          <a:lnTo>
                            <a:pt x="8" y="73"/>
                          </a:lnTo>
                          <a:lnTo>
                            <a:pt x="8" y="66"/>
                          </a:lnTo>
                          <a:lnTo>
                            <a:pt x="15" y="66"/>
                          </a:lnTo>
                          <a:lnTo>
                            <a:pt x="15" y="58"/>
                          </a:lnTo>
                          <a:lnTo>
                            <a:pt x="15" y="51"/>
                          </a:lnTo>
                          <a:lnTo>
                            <a:pt x="23" y="44"/>
                          </a:lnTo>
                          <a:lnTo>
                            <a:pt x="23" y="37"/>
                          </a:lnTo>
                          <a:lnTo>
                            <a:pt x="23" y="29"/>
                          </a:lnTo>
                          <a:lnTo>
                            <a:pt x="15" y="22"/>
                          </a:lnTo>
                          <a:lnTo>
                            <a:pt x="15" y="15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166" y="37"/>
                          </a:lnTo>
                          <a:lnTo>
                            <a:pt x="113" y="37"/>
                          </a:lnTo>
                          <a:lnTo>
                            <a:pt x="166" y="3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1913" y="3432310"/>
                    <a:ext cx="0" cy="48222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23" name="直接箭头连接符 22"/>
                  <p:cNvCxnSpPr/>
                  <p:nvPr/>
                </p:nvCxnSpPr>
                <p:spPr>
                  <a:xfrm flipV="1">
                    <a:off x="1821180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箭头连接符 23"/>
                  <p:cNvCxnSpPr/>
                  <p:nvPr/>
                </p:nvCxnSpPr>
                <p:spPr>
                  <a:xfrm>
                    <a:off x="1821180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箭头连接符 24"/>
                  <p:cNvCxnSpPr/>
                  <p:nvPr/>
                </p:nvCxnSpPr>
                <p:spPr>
                  <a:xfrm flipV="1">
                    <a:off x="3837305" y="2170412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箭头连接符 25"/>
                  <p:cNvCxnSpPr/>
                  <p:nvPr/>
                </p:nvCxnSpPr>
                <p:spPr>
                  <a:xfrm>
                    <a:off x="3837305" y="3306809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箭头连接符 26"/>
                  <p:cNvCxnSpPr/>
                  <p:nvPr/>
                </p:nvCxnSpPr>
                <p:spPr>
                  <a:xfrm flipV="1">
                    <a:off x="5108258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箭头连接符 27"/>
                  <p:cNvCxnSpPr/>
                  <p:nvPr/>
                </p:nvCxnSpPr>
                <p:spPr>
                  <a:xfrm>
                    <a:off x="5108258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箭头连接符 28"/>
                  <p:cNvCxnSpPr/>
                  <p:nvPr/>
                </p:nvCxnSpPr>
                <p:spPr>
                  <a:xfrm flipV="1">
                    <a:off x="6960199" y="2162636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箭头连接符 29"/>
                  <p:cNvCxnSpPr/>
                  <p:nvPr/>
                </p:nvCxnSpPr>
                <p:spPr>
                  <a:xfrm>
                    <a:off x="6960199" y="3299033"/>
                    <a:ext cx="0" cy="611475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eeform 181"/>
                <p:cNvSpPr/>
                <p:nvPr/>
              </p:nvSpPr>
              <p:spPr bwMode="auto">
                <a:xfrm>
                  <a:off x="1862455" y="2111991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181"/>
                <p:cNvSpPr/>
                <p:nvPr/>
              </p:nvSpPr>
              <p:spPr bwMode="auto">
                <a:xfrm>
                  <a:off x="5271294" y="2119573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81"/>
                <p:cNvSpPr/>
                <p:nvPr/>
              </p:nvSpPr>
              <p:spPr bwMode="auto">
                <a:xfrm>
                  <a:off x="6575425" y="2111991"/>
                  <a:ext cx="258763" cy="99412"/>
                </a:xfrm>
                <a:custGeom>
                  <a:avLst/>
                  <a:gdLst>
                    <a:gd name="T0" fmla="*/ 160 w 166"/>
                    <a:gd name="T1" fmla="*/ 20 h 73"/>
                    <a:gd name="T2" fmla="*/ 0 w 166"/>
                    <a:gd name="T3" fmla="*/ 38 h 73"/>
                    <a:gd name="T4" fmla="*/ 0 w 166"/>
                    <a:gd name="T5" fmla="*/ 38 h 73"/>
                    <a:gd name="T6" fmla="*/ 8 w 166"/>
                    <a:gd name="T7" fmla="*/ 38 h 73"/>
                    <a:gd name="T8" fmla="*/ 8 w 166"/>
                    <a:gd name="T9" fmla="*/ 38 h 73"/>
                    <a:gd name="T10" fmla="*/ 8 w 166"/>
                    <a:gd name="T11" fmla="*/ 35 h 73"/>
                    <a:gd name="T12" fmla="*/ 8 w 166"/>
                    <a:gd name="T13" fmla="*/ 35 h 73"/>
                    <a:gd name="T14" fmla="*/ 15 w 166"/>
                    <a:gd name="T15" fmla="*/ 35 h 73"/>
                    <a:gd name="T16" fmla="*/ 15 w 166"/>
                    <a:gd name="T17" fmla="*/ 30 h 73"/>
                    <a:gd name="T18" fmla="*/ 15 w 166"/>
                    <a:gd name="T19" fmla="*/ 30 h 73"/>
                    <a:gd name="T20" fmla="*/ 15 w 166"/>
                    <a:gd name="T21" fmla="*/ 30 h 73"/>
                    <a:gd name="T22" fmla="*/ 15 w 166"/>
                    <a:gd name="T23" fmla="*/ 27 h 73"/>
                    <a:gd name="T24" fmla="*/ 15 w 166"/>
                    <a:gd name="T25" fmla="*/ 27 h 73"/>
                    <a:gd name="T26" fmla="*/ 15 w 166"/>
                    <a:gd name="T27" fmla="*/ 27 h 73"/>
                    <a:gd name="T28" fmla="*/ 23 w 166"/>
                    <a:gd name="T29" fmla="*/ 23 h 73"/>
                    <a:gd name="T30" fmla="*/ 23 w 166"/>
                    <a:gd name="T31" fmla="*/ 23 h 73"/>
                    <a:gd name="T32" fmla="*/ 23 w 166"/>
                    <a:gd name="T33" fmla="*/ 23 h 73"/>
                    <a:gd name="T34" fmla="*/ 23 w 166"/>
                    <a:gd name="T35" fmla="*/ 20 h 73"/>
                    <a:gd name="T36" fmla="*/ 23 w 166"/>
                    <a:gd name="T37" fmla="*/ 20 h 73"/>
                    <a:gd name="T38" fmla="*/ 23 w 166"/>
                    <a:gd name="T39" fmla="*/ 20 h 73"/>
                    <a:gd name="T40" fmla="*/ 23 w 166"/>
                    <a:gd name="T41" fmla="*/ 15 h 73"/>
                    <a:gd name="T42" fmla="*/ 23 w 166"/>
                    <a:gd name="T43" fmla="*/ 15 h 73"/>
                    <a:gd name="T44" fmla="*/ 23 w 166"/>
                    <a:gd name="T45" fmla="*/ 15 h 73"/>
                    <a:gd name="T46" fmla="*/ 15 w 166"/>
                    <a:gd name="T47" fmla="*/ 12 h 73"/>
                    <a:gd name="T48" fmla="*/ 15 w 166"/>
                    <a:gd name="T49" fmla="*/ 12 h 73"/>
                    <a:gd name="T50" fmla="*/ 15 w 166"/>
                    <a:gd name="T51" fmla="*/ 12 h 73"/>
                    <a:gd name="T52" fmla="*/ 15 w 166"/>
                    <a:gd name="T53" fmla="*/ 12 h 73"/>
                    <a:gd name="T54" fmla="*/ 15 w 166"/>
                    <a:gd name="T55" fmla="*/ 8 h 73"/>
                    <a:gd name="T56" fmla="*/ 15 w 166"/>
                    <a:gd name="T57" fmla="*/ 8 h 73"/>
                    <a:gd name="T58" fmla="*/ 15 w 166"/>
                    <a:gd name="T59" fmla="*/ 8 h 73"/>
                    <a:gd name="T60" fmla="*/ 8 w 166"/>
                    <a:gd name="T61" fmla="*/ 4 h 73"/>
                    <a:gd name="T62" fmla="*/ 8 w 166"/>
                    <a:gd name="T63" fmla="*/ 4 h 73"/>
                    <a:gd name="T64" fmla="*/ 8 w 166"/>
                    <a:gd name="T65" fmla="*/ 4 h 73"/>
                    <a:gd name="T66" fmla="*/ 8 w 166"/>
                    <a:gd name="T67" fmla="*/ 0 h 73"/>
                    <a:gd name="T68" fmla="*/ 0 w 166"/>
                    <a:gd name="T69" fmla="*/ 0 h 73"/>
                    <a:gd name="T70" fmla="*/ 160 w 166"/>
                    <a:gd name="T71" fmla="*/ 20 h 73"/>
                    <a:gd name="T72" fmla="*/ 109 w 166"/>
                    <a:gd name="T73" fmla="*/ 20 h 73"/>
                    <a:gd name="T74" fmla="*/ 160 w 166"/>
                    <a:gd name="T75" fmla="*/ 20 h 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6"/>
                    <a:gd name="T115" fmla="*/ 0 h 73"/>
                    <a:gd name="T116" fmla="*/ 166 w 166"/>
                    <a:gd name="T117" fmla="*/ 73 h 7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6" h="73">
                      <a:moveTo>
                        <a:pt x="166" y="37"/>
                      </a:moveTo>
                      <a:lnTo>
                        <a:pt x="0" y="73"/>
                      </a:lnTo>
                      <a:lnTo>
                        <a:pt x="8" y="73"/>
                      </a:lnTo>
                      <a:lnTo>
                        <a:pt x="8" y="66"/>
                      </a:lnTo>
                      <a:lnTo>
                        <a:pt x="15" y="66"/>
                      </a:lnTo>
                      <a:lnTo>
                        <a:pt x="15" y="58"/>
                      </a:lnTo>
                      <a:lnTo>
                        <a:pt x="15" y="51"/>
                      </a:lnTo>
                      <a:lnTo>
                        <a:pt x="23" y="44"/>
                      </a:lnTo>
                      <a:lnTo>
                        <a:pt x="23" y="37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15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66" y="37"/>
                      </a:lnTo>
                      <a:lnTo>
                        <a:pt x="113" y="37"/>
                      </a:lnTo>
                      <a:lnTo>
                        <a:pt x="166" y="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824444" y="1473240"/>
                <a:ext cx="585850" cy="105719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发电 </a:t>
                </a:r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厂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7255904" y="1426731"/>
                <a:ext cx="631183" cy="10571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用 </a:t>
                </a:r>
                <a:endParaRPr lang="en-US" altLang="zh-CN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endParaRPr lang="en-US" altLang="zh-CN" sz="11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户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99" name="Text Box 224"/>
            <p:cNvSpPr txBox="1">
              <a:spLocks noChangeArrowheads="1"/>
            </p:cNvSpPr>
            <p:nvPr/>
          </p:nvSpPr>
          <p:spPr bwMode="auto">
            <a:xfrm>
              <a:off x="4229141" y="1352318"/>
              <a:ext cx="494076" cy="4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R</a:t>
              </a:r>
              <a:endPara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595954" y="3516875"/>
            <a:ext cx="32297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+mn-ea"/>
                <a:ea typeface="+mn-ea"/>
              </a:rPr>
              <a:t>输电线</a:t>
            </a:r>
            <a:r>
              <a:rPr lang="zh-CN" altLang="en-US" sz="2600" b="1" dirty="0" smtClean="0">
                <a:solidFill>
                  <a:srgbClr val="0000FF"/>
                </a:solidFill>
                <a:latin typeface="+mn-ea"/>
                <a:ea typeface="+mn-ea"/>
              </a:rPr>
              <a:t>上损失的电压</a:t>
            </a:r>
            <a:endParaRPr lang="zh-CN" altLang="en-US" sz="26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863222" y="3360120"/>
          <a:ext cx="26336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30784800" imgH="10668000" progId="Equation.DSMT4">
                  <p:embed/>
                </p:oleObj>
              </mc:Choice>
              <mc:Fallback>
                <p:oleObj name="Equation" r:id="rId1" imgW="30784800" imgH="106680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63222" y="3360120"/>
                        <a:ext cx="2633662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863222" y="4401414"/>
          <a:ext cx="40687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47548800" imgH="10668000" progId="Equation.DSMT4">
                  <p:embed/>
                </p:oleObj>
              </mc:Choice>
              <mc:Fallback>
                <p:oleObj name="Equation" r:id="rId3" imgW="47548800" imgH="106680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3222" y="4401414"/>
                        <a:ext cx="4068762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863222" y="5455886"/>
          <a:ext cx="41989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49072800" imgH="10668000" progId="Equation.DSMT4">
                  <p:embed/>
                </p:oleObj>
              </mc:Choice>
              <mc:Fallback>
                <p:oleObj name="Equation" r:id="rId5" imgW="49072800" imgH="10668000" progId="Equation.DSMT4">
                  <p:embed/>
                  <p:pic>
                    <p:nvPicPr>
                      <p:cNvPr id="0" name="图片 512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3222" y="5455886"/>
                        <a:ext cx="4198937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56369" y="896235"/>
            <a:ext cx="8358654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3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3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根据</a:t>
            </a:r>
            <a:r>
              <a:rPr lang="zh-CN" altLang="en-US" sz="3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上述</a:t>
            </a:r>
            <a:r>
              <a:rPr lang="zh-CN" altLang="en-US" sz="3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结果，高压</a:t>
            </a:r>
            <a:r>
              <a:rPr lang="zh-CN" altLang="en-US" sz="3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输电能否真的有效降低能量损耗及电压损耗？ </a:t>
            </a:r>
            <a:endParaRPr lang="zh-CN" altLang="en-US" sz="3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Picture 2" descr="C:\Users\szwl09.JTYJY\Desktop\栏目图标\图标\二级\想一想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7475"/>
            <a:ext cx="1517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08542" y="3072975"/>
            <a:ext cx="7903281" cy="2019079"/>
            <a:chOff x="574675" y="3231021"/>
            <a:chExt cx="7903281" cy="2019079"/>
          </a:xfrm>
        </p:grpSpPr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>
              <a:off x="574675" y="3231021"/>
              <a:ext cx="7903281" cy="201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70000"/>
                </a:lnSpc>
              </a:pPr>
              <a:r>
                <a:rPr lang="zh-CN" altLang="en-US" sz="2600" b="1" dirty="0" smtClean="0">
                  <a:solidFill>
                    <a:srgbClr val="0000FF"/>
                  </a:solidFill>
                  <a:latin typeface="+mn-ea"/>
                  <a:ea typeface="+mn-ea"/>
                </a:rPr>
                <a:t>    由              及           可知</a:t>
              </a:r>
              <a:r>
                <a:rPr lang="zh-CN" altLang="en-US" sz="2600" b="1" dirty="0">
                  <a:solidFill>
                    <a:srgbClr val="0000FF"/>
                  </a:solidFill>
                  <a:latin typeface="+mn-ea"/>
                  <a:ea typeface="+mn-ea"/>
                </a:rPr>
                <a:t>：电压越高，功率和电压损失确实</a:t>
              </a:r>
              <a:r>
                <a:rPr lang="zh-CN" altLang="en-US" sz="2600" b="1" dirty="0" smtClean="0">
                  <a:solidFill>
                    <a:srgbClr val="0000FF"/>
                  </a:solidFill>
                  <a:latin typeface="+mn-ea"/>
                  <a:ea typeface="+mn-ea"/>
                </a:rPr>
                <a:t>越小</a:t>
              </a:r>
              <a:r>
                <a:rPr lang="zh-CN" altLang="en-US" sz="2600" b="1" dirty="0">
                  <a:solidFill>
                    <a:srgbClr val="0000FF"/>
                  </a:solidFill>
                  <a:latin typeface="+mn-ea"/>
                  <a:ea typeface="+mn-ea"/>
                </a:rPr>
                <a:t>，可以有效降低能耗和电压损耗。</a:t>
              </a:r>
              <a:endParaRPr lang="zh-CN" altLang="en-US" sz="2600" b="1" dirty="0">
                <a:solidFill>
                  <a:srgbClr val="0000FF"/>
                </a:solidFill>
                <a:latin typeface="+mn-ea"/>
                <a:ea typeface="+mn-ea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360863" y="3231021"/>
            <a:ext cx="1798637" cy="912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2" imgW="21031200" imgH="10668000" progId="Equation.DSMT4">
                    <p:embed/>
                  </p:oleObj>
                </mc:Choice>
                <mc:Fallback>
                  <p:oleObj name="Equation" r:id="rId2" imgW="21031200" imgH="10668000" progId="Equation.DSMT4">
                    <p:embed/>
                    <p:pic>
                      <p:nvPicPr>
                        <p:cNvPr id="0" name="图片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360863" y="3231021"/>
                          <a:ext cx="1798637" cy="912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1697391" y="3231021"/>
            <a:ext cx="2293937" cy="912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4" imgW="26822400" imgH="10668000" progId="Equation.DSMT4">
                    <p:embed/>
                  </p:oleObj>
                </mc:Choice>
                <mc:Fallback>
                  <p:oleObj name="Equation" r:id="rId4" imgW="26822400" imgH="10668000" progId="Equation.DSMT4">
                    <p:embed/>
                    <p:pic>
                      <p:nvPicPr>
                        <p:cNvPr id="0" name="图片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7391" y="3231021"/>
                          <a:ext cx="2293937" cy="912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1438" y="142875"/>
            <a:ext cx="1785937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1236345"/>
            <a:ext cx="8233410" cy="2547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10" tIns="40806" rIns="81610" bIns="40806" anchor="b">
            <a:scene3d>
              <a:camera prst="orthographicFront"/>
              <a:lightRig rig="threePt" dir="t"/>
            </a:scene3d>
          </a:bodyPr>
          <a:lstStyle/>
          <a:p>
            <a:pPr defTabSz="816610">
              <a:defRPr/>
            </a:pPr>
            <a:r>
              <a:rPr lang="zh-CN" altLang="en-US" sz="7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大黑简体"/>
              </a:rPr>
              <a:t>第 </a:t>
            </a:r>
            <a:r>
              <a:rPr lang="en-US" altLang="zh-CN" sz="7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大黑简体"/>
              </a:rPr>
              <a:t>5 </a:t>
            </a:r>
            <a:r>
              <a:rPr lang="zh-CN" altLang="en-US" sz="7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大黑简体"/>
              </a:rPr>
              <a:t>节</a:t>
            </a:r>
            <a:r>
              <a:rPr lang="zh-CN" altLang="en-US" sz="70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大黑简体"/>
              </a:rPr>
              <a:t>电能的</a:t>
            </a:r>
            <a:r>
              <a:rPr lang="zh-CN" altLang="en-US" sz="7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大黑简体"/>
              </a:rPr>
              <a:t>输送</a:t>
            </a:r>
            <a:endParaRPr lang="zh-CN" altLang="en-US" sz="7000" kern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姚体" panose="02010601030101010101" pitchFamily="2" charset="-122"/>
              <a:ea typeface="方正大黑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413704" y="1182869"/>
            <a:ext cx="828198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低压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输电：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输电功率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kW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以下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距离为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几百米以内，一般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采用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V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电压输电。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413704" y="2235358"/>
            <a:ext cx="8137525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高压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输电：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输电功率为几千千瓦到几万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千瓦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，距离为几十千米到几百千米，一般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采用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 kV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 </a:t>
            </a: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的电压输电。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704" y="3771040"/>
            <a:ext cx="828198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超高压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输电：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输电功率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千瓦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以上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，距离为几百千米，必须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采用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kV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或更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高的电压输电。 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3704" y="4829477"/>
            <a:ext cx="828198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kV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330 kV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输电干线采用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 kV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超高压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，西北电网的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电压甚至达到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49957" y="279559"/>
            <a:ext cx="6152447" cy="584775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>
                  <a:alpha val="0"/>
                </a:srgbClr>
              </a:gs>
              <a:gs pos="50000">
                <a:srgbClr val="FFFF00"/>
              </a:gs>
            </a:gsLst>
            <a:lin ang="0" scaled="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我国远距离输电采用的电压</a:t>
            </a:r>
            <a:endParaRPr lang="zh-CN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5095" y="391160"/>
            <a:ext cx="8771255" cy="43237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en-US" altLang="zh-CN" sz="3400" b="1">
                <a:sym typeface="+mn-ea"/>
              </a:rPr>
              <a:t>(</a:t>
            </a:r>
            <a:r>
              <a:rPr lang="zh-CN" altLang="en-US" sz="3400" b="1">
                <a:sym typeface="+mn-ea"/>
              </a:rPr>
              <a:t>课</a:t>
            </a:r>
            <a:r>
              <a:rPr lang="zh-CN" altLang="en-US" sz="3400" b="1">
                <a:sym typeface="+mn-ea"/>
              </a:rPr>
              <a:t>时作业</a:t>
            </a:r>
            <a:r>
              <a:rPr lang="en-US" altLang="zh-CN" sz="3400" b="1">
                <a:sym typeface="+mn-ea"/>
              </a:rPr>
              <a:t>3</a:t>
            </a:r>
            <a:r>
              <a:rPr lang="en-US" altLang="zh-CN" sz="3400" b="1">
                <a:sym typeface="+mn-ea"/>
              </a:rPr>
              <a:t>)</a:t>
            </a:r>
            <a:r>
              <a:rPr lang="zh-CN" altLang="en-US" sz="3400" b="1">
                <a:sym typeface="+mn-ea"/>
              </a:rPr>
              <a:t>(2017·启东期末)中国已投产运行的1 000kV特高压输电，是目前世界上电压最高的输电工程。假设甲、乙两地原来用500kV的超高压输电，在保持输送电功率和输电线电阻都不变的条件下，现改用1 000kV特高压输电，不考虑其他因素的影响，则(　　)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A. 送电电流变为原来的两倍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B. 输电线上降落的电压将变为原来的两倍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C. 输电线上降落的电压将变为原来的一半</a:t>
            </a:r>
            <a:endParaRPr lang="zh-CN" altLang="en-US" sz="34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400" b="1">
                <a:sym typeface="+mn-ea"/>
              </a:rPr>
              <a:t>D. 输电线上损耗的电功率将变为原来的一半</a:t>
            </a:r>
            <a:endParaRPr lang="zh-CN" altLang="en-US" sz="3400" b="1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5095" y="391160"/>
            <a:ext cx="8771255" cy="43237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en-US" altLang="zh-CN" sz="2800" b="1">
                <a:sym typeface="+mn-ea"/>
              </a:rPr>
              <a:t>(</a:t>
            </a:r>
            <a:r>
              <a:rPr lang="zh-CN" altLang="en-US" sz="2800" b="1">
                <a:sym typeface="+mn-ea"/>
              </a:rPr>
              <a:t>课时作业</a:t>
            </a:r>
            <a:r>
              <a:rPr lang="en-US" altLang="zh-CN" sz="2800" b="1">
                <a:sym typeface="+mn-ea"/>
              </a:rPr>
              <a:t>4)</a:t>
            </a:r>
            <a:r>
              <a:rPr lang="zh-CN" altLang="en-US" sz="2800" b="1">
                <a:sym typeface="+mn-ea"/>
              </a:rPr>
              <a:t>(多选)某水电站用如图所示的电路向远处用户输送电能，其中T1和T2是两个分别靠近发电机和用户的变压器。已知发电机输出的电压恒定，输电线的电阻不能忽略。下列说法正确的是(　　)</a:t>
            </a:r>
            <a:endParaRPr lang="zh-CN" altLang="en-US" sz="28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2800" b="1">
                <a:sym typeface="+mn-ea"/>
              </a:rPr>
              <a:t>A. T1是降压变压器，T2是升压变压器</a:t>
            </a:r>
            <a:endParaRPr lang="zh-CN" altLang="en-US" sz="28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2800" b="1">
                <a:sym typeface="+mn-ea"/>
              </a:rPr>
              <a:t>B. T1是升压变压器，T2是降压变压器</a:t>
            </a:r>
            <a:endParaRPr lang="zh-CN" altLang="en-US" sz="28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2800" b="1">
                <a:sym typeface="+mn-ea"/>
              </a:rPr>
              <a:t>C. 若用户的用电器功率增加，电压表的读数将增大</a:t>
            </a:r>
            <a:endParaRPr lang="zh-CN" altLang="en-US" sz="28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2800" b="1">
                <a:sym typeface="+mn-ea"/>
              </a:rPr>
              <a:t>D. 若用户的用电器功率增加，输电线损耗的功率将增大</a:t>
            </a:r>
            <a:endParaRPr lang="zh-CN" altLang="en-US" sz="2800" b="1">
              <a:sym typeface="+mn-ea"/>
            </a:endParaRPr>
          </a:p>
        </p:txBody>
      </p:sp>
      <p:pic>
        <p:nvPicPr>
          <p:cNvPr id="3" name="图片 -21474822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4358640"/>
            <a:ext cx="5160645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5095" y="391160"/>
            <a:ext cx="8771255" cy="43237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en-US" altLang="zh-CN" sz="3500" b="1">
                <a:sym typeface="+mn-ea"/>
              </a:rPr>
              <a:t>(</a:t>
            </a:r>
            <a:r>
              <a:rPr lang="zh-CN" altLang="en-US" sz="3500" b="1">
                <a:sym typeface="+mn-ea"/>
              </a:rPr>
              <a:t>课时作业</a:t>
            </a:r>
            <a:r>
              <a:rPr lang="en-US" altLang="zh-CN" sz="3500" b="1">
                <a:sym typeface="+mn-ea"/>
              </a:rPr>
              <a:t>5</a:t>
            </a:r>
            <a:r>
              <a:rPr lang="en-US" altLang="zh-CN" sz="3500" b="1">
                <a:sym typeface="+mn-ea"/>
              </a:rPr>
              <a:t>)</a:t>
            </a:r>
            <a:r>
              <a:rPr lang="zh-CN" altLang="en-US" sz="3500" b="1">
                <a:sym typeface="+mn-ea"/>
              </a:rPr>
              <a:t>(多选)如图为远距离输电的电路原理图，则下列判断正确的是(　　)</a:t>
            </a: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500" b="1">
                <a:sym typeface="+mn-ea"/>
              </a:rPr>
              <a:t>   A. U</a:t>
            </a:r>
            <a:r>
              <a:rPr lang="zh-CN" altLang="en-US" sz="3500" b="1" baseline="-25000">
                <a:sym typeface="+mn-ea"/>
              </a:rPr>
              <a:t>1</a:t>
            </a:r>
            <a:r>
              <a:rPr lang="zh-CN" altLang="en-US" sz="3500" b="1">
                <a:sym typeface="+mn-ea"/>
              </a:rPr>
              <a:t>&gt;U</a:t>
            </a:r>
            <a:r>
              <a:rPr lang="zh-CN" altLang="en-US" sz="3500" b="1" baseline="-25000">
                <a:sym typeface="+mn-ea"/>
              </a:rPr>
              <a:t>2</a:t>
            </a:r>
            <a:r>
              <a:rPr lang="zh-CN" altLang="en-US" sz="3500" b="1">
                <a:sym typeface="+mn-ea"/>
              </a:rPr>
              <a:t>                            B. U</a:t>
            </a:r>
            <a:r>
              <a:rPr lang="zh-CN" altLang="en-US" sz="3500" b="1" baseline="-25000">
                <a:sym typeface="+mn-ea"/>
              </a:rPr>
              <a:t>2</a:t>
            </a:r>
            <a:r>
              <a:rPr lang="zh-CN" altLang="en-US" sz="3500" b="1">
                <a:sym typeface="+mn-ea"/>
              </a:rPr>
              <a:t>＝U</a:t>
            </a:r>
            <a:r>
              <a:rPr lang="zh-CN" altLang="en-US" sz="3500" b="1" baseline="-25000">
                <a:sym typeface="+mn-ea"/>
              </a:rPr>
              <a:t>3</a:t>
            </a:r>
            <a:endParaRPr lang="zh-CN" altLang="en-US" sz="3500" b="1">
              <a:sym typeface="+mn-ea"/>
            </a:endParaRPr>
          </a:p>
          <a:p>
            <a:pPr lvl="0" indent="-342900" algn="l" fontAlgn="base">
              <a:spcBef>
                <a:spcPct val="20000"/>
              </a:spcBef>
              <a:buClrTx/>
              <a:buSzTx/>
              <a:buFontTx/>
            </a:pPr>
            <a:r>
              <a:rPr lang="zh-CN" altLang="en-US" sz="3500" b="1">
                <a:sym typeface="+mn-ea"/>
              </a:rPr>
              <a:t>   C. I</a:t>
            </a:r>
            <a:r>
              <a:rPr lang="zh-CN" altLang="en-US" sz="3500" b="1" baseline="-25000">
                <a:sym typeface="+mn-ea"/>
              </a:rPr>
              <a:t>4</a:t>
            </a:r>
            <a:r>
              <a:rPr lang="zh-CN" altLang="en-US" sz="3500" b="1">
                <a:sym typeface="+mn-ea"/>
              </a:rPr>
              <a:t>&lt;I</a:t>
            </a:r>
            <a:r>
              <a:rPr lang="zh-CN" altLang="en-US" sz="3500" b="1" baseline="-25000">
                <a:sym typeface="+mn-ea"/>
              </a:rPr>
              <a:t>2 </a:t>
            </a:r>
            <a:r>
              <a:rPr lang="zh-CN" altLang="en-US" sz="3500" b="1">
                <a:sym typeface="+mn-ea"/>
              </a:rPr>
              <a:t>                               D. I</a:t>
            </a:r>
            <a:r>
              <a:rPr lang="zh-CN" altLang="en-US" sz="3500" b="1" baseline="-25000">
                <a:sym typeface="+mn-ea"/>
              </a:rPr>
              <a:t>1</a:t>
            </a:r>
            <a:r>
              <a:rPr lang="zh-CN" altLang="en-US" sz="3500" b="1">
                <a:sym typeface="+mn-ea"/>
              </a:rPr>
              <a:t>&gt;I</a:t>
            </a:r>
            <a:r>
              <a:rPr lang="zh-CN" altLang="en-US" sz="3500" b="1" baseline="-25000">
                <a:sym typeface="+mn-ea"/>
              </a:rPr>
              <a:t>2</a:t>
            </a:r>
            <a:endParaRPr lang="zh-CN" altLang="en-US" sz="3500" b="1" baseline="-25000">
              <a:sym typeface="+mn-ea"/>
            </a:endParaRPr>
          </a:p>
        </p:txBody>
      </p:sp>
      <p:pic>
        <p:nvPicPr>
          <p:cNvPr id="3" name="图片 -2147482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525" y="1795145"/>
            <a:ext cx="5290185" cy="198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1125"/>
            <a:ext cx="21399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4355" y="1107563"/>
            <a:ext cx="3899916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电能</a:t>
            </a:r>
            <a:r>
              <a:rPr lang="zh-CN" alt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的输送是一个理论性和技术性很强的</a:t>
            </a:r>
            <a:r>
              <a:rPr lang="zh-CN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系统工程    </a:t>
            </a:r>
            <a:endParaRPr lang="zh-CN" alt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6298" y="4912230"/>
            <a:ext cx="3738528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输送</a:t>
            </a:r>
            <a:r>
              <a:rPr lang="zh-CN" alt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电能的基本要</a:t>
            </a:r>
            <a:r>
              <a:rPr lang="zh-CN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求是</a:t>
            </a:r>
            <a:r>
              <a:rPr lang="zh-CN" alt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可靠</a:t>
            </a:r>
            <a:r>
              <a:rPr lang="zh-CN" alt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、保质、</a:t>
            </a:r>
            <a:r>
              <a:rPr lang="zh-CN" alt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经济    </a:t>
            </a:r>
            <a:endParaRPr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3314" name="Picture 2" descr="http://static.gkong.com/upload/mg_images/2015/1e4d4e2a1c8c4ec7a90510c7796a6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52" y="3943226"/>
            <a:ext cx="3700407" cy="245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c13.huitu.com/res/20130912/51101_2013091215262898920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7" b="7491"/>
          <a:stretch>
            <a:fillRect/>
          </a:stretch>
        </p:blipFill>
        <p:spPr bwMode="auto">
          <a:xfrm>
            <a:off x="257740" y="2494813"/>
            <a:ext cx="4610488" cy="216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m2.quanjing.com/2m/design_rf006/designrf2076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43" y="1220528"/>
            <a:ext cx="3670516" cy="254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 bwMode="auto">
          <a:xfrm>
            <a:off x="1795271" y="1100479"/>
            <a:ext cx="5774805" cy="2252213"/>
            <a:chOff x="898" y="1241"/>
            <a:chExt cx="3312" cy="1291"/>
          </a:xfrm>
        </p:grpSpPr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2252" y="1542"/>
              <a:ext cx="36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r</a:t>
              </a:r>
              <a:endPara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2134" y="2275"/>
              <a:ext cx="6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输电线</a:t>
              </a:r>
              <a:endParaRPr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1863" y="1241"/>
              <a:ext cx="124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输电线总电阻</a:t>
              </a:r>
              <a:endParaRPr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grpSp>
          <p:nvGrpSpPr>
            <p:cNvPr id="3" name="Group 25"/>
            <p:cNvGrpSpPr/>
            <p:nvPr/>
          </p:nvGrpSpPr>
          <p:grpSpPr bwMode="auto">
            <a:xfrm>
              <a:off x="898" y="1522"/>
              <a:ext cx="3312" cy="1010"/>
              <a:chOff x="898" y="1522"/>
              <a:chExt cx="3312" cy="1010"/>
            </a:xfrm>
          </p:grpSpPr>
          <p:sp>
            <p:nvSpPr>
              <p:cNvPr id="18451" name="xjhzja29"/>
              <p:cNvSpPr>
                <a:spLocks noChangeArrowheads="1"/>
              </p:cNvSpPr>
              <p:nvPr/>
            </p:nvSpPr>
            <p:spPr bwMode="auto">
              <a:xfrm>
                <a:off x="1054" y="1563"/>
                <a:ext cx="2974" cy="969"/>
              </a:xfrm>
              <a:prstGeom prst="rect">
                <a:avLst/>
              </a:prstGeom>
              <a:noFill/>
              <a:ln w="31750">
                <a:solidFill>
                  <a:schemeClr val="accent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8452" name="Text Box 17"/>
              <p:cNvSpPr txBox="1">
                <a:spLocks noChangeArrowheads="1"/>
              </p:cNvSpPr>
              <p:nvPr/>
            </p:nvSpPr>
            <p:spPr bwMode="auto">
              <a:xfrm>
                <a:off x="898" y="1764"/>
                <a:ext cx="336" cy="606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发电 </a:t>
                </a:r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厂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8453" name="Text Box 18"/>
              <p:cNvSpPr txBox="1">
                <a:spLocks noChangeArrowheads="1"/>
              </p:cNvSpPr>
              <p:nvPr/>
            </p:nvSpPr>
            <p:spPr bwMode="auto">
              <a:xfrm>
                <a:off x="3848" y="1754"/>
                <a:ext cx="362" cy="60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用 </a:t>
                </a:r>
                <a:endParaRPr lang="en-US" altLang="zh-CN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endParaRPr lang="en-US" altLang="zh-CN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1" hangingPunct="1"/>
                <a:r>
                  <a:rPr lang="zh-CN" alt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户</a:t>
                </a:r>
                <a:endParaRPr lang="zh-CN" alt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8454" name="xjhzja19"/>
              <p:cNvSpPr>
                <a:spLocks noChangeArrowheads="1"/>
              </p:cNvSpPr>
              <p:nvPr/>
            </p:nvSpPr>
            <p:spPr bwMode="auto">
              <a:xfrm>
                <a:off x="2200" y="1522"/>
                <a:ext cx="308" cy="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4" name="Group 24"/>
            <p:cNvGrpSpPr/>
            <p:nvPr/>
          </p:nvGrpSpPr>
          <p:grpSpPr bwMode="auto">
            <a:xfrm>
              <a:off x="1333" y="1599"/>
              <a:ext cx="531" cy="923"/>
              <a:chOff x="1437" y="1590"/>
              <a:chExt cx="531" cy="923"/>
            </a:xfrm>
          </p:grpSpPr>
          <p:sp>
            <p:nvSpPr>
              <p:cNvPr id="18447" name="Text Box 9"/>
              <p:cNvSpPr txBox="1">
                <a:spLocks noChangeArrowheads="1"/>
              </p:cNvSpPr>
              <p:nvPr/>
            </p:nvSpPr>
            <p:spPr bwMode="auto">
              <a:xfrm>
                <a:off x="1437" y="1870"/>
                <a:ext cx="531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U</a:t>
                </a:r>
                <a:r>
                  <a:rPr lang="zh-CN" altLang="en-US" sz="28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送</a:t>
                </a:r>
                <a:endPara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5" name="Group 20"/>
              <p:cNvGrpSpPr/>
              <p:nvPr/>
            </p:nvGrpSpPr>
            <p:grpSpPr bwMode="auto">
              <a:xfrm>
                <a:off x="1583" y="1590"/>
                <a:ext cx="3" cy="923"/>
                <a:chOff x="5168" y="5418"/>
                <a:chExt cx="3" cy="1290"/>
              </a:xfrm>
            </p:grpSpPr>
            <p:sp>
              <p:nvSpPr>
                <p:cNvPr id="18449" name="Line 2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938" y="6475"/>
                  <a:ext cx="465" cy="1"/>
                </a:xfrm>
                <a:prstGeom prst="line">
                  <a:avLst/>
                </a:prstGeom>
                <a:no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0" name="Line 22"/>
                <p:cNvSpPr>
                  <a:spLocks noChangeShapeType="1"/>
                </p:cNvSpPr>
                <p:nvPr/>
              </p:nvSpPr>
              <p:spPr bwMode="auto">
                <a:xfrm rot="16200000">
                  <a:off x="4946" y="5640"/>
                  <a:ext cx="443" cy="0"/>
                </a:xfrm>
                <a:prstGeom prst="line">
                  <a:avLst/>
                </a:prstGeom>
                <a:no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8439" name="Text Box 33"/>
          <p:cNvSpPr txBox="1">
            <a:spLocks noChangeArrowheads="1"/>
          </p:cNvSpPr>
          <p:nvPr/>
        </p:nvSpPr>
        <p:spPr bwMode="auto">
          <a:xfrm>
            <a:off x="580163" y="3830757"/>
            <a:ext cx="7841347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输送电压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电源向外输电时，其两端的电压即为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输送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 。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36"/>
          <p:cNvSpPr>
            <a:spLocks noChangeArrowheads="1"/>
          </p:cNvSpPr>
          <p:nvPr/>
        </p:nvSpPr>
        <p:spPr bwMode="auto">
          <a:xfrm>
            <a:off x="580163" y="4805074"/>
            <a:ext cx="68862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输送功率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电源对外发出的功率即输送功率。 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512711" y="143580"/>
            <a:ext cx="6766244" cy="646331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0">
                <a:srgbClr val="FF0000">
                  <a:alpha val="0"/>
                </a:srgbClr>
              </a:gs>
              <a:gs pos="50000">
                <a:srgbClr val="00B0F0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一</a:t>
            </a:r>
            <a:r>
              <a:rPr lang="zh-CN" alt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、输电</a:t>
            </a:r>
            <a:r>
              <a:rPr lang="zh-CN" alt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的</a:t>
            </a:r>
            <a:r>
              <a:rPr lang="zh-CN" alt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模型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" name="Picture 2" descr="E:\2015下学期精品课件\栏目图标\图标\一级\新课讲授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" y="26478"/>
            <a:ext cx="2147012" cy="6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434396" y="5365626"/>
            <a:ext cx="846544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一般情况下用户到电厂的距离很远，输电线上的电阻 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比较大</a:t>
            </a:r>
            <a:endParaRPr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0216" y="4034030"/>
            <a:ext cx="8274688" cy="6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在输电过程中，发电厂</a:t>
            </a:r>
            <a:r>
              <a:rPr lang="zh-CN" altLang="en-US" sz="26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输送的电能是否全部给了用户</a:t>
            </a:r>
            <a:r>
              <a:rPr lang="zh-CN" altLang="en-US" sz="2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zh-CN" altLang="en-US" sz="26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33" name="Rectangle 32"/>
              <p:cNvSpPr>
                <a:spLocks noChangeArrowheads="1"/>
              </p:cNvSpPr>
              <p:nvPr/>
            </p:nvSpPr>
            <p:spPr bwMode="auto">
              <a:xfrm>
                <a:off x="433450" y="4737706"/>
                <a:ext cx="8341142" cy="1532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/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由于输电线有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电阻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，输电线上有电压、功率</a:t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损失，会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有一部分电能转化为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热能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而损失</a:t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掉。输电线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电阻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造成电压</a:t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损失为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</a:t>
                </a:r>
                <a:r>
                  <a:rPr lang="zh-CN" altLang="en-US" sz="24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送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/>
                        <a:ea typeface="+mn-ea"/>
                      </a:rPr>
                      <m:t>−</m:t>
                    </m:r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</a:t>
                </a:r>
                <a:r>
                  <a:rPr lang="zh-CN" altLang="en-US" sz="24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:r>
                  <a:rPr lang="en-US" altLang="zh-CN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Ir</a:t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，损失的功率为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Δ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P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 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I</a:t>
                </a:r>
                <a:r>
                  <a:rPr lang="en-US" altLang="zh-CN" sz="11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/>
                </a:r>
                <a:r>
                  <a:rPr lang="en-US" altLang="zh-CN" sz="2400" b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r</a:t>
                </a:r>
                <a:r>
                  <a:rPr lang="zh-CN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。</a:t>
                </a:r>
                <a:endPara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66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450" y="4737706"/>
                <a:ext cx="8341142" cy="1532727"/>
              </a:xfrm>
              <a:prstGeom prst="rect">
                <a:avLst/>
              </a:prstGeom>
              <a:blipFill rotWithShape="1">
                <a:blip r:embed="rId1"/>
                <a:srcRect/>
                <a:stretch>
                  <a:fillRect l="-1096" t="-397" b="-51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36008" y="305704"/>
            <a:ext cx="7416798" cy="646331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0">
                <a:srgbClr val="FF0000">
                  <a:alpha val="0"/>
                </a:srgbClr>
              </a:gs>
              <a:gs pos="50000">
                <a:srgbClr val="00B0F0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二、输电线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上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的损耗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组合 31"/>
          <p:cNvGrpSpPr/>
          <p:nvPr/>
        </p:nvGrpSpPr>
        <p:grpSpPr>
          <a:xfrm>
            <a:off x="1664005" y="1068771"/>
            <a:ext cx="5774805" cy="2255702"/>
            <a:chOff x="1649679" y="424466"/>
            <a:chExt cx="5774805" cy="2255702"/>
          </a:xfrm>
        </p:grpSpPr>
        <p:grpSp>
          <p:nvGrpSpPr>
            <p:cNvPr id="3" name="Group 31"/>
            <p:cNvGrpSpPr/>
            <p:nvPr/>
          </p:nvGrpSpPr>
          <p:grpSpPr bwMode="auto">
            <a:xfrm>
              <a:off x="1649679" y="424466"/>
              <a:ext cx="5774805" cy="2255702"/>
              <a:chOff x="898" y="1239"/>
              <a:chExt cx="3312" cy="1293"/>
            </a:xfrm>
          </p:grpSpPr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2254" y="1239"/>
                <a:ext cx="362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r</a:t>
                </a:r>
                <a:endPara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2254" y="2249"/>
                <a:ext cx="67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输电线</a:t>
                </a:r>
                <a:endParaRPr lang="zh-CN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4" name="Group 25"/>
              <p:cNvGrpSpPr/>
              <p:nvPr/>
            </p:nvGrpSpPr>
            <p:grpSpPr bwMode="auto">
              <a:xfrm>
                <a:off x="898" y="1522"/>
                <a:ext cx="3312" cy="1010"/>
                <a:chOff x="898" y="1522"/>
                <a:chExt cx="3312" cy="1010"/>
              </a:xfrm>
            </p:grpSpPr>
            <p:sp>
              <p:nvSpPr>
                <p:cNvPr id="52" name="xjhzja29"/>
                <p:cNvSpPr>
                  <a:spLocks noChangeArrowheads="1"/>
                </p:cNvSpPr>
                <p:nvPr/>
              </p:nvSpPr>
              <p:spPr bwMode="auto">
                <a:xfrm>
                  <a:off x="1054" y="1563"/>
                  <a:ext cx="2974" cy="969"/>
                </a:xfrm>
                <a:prstGeom prst="rect">
                  <a:avLst/>
                </a:prstGeom>
                <a:noFill/>
                <a:ln w="31750">
                  <a:solidFill>
                    <a:schemeClr val="accent1">
                      <a:lumMod val="50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98" y="1764"/>
                  <a:ext cx="336" cy="606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chemeClr val="accent6">
                      <a:lumMod val="50000"/>
                    </a:schemeClr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2000" b="1" cap="all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发电 </a:t>
                  </a:r>
                  <a:r>
                    <a:rPr lang="zh-CN" altLang="en-US" sz="2000" b="1" cap="all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厂</a:t>
                  </a:r>
                  <a:endPara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848" y="1754"/>
                  <a:ext cx="362" cy="60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accent6">
                      <a:lumMod val="50000"/>
                    </a:schemeClr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2000" b="1" cap="all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用 </a:t>
                  </a:r>
                  <a:endParaRPr lang="en-US" altLang="zh-CN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  <a:p>
                  <a:pPr algn="ctr" eaLnBrk="1" hangingPunct="1"/>
                  <a:endParaRPr lang="en-US" altLang="zh-CN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  <a:p>
                  <a:pPr algn="ctr" eaLnBrk="1" hangingPunct="1"/>
                  <a:r>
                    <a:rPr lang="zh-CN" altLang="en-US" sz="2000" b="1" cap="all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户</a:t>
                  </a:r>
                  <a:endParaRPr lang="zh-CN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55" name="xjhzja19"/>
                <p:cNvSpPr>
                  <a:spLocks noChangeArrowheads="1"/>
                </p:cNvSpPr>
                <p:nvPr/>
              </p:nvSpPr>
              <p:spPr bwMode="auto">
                <a:xfrm>
                  <a:off x="2200" y="1522"/>
                  <a:ext cx="308" cy="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5" name="Group 24"/>
              <p:cNvGrpSpPr/>
              <p:nvPr/>
            </p:nvGrpSpPr>
            <p:grpSpPr bwMode="auto">
              <a:xfrm>
                <a:off x="1333" y="1599"/>
                <a:ext cx="531" cy="923"/>
                <a:chOff x="1437" y="1590"/>
                <a:chExt cx="531" cy="923"/>
              </a:xfrm>
            </p:grpSpPr>
            <p:sp>
              <p:nvSpPr>
                <p:cNvPr id="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37" y="1870"/>
                  <a:ext cx="531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2800" b="1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U</a:t>
                  </a:r>
                  <a:r>
                    <a:rPr lang="zh-CN" altLang="en-US" sz="2800" b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送</a:t>
                  </a:r>
                  <a:endParaRPr lang="zh-CN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grpSp>
              <p:nvGrpSpPr>
                <p:cNvPr id="6" name="Group 20"/>
                <p:cNvGrpSpPr/>
                <p:nvPr/>
              </p:nvGrpSpPr>
              <p:grpSpPr bwMode="auto">
                <a:xfrm>
                  <a:off x="1583" y="1590"/>
                  <a:ext cx="3" cy="923"/>
                  <a:chOff x="5168" y="5418"/>
                  <a:chExt cx="3" cy="1290"/>
                </a:xfrm>
              </p:grpSpPr>
              <p:sp>
                <p:nvSpPr>
                  <p:cNvPr id="50" name="Line 21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938" y="6475"/>
                    <a:ext cx="465" cy="1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3">
                        <a:lumMod val="50000"/>
                      </a:schemeClr>
                    </a:solidFill>
                    <a:rou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22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4946" y="5640"/>
                    <a:ext cx="44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3">
                        <a:lumMod val="50000"/>
                      </a:schemeClr>
                    </a:solidFill>
                    <a:rou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3839910" y="1112947"/>
              <a:ext cx="84296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U</a:t>
              </a:r>
              <a:r>
                <a:rPr lang="zh-CN" altLang="en-US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损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rot="5400000" flipH="1">
              <a:off x="3625430" y="1090338"/>
              <a:ext cx="0" cy="53022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rot="5400000" flipH="1">
              <a:off x="4730330" y="1093513"/>
              <a:ext cx="0" cy="523875"/>
            </a:xfrm>
            <a:prstGeom prst="line">
              <a:avLst/>
            </a:prstGeom>
            <a:noFill/>
            <a:ln w="15875">
              <a:solidFill>
                <a:schemeClr val="accent3">
                  <a:lumMod val="50000"/>
                </a:schemeClr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3322217" y="1142726"/>
              <a:ext cx="0" cy="360363"/>
            </a:xfrm>
            <a:prstGeom prst="lin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5016080" y="1142726"/>
              <a:ext cx="0" cy="360363"/>
            </a:xfrm>
            <a:prstGeom prst="lin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6018120" y="1503089"/>
              <a:ext cx="925852" cy="65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U</a:t>
              </a:r>
              <a:r>
                <a:rPr lang="zh-CN" altLang="en-US" sz="2800" b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用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rot="5400000" flipV="1">
              <a:off x="5986831" y="2333748"/>
              <a:ext cx="580428" cy="1744"/>
            </a:xfrm>
            <a:prstGeom prst="lin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rot="16200000">
              <a:off x="5995331" y="1291722"/>
              <a:ext cx="552967" cy="0"/>
            </a:xfrm>
            <a:prstGeom prst="lin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4" name="Picture 16" descr="E:\2015下学期精品课件\栏目图标\图标\二级\想一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" y="3485559"/>
            <a:ext cx="1476486" cy="5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201907" y="1931748"/>
            <a:ext cx="25201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Δ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可知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zh-CN" alt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866257" y="1598124"/>
            <a:ext cx="2952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FF"/>
                </a:solidFill>
                <a:ea typeface="楷体_GB2312" pitchFamily="49" charset="-122"/>
              </a:rPr>
              <a:t>减小输电线</a:t>
            </a:r>
            <a:r>
              <a:rPr lang="zh-CN" altLang="en-US" sz="2600" b="1" dirty="0">
                <a:solidFill>
                  <a:srgbClr val="0000FF"/>
                </a:solidFill>
                <a:ea typeface="楷体_GB2312" pitchFamily="49" charset="-122"/>
              </a:rPr>
              <a:t>的电阻</a:t>
            </a:r>
            <a:endParaRPr lang="zh-CN" altLang="en-US" sz="26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21512" name="AutoShape 9"/>
          <p:cNvSpPr/>
          <p:nvPr/>
        </p:nvSpPr>
        <p:spPr bwMode="auto">
          <a:xfrm>
            <a:off x="3687929" y="1668068"/>
            <a:ext cx="144461" cy="1073276"/>
          </a:xfrm>
          <a:prstGeom prst="leftBrace">
            <a:avLst>
              <a:gd name="adj1" fmla="val 41484"/>
              <a:gd name="adj2" fmla="val 50000"/>
            </a:avLst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866257" y="2291862"/>
            <a:ext cx="2952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FF"/>
                </a:solidFill>
                <a:ea typeface="楷体_GB2312" pitchFamily="49" charset="-122"/>
              </a:rPr>
              <a:t>减小输电线</a:t>
            </a:r>
            <a:r>
              <a:rPr lang="zh-CN" altLang="en-US" sz="2600" b="1" dirty="0">
                <a:solidFill>
                  <a:srgbClr val="0000FF"/>
                </a:solidFill>
                <a:ea typeface="楷体_GB2312" pitchFamily="49" charset="-122"/>
              </a:rPr>
              <a:t>的电流</a:t>
            </a:r>
            <a:endParaRPr lang="zh-CN" altLang="en-US" sz="26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509397" y="3076687"/>
            <a:ext cx="79263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若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采用减小导线电阻的方法，在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输电线长度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一定的情况下，应采用什么措施</a:t>
            </a:r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endParaRPr lang="en-US" altLang="zh-CN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823577" y="5740212"/>
            <a:ext cx="323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减小材料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电阻率 </a:t>
            </a:r>
            <a:r>
              <a:rPr lang="el-GR" altLang="zh-C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ρ</a:t>
            </a:r>
            <a:endParaRPr lang="el-GR" altLang="zh-CN" sz="2600" b="1" i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823577" y="4473180"/>
            <a:ext cx="323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减小输电线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长度 </a:t>
            </a:r>
            <a:r>
              <a:rPr lang="en-US" altLang="zh-C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L</a:t>
            </a:r>
            <a:endParaRPr lang="en-US" altLang="zh-CN" sz="2600" b="1" i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3823577" y="5145859"/>
            <a:ext cx="35343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增加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导线的横截</a:t>
            </a: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面积 </a:t>
            </a:r>
            <a:r>
              <a:rPr lang="en-US" altLang="zh-C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endParaRPr lang="en-US" altLang="zh-CN" sz="2600" b="1" i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17" name="AutoShape 17"/>
          <p:cNvSpPr/>
          <p:nvPr/>
        </p:nvSpPr>
        <p:spPr bwMode="auto">
          <a:xfrm>
            <a:off x="3672323" y="4596664"/>
            <a:ext cx="144463" cy="1590835"/>
          </a:xfrm>
          <a:prstGeom prst="leftBrace">
            <a:avLst>
              <a:gd name="adj1" fmla="val 74726"/>
              <a:gd name="adj2" fmla="val 50000"/>
            </a:avLst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2070" name="Picture 22" descr="E:\2015下学期精品课件\栏目图标\图标\二级\思考与讨论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2" y="210080"/>
            <a:ext cx="1845557" cy="5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8988" y="943366"/>
            <a:ext cx="363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如何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降低输电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损耗？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145551" y="4967821"/>
            <a:ext cx="2576512" cy="883920"/>
            <a:chOff x="1190620" y="4956223"/>
            <a:chExt cx="2576512" cy="883920"/>
          </a:xfrm>
        </p:grpSpPr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1190620" y="5113919"/>
              <a:ext cx="257651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由       </a:t>
              </a:r>
              <a:r>
                <a:rPr lang="zh-CN" altLang="en-US" sz="2600" b="1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可知</a:t>
              </a:r>
              <a:r>
                <a:rPr lang="zh-CN" altLang="en-US" sz="26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：</a:t>
              </a:r>
              <a:endPara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1625031" y="4956223"/>
            <a:ext cx="1151890" cy="883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2" imgW="13716000" imgH="9753600" progId="Equation.DSMT4">
                    <p:embed/>
                  </p:oleObj>
                </mc:Choice>
                <mc:Fallback>
                  <p:oleObj name="Equation" r:id="rId2" imgW="13716000" imgH="9753600" progId="Equation.DSMT4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25031" y="4956223"/>
                          <a:ext cx="1151890" cy="8839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 animBg="1"/>
      <p:bldP spid="21513" grpId="0"/>
      <p:bldP spid="21506" grpId="0"/>
      <p:bldP spid="21514" grpId="0"/>
      <p:bldP spid="21515" grpId="0"/>
      <p:bldP spid="21516" grpId="0"/>
      <p:bldP spid="2151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21927" y="720378"/>
            <a:ext cx="8180208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功率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kW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电能用铝导线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输送到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km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以外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的地方，要使功率损失为输送功率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1"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V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电压输电，导线横截面积大约为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多少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铝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电阻率 </a:t>
            </a:r>
            <a:r>
              <a:rPr lang="el-GR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ρ</a:t>
            </a:r>
            <a:r>
              <a:rPr lang="en-US" altLang="zh-CN" sz="26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2.9 </a:t>
            </a:r>
            <a:r>
              <a:rPr lang="el-GR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×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6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-8  </a:t>
            </a:r>
            <a:r>
              <a:rPr lang="el-GR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Ω·</a:t>
            </a:r>
            <a:r>
              <a:rPr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)</a:t>
            </a:r>
            <a:endParaRPr kumimoji="1" lang="en-US" altLang="zh-CN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 flipH="1">
            <a:off x="4912520" y="2368991"/>
            <a:ext cx="245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S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 = 132 cm</a:t>
            </a:r>
            <a:r>
              <a:rPr kumimoji="1"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2 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99348" y="3293547"/>
            <a:ext cx="8293099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各种金属中银的电阻率最小，但价格昂贵</a:t>
            </a:r>
            <a:r>
              <a:rPr lang="zh-CN" altLang="en-US" sz="2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，目前</a:t>
            </a:r>
            <a:r>
              <a:rPr lang="zh-CN" altLang="en-US" sz="2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选用电阻率较小的铜或铝作输电线，导线的</a:t>
            </a:r>
            <a:r>
              <a:rPr lang="zh-CN" altLang="en-US" sz="2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横截</a:t>
            </a:r>
            <a:r>
              <a:rPr lang="zh-CN" altLang="en-US" sz="2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面积能否无限制地增大？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37723" y="4977707"/>
            <a:ext cx="8256325" cy="1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不能</a:t>
            </a:r>
            <a:r>
              <a:rPr lang="zh-CN" altLang="en-US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无限制地增大，因为这样会多耗费金属材料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，同时</a:t>
            </a:r>
            <a:r>
              <a:rPr lang="zh-CN" altLang="en-US" sz="2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输电线太重不利于架线。 </a:t>
            </a:r>
            <a:endParaRPr lang="zh-CN" altLang="en-US" sz="2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zwl09.JTYJY\Desktop\栏目图标\图标\二级\想一想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" y="117474"/>
            <a:ext cx="1583449" cy="60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73051" y="916696"/>
            <a:ext cx="8422742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600" b="1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600" b="1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en-US" sz="2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采用减小导线中电流的方法，又</a:t>
            </a:r>
            <a:r>
              <a:rPr lang="zh-CN" altLang="en-US" sz="2600" b="1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应采用</a:t>
            </a:r>
            <a:r>
              <a:rPr lang="zh-CN" altLang="en-US" sz="2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什么措施</a:t>
            </a:r>
            <a:r>
              <a:rPr lang="en-US" altLang="zh-CN" sz="2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600" b="1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097653" y="1902805"/>
            <a:ext cx="2573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减小输送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功率 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713672" y="2199553"/>
            <a:ext cx="231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IU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可知：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3097654" y="2504466"/>
            <a:ext cx="2573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提高输电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 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endParaRPr lang="en-US" altLang="zh-CN" sz="2400" b="1" i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9" name="AutoShape 17"/>
          <p:cNvSpPr/>
          <p:nvPr/>
        </p:nvSpPr>
        <p:spPr bwMode="auto">
          <a:xfrm>
            <a:off x="2953190" y="1928858"/>
            <a:ext cx="144463" cy="1003053"/>
          </a:xfrm>
          <a:prstGeom prst="leftBrace">
            <a:avLst>
              <a:gd name="adj1" fmla="val 41484"/>
              <a:gd name="adj2" fmla="val 50000"/>
            </a:avLst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5427311" y="2193892"/>
            <a:ext cx="258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可减小输电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电流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73117" y="4278138"/>
            <a:ext cx="8022609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由于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电站的装机容量一定，因此电站向外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输送的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电功率是一定的，即在实际中不能以用户少用或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不用电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来减少输电线上的功率损失。</a:t>
            </a:r>
            <a:endParaRPr kumimoji="1"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387790" y="3436075"/>
            <a:ext cx="65097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600" b="1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能否</a:t>
            </a:r>
            <a:r>
              <a:rPr lang="zh-CN" altLang="en-US" sz="2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通过减小输送功率来减小输电电流</a:t>
            </a:r>
            <a:r>
              <a:rPr lang="en-US" altLang="zh-CN" sz="2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600" b="1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zwl09.JTYJY\Desktop\栏目图标\图标\二级\想一想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7475"/>
            <a:ext cx="1517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 animBg="1"/>
      <p:bldP spid="23560" grpId="0"/>
      <p:bldP spid="23561" grpId="0"/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466726" y="663978"/>
            <a:ext cx="8191852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功率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kW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电能用总电阻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Ω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的导线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输送到远方的用户，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V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电压输电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，导线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损失的功率为多少？若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改用 </a:t>
            </a:r>
            <a:r>
              <a:rPr kumimoji="1" lang="en-US" altLang="zh-CN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kV </a:t>
            </a:r>
            <a:r>
              <a:rPr kumimoji="1" lang="zh-CN" altLang="en-US" sz="2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的电压输电</a:t>
            </a:r>
            <a:r>
              <a:rPr kumimoji="1"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，导线损失的功率又为多少？</a:t>
            </a:r>
            <a:endParaRPr kumimoji="1" lang="zh-CN" altLang="en-US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E:\2015下学期精品课件\栏目图标\图标\二级\练一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" y="120677"/>
            <a:ext cx="1402475" cy="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42137" y="5054758"/>
            <a:ext cx="8016441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      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黑体" panose="02010609060101010101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834052" y="3105813"/>
            <a:ext cx="7093748" cy="835025"/>
            <a:chOff x="755029" y="3105813"/>
            <a:chExt cx="7093748" cy="835025"/>
          </a:xfrm>
        </p:grpSpPr>
        <p:sp>
          <p:nvSpPr>
            <p:cNvPr id="24581" name="Text Box 9"/>
            <p:cNvSpPr txBox="1">
              <a:spLocks noChangeArrowheads="1"/>
            </p:cNvSpPr>
            <p:nvPr/>
          </p:nvSpPr>
          <p:spPr bwMode="auto">
            <a:xfrm>
              <a:off x="755029" y="3292494"/>
              <a:ext cx="4042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220 V </a:t>
              </a:r>
              <a:r>
                <a:rPr kumimoji="1" lang="zh-CN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输电</a:t>
              </a:r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，损失的功率为 </a:t>
              </a:r>
              <a:endPara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4562652" y="3105813"/>
            <a:ext cx="3286125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Equation" r:id="rId2" imgW="38404800" imgH="9753600" progId="Equation.DSMT4">
                    <p:embed/>
                  </p:oleObj>
                </mc:Choice>
                <mc:Fallback>
                  <p:oleObj name="Equation" r:id="rId2" imgW="38404800" imgH="9753600" progId="Equation.DSMT4">
                    <p:embed/>
                    <p:pic>
                      <p:nvPicPr>
                        <p:cNvPr id="0" name="图片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62652" y="3105813"/>
                          <a:ext cx="3286125" cy="835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2"/>
          <p:cNvGrpSpPr/>
          <p:nvPr/>
        </p:nvGrpSpPr>
        <p:grpSpPr>
          <a:xfrm>
            <a:off x="830857" y="4121554"/>
            <a:ext cx="6440452" cy="835025"/>
            <a:chOff x="751834" y="4223155"/>
            <a:chExt cx="6440452" cy="835025"/>
          </a:xfrm>
        </p:grpSpPr>
        <p:sp>
          <p:nvSpPr>
            <p:cNvPr id="24580" name="Text Box 8"/>
            <p:cNvSpPr txBox="1">
              <a:spLocks noChangeArrowheads="1"/>
            </p:cNvSpPr>
            <p:nvPr/>
          </p:nvSpPr>
          <p:spPr bwMode="auto">
            <a:xfrm>
              <a:off x="751834" y="4409836"/>
              <a:ext cx="38108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 kV </a:t>
              </a:r>
              <a:r>
                <a:rPr kumimoji="1" lang="zh-CN" alt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输电</a:t>
              </a:r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，损失的功率为 </a:t>
              </a:r>
              <a:endPara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557036" y="4223155"/>
            <a:ext cx="2635250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4" imgW="30784800" imgH="9753600" progId="Equation.DSMT4">
                    <p:embed/>
                  </p:oleObj>
                </mc:Choice>
                <mc:Fallback>
                  <p:oleObj name="Equation" r:id="rId4" imgW="30784800" imgH="9753600" progId="Equation.DSMT4">
                    <p:embed/>
                    <p:pic>
                      <p:nvPicPr>
                        <p:cNvPr id="0" name="图片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57036" y="4223155"/>
                          <a:ext cx="2635250" cy="835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12853" y="5193257"/>
            <a:ext cx="7475007" cy="1077218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>
                  <a:alpha val="0"/>
                </a:srgbClr>
              </a:gs>
              <a:gs pos="77000">
                <a:srgbClr val="FFFF00"/>
              </a:gs>
              <a:gs pos="22000">
                <a:srgbClr val="FFFF00"/>
              </a:gs>
            </a:gsLst>
            <a:lin ang="0" scaled="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减小输送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电流可以</a:t>
            </a: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通过提高输电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电压的方法来</a:t>
            </a: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实现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2619</Words>
  <Application>WPS 演示</Application>
  <PresentationFormat>全屏显示(4:3)</PresentationFormat>
  <Paragraphs>340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23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楷体_GB2312</vt:lpstr>
      <vt:lpstr>新宋体</vt:lpstr>
      <vt:lpstr>方正姚体</vt:lpstr>
      <vt:lpstr>方正大黑简体</vt:lpstr>
      <vt:lpstr>Arial Unicode MS</vt:lpstr>
      <vt:lpstr>华文中宋</vt:lpstr>
      <vt:lpstr>黑体</vt:lpstr>
      <vt:lpstr>华文行楷</vt:lpstr>
      <vt:lpstr>微软雅黑</vt:lpstr>
      <vt:lpstr>仿宋_GB2312</vt:lpstr>
      <vt:lpstr>仿宋</vt:lpstr>
      <vt:lpstr>华文楷体</vt:lpstr>
      <vt:lpstr>Arial Unicode MS</vt:lpstr>
      <vt:lpstr>Calibri</vt:lpstr>
      <vt:lpstr>Office 主题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Equation.3</vt:lpstr>
      <vt:lpstr>Equation.3</vt:lpstr>
      <vt:lpstr>[知识梳理]   保质　 电阻　电流　 ② 升压变压器　④ 一次高压变电站　⑦ 低压变电站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jiuzhong</dc:creator>
  <cp:lastModifiedBy>zhaiyujia</cp:lastModifiedBy>
  <cp:revision>34</cp:revision>
  <dcterms:created xsi:type="dcterms:W3CDTF">2019-08-22T11:56:00Z</dcterms:created>
  <dcterms:modified xsi:type="dcterms:W3CDTF">2019-11-26T08:06:21Z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2052-11.1.0.8767</vt:lpwstr>
  </property>
</Properties>
</file>