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463" r:id="rId3"/>
    <p:sldId id="464" r:id="rId4"/>
    <p:sldId id="441" r:id="rId5"/>
    <p:sldId id="439" r:id="rId6"/>
    <p:sldId id="446" r:id="rId7"/>
    <p:sldId id="447" r:id="rId8"/>
    <p:sldId id="448" r:id="rId9"/>
    <p:sldId id="449" r:id="rId10"/>
    <p:sldId id="451" r:id="rId11"/>
    <p:sldId id="440" r:id="rId12"/>
    <p:sldId id="428" r:id="rId13"/>
    <p:sldId id="429" r:id="rId14"/>
    <p:sldId id="430" r:id="rId15"/>
    <p:sldId id="431" r:id="rId16"/>
    <p:sldId id="432" r:id="rId17"/>
    <p:sldId id="453" r:id="rId18"/>
    <p:sldId id="433" r:id="rId19"/>
    <p:sldId id="435" r:id="rId20"/>
    <p:sldId id="437" r:id="rId2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0924"/>
  </p:normalViewPr>
  <p:slideViewPr>
    <p:cSldViewPr showGuides="1">
      <p:cViewPr varScale="1">
        <p:scale>
          <a:sx n="88" d="100"/>
          <a:sy n="88" d="100"/>
        </p:scale>
        <p:origin x="-126" y="-342"/>
      </p:cViewPr>
      <p:guideLst>
        <p:guide orient="horz" pos="2091"/>
        <p:guide pos="28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75938" name="页眉占位符 157593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1575939" name="日期占位符 157593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1575940" name="幻灯片图像占位符 1575939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75941" name="文本占位符 1575940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575942" name="页脚占位符 157594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1575943" name="灯片编号占位符 157594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5121" descr="BJ12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文本框 5122"/>
          <p:cNvSpPr txBox="1"/>
          <p:nvPr/>
        </p:nvSpPr>
        <p:spPr>
          <a:xfrm rot="-156089">
            <a:off x="5151438" y="2205038"/>
            <a:ext cx="2012950" cy="309562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p>
            <a:r>
              <a:rPr lang="zh-CN" altLang="en-US" sz="6000" b="1" dirty="0">
                <a:solidFill>
                  <a:srgbClr val="CC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明治维新</a:t>
            </a:r>
            <a:endParaRPr lang="zh-CN" altLang="en-US" sz="6000" b="1" dirty="0">
              <a:solidFill>
                <a:srgbClr val="CC0000"/>
              </a:solidFill>
              <a:effectLst>
                <a:outerShdw blurRad="38100" dist="38100" dir="2700000">
                  <a:srgbClr val="00000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6000" b="1" dirty="0">
                <a:solidFill>
                  <a:srgbClr val="CC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  日本</a:t>
            </a:r>
            <a:endParaRPr lang="zh-CN" altLang="en-US" sz="6000" b="1" dirty="0">
              <a:solidFill>
                <a:srgbClr val="CC0000"/>
              </a:solidFill>
              <a:effectLst>
                <a:outerShdw blurRad="38100" dist="38100" dir="2700000">
                  <a:srgbClr val="00000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26" name="文本框 5125"/>
          <p:cNvSpPr txBox="1"/>
          <p:nvPr/>
        </p:nvSpPr>
        <p:spPr>
          <a:xfrm>
            <a:off x="2555875" y="2349500"/>
            <a:ext cx="1006475" cy="2790825"/>
          </a:xfrm>
          <a:prstGeom prst="rect">
            <a:avLst/>
          </a:prstGeom>
          <a:noFill/>
          <a:ln w="9525">
            <a:noFill/>
          </a:ln>
        </p:spPr>
        <p:txBody>
          <a:bodyPr vert="eaVert" wrap="none" anchor="t">
            <a:spAutoFit/>
          </a:bodyPr>
          <a:p>
            <a:r>
              <a:rPr lang="zh-CN" altLang="en-US" sz="5400" b="1" dirty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第八单元</a:t>
            </a:r>
            <a:endParaRPr lang="zh-CN" altLang="en-US" sz="5400" b="1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84" name="前凸带形 45083"/>
          <p:cNvSpPr/>
          <p:nvPr/>
        </p:nvSpPr>
        <p:spPr>
          <a:xfrm>
            <a:off x="0" y="188913"/>
            <a:ext cx="2124075" cy="107950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FF99"/>
          </a:solidFill>
          <a:ln w="9525" cap="flat" cmpd="sng">
            <a:solidFill>
              <a:srgbClr val="FFFF00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45062" name="文本框 45061"/>
          <p:cNvSpPr txBox="1"/>
          <p:nvPr/>
        </p:nvSpPr>
        <p:spPr>
          <a:xfrm>
            <a:off x="1258888" y="2636838"/>
            <a:ext cx="3862387" cy="4572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CC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r>
              <a:rPr lang="zh-CN" altLang="en-US" sz="2400" b="1" dirty="0">
                <a:solidFill>
                  <a:srgbClr val="CC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世纪中期，西方列强侵略</a:t>
            </a:r>
            <a:endParaRPr lang="zh-CN" altLang="en-US" sz="2400" b="1" dirty="0">
              <a:solidFill>
                <a:srgbClr val="CC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064" name="文本框 45063"/>
          <p:cNvSpPr txBox="1"/>
          <p:nvPr/>
        </p:nvSpPr>
        <p:spPr>
          <a:xfrm>
            <a:off x="6443663" y="3141663"/>
            <a:ext cx="2022475" cy="4572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CC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封建统治危机</a:t>
            </a:r>
            <a:endParaRPr lang="zh-CN" altLang="en-US" sz="2400" b="1" dirty="0">
              <a:solidFill>
                <a:srgbClr val="CC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45065" name="文本框 45064"/>
          <p:cNvSpPr txBox="1"/>
          <p:nvPr/>
        </p:nvSpPr>
        <p:spPr>
          <a:xfrm>
            <a:off x="1258888" y="4437063"/>
            <a:ext cx="1512887" cy="4572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CC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民族危机</a:t>
            </a:r>
            <a:endParaRPr lang="zh-CN" altLang="en-US" sz="2400" b="1" dirty="0">
              <a:solidFill>
                <a:srgbClr val="CC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45066" name="文本框 45065"/>
          <p:cNvSpPr txBox="1"/>
          <p:nvPr/>
        </p:nvSpPr>
        <p:spPr>
          <a:xfrm>
            <a:off x="1258888" y="1341438"/>
            <a:ext cx="2328862" cy="4572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CC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幕府的封建统治</a:t>
            </a:r>
            <a:endParaRPr lang="zh-CN" altLang="en-US" sz="2400" b="1" dirty="0">
              <a:solidFill>
                <a:srgbClr val="CC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45067" name="文本框 45066"/>
          <p:cNvSpPr txBox="1"/>
          <p:nvPr/>
        </p:nvSpPr>
        <p:spPr>
          <a:xfrm>
            <a:off x="5724525" y="836613"/>
            <a:ext cx="2022475" cy="4572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CC00CC"/>
                </a:solidFill>
                <a:latin typeface="Arial" panose="020B0604020202020204" pitchFamily="34" charset="0"/>
              </a:rPr>
              <a:t>阶级矛盾激化</a:t>
            </a:r>
            <a:endParaRPr lang="zh-CN" altLang="en-US" sz="2400" b="1" dirty="0">
              <a:solidFill>
                <a:srgbClr val="CC00CC"/>
              </a:solidFill>
              <a:latin typeface="Arial" panose="020B0604020202020204" pitchFamily="34" charset="0"/>
            </a:endParaRPr>
          </a:p>
        </p:txBody>
      </p:sp>
      <p:sp>
        <p:nvSpPr>
          <p:cNvPr id="45068" name="文本框 45067"/>
          <p:cNvSpPr txBox="1"/>
          <p:nvPr/>
        </p:nvSpPr>
        <p:spPr>
          <a:xfrm>
            <a:off x="3779838" y="5876925"/>
            <a:ext cx="2022475" cy="4572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CC00CC"/>
                </a:solidFill>
                <a:latin typeface="Arial" panose="020B0604020202020204" pitchFamily="34" charset="0"/>
              </a:rPr>
              <a:t>统治阶级分化</a:t>
            </a:r>
            <a:endParaRPr lang="zh-CN" altLang="en-US" sz="2400" b="1" dirty="0">
              <a:solidFill>
                <a:srgbClr val="CC00CC"/>
              </a:solidFill>
              <a:latin typeface="Arial" panose="020B0604020202020204" pitchFamily="34" charset="0"/>
            </a:endParaRPr>
          </a:p>
        </p:txBody>
      </p:sp>
      <p:sp>
        <p:nvSpPr>
          <p:cNvPr id="45069" name="直接连接符 45068"/>
          <p:cNvSpPr/>
          <p:nvPr/>
        </p:nvSpPr>
        <p:spPr>
          <a:xfrm>
            <a:off x="1116013" y="3357563"/>
            <a:ext cx="3960812" cy="0"/>
          </a:xfrm>
          <a:prstGeom prst="line">
            <a:avLst/>
          </a:prstGeom>
          <a:ln w="25400" cap="flat" cmpd="sng">
            <a:solidFill>
              <a:srgbClr val="8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5071" name="下箭头 45070"/>
          <p:cNvSpPr/>
          <p:nvPr/>
        </p:nvSpPr>
        <p:spPr>
          <a:xfrm rot="16200000">
            <a:off x="5867400" y="3068638"/>
            <a:ext cx="503238" cy="647700"/>
          </a:xfrm>
          <a:prstGeom prst="downArrow">
            <a:avLst>
              <a:gd name="adj1" fmla="val 50000"/>
              <a:gd name="adj2" fmla="val 32176"/>
            </a:avLst>
          </a:prstGeom>
          <a:solidFill>
            <a:srgbClr val="FFCC0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45072" name="下箭头 45071"/>
          <p:cNvSpPr/>
          <p:nvPr/>
        </p:nvSpPr>
        <p:spPr>
          <a:xfrm>
            <a:off x="1619250" y="3644900"/>
            <a:ext cx="503238" cy="647700"/>
          </a:xfrm>
          <a:prstGeom prst="downArrow">
            <a:avLst>
              <a:gd name="adj1" fmla="val 50000"/>
              <a:gd name="adj2" fmla="val 32176"/>
            </a:avLst>
          </a:prstGeom>
          <a:solidFill>
            <a:srgbClr val="FFCC00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45075" name="文本框 45074"/>
          <p:cNvSpPr txBox="1"/>
          <p:nvPr/>
        </p:nvSpPr>
        <p:spPr>
          <a:xfrm>
            <a:off x="468313" y="1773238"/>
            <a:ext cx="549275" cy="3646487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vert="eaVert">
            <a:spAutoFit/>
          </a:bodyPr>
          <a:p>
            <a:r>
              <a:rPr lang="en-US" altLang="zh-CN" sz="2400" b="1" dirty="0">
                <a:solidFill>
                  <a:srgbClr val="CC00CC"/>
                </a:solidFill>
                <a:latin typeface="Arial" panose="020B0604020202020204" pitchFamily="34" charset="0"/>
              </a:rPr>
              <a:t>19</a:t>
            </a:r>
            <a:r>
              <a:rPr lang="zh-CN" altLang="en-US" sz="2400" b="1" dirty="0">
                <a:solidFill>
                  <a:srgbClr val="CC00CC"/>
                </a:solidFill>
                <a:latin typeface="Arial" panose="020B0604020202020204" pitchFamily="34" charset="0"/>
              </a:rPr>
              <a:t>世纪初，资本主义萌芽</a:t>
            </a:r>
            <a:endParaRPr lang="zh-CN" altLang="en-US" sz="2400" b="1" dirty="0">
              <a:solidFill>
                <a:srgbClr val="CC00CC"/>
              </a:solidFill>
              <a:latin typeface="Arial" panose="020B0604020202020204" pitchFamily="34" charset="0"/>
            </a:endParaRPr>
          </a:p>
        </p:txBody>
      </p:sp>
      <p:sp>
        <p:nvSpPr>
          <p:cNvPr id="45076" name="文本框 45075"/>
          <p:cNvSpPr txBox="1"/>
          <p:nvPr/>
        </p:nvSpPr>
        <p:spPr>
          <a:xfrm>
            <a:off x="5219700" y="1916113"/>
            <a:ext cx="549275" cy="2881312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vert="eaVert">
            <a:spAutoFit/>
          </a:bodyPr>
          <a:p>
            <a:r>
              <a:rPr lang="zh-CN" altLang="en-US" sz="2400" b="1" dirty="0">
                <a:solidFill>
                  <a:srgbClr val="CC00CC"/>
                </a:solidFill>
                <a:latin typeface="Arial" panose="020B0604020202020204" pitchFamily="34" charset="0"/>
              </a:rPr>
              <a:t>资本主义进一步发展</a:t>
            </a:r>
            <a:endParaRPr lang="zh-CN" altLang="en-US" sz="2400" b="1" dirty="0">
              <a:solidFill>
                <a:srgbClr val="CC00CC"/>
              </a:solidFill>
              <a:latin typeface="Arial" panose="020B0604020202020204" pitchFamily="34" charset="0"/>
            </a:endParaRPr>
          </a:p>
        </p:txBody>
      </p:sp>
      <p:grpSp>
        <p:nvGrpSpPr>
          <p:cNvPr id="45087" name="组合 45086"/>
          <p:cNvGrpSpPr/>
          <p:nvPr/>
        </p:nvGrpSpPr>
        <p:grpSpPr>
          <a:xfrm>
            <a:off x="3348038" y="1125538"/>
            <a:ext cx="2519362" cy="962025"/>
            <a:chOff x="2109" y="709"/>
            <a:chExt cx="1587" cy="606"/>
          </a:xfrm>
        </p:grpSpPr>
        <p:sp>
          <p:nvSpPr>
            <p:cNvPr id="45073" name="下箭头 45072"/>
            <p:cNvSpPr/>
            <p:nvPr/>
          </p:nvSpPr>
          <p:spPr>
            <a:xfrm rot="-6115776">
              <a:off x="2872" y="218"/>
              <a:ext cx="198" cy="1180"/>
            </a:xfrm>
            <a:prstGeom prst="downArrow">
              <a:avLst>
                <a:gd name="adj1" fmla="val 50000"/>
                <a:gd name="adj2" fmla="val 148989"/>
              </a:avLst>
            </a:pr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5080" name="下箭头 45079"/>
            <p:cNvSpPr/>
            <p:nvPr/>
          </p:nvSpPr>
          <p:spPr>
            <a:xfrm rot="-7254983">
              <a:off x="2803" y="422"/>
              <a:ext cx="198" cy="1587"/>
            </a:xfrm>
            <a:prstGeom prst="downArrow">
              <a:avLst>
                <a:gd name="adj1" fmla="val 50000"/>
                <a:gd name="adj2" fmla="val 200378"/>
              </a:avLst>
            </a:pr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45088" name="组合 45087"/>
          <p:cNvGrpSpPr/>
          <p:nvPr/>
        </p:nvGrpSpPr>
        <p:grpSpPr>
          <a:xfrm>
            <a:off x="3059113" y="4652963"/>
            <a:ext cx="2259012" cy="1655762"/>
            <a:chOff x="1927" y="2931"/>
            <a:chExt cx="1423" cy="1043"/>
          </a:xfrm>
        </p:grpSpPr>
        <p:sp>
          <p:nvSpPr>
            <p:cNvPr id="45081" name="下箭头 45080"/>
            <p:cNvSpPr/>
            <p:nvPr/>
          </p:nvSpPr>
          <p:spPr>
            <a:xfrm rot="-20601940">
              <a:off x="3152" y="2976"/>
              <a:ext cx="198" cy="772"/>
            </a:xfrm>
            <a:prstGeom prst="downArrow">
              <a:avLst>
                <a:gd name="adj1" fmla="val 50000"/>
                <a:gd name="adj2" fmla="val 97474"/>
              </a:avLst>
            </a:pr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5082" name="下箭头 45081"/>
            <p:cNvSpPr/>
            <p:nvPr/>
          </p:nvSpPr>
          <p:spPr>
            <a:xfrm rot="-24081683">
              <a:off x="1927" y="2931"/>
              <a:ext cx="198" cy="1043"/>
            </a:xfrm>
            <a:prstGeom prst="downArrow">
              <a:avLst>
                <a:gd name="adj1" fmla="val 50000"/>
                <a:gd name="adj2" fmla="val 131691"/>
              </a:avLst>
            </a:pr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45083" name="文本框 45082"/>
          <p:cNvSpPr txBox="1"/>
          <p:nvPr/>
        </p:nvSpPr>
        <p:spPr>
          <a:xfrm>
            <a:off x="395288" y="404813"/>
            <a:ext cx="13684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0000CC"/>
                </a:solidFill>
                <a:latin typeface="Arial" panose="020B0604020202020204" pitchFamily="34" charset="0"/>
                <a:ea typeface="楷体_GB2312" pitchFamily="49" charset="-122"/>
              </a:rPr>
              <a:t>小结</a:t>
            </a:r>
            <a:endParaRPr lang="zh-CN" altLang="en-US" sz="4400" b="1" dirty="0">
              <a:solidFill>
                <a:srgbClr val="0000CC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45085" name="爆炸形 1 45084"/>
          <p:cNvSpPr/>
          <p:nvPr/>
        </p:nvSpPr>
        <p:spPr>
          <a:xfrm>
            <a:off x="1042988" y="1700213"/>
            <a:ext cx="6483350" cy="2946400"/>
          </a:xfrm>
          <a:prstGeom prst="irregularSeal1">
            <a:avLst/>
          </a:prstGeom>
          <a:solidFill>
            <a:srgbClr val="003300"/>
          </a:solidFill>
          <a:ln w="9525">
            <a:noFill/>
          </a:ln>
        </p:spPr>
        <p:txBody>
          <a:bodyPr anchor="ctr">
            <a:spAutoFit/>
          </a:bodyPr>
          <a:p>
            <a:pPr algn="ctr"/>
            <a:r>
              <a:rPr lang="zh-CN" altLang="en-US" sz="6600" dirty="0">
                <a:solidFill>
                  <a:schemeClr val="bg1"/>
                </a:solidFill>
                <a:latin typeface="Arial" panose="020B0604020202020204" pitchFamily="34" charset="0"/>
              </a:rPr>
              <a:t>倒幕运动</a:t>
            </a:r>
            <a:endParaRPr lang="zh-CN" altLang="en-US" sz="66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pSp>
        <p:nvGrpSpPr>
          <p:cNvPr id="45094" name="组合 45093"/>
          <p:cNvGrpSpPr/>
          <p:nvPr/>
        </p:nvGrpSpPr>
        <p:grpSpPr>
          <a:xfrm>
            <a:off x="6156325" y="1341438"/>
            <a:ext cx="935038" cy="4535487"/>
            <a:chOff x="3878" y="845"/>
            <a:chExt cx="589" cy="2857"/>
          </a:xfrm>
        </p:grpSpPr>
        <p:sp>
          <p:nvSpPr>
            <p:cNvPr id="45092" name="下箭头 45091"/>
            <p:cNvSpPr/>
            <p:nvPr/>
          </p:nvSpPr>
          <p:spPr>
            <a:xfrm>
              <a:off x="4150" y="845"/>
              <a:ext cx="317" cy="1043"/>
            </a:xfrm>
            <a:prstGeom prst="downArrow">
              <a:avLst>
                <a:gd name="adj1" fmla="val 50000"/>
                <a:gd name="adj2" fmla="val 82255"/>
              </a:avLst>
            </a:pr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5093" name="下箭头 45092"/>
            <p:cNvSpPr/>
            <p:nvPr/>
          </p:nvSpPr>
          <p:spPr>
            <a:xfrm rot="55802721">
              <a:off x="3878" y="2251"/>
              <a:ext cx="317" cy="1451"/>
            </a:xfrm>
            <a:prstGeom prst="downArrow">
              <a:avLst>
                <a:gd name="adj1" fmla="val 50000"/>
                <a:gd name="adj2" fmla="val 114432"/>
              </a:avLst>
            </a:prstGeom>
            <a:solidFill>
              <a:srgbClr val="FFCC00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50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5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687554" name="文本框 1687553"/>
          <p:cNvSpPr txBox="1"/>
          <p:nvPr/>
        </p:nvSpPr>
        <p:spPr>
          <a:xfrm>
            <a:off x="276225" y="582613"/>
            <a:ext cx="8759825" cy="51390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明治维新</a:t>
            </a:r>
            <a:endParaRPr lang="zh-CN" altLang="en-US" sz="40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一、背景　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1.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幕府统治危机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  <a:ea typeface="华文新魏" pitchFamily="2" charset="-122"/>
              </a:rPr>
              <a:t>——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新魏" pitchFamily="2" charset="-122"/>
              </a:rPr>
              <a:t>必要性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　　　</a:t>
            </a: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⑴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资本主义发展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　　　</a:t>
            </a: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⑵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社会矛盾激化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　　　</a:t>
            </a: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⑶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列强侵略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　　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2.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倒幕运动，明治政府成立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  <a:ea typeface="华文新魏" pitchFamily="2" charset="-122"/>
              </a:rPr>
              <a:t>——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华文新魏" pitchFamily="2" charset="-122"/>
              </a:rPr>
              <a:t>可能性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华文新魏" pitchFamily="2" charset="-122"/>
            </a:endParaRPr>
          </a:p>
        </p:txBody>
      </p:sp>
      <p:grpSp>
        <p:nvGrpSpPr>
          <p:cNvPr id="1687555" name="组合 1687554"/>
          <p:cNvGrpSpPr/>
          <p:nvPr/>
        </p:nvGrpSpPr>
        <p:grpSpPr>
          <a:xfrm>
            <a:off x="5219700" y="3068638"/>
            <a:ext cx="2735263" cy="1368425"/>
            <a:chOff x="2472" y="1533"/>
            <a:chExt cx="1337" cy="675"/>
          </a:xfrm>
        </p:grpSpPr>
        <p:sp>
          <p:nvSpPr>
            <p:cNvPr id="1687556" name="右大括号 1687555"/>
            <p:cNvSpPr/>
            <p:nvPr/>
          </p:nvSpPr>
          <p:spPr>
            <a:xfrm>
              <a:off x="2472" y="1533"/>
              <a:ext cx="136" cy="675"/>
            </a:xfrm>
            <a:prstGeom prst="rightBrace">
              <a:avLst>
                <a:gd name="adj1" fmla="val 41360"/>
                <a:gd name="adj2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87557" name="文本框 1687556"/>
            <p:cNvSpPr txBox="1"/>
            <p:nvPr/>
          </p:nvSpPr>
          <p:spPr>
            <a:xfrm>
              <a:off x="2675" y="1702"/>
              <a:ext cx="1134" cy="31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solidFill>
                    <a:srgbClr val="000000"/>
                  </a:solidFill>
                  <a:latin typeface="Arial" panose="020B0604020202020204" pitchFamily="34" charset="0"/>
                  <a:ea typeface="华文新魏" pitchFamily="2" charset="-122"/>
                </a:rPr>
                <a:t>内忧外患</a:t>
              </a:r>
              <a:endPara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endParaRPr>
            </a:p>
          </p:txBody>
        </p:sp>
      </p:grpSp>
      <p:sp>
        <p:nvSpPr>
          <p:cNvPr id="14344" name="Text Box 8"/>
          <p:cNvSpPr txBox="1"/>
          <p:nvPr/>
        </p:nvSpPr>
        <p:spPr>
          <a:xfrm>
            <a:off x="0" y="5945188"/>
            <a:ext cx="91440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  <a:ea typeface="华文新魏" pitchFamily="2" charset="-122"/>
              </a:rPr>
              <a:t>根本原因：幕府统治阻碍了日本资本主义的发展。</a:t>
            </a:r>
            <a:endParaRPr lang="zh-CN" altLang="en-US" sz="3200" b="1" dirty="0">
              <a:latin typeface="Times New Roman" panose="02020603050405020304" pitchFamily="18" charset="0"/>
              <a:ea typeface="华文新魏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688578" name="文本框 1688577"/>
          <p:cNvSpPr txBox="1"/>
          <p:nvPr/>
        </p:nvSpPr>
        <p:spPr>
          <a:xfrm>
            <a:off x="250825" y="549275"/>
            <a:ext cx="8347075" cy="4667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改革的目的：</a:t>
            </a:r>
            <a:endParaRPr lang="zh-CN" altLang="en-US" sz="4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华文新魏" pitchFamily="2" charset="-122"/>
              </a:rPr>
              <a:t>　</a:t>
            </a:r>
            <a:endParaRPr lang="zh-CN" altLang="en-US" sz="4000" b="1" dirty="0">
              <a:solidFill>
                <a:srgbClr val="000000"/>
              </a:solidFill>
              <a:latin typeface="Arial" panose="020B0604020202020204" pitchFamily="34" charset="0"/>
              <a:ea typeface="华文新魏" pitchFamily="2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富国强兵，巩固明治政府的统治，建立近代化的独立国家。</a:t>
            </a:r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endParaRPr lang="zh-CN" altLang="en-US" sz="3600" b="1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政治：巩固天皇为首的新政权；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经济：发展资本主义工商业；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对外：摆脱外来压迫。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8578">
                                            <p:txEl>
                                              <p:charRg st="37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88578">
                                            <p:txEl>
                                              <p:charRg st="37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8578">
                                            <p:txEl>
                                              <p:charRg st="52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88578">
                                            <p:txEl>
                                              <p:charRg st="52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8578">
                                            <p:txEl>
                                              <p:charRg st="66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88578">
                                            <p:txEl>
                                              <p:charRg st="66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8578">
                                            <p:txEl>
                                              <p:charRg st="9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88578">
                                            <p:txEl>
                                              <p:charRg st="9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857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689602" name="文本框 1689601"/>
          <p:cNvSpPr txBox="1"/>
          <p:nvPr/>
        </p:nvSpPr>
        <p:spPr>
          <a:xfrm>
            <a:off x="304800" y="584200"/>
            <a:ext cx="592296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二、明治维新的内容</a:t>
            </a:r>
            <a:endParaRPr lang="zh-CN" altLang="en-US" sz="32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1689639" name="内容占位符 1689638"/>
          <p:cNvGraphicFramePr/>
          <p:nvPr>
            <p:ph/>
            <p:custDataLst>
              <p:tags r:id="rId1"/>
            </p:custDataLst>
          </p:nvPr>
        </p:nvGraphicFramePr>
        <p:xfrm>
          <a:off x="284163" y="1341438"/>
          <a:ext cx="8598535" cy="4573270"/>
        </p:xfrm>
        <a:graphic>
          <a:graphicData uri="http://schemas.openxmlformats.org/drawingml/2006/table">
            <a:tbl>
              <a:tblPr/>
              <a:tblGrid>
                <a:gridCol w="1990090"/>
                <a:gridCol w="3322320"/>
                <a:gridCol w="3286125"/>
              </a:tblGrid>
              <a:tr h="519430">
                <a:tc grid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b="1" dirty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762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内容核心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具体内容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历史作用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79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废藩置县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“</a:t>
                      </a: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四民平等”，取消等级身分制和武士特权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8859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en-US" altLang="zh-CN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  <a:p>
                      <a:pPr marL="0" lvl="0" indent="0"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制定宪法，召开国会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89628" name="矩形 1689627"/>
          <p:cNvSpPr/>
          <p:nvPr/>
        </p:nvSpPr>
        <p:spPr>
          <a:xfrm>
            <a:off x="250825" y="2349500"/>
            <a:ext cx="20891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加强中央集权</a:t>
            </a:r>
            <a:endParaRPr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89629" name="矩形 1689628"/>
          <p:cNvSpPr/>
          <p:nvPr/>
        </p:nvSpPr>
        <p:spPr>
          <a:xfrm>
            <a:off x="250825" y="2997200"/>
            <a:ext cx="22320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废除等级制度</a:t>
            </a:r>
            <a:endParaRPr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89630" name="矩形 1689629"/>
          <p:cNvSpPr/>
          <p:nvPr/>
        </p:nvSpPr>
        <p:spPr>
          <a:xfrm>
            <a:off x="539750" y="4005263"/>
            <a:ext cx="1655763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改革政治体制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相对滞后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)</a:t>
            </a:r>
            <a:endParaRPr lang="en-US" altLang="zh-CN" sz="24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89631" name="矩形 1689630"/>
          <p:cNvSpPr/>
          <p:nvPr/>
        </p:nvSpPr>
        <p:spPr>
          <a:xfrm>
            <a:off x="5508625" y="2365375"/>
            <a:ext cx="337439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宋体" panose="02010600030101010101" pitchFamily="2" charset="-122"/>
              </a:rPr>
              <a:t>开始建立起中央集权的政治体制，有利于资本主义经济的发展，为富国强兵奠定了基础。</a:t>
            </a:r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1689632" name="矩形 1689631"/>
          <p:cNvSpPr/>
          <p:nvPr/>
        </p:nvSpPr>
        <p:spPr>
          <a:xfrm>
            <a:off x="5508625" y="4399280"/>
            <a:ext cx="3402013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日本成为亚洲第一个立宪国家；</a:t>
            </a:r>
            <a:r>
              <a:rPr lang="zh-CN" altLang="en-US" sz="2400" b="1" dirty="0">
                <a:latin typeface="宋体" panose="02010600030101010101" pitchFamily="2" charset="-122"/>
              </a:rPr>
              <a:t>确立了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日本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君主立宪制</a:t>
            </a:r>
            <a:endParaRPr lang="zh-CN" altLang="en-US" sz="2800" b="1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89633" name="矩形 1689632"/>
          <p:cNvSpPr/>
          <p:nvPr/>
        </p:nvSpPr>
        <p:spPr>
          <a:xfrm>
            <a:off x="588963" y="1341438"/>
            <a:ext cx="628808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、政治领域：核心词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——</a:t>
            </a:r>
            <a:endParaRPr lang="en-US" altLang="zh-CN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89635" name="矩形 1689634"/>
          <p:cNvSpPr/>
          <p:nvPr/>
        </p:nvSpPr>
        <p:spPr>
          <a:xfrm>
            <a:off x="4450715" y="1344930"/>
            <a:ext cx="15113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立宪政体</a:t>
            </a:r>
            <a:endParaRPr lang="zh-CN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5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aphicFrame>
        <p:nvGraphicFramePr>
          <p:cNvPr id="1690660" name="内容占位符 1690659"/>
          <p:cNvGraphicFramePr/>
          <p:nvPr>
            <p:ph/>
            <p:custDataLst>
              <p:tags r:id="rId1"/>
            </p:custDataLst>
          </p:nvPr>
        </p:nvGraphicFramePr>
        <p:xfrm>
          <a:off x="250825" y="1341755"/>
          <a:ext cx="8607425" cy="3788410"/>
        </p:xfrm>
        <a:graphic>
          <a:graphicData uri="http://schemas.openxmlformats.org/drawingml/2006/table">
            <a:tbl>
              <a:tblPr/>
              <a:tblGrid>
                <a:gridCol w="1729105"/>
                <a:gridCol w="4248150"/>
                <a:gridCol w="2630170"/>
              </a:tblGrid>
              <a:tr h="591820">
                <a:tc grid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9245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核心提示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具体内容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历史作用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4895"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国家办军事工业和重工业，发展交通运输业和通讯业 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240">
                <a:tc vMerge="1"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大力扶持民用企业，突出国企引导；廉价出售国企给民间资本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90650" name="矩形 1690649"/>
          <p:cNvSpPr/>
          <p:nvPr/>
        </p:nvSpPr>
        <p:spPr>
          <a:xfrm>
            <a:off x="6250940" y="2653665"/>
            <a:ext cx="267843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宋体" panose="02010600030101010101" pitchFamily="2" charset="-122"/>
              </a:rPr>
              <a:t>奠定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了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工业化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的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基础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，掀起了工业革命的热潮，仅用</a:t>
            </a:r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30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年时间，就由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</a:rPr>
              <a:t>农业国变为工业国</a:t>
            </a:r>
            <a:endParaRPr lang="zh-CN" altLang="en-US" sz="24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690651" name="矩形 1690650"/>
          <p:cNvSpPr/>
          <p:nvPr/>
        </p:nvSpPr>
        <p:spPr>
          <a:xfrm>
            <a:off x="588963" y="1341438"/>
            <a:ext cx="6288087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经济领域：核心词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——</a:t>
            </a:r>
            <a:endParaRPr lang="en-US" altLang="zh-CN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90652" name="文本框 1690651"/>
          <p:cNvSpPr txBox="1"/>
          <p:nvPr/>
        </p:nvSpPr>
        <p:spPr>
          <a:xfrm>
            <a:off x="457200" y="3429000"/>
            <a:ext cx="10668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690653" name="文本框 1690652"/>
          <p:cNvSpPr txBox="1"/>
          <p:nvPr/>
        </p:nvSpPr>
        <p:spPr>
          <a:xfrm>
            <a:off x="323850" y="2708275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殖产兴业</a:t>
            </a:r>
            <a:endParaRPr lang="zh-CN" alt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0655" name="矩形 1690654"/>
          <p:cNvSpPr/>
          <p:nvPr/>
        </p:nvSpPr>
        <p:spPr>
          <a:xfrm>
            <a:off x="4612640" y="1344613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殖产兴业</a:t>
            </a:r>
            <a:endParaRPr lang="zh-CN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0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0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065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aphicFrame>
        <p:nvGraphicFramePr>
          <p:cNvPr id="1691650" name="内容占位符 1691649"/>
          <p:cNvGraphicFramePr/>
          <p:nvPr>
            <p:ph/>
            <p:custDataLst>
              <p:tags r:id="rId1"/>
            </p:custDataLst>
          </p:nvPr>
        </p:nvGraphicFramePr>
        <p:xfrm>
          <a:off x="250825" y="1341438"/>
          <a:ext cx="8620125" cy="3100705"/>
        </p:xfrm>
        <a:graphic>
          <a:graphicData uri="http://schemas.openxmlformats.org/drawingml/2006/table">
            <a:tbl>
              <a:tblPr/>
              <a:tblGrid>
                <a:gridCol w="1731645"/>
                <a:gridCol w="4254500"/>
                <a:gridCol w="2633980"/>
              </a:tblGrid>
              <a:tr h="572770">
                <a:tc gridSpan="3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endParaRPr lang="zh-CN" altLang="en-US" b="1" dirty="0">
                        <a:solidFill>
                          <a:srgbClr val="0000FF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054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核心提示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具体内容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历史作用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09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推行义务教育，兴办学校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传播启蒙思想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5054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发展新闻出版事业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50546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2400" b="1" dirty="0">
                        <a:latin typeface="宋体" panose="02010600030101010101" pitchFamily="2" charset="-122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提倡衣食住行欧洲化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91675" name="矩形 1691674"/>
          <p:cNvSpPr/>
          <p:nvPr/>
        </p:nvSpPr>
        <p:spPr>
          <a:xfrm>
            <a:off x="273050" y="2473325"/>
            <a:ext cx="16795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教育改革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1676" name="矩形 1691675"/>
          <p:cNvSpPr/>
          <p:nvPr/>
        </p:nvSpPr>
        <p:spPr>
          <a:xfrm>
            <a:off x="273050" y="2930525"/>
            <a:ext cx="1728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介绍西学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1677" name="矩形 1691676"/>
          <p:cNvSpPr/>
          <p:nvPr/>
        </p:nvSpPr>
        <p:spPr>
          <a:xfrm>
            <a:off x="273050" y="3460115"/>
            <a:ext cx="17287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重视传播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1678" name="矩形 1691677"/>
          <p:cNvSpPr/>
          <p:nvPr/>
        </p:nvSpPr>
        <p:spPr>
          <a:xfrm>
            <a:off x="273050" y="3985260"/>
            <a:ext cx="16573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社会习俗</a:t>
            </a:r>
            <a:endParaRPr lang="zh-CN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91679" name="矩形 1691678"/>
          <p:cNvSpPr/>
          <p:nvPr/>
        </p:nvSpPr>
        <p:spPr>
          <a:xfrm>
            <a:off x="6248400" y="2565400"/>
            <a:ext cx="273685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吸收西方思想文化和习俗，改变落后愚昧</a:t>
            </a:r>
            <a:endParaRPr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91680" name="矩形 1691679"/>
          <p:cNvSpPr/>
          <p:nvPr/>
        </p:nvSpPr>
        <p:spPr>
          <a:xfrm>
            <a:off x="598488" y="1341438"/>
            <a:ext cx="627856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、思想文化和社会习俗：核心词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——</a:t>
            </a:r>
            <a:endParaRPr lang="en-US" altLang="zh-CN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691682" name="矩形 1691681"/>
          <p:cNvSpPr/>
          <p:nvPr/>
        </p:nvSpPr>
        <p:spPr>
          <a:xfrm>
            <a:off x="6020435" y="1341438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文明开化</a:t>
            </a:r>
            <a:endParaRPr lang="zh-CN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68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矩形 43009"/>
          <p:cNvSpPr/>
          <p:nvPr/>
        </p:nvSpPr>
        <p:spPr>
          <a:xfrm>
            <a:off x="0" y="981075"/>
            <a:ext cx="9288463" cy="25533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）实行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义务兵役制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，仿照欧美国家建立常备军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）改进武器装备。从国外购买先进武器，国内创办军工业，仿制先进武器。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）设立军事院校，培养军事人才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）武土道教育：尚武、忠君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3794" name="矩形 43010"/>
          <p:cNvSpPr/>
          <p:nvPr/>
        </p:nvSpPr>
        <p:spPr>
          <a:xfrm>
            <a:off x="318135" y="219711"/>
            <a:ext cx="2195513" cy="58356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4.军事：</a:t>
            </a:r>
            <a:endParaRPr lang="en-US" altLang="zh-CN" sz="3200" b="1" u="sng" dirty="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3795" name="矩形 43013"/>
          <p:cNvSpPr/>
          <p:nvPr/>
        </p:nvSpPr>
        <p:spPr>
          <a:xfrm>
            <a:off x="2032000" y="188913"/>
            <a:ext cx="7112000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建立近代军队， 为对外扩张创造条件</a:t>
            </a:r>
            <a:r>
              <a:rPr lang="zh-CN" altLang="en-US" sz="3600" b="1" dirty="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3600" b="1" dirty="0">
              <a:solidFill>
                <a:srgbClr val="FF0000"/>
              </a:solidFill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33796" name="文本框 43014"/>
          <p:cNvSpPr txBox="1"/>
          <p:nvPr/>
        </p:nvSpPr>
        <p:spPr>
          <a:xfrm>
            <a:off x="0" y="5661025"/>
            <a:ext cx="1258888" cy="6413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作用：</a:t>
            </a:r>
            <a:endParaRPr lang="zh-CN" altLang="en-US" sz="3600" b="1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43016" name="文本框 43015"/>
          <p:cNvSpPr txBox="1"/>
          <p:nvPr/>
        </p:nvSpPr>
        <p:spPr>
          <a:xfrm>
            <a:off x="0" y="3573463"/>
            <a:ext cx="8785225" cy="17221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特点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49" charset="-122"/>
              </a:rPr>
              <a:t>：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日本军队称为“皇军”，所有军人都要接受武士道教育，要求必须效忠天皇；只向天皇负责，不受内阁干预。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3017" name="文本框 43016"/>
          <p:cNvSpPr txBox="1"/>
          <p:nvPr/>
        </p:nvSpPr>
        <p:spPr>
          <a:xfrm>
            <a:off x="1476375" y="5516563"/>
            <a:ext cx="7200900" cy="1076325"/>
          </a:xfrm>
          <a:prstGeom prst="rect">
            <a:avLst/>
          </a:prstGeom>
          <a:solidFill>
            <a:srgbClr val="F2F0AE"/>
          </a:solidFill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 dirty="0">
                <a:solidFill>
                  <a:schemeClr val="tx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为摆脱民族危机，实现独立富强，并走上对外扩张道路奠定基础。</a:t>
            </a:r>
            <a:r>
              <a:rPr lang="zh-CN" altLang="en-US" dirty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>
                                            <p:txEl>
                                              <p:charRg st="4" end="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7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692674" name="文本框 1692673"/>
          <p:cNvSpPr txBox="1"/>
          <p:nvPr/>
        </p:nvSpPr>
        <p:spPr>
          <a:xfrm>
            <a:off x="164465" y="78740"/>
            <a:ext cx="8642350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</a:rPr>
              <a:t>三、历史影响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明治维新的性质</a:t>
            </a:r>
            <a:r>
              <a:rPr lang="zh-CN" altLang="en-US" sz="3200" b="1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：资产阶级性质的改革。</a:t>
            </a:r>
            <a:endParaRPr lang="zh-CN" altLang="en-US" sz="3200" b="1" dirty="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 dirty="0">
                <a:solidFill>
                  <a:srgbClr val="000000"/>
                </a:solidFill>
                <a:latin typeface="宋体" panose="02010600030101010101" pitchFamily="2" charset="-122"/>
              </a:rPr>
              <a:t>积极影响：</a:t>
            </a:r>
            <a:endParaRPr lang="zh-CN" altLang="en-US" sz="3200" b="1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　　基本实现富国强兵，使日本由封建落后国家变成近代资本主义国家。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是日本历史的转折点，是日本走上近代化（资本主义）道路的标志。</a:t>
            </a:r>
            <a:endParaRPr lang="zh-CN" altLang="en-US" sz="32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692675" name="文本框 1692674"/>
          <p:cNvSpPr txBox="1"/>
          <p:nvPr/>
        </p:nvSpPr>
        <p:spPr>
          <a:xfrm>
            <a:off x="250825" y="3716338"/>
            <a:ext cx="8469313" cy="2797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①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经济：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建立起比较完整的工业体系，实现了由落后农业国向先进工业国的转变。</a:t>
            </a:r>
            <a:endParaRPr lang="zh-CN" altLang="en-US" sz="32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②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政治：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成为亚洲第一个立宪国家。</a:t>
            </a:r>
            <a:endParaRPr lang="zh-CN" altLang="en-US" sz="32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③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文化：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西方近代思想文化得到传播。</a:t>
            </a:r>
            <a:endParaRPr lang="zh-CN" altLang="en-US" sz="32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④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</a:rPr>
              <a:t>对外：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摆脱了民族危机，跻身世界强国行列。</a:t>
            </a:r>
            <a:endParaRPr lang="zh-CN" altLang="en-US" sz="32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4">
                                            <p:txEl>
                                              <p:charRg st="32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92674">
                                            <p:txEl>
                                              <p:charRg st="32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92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2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2674" grpId="0" build="p"/>
      <p:bldP spid="16926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694722" name="矩形 1694721"/>
          <p:cNvSpPr/>
          <p:nvPr/>
        </p:nvSpPr>
        <p:spPr>
          <a:xfrm>
            <a:off x="0" y="402273"/>
            <a:ext cx="7993063" cy="70675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4000" b="1" dirty="0">
                <a:solidFill>
                  <a:schemeClr val="tx1"/>
                </a:solidFill>
                <a:latin typeface="宋体" panose="02010600030101010101" pitchFamily="2" charset="-122"/>
              </a:rPr>
              <a:t>明治维新的局限性</a:t>
            </a:r>
            <a:endParaRPr lang="zh-CN" altLang="en-US" sz="4000" b="1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1694723" name="文本框 1694722"/>
          <p:cNvSpPr txBox="1"/>
          <p:nvPr/>
        </p:nvSpPr>
        <p:spPr>
          <a:xfrm>
            <a:off x="0" y="1433513"/>
            <a:ext cx="8569325" cy="40309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政治：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浓厚的封建专制残余</a:t>
            </a:r>
            <a:endParaRPr lang="zh-CN" altLang="en-US" sz="3200" b="1" u="sng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文化：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愚民政策和</a:t>
            </a:r>
            <a:r>
              <a:rPr lang="zh-CN" altLang="en-US" sz="32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天皇崇拜思想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的根深蒂固</a:t>
            </a:r>
            <a:endParaRPr lang="zh-CN" altLang="en-US" sz="3200" b="1" u="sng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对外：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 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争夺的野心和军国主义传统结合推动日本</a:t>
            </a:r>
            <a:r>
              <a:rPr lang="zh-CN" altLang="en-US" sz="3200" b="1" u="sng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加入侵略的行列</a:t>
            </a:r>
            <a:r>
              <a:rPr lang="zh-CN" altLang="en-US" sz="3200" b="1" dirty="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，给亚洲国家带来灾难（挑起二战）</a:t>
            </a:r>
            <a:endParaRPr lang="zh-CN" altLang="en-US" sz="3200" b="1" dirty="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94723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charRg st="5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94723">
                                            <p:txEl>
                                              <p:charRg st="5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charRg st="17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94723">
                                            <p:txEl>
                                              <p:charRg st="17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charRg st="22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94723">
                                            <p:txEl>
                                              <p:charRg st="22" end="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charRg st="41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94723">
                                            <p:txEl>
                                              <p:charRg st="41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4723">
                                            <p:txEl>
                                              <p:charRg st="46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94723">
                                            <p:txEl>
                                              <p:charRg st="46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472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graphicFrame>
        <p:nvGraphicFramePr>
          <p:cNvPr id="1696804" name="内容占位符 1696803"/>
          <p:cNvGraphicFramePr/>
          <p:nvPr>
            <p:ph idx="1"/>
          </p:nvPr>
        </p:nvGraphicFramePr>
        <p:xfrm>
          <a:off x="228600" y="1600200"/>
          <a:ext cx="8458200" cy="3484563"/>
        </p:xfrm>
        <a:graphic>
          <a:graphicData uri="http://schemas.openxmlformats.org/drawingml/2006/table">
            <a:tbl>
              <a:tblPr/>
              <a:tblGrid>
                <a:gridCol w="914400"/>
                <a:gridCol w="1524000"/>
                <a:gridCol w="1619250"/>
                <a:gridCol w="1962150"/>
                <a:gridCol w="2438400"/>
              </a:tblGrid>
              <a:tr h="5334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不同点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906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君主权力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议会与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君主关系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内阁与</a:t>
                      </a:r>
                      <a:endParaRPr lang="zh-CN" altLang="en-US" sz="24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议会关系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掌握实权者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英国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94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r>
                        <a:rPr lang="zh-CN" altLang="en-US" sz="24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日本</a:t>
                      </a: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>
                        <a:spcBef>
                          <a:spcPct val="0"/>
                        </a:spcBef>
                        <a:buNone/>
                      </a:pPr>
                      <a:endParaRPr lang="zh-CN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L="90000" marR="90000" marT="46800" marB="46800" anchor="ctr" anchorCtr="1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96800" name="标题 1696799"/>
          <p:cNvSpPr>
            <a:spLocks noGrp="1"/>
          </p:cNvSpPr>
          <p:nvPr>
            <p:ph type="title"/>
          </p:nvPr>
        </p:nvSpPr>
        <p:spPr>
          <a:xfrm>
            <a:off x="301625" y="333375"/>
            <a:ext cx="8540750" cy="1143000"/>
          </a:xfrm>
        </p:spPr>
        <p:txBody>
          <a:bodyPr anchor="ctr"/>
          <a:p>
            <a:r>
              <a:rPr lang="zh-CN" altLang="en-US" sz="2400" b="1" dirty="0"/>
              <a:t>思考</a:t>
            </a:r>
            <a:r>
              <a:rPr lang="en-US" altLang="zh-CN" sz="2400" b="1" dirty="0"/>
              <a:t>:</a:t>
            </a:r>
            <a:r>
              <a:rPr lang="zh-CN" altLang="en-US" sz="2400" b="1" dirty="0"/>
              <a:t>日本的君主立宪制同英国的君主立宪制相比</a:t>
            </a:r>
            <a:r>
              <a:rPr lang="en-US" altLang="zh-CN" sz="2400" b="1" dirty="0"/>
              <a:t>,</a:t>
            </a:r>
            <a:r>
              <a:rPr lang="zh-CN" altLang="en-US" sz="2400" b="1" dirty="0"/>
              <a:t>有哪些</a:t>
            </a:r>
            <a:br>
              <a:rPr lang="zh-CN" altLang="en-US" sz="2400" b="1" dirty="0"/>
            </a:br>
            <a:r>
              <a:rPr lang="zh-CN" altLang="en-US" sz="2400" b="1" dirty="0"/>
              <a:t>共同点和不同点？</a:t>
            </a:r>
            <a:endParaRPr lang="zh-CN" altLang="en-US" sz="2400" b="1" dirty="0"/>
          </a:p>
        </p:txBody>
      </p:sp>
      <p:sp>
        <p:nvSpPr>
          <p:cNvPr id="1696801" name="矩形 1696800"/>
          <p:cNvSpPr/>
          <p:nvPr/>
        </p:nvSpPr>
        <p:spPr>
          <a:xfrm>
            <a:off x="1187450" y="3357563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统而不治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96803" name="矩形 1696802"/>
          <p:cNvSpPr/>
          <p:nvPr/>
        </p:nvSpPr>
        <p:spPr>
          <a:xfrm>
            <a:off x="1187450" y="4149725"/>
            <a:ext cx="1439863" cy="1006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至高无上</a:t>
            </a:r>
            <a:endParaRPr lang="zh-CN" altLang="en-US" sz="2000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（神权色彩）</a:t>
            </a:r>
            <a:endParaRPr lang="zh-CN" altLang="en-US" sz="20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96805" name="矩形 1696804"/>
          <p:cNvSpPr/>
          <p:nvPr/>
        </p:nvSpPr>
        <p:spPr>
          <a:xfrm>
            <a:off x="2843213" y="3135313"/>
            <a:ext cx="140970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议会权力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大于君主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96806" name="矩形 1696805"/>
          <p:cNvSpPr/>
          <p:nvPr/>
        </p:nvSpPr>
        <p:spPr>
          <a:xfrm>
            <a:off x="2843213" y="4143375"/>
            <a:ext cx="140970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天皇解散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议会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96807" name="矩形 1696806"/>
          <p:cNvSpPr/>
          <p:nvPr/>
        </p:nvSpPr>
        <p:spPr>
          <a:xfrm>
            <a:off x="4500563" y="3206750"/>
            <a:ext cx="140970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内阁对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议会负责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96808" name="矩形 1696807"/>
          <p:cNvSpPr/>
          <p:nvPr/>
        </p:nvSpPr>
        <p:spPr>
          <a:xfrm>
            <a:off x="4572000" y="4149725"/>
            <a:ext cx="1409700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内阁对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天皇负责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96809" name="矩形 1696808"/>
          <p:cNvSpPr/>
          <p:nvPr/>
        </p:nvSpPr>
        <p:spPr>
          <a:xfrm>
            <a:off x="6732588" y="3279775"/>
            <a:ext cx="14097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资产阶级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96810" name="矩形 1696809"/>
          <p:cNvSpPr/>
          <p:nvPr/>
        </p:nvSpPr>
        <p:spPr>
          <a:xfrm>
            <a:off x="6516688" y="4221163"/>
            <a:ext cx="2022475" cy="82232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天皇为代表的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zh-CN" altLang="en-US" sz="24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官僚军阀集团</a:t>
            </a:r>
            <a:endParaRPr lang="zh-CN" altLang="en-US" sz="24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96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96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9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9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9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9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9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9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9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9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9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9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9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9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9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9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6801" grpId="0"/>
      <p:bldP spid="1696803" grpId="0"/>
      <p:bldP spid="1696805" grpId="0"/>
      <p:bldP spid="1696806" grpId="0"/>
      <p:bldP spid="1696807" grpId="0"/>
      <p:bldP spid="1696808" grpId="0"/>
      <p:bldP spid="1696809" grpId="0"/>
      <p:bldP spid="1696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8" name="文本占位符 6147"/>
          <p:cNvSpPr>
            <a:spLocks noGrp="1" noRot="1"/>
          </p:cNvSpPr>
          <p:nvPr>
            <p:ph type="body" idx="1"/>
          </p:nvPr>
        </p:nvSpPr>
        <p:spPr>
          <a:xfrm>
            <a:off x="301625" y="984250"/>
            <a:ext cx="8540750" cy="5073015"/>
          </a:xfrm>
        </p:spPr>
        <p:txBody>
          <a:bodyPr/>
          <a:p>
            <a:pPr marL="0" indent="0">
              <a:buNone/>
            </a:pPr>
            <a:r>
              <a:rPr lang="zh-CN" altLang="en-US" sz="4000" b="1" dirty="0">
                <a:solidFill>
                  <a:srgbClr val="FF0000"/>
                </a:solidFill>
              </a:rPr>
              <a:t>课标要求</a:t>
            </a:r>
            <a:endParaRPr lang="zh-CN" altLang="en-US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4000" b="1" dirty="0">
              <a:solidFill>
                <a:srgbClr val="FF0000"/>
              </a:solidFill>
            </a:endParaRPr>
          </a:p>
          <a:p>
            <a:r>
              <a:rPr lang="en-US" altLang="zh-CN" sz="4000" b="1" dirty="0"/>
              <a:t>(1)</a:t>
            </a:r>
            <a:r>
              <a:rPr lang="zh-CN" altLang="en-US" sz="4000" b="1" dirty="0"/>
              <a:t>知道明治维新的历史条件</a:t>
            </a:r>
            <a:endParaRPr lang="zh-CN" altLang="en-US" sz="4000" b="1" dirty="0"/>
          </a:p>
          <a:p>
            <a:r>
              <a:rPr lang="en-US" altLang="zh-CN" sz="4000" b="1" dirty="0"/>
              <a:t>(2)</a:t>
            </a:r>
            <a:r>
              <a:rPr lang="zh-CN" altLang="en-US" sz="4000" b="1" dirty="0"/>
              <a:t>概述明治维新的主要过程和基本内容</a:t>
            </a:r>
            <a:r>
              <a:rPr lang="en-US" altLang="zh-CN" sz="4000" b="1" dirty="0"/>
              <a:t>,</a:t>
            </a:r>
            <a:r>
              <a:rPr lang="zh-CN" altLang="en-US" sz="4000" b="1" dirty="0"/>
              <a:t>理解近代化道路的多样性</a:t>
            </a:r>
            <a:r>
              <a:rPr lang="en-US" altLang="zh-CN" sz="4000" b="1"/>
              <a:t>.</a:t>
            </a:r>
            <a:endParaRPr lang="en-US" altLang="zh-CN" sz="4000" b="1"/>
          </a:p>
          <a:p>
            <a:r>
              <a:rPr lang="en-US" altLang="zh-CN" sz="4000" b="1" dirty="0"/>
              <a:t>(3)</a:t>
            </a:r>
            <a:r>
              <a:rPr lang="zh-CN" altLang="en-US" sz="4000" b="1" dirty="0"/>
              <a:t>分析明治维新在日本近代化过程中的历史地位</a:t>
            </a:r>
            <a:endParaRPr lang="zh-CN" altLang="en-US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8" name="文本占位符 26627" descr="Ii"/>
          <p:cNvPicPr>
            <a:picLocks noChangeAspect="1"/>
          </p:cNvPicPr>
          <p:nvPr>
            <p:ph type="body" idx="1"/>
          </p:nvPr>
        </p:nvPicPr>
        <p:blipFill>
          <a:blip r:embed="rId1">
            <a:lum bright="-10001" contrast="14000"/>
          </a:blip>
          <a:stretch>
            <a:fillRect/>
          </a:stretch>
        </p:blipFill>
        <p:spPr>
          <a:xfrm>
            <a:off x="250825" y="1557338"/>
            <a:ext cx="2819400" cy="4025900"/>
          </a:xfrm>
          <a:ln>
            <a:solidFill>
              <a:schemeClr val="tx1"/>
            </a:solidFill>
            <a:miter/>
          </a:ln>
        </p:spPr>
      </p:pic>
      <p:sp>
        <p:nvSpPr>
          <p:cNvPr id="26629" name="矩形 26628"/>
          <p:cNvSpPr/>
          <p:nvPr/>
        </p:nvSpPr>
        <p:spPr>
          <a:xfrm>
            <a:off x="3276600" y="188913"/>
            <a:ext cx="5329238" cy="58594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000" dirty="0">
                <a:solidFill>
                  <a:srgbClr val="333333"/>
                </a:solidFill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en-US" altLang="zh-CN" sz="3600" b="1" dirty="0">
                <a:latin typeface="楷体_GB2312" pitchFamily="49" charset="-122"/>
                <a:ea typeface="楷体_GB2312" pitchFamily="49" charset="-122"/>
              </a:rPr>
              <a:t>1603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年初，德川家康打败竞争对手，取得“征夷大将军”的称号，在江户设立幕府，建立起统一中央集权的幕府统治，史称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德川幕府</a:t>
            </a:r>
            <a:r>
              <a:rPr lang="zh-CN" altLang="en-US" sz="3600" b="1" dirty="0">
                <a:latin typeface="楷体_GB2312" pitchFamily="49" charset="-122"/>
                <a:ea typeface="楷体_GB2312" pitchFamily="49" charset="-122"/>
              </a:rPr>
              <a:t>或江户幕府，开始了二百六十多年的统治。</a:t>
            </a:r>
            <a:endParaRPr lang="zh-CN" altLang="en-US" sz="36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0418" name="图片 60417" descr="等级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90600" y="330200"/>
            <a:ext cx="4038600" cy="63436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0419" name="文本框 60418"/>
          <p:cNvSpPr txBox="1"/>
          <p:nvPr/>
        </p:nvSpPr>
        <p:spPr>
          <a:xfrm>
            <a:off x="3124200" y="7620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天皇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0420" name="文本框 60419"/>
          <p:cNvSpPr txBox="1"/>
          <p:nvPr/>
        </p:nvSpPr>
        <p:spPr>
          <a:xfrm>
            <a:off x="3124200" y="1752600"/>
            <a:ext cx="1295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将军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0421" name="文本框 60420"/>
          <p:cNvSpPr txBox="1"/>
          <p:nvPr/>
        </p:nvSpPr>
        <p:spPr>
          <a:xfrm>
            <a:off x="3124200" y="26670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大名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0422" name="文本框 60421"/>
          <p:cNvSpPr txBox="1"/>
          <p:nvPr/>
        </p:nvSpPr>
        <p:spPr>
          <a:xfrm>
            <a:off x="3200400" y="3505200"/>
            <a:ext cx="99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武士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60423" name="组合 60422"/>
          <p:cNvGrpSpPr/>
          <p:nvPr/>
        </p:nvGrpSpPr>
        <p:grpSpPr>
          <a:xfrm>
            <a:off x="228600" y="609600"/>
            <a:ext cx="1295400" cy="5257800"/>
            <a:chOff x="144" y="384"/>
            <a:chExt cx="816" cy="3312"/>
          </a:xfrm>
        </p:grpSpPr>
        <p:sp>
          <p:nvSpPr>
            <p:cNvPr id="60424" name="文本框 60423"/>
            <p:cNvSpPr txBox="1"/>
            <p:nvPr/>
          </p:nvSpPr>
          <p:spPr>
            <a:xfrm>
              <a:off x="144" y="384"/>
              <a:ext cx="385" cy="3312"/>
            </a:xfrm>
            <a:prstGeom prst="rect">
              <a:avLst/>
            </a:prstGeom>
            <a:solidFill>
              <a:srgbClr val="FFFF99"/>
            </a:solidFill>
            <a:ln w="9525">
              <a:noFill/>
            </a:ln>
          </p:spPr>
          <p:txBody>
            <a:bodyPr vert="eaVert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华文琥珀" pitchFamily="2" charset="-122"/>
                </a:rPr>
                <a:t>资本主义生产关系的形成和发展</a:t>
              </a:r>
              <a:endPara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华文琥珀" pitchFamily="2" charset="-122"/>
              </a:endParaRPr>
            </a:p>
          </p:txBody>
        </p:sp>
        <p:sp>
          <p:nvSpPr>
            <p:cNvPr id="60425" name="燕尾形箭头 60424"/>
            <p:cNvSpPr/>
            <p:nvPr/>
          </p:nvSpPr>
          <p:spPr>
            <a:xfrm>
              <a:off x="624" y="1728"/>
              <a:ext cx="336" cy="288"/>
            </a:xfrm>
            <a:prstGeom prst="notchedRightArrow">
              <a:avLst>
                <a:gd name="adj1" fmla="val 50000"/>
                <a:gd name="adj2" fmla="val 29166"/>
              </a:avLst>
            </a:prstGeom>
            <a:solidFill>
              <a:schemeClr val="accent2"/>
            </a:solidFill>
            <a:ln w="3810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0426" name="组合 60425"/>
          <p:cNvGrpSpPr/>
          <p:nvPr/>
        </p:nvGrpSpPr>
        <p:grpSpPr>
          <a:xfrm>
            <a:off x="3995738" y="1700213"/>
            <a:ext cx="3889375" cy="1295400"/>
            <a:chOff x="2448" y="960"/>
            <a:chExt cx="2496" cy="816"/>
          </a:xfrm>
        </p:grpSpPr>
        <p:sp>
          <p:nvSpPr>
            <p:cNvPr id="60427" name="直接连接符 60426"/>
            <p:cNvSpPr/>
            <p:nvPr/>
          </p:nvSpPr>
          <p:spPr>
            <a:xfrm>
              <a:off x="2496" y="1248"/>
              <a:ext cx="1584" cy="0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60428" name="任意多边形 60427"/>
            <p:cNvSpPr/>
            <p:nvPr/>
          </p:nvSpPr>
          <p:spPr>
            <a:xfrm>
              <a:off x="3984" y="960"/>
              <a:ext cx="960" cy="816"/>
            </a:xfrm>
            <a:custGeom>
              <a:avLst/>
              <a:gdLst>
                <a:gd name="txL" fmla="*/ 3163 w 21600"/>
                <a:gd name="txT" fmla="*/ 3163 h 21600"/>
                <a:gd name="txR" fmla="*/ 18437 w 21600"/>
                <a:gd name="txB" fmla="*/ 18437 h 21600"/>
              </a:gdLst>
              <a:ahLst/>
              <a:cxnLst>
                <a:cxn ang="270">
                  <a:pos x="10800" y="0"/>
                </a:cxn>
                <a:cxn ang="270">
                  <a:pos x="3163" y="3163"/>
                </a:cxn>
                <a:cxn ang="180">
                  <a:pos x="0" y="10800"/>
                </a:cxn>
                <a:cxn ang="90">
                  <a:pos x="3163" y="18437"/>
                </a:cxn>
                <a:cxn ang="90">
                  <a:pos x="10800" y="21600"/>
                </a:cxn>
                <a:cxn ang="90">
                  <a:pos x="18437" y="18437"/>
                </a:cxn>
                <a:cxn ang="0">
                  <a:pos x="21600" y="10800"/>
                </a:cxn>
                <a:cxn ang="270">
                  <a:pos x="18437" y="3163"/>
                </a:cxn>
              </a:cxnLst>
              <a:rect l="txL" t="txT" r="txR" b="txB"/>
              <a:pathLst>
                <a:path w="21600" h="21600">
                  <a:moveTo>
                    <a:pt x="0" y="10800"/>
                  </a:moveTo>
                  <a:arcTo wR="10800" hR="10800" stAng="10800000" swAng="5400000"/>
                  <a:arcTo wR="10800" hR="10800" stAng="-5400000" swAng="5400000"/>
                  <a:arcTo wR="10800" hR="10800" stAng="0" swAng="5400000"/>
                  <a:arcTo wR="10800" hR="10800" stAng="5400000" swAng="5400000"/>
                  <a:close/>
                  <a:moveTo>
                    <a:pt x="5400" y="10800"/>
                  </a:moveTo>
                  <a:arcTo wR="5400" hR="5400" stAng="10800000" swAng="-5400000"/>
                  <a:arcTo wR="5400" hR="5400" stAng="5400000" swAng="-5400000"/>
                  <a:arcTo wR="5400" hR="5400" stAng="0" swAng="-5400000"/>
                  <a:arcTo wR="5400" hR="5400" stAng="-5400000" swAng="-5400000"/>
                  <a:close/>
                </a:path>
              </a:pathLst>
            </a:custGeom>
            <a:solidFill>
              <a:srgbClr val="80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0429" name="文本框 60428"/>
            <p:cNvSpPr txBox="1"/>
            <p:nvPr/>
          </p:nvSpPr>
          <p:spPr>
            <a:xfrm>
              <a:off x="4224" y="1200"/>
              <a:ext cx="62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solidFill>
                    <a:schemeClr val="tx2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幕府</a:t>
              </a:r>
              <a:endParaRPr lang="zh-CN" altLang="en-US" sz="2400" b="1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60430" name="文本框 60429"/>
            <p:cNvSpPr txBox="1"/>
            <p:nvPr/>
          </p:nvSpPr>
          <p:spPr>
            <a:xfrm>
              <a:off x="2448" y="1008"/>
              <a:ext cx="1680" cy="251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>
              <a:spAutoFit/>
            </a:bodyPr>
            <a:p>
              <a:pPr algn="l">
                <a:spcBef>
                  <a:spcPct val="50000"/>
                </a:spcBef>
                <a:buClrTx/>
                <a:buSzTx/>
                <a:buFontTx/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掌握政权，组成幕府</a:t>
              </a:r>
              <a:endParaRPr lang="zh-CN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0431" name="组合 60430"/>
          <p:cNvGrpSpPr/>
          <p:nvPr/>
        </p:nvGrpSpPr>
        <p:grpSpPr>
          <a:xfrm>
            <a:off x="3779838" y="858838"/>
            <a:ext cx="3048000" cy="914400"/>
            <a:chOff x="2544" y="384"/>
            <a:chExt cx="1920" cy="576"/>
          </a:xfrm>
        </p:grpSpPr>
        <p:cxnSp>
          <p:nvCxnSpPr>
            <p:cNvPr id="60432" name="肘形连接符 60431"/>
            <p:cNvCxnSpPr>
              <a:stCxn id="60419" idx="3"/>
              <a:endCxn id="60428" idx="0"/>
            </p:cNvCxnSpPr>
            <p:nvPr/>
          </p:nvCxnSpPr>
          <p:spPr>
            <a:xfrm>
              <a:off x="2544" y="624"/>
              <a:ext cx="1920" cy="336"/>
            </a:xfrm>
            <a:prstGeom prst="bentConnector2">
              <a:avLst/>
            </a:prstGeom>
            <a:ln w="349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>
          <p:nvSpPr>
            <p:cNvPr id="60433" name="文本框 60432"/>
            <p:cNvSpPr txBox="1"/>
            <p:nvPr/>
          </p:nvSpPr>
          <p:spPr>
            <a:xfrm>
              <a:off x="2784" y="384"/>
              <a:ext cx="1680" cy="251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只是傀儡，毫无实权</a:t>
              </a:r>
              <a:endParaRPr lang="zh-CN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0434" name="文本框 60433"/>
          <p:cNvSpPr txBox="1"/>
          <p:nvPr/>
        </p:nvSpPr>
        <p:spPr>
          <a:xfrm>
            <a:off x="3505200" y="4267200"/>
            <a:ext cx="16002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新兴地主、</a:t>
            </a:r>
            <a:b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商人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0435" name="文本框 60434"/>
          <p:cNvSpPr txBox="1"/>
          <p:nvPr/>
        </p:nvSpPr>
        <p:spPr>
          <a:xfrm>
            <a:off x="3429000" y="5410200"/>
            <a:ext cx="2438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x-none" sz="24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农民、城市平民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60436" name="组合 60435"/>
          <p:cNvGrpSpPr/>
          <p:nvPr/>
        </p:nvGrpSpPr>
        <p:grpSpPr>
          <a:xfrm>
            <a:off x="3924300" y="2708275"/>
            <a:ext cx="2270125" cy="417513"/>
            <a:chOff x="2448" y="1584"/>
            <a:chExt cx="1728" cy="263"/>
          </a:xfrm>
        </p:grpSpPr>
        <p:cxnSp>
          <p:nvCxnSpPr>
            <p:cNvPr id="60437" name="肘形连接符 60436"/>
            <p:cNvCxnSpPr>
              <a:endCxn id="60428" idx="3"/>
            </p:cNvCxnSpPr>
            <p:nvPr/>
          </p:nvCxnSpPr>
          <p:spPr>
            <a:xfrm flipV="1">
              <a:off x="2448" y="1657"/>
              <a:ext cx="1677" cy="190"/>
            </a:xfrm>
            <a:prstGeom prst="bentConnector2">
              <a:avLst/>
            </a:prstGeom>
            <a:ln w="349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>
          <p:nvSpPr>
            <p:cNvPr id="60438" name="文本框 60437"/>
            <p:cNvSpPr txBox="1"/>
            <p:nvPr/>
          </p:nvSpPr>
          <p:spPr>
            <a:xfrm>
              <a:off x="2592" y="1584"/>
              <a:ext cx="1584" cy="250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有些从事工商业</a:t>
              </a:r>
              <a:endParaRPr lang="zh-CN" altLang="en-US" sz="20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0439" name="组合 60438"/>
          <p:cNvGrpSpPr/>
          <p:nvPr/>
        </p:nvGrpSpPr>
        <p:grpSpPr>
          <a:xfrm>
            <a:off x="4859338" y="2665413"/>
            <a:ext cx="2519362" cy="2492375"/>
            <a:chOff x="3216" y="1656"/>
            <a:chExt cx="1587" cy="1570"/>
          </a:xfrm>
        </p:grpSpPr>
        <p:cxnSp>
          <p:nvCxnSpPr>
            <p:cNvPr id="60440" name="肘形连接符 60439"/>
            <p:cNvCxnSpPr/>
            <p:nvPr/>
          </p:nvCxnSpPr>
          <p:spPr>
            <a:xfrm flipV="1">
              <a:off x="3216" y="1656"/>
              <a:ext cx="1587" cy="1290"/>
            </a:xfrm>
            <a:prstGeom prst="bentConnector2">
              <a:avLst/>
            </a:prstGeom>
            <a:ln w="349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>
          <p:nvSpPr>
            <p:cNvPr id="60441" name="文本框 60440"/>
            <p:cNvSpPr txBox="1"/>
            <p:nvPr/>
          </p:nvSpPr>
          <p:spPr>
            <a:xfrm>
              <a:off x="3552" y="2688"/>
              <a:ext cx="1200" cy="538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经济实力增强</a:t>
              </a:r>
              <a:endParaRPr lang="zh-CN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政治权利较少</a:t>
              </a:r>
              <a:endParaRPr lang="zh-CN" altLang="en-US" sz="20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0442" name="组合 60441"/>
          <p:cNvGrpSpPr/>
          <p:nvPr/>
        </p:nvGrpSpPr>
        <p:grpSpPr>
          <a:xfrm>
            <a:off x="5867400" y="2266950"/>
            <a:ext cx="2057400" cy="3825875"/>
            <a:chOff x="3696" y="1344"/>
            <a:chExt cx="1296" cy="2410"/>
          </a:xfrm>
        </p:grpSpPr>
        <p:cxnSp>
          <p:nvCxnSpPr>
            <p:cNvPr id="60443" name="肘形连接符 60442"/>
            <p:cNvCxnSpPr/>
            <p:nvPr/>
          </p:nvCxnSpPr>
          <p:spPr>
            <a:xfrm flipV="1">
              <a:off x="3696" y="1344"/>
              <a:ext cx="1248" cy="2184"/>
            </a:xfrm>
            <a:prstGeom prst="bentConnector3">
              <a:avLst>
                <a:gd name="adj1" fmla="val 111537"/>
              </a:avLst>
            </a:prstGeom>
            <a:ln w="349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>
          <p:nvSpPr>
            <p:cNvPr id="60444" name="文本框 60443"/>
            <p:cNvSpPr txBox="1"/>
            <p:nvPr/>
          </p:nvSpPr>
          <p:spPr>
            <a:xfrm>
              <a:off x="3792" y="3312"/>
              <a:ext cx="1200" cy="442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生活日益贫困</a:t>
              </a:r>
              <a:b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</a:b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进行反抗斗争</a:t>
              </a:r>
              <a:endParaRPr lang="zh-CN" altLang="en-US" sz="20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0446" name="文本框 60445"/>
          <p:cNvSpPr txBox="1"/>
          <p:nvPr/>
        </p:nvSpPr>
        <p:spPr>
          <a:xfrm>
            <a:off x="8303260" y="228600"/>
            <a:ext cx="551815" cy="5638800"/>
          </a:xfrm>
          <a:prstGeom prst="rect">
            <a:avLst/>
          </a:prstGeom>
          <a:solidFill>
            <a:srgbClr val="FFCC99"/>
          </a:solidFill>
          <a:ln w="9525">
            <a:noFill/>
          </a:ln>
        </p:spPr>
        <p:txBody>
          <a:bodyPr vert="eaVert"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琥珀" pitchFamily="2" charset="-122"/>
              </a:rPr>
              <a:t>幕府已成为众矢之的，国内阶级矛盾激化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ea typeface="华文琥珀" pitchFamily="2" charset="-122"/>
            </a:endParaRPr>
          </a:p>
        </p:txBody>
      </p:sp>
      <p:grpSp>
        <p:nvGrpSpPr>
          <p:cNvPr id="60447" name="组合 60446"/>
          <p:cNvGrpSpPr/>
          <p:nvPr/>
        </p:nvGrpSpPr>
        <p:grpSpPr>
          <a:xfrm>
            <a:off x="3924300" y="2781300"/>
            <a:ext cx="3048000" cy="1463675"/>
            <a:chOff x="2544" y="1728"/>
            <a:chExt cx="1920" cy="922"/>
          </a:xfrm>
        </p:grpSpPr>
        <p:cxnSp>
          <p:nvCxnSpPr>
            <p:cNvPr id="60448" name="肘形连接符 60447"/>
            <p:cNvCxnSpPr/>
            <p:nvPr/>
          </p:nvCxnSpPr>
          <p:spPr>
            <a:xfrm flipV="1">
              <a:off x="2544" y="1728"/>
              <a:ext cx="1920" cy="672"/>
            </a:xfrm>
            <a:prstGeom prst="bentConnector2">
              <a:avLst/>
            </a:prstGeom>
            <a:ln w="349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sp>
          <p:nvSpPr>
            <p:cNvPr id="60449" name="文本框 60448"/>
            <p:cNvSpPr txBox="1"/>
            <p:nvPr/>
          </p:nvSpPr>
          <p:spPr>
            <a:xfrm>
              <a:off x="2880" y="2112"/>
              <a:ext cx="1248" cy="538"/>
            </a:xfrm>
            <a:prstGeom prst="rect">
              <a:avLst/>
            </a:prstGeom>
            <a:solidFill>
              <a:srgbClr val="FFFF00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经济状况恶化</a:t>
              </a:r>
              <a:endParaRPr lang="zh-CN" altLang="en-US" sz="2000" b="1" dirty="0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solidFill>
                    <a:srgbClr val="0000CC"/>
                  </a:solidFill>
                  <a:latin typeface="Times New Roman" panose="02020603050405020304" pitchFamily="18" charset="0"/>
                </a:rPr>
                <a:t>不满情绪增强</a:t>
              </a:r>
              <a:endParaRPr lang="zh-CN" altLang="en-US" sz="20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2532" name="文本占位符 22531"/>
          <p:cNvSpPr>
            <a:spLocks noGrp="1"/>
          </p:cNvSpPr>
          <p:nvPr/>
        </p:nvSpPr>
        <p:spPr>
          <a:xfrm>
            <a:off x="228283" y="152400"/>
            <a:ext cx="7345362" cy="8636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solidFill>
                  <a:srgbClr val="000000"/>
                </a:solidFill>
                <a:ea typeface="楷体_GB2312" pitchFamily="49" charset="-122"/>
              </a:rPr>
              <a:t>一、德川幕府的统治</a:t>
            </a:r>
            <a:endParaRPr lang="zh-CN" altLang="en-US" sz="3600" b="1" dirty="0">
              <a:solidFill>
                <a:srgbClr val="000000"/>
              </a:solidFill>
              <a:ea typeface="楷体_GB2312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0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0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6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8" name="文本框 36867"/>
          <p:cNvSpPr txBox="1"/>
          <p:nvPr/>
        </p:nvSpPr>
        <p:spPr>
          <a:xfrm>
            <a:off x="580390" y="909003"/>
            <a:ext cx="7632700" cy="9461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1837</a:t>
            </a:r>
            <a:r>
              <a:rPr lang="zh-CN" altLang="en-US" sz="2800" b="1" dirty="0">
                <a:solidFill>
                  <a:schemeClr val="tx1"/>
                </a:solidFill>
                <a:latin typeface="宋体" panose="02010600030101010101" pitchFamily="2" charset="-122"/>
              </a:rPr>
              <a:t>年，下级武士          起义，日本封建社会的        开始动摇</a:t>
            </a:r>
            <a:endParaRPr lang="zh-CN" altLang="en-US" sz="2800" b="1" dirty="0">
              <a:solidFill>
                <a:schemeClr val="tx1"/>
              </a:solidFill>
              <a:latin typeface="宋体" panose="02010600030101010101" pitchFamily="2" charset="-122"/>
            </a:endParaRPr>
          </a:p>
        </p:txBody>
      </p:sp>
      <p:sp>
        <p:nvSpPr>
          <p:cNvPr id="36869" name="直接连接符 36868"/>
          <p:cNvSpPr/>
          <p:nvPr/>
        </p:nvSpPr>
        <p:spPr>
          <a:xfrm>
            <a:off x="3562985" y="1398270"/>
            <a:ext cx="1668145" cy="11430"/>
          </a:xfrm>
          <a:prstGeom prst="line">
            <a:avLst/>
          </a:prstGeom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6870" name="直接连接符 36869"/>
          <p:cNvSpPr/>
          <p:nvPr/>
        </p:nvSpPr>
        <p:spPr>
          <a:xfrm>
            <a:off x="1774508" y="1771968"/>
            <a:ext cx="1225550" cy="0"/>
          </a:xfrm>
          <a:prstGeom prst="line">
            <a:avLst/>
          </a:prstGeom>
          <a:ln w="19050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36872" name="图片 3687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8175" y="2083118"/>
            <a:ext cx="4679950" cy="4505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6873" name="文本框 36872"/>
          <p:cNvSpPr txBox="1"/>
          <p:nvPr/>
        </p:nvSpPr>
        <p:spPr>
          <a:xfrm>
            <a:off x="3562985" y="909003"/>
            <a:ext cx="19446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大盐平八郎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6874" name="文本框 36873"/>
          <p:cNvSpPr txBox="1"/>
          <p:nvPr/>
        </p:nvSpPr>
        <p:spPr>
          <a:xfrm>
            <a:off x="1774508" y="1314768"/>
            <a:ext cx="17287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统治基础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矩形 41985"/>
          <p:cNvSpPr/>
          <p:nvPr/>
        </p:nvSpPr>
        <p:spPr>
          <a:xfrm>
            <a:off x="250825" y="188913"/>
            <a:ext cx="8229600" cy="13843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1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lvl="0" algn="l"/>
            <a:r>
              <a:rPr lang="zh-CN" altLang="en-US" sz="5400" b="0" dirty="0">
                <a:solidFill>
                  <a:srgbClr val="000000"/>
                </a:solidFill>
                <a:ea typeface="楷体_GB2312" pitchFamily="49" charset="-122"/>
              </a:rPr>
              <a:t>二、黑船事件</a:t>
            </a:r>
            <a:endParaRPr lang="zh-CN" altLang="en-US" sz="5400" b="0" dirty="0">
              <a:solidFill>
                <a:srgbClr val="000000"/>
              </a:solidFill>
              <a:ea typeface="楷体_GB2312" pitchFamily="49" charset="-122"/>
            </a:endParaRPr>
          </a:p>
        </p:txBody>
      </p:sp>
      <p:sp>
        <p:nvSpPr>
          <p:cNvPr id="41987" name="文本框 41986"/>
          <p:cNvSpPr txBox="1"/>
          <p:nvPr/>
        </p:nvSpPr>
        <p:spPr>
          <a:xfrm>
            <a:off x="250825" y="1557338"/>
            <a:ext cx="8135938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sz="2800" b="1">
              <a:latin typeface="Arial" panose="020B0604020202020204" pitchFamily="34" charset="0"/>
            </a:endParaRPr>
          </a:p>
          <a:p>
            <a:r>
              <a:rPr lang="en-US" altLang="zh-CN" sz="2800" b="1" dirty="0">
                <a:latin typeface="Arial" panose="020B0604020202020204" pitchFamily="34" charset="0"/>
              </a:rPr>
              <a:t>1</a:t>
            </a:r>
            <a:r>
              <a:rPr lang="zh-CN" altLang="en-US" sz="2800" b="1" dirty="0">
                <a:latin typeface="Arial" panose="020B0604020202020204" pitchFamily="34" charset="0"/>
              </a:rPr>
              <a:t>、</a:t>
            </a:r>
            <a:r>
              <a:rPr lang="en-US" altLang="zh-CN" sz="2800" b="1" dirty="0">
                <a:latin typeface="Arial" panose="020B0604020202020204" pitchFamily="34" charset="0"/>
              </a:rPr>
              <a:t>19</a:t>
            </a:r>
            <a:r>
              <a:rPr lang="zh-CN" altLang="en-US" sz="2800" b="1" dirty="0">
                <a:latin typeface="Arial" panose="020B0604020202020204" pitchFamily="34" charset="0"/>
              </a:rPr>
              <a:t>世纪中期，随着                的完成，资本主义国家急需扩大                 和掠夺           。</a:t>
            </a:r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1993" name="直接连接符 41992"/>
          <p:cNvSpPr/>
          <p:nvPr/>
        </p:nvSpPr>
        <p:spPr>
          <a:xfrm>
            <a:off x="3804920" y="2421890"/>
            <a:ext cx="1606550" cy="635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94" name="直接连接符 41993"/>
          <p:cNvSpPr/>
          <p:nvPr/>
        </p:nvSpPr>
        <p:spPr>
          <a:xfrm>
            <a:off x="2472055" y="2896870"/>
            <a:ext cx="1607185" cy="1270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95" name="直接连接符 41994"/>
          <p:cNvSpPr/>
          <p:nvPr/>
        </p:nvSpPr>
        <p:spPr>
          <a:xfrm flipV="1">
            <a:off x="5214620" y="2897505"/>
            <a:ext cx="1250950" cy="635"/>
          </a:xfrm>
          <a:prstGeom prst="line">
            <a:avLst/>
          </a:prstGeom>
          <a:ln w="2857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996" name="文本框 41995"/>
          <p:cNvSpPr txBox="1"/>
          <p:nvPr/>
        </p:nvSpPr>
        <p:spPr>
          <a:xfrm>
            <a:off x="3804920" y="1989455"/>
            <a:ext cx="16065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工业革命</a:t>
            </a:r>
            <a:endParaRPr lang="zh-CN" altLang="en-US" sz="28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41997" name="文本框 41996"/>
          <p:cNvSpPr txBox="1"/>
          <p:nvPr/>
        </p:nvSpPr>
        <p:spPr>
          <a:xfrm>
            <a:off x="2471738" y="2421890"/>
            <a:ext cx="161290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海外市场</a:t>
            </a:r>
            <a:endParaRPr lang="zh-CN" altLang="en-US" sz="2800" b="1" dirty="0">
              <a:solidFill>
                <a:srgbClr val="00FF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41998" name="文本框 41997"/>
          <p:cNvSpPr txBox="1"/>
          <p:nvPr/>
        </p:nvSpPr>
        <p:spPr>
          <a:xfrm>
            <a:off x="5411470" y="2421890"/>
            <a:ext cx="89789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49" charset="-122"/>
              </a:rPr>
              <a:t>原料</a:t>
            </a:r>
            <a:endParaRPr lang="zh-CN" altLang="en-US" sz="2800" b="1" dirty="0">
              <a:solidFill>
                <a:srgbClr val="00FF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41999" name="矩形 41998"/>
          <p:cNvSpPr/>
          <p:nvPr/>
        </p:nvSpPr>
        <p:spPr>
          <a:xfrm>
            <a:off x="395288" y="4221163"/>
            <a:ext cx="5759450" cy="5191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en-US" altLang="zh-CN" sz="2800" b="1" dirty="0">
                <a:latin typeface="Impact" panose="020B0806030902050204" pitchFamily="34" charset="0"/>
                <a:ea typeface="宋体-18030" pitchFamily="49" charset="-122"/>
              </a:rPr>
              <a:t>2</a:t>
            </a:r>
            <a:r>
              <a:rPr lang="zh-CN" altLang="en-US" sz="2800" b="1" dirty="0">
                <a:latin typeface="Impact" panose="020B0806030902050204" pitchFamily="34" charset="0"/>
                <a:ea typeface="宋体-18030" pitchFamily="49" charset="-122"/>
              </a:rPr>
              <a:t>、日本闭关锁国、封建落后</a:t>
            </a:r>
            <a:r>
              <a:rPr lang="zh-CN" alt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endParaRPr lang="zh-CN" alt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19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19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6" grpId="0"/>
      <p:bldP spid="41997" grpId="0"/>
      <p:bldP spid="419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4" name="图片 38913" descr="4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1"/>
          <a:srcRect l="1666" t="26376" r="1666" b="11421"/>
          <a:stretch>
            <a:fillRect/>
          </a:stretch>
        </p:blipFill>
        <p:spPr>
          <a:xfrm>
            <a:off x="0" y="0"/>
            <a:ext cx="79248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5" name="文本框 38914"/>
          <p:cNvSpPr txBox="1"/>
          <p:nvPr/>
        </p:nvSpPr>
        <p:spPr>
          <a:xfrm>
            <a:off x="7956550" y="1268413"/>
            <a:ext cx="647700" cy="4359275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佩 里 登 陆</a:t>
            </a:r>
            <a:endParaRPr lang="zh-CN" altLang="en-US" sz="4000" b="1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8916" name="文本框 38915"/>
          <p:cNvSpPr txBox="1"/>
          <p:nvPr/>
        </p:nvSpPr>
        <p:spPr>
          <a:xfrm>
            <a:off x="6516688" y="5805488"/>
            <a:ext cx="1403350" cy="5191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0000CC"/>
                </a:solidFill>
                <a:latin typeface="Arial" panose="020B0604020202020204" pitchFamily="34" charset="0"/>
              </a:rPr>
              <a:t>1853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</a:rPr>
              <a:t>年</a:t>
            </a:r>
            <a:endParaRPr lang="zh-CN" altLang="en-US" sz="2800" b="1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38918" name="竖卷形 38917"/>
          <p:cNvSpPr/>
          <p:nvPr/>
        </p:nvSpPr>
        <p:spPr>
          <a:xfrm>
            <a:off x="990600" y="304800"/>
            <a:ext cx="1676400" cy="5257800"/>
          </a:xfrm>
          <a:prstGeom prst="verticalScroll">
            <a:avLst>
              <a:gd name="adj" fmla="val 12500"/>
            </a:avLst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ang="5400000" scaled="0"/>
          </a:gra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vert="eaVert" wrap="none" anchor="ctr"/>
          <a:p>
            <a:pPr algn="ctr"/>
            <a:r>
              <a:rPr lang="zh-CN" altLang="en-US" sz="4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惊 破 太 平 梦</a:t>
            </a:r>
            <a:endParaRPr lang="zh-CN" altLang="en-US" sz="4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8919" name="竖卷形 38918"/>
          <p:cNvSpPr/>
          <p:nvPr/>
        </p:nvSpPr>
        <p:spPr>
          <a:xfrm>
            <a:off x="4643438" y="260350"/>
            <a:ext cx="1600200" cy="5334000"/>
          </a:xfrm>
          <a:prstGeom prst="verticalScroll">
            <a:avLst>
              <a:gd name="adj" fmla="val 12500"/>
            </a:avLst>
          </a:prstGeom>
          <a:gradFill>
            <a:gsLst>
              <a:gs pos="0">
                <a:srgbClr val="FECF40"/>
              </a:gs>
              <a:gs pos="100000">
                <a:srgbClr val="846C21"/>
              </a:gs>
            </a:gsLst>
            <a:lin ang="5400000" scaled="0"/>
          </a:gradFill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vert="eaVert" wrap="none" anchor="ctr"/>
          <a:p>
            <a:pPr algn="ctr"/>
            <a:r>
              <a:rPr lang="zh-CN" altLang="en-US" sz="48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几 只 蒸 汽 船</a:t>
            </a:r>
            <a:endParaRPr lang="zh-CN" altLang="en-US" sz="48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 bldLvl="0" animBg="1"/>
      <p:bldP spid="3891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902" name="爆炸形 1 37901"/>
          <p:cNvSpPr/>
          <p:nvPr/>
        </p:nvSpPr>
        <p:spPr>
          <a:xfrm>
            <a:off x="0" y="260350"/>
            <a:ext cx="4859338" cy="5184775"/>
          </a:xfrm>
          <a:prstGeom prst="irregularSeal1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7892" name="文本框 37891"/>
          <p:cNvSpPr txBox="1"/>
          <p:nvPr/>
        </p:nvSpPr>
        <p:spPr>
          <a:xfrm>
            <a:off x="468313" y="1898650"/>
            <a:ext cx="3959225" cy="17367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5400" b="1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民族危机</a:t>
            </a:r>
            <a:endParaRPr lang="zh-CN" altLang="en-US" sz="5400" b="1" dirty="0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  <a:p>
            <a:r>
              <a:rPr lang="zh-CN" altLang="en-US" sz="5400" b="1" dirty="0">
                <a:solidFill>
                  <a:srgbClr val="FFFF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国门被打开</a:t>
            </a:r>
            <a:endParaRPr lang="zh-CN" altLang="en-US" sz="5400" b="1">
              <a:solidFill>
                <a:srgbClr val="FFFF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graphicFrame>
        <p:nvGraphicFramePr>
          <p:cNvPr id="37893" name="内容占位符 37892"/>
          <p:cNvGraphicFramePr/>
          <p:nvPr>
            <p:ph idx="1"/>
          </p:nvPr>
        </p:nvGraphicFramePr>
        <p:xfrm>
          <a:off x="3132138" y="1628775"/>
          <a:ext cx="37782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9610725" imgH="10467975" progId="CorelDRAW.Graphic.10">
                  <p:embed/>
                </p:oleObj>
              </mc:Choice>
              <mc:Fallback>
                <p:oleObj name="" r:id="rId1" imgW="9610725" imgH="10467975" progId="CorelDRAW.Graphic.10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32138" y="1628775"/>
                        <a:ext cx="3778250" cy="41148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900" name="组合 37899"/>
          <p:cNvGrpSpPr/>
          <p:nvPr/>
        </p:nvGrpSpPr>
        <p:grpSpPr>
          <a:xfrm>
            <a:off x="4211638" y="2492375"/>
            <a:ext cx="4105275" cy="1747838"/>
            <a:chOff x="2653" y="1570"/>
            <a:chExt cx="2586" cy="1101"/>
          </a:xfrm>
        </p:grpSpPr>
        <p:sp>
          <p:nvSpPr>
            <p:cNvPr id="37895" name="文本框 37894"/>
            <p:cNvSpPr txBox="1"/>
            <p:nvPr/>
          </p:nvSpPr>
          <p:spPr>
            <a:xfrm>
              <a:off x="2653" y="1570"/>
              <a:ext cx="1224" cy="480"/>
            </a:xfrm>
            <a:prstGeom prst="rect">
              <a:avLst/>
            </a:prstGeom>
            <a:noFill/>
            <a:ln w="9525">
              <a:noFill/>
            </a:ln>
            <a:effectLst>
              <a:outerShdw dist="35921" dir="2699999" algn="ctr" rotWithShape="0">
                <a:schemeClr val="bg2"/>
              </a:outerShdw>
            </a:effectLst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4400" b="1" dirty="0">
                  <a:solidFill>
                    <a:srgbClr val="00FF00"/>
                  </a:solidFill>
                  <a:latin typeface="Times New Roman" panose="02020603050405020304" pitchFamily="18" charset="0"/>
                  <a:ea typeface="华文隶书" pitchFamily="2" charset="-122"/>
                </a:rPr>
                <a:t>浦贺港</a:t>
              </a:r>
              <a:endParaRPr lang="zh-CN" altLang="en-US" sz="4400" b="1" dirty="0">
                <a:solidFill>
                  <a:srgbClr val="00FF00"/>
                </a:solidFill>
                <a:latin typeface="Times New Roman" panose="02020603050405020304" pitchFamily="18" charset="0"/>
                <a:ea typeface="华文隶书" pitchFamily="2" charset="-122"/>
              </a:endParaRPr>
            </a:p>
          </p:txBody>
        </p:sp>
        <p:sp>
          <p:nvSpPr>
            <p:cNvPr id="37896" name="矩形 37895"/>
            <p:cNvSpPr/>
            <p:nvPr/>
          </p:nvSpPr>
          <p:spPr>
            <a:xfrm>
              <a:off x="4468" y="1706"/>
              <a:ext cx="771" cy="317"/>
            </a:xfrm>
            <a:prstGeom prst="rect">
              <a:avLst/>
            </a:pr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36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1853</a:t>
              </a:r>
              <a:endParaRPr lang="en-US" altLang="zh-CN" sz="36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897" name="左箭头 37896">
              <a:hlinkClick r:id="" action="ppaction://hlinkshowjump?jump=nextslide"/>
            </p:cNvPr>
            <p:cNvSpPr/>
            <p:nvPr/>
          </p:nvSpPr>
          <p:spPr>
            <a:xfrm>
              <a:off x="3787" y="2024"/>
              <a:ext cx="861" cy="272"/>
            </a:xfrm>
            <a:prstGeom prst="leftArrow">
              <a:avLst>
                <a:gd name="adj1" fmla="val 50000"/>
                <a:gd name="adj2" fmla="val 79136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37898" name="图片 37897" descr="美国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77" y="2341"/>
              <a:ext cx="632" cy="330"/>
            </a:xfrm>
            <a:prstGeom prst="rect">
              <a:avLst/>
            </a:prstGeom>
            <a:noFill/>
            <a:ln w="9525">
              <a:noFill/>
            </a:ln>
            <a:effectLst>
              <a:outerShdw dist="81320" dir="3080411" algn="ctr" rotWithShape="0">
                <a:schemeClr val="tx1"/>
              </a:outerShdw>
            </a:effectLst>
          </p:spPr>
        </p:pic>
      </p:grpSp>
      <p:sp>
        <p:nvSpPr>
          <p:cNvPr id="37899" name="横卷形 37898"/>
          <p:cNvSpPr/>
          <p:nvPr/>
        </p:nvSpPr>
        <p:spPr>
          <a:xfrm>
            <a:off x="395288" y="5084763"/>
            <a:ext cx="7632700" cy="15113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5400" b="1" dirty="0">
                <a:solidFill>
                  <a:srgbClr val="000000"/>
                </a:solidFill>
                <a:latin typeface="Times New Roman" panose="02020603050405020304" pitchFamily="18" charset="0"/>
                <a:ea typeface="华文隶书" pitchFamily="2" charset="-122"/>
              </a:rPr>
              <a:t>1854</a:t>
            </a:r>
            <a:r>
              <a:rPr lang="zh-CN" altLang="en-US" sz="5400" b="1" dirty="0">
                <a:solidFill>
                  <a:srgbClr val="000000"/>
                </a:solidFill>
                <a:latin typeface="Times New Roman" panose="02020603050405020304" pitchFamily="18" charset="0"/>
                <a:ea typeface="华文隶书" pitchFamily="2" charset="-122"/>
              </a:rPr>
              <a:t>年</a:t>
            </a:r>
            <a:r>
              <a:rPr lang="en-US" altLang="zh-CN" sz="5400" b="1" dirty="0">
                <a:solidFill>
                  <a:srgbClr val="000000"/>
                </a:solidFill>
                <a:latin typeface="Times New Roman" panose="02020603050405020304" pitchFamily="18" charset="0"/>
                <a:ea typeface="华文隶书" pitchFamily="2" charset="-122"/>
              </a:rPr>
              <a:t>《</a:t>
            </a:r>
            <a:r>
              <a:rPr lang="zh-CN" altLang="en-US" sz="5400" b="1" dirty="0">
                <a:solidFill>
                  <a:srgbClr val="000000"/>
                </a:solidFill>
                <a:latin typeface="Times New Roman" panose="02020603050405020304" pitchFamily="18" charset="0"/>
                <a:ea typeface="华文隶书" pitchFamily="2" charset="-122"/>
              </a:rPr>
              <a:t>日美亲善条约</a:t>
            </a:r>
            <a:r>
              <a:rPr lang="en-US" altLang="zh-CN" sz="5400" b="1">
                <a:solidFill>
                  <a:srgbClr val="000000"/>
                </a:solidFill>
                <a:latin typeface="Times New Roman" panose="02020603050405020304" pitchFamily="18" charset="0"/>
                <a:ea typeface="华文隶书" pitchFamily="2" charset="-122"/>
              </a:rPr>
              <a:t>》</a:t>
            </a:r>
            <a:endParaRPr lang="en-US" altLang="zh-CN" sz="5400" b="1">
              <a:solidFill>
                <a:srgbClr val="000000"/>
              </a:solidFill>
              <a:latin typeface="Times New Roman" panose="02020603050405020304" pitchFamily="18" charset="0"/>
              <a:ea typeface="华文隶书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78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379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379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  <p:bldP spid="37899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2" name="矩形 43011"/>
          <p:cNvSpPr/>
          <p:nvPr/>
        </p:nvSpPr>
        <p:spPr>
          <a:xfrm>
            <a:off x="430848" y="405448"/>
            <a:ext cx="8497887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列强侵略对日本的影响：</a:t>
            </a:r>
            <a:endParaRPr lang="zh-CN" altLang="en-US" sz="3200" b="1" dirty="0">
              <a:effectLst>
                <a:outerShdw blurRad="38100" dist="38100" dir="2700000">
                  <a:srgbClr val="C0C0C0"/>
                </a:outerShdw>
              </a:effectLst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（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楷体_GB2312" pitchFamily="49" charset="-122"/>
                <a:ea typeface="楷体_GB2312" pitchFamily="49" charset="-122"/>
              </a:rPr>
              <a:t>西方殖民侵略既有破坏性，又有建设性）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43013" name="矩形 43012"/>
          <p:cNvSpPr/>
          <p:nvPr/>
        </p:nvSpPr>
        <p:spPr>
          <a:xfrm>
            <a:off x="539750" y="1628775"/>
            <a:ext cx="8280400" cy="2405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危害：</a:t>
            </a:r>
            <a:endParaRPr lang="zh-CN" altLang="en-US" sz="3200" b="1" dirty="0">
              <a:solidFill>
                <a:srgbClr val="00FF00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1</a:t>
            </a:r>
            <a:r>
              <a:rPr lang="zh-CN" altLang="en-US" sz="2400" b="1" dirty="0">
                <a:latin typeface="Arial" panose="020B0604020202020204" pitchFamily="34" charset="0"/>
              </a:rPr>
              <a:t>）日本丧失               ，陷入了                 的危机之中，    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                          加剧。</a:t>
            </a:r>
            <a:endParaRPr lang="zh-CN" altLang="en-US" sz="2400" b="1" dirty="0">
              <a:latin typeface="Arial" panose="020B0604020202020204" pitchFamily="34" charset="0"/>
            </a:endParaRPr>
          </a:p>
          <a:p>
            <a:r>
              <a:rPr lang="zh-CN" altLang="en-US" sz="2400" b="1" dirty="0">
                <a:latin typeface="Arial" panose="020B0604020202020204" pitchFamily="34" charset="0"/>
              </a:rPr>
              <a:t>（</a:t>
            </a:r>
            <a:r>
              <a:rPr lang="en-US" altLang="zh-CN" sz="2400" b="1" dirty="0">
                <a:latin typeface="Arial" panose="020B0604020202020204" pitchFamily="34" charset="0"/>
              </a:rPr>
              <a:t>2</a:t>
            </a:r>
            <a:r>
              <a:rPr lang="zh-CN" altLang="en-US" sz="2400" b="1" dirty="0">
                <a:latin typeface="Arial" panose="020B0604020202020204" pitchFamily="34" charset="0"/>
              </a:rPr>
              <a:t>）欧美国家在日本大量倾销                  ，掠夺           ，套购           ，导致日本手工工场         ，工人         ，物价     ，人民         ，社会动荡不安，社会          加剧。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3014" name="矩形 43013"/>
          <p:cNvSpPr/>
          <p:nvPr/>
        </p:nvSpPr>
        <p:spPr>
          <a:xfrm>
            <a:off x="539433" y="4429760"/>
            <a:ext cx="7991475" cy="13096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客观进步作用：</a:t>
            </a:r>
            <a:endParaRPr lang="zh-CN" altLang="en-US" sz="3200" b="1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    </a:t>
            </a:r>
            <a:r>
              <a:rPr lang="zh-CN" altLang="en-US" sz="2400" b="1" dirty="0">
                <a:latin typeface="宋体-18030" pitchFamily="49" charset="-122"/>
                <a:ea typeface="宋体-18030" pitchFamily="49" charset="-122"/>
              </a:rPr>
              <a:t>使日本从锁国走向开国，客观上刺激了日本      ，冲击了封建经济，加剧了     统治危机</a:t>
            </a:r>
            <a:endParaRPr lang="zh-CN" altLang="en-US" sz="2400" b="1" dirty="0">
              <a:latin typeface="宋体-18030" pitchFamily="49" charset="-122"/>
              <a:ea typeface="宋体-18030" pitchFamily="49" charset="-122"/>
            </a:endParaRPr>
          </a:p>
        </p:txBody>
      </p:sp>
      <p:sp>
        <p:nvSpPr>
          <p:cNvPr id="43016" name="文本框 43015"/>
          <p:cNvSpPr txBox="1"/>
          <p:nvPr/>
        </p:nvSpPr>
        <p:spPr>
          <a:xfrm>
            <a:off x="2801938" y="2108200"/>
            <a:ext cx="1265237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大量主权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17" name="文本框 43016"/>
          <p:cNvSpPr txBox="1"/>
          <p:nvPr/>
        </p:nvSpPr>
        <p:spPr>
          <a:xfrm>
            <a:off x="5076825" y="2060575"/>
            <a:ext cx="1511300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pPr algn="ctr"/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半殖民地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18" name="文本框 43017"/>
          <p:cNvSpPr txBox="1"/>
          <p:nvPr/>
        </p:nvSpPr>
        <p:spPr>
          <a:xfrm>
            <a:off x="1476375" y="2492375"/>
            <a:ext cx="1223963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民族危机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19" name="文本框 43018"/>
          <p:cNvSpPr txBox="1"/>
          <p:nvPr/>
        </p:nvSpPr>
        <p:spPr>
          <a:xfrm>
            <a:off x="4859338" y="2852738"/>
            <a:ext cx="1454150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廉价工业品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0" name="文本框 43019"/>
          <p:cNvSpPr txBox="1"/>
          <p:nvPr/>
        </p:nvSpPr>
        <p:spPr>
          <a:xfrm>
            <a:off x="7235825" y="2852738"/>
            <a:ext cx="792163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原 料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1" name="文本框 43020"/>
          <p:cNvSpPr txBox="1"/>
          <p:nvPr/>
        </p:nvSpPr>
        <p:spPr>
          <a:xfrm>
            <a:off x="1042988" y="3213100"/>
            <a:ext cx="720725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黄金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2" name="文本框 43021"/>
          <p:cNvSpPr txBox="1"/>
          <p:nvPr/>
        </p:nvSpPr>
        <p:spPr>
          <a:xfrm>
            <a:off x="5148263" y="3644900"/>
            <a:ext cx="719137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危机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3" name="文本框 43022"/>
          <p:cNvSpPr txBox="1"/>
          <p:nvPr/>
        </p:nvSpPr>
        <p:spPr>
          <a:xfrm>
            <a:off x="4643438" y="3213100"/>
            <a:ext cx="792162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破产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4" name="文本框 43023"/>
          <p:cNvSpPr txBox="1"/>
          <p:nvPr/>
        </p:nvSpPr>
        <p:spPr>
          <a:xfrm>
            <a:off x="6372225" y="3213100"/>
            <a:ext cx="792163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失业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5" name="文本框 43024"/>
          <p:cNvSpPr txBox="1"/>
          <p:nvPr/>
        </p:nvSpPr>
        <p:spPr>
          <a:xfrm>
            <a:off x="7956550" y="3213100"/>
            <a:ext cx="792163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暴涨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7" name="文本框 43026"/>
          <p:cNvSpPr txBox="1"/>
          <p:nvPr/>
        </p:nvSpPr>
        <p:spPr>
          <a:xfrm>
            <a:off x="1331913" y="3644900"/>
            <a:ext cx="719137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起义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8" name="文本框 43027"/>
          <p:cNvSpPr txBox="1"/>
          <p:nvPr/>
        </p:nvSpPr>
        <p:spPr>
          <a:xfrm>
            <a:off x="7138353" y="4886643"/>
            <a:ext cx="1973262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资本主义的发展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29" name="文本框 43028"/>
          <p:cNvSpPr txBox="1"/>
          <p:nvPr/>
        </p:nvSpPr>
        <p:spPr>
          <a:xfrm>
            <a:off x="4067175" y="5283518"/>
            <a:ext cx="695325" cy="39687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000" b="1" dirty="0">
                <a:solidFill>
                  <a:srgbClr val="0033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" panose="020B0604020202020204" pitchFamily="34" charset="0"/>
              </a:rPr>
              <a:t>幕府</a:t>
            </a:r>
            <a:endParaRPr lang="zh-CN" altLang="en-US" sz="2000" b="1" dirty="0">
              <a:solidFill>
                <a:srgbClr val="003300"/>
              </a:solidFill>
              <a:effectLst>
                <a:outerShdw blurRad="38100" dist="38100" dir="2700000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3030" name="直接连接符 43029"/>
          <p:cNvSpPr/>
          <p:nvPr/>
        </p:nvSpPr>
        <p:spPr>
          <a:xfrm>
            <a:off x="2771775" y="2492375"/>
            <a:ext cx="12954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1" name="直接连接符 43030"/>
          <p:cNvSpPr/>
          <p:nvPr/>
        </p:nvSpPr>
        <p:spPr>
          <a:xfrm>
            <a:off x="5076825" y="2492375"/>
            <a:ext cx="1439863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2" name="直接连接符 43031"/>
          <p:cNvSpPr/>
          <p:nvPr/>
        </p:nvSpPr>
        <p:spPr>
          <a:xfrm>
            <a:off x="1476375" y="2852738"/>
            <a:ext cx="1366838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3" name="直接连接符 43032"/>
          <p:cNvSpPr/>
          <p:nvPr/>
        </p:nvSpPr>
        <p:spPr>
          <a:xfrm>
            <a:off x="4932363" y="3213100"/>
            <a:ext cx="136842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4" name="直接连接符 43033"/>
          <p:cNvSpPr/>
          <p:nvPr/>
        </p:nvSpPr>
        <p:spPr>
          <a:xfrm>
            <a:off x="7308850" y="3213100"/>
            <a:ext cx="719138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5" name="直接连接符 43034"/>
          <p:cNvSpPr/>
          <p:nvPr/>
        </p:nvSpPr>
        <p:spPr>
          <a:xfrm>
            <a:off x="1116013" y="3573463"/>
            <a:ext cx="647700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6" name="直接连接符 43035"/>
          <p:cNvSpPr/>
          <p:nvPr/>
        </p:nvSpPr>
        <p:spPr>
          <a:xfrm>
            <a:off x="4716463" y="3573463"/>
            <a:ext cx="719137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7" name="直接连接符 43036"/>
          <p:cNvSpPr/>
          <p:nvPr/>
        </p:nvSpPr>
        <p:spPr>
          <a:xfrm>
            <a:off x="6443663" y="3573463"/>
            <a:ext cx="649287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8" name="直接连接符 43037"/>
          <p:cNvSpPr/>
          <p:nvPr/>
        </p:nvSpPr>
        <p:spPr>
          <a:xfrm>
            <a:off x="8027988" y="3573463"/>
            <a:ext cx="649287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39" name="直接连接符 43038"/>
          <p:cNvSpPr/>
          <p:nvPr/>
        </p:nvSpPr>
        <p:spPr>
          <a:xfrm>
            <a:off x="1403350" y="4005263"/>
            <a:ext cx="649288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40" name="直接连接符 43039"/>
          <p:cNvSpPr/>
          <p:nvPr/>
        </p:nvSpPr>
        <p:spPr>
          <a:xfrm>
            <a:off x="5219700" y="4076700"/>
            <a:ext cx="649288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41" name="直接连接符 43040"/>
          <p:cNvSpPr/>
          <p:nvPr/>
        </p:nvSpPr>
        <p:spPr>
          <a:xfrm>
            <a:off x="7171055" y="5283518"/>
            <a:ext cx="190817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3042" name="直接连接符 43041"/>
          <p:cNvSpPr/>
          <p:nvPr/>
        </p:nvSpPr>
        <p:spPr>
          <a:xfrm>
            <a:off x="4067175" y="5739448"/>
            <a:ext cx="649288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c1faf89f-8563-4745-93bf-1fbc65b5eb8e}"/>
</p:tagLst>
</file>

<file path=ppt/tags/tag2.xml><?xml version="1.0" encoding="utf-8"?>
<p:tagLst xmlns:p="http://schemas.openxmlformats.org/presentationml/2006/main">
  <p:tag name="KSO_WM_UNIT_TABLE_BEAUTIFY" val="smartTable{394c87fe-bee2-44d0-a14e-7a35be576a07}"/>
</p:tagLst>
</file>

<file path=ppt/tags/tag3.xml><?xml version="1.0" encoding="utf-8"?>
<p:tagLst xmlns:p="http://schemas.openxmlformats.org/presentationml/2006/main">
  <p:tag name="KSO_WM_UNIT_TABLE_BEAUTIFY" val="smartTable{2f8727d8-fe9c-4ced-a84c-f75a726dad4b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2080</Words>
  <Application>WPS 演示</Application>
  <PresentationFormat>在屏幕上显示</PresentationFormat>
  <Paragraphs>320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6" baseType="lpstr">
      <vt:lpstr>Arial</vt:lpstr>
      <vt:lpstr>宋体</vt:lpstr>
      <vt:lpstr>Wingdings</vt:lpstr>
      <vt:lpstr>楷体_GB2312</vt:lpstr>
      <vt:lpstr>新宋体</vt:lpstr>
      <vt:lpstr>黑体</vt:lpstr>
      <vt:lpstr>Times New Roman</vt:lpstr>
      <vt:lpstr>华文琥珀</vt:lpstr>
      <vt:lpstr>Impact</vt:lpstr>
      <vt:lpstr>宋体-18030</vt:lpstr>
      <vt:lpstr>华文隶书</vt:lpstr>
      <vt:lpstr>微软雅黑</vt:lpstr>
      <vt:lpstr>华文新魏</vt:lpstr>
      <vt:lpstr>楷体</vt:lpstr>
      <vt:lpstr>Arial Unicode MS</vt:lpstr>
      <vt:lpstr>默认设计模板</vt:lpstr>
      <vt:lpstr>CorelDRAW.Graphic.10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思考:日本的君主立宪制同英国的君主立宪制相比,有哪些 共同点和不同点？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紫萱</cp:lastModifiedBy>
  <cp:revision>43</cp:revision>
  <dcterms:created xsi:type="dcterms:W3CDTF">2008-12-11T06:03:00Z</dcterms:created>
  <dcterms:modified xsi:type="dcterms:W3CDTF">2019-12-11T02:07:56Z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