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3"/>
    <p:sldId id="286" r:id="rId4"/>
    <p:sldId id="284" r:id="rId5"/>
    <p:sldId id="291" r:id="rId6"/>
    <p:sldId id="287" r:id="rId7"/>
    <p:sldId id="268" r:id="rId8"/>
    <p:sldId id="269" r:id="rId9"/>
    <p:sldId id="263" r:id="rId10"/>
    <p:sldId id="264" r:id="rId11"/>
    <p:sldId id="289" r:id="rId12"/>
    <p:sldId id="270" r:id="rId13"/>
    <p:sldId id="292" r:id="rId14"/>
    <p:sldId id="290" r:id="rId15"/>
    <p:sldId id="293" r:id="rId16"/>
    <p:sldId id="294" r:id="rId17"/>
    <p:sldId id="295" r:id="rId18"/>
    <p:sldId id="266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145" y="-81280"/>
            <a:ext cx="12226290" cy="6868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799430"/>
            <a:ext cx="10852237" cy="5041355"/>
          </a:xfrm>
        </p:spPr>
        <p:txBody>
          <a:bodyPr/>
          <a:p>
            <a:pPr marL="0" indent="0">
              <a:buNone/>
            </a:pPr>
            <a:endParaRPr lang="zh-CN" altLang="en-US" sz="8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80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</a:rPr>
              <a:t>品鉴人生</a:t>
            </a:r>
            <a:endParaRPr lang="zh-CN" altLang="en-US" sz="8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950" y="-26035"/>
            <a:ext cx="12108180" cy="6776085"/>
          </a:xfrm>
        </p:spPr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en-US" altLang="zh-CN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清末梁启超《读陆放翁集》之二“诗界千年靡靡风，</a:t>
            </a:r>
            <a:r>
              <a:rPr lang="zh-CN" altLang="en-US" sz="4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兵魂销尽国魂空</a:t>
            </a: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。集中十九从军乐，</a:t>
            </a:r>
            <a:r>
              <a:rPr lang="zh-CN" altLang="en-US" sz="4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亘古男儿一放翁</a:t>
            </a: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！”</a:t>
            </a: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林景熙《书陆放翁诗卷后》，对陆游继承杜甫的传统给予高度评价：“天宝诗人诗有史，杜鹃再拜泪如水。</a:t>
            </a:r>
            <a:r>
              <a:rPr lang="zh-CN" altLang="en-US" sz="4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龟堂一老旗鼓雄，劲气往往摩其垒。</a:t>
            </a:r>
            <a:r>
              <a:rPr lang="zh-CN" altLang="en-US" sz="4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1170" y="39370"/>
            <a:ext cx="11034395" cy="5967095"/>
          </a:xfrm>
        </p:spPr>
        <p:txBody>
          <a:bodyPr/>
          <a:p>
            <a:pPr marL="914400" lvl="2" indent="0">
              <a:buNone/>
            </a:pPr>
            <a:r>
              <a:rPr lang="en-US" altLang="zh-CN" sz="8800"/>
              <a:t>   </a:t>
            </a:r>
            <a:endParaRPr lang="en-US" altLang="zh-CN" sz="8800"/>
          </a:p>
          <a:p>
            <a:pPr marL="914400" lvl="2" indent="0">
              <a:buNone/>
            </a:pPr>
            <a:r>
              <a:rPr lang="en-US" altLang="zh-CN" sz="8800"/>
              <a:t>     </a:t>
            </a:r>
            <a:r>
              <a:rPr lang="zh-CN" altLang="en-US" sz="8800"/>
              <a:t>延伸拓展</a:t>
            </a:r>
            <a:endParaRPr lang="zh-CN" altLang="en-US" sz="8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299" name="文本占位符 55298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109220" y="17145"/>
            <a:ext cx="11938635" cy="6840855"/>
          </a:xfrm>
        </p:spPr>
      </p:pic>
      <p:sp>
        <p:nvSpPr>
          <p:cNvPr id="55300" name="文本框 55299"/>
          <p:cNvSpPr txBox="1"/>
          <p:nvPr/>
        </p:nvSpPr>
        <p:spPr>
          <a:xfrm>
            <a:off x="793115" y="479425"/>
            <a:ext cx="1006411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spcBef>
                <a:spcPct val="20000"/>
              </a:spcBef>
              <a:buNone/>
            </a:pPr>
            <a:r>
              <a:rPr lang="en-US" altLang="zh-CN" sz="60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60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书愤</a:t>
            </a:r>
            <a:r>
              <a:rPr lang="en-US" altLang="zh-CN" sz="60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60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与此诗作于同一年，诗中也有对“世事”的感慨，请结合诗歌的创作背景，谈谈这两首诗的表现重点和诗歌风格上的差异。（</a:t>
            </a:r>
            <a:r>
              <a:rPr lang="zh-CN" altLang="en-US" sz="6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提示：从意象的选取上着眼分析</a:t>
            </a:r>
            <a:r>
              <a:rPr lang="zh-CN" altLang="en-US" sz="6000" b="1" dirty="0">
                <a:solidFill>
                  <a:srgbClr val="080808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6000" b="1" dirty="0">
              <a:solidFill>
                <a:srgbClr val="080808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295" y="585470"/>
            <a:ext cx="11066780" cy="5751830"/>
          </a:xfrm>
        </p:spPr>
        <p:txBody>
          <a:bodyPr/>
          <a:p>
            <a:pPr marL="0" indent="0" algn="ctr"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书愤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早岁那知世事艰，中原北望气如山。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楼船夜雪瓜洲渡，铁马秋风大散关。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塞上长城空自许，镜中衰鬓已先斑。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</a:rPr>
              <a:t>出师一表真名世，千载谁堪伯仲间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5" y="56515"/>
            <a:ext cx="12207875" cy="6809740"/>
          </a:xfrm>
        </p:spPr>
        <p:txBody>
          <a:bodyPr/>
          <a:p>
            <a:pPr marL="0" indent="0"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意象上看《临安春雨初霁》中薄纱、小楼、春雨、深巷、杏花、矮纸、晴窗、细乳、茶、素衣等意象表面给人以清新闲淡的感觉，实则隐藏着诗人无限的感伤与惆怅，那种报国无门、壮怀难酬、蹉跎岁月的落寞情怀。《临安春雨初霁》意象以实为主，叙述现在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诗风：恬淡静雅之中惆怅沉郁，诙谐轻松之中略带忧愤。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“婉”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而《书愤》中的中原、山岳、楼船、夜雪、铁马、秋风、大散关、塞上长城，等这些有恢弘气势，有力度的意象给人以壮阔的体验。《书愤》意象以虚为主，回忆过去。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诗风：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大气磅礴，</a:t>
            </a:r>
            <a:r>
              <a:rPr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严肃而激愤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。（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“豪”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 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但都表达了诗人报国无门、壮怀难酬，矢志不渝的情感，只是表达情感的方式不一样。人的性格是复杂的，诗人也如此。这让我们看到一个真实的陆游，诗人内心世界的另一面。</a:t>
            </a:r>
            <a:endParaRPr lang="zh-CN" altLang="en-US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5680"/>
            <a:ext cx="10852237" cy="5041355"/>
          </a:xfrm>
        </p:spPr>
        <p:txBody>
          <a:bodyPr/>
          <a:p>
            <a:pPr marL="0" indent="0">
              <a:buNone/>
            </a:pPr>
            <a:endParaRPr lang="zh-CN" altLang="en-US" sz="8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8800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</a:rPr>
              <a:t>课堂检测</a:t>
            </a:r>
            <a:endParaRPr lang="zh-CN" altLang="en-US" sz="8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标题 52225"/>
          <p:cNvSpPr>
            <a:spLocks noGrp="1"/>
          </p:cNvSpPr>
          <p:nvPr>
            <p:ph type="title"/>
          </p:nvPr>
        </p:nvSpPr>
        <p:spPr>
          <a:xfrm>
            <a:off x="643255" y="51435"/>
            <a:ext cx="11186795" cy="1143000"/>
          </a:xfrm>
        </p:spPr>
        <p:txBody>
          <a:bodyPr anchor="ctr"/>
          <a:p>
            <a:pPr algn="l"/>
            <a:r>
              <a:rPr lang="zh-CN" altLang="en-US" sz="3200" b="1" dirty="0">
                <a:solidFill>
                  <a:srgbClr val="080808"/>
                </a:solidFill>
              </a:rPr>
              <a:t>对这两首律诗的赏析，不恰当的一项是</a:t>
            </a:r>
            <a:r>
              <a:rPr lang="en-US" altLang="zh-CN" sz="3200" b="1">
                <a:solidFill>
                  <a:srgbClr val="080808"/>
                </a:solidFill>
              </a:rPr>
              <a:t>(     )</a:t>
            </a:r>
            <a:endParaRPr lang="en-US" altLang="zh-CN" sz="3200" b="1">
              <a:solidFill>
                <a:srgbClr val="080808"/>
              </a:solidFill>
            </a:endParaRPr>
          </a:p>
        </p:txBody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xfrm>
            <a:off x="113030" y="995680"/>
            <a:ext cx="11716385" cy="5702300"/>
          </a:xfrm>
        </p:spPr>
        <p:txBody>
          <a:bodyPr/>
          <a:p>
            <a:pPr>
              <a:lnSpc>
                <a:spcPct val="8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书愤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与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临安春雨初霁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为同期诗作，但其风格与表现形式却迥乎不同。前者，情调严肃而激越，正面凸现一个“愤”字；后者，情调诙谐，在貌似轻松中流泄内心的忧愤。 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书愤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颔联追述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25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年前的两次抗金大捷，诗人将自己的激情直接蕴藉其中，使全诗悲愤的基调透射出一抹靓丽色彩。 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临安春雨初霁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表达诗人对官场生活的淡漠。“素衣莫起征尘叹”，既是自砺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绝不会坏风气的污染，又是对家人的安慰。 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临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》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诗颈联表现了诗人百无聊赖的生活与情感世界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到了京城，不屑去结交权贵以求攀升，却独自待在客馆以“作草”、“分茶”消磨时光。对生活细节的这种描写，既是个人心迹的剖白，又是对污秽的官场生活的否定。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80000"/>
              </a:lnSpc>
            </a:pP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2229" name="文本框 52228"/>
          <p:cNvSpPr txBox="1"/>
          <p:nvPr/>
        </p:nvSpPr>
        <p:spPr>
          <a:xfrm>
            <a:off x="2279650" y="4076700"/>
            <a:ext cx="80645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Char char="•"/>
            </a:pPr>
            <a:endParaRPr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 descr="http://www.txlyxx.com/img/20090203/20092315456156778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51435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4" descr="http://www.gmw.cn/images/2007-02/09/xin_120204090719296218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063" y="3141663"/>
            <a:ext cx="3214687" cy="3157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文本框 4099"/>
          <p:cNvSpPr txBox="1"/>
          <p:nvPr/>
        </p:nvSpPr>
        <p:spPr>
          <a:xfrm>
            <a:off x="6888163" y="404813"/>
            <a:ext cx="330200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6000">
                <a:latin typeface="Arial" panose="020B0604020202020204" pitchFamily="34" charset="0"/>
              </a:rPr>
              <a:t>《</a:t>
            </a:r>
            <a:r>
              <a:rPr lang="zh-CN" altLang="en-US" sz="6000">
                <a:latin typeface="Arial" panose="020B0604020202020204" pitchFamily="34" charset="0"/>
              </a:rPr>
              <a:t>临安春雨初霁</a:t>
            </a:r>
            <a:r>
              <a:rPr lang="en-US" altLang="zh-CN" sz="6000">
                <a:latin typeface="Arial" panose="020B0604020202020204" pitchFamily="34" charset="0"/>
              </a:rPr>
              <a:t>》</a:t>
            </a:r>
            <a:endParaRPr lang="en-US" altLang="zh-CN" sz="6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标题 1638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6387" name="文本占位符 1638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  <a:p>
            <a:endParaRPr dirty="0"/>
          </a:p>
          <a:p>
            <a:pPr marL="0" indent="0">
              <a:buNone/>
            </a:pPr>
            <a:r>
              <a:rPr sz="44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</a:t>
            </a:r>
            <a:r>
              <a:rPr sz="88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品读诗歌</a:t>
            </a:r>
            <a:endParaRPr sz="8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sz="8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薄纱、小楼、春雨、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深巷、杏花、矮纸、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6000" b="1">
                <a:latin typeface="宋体" panose="02010600030101010101" pitchFamily="2" charset="-122"/>
                <a:ea typeface="宋体" panose="02010600030101010101" pitchFamily="2" charset="-122"/>
              </a:rPr>
              <a:t>晴窗、细乳、茶、素衣</a:t>
            </a:r>
            <a:endParaRPr lang="zh-CN" altLang="en-US" sz="6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584165"/>
            <a:ext cx="10852237" cy="5041355"/>
          </a:xfrm>
        </p:spPr>
        <p:txBody>
          <a:bodyPr/>
          <a:p>
            <a:pPr marL="0" indent="0">
              <a:buNone/>
            </a:pPr>
            <a:r>
              <a:rPr lang="en-US" altLang="zh-CN" sz="8000" b="1"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n-US" altLang="zh-CN" sz="8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80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8800" b="1">
                <a:latin typeface="宋体" panose="02010600030101010101" pitchFamily="2" charset="-122"/>
                <a:ea typeface="宋体" panose="02010600030101010101" pitchFamily="2" charset="-122"/>
              </a:rPr>
              <a:t>品味诗情</a:t>
            </a:r>
            <a:endParaRPr lang="zh-CN" altLang="en-US" sz="8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8275" y="669290"/>
            <a:ext cx="11775440" cy="6099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36390" y="113665"/>
            <a:ext cx="34848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latin typeface="华文行楷" panose="02010800040101010101" pitchFamily="2" charset="-122"/>
                <a:ea typeface="华文行楷" panose="02010800040101010101" pitchFamily="2" charset="-122"/>
              </a:rPr>
              <a:t>    </a:t>
            </a:r>
            <a:r>
              <a:rPr lang="zh-CN" altLang="en-US" sz="3200">
                <a:latin typeface="华文行楷" panose="02010800040101010101" pitchFamily="2" charset="-122"/>
                <a:ea typeface="华文行楷" panose="02010800040101010101" pitchFamily="2" charset="-122"/>
              </a:rPr>
              <a:t>陆游书法手稿</a:t>
            </a:r>
            <a:endParaRPr lang="zh-CN" altLang="en-US" sz="320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2730" y="529590"/>
            <a:ext cx="11128375" cy="6260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文本占位符 56321"/>
          <p:cNvSpPr>
            <a:spLocks noGrp="1"/>
          </p:cNvSpPr>
          <p:nvPr>
            <p:ph type="body" idx="1"/>
          </p:nvPr>
        </p:nvSpPr>
        <p:spPr>
          <a:xfrm>
            <a:off x="740410" y="549275"/>
            <a:ext cx="10702290" cy="6075045"/>
          </a:xfrm>
        </p:spPr>
        <p:txBody>
          <a:bodyPr/>
          <a:p>
            <a:pPr>
              <a:lnSpc>
                <a:spcPct val="90000"/>
              </a:lnSpc>
              <a:buNone/>
            </a:pPr>
            <a:r>
              <a:rPr lang="en-US" altLang="zh-CN" sz="2400" dirty="0"/>
              <a:t>           </a:t>
            </a:r>
            <a:r>
              <a:rPr lang="en-US" altLang="zh-CN" sz="4800" dirty="0"/>
              <a:t> </a:t>
            </a:r>
            <a:r>
              <a:rPr lang="zh-CN" altLang="en-US" sz="4800" b="1" dirty="0">
                <a:latin typeface="楷体_GB2312"/>
                <a:ea typeface="楷体_GB2312"/>
              </a:rPr>
              <a:t>陆游自淳熙七年</a:t>
            </a:r>
            <a:r>
              <a:rPr lang="en-US" altLang="zh-CN" sz="4800" b="1" dirty="0">
                <a:latin typeface="楷体_GB2312"/>
                <a:ea typeface="楷体_GB2312"/>
              </a:rPr>
              <a:t>(1180</a:t>
            </a:r>
            <a:r>
              <a:rPr lang="zh-CN" altLang="en-US" sz="4800" b="1" dirty="0">
                <a:latin typeface="楷体_GB2312"/>
                <a:ea typeface="楷体_GB2312"/>
              </a:rPr>
              <a:t>年</a:t>
            </a:r>
            <a:r>
              <a:rPr lang="en-US" altLang="zh-CN" sz="4800" b="1" dirty="0">
                <a:latin typeface="楷体_GB2312"/>
                <a:ea typeface="楷体_GB2312"/>
              </a:rPr>
              <a:t>)</a:t>
            </a:r>
            <a:r>
              <a:rPr lang="zh-CN" altLang="en-US" sz="4800" b="1" dirty="0">
                <a:latin typeface="楷体_GB2312"/>
                <a:ea typeface="楷体_GB2312"/>
              </a:rPr>
              <a:t>罢官闲居山阴到写这首诗时，已有六年多了。这次奉召到临安，宋孝宗任命他权</a:t>
            </a:r>
            <a:r>
              <a:rPr lang="en-US" altLang="zh-CN" sz="4800" b="1" dirty="0">
                <a:latin typeface="楷体_GB2312"/>
                <a:ea typeface="楷体_GB2312"/>
              </a:rPr>
              <a:t>(</a:t>
            </a:r>
            <a:r>
              <a:rPr lang="zh-CN" altLang="en-US" sz="4800" b="1" dirty="0">
                <a:latin typeface="楷体_GB2312"/>
                <a:ea typeface="楷体_GB2312"/>
              </a:rPr>
              <a:t>代理</a:t>
            </a:r>
            <a:r>
              <a:rPr lang="en-US" altLang="zh-CN" sz="4800" b="1" dirty="0">
                <a:latin typeface="楷体_GB2312"/>
                <a:ea typeface="楷体_GB2312"/>
              </a:rPr>
              <a:t>)</a:t>
            </a:r>
            <a:r>
              <a:rPr lang="zh-CN" altLang="en-US" sz="4800" b="1" dirty="0">
                <a:latin typeface="楷体_GB2312"/>
                <a:ea typeface="楷体_GB2312"/>
              </a:rPr>
              <a:t>知严州</a:t>
            </a:r>
            <a:r>
              <a:rPr lang="en-US" altLang="zh-CN" sz="4800" b="1" dirty="0">
                <a:latin typeface="楷体_GB2312"/>
                <a:ea typeface="楷体_GB2312"/>
              </a:rPr>
              <a:t>(</a:t>
            </a:r>
            <a:r>
              <a:rPr lang="zh-CN" altLang="en-US" sz="4800" b="1" dirty="0">
                <a:latin typeface="楷体_GB2312"/>
                <a:ea typeface="楷体_GB2312"/>
              </a:rPr>
              <a:t>现在浙江建德</a:t>
            </a:r>
            <a:r>
              <a:rPr lang="en-US" altLang="zh-CN" sz="4800" b="1" dirty="0">
                <a:latin typeface="楷体_GB2312"/>
                <a:ea typeface="楷体_GB2312"/>
              </a:rPr>
              <a:t>)</a:t>
            </a:r>
            <a:r>
              <a:rPr lang="zh-CN" altLang="en-US" sz="4800" b="1" dirty="0">
                <a:latin typeface="楷体_GB2312"/>
                <a:ea typeface="楷体_GB2312"/>
              </a:rPr>
              <a:t>军州事，并对他说：</a:t>
            </a:r>
            <a:r>
              <a:rPr lang="zh-CN" altLang="en-US" sz="4800" b="1" dirty="0">
                <a:solidFill>
                  <a:srgbClr val="FF0066"/>
                </a:solidFill>
                <a:latin typeface="楷体_GB2312"/>
                <a:ea typeface="楷体_GB2312"/>
              </a:rPr>
              <a:t>“严陵山水胜处，职事之暇，可以赋咏自适。”</a:t>
            </a:r>
            <a:r>
              <a:rPr lang="zh-CN" altLang="en-US" sz="4800" b="1" dirty="0">
                <a:latin typeface="楷体_GB2312"/>
                <a:ea typeface="楷体_GB2312"/>
              </a:rPr>
              <a:t>这首诗就是在西湖边的客栈等候召见时写下的。</a:t>
            </a:r>
            <a:endParaRPr lang="zh-CN" altLang="en-US" sz="4800" b="1" dirty="0">
              <a:latin typeface="楷体_GB2312"/>
              <a:ea typeface="楷体_GB231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标题 501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诗人以轻松的形式写自己百无聊赖的生活，从侧面揭露当时政治的黑暗以及自己对官场生活的冷淡心情 。</a:t>
            </a:r>
            <a:endParaRPr lang="zh-CN" altLang="en-US" sz="4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1202</Words>
  <Application>WPS 演示</Application>
  <PresentationFormat>宽屏</PresentationFormat>
  <Paragraphs>51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华文行楷</vt:lpstr>
      <vt:lpstr>楷体_GB2312</vt:lpstr>
      <vt:lpstr>新宋体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对这两首律诗的赏析，不恰当的一项是(     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木莲</cp:lastModifiedBy>
  <cp:revision>33</cp:revision>
  <dcterms:created xsi:type="dcterms:W3CDTF">2019-06-19T02:08:00Z</dcterms:created>
  <dcterms:modified xsi:type="dcterms:W3CDTF">2019-12-10T23:28:49Z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