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356" r:id="rId3"/>
    <p:sldId id="694" r:id="rId4"/>
    <p:sldId id="745" r:id="rId5"/>
    <p:sldId id="394" r:id="rId6"/>
    <p:sldId id="973" r:id="rId7"/>
    <p:sldId id="965" r:id="rId8"/>
    <p:sldId id="966" r:id="rId9"/>
    <p:sldId id="967" r:id="rId10"/>
    <p:sldId id="968" r:id="rId11"/>
    <p:sldId id="969" r:id="rId12"/>
    <p:sldId id="970" r:id="rId13"/>
    <p:sldId id="971" r:id="rId14"/>
    <p:sldId id="972" r:id="rId15"/>
    <p:sldId id="585" r:id="rId16"/>
    <p:sldId id="960" r:id="rId17"/>
    <p:sldId id="962" r:id="rId18"/>
    <p:sldId id="961" r:id="rId19"/>
    <p:sldId id="963" r:id="rId20"/>
    <p:sldId id="589" r:id="rId21"/>
    <p:sldId id="964" r:id="rId22"/>
    <p:sldId id="28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99FF33"/>
    <a:srgbClr val="CCFF33"/>
    <a:srgbClr val="99CC00"/>
    <a:srgbClr val="33CC33"/>
    <a:srgbClr val="FF0000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fld id="{BB962C8B-B14F-4D97-AF65-F5344CB8AC3E}" type="datetimeFigureOut">
              <a:rPr lang="zh-CN" altLang="en-US" sz="1200" dirty="0"/>
              <a:t>2019/10/7</a:t>
            </a:fld>
            <a:endParaRPr lang="zh-CN" altLang="en-US" sz="1200" dirty="0"/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3255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05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FigureOut">
              <a:rPr lang="zh-CN" altLang="en-US" dirty="0">
                <a:latin typeface="Calibri" panose="020F0502020204030204" pitchFamily="34" charset="0"/>
              </a:rPr>
              <a:t>2019/10/7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占位符 4097"/>
          <p:cNvSpPr>
            <a:spLocks noGrp="1"/>
          </p:cNvSpPr>
          <p:nvPr>
            <p:ph type="body" idx="1"/>
          </p:nvPr>
        </p:nvSpPr>
        <p:spPr>
          <a:xfrm>
            <a:off x="611188" y="476250"/>
            <a:ext cx="8229600" cy="4527550"/>
          </a:xfrm>
        </p:spPr>
        <p:txBody>
          <a:bodyPr/>
          <a:lstStyle/>
          <a:p>
            <a:pPr algn="ctr">
              <a:buNone/>
            </a:pPr>
            <a:r>
              <a:rPr lang="en-US" altLang="zh-CN" sz="8000" b="1">
                <a:latin typeface="Arial Black" panose="020B0A04020102020204" pitchFamily="34" charset="0"/>
              </a:rPr>
              <a:t>Welcome </a:t>
            </a:r>
          </a:p>
          <a:p>
            <a:pPr algn="ctr">
              <a:buNone/>
            </a:pPr>
            <a:r>
              <a:rPr lang="en-US" altLang="zh-CN" sz="8000" b="1">
                <a:latin typeface="Arial Black" panose="020B0A04020102020204" pitchFamily="34" charset="0"/>
              </a:rPr>
              <a:t>to</a:t>
            </a:r>
          </a:p>
          <a:p>
            <a:pPr algn="ctr">
              <a:buNone/>
            </a:pPr>
            <a:r>
              <a:rPr lang="en-US" altLang="zh-CN" sz="8000" b="1">
                <a:latin typeface="Arial Black" panose="020B0A04020102020204" pitchFamily="34" charset="0"/>
              </a:rPr>
              <a:t> our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8499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12290" name="文本占位符 8499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9372600" cy="5248275"/>
          </a:xfrm>
        </p:spPr>
        <p:txBody>
          <a:bodyPr/>
          <a:lstStyle/>
          <a:p>
            <a:r>
              <a:rPr lang="en-US" altLang="zh-CN" sz="2800" smtClean="0">
                <a:ea typeface="宋体" pitchFamily="2" charset="-122"/>
              </a:rPr>
              <a:t> </a:t>
            </a:r>
            <a:r>
              <a:rPr lang="en-US" altLang="zh-CN" b="1" smtClean="0">
                <a:solidFill>
                  <a:srgbClr val="000000"/>
                </a:solidFill>
                <a:ea typeface="宋体" pitchFamily="2" charset="-122"/>
              </a:rPr>
              <a:t>How many categories of cybercrime are</a:t>
            </a:r>
          </a:p>
          <a:p>
            <a:pPr>
              <a:buFont typeface="Wingdings" pitchFamily="2" charset="2"/>
              <a:buNone/>
            </a:pPr>
            <a:r>
              <a:rPr lang="en-US" altLang="zh-CN" b="1" smtClean="0">
                <a:solidFill>
                  <a:srgbClr val="000000"/>
                </a:solidFill>
                <a:ea typeface="宋体" pitchFamily="2" charset="-122"/>
              </a:rPr>
              <a:t>     there and what are they ?</a:t>
            </a:r>
          </a:p>
        </p:txBody>
      </p:sp>
      <p:sp>
        <p:nvSpPr>
          <p:cNvPr id="12291" name="矩形 84995"/>
          <p:cNvSpPr>
            <a:spLocks noChangeArrowheads="1"/>
          </p:cNvSpPr>
          <p:nvPr/>
        </p:nvSpPr>
        <p:spPr bwMode="auto">
          <a:xfrm>
            <a:off x="1524000" y="304800"/>
            <a:ext cx="4805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宋体" pitchFamily="2" charset="-122"/>
              </a:rPr>
              <a:t>Read for details (para.2)</a:t>
            </a:r>
            <a:endParaRPr lang="zh-CN" altLang="en-US" sz="32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85008" name="文本框 85007"/>
          <p:cNvSpPr txBox="1">
            <a:spLocks noChangeArrowheads="1"/>
          </p:cNvSpPr>
          <p:nvPr/>
        </p:nvSpPr>
        <p:spPr bwMode="auto">
          <a:xfrm>
            <a:off x="838200" y="2514600"/>
            <a:ext cx="7886700" cy="3378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2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① </a:t>
            </a: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related to security;</a:t>
            </a:r>
          </a:p>
          <a:p>
            <a:pPr>
              <a:lnSpc>
                <a:spcPct val="135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② crimes occur over the Internet without </a:t>
            </a:r>
          </a:p>
          <a:p>
            <a:pPr>
              <a:lnSpc>
                <a:spcPct val="135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computers;</a:t>
            </a:r>
          </a:p>
          <a:p>
            <a:pPr>
              <a:lnSpc>
                <a:spcPct val="135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③related to website contents;</a:t>
            </a:r>
          </a:p>
          <a:p>
            <a:pPr>
              <a:lnSpc>
                <a:spcPct val="135000"/>
              </a:lnSpc>
            </a:pPr>
            <a:r>
              <a:rPr lang="en-US" altLang="zh-CN" sz="32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④ related to  intellectual property.</a:t>
            </a:r>
            <a:r>
              <a:rPr lang="en-US" altLang="zh-CN" sz="3200" b="1">
                <a:solidFill>
                  <a:srgbClr val="0000CC"/>
                </a:solidFill>
                <a:latin typeface="Georgia" pitchFamily="18" charset="0"/>
                <a:ea typeface="宋体" pitchFamily="2" charset="-122"/>
              </a:rPr>
              <a:t> </a:t>
            </a:r>
          </a:p>
        </p:txBody>
      </p:sp>
      <p:pic>
        <p:nvPicPr>
          <p:cNvPr id="85009" name="图片 85008" descr="131473119_11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9" name="矩形 85018"/>
          <p:cNvSpPr>
            <a:spLocks noChangeArrowheads="1"/>
          </p:cNvSpPr>
          <p:nvPr/>
        </p:nvSpPr>
        <p:spPr bwMode="auto">
          <a:xfrm>
            <a:off x="0" y="1905000"/>
            <a:ext cx="91440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③website contents;</a:t>
            </a:r>
          </a:p>
        </p:txBody>
      </p:sp>
      <p:pic>
        <p:nvPicPr>
          <p:cNvPr id="85011" name="图片 85010" descr="4e059b0fa7f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693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5" name="图片 85014" descr="u=3090552979,3262389511&amp;fm=21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2" name="矩形 85021"/>
          <p:cNvSpPr>
            <a:spLocks noChangeArrowheads="1"/>
          </p:cNvSpPr>
          <p:nvPr/>
        </p:nvSpPr>
        <p:spPr bwMode="auto">
          <a:xfrm>
            <a:off x="0" y="1905000"/>
            <a:ext cx="91440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① </a:t>
            </a: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security</a:t>
            </a:r>
            <a:r>
              <a:rPr lang="en-US" altLang="zh-CN" b="1">
                <a:solidFill>
                  <a:schemeClr val="bg1"/>
                </a:solidFill>
                <a:ea typeface="宋体" pitchFamily="2" charset="-122"/>
              </a:rPr>
              <a:t>;</a:t>
            </a:r>
            <a:endParaRPr lang="zh-CN" altLang="en-US" b="1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85013" name="图片 85012" descr="201212610468TVI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5" name="矩形 85024"/>
          <p:cNvSpPr>
            <a:spLocks noChangeArrowheads="1"/>
          </p:cNvSpPr>
          <p:nvPr/>
        </p:nvSpPr>
        <p:spPr bwMode="auto">
          <a:xfrm>
            <a:off x="6934200" y="2362200"/>
            <a:ext cx="2209800" cy="46815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300" b="1">
                <a:solidFill>
                  <a:schemeClr val="bg1"/>
                </a:solidFill>
                <a:ea typeface="宋体" pitchFamily="2" charset="-122"/>
              </a:rPr>
              <a:t>① </a:t>
            </a:r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security;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② occur over 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     the Internet 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     without 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     computers;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③ website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     contents;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④  intellectual</a:t>
            </a:r>
          </a:p>
          <a:p>
            <a:r>
              <a:rPr lang="en-US" altLang="zh-CN" sz="2300" b="1">
                <a:solidFill>
                  <a:schemeClr val="bg1"/>
                </a:solidFill>
                <a:ea typeface="宋体" pitchFamily="2" charset="-122"/>
              </a:rPr>
              <a:t>     property.</a:t>
            </a:r>
            <a:r>
              <a:rPr lang="en-US" altLang="zh-CN" sz="2300" b="1">
                <a:solidFill>
                  <a:srgbClr val="0000FF"/>
                </a:solidFill>
                <a:ea typeface="宋体" pitchFamily="2" charset="-122"/>
              </a:rPr>
              <a:t> </a:t>
            </a:r>
          </a:p>
          <a:p>
            <a:endParaRPr lang="en-US" altLang="zh-CN" sz="2300" b="1">
              <a:solidFill>
                <a:srgbClr val="0000FF"/>
              </a:solidFill>
              <a:ea typeface="宋体" pitchFamily="2" charset="-122"/>
            </a:endParaRPr>
          </a:p>
          <a:p>
            <a:endParaRPr lang="en-US" altLang="zh-CN" sz="2300" b="1">
              <a:solidFill>
                <a:srgbClr val="0000FF"/>
              </a:solidFill>
              <a:ea typeface="宋体" pitchFamily="2" charset="-122"/>
            </a:endParaRPr>
          </a:p>
          <a:p>
            <a:endParaRPr lang="en-US" altLang="zh-CN" sz="2400" b="1">
              <a:solidFill>
                <a:srgbClr val="0000FF"/>
              </a:solidFill>
              <a:ea typeface="宋体" pitchFamily="2" charset="-122"/>
            </a:endParaRPr>
          </a:p>
          <a:p>
            <a:endParaRPr lang="en-US" altLang="zh-CN" sz="2400" b="1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85027" name="矩形 85026"/>
          <p:cNvSpPr>
            <a:spLocks noChangeArrowheads="1"/>
          </p:cNvSpPr>
          <p:nvPr/>
        </p:nvSpPr>
        <p:spPr bwMode="auto">
          <a:xfrm>
            <a:off x="0" y="1905000"/>
            <a:ext cx="91440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④ intellectual property.</a:t>
            </a:r>
            <a:r>
              <a:rPr lang="en-US" altLang="zh-CN" sz="2800" b="1">
                <a:ea typeface="宋体" pitchFamily="2" charset="-122"/>
              </a:rPr>
              <a:t> </a:t>
            </a:r>
          </a:p>
        </p:txBody>
      </p:sp>
      <p:sp>
        <p:nvSpPr>
          <p:cNvPr id="85026" name="矩形 85025"/>
          <p:cNvSpPr>
            <a:spLocks noChangeArrowheads="1"/>
          </p:cNvSpPr>
          <p:nvPr/>
        </p:nvSpPr>
        <p:spPr bwMode="auto">
          <a:xfrm>
            <a:off x="0" y="1905000"/>
            <a:ext cx="91440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② occur over the internet without computers;</a:t>
            </a:r>
            <a:endParaRPr lang="zh-CN" altLang="en-US" sz="2800" b="1">
              <a:solidFill>
                <a:schemeClr val="bg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8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8" grpId="0" animBg="1"/>
      <p:bldP spid="85008" grpId="1" animBg="1"/>
      <p:bldP spid="85019" grpId="0" animBg="1"/>
      <p:bldP spid="85019" grpId="1" animBg="1"/>
      <p:bldP spid="85022" grpId="0" animBg="1"/>
      <p:bldP spid="85022" grpId="1" animBg="1"/>
      <p:bldP spid="85025" grpId="0" animBg="1"/>
      <p:bldP spid="85027" grpId="0" animBg="1"/>
      <p:bldP spid="85027" grpId="1" animBg="1"/>
      <p:bldP spid="85026" grpId="0" animBg="1"/>
      <p:bldP spid="850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430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2400" smtClean="0">
              <a:ea typeface="宋体" pitchFamily="2" charset="-122"/>
            </a:endParaRPr>
          </a:p>
        </p:txBody>
      </p:sp>
      <p:grpSp>
        <p:nvGrpSpPr>
          <p:cNvPr id="13314" name="组合 43028"/>
          <p:cNvGrpSpPr>
            <a:grpSpLocks/>
          </p:cNvGrpSpPr>
          <p:nvPr/>
        </p:nvGrpSpPr>
        <p:grpSpPr bwMode="auto">
          <a:xfrm>
            <a:off x="457200" y="1752600"/>
            <a:ext cx="2971800" cy="4876800"/>
            <a:chOff x="720" y="1950"/>
            <a:chExt cx="1440" cy="1680"/>
          </a:xfrm>
        </p:grpSpPr>
        <p:sp>
          <p:nvSpPr>
            <p:cNvPr id="13315" name="圆角矩形 43012"/>
            <p:cNvSpPr>
              <a:spLocks noChangeArrowheads="1"/>
            </p:cNvSpPr>
            <p:nvPr/>
          </p:nvSpPr>
          <p:spPr bwMode="auto">
            <a:xfrm>
              <a:off x="720" y="1950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3316" name="文本框 43013"/>
            <p:cNvSpPr txBox="1">
              <a:spLocks noChangeArrowheads="1"/>
            </p:cNvSpPr>
            <p:nvPr/>
          </p:nvSpPr>
          <p:spPr bwMode="auto">
            <a:xfrm>
              <a:off x="780" y="2076"/>
              <a:ext cx="128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zh-CN" sz="1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3317" name="任意多边形 43015"/>
          <p:cNvSpPr>
            <a:spLocks noChangeArrowheads="1"/>
          </p:cNvSpPr>
          <p:nvPr/>
        </p:nvSpPr>
        <p:spPr bwMode="auto">
          <a:xfrm>
            <a:off x="3429000" y="2057400"/>
            <a:ext cx="11318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0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318" name="矩形 43016"/>
          <p:cNvSpPr>
            <a:spLocks noChangeAspect="1" noChangeArrowheads="1" noTextEdit="1"/>
          </p:cNvSpPr>
          <p:nvPr/>
        </p:nvSpPr>
        <p:spPr bwMode="auto">
          <a:xfrm flipH="1">
            <a:off x="4876800" y="2971800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13319" name="组合 43030"/>
          <p:cNvGrpSpPr>
            <a:grpSpLocks/>
          </p:cNvGrpSpPr>
          <p:nvPr/>
        </p:nvGrpSpPr>
        <p:grpSpPr bwMode="auto">
          <a:xfrm>
            <a:off x="2895600" y="990600"/>
            <a:ext cx="2998788" cy="990600"/>
            <a:chOff x="1920" y="864"/>
            <a:chExt cx="1889" cy="1009"/>
          </a:xfrm>
        </p:grpSpPr>
        <p:grpSp>
          <p:nvGrpSpPr>
            <p:cNvPr id="13320" name="组合 43018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13321" name="组合 43019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3322" name="椭圆 43020"/>
                <p:cNvSpPr>
                  <a:spLocks noChangeArrowheads="1"/>
                </p:cNvSpPr>
                <p:nvPr/>
              </p:nvSpPr>
              <p:spPr bwMode="auto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444F2E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3323" name="椭圆 43021"/>
                <p:cNvSpPr>
                  <a:spLocks noChangeArrowheads="1"/>
                </p:cNvSpPr>
                <p:nvPr/>
              </p:nvSpPr>
              <p:spPr bwMode="auto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6B8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  <p:sp>
            <p:nvSpPr>
              <p:cNvPr id="13324" name="椭圆 43022"/>
              <p:cNvSpPr>
                <a:spLocks noChangeArrowheads="1"/>
              </p:cNvSpPr>
              <p:nvPr/>
            </p:nvSpPr>
            <p:spPr bwMode="auto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F493E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325" name="椭圆 43023"/>
              <p:cNvSpPr>
                <a:spLocks noChangeArrowheads="1"/>
              </p:cNvSpPr>
              <p:nvPr/>
            </p:nvSpPr>
            <p:spPr bwMode="auto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rgbClr val="CADDD5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326" name="椭圆 43024"/>
              <p:cNvSpPr>
                <a:spLocks noChangeArrowheads="1"/>
              </p:cNvSpPr>
              <p:nvPr/>
            </p:nvSpPr>
            <p:spPr bwMode="auto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517D6A"/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327" name="椭圆 43025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13328" name="文本框 43026"/>
            <p:cNvSpPr txBox="1">
              <a:spLocks noChangeArrowheads="1"/>
            </p:cNvSpPr>
            <p:nvPr/>
          </p:nvSpPr>
          <p:spPr bwMode="auto">
            <a:xfrm>
              <a:off x="2777" y="1061"/>
              <a:ext cx="11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zh-CN" sz="1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3329" name="组合 43029"/>
          <p:cNvGrpSpPr>
            <a:grpSpLocks/>
          </p:cNvGrpSpPr>
          <p:nvPr/>
        </p:nvGrpSpPr>
        <p:grpSpPr bwMode="auto">
          <a:xfrm>
            <a:off x="5562600" y="1676400"/>
            <a:ext cx="2971800" cy="4953000"/>
            <a:chOff x="3504" y="1950"/>
            <a:chExt cx="1440" cy="1680"/>
          </a:xfrm>
        </p:grpSpPr>
        <p:sp>
          <p:nvSpPr>
            <p:cNvPr id="13330" name="圆角矩形 43010"/>
            <p:cNvSpPr>
              <a:spLocks noChangeArrowheads="1"/>
            </p:cNvSpPr>
            <p:nvPr/>
          </p:nvSpPr>
          <p:spPr bwMode="auto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3331" name="文本框 43027"/>
            <p:cNvSpPr txBox="1">
              <a:spLocks noChangeArrowheads="1"/>
            </p:cNvSpPr>
            <p:nvPr/>
          </p:nvSpPr>
          <p:spPr bwMode="auto">
            <a:xfrm>
              <a:off x="3660" y="2112"/>
              <a:ext cx="1284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zh-CN" sz="1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3332" name="任意多边形 43017"/>
          <p:cNvSpPr>
            <a:spLocks noChangeArrowheads="1"/>
          </p:cNvSpPr>
          <p:nvPr/>
        </p:nvSpPr>
        <p:spPr bwMode="auto">
          <a:xfrm flipH="1">
            <a:off x="4572000" y="2057400"/>
            <a:ext cx="1066800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0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333" name="矩形 43031"/>
          <p:cNvSpPr>
            <a:spLocks noChangeArrowheads="1"/>
          </p:cNvSpPr>
          <p:nvPr/>
        </p:nvSpPr>
        <p:spPr bwMode="auto">
          <a:xfrm>
            <a:off x="8153400" y="0"/>
            <a:ext cx="9906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334" name="Rectangle 2"/>
          <p:cNvSpPr>
            <a:spLocks noChangeArrowheads="1"/>
          </p:cNvSpPr>
          <p:nvPr/>
        </p:nvSpPr>
        <p:spPr bwMode="auto">
          <a:xfrm>
            <a:off x="-541338" y="260350"/>
            <a:ext cx="7416801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zh-CN" sz="3600" b="1" i="1">
              <a:ea typeface="宋体" pitchFamily="2" charset="-122"/>
            </a:endParaRPr>
          </a:p>
        </p:txBody>
      </p:sp>
      <p:sp>
        <p:nvSpPr>
          <p:cNvPr id="13335" name="矩形 43034"/>
          <p:cNvSpPr>
            <a:spLocks noChangeArrowheads="1"/>
          </p:cNvSpPr>
          <p:nvPr/>
        </p:nvSpPr>
        <p:spPr bwMode="auto">
          <a:xfrm>
            <a:off x="3124200" y="1066800"/>
            <a:ext cx="2419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ea typeface="宋体" pitchFamily="2" charset="-122"/>
              </a:rPr>
              <a:t>Cybercrime</a:t>
            </a:r>
            <a:endParaRPr lang="zh-CN" altLang="en-US" sz="32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36" name="矩形 43035"/>
          <p:cNvSpPr>
            <a:spLocks noChangeArrowheads="1"/>
          </p:cNvSpPr>
          <p:nvPr/>
        </p:nvSpPr>
        <p:spPr bwMode="auto">
          <a:xfrm>
            <a:off x="1447800" y="304800"/>
            <a:ext cx="539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宋体" pitchFamily="2" charset="-122"/>
              </a:rPr>
              <a:t>Read for details (paras.3-6)</a:t>
            </a:r>
            <a:endParaRPr lang="zh-CN" altLang="en-US" sz="32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3337" name="直接连接符 43036"/>
          <p:cNvSpPr>
            <a:spLocks noChangeShapeType="1"/>
          </p:cNvSpPr>
          <p:nvPr/>
        </p:nvSpPr>
        <p:spPr bwMode="auto">
          <a:xfrm>
            <a:off x="457200" y="31242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8" name="直接连接符 43037"/>
          <p:cNvSpPr>
            <a:spLocks noChangeShapeType="1"/>
          </p:cNvSpPr>
          <p:nvPr/>
        </p:nvSpPr>
        <p:spPr bwMode="auto">
          <a:xfrm>
            <a:off x="457200" y="47244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9" name="直接连接符 43038"/>
          <p:cNvSpPr>
            <a:spLocks noChangeShapeType="1"/>
          </p:cNvSpPr>
          <p:nvPr/>
        </p:nvSpPr>
        <p:spPr bwMode="auto">
          <a:xfrm>
            <a:off x="5562600" y="31242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0" name="直接连接符 43039"/>
          <p:cNvSpPr>
            <a:spLocks noChangeShapeType="1"/>
          </p:cNvSpPr>
          <p:nvPr/>
        </p:nvSpPr>
        <p:spPr bwMode="auto">
          <a:xfrm>
            <a:off x="5562600" y="47244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1" name="矩形 43042"/>
          <p:cNvSpPr>
            <a:spLocks noChangeArrowheads="1"/>
          </p:cNvSpPr>
          <p:nvPr/>
        </p:nvSpPr>
        <p:spPr bwMode="auto">
          <a:xfrm>
            <a:off x="838200" y="1828800"/>
            <a:ext cx="2590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a typeface="宋体" pitchFamily="2" charset="-122"/>
              </a:rPr>
              <a:t>Problems    </a:t>
            </a:r>
          </a:p>
          <a:p>
            <a:r>
              <a:rPr lang="en-US" altLang="zh-CN" sz="2400" b="1" dirty="0">
                <a:solidFill>
                  <a:srgbClr val="000000"/>
                </a:solidFill>
                <a:ea typeface="宋体" pitchFamily="2" charset="-122"/>
              </a:rPr>
              <a:t>       of cybercrime</a:t>
            </a:r>
            <a:endParaRPr lang="zh-CN" altLang="en-US" sz="24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42" name="矩形 43043"/>
          <p:cNvSpPr>
            <a:spLocks noChangeArrowheads="1"/>
          </p:cNvSpPr>
          <p:nvPr/>
        </p:nvSpPr>
        <p:spPr bwMode="auto">
          <a:xfrm>
            <a:off x="5867400" y="1828800"/>
            <a:ext cx="304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 dirty="0">
                <a:solidFill>
                  <a:srgbClr val="000000"/>
                </a:solidFill>
                <a:ea typeface="宋体" pitchFamily="2" charset="-122"/>
              </a:rPr>
              <a:t>Reasons for cybercriminals difficult to catch</a:t>
            </a:r>
          </a:p>
        </p:txBody>
      </p:sp>
      <p:sp>
        <p:nvSpPr>
          <p:cNvPr id="43045" name="矩形 43044"/>
          <p:cNvSpPr>
            <a:spLocks noChangeArrowheads="1"/>
          </p:cNvSpPr>
          <p:nvPr/>
        </p:nvSpPr>
        <p:spPr bwMode="auto">
          <a:xfrm>
            <a:off x="381000" y="3276600"/>
            <a:ext cx="4114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 dirty="0">
                <a:solidFill>
                  <a:srgbClr val="CC0000"/>
                </a:solidFill>
                <a:ea typeface="宋体" pitchFamily="2" charset="-122"/>
              </a:rPr>
              <a:t>★ </a:t>
            </a:r>
            <a:r>
              <a:rPr lang="en-US" altLang="zh-CN" sz="2000" b="1" dirty="0">
                <a:solidFill>
                  <a:srgbClr val="CC0000"/>
                </a:solidFill>
                <a:ea typeface="宋体" pitchFamily="2" charset="-122"/>
              </a:rPr>
              <a:t>Cheating people    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CC0000"/>
                </a:solidFill>
                <a:ea typeface="宋体" pitchFamily="2" charset="-122"/>
              </a:rPr>
              <a:t>    of money, spreading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CC0000"/>
                </a:solidFill>
                <a:ea typeface="宋体" pitchFamily="2" charset="-122"/>
              </a:rPr>
              <a:t>    viruses and hacking.</a:t>
            </a:r>
          </a:p>
        </p:txBody>
      </p:sp>
      <p:sp>
        <p:nvSpPr>
          <p:cNvPr id="43046" name="矩形 43045"/>
          <p:cNvSpPr>
            <a:spLocks noChangeArrowheads="1"/>
          </p:cNvSpPr>
          <p:nvPr/>
        </p:nvSpPr>
        <p:spPr bwMode="auto">
          <a:xfrm>
            <a:off x="381000" y="4724400"/>
            <a:ext cx="3200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>
                <a:solidFill>
                  <a:srgbClr val="CC0000"/>
                </a:solidFill>
                <a:ea typeface="宋体" pitchFamily="2" charset="-122"/>
              </a:rPr>
              <a:t>★ </a:t>
            </a: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Stealing money from  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     companies and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     databases or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     customers secrets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     stolen</a:t>
            </a:r>
          </a:p>
        </p:txBody>
      </p:sp>
      <p:sp>
        <p:nvSpPr>
          <p:cNvPr id="43047" name="矩形 43046"/>
          <p:cNvSpPr>
            <a:spLocks noChangeArrowheads="1"/>
          </p:cNvSpPr>
          <p:nvPr/>
        </p:nvSpPr>
        <p:spPr bwMode="auto">
          <a:xfrm>
            <a:off x="5715000" y="3200400"/>
            <a:ext cx="2819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 dirty="0">
                <a:solidFill>
                  <a:srgbClr val="CC0000"/>
                </a:solidFill>
                <a:ea typeface="宋体" pitchFamily="2" charset="-122"/>
              </a:rPr>
              <a:t>★</a:t>
            </a:r>
            <a:r>
              <a:rPr lang="en-US" altLang="zh-CN" sz="2000" b="1" dirty="0">
                <a:solidFill>
                  <a:srgbClr val="CC0000"/>
                </a:solidFill>
                <a:ea typeface="宋体" pitchFamily="2" charset="-122"/>
              </a:rPr>
              <a:t>Cybercrime not 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CC0000"/>
                </a:solidFill>
                <a:ea typeface="宋体" pitchFamily="2" charset="-122"/>
              </a:rPr>
              <a:t>    reported: fearing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CC0000"/>
                </a:solidFill>
                <a:ea typeface="宋体" pitchFamily="2" charset="-122"/>
              </a:rPr>
              <a:t>    that they will lose </a:t>
            </a:r>
          </a:p>
          <a:p>
            <a:pPr>
              <a:spcBef>
                <a:spcPct val="20000"/>
              </a:spcBef>
            </a:pPr>
            <a:r>
              <a:rPr lang="en-US" altLang="zh-CN" sz="2000" b="1" dirty="0">
                <a:solidFill>
                  <a:srgbClr val="CC0000"/>
                </a:solidFill>
                <a:ea typeface="宋体" pitchFamily="2" charset="-122"/>
              </a:rPr>
              <a:t>    customers.</a:t>
            </a:r>
          </a:p>
        </p:txBody>
      </p:sp>
      <p:sp>
        <p:nvSpPr>
          <p:cNvPr id="43048" name="矩形 43047"/>
          <p:cNvSpPr>
            <a:spLocks noChangeArrowheads="1"/>
          </p:cNvSpPr>
          <p:nvPr/>
        </p:nvSpPr>
        <p:spPr bwMode="auto">
          <a:xfrm>
            <a:off x="5715000" y="4800600"/>
            <a:ext cx="2819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>
                <a:solidFill>
                  <a:srgbClr val="CC0000"/>
                </a:solidFill>
                <a:ea typeface="宋体" pitchFamily="2" charset="-122"/>
              </a:rPr>
              <a:t>★</a:t>
            </a: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Relevant laws 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    haven’t yet been 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    passed against it.</a:t>
            </a:r>
          </a:p>
        </p:txBody>
      </p:sp>
    </p:spTree>
    <p:extLst>
      <p:ext uri="{BB962C8B-B14F-4D97-AF65-F5344CB8AC3E}">
        <p14:creationId xmlns:p14="http://schemas.microsoft.com/office/powerpoint/2010/main" val="2074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5" grpId="0"/>
      <p:bldP spid="43046" grpId="0"/>
      <p:bldP spid="43047" grpId="0"/>
      <p:bldP spid="430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481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2400" smtClean="0">
              <a:ea typeface="宋体" pitchFamily="2" charset="-122"/>
            </a:endParaRPr>
          </a:p>
        </p:txBody>
      </p:sp>
      <p:sp>
        <p:nvSpPr>
          <p:cNvPr id="48131" name="右箭头 48130"/>
          <p:cNvSpPr>
            <a:spLocks noChangeArrowheads="1"/>
          </p:cNvSpPr>
          <p:nvPr/>
        </p:nvSpPr>
        <p:spPr bwMode="auto">
          <a:xfrm>
            <a:off x="1066800" y="1828800"/>
            <a:ext cx="5715000" cy="762000"/>
          </a:xfrm>
          <a:prstGeom prst="rightArrow">
            <a:avLst>
              <a:gd name="adj1" fmla="val 79306"/>
              <a:gd name="adj2" fmla="val 185729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4339" name="圆角矩形 48131"/>
          <p:cNvSpPr>
            <a:spLocks noChangeArrowheads="1"/>
          </p:cNvSpPr>
          <p:nvPr/>
        </p:nvSpPr>
        <p:spPr bwMode="auto">
          <a:xfrm>
            <a:off x="609600" y="1447800"/>
            <a:ext cx="4495800" cy="1600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rgbClr val="2F493E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340" name="圆角矩形 48132"/>
          <p:cNvSpPr>
            <a:spLocks noChangeArrowheads="1"/>
          </p:cNvSpPr>
          <p:nvPr/>
        </p:nvSpPr>
        <p:spPr bwMode="auto">
          <a:xfrm>
            <a:off x="609600" y="3048000"/>
            <a:ext cx="4495800" cy="1752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31492C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341" name="圆角矩形 48133"/>
          <p:cNvSpPr>
            <a:spLocks noChangeArrowheads="1"/>
          </p:cNvSpPr>
          <p:nvPr/>
        </p:nvSpPr>
        <p:spPr bwMode="auto">
          <a:xfrm>
            <a:off x="609600" y="4800600"/>
            <a:ext cx="4495800" cy="1828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rgbClr val="4B5D53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8135" name="圆角矩形 48134"/>
          <p:cNvSpPr/>
          <p:nvPr/>
        </p:nvSpPr>
        <p:spPr>
          <a:xfrm>
            <a:off x="6400800" y="15240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</a:ln>
        </p:spPr>
        <p:txBody>
          <a:bodyPr anchor="ctr"/>
          <a:lstStyle/>
          <a:p>
            <a:pPr algn="ctr"/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anose="02010600030101010101" pitchFamily="2" charset="-122"/>
              </a:rPr>
              <a:t>Solutions</a:t>
            </a:r>
          </a:p>
        </p:txBody>
      </p:sp>
      <p:sp>
        <p:nvSpPr>
          <p:cNvPr id="14344" name="直接连接符 48136"/>
          <p:cNvSpPr>
            <a:spLocks noChangeShapeType="1"/>
          </p:cNvSpPr>
          <p:nvPr/>
        </p:nvSpPr>
        <p:spPr bwMode="auto">
          <a:xfrm flipH="1">
            <a:off x="2819400" y="1447800"/>
            <a:ext cx="0" cy="518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矩形 48137"/>
          <p:cNvSpPr>
            <a:spLocks noChangeArrowheads="1"/>
          </p:cNvSpPr>
          <p:nvPr/>
        </p:nvSpPr>
        <p:spPr bwMode="auto">
          <a:xfrm>
            <a:off x="609600" y="4724400"/>
            <a:ext cx="2286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★ </a:t>
            </a: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Stealing 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     money and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     databases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     or customers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     secrets stolen</a:t>
            </a:r>
          </a:p>
        </p:txBody>
      </p:sp>
      <p:sp>
        <p:nvSpPr>
          <p:cNvPr id="14346" name="矩形 48138"/>
          <p:cNvSpPr>
            <a:spLocks noChangeArrowheads="1"/>
          </p:cNvSpPr>
          <p:nvPr/>
        </p:nvSpPr>
        <p:spPr bwMode="auto">
          <a:xfrm>
            <a:off x="2819400" y="4876800"/>
            <a:ext cx="2286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>
                <a:solidFill>
                  <a:schemeClr val="bg1"/>
                </a:solidFill>
                <a:ea typeface="宋体" pitchFamily="2" charset="-122"/>
              </a:rPr>
              <a:t>★</a:t>
            </a: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Relevant laws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    haven’t yet 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    been passed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    against it.</a:t>
            </a:r>
          </a:p>
        </p:txBody>
      </p:sp>
      <p:sp>
        <p:nvSpPr>
          <p:cNvPr id="14347" name="矩形 48139"/>
          <p:cNvSpPr>
            <a:spLocks noChangeArrowheads="1"/>
          </p:cNvSpPr>
          <p:nvPr/>
        </p:nvSpPr>
        <p:spPr bwMode="auto">
          <a:xfrm>
            <a:off x="2819400" y="3276600"/>
            <a:ext cx="2362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★</a:t>
            </a:r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Cybercrime</a:t>
            </a:r>
          </a:p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    not reported</a:t>
            </a:r>
          </a:p>
        </p:txBody>
      </p:sp>
      <p:sp>
        <p:nvSpPr>
          <p:cNvPr id="14348" name="矩形 48140"/>
          <p:cNvSpPr>
            <a:spLocks noChangeArrowheads="1"/>
          </p:cNvSpPr>
          <p:nvPr/>
        </p:nvSpPr>
        <p:spPr bwMode="auto">
          <a:xfrm>
            <a:off x="609600" y="3276600"/>
            <a:ext cx="2209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ea typeface="宋体" pitchFamily="2" charset="-122"/>
              </a:rPr>
              <a:t>★ </a:t>
            </a:r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Cheating </a:t>
            </a:r>
          </a:p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     people of </a:t>
            </a:r>
          </a:p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      money</a:t>
            </a:r>
          </a:p>
        </p:txBody>
      </p:sp>
      <p:sp>
        <p:nvSpPr>
          <p:cNvPr id="14349" name="矩形 48141"/>
          <p:cNvSpPr>
            <a:spLocks noChangeArrowheads="1"/>
          </p:cNvSpPr>
          <p:nvPr/>
        </p:nvSpPr>
        <p:spPr bwMode="auto">
          <a:xfrm>
            <a:off x="914400" y="1524000"/>
            <a:ext cx="2590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Problems    </a:t>
            </a:r>
          </a:p>
          <a:p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       of cybercrime</a:t>
            </a:r>
            <a:endParaRPr lang="zh-CN" altLang="en-US" sz="24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350" name="矩形 48142"/>
          <p:cNvSpPr>
            <a:spLocks noChangeArrowheads="1"/>
          </p:cNvSpPr>
          <p:nvPr/>
        </p:nvSpPr>
        <p:spPr bwMode="auto">
          <a:xfrm>
            <a:off x="2819400" y="1524000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Reasons for cybercriminals difficult to catch</a:t>
            </a:r>
          </a:p>
        </p:txBody>
      </p:sp>
      <p:sp>
        <p:nvSpPr>
          <p:cNvPr id="48144" name="矩形 48143"/>
          <p:cNvSpPr>
            <a:spLocks noChangeArrowheads="1"/>
          </p:cNvSpPr>
          <p:nvPr/>
        </p:nvSpPr>
        <p:spPr bwMode="auto">
          <a:xfrm>
            <a:off x="6400800" y="4495800"/>
            <a:ext cx="35639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ea typeface="宋体" pitchFamily="2" charset="-122"/>
              </a:rPr>
              <a:t>★ </a:t>
            </a:r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Creating</a:t>
            </a:r>
          </a:p>
          <a:p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     international </a:t>
            </a:r>
          </a:p>
          <a:p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     standards</a:t>
            </a:r>
          </a:p>
        </p:txBody>
      </p:sp>
      <p:sp>
        <p:nvSpPr>
          <p:cNvPr id="48145" name="矩形 48144"/>
          <p:cNvSpPr>
            <a:spLocks noChangeArrowheads="1"/>
          </p:cNvSpPr>
          <p:nvPr/>
        </p:nvSpPr>
        <p:spPr bwMode="auto">
          <a:xfrm>
            <a:off x="6324600" y="2590800"/>
            <a:ext cx="3563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ea typeface="宋体" pitchFamily="2" charset="-122"/>
              </a:rPr>
              <a:t>★ </a:t>
            </a:r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International</a:t>
            </a:r>
          </a:p>
          <a:p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     cooperation</a:t>
            </a:r>
          </a:p>
        </p:txBody>
      </p:sp>
      <p:sp>
        <p:nvSpPr>
          <p:cNvPr id="48146" name="矩形 48145"/>
          <p:cNvSpPr>
            <a:spLocks noChangeArrowheads="1"/>
          </p:cNvSpPr>
          <p:nvPr/>
        </p:nvSpPr>
        <p:spPr bwMode="auto">
          <a:xfrm>
            <a:off x="6400800" y="3505200"/>
            <a:ext cx="274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ea typeface="宋体" pitchFamily="2" charset="-122"/>
              </a:rPr>
              <a:t>★ </a:t>
            </a:r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Making new </a:t>
            </a:r>
          </a:p>
          <a:p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     laws</a:t>
            </a:r>
          </a:p>
        </p:txBody>
      </p:sp>
      <p:sp>
        <p:nvSpPr>
          <p:cNvPr id="14354" name="矩形 48146"/>
          <p:cNvSpPr>
            <a:spLocks noChangeArrowheads="1"/>
          </p:cNvSpPr>
          <p:nvPr/>
        </p:nvSpPr>
        <p:spPr bwMode="auto">
          <a:xfrm>
            <a:off x="1600200" y="304800"/>
            <a:ext cx="539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宋体" pitchFamily="2" charset="-122"/>
              </a:rPr>
              <a:t>Read for details (paras.7-8)</a:t>
            </a:r>
            <a:endParaRPr lang="zh-CN" altLang="en-US" sz="3200" b="1">
              <a:solidFill>
                <a:schemeClr val="bg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5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/>
      <p:bldP spid="48145" grpId="0"/>
      <p:bldP spid="48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880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ea typeface="宋体" pitchFamily="2" charset="-122"/>
              </a:rPr>
              <a:t>Read for critical thinking</a:t>
            </a:r>
          </a:p>
        </p:txBody>
      </p:sp>
      <p:pic>
        <p:nvPicPr>
          <p:cNvPr id="88068" name="图片 88067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1295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ea typeface="宋体" pitchFamily="2" charset="-122"/>
              </a:rPr>
              <a:t> As students, what can you do to ensure cybersecurity?</a:t>
            </a:r>
          </a:p>
        </p:txBody>
      </p:sp>
      <p:sp>
        <p:nvSpPr>
          <p:cNvPr id="88070" name="矩形 88069"/>
          <p:cNvSpPr>
            <a:spLocks noChangeArrowheads="1"/>
          </p:cNvSpPr>
          <p:nvPr/>
        </p:nvSpPr>
        <p:spPr bwMode="auto">
          <a:xfrm>
            <a:off x="685800" y="3429000"/>
            <a:ext cx="7848600" cy="30162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i="1">
                <a:solidFill>
                  <a:schemeClr val="bg1"/>
                </a:solidFill>
                <a:ea typeface="宋体" pitchFamily="2" charset="-122"/>
              </a:rPr>
              <a:t>★</a:t>
            </a:r>
            <a:r>
              <a:rPr lang="zh-CN" altLang="en-US" sz="3200" i="1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Obey the laws on the Internet</a:t>
            </a:r>
          </a:p>
          <a:p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★</a:t>
            </a:r>
            <a:r>
              <a:rPr lang="en-US" altLang="zh-CN" sz="3200" i="1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Update anti-virus</a:t>
            </a:r>
            <a:r>
              <a:rPr lang="en-US" altLang="zh-CN" sz="3200" b="1"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software</a:t>
            </a:r>
          </a:p>
          <a:p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★ Don’t spread computer viruses</a:t>
            </a:r>
          </a:p>
          <a:p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★</a:t>
            </a:r>
            <a:r>
              <a:rPr lang="en-US" altLang="zh-CN" sz="3200" i="1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Don’t download films and music </a:t>
            </a:r>
          </a:p>
          <a:p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     from the Internet without permission</a:t>
            </a:r>
          </a:p>
          <a:p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★ Don’t buy pirated</a:t>
            </a:r>
            <a:r>
              <a:rPr lang="zh-CN" altLang="en-US" sz="3200" b="1" i="1">
                <a:solidFill>
                  <a:schemeClr val="bg1"/>
                </a:solidFill>
                <a:ea typeface="宋体" pitchFamily="2" charset="-122"/>
              </a:rPr>
              <a:t>（盗版）</a:t>
            </a:r>
            <a:r>
              <a:rPr lang="en-US" altLang="zh-CN" sz="3200" b="1" i="1">
                <a:solidFill>
                  <a:schemeClr val="bg1"/>
                </a:solidFill>
                <a:ea typeface="宋体" pitchFamily="2" charset="-122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21484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41985"/>
          <p:cNvSpPr txBox="1"/>
          <p:nvPr/>
        </p:nvSpPr>
        <p:spPr>
          <a:xfrm>
            <a:off x="430213" y="1268413"/>
            <a:ext cx="8713787" cy="436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书面表达：</a:t>
            </a:r>
          </a:p>
          <a:p>
            <a:pPr marL="342900" indent="-342900"/>
            <a:r>
              <a:rPr lang="zh-CN" altLang="en-US" sz="2800" b="1" dirty="0">
                <a:latin typeface="Times New Roman" panose="02020603050405020304" pitchFamily="18" charset="0"/>
              </a:rPr>
              <a:t>      随着因特网的发展与普及，网络犯罪已逐渐渗透到人们生活的方方面面。请针对这个问题用英语写一篇</a:t>
            </a:r>
            <a:r>
              <a:rPr lang="en-US" altLang="zh-CN" sz="2800" b="1" dirty="0">
                <a:latin typeface="Times New Roman" panose="02020603050405020304" pitchFamily="18" charset="0"/>
              </a:rPr>
              <a:t>150</a:t>
            </a:r>
            <a:r>
              <a:rPr lang="zh-CN" altLang="en-US" sz="2800" b="1" dirty="0">
                <a:latin typeface="Times New Roman" panose="02020603050405020304" pitchFamily="18" charset="0"/>
              </a:rPr>
              <a:t>词左右的短文。</a:t>
            </a:r>
          </a:p>
          <a:p>
            <a:pPr marL="342900" indent="-342900"/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、 网络犯罪日益猖獗的原因（至少两点）。</a:t>
            </a:r>
          </a:p>
          <a:p>
            <a:pPr marL="342900" indent="-342900"/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、如何打击网络犯罪现象？谈谈你的想法。</a:t>
            </a:r>
          </a:p>
          <a:p>
            <a:pPr marL="342900" indent="-342900"/>
            <a:r>
              <a:rPr lang="zh-CN" altLang="en-US" sz="2800" b="1" dirty="0">
                <a:latin typeface="Times New Roman" panose="02020603050405020304" pitchFamily="18" charset="0"/>
              </a:rPr>
              <a:t>   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With the development and widespread of the Internet in recent years, cybercrime has also found its way into people’s everyday life. This is really worrying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41987" name="直接连接符 41986"/>
          <p:cNvSpPr/>
          <p:nvPr/>
        </p:nvSpPr>
        <p:spPr>
          <a:xfrm>
            <a:off x="827088" y="6021388"/>
            <a:ext cx="75612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88" name="直接连接符 41987"/>
          <p:cNvSpPr/>
          <p:nvPr/>
        </p:nvSpPr>
        <p:spPr>
          <a:xfrm>
            <a:off x="250825" y="6524625"/>
            <a:ext cx="82089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41985"/>
          <p:cNvSpPr txBox="1"/>
          <p:nvPr/>
        </p:nvSpPr>
        <p:spPr>
          <a:xfrm>
            <a:off x="430213" y="1268413"/>
            <a:ext cx="8713787" cy="52260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2800" b="1" dirty="0" smtClean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、 网络犯罪日益猖獗的原因（至少两点）。</a:t>
            </a:r>
          </a:p>
          <a:p>
            <a:pPr marL="342900" indent="-342900"/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topic sentence:</a:t>
            </a:r>
          </a:p>
          <a:p>
            <a:pPr marL="342900" indent="-342900"/>
            <a:r>
              <a:rPr lang="en-US" altLang="zh-CN" sz="2800" b="1" dirty="0" smtClean="0">
                <a:latin typeface="Times New Roman" panose="02020603050405020304" pitchFamily="18" charset="0"/>
              </a:rPr>
              <a:t>_______________________________________________</a:t>
            </a:r>
          </a:p>
          <a:p>
            <a:pPr>
              <a:lnSpc>
                <a:spcPct val="110000"/>
              </a:lnSpc>
            </a:pPr>
            <a:r>
              <a:rPr lang="zh-CN" altLang="en-US" sz="28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要有连接词</a:t>
            </a:r>
            <a:endParaRPr lang="en-US" altLang="zh-CN" sz="2800" noProof="1">
              <a:solidFill>
                <a:srgbClr val="C00000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noProof="1" smtClean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1）first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second, third, last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2）firstly, secondly, thirdly, finally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3） in the first place, in the second 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place, in the third place, lastly 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4） to begin with, then, furthermore, finally</a:t>
            </a:r>
          </a:p>
          <a:p>
            <a:endParaRPr lang="zh-CN" altLang="en-US" sz="2800" dirty="0"/>
          </a:p>
          <a:p>
            <a:pPr marL="342900" indent="-342900"/>
            <a:r>
              <a:rPr lang="en-US" altLang="zh-CN" sz="2800" b="1" dirty="0" smtClean="0">
                <a:latin typeface="Times New Roman" panose="02020603050405020304" pitchFamily="18" charset="0"/>
              </a:rPr>
              <a:t>(refer to your textbook Para.3-6 ) </a:t>
            </a:r>
          </a:p>
        </p:txBody>
      </p:sp>
    </p:spTree>
    <p:extLst>
      <p:ext uri="{BB962C8B-B14F-4D97-AF65-F5344CB8AC3E}">
        <p14:creationId xmlns:p14="http://schemas.microsoft.com/office/powerpoint/2010/main" val="32704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41985"/>
          <p:cNvSpPr txBox="1"/>
          <p:nvPr/>
        </p:nvSpPr>
        <p:spPr>
          <a:xfrm>
            <a:off x="430213" y="1268413"/>
            <a:ext cx="8713787" cy="34101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要有连接词</a:t>
            </a:r>
            <a:endParaRPr lang="en-US" altLang="zh-CN" sz="2800" noProof="1">
              <a:solidFill>
                <a:srgbClr val="C00000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2800" noProof="1" smtClean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5）to 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start with, next, in addition, finally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6）first and foremost, besides, last but not least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7）most important of all, moreover, finally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8）on the one hand, on the other hand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9）for one thing, for another thing</a:t>
            </a:r>
          </a:p>
          <a:p>
            <a:pPr eaLnBrk="0" hangingPunct="0">
              <a:lnSpc>
                <a:spcPct val="110000"/>
              </a:lnSpc>
            </a:pPr>
            <a:endParaRPr lang="en-US" altLang="zh-CN" sz="2800" noProof="1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00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41985"/>
          <p:cNvSpPr txBox="1"/>
          <p:nvPr/>
        </p:nvSpPr>
        <p:spPr>
          <a:xfrm>
            <a:off x="430213" y="1268413"/>
            <a:ext cx="8713787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2800" b="1" dirty="0" smtClean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、如何打击网络犯罪现象？谈谈你的想法。</a:t>
            </a:r>
          </a:p>
          <a:p>
            <a:pPr marL="342900" indent="-342900"/>
            <a:r>
              <a:rPr lang="zh-CN" altLang="en-US" sz="28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topic sentence:</a:t>
            </a:r>
          </a:p>
          <a:p>
            <a:pPr marL="342900" indent="-342900"/>
            <a:r>
              <a:rPr lang="en-US" altLang="zh-CN" sz="2800" b="1" dirty="0" smtClean="0">
                <a:latin typeface="Times New Roman" panose="02020603050405020304" pitchFamily="18" charset="0"/>
              </a:rPr>
              <a:t>_______________________________________________</a:t>
            </a:r>
          </a:p>
          <a:p>
            <a:pPr marL="342900" indent="-342900"/>
            <a:r>
              <a:rPr lang="zh-CN" altLang="en-US" sz="2800" b="1" dirty="0" smtClean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Personally, ____________________________________</a:t>
            </a:r>
          </a:p>
          <a:p>
            <a:pPr marL="342900" indent="-342900"/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b="1" dirty="0">
                <a:latin typeface="Times New Roman" panose="02020603050405020304" pitchFamily="18" charset="0"/>
              </a:rPr>
              <a:t>(refer to your textbook 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Para.7-8 </a:t>
            </a:r>
            <a:r>
              <a:rPr lang="en-US" altLang="zh-CN" sz="2800" b="1" dirty="0">
                <a:latin typeface="Times New Roman" panose="02020603050405020304" pitchFamily="18" charset="0"/>
              </a:rPr>
              <a:t>) </a:t>
            </a:r>
          </a:p>
          <a:p>
            <a:pPr marL="342900" indent="-342900"/>
            <a:endParaRPr lang="en-US" altLang="zh-CN" sz="2800" b="1" dirty="0" smtClean="0">
              <a:latin typeface="Times New Roman" panose="02020603050405020304" pitchFamily="18" charset="0"/>
            </a:endParaRPr>
          </a:p>
          <a:p>
            <a:pPr marL="342900" indent="-342900"/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41985"/>
          <p:cNvSpPr txBox="1"/>
          <p:nvPr/>
        </p:nvSpPr>
        <p:spPr>
          <a:xfrm>
            <a:off x="430213" y="1268413"/>
            <a:ext cx="8713787" cy="52629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solidFill>
                  <a:srgbClr val="08080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concluding sentence or paragraph</a:t>
            </a:r>
            <a:endParaRPr lang="zh-CN" altLang="zh-CN" sz="28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sym typeface="+mn-ea"/>
              </a:rPr>
              <a:t>All in all, only when </a:t>
            </a:r>
            <a:r>
              <a:rPr lang="en-US" altLang="zh-CN" sz="2800" dirty="0" smtClean="0">
                <a:sym typeface="+mn-ea"/>
              </a:rPr>
              <a:t>__________________________________(</a:t>
            </a:r>
            <a:r>
              <a:rPr lang="zh-CN" altLang="en-US" sz="2800" dirty="0" smtClean="0">
                <a:sym typeface="+mn-ea"/>
              </a:rPr>
              <a:t>总结</a:t>
            </a:r>
            <a:r>
              <a:rPr lang="zh-CN" altLang="en-US" sz="2800" dirty="0">
                <a:sym typeface="+mn-ea"/>
              </a:rPr>
              <a:t>观点）</a:t>
            </a:r>
            <a:endParaRPr lang="en-US" altLang="zh-CN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I </a:t>
            </a:r>
            <a:r>
              <a:rPr lang="en-US" altLang="zh-CN" sz="2800" dirty="0">
                <a:solidFill>
                  <a:srgbClr val="C00000"/>
                </a:solidFill>
                <a:sym typeface="+mn-ea"/>
              </a:rPr>
              <a:t>am looking forward to </a:t>
            </a:r>
            <a:r>
              <a:rPr lang="en-US" altLang="zh-CN" sz="2800" dirty="0" smtClean="0">
                <a:sym typeface="+mn-ea"/>
              </a:rPr>
              <a:t>______________</a:t>
            </a:r>
            <a:r>
              <a:rPr lang="zh-CN" altLang="en-US" sz="2800" dirty="0" smtClean="0">
                <a:sym typeface="+mn-ea"/>
              </a:rPr>
              <a:t>（</a:t>
            </a:r>
            <a:r>
              <a:rPr lang="zh-CN" altLang="en-US" sz="2800" dirty="0">
                <a:sym typeface="+mn-ea"/>
              </a:rPr>
              <a:t>表达愿望）</a:t>
            </a:r>
            <a:endParaRPr lang="en-US" altLang="zh-CN" sz="2800" dirty="0">
              <a:sym typeface="+mn-ea"/>
            </a:endParaRPr>
          </a:p>
          <a:p>
            <a:r>
              <a:rPr lang="en-US" altLang="zh-CN" sz="2800" dirty="0"/>
              <a:t>Personally, I am convinced that </a:t>
            </a:r>
            <a:r>
              <a:rPr lang="en-US" altLang="zh-CN" sz="2800" dirty="0">
                <a:solidFill>
                  <a:srgbClr val="C00000"/>
                </a:solidFill>
              </a:rPr>
              <a:t>it is high time we </a:t>
            </a:r>
            <a:r>
              <a:rPr lang="en-US" altLang="zh-CN" sz="2800" dirty="0" smtClean="0">
                <a:solidFill>
                  <a:srgbClr val="C00000"/>
                </a:solidFill>
              </a:rPr>
              <a:t>should</a:t>
            </a:r>
            <a:r>
              <a:rPr lang="en-US" altLang="zh-CN" sz="2800" dirty="0" smtClean="0">
                <a:solidFill>
                  <a:srgbClr val="080808"/>
                </a:solidFill>
              </a:rPr>
              <a:t>___________________________ </a:t>
            </a:r>
            <a:r>
              <a:rPr lang="zh-CN" altLang="en-US" sz="2800" kern="100" dirty="0" smtClean="0">
                <a:solidFill>
                  <a:srgbClr val="080808"/>
                </a:solidFill>
                <a:latin typeface="Times New Roman" panose="02020603050405020304"/>
                <a:cs typeface="Courier New" panose="02070309020205020404"/>
              </a:rPr>
              <a:t>（</a:t>
            </a:r>
            <a:r>
              <a:rPr lang="zh-CN" altLang="en-US" sz="2800" dirty="0">
                <a:sym typeface="+mn-ea"/>
              </a:rPr>
              <a:t>发出号召）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r>
              <a:rPr lang="en-US" altLang="zh-CN" sz="2800" dirty="0"/>
              <a:t>When it comes to </a:t>
            </a:r>
            <a:r>
              <a:rPr lang="en-US" altLang="zh-CN" sz="2800" dirty="0" smtClean="0"/>
              <a:t>~~, </a:t>
            </a:r>
            <a:r>
              <a:rPr lang="en-US" altLang="zh-CN" sz="2800" dirty="0">
                <a:solidFill>
                  <a:srgbClr val="C00000"/>
                </a:solidFill>
              </a:rPr>
              <a:t>we are supposed to </a:t>
            </a:r>
            <a:r>
              <a:rPr lang="en-US" altLang="zh-CN" sz="2800" dirty="0" smtClean="0">
                <a:solidFill>
                  <a:srgbClr val="080808"/>
                </a:solidFill>
              </a:rPr>
              <a:t>_________________________________</a:t>
            </a:r>
            <a:r>
              <a:rPr lang="zh-CN" altLang="en-US" sz="2800" dirty="0" smtClean="0">
                <a:solidFill>
                  <a:srgbClr val="080808"/>
                </a:solidFill>
                <a:sym typeface="+mn-ea"/>
              </a:rPr>
              <a:t>（</a:t>
            </a:r>
            <a:r>
              <a:rPr lang="zh-CN" altLang="en-US" sz="2800" dirty="0">
                <a:solidFill>
                  <a:srgbClr val="080808"/>
                </a:solidFill>
                <a:sym typeface="+mn-ea"/>
              </a:rPr>
              <a:t>提出建议）</a:t>
            </a:r>
            <a:endParaRPr lang="en-US" altLang="zh-CN" sz="2800" dirty="0">
              <a:solidFill>
                <a:srgbClr val="080808"/>
              </a:solidFill>
              <a:sym typeface="+mn-ea"/>
            </a:endParaRPr>
          </a:p>
          <a:p>
            <a:r>
              <a:rPr lang="en-US" altLang="zh-CN" sz="2800" dirty="0" smtClean="0">
                <a:solidFill>
                  <a:srgbClr val="080808"/>
                </a:solidFill>
              </a:rPr>
              <a:t>……………………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In conclusion</a:t>
            </a:r>
            <a:r>
              <a:rPr lang="en-US" altLang="zh-CN" sz="2800" dirty="0" smtClean="0">
                <a:solidFill>
                  <a:srgbClr val="080808"/>
                </a:solidFill>
              </a:rPr>
              <a:t>, _____________________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To conclude</a:t>
            </a:r>
            <a:r>
              <a:rPr lang="en-US" altLang="zh-CN" sz="2800" dirty="0" smtClean="0">
                <a:solidFill>
                  <a:srgbClr val="080808"/>
                </a:solidFill>
              </a:rPr>
              <a:t>, ______________________</a:t>
            </a:r>
            <a:endParaRPr lang="en-US" altLang="zh-CN" sz="2800" dirty="0">
              <a:solidFill>
                <a:srgbClr val="080808"/>
              </a:solidFill>
            </a:endParaRPr>
          </a:p>
          <a:p>
            <a:pPr marL="342900" indent="-342900"/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48129"/>
          <p:cNvSpPr txBox="1"/>
          <p:nvPr/>
        </p:nvSpPr>
        <p:spPr>
          <a:xfrm>
            <a:off x="142875" y="260350"/>
            <a:ext cx="8893175" cy="60016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Cybercrime is becoming more and more serious for a number of reasons. Firstly</a:t>
            </a:r>
            <a:r>
              <a:rPr lang="en-US" altLang="zh-CN" sz="2400" b="1" dirty="0">
                <a:latin typeface="Times New Roman" panose="02020603050405020304" pitchFamily="18" charset="0"/>
              </a:rPr>
              <a:t>, cybercriminals are usually computer experts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who have a good knowledge of computer</a:t>
            </a:r>
            <a:r>
              <a:rPr lang="en-US" altLang="zh-CN" sz="2400" b="1" dirty="0">
                <a:latin typeface="Times New Roman" panose="02020603050405020304" pitchFamily="18" charset="0"/>
              </a:rPr>
              <a:t>. The police are having trouble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in keeping up with</a:t>
            </a:r>
            <a:r>
              <a:rPr lang="en-US" altLang="zh-CN" sz="2400" b="1" dirty="0">
                <a:latin typeface="Times New Roman" panose="02020603050405020304" pitchFamily="18" charset="0"/>
              </a:rPr>
              <a:t> them.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Secondly</a:t>
            </a:r>
            <a:r>
              <a:rPr lang="en-US" altLang="zh-CN" sz="2400" b="1" dirty="0">
                <a:latin typeface="Times New Roman" panose="02020603050405020304" pitchFamily="18" charset="0"/>
              </a:rPr>
              <a:t>, cybercrime can take many shapes and occur nearly anytime anywhere. Criminals can move quickly,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which makes it more difficult to spot, follow and catch them.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Steps must be taken to fight against cybercrime.  Personally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, </a:t>
            </a:r>
            <a:r>
              <a:rPr lang="en-US" altLang="zh-CN" sz="2400" b="1" dirty="0">
                <a:latin typeface="Times New Roman" panose="02020603050405020304" pitchFamily="18" charset="0"/>
              </a:rPr>
              <a:t>education will be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the solution to</a:t>
            </a:r>
            <a:r>
              <a:rPr lang="en-US" altLang="zh-CN" sz="2400" b="1" dirty="0">
                <a:latin typeface="Times New Roman" panose="02020603050405020304" pitchFamily="18" charset="0"/>
              </a:rPr>
              <a:t> this problem. Let people know the threat of cybercrime and there will be fewer such crimes.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Next</a:t>
            </a:r>
            <a:r>
              <a:rPr lang="en-US" altLang="zh-CN" sz="2400" b="1" dirty="0">
                <a:latin typeface="Times New Roman" panose="02020603050405020304" pitchFamily="18" charset="0"/>
              </a:rPr>
              <a:t>, work together, whether individuals or states. This is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the key to</a:t>
            </a:r>
            <a:r>
              <a:rPr lang="en-US" altLang="zh-CN" sz="2400" b="1" dirty="0">
                <a:latin typeface="Times New Roman" panose="02020603050405020304" pitchFamily="18" charset="0"/>
              </a:rPr>
              <a:t> dealing with cybercrime.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Also</a:t>
            </a:r>
            <a:r>
              <a:rPr lang="en-US" altLang="zh-CN" sz="2400" b="1" dirty="0">
                <a:latin typeface="Times New Roman" panose="02020603050405020304" pitchFamily="18" charset="0"/>
              </a:rPr>
              <a:t>,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making laws allows states </a:t>
            </a:r>
            <a:r>
              <a:rPr lang="en-US" altLang="zh-CN" sz="2400" b="1" dirty="0">
                <a:latin typeface="Times New Roman" panose="02020603050405020304" pitchFamily="18" charset="0"/>
              </a:rPr>
              <a:t>to punish such criminals within and across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borders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 conclude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, all of us must work together to stop the widespread problem of cybercrime.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  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819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4000" dirty="0"/>
              <a:t>Now we're again experiencing a revolution which changes our life a lot</a:t>
            </a:r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8196" name="图片 8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2420938"/>
            <a:ext cx="4275137" cy="2855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484313"/>
            <a:ext cx="3527425" cy="4637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105273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Homework</a:t>
            </a:r>
            <a:endParaRPr lang="zh-CN" altLang="zh-CN" sz="3200" b="1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1. Polish up your writing. </a:t>
            </a:r>
            <a:endParaRPr lang="zh-CN" altLang="zh-CN" sz="3200" dirty="0"/>
          </a:p>
          <a:p>
            <a:r>
              <a:rPr lang="en-US" altLang="zh-CN" sz="3200" dirty="0"/>
              <a:t>2. Re-read the speech and underline useful phrases or sentences.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0970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/>
          <p:nvPr/>
        </p:nvSpPr>
        <p:spPr>
          <a:xfrm>
            <a:off x="2117725" y="2060575"/>
            <a:ext cx="4984750" cy="31115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latin typeface="Times New Roman" panose="02020603050405020304" pitchFamily="18" charset="0"/>
              </a:rPr>
              <a:t>Thank   you !</a:t>
            </a:r>
          </a:p>
          <a:p>
            <a:pPr algn="ctr"/>
            <a:endParaRPr lang="en-US" altLang="zh-CN" sz="66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6600" b="1" dirty="0">
                <a:latin typeface="Times New Roman" panose="02020603050405020304" pitchFamily="18" charset="0"/>
              </a:rPr>
              <a:t>Bye!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占位符 9217"/>
          <p:cNvSpPr>
            <a:spLocks noGrp="1"/>
          </p:cNvSpPr>
          <p:nvPr>
            <p:ph type="body" idx="1"/>
          </p:nvPr>
        </p:nvSpPr>
        <p:spPr>
          <a:xfrm>
            <a:off x="457200" y="117475"/>
            <a:ext cx="8651875" cy="669607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219" name="图片 9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260350"/>
            <a:ext cx="518477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3717925"/>
            <a:ext cx="3719512" cy="313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133600"/>
            <a:ext cx="4240213" cy="340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1265"/>
          <p:cNvSpPr>
            <a:spLocks noGrp="1"/>
          </p:cNvSpPr>
          <p:nvPr>
            <p:ph type="body" sz="half" idx="1"/>
          </p:nvPr>
        </p:nvSpPr>
        <p:spPr>
          <a:xfrm>
            <a:off x="457200" y="1601788"/>
            <a:ext cx="7643813" cy="1541462"/>
          </a:xfrm>
        </p:spPr>
        <p:txBody>
          <a:bodyPr/>
          <a:lstStyle/>
          <a:p>
            <a:pPr>
              <a:buClrTx/>
              <a:buSzTx/>
              <a:buFont typeface="Arial" panose="020B0604020202020204" pitchFamily="34" charset="0"/>
              <a:buNone/>
            </a:pPr>
            <a:r>
              <a:rPr lang="zh-CN" altLang="en-US" sz="4400" dirty="0"/>
              <a:t>Do you think it's legal or illegal?</a:t>
            </a:r>
          </a:p>
          <a:p>
            <a:pPr>
              <a:buClrTx/>
              <a:buSzTx/>
              <a:buFont typeface="Arial" panose="020B0604020202020204" pitchFamily="34" charset="0"/>
              <a:buNone/>
            </a:pPr>
            <a:endParaRPr lang="zh-CN" altLang="en-US" sz="4400" dirty="0"/>
          </a:p>
          <a:p>
            <a:pPr>
              <a:buClrTx/>
              <a:buSzTx/>
              <a:buFont typeface="Arial" panose="020B0604020202020204" pitchFamily="34" charset="0"/>
            </a:pPr>
            <a:endParaRPr lang="zh-CN" altLang="en-US" sz="2800" dirty="0"/>
          </a:p>
        </p:txBody>
      </p:sp>
      <p:sp>
        <p:nvSpPr>
          <p:cNvPr id="11268" name="文本框 11267"/>
          <p:cNvSpPr txBox="1"/>
          <p:nvPr/>
        </p:nvSpPr>
        <p:spPr>
          <a:xfrm>
            <a:off x="250825" y="3357563"/>
            <a:ext cx="7875588" cy="2103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Calibri" panose="020F0502020204030204" pitchFamily="34" charset="0"/>
              </a:rPr>
              <a:t>we call this criminal offence related to the internet </a:t>
            </a:r>
            <a:r>
              <a:rPr lang="zh-CN" altLang="en-US" sz="4400" dirty="0">
                <a:solidFill>
                  <a:srgbClr val="FF0000"/>
                </a:solidFill>
                <a:latin typeface="Calibri" panose="020F0502020204030204" pitchFamily="34" charset="0"/>
              </a:rPr>
              <a:t>cybercrime.</a:t>
            </a:r>
          </a:p>
        </p:txBody>
      </p:sp>
      <p:sp>
        <p:nvSpPr>
          <p:cNvPr id="11269" name="标题 1126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8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01377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7391400" cy="563563"/>
          </a:xfrm>
        </p:spPr>
        <p:txBody>
          <a:bodyPr/>
          <a:lstStyle/>
          <a:p>
            <a:endParaRPr lang="zh-CN" altLang="en-US" sz="2800" b="1" smtClean="0">
              <a:ea typeface="宋体" pitchFamily="2" charset="-122"/>
            </a:endParaRPr>
          </a:p>
        </p:txBody>
      </p:sp>
      <p:sp>
        <p:nvSpPr>
          <p:cNvPr id="7170" name="文本占位符 10137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7171" name="矩形 101379"/>
          <p:cNvSpPr>
            <a:spLocks noChangeArrowheads="1"/>
          </p:cNvSpPr>
          <p:nvPr/>
        </p:nvSpPr>
        <p:spPr bwMode="auto">
          <a:xfrm>
            <a:off x="1763688" y="342900"/>
            <a:ext cx="5040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CN" sz="3600" b="1" dirty="0">
                <a:solidFill>
                  <a:srgbClr val="080808"/>
                </a:solidFill>
                <a:ea typeface="宋体" pitchFamily="2" charset="-122"/>
              </a:rPr>
              <a:t>Unit 4 Law and order</a:t>
            </a:r>
          </a:p>
        </p:txBody>
      </p:sp>
      <p:sp>
        <p:nvSpPr>
          <p:cNvPr id="7172" name="矩形 101380"/>
          <p:cNvSpPr>
            <a:spLocks noChangeArrowheads="1"/>
          </p:cNvSpPr>
          <p:nvPr/>
        </p:nvSpPr>
        <p:spPr bwMode="auto">
          <a:xfrm>
            <a:off x="1600200" y="2819400"/>
            <a:ext cx="560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Fight against cybercrime</a:t>
            </a:r>
          </a:p>
        </p:txBody>
      </p:sp>
      <p:sp>
        <p:nvSpPr>
          <p:cNvPr id="101384" name="矩形 101383"/>
          <p:cNvSpPr>
            <a:spLocks noChangeArrowheads="1"/>
          </p:cNvSpPr>
          <p:nvPr/>
        </p:nvSpPr>
        <p:spPr bwMode="auto">
          <a:xfrm>
            <a:off x="4572000" y="2819400"/>
            <a:ext cx="139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CC0000"/>
                </a:solidFill>
                <a:latin typeface="Times New Roman" pitchFamily="18" charset="0"/>
                <a:ea typeface="宋体" pitchFamily="2" charset="-122"/>
              </a:rPr>
              <a:t>cyber</a:t>
            </a:r>
            <a:endParaRPr lang="zh-CN" altLang="en-US" sz="4000" b="1">
              <a:solidFill>
                <a:srgbClr val="CC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1385" name="矩形标注 101384"/>
          <p:cNvSpPr>
            <a:spLocks noChangeArrowheads="1"/>
          </p:cNvSpPr>
          <p:nvPr/>
        </p:nvSpPr>
        <p:spPr bwMode="auto">
          <a:xfrm>
            <a:off x="5105400" y="2209800"/>
            <a:ext cx="3810000" cy="457200"/>
          </a:xfrm>
          <a:prstGeom prst="wedgeRectCallout">
            <a:avLst>
              <a:gd name="adj1" fmla="val -45750"/>
              <a:gd name="adj2" fmla="val 127431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a typeface="宋体" pitchFamily="2" charset="-122"/>
              </a:rPr>
              <a:t>connected with Internet</a:t>
            </a:r>
          </a:p>
        </p:txBody>
      </p:sp>
    </p:spTree>
    <p:extLst>
      <p:ext uri="{BB962C8B-B14F-4D97-AF65-F5344CB8AC3E}">
        <p14:creationId xmlns:p14="http://schemas.microsoft.com/office/powerpoint/2010/main" val="16906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768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76803" name="文本占位符 76802"/>
          <p:cNvSpPr>
            <a:spLocks noGrp="1" noChangeArrowheads="1"/>
          </p:cNvSpPr>
          <p:nvPr>
            <p:ph type="body" idx="1"/>
          </p:nvPr>
        </p:nvSpPr>
        <p:spPr>
          <a:xfrm>
            <a:off x="228600" y="1609725"/>
            <a:ext cx="9144000" cy="5248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b="1" smtClean="0">
                <a:solidFill>
                  <a:srgbClr val="000000"/>
                </a:solidFill>
                <a:ea typeface="宋体" pitchFamily="2" charset="-122"/>
              </a:rPr>
              <a:t>   By the end of this lesson, we will be able to</a:t>
            </a:r>
          </a:p>
          <a:p>
            <a:r>
              <a:rPr lang="en-US" altLang="zh-CN" b="1" i="1" smtClean="0">
                <a:solidFill>
                  <a:srgbClr val="CC0000"/>
                </a:solidFill>
                <a:ea typeface="宋体" pitchFamily="2" charset="-122"/>
              </a:rPr>
              <a:t> gain information</a:t>
            </a:r>
            <a:r>
              <a:rPr lang="en-US" altLang="zh-CN" b="1" i="1" smtClean="0">
                <a:solidFill>
                  <a:srgbClr val="000000"/>
                </a:solidFill>
                <a:ea typeface="宋体" pitchFamily="2" charset="-122"/>
              </a:rPr>
              <a:t> about cybercrime by scanning and skimming the text;</a:t>
            </a:r>
          </a:p>
          <a:p>
            <a:r>
              <a:rPr lang="en-US" altLang="zh-CN" b="1" i="1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b="1" i="1" smtClean="0">
                <a:solidFill>
                  <a:srgbClr val="CC0000"/>
                </a:solidFill>
                <a:ea typeface="宋体" pitchFamily="2" charset="-122"/>
              </a:rPr>
              <a:t>understand the definitions</a:t>
            </a:r>
            <a:r>
              <a:rPr lang="en-US" altLang="zh-CN" b="1" i="1" smtClean="0">
                <a:solidFill>
                  <a:srgbClr val="000000"/>
                </a:solidFill>
                <a:ea typeface="宋体" pitchFamily="2" charset="-122"/>
              </a:rPr>
              <a:t> of difficult vocabulary through the context;</a:t>
            </a:r>
          </a:p>
          <a:p>
            <a:r>
              <a:rPr lang="en-US" altLang="zh-CN" b="1" i="1" smtClean="0">
                <a:solidFill>
                  <a:srgbClr val="CC0000"/>
                </a:solidFill>
                <a:ea typeface="宋体" pitchFamily="2" charset="-122"/>
              </a:rPr>
              <a:t> write an article</a:t>
            </a:r>
            <a:r>
              <a:rPr lang="en-US" altLang="zh-CN" b="1" i="1" smtClean="0">
                <a:solidFill>
                  <a:srgbClr val="000000"/>
                </a:solidFill>
                <a:ea typeface="宋体" pitchFamily="2" charset="-122"/>
              </a:rPr>
              <a:t> to raise people’s awareness of preventing cybercrime.</a:t>
            </a:r>
          </a:p>
          <a:p>
            <a:pPr>
              <a:buFont typeface="Wingdings" pitchFamily="2" charset="2"/>
              <a:buNone/>
            </a:pPr>
            <a:endParaRPr lang="zh-CN" altLang="en-US" b="1" smtClean="0">
              <a:solidFill>
                <a:srgbClr val="000000"/>
              </a:solidFill>
              <a:ea typeface="宋体" pitchFamily="2" charset="-122"/>
            </a:endParaRPr>
          </a:p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685800" y="304800"/>
            <a:ext cx="39608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宋体" pitchFamily="2" charset="-122"/>
              </a:rPr>
              <a:t>Learning Aims</a:t>
            </a:r>
          </a:p>
        </p:txBody>
      </p:sp>
    </p:spTree>
    <p:extLst>
      <p:ext uri="{BB962C8B-B14F-4D97-AF65-F5344CB8AC3E}">
        <p14:creationId xmlns:p14="http://schemas.microsoft.com/office/powerpoint/2010/main" val="5434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08545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91400" cy="563563"/>
          </a:xfrm>
        </p:spPr>
        <p:txBody>
          <a:bodyPr/>
          <a:lstStyle/>
          <a:p>
            <a:r>
              <a:rPr lang="en-US" altLang="zh-CN" sz="3200" b="1" smtClean="0">
                <a:ea typeface="宋体" pitchFamily="2" charset="-122"/>
              </a:rPr>
              <a:t>Read for structure</a:t>
            </a:r>
          </a:p>
        </p:txBody>
      </p:sp>
      <p:sp>
        <p:nvSpPr>
          <p:cNvPr id="9219" name="直接连接符 108547"/>
          <p:cNvSpPr>
            <a:spLocks noChangeShapeType="1"/>
          </p:cNvSpPr>
          <p:nvPr/>
        </p:nvSpPr>
        <p:spPr bwMode="auto">
          <a:xfrm>
            <a:off x="838200" y="51816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直接连接符 108548"/>
          <p:cNvSpPr>
            <a:spLocks noChangeShapeType="1"/>
          </p:cNvSpPr>
          <p:nvPr/>
        </p:nvSpPr>
        <p:spPr bwMode="auto">
          <a:xfrm>
            <a:off x="3733800" y="1524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直接连接符 108549"/>
          <p:cNvSpPr>
            <a:spLocks noChangeShapeType="1"/>
          </p:cNvSpPr>
          <p:nvPr/>
        </p:nvSpPr>
        <p:spPr bwMode="auto">
          <a:xfrm>
            <a:off x="838200" y="2286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直接连接符 108550"/>
          <p:cNvSpPr>
            <a:spLocks noChangeShapeType="1"/>
          </p:cNvSpPr>
          <p:nvPr/>
        </p:nvSpPr>
        <p:spPr bwMode="auto">
          <a:xfrm>
            <a:off x="838200" y="31242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直接连接符 108551"/>
          <p:cNvSpPr>
            <a:spLocks noChangeShapeType="1"/>
          </p:cNvSpPr>
          <p:nvPr/>
        </p:nvSpPr>
        <p:spPr bwMode="auto">
          <a:xfrm>
            <a:off x="838200" y="46482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文本框 108552"/>
          <p:cNvSpPr txBox="1">
            <a:spLocks noChangeArrowheads="1"/>
          </p:cNvSpPr>
          <p:nvPr/>
        </p:nvSpPr>
        <p:spPr bwMode="auto">
          <a:xfrm>
            <a:off x="762000" y="1676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>
              <a:ea typeface="宋体" pitchFamily="2" charset="-122"/>
            </a:endParaRPr>
          </a:p>
        </p:txBody>
      </p:sp>
      <p:sp>
        <p:nvSpPr>
          <p:cNvPr id="9225" name="矩形 108553"/>
          <p:cNvSpPr>
            <a:spLocks noChangeArrowheads="1"/>
          </p:cNvSpPr>
          <p:nvPr/>
        </p:nvSpPr>
        <p:spPr bwMode="auto">
          <a:xfrm>
            <a:off x="914400" y="17272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Part 1 (Para.1)</a:t>
            </a:r>
            <a:endParaRPr lang="zh-CN" altLang="en-US" sz="24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6" name="矩形 108554"/>
          <p:cNvSpPr>
            <a:spLocks noChangeArrowheads="1"/>
          </p:cNvSpPr>
          <p:nvPr/>
        </p:nvSpPr>
        <p:spPr bwMode="auto">
          <a:xfrm>
            <a:off x="914400" y="24638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Part 2 (Para.2)</a:t>
            </a:r>
            <a:endParaRPr lang="zh-CN" altLang="en-US" sz="24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7" name="矩形 108555"/>
          <p:cNvSpPr>
            <a:spLocks noChangeArrowheads="1"/>
          </p:cNvSpPr>
          <p:nvPr/>
        </p:nvSpPr>
        <p:spPr bwMode="auto">
          <a:xfrm>
            <a:off x="914400" y="36068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Part 3 (Paras.3-6)</a:t>
            </a:r>
            <a:endParaRPr lang="zh-CN" altLang="en-US" sz="24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8" name="矩形 108556"/>
          <p:cNvSpPr>
            <a:spLocks noChangeArrowheads="1"/>
          </p:cNvSpPr>
          <p:nvPr/>
        </p:nvSpPr>
        <p:spPr bwMode="auto">
          <a:xfrm>
            <a:off x="990600" y="46736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Part 4 (Paras.7-8)</a:t>
            </a:r>
            <a:endParaRPr lang="zh-CN" altLang="en-US" sz="24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29" name="矩形 108557"/>
          <p:cNvSpPr>
            <a:spLocks noChangeArrowheads="1"/>
          </p:cNvSpPr>
          <p:nvPr/>
        </p:nvSpPr>
        <p:spPr bwMode="auto">
          <a:xfrm>
            <a:off x="3810000" y="1676400"/>
            <a:ext cx="372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The t____ of  the speech</a:t>
            </a:r>
            <a:endParaRPr lang="zh-CN" altLang="en-US" sz="24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30" name="矩形 108558"/>
          <p:cNvSpPr>
            <a:spLocks noChangeArrowheads="1"/>
          </p:cNvSpPr>
          <p:nvPr/>
        </p:nvSpPr>
        <p:spPr bwMode="auto">
          <a:xfrm>
            <a:off x="3886200" y="2362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D_______ and c________ of cybercrime</a:t>
            </a:r>
          </a:p>
        </p:txBody>
      </p:sp>
      <p:sp>
        <p:nvSpPr>
          <p:cNvPr id="9231" name="矩形 108559"/>
          <p:cNvSpPr>
            <a:spLocks noChangeArrowheads="1"/>
          </p:cNvSpPr>
          <p:nvPr/>
        </p:nvSpPr>
        <p:spPr bwMode="auto">
          <a:xfrm>
            <a:off x="3810000" y="3200400"/>
            <a:ext cx="4267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The severe p_______ of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cybercrime and the r______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for cybercriminals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impossible to catch.</a:t>
            </a:r>
          </a:p>
        </p:txBody>
      </p:sp>
      <p:sp>
        <p:nvSpPr>
          <p:cNvPr id="9232" name="矩形 108560"/>
          <p:cNvSpPr>
            <a:spLocks noChangeArrowheads="1"/>
          </p:cNvSpPr>
          <p:nvPr/>
        </p:nvSpPr>
        <p:spPr bwMode="auto">
          <a:xfrm>
            <a:off x="3657600" y="47244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The s_______ to  cybercrime</a:t>
            </a:r>
            <a:endParaRPr lang="zh-CN" altLang="en-US" sz="24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9233" name="直接连接符 108561"/>
          <p:cNvSpPr>
            <a:spLocks noChangeShapeType="1"/>
          </p:cNvSpPr>
          <p:nvPr/>
        </p:nvSpPr>
        <p:spPr bwMode="auto">
          <a:xfrm>
            <a:off x="8001000" y="1524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直接连接符 108562"/>
          <p:cNvSpPr>
            <a:spLocks noChangeShapeType="1"/>
          </p:cNvSpPr>
          <p:nvPr/>
        </p:nvSpPr>
        <p:spPr bwMode="auto">
          <a:xfrm>
            <a:off x="838200" y="1524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直接连接符 108563"/>
          <p:cNvSpPr>
            <a:spLocks noChangeShapeType="1"/>
          </p:cNvSpPr>
          <p:nvPr/>
        </p:nvSpPr>
        <p:spPr bwMode="auto">
          <a:xfrm>
            <a:off x="838200" y="1524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565" name="矩形 108564"/>
          <p:cNvSpPr>
            <a:spLocks noChangeArrowheads="1"/>
          </p:cNvSpPr>
          <p:nvPr/>
        </p:nvSpPr>
        <p:spPr bwMode="auto">
          <a:xfrm>
            <a:off x="4572000" y="1674813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  <a:ea typeface="宋体" pitchFamily="2" charset="-122"/>
              </a:rPr>
              <a:t>opic</a:t>
            </a:r>
            <a:endParaRPr lang="zh-CN" altLang="en-US" sz="2400" b="1">
              <a:solidFill>
                <a:srgbClr val="CC0000"/>
              </a:solidFill>
              <a:ea typeface="宋体" pitchFamily="2" charset="-122"/>
            </a:endParaRPr>
          </a:p>
        </p:txBody>
      </p:sp>
      <p:sp>
        <p:nvSpPr>
          <p:cNvPr id="108566" name="文本框 108565"/>
          <p:cNvSpPr txBox="1">
            <a:spLocks noChangeArrowheads="1"/>
          </p:cNvSpPr>
          <p:nvPr/>
        </p:nvSpPr>
        <p:spPr bwMode="auto">
          <a:xfrm>
            <a:off x="4038600" y="2362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ea typeface="华文中宋" pitchFamily="2" charset="-122"/>
              </a:rPr>
              <a:t> efinition</a:t>
            </a:r>
            <a:r>
              <a:rPr lang="en-US" altLang="zh-CN" sz="2400" b="1">
                <a:ea typeface="华文中宋" pitchFamily="2" charset="-122"/>
              </a:rPr>
              <a:t>           </a:t>
            </a:r>
            <a:r>
              <a:rPr lang="en-US" altLang="zh-CN" sz="2400" b="1">
                <a:solidFill>
                  <a:srgbClr val="CC0000"/>
                </a:solidFill>
                <a:ea typeface="华文中宋" pitchFamily="2" charset="-122"/>
              </a:rPr>
              <a:t>ategories</a:t>
            </a:r>
          </a:p>
        </p:txBody>
      </p:sp>
      <p:sp>
        <p:nvSpPr>
          <p:cNvPr id="108567" name="文本框 108566"/>
          <p:cNvSpPr txBox="1">
            <a:spLocks noChangeArrowheads="1"/>
          </p:cNvSpPr>
          <p:nvPr/>
        </p:nvSpPr>
        <p:spPr bwMode="auto">
          <a:xfrm>
            <a:off x="5715000" y="3124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ea typeface="宋体" pitchFamily="2" charset="-122"/>
              </a:rPr>
              <a:t>roblems</a:t>
            </a:r>
          </a:p>
        </p:txBody>
      </p:sp>
      <p:sp>
        <p:nvSpPr>
          <p:cNvPr id="108568" name="文本框 108567"/>
          <p:cNvSpPr txBox="1">
            <a:spLocks noChangeArrowheads="1"/>
          </p:cNvSpPr>
          <p:nvPr/>
        </p:nvSpPr>
        <p:spPr bwMode="auto">
          <a:xfrm>
            <a:off x="6781800" y="3505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ea typeface="华文中宋" pitchFamily="2" charset="-122"/>
              </a:rPr>
              <a:t>easons</a:t>
            </a:r>
          </a:p>
        </p:txBody>
      </p:sp>
      <p:sp>
        <p:nvSpPr>
          <p:cNvPr id="108569" name="文本框 108568"/>
          <p:cNvSpPr txBox="1">
            <a:spLocks noChangeArrowheads="1"/>
          </p:cNvSpPr>
          <p:nvPr/>
        </p:nvSpPr>
        <p:spPr bwMode="auto">
          <a:xfrm>
            <a:off x="4343400" y="4724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CC0000"/>
                </a:solidFill>
                <a:ea typeface="华文中宋" pitchFamily="2" charset="-122"/>
              </a:rPr>
              <a:t> olutions</a:t>
            </a:r>
          </a:p>
        </p:txBody>
      </p:sp>
    </p:spTree>
    <p:extLst>
      <p:ext uri="{BB962C8B-B14F-4D97-AF65-F5344CB8AC3E}">
        <p14:creationId xmlns:p14="http://schemas.microsoft.com/office/powerpoint/2010/main" val="11806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5" grpId="0"/>
      <p:bldP spid="1085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829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10242" name="文本占位符 82946"/>
          <p:cNvSpPr>
            <a:spLocks noGrp="1" noChangeArrowheads="1"/>
          </p:cNvSpPr>
          <p:nvPr>
            <p:ph type="body" idx="1"/>
          </p:nvPr>
        </p:nvSpPr>
        <p:spPr>
          <a:xfrm>
            <a:off x="0" y="1609725"/>
            <a:ext cx="9448800" cy="5248275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 </a:t>
            </a:r>
            <a:r>
              <a:rPr lang="en-US" altLang="zh-CN" b="1" smtClean="0">
                <a:solidFill>
                  <a:srgbClr val="000000"/>
                </a:solidFill>
                <a:ea typeface="宋体" pitchFamily="2" charset="-122"/>
              </a:rPr>
              <a:t>What is cybercrime?</a:t>
            </a:r>
          </a:p>
          <a:p>
            <a:pPr>
              <a:buFont typeface="Wingdings" pitchFamily="2" charset="2"/>
              <a:buNone/>
            </a:pPr>
            <a:endParaRPr lang="en-US" altLang="zh-CN" b="1" smtClean="0">
              <a:solidFill>
                <a:srgbClr val="000000"/>
              </a:solidFill>
              <a:ea typeface="宋体" pitchFamily="2" charset="-122"/>
            </a:endParaRPr>
          </a:p>
          <a:p>
            <a:r>
              <a:rPr lang="en-US" altLang="zh-CN" b="1" smtClean="0">
                <a:solidFill>
                  <a:srgbClr val="000000"/>
                </a:solidFill>
                <a:ea typeface="宋体" pitchFamily="2" charset="-122"/>
              </a:rPr>
              <a:t>  How many categories of cybercrime are</a:t>
            </a:r>
          </a:p>
          <a:p>
            <a:pPr>
              <a:buFont typeface="Wingdings" pitchFamily="2" charset="2"/>
              <a:buNone/>
            </a:pPr>
            <a:r>
              <a:rPr lang="en-US" altLang="zh-CN" b="1" smtClean="0">
                <a:solidFill>
                  <a:srgbClr val="000000"/>
                </a:solidFill>
                <a:ea typeface="宋体" pitchFamily="2" charset="-122"/>
              </a:rPr>
              <a:t>     there and what are they ?</a:t>
            </a:r>
            <a:endParaRPr lang="zh-CN" altLang="en-US" b="1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43" name="矩形 82948"/>
          <p:cNvSpPr>
            <a:spLocks noChangeArrowheads="1"/>
          </p:cNvSpPr>
          <p:nvPr/>
        </p:nvSpPr>
        <p:spPr bwMode="auto">
          <a:xfrm>
            <a:off x="1371600" y="304800"/>
            <a:ext cx="5413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a typeface="宋体" pitchFamily="2" charset="-122"/>
              </a:rPr>
              <a:t>Reading for details (para.2)</a:t>
            </a:r>
            <a:endParaRPr lang="zh-CN" altLang="en-US" sz="3200" b="1">
              <a:solidFill>
                <a:schemeClr val="bg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8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839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ea typeface="宋体" pitchFamily="2" charset="-122"/>
              </a:rPr>
              <a:t>Read for details (para.2)</a:t>
            </a:r>
          </a:p>
        </p:txBody>
      </p:sp>
      <p:sp>
        <p:nvSpPr>
          <p:cNvPr id="11266" name="文本占位符 83970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248275"/>
          </a:xfrm>
        </p:spPr>
        <p:txBody>
          <a:bodyPr/>
          <a:lstStyle/>
          <a:p>
            <a:r>
              <a:rPr lang="zh-CN" altLang="en-US" smtClean="0">
                <a:ea typeface="宋体" pitchFamily="2" charset="-122"/>
              </a:rPr>
              <a:t>  </a:t>
            </a:r>
            <a:r>
              <a:rPr lang="en-US" altLang="zh-CN" b="1" smtClean="0">
                <a:solidFill>
                  <a:srgbClr val="000000"/>
                </a:solidFill>
                <a:ea typeface="宋体" pitchFamily="2" charset="-122"/>
              </a:rPr>
              <a:t>What is cybercrime?</a:t>
            </a:r>
          </a:p>
          <a:p>
            <a:pPr>
              <a:buFont typeface="Wingdings" pitchFamily="2" charset="2"/>
              <a:buNone/>
            </a:pPr>
            <a:endParaRPr lang="en-US" altLang="zh-CN" b="1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83972" name="矩形 83971"/>
          <p:cNvSpPr>
            <a:spLocks noChangeArrowheads="1"/>
          </p:cNvSpPr>
          <p:nvPr/>
        </p:nvSpPr>
        <p:spPr bwMode="auto">
          <a:xfrm>
            <a:off x="1219200" y="1600200"/>
            <a:ext cx="6702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000000"/>
                </a:solidFill>
                <a:ea typeface="宋体" pitchFamily="2" charset="-122"/>
              </a:rPr>
              <a:t>Cybercrime </a:t>
            </a:r>
            <a:r>
              <a:rPr lang="en-US" altLang="zh-CN" sz="2800" b="1" i="1" u="sng">
                <a:solidFill>
                  <a:srgbClr val="CC0000"/>
                </a:solidFill>
                <a:ea typeface="宋体" pitchFamily="2" charset="-122"/>
              </a:rPr>
              <a:t>refers to</a:t>
            </a:r>
            <a:r>
              <a:rPr lang="en-US" altLang="zh-CN" sz="2800" b="1" i="1">
                <a:solidFill>
                  <a:srgbClr val="000000"/>
                </a:solidFill>
                <a:ea typeface="宋体" pitchFamily="2" charset="-122"/>
              </a:rPr>
              <a:t> any criminal offence related to the Internet.</a:t>
            </a:r>
          </a:p>
        </p:txBody>
      </p:sp>
      <p:sp>
        <p:nvSpPr>
          <p:cNvPr id="83975" name="矩形标注 83974"/>
          <p:cNvSpPr>
            <a:spLocks noChangeArrowheads="1"/>
          </p:cNvSpPr>
          <p:nvPr/>
        </p:nvSpPr>
        <p:spPr bwMode="auto">
          <a:xfrm>
            <a:off x="5791200" y="914400"/>
            <a:ext cx="2438400" cy="457200"/>
          </a:xfrm>
          <a:prstGeom prst="wedgeRectCallout">
            <a:avLst>
              <a:gd name="adj1" fmla="val -109310"/>
              <a:gd name="adj2" fmla="val 160764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means/is…</a:t>
            </a:r>
          </a:p>
        </p:txBody>
      </p:sp>
      <p:sp>
        <p:nvSpPr>
          <p:cNvPr id="11270" name="矩形 83975"/>
          <p:cNvSpPr>
            <a:spLocks noChangeArrowheads="1"/>
          </p:cNvSpPr>
          <p:nvPr/>
        </p:nvSpPr>
        <p:spPr bwMode="auto">
          <a:xfrm>
            <a:off x="609600" y="2895600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altLang="zh-CN" sz="3200" b="1">
              <a:solidFill>
                <a:srgbClr val="000000"/>
              </a:solidFill>
              <a:ea typeface="宋体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altLang="zh-CN" sz="3200" b="1">
              <a:ea typeface="宋体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zh-CN" altLang="en-US" sz="3200">
              <a:ea typeface="宋体" pitchFamily="2" charset="-122"/>
            </a:endParaRPr>
          </a:p>
        </p:txBody>
      </p:sp>
      <p:sp>
        <p:nvSpPr>
          <p:cNvPr id="83980" name="矩形 83979"/>
          <p:cNvSpPr>
            <a:spLocks noChangeArrowheads="1"/>
          </p:cNvSpPr>
          <p:nvPr/>
        </p:nvSpPr>
        <p:spPr bwMode="auto">
          <a:xfrm>
            <a:off x="990600" y="30480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000000"/>
                </a:solidFill>
                <a:ea typeface="宋体" pitchFamily="2" charset="-122"/>
              </a:rPr>
              <a:t>(It </a:t>
            </a:r>
            <a:r>
              <a:rPr lang="en-US" altLang="zh-CN" sz="2800" b="1" i="1" u="sng">
                <a:solidFill>
                  <a:srgbClr val="CC0000"/>
                </a:solidFill>
                <a:ea typeface="宋体" pitchFamily="2" charset="-122"/>
              </a:rPr>
              <a:t>is</a:t>
            </a:r>
            <a:r>
              <a:rPr lang="en-US" altLang="zh-CN" sz="2800" b="1" i="1">
                <a:solidFill>
                  <a:srgbClr val="000000"/>
                </a:solidFill>
                <a:ea typeface="宋体" pitchFamily="2" charset="-122"/>
              </a:rPr>
              <a:t> a design, patent, book, film, ect., </a:t>
            </a:r>
            <a:r>
              <a:rPr lang="en-US" altLang="zh-CN" sz="2800" b="1" i="1">
                <a:solidFill>
                  <a:srgbClr val="CC0000"/>
                </a:solidFill>
                <a:ea typeface="宋体" pitchFamily="2" charset="-122"/>
              </a:rPr>
              <a:t>that </a:t>
            </a:r>
            <a:r>
              <a:rPr lang="en-US" altLang="zh-CN" sz="2800" b="1" i="1">
                <a:solidFill>
                  <a:srgbClr val="000000"/>
                </a:solidFill>
                <a:ea typeface="宋体" pitchFamily="2" charset="-122"/>
              </a:rPr>
              <a:t>the law prevents others people from copying)</a:t>
            </a:r>
          </a:p>
        </p:txBody>
      </p:sp>
      <p:sp>
        <p:nvSpPr>
          <p:cNvPr id="83981" name="文本框 83980"/>
          <p:cNvSpPr txBox="1">
            <a:spLocks noChangeArrowheads="1"/>
          </p:cNvSpPr>
          <p:nvPr/>
        </p:nvSpPr>
        <p:spPr bwMode="auto">
          <a:xfrm>
            <a:off x="1143000" y="4648200"/>
            <a:ext cx="6400800" cy="21002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chemeClr val="bg1"/>
                </a:solidFill>
                <a:ea typeface="宋体" pitchFamily="2" charset="-122"/>
              </a:rPr>
              <a:t>The definition appears after the first use of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ea typeface="宋体" pitchFamily="2" charset="-122"/>
              </a:rPr>
              <a:t>    the word or phrase.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ea typeface="宋体" pitchFamily="2" charset="-122"/>
              </a:rPr>
              <a:t>2. The definition appears in “(…………)”.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ea typeface="宋体" pitchFamily="2" charset="-122"/>
              </a:rPr>
              <a:t>3. Normally, it appears after”,”.</a:t>
            </a:r>
          </a:p>
        </p:txBody>
      </p:sp>
      <p:pic>
        <p:nvPicPr>
          <p:cNvPr id="11273" name="图片 83982" descr="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2" name="矩形 83981"/>
          <p:cNvSpPr>
            <a:spLocks noChangeArrowheads="1"/>
          </p:cNvSpPr>
          <p:nvPr/>
        </p:nvSpPr>
        <p:spPr bwMode="auto">
          <a:xfrm>
            <a:off x="304800" y="4038600"/>
            <a:ext cx="7848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ea typeface="宋体" pitchFamily="2" charset="-122"/>
              </a:rPr>
              <a:t>Where do the definitions of difficult vocabulary appear</a:t>
            </a:r>
          </a:p>
        </p:txBody>
      </p:sp>
      <p:sp>
        <p:nvSpPr>
          <p:cNvPr id="83984" name="矩形 83983"/>
          <p:cNvSpPr>
            <a:spLocks noChangeArrowheads="1" noChangeShapeType="1" noTextEdit="1"/>
          </p:cNvSpPr>
          <p:nvPr/>
        </p:nvSpPr>
        <p:spPr bwMode="auto">
          <a:xfrm>
            <a:off x="2209800" y="5257800"/>
            <a:ext cx="3762375" cy="914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reading strategy</a:t>
            </a:r>
            <a:endParaRPr lang="zh-CN" altLang="en-US" sz="40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3986" name="矩形 83985"/>
          <p:cNvSpPr>
            <a:spLocks noChangeArrowheads="1"/>
          </p:cNvSpPr>
          <p:nvPr/>
        </p:nvSpPr>
        <p:spPr bwMode="auto">
          <a:xfrm>
            <a:off x="533400" y="25908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3200">
                <a:ea typeface="宋体" pitchFamily="2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ea typeface="宋体" pitchFamily="2" charset="-122"/>
              </a:rPr>
              <a:t>Intellectual Property?</a:t>
            </a: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en-US" altLang="zh-CN" sz="3200" b="1">
              <a:ea typeface="宋体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</a:pPr>
            <a:endParaRPr lang="zh-CN" altLang="en-US" sz="32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3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5" grpId="0" animBg="1"/>
      <p:bldP spid="83981" grpId="0" animBg="1"/>
      <p:bldP spid="8398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198</TotalTime>
  <Words>1030</Words>
  <Application>Microsoft Office PowerPoint</Application>
  <PresentationFormat>全屏显示(4:3)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默认设计模板</vt:lpstr>
      <vt:lpstr>PowerPoint 演示文稿</vt:lpstr>
      <vt:lpstr>Now we're again experiencing a revolution which changes our life a lot</vt:lpstr>
      <vt:lpstr>PowerPoint 演示文稿</vt:lpstr>
      <vt:lpstr>PowerPoint 演示文稿</vt:lpstr>
      <vt:lpstr>PowerPoint 演示文稿</vt:lpstr>
      <vt:lpstr>PowerPoint 演示文稿</vt:lpstr>
      <vt:lpstr>Read for structure</vt:lpstr>
      <vt:lpstr>PowerPoint 演示文稿</vt:lpstr>
      <vt:lpstr>Read for details (para.2)</vt:lpstr>
      <vt:lpstr>PowerPoint 演示文稿</vt:lpstr>
      <vt:lpstr>PowerPoint 演示文稿</vt:lpstr>
      <vt:lpstr>PowerPoint 演示文稿</vt:lpstr>
      <vt:lpstr>Read for critical thinking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and order</dc:title>
  <dc:creator>xzl</dc:creator>
  <cp:lastModifiedBy>Susie Wang</cp:lastModifiedBy>
  <cp:revision>72</cp:revision>
  <dcterms:created xsi:type="dcterms:W3CDTF">2008-12-15T07:31:00Z</dcterms:created>
  <dcterms:modified xsi:type="dcterms:W3CDTF">2019-10-07T16:32:14Z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