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2" r:id="rId3"/>
    <p:sldId id="420" r:id="rId4"/>
    <p:sldId id="422" r:id="rId5"/>
    <p:sldId id="374" r:id="rId6"/>
    <p:sldId id="306" r:id="rId7"/>
    <p:sldId id="265" r:id="rId8"/>
    <p:sldId id="406" r:id="rId9"/>
    <p:sldId id="375" r:id="rId10"/>
    <p:sldId id="268" r:id="rId11"/>
    <p:sldId id="270" r:id="rId12"/>
    <p:sldId id="273" r:id="rId13"/>
    <p:sldId id="278" r:id="rId14"/>
    <p:sldId id="281" r:id="rId15"/>
    <p:sldId id="322" r:id="rId16"/>
    <p:sldId id="331" r:id="rId17"/>
    <p:sldId id="328" r:id="rId18"/>
    <p:sldId id="298" r:id="rId19"/>
    <p:sldId id="423" r:id="rId20"/>
    <p:sldId id="427" r:id="rId21"/>
    <p:sldId id="429" r:id="rId22"/>
    <p:sldId id="339" r:id="rId23"/>
    <p:sldId id="373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ADFFDD"/>
    <a:srgbClr val="BBFFE3"/>
    <a:srgbClr val="220011"/>
    <a:srgbClr val="2E0017"/>
    <a:srgbClr val="99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88"/>
        <p:guide pos="292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&#36196;&#36947;&#26495;&#30340;&#28436;&#31034;.swf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wmf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&#21160;&#29289;&#26377;&#19997;&#20998;&#35010;.swf" TargetMode="Externa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3073" descr="漂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0"/>
            <a:ext cx="920591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文本框 3074"/>
          <p:cNvSpPr txBox="1"/>
          <p:nvPr/>
        </p:nvSpPr>
        <p:spPr>
          <a:xfrm>
            <a:off x="611505" y="981075"/>
            <a:ext cx="3992563" cy="1004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sz="6000" dirty="0">
                <a:latin typeface="Arial" panose="020B0604020202020204" pitchFamily="34" charset="0"/>
                <a:ea typeface="黑体" panose="02010609060101010101" pitchFamily="2" charset="-122"/>
              </a:rPr>
              <a:t>细胞的增殖</a:t>
            </a:r>
            <a:endParaRPr lang="zh-CN" altLang="en-US" sz="6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前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063" y="2717800"/>
            <a:ext cx="3024187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直接连接符 10242"/>
          <p:cNvSpPr/>
          <p:nvPr/>
        </p:nvSpPr>
        <p:spPr>
          <a:xfrm>
            <a:off x="3492500" y="4373563"/>
            <a:ext cx="12954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1187450" y="5822950"/>
            <a:ext cx="188118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分裂间期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5580063" y="5822950"/>
            <a:ext cx="1447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前期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46" name="直接连接符 10245"/>
          <p:cNvSpPr/>
          <p:nvPr/>
        </p:nvSpPr>
        <p:spPr>
          <a:xfrm>
            <a:off x="6232525" y="3141663"/>
            <a:ext cx="1655763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直接连接符 10246"/>
          <p:cNvSpPr/>
          <p:nvPr/>
        </p:nvSpPr>
        <p:spPr>
          <a:xfrm>
            <a:off x="6707188" y="3975100"/>
            <a:ext cx="11525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直接连接符 10247"/>
          <p:cNvSpPr/>
          <p:nvPr/>
        </p:nvSpPr>
        <p:spPr>
          <a:xfrm>
            <a:off x="6921500" y="5043488"/>
            <a:ext cx="10096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7775575" y="2882900"/>
            <a:ext cx="1439863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中心体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7775575" y="3719513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染色体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7847013" y="4775200"/>
            <a:ext cx="129698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星射线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52" name="图片 10251" descr="间4"/>
          <p:cNvPicPr>
            <a:picLocks noChangeAspect="1"/>
          </p:cNvPicPr>
          <p:nvPr/>
        </p:nvPicPr>
        <p:blipFill>
          <a:blip r:embed="rId2"/>
          <a:srcRect r="5486" b="4393"/>
          <a:stretch>
            <a:fillRect/>
          </a:stretch>
        </p:blipFill>
        <p:spPr>
          <a:xfrm>
            <a:off x="396875" y="2771775"/>
            <a:ext cx="2879725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文本框 10252"/>
          <p:cNvSpPr txBox="1"/>
          <p:nvPr/>
        </p:nvSpPr>
        <p:spPr>
          <a:xfrm>
            <a:off x="3421063" y="620713"/>
            <a:ext cx="1782762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2、前期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2729707" y="1556385"/>
            <a:ext cx="340042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染色体和</a:t>
            </a:r>
            <a:r>
              <a:rPr lang="zh-CN" altLang="en-US" dirty="0">
                <a:ea typeface="黑体" panose="02010609060101010101" pitchFamily="2" charset="-122"/>
                <a:sym typeface="+mn-ea"/>
              </a:rPr>
              <a:t>纺锤体出现</a:t>
            </a: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255" name="文本框 10254"/>
          <p:cNvSpPr txBox="1"/>
          <p:nvPr/>
        </p:nvSpPr>
        <p:spPr>
          <a:xfrm>
            <a:off x="3093720" y="2092960"/>
            <a:ext cx="26717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核仁、核膜消失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/>
      <p:bldP spid="10250" grpId="0" bldLvl="0"/>
      <p:bldP spid="10251" grpId="0" bldLvl="0"/>
      <p:bldP spid="10244" grpId="0" bldLvl="0"/>
      <p:bldP spid="10245" grpId="0" bldLvl="0"/>
      <p:bldP spid="10254" grpId="0" bldLvl="0"/>
      <p:bldP spid="1025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11265"/>
          <p:cNvSpPr/>
          <p:nvPr/>
        </p:nvSpPr>
        <p:spPr>
          <a:xfrm>
            <a:off x="3349625" y="838200"/>
            <a:ext cx="2376488" cy="5032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 algn="l">
              <a:spcBef>
                <a:spcPct val="2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3、中期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1044575" y="5738813"/>
            <a:ext cx="14478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前期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6372225" y="5738813"/>
            <a:ext cx="14478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中期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69" name="直接连接符 11268"/>
          <p:cNvSpPr/>
          <p:nvPr/>
        </p:nvSpPr>
        <p:spPr>
          <a:xfrm>
            <a:off x="3321050" y="4225925"/>
            <a:ext cx="1828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0" name="图片 11269" descr="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225" y="2859088"/>
            <a:ext cx="3024188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 descr="前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859088"/>
            <a:ext cx="3024188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2339975" y="1989138"/>
            <a:ext cx="518795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染色体的</a:t>
            </a:r>
            <a:r>
              <a:rPr lang="zh-CN" altLang="en-US" u="sng" dirty="0">
                <a:latin typeface="Arial" panose="020B0604020202020204" pitchFamily="34" charset="0"/>
                <a:ea typeface="黑体" panose="02010609060101010101" pitchFamily="2" charset="-122"/>
              </a:rPr>
              <a:t>着丝点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排列在赤道板上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3" name="直接连接符 11272">
            <a:hlinkClick r:id="rId3" action="ppaction://hlinkfile"/>
          </p:cNvPr>
          <p:cNvSpPr/>
          <p:nvPr/>
        </p:nvSpPr>
        <p:spPr>
          <a:xfrm flipV="1">
            <a:off x="5275263" y="4314825"/>
            <a:ext cx="33115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7839075" y="5522913"/>
            <a:ext cx="12493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赤道板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5" name="直接连接符 11274"/>
          <p:cNvSpPr/>
          <p:nvPr/>
        </p:nvSpPr>
        <p:spPr>
          <a:xfrm>
            <a:off x="8172450" y="4370388"/>
            <a:ext cx="719138" cy="1152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74" grpId="0" bldLvl="0"/>
      <p:bldP spid="11268" grpId="0" bldLvl="0"/>
      <p:bldP spid="1127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12289"/>
          <p:cNvSpPr/>
          <p:nvPr/>
        </p:nvSpPr>
        <p:spPr>
          <a:xfrm>
            <a:off x="3232150" y="650875"/>
            <a:ext cx="252095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 algn="l">
              <a:spcBef>
                <a:spcPct val="2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4、后期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1470025" y="5889625"/>
            <a:ext cx="14478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中期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6388100" y="5889625"/>
            <a:ext cx="14478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后期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3" name="直接连接符 12292"/>
          <p:cNvSpPr/>
          <p:nvPr/>
        </p:nvSpPr>
        <p:spPr>
          <a:xfrm>
            <a:off x="4060825" y="4425950"/>
            <a:ext cx="1541463" cy="127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4" name="图片 12293" descr="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050" y="2481263"/>
            <a:ext cx="2447925" cy="349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2294" descr="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8" y="2759075"/>
            <a:ext cx="3025775" cy="294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文本框 12296"/>
          <p:cNvSpPr txBox="1"/>
          <p:nvPr/>
        </p:nvSpPr>
        <p:spPr>
          <a:xfrm>
            <a:off x="2006600" y="1843405"/>
            <a:ext cx="44497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着丝点分裂，姐妹单体分开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  <p:bldP spid="1229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13313"/>
          <p:cNvSpPr/>
          <p:nvPr/>
        </p:nvSpPr>
        <p:spPr>
          <a:xfrm>
            <a:off x="3492500" y="765175"/>
            <a:ext cx="2952750" cy="546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 algn="l">
              <a:spcBef>
                <a:spcPct val="2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5、末期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5" name="直接连接符 13314"/>
          <p:cNvSpPr/>
          <p:nvPr/>
        </p:nvSpPr>
        <p:spPr>
          <a:xfrm>
            <a:off x="3924300" y="4492625"/>
            <a:ext cx="1600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1403350" y="6076950"/>
            <a:ext cx="14478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后期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6300788" y="6076950"/>
            <a:ext cx="14478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末期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3318" name="图片 13317" descr="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620963"/>
            <a:ext cx="2398713" cy="306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 descr="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2474913"/>
            <a:ext cx="2187575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文本框 13319"/>
          <p:cNvSpPr txBox="1"/>
          <p:nvPr/>
        </p:nvSpPr>
        <p:spPr>
          <a:xfrm>
            <a:off x="3195638" y="2366645"/>
            <a:ext cx="267176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核仁、核膜重现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2918143" y="1773238"/>
            <a:ext cx="33829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染色体、纺锤体消失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  <p:bldP spid="13317" grpId="0" bldLvl="0"/>
      <p:bldP spid="13320" grpId="0" bldLvl="0"/>
      <p:bldP spid="1332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14338"/>
          <p:cNvSpPr txBox="1"/>
          <p:nvPr/>
        </p:nvSpPr>
        <p:spPr>
          <a:xfrm>
            <a:off x="1143000" y="3762375"/>
            <a:ext cx="334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sz="2400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endParaRPr lang="en-US" altLang="x-none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5" name="文本框 14339"/>
          <p:cNvSpPr txBox="1"/>
          <p:nvPr/>
        </p:nvSpPr>
        <p:spPr>
          <a:xfrm>
            <a:off x="2816225" y="3762375"/>
            <a:ext cx="334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sz="2400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endParaRPr lang="en-US" altLang="x-none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6" name="文本框 14340"/>
          <p:cNvSpPr txBox="1"/>
          <p:nvPr/>
        </p:nvSpPr>
        <p:spPr>
          <a:xfrm>
            <a:off x="4471988" y="3762375"/>
            <a:ext cx="334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sz="2400" dirty="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endParaRPr lang="en-US" altLang="x-none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7" name="文本框 14341"/>
          <p:cNvSpPr txBox="1"/>
          <p:nvPr/>
        </p:nvSpPr>
        <p:spPr>
          <a:xfrm>
            <a:off x="6062663" y="37623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en-US" altLang="x-none" sz="2400" dirty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endParaRPr lang="en-US" altLang="x-none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8" name="文本框 14342"/>
          <p:cNvSpPr txBox="1"/>
          <p:nvPr/>
        </p:nvSpPr>
        <p:spPr>
          <a:xfrm>
            <a:off x="7658100" y="3834130"/>
            <a:ext cx="334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sz="2400" dirty="0"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endParaRPr lang="en-US" altLang="x-none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4344" name="表格 14343"/>
          <p:cNvGraphicFramePr/>
          <p:nvPr/>
        </p:nvGraphicFramePr>
        <p:xfrm>
          <a:off x="251143" y="4346575"/>
          <a:ext cx="8569325" cy="2162175"/>
        </p:xfrm>
        <a:graphic>
          <a:graphicData uri="http://schemas.openxmlformats.org/drawingml/2006/table">
            <a:tbl>
              <a:tblPr/>
              <a:tblGrid>
                <a:gridCol w="877888"/>
                <a:gridCol w="1498600"/>
                <a:gridCol w="1439862"/>
                <a:gridCol w="1584325"/>
                <a:gridCol w="1512888"/>
                <a:gridCol w="1655762"/>
              </a:tblGrid>
              <a:tr h="457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000" b="1">
                        <a:solidFill>
                          <a:srgbClr val="0000CC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zh-CN" altLang="en-US" sz="2400" b="1">
                          <a:solidFill>
                            <a:srgbClr val="0000CC"/>
                          </a:solidFill>
                          <a:latin typeface="宋体" panose="02010600030101010101" pitchFamily="2" charset="-122"/>
                          <a:ea typeface="黑体" panose="02010609060101010101" pitchFamily="2" charset="-122"/>
                        </a:rPr>
                        <a:t>间期</a:t>
                      </a:r>
                      <a:endParaRPr lang="zh-CN" altLang="en-US" sz="2400" b="1">
                        <a:solidFill>
                          <a:srgbClr val="0000CC"/>
                        </a:solidFill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zh-CN" altLang="en-US" sz="2400" b="1">
                          <a:solidFill>
                            <a:srgbClr val="0000CC"/>
                          </a:solidFill>
                          <a:latin typeface="宋体" panose="02010600030101010101" pitchFamily="2" charset="-122"/>
                          <a:ea typeface="黑体" panose="02010609060101010101" pitchFamily="2" charset="-122"/>
                        </a:rPr>
                        <a:t>前期</a:t>
                      </a:r>
                      <a:endParaRPr lang="zh-CN" altLang="en-US" sz="2400" b="1">
                        <a:solidFill>
                          <a:srgbClr val="0000CC"/>
                        </a:solidFill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zh-CN" altLang="en-US" sz="2400" b="1">
                          <a:solidFill>
                            <a:srgbClr val="0000CC"/>
                          </a:solidFill>
                          <a:latin typeface="宋体" panose="02010600030101010101" pitchFamily="2" charset="-122"/>
                          <a:ea typeface="黑体" panose="02010609060101010101" pitchFamily="2" charset="-122"/>
                        </a:rPr>
                        <a:t>中期</a:t>
                      </a:r>
                      <a:endParaRPr lang="zh-CN" altLang="en-US" sz="2400" b="1">
                        <a:solidFill>
                          <a:srgbClr val="0000CC"/>
                        </a:solidFill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zh-CN" altLang="en-US" sz="2400" b="1">
                          <a:solidFill>
                            <a:srgbClr val="0000CC"/>
                          </a:solidFill>
                          <a:latin typeface="宋体" panose="02010600030101010101" pitchFamily="2" charset="-122"/>
                          <a:ea typeface="黑体" panose="02010609060101010101" pitchFamily="2" charset="-122"/>
                        </a:rPr>
                        <a:t>后期</a:t>
                      </a:r>
                      <a:endParaRPr lang="zh-CN" altLang="en-US" sz="2400" b="1">
                        <a:solidFill>
                          <a:srgbClr val="0000CC"/>
                        </a:solidFill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zh-CN" altLang="en-US" sz="2400" b="1">
                          <a:solidFill>
                            <a:srgbClr val="0000CC"/>
                          </a:solidFill>
                          <a:latin typeface="宋体" panose="02010600030101010101" pitchFamily="2" charset="-122"/>
                          <a:ea typeface="黑体" panose="02010609060101010101" pitchFamily="2" charset="-122"/>
                        </a:rPr>
                        <a:t>末期</a:t>
                      </a:r>
                      <a:endParaRPr lang="zh-CN" altLang="en-US" sz="2400" b="1">
                        <a:solidFill>
                          <a:srgbClr val="0000CC"/>
                        </a:solidFill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黑体" panose="02010609060101010101" pitchFamily="2" charset="-122"/>
                        </a:rPr>
                        <a:t>染色体数</a:t>
                      </a:r>
                      <a:endParaRPr lang="zh-CN" altLang="en-US" sz="2400" b="1"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DNA</a:t>
                      </a: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数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b">
                        <a:buNone/>
                      </a:pPr>
                      <a:endParaRPr sz="2400" b="1">
                        <a:solidFill>
                          <a:srgbClr val="0000CC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4" name="文本框 14383"/>
          <p:cNvSpPr txBox="1"/>
          <p:nvPr/>
        </p:nvSpPr>
        <p:spPr>
          <a:xfrm>
            <a:off x="1475423" y="499618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85" name="文本框 14384"/>
          <p:cNvSpPr txBox="1"/>
          <p:nvPr/>
        </p:nvSpPr>
        <p:spPr>
          <a:xfrm>
            <a:off x="1331913" y="5804218"/>
            <a:ext cx="10652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4→8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88" name="文本框 14387"/>
          <p:cNvSpPr txBox="1"/>
          <p:nvPr/>
        </p:nvSpPr>
        <p:spPr>
          <a:xfrm>
            <a:off x="4487863" y="498919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89" name="文本框 14388"/>
          <p:cNvSpPr txBox="1"/>
          <p:nvPr/>
        </p:nvSpPr>
        <p:spPr>
          <a:xfrm>
            <a:off x="2986088" y="499618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90" name="文本框 14389"/>
          <p:cNvSpPr txBox="1"/>
          <p:nvPr/>
        </p:nvSpPr>
        <p:spPr>
          <a:xfrm>
            <a:off x="2986088" y="580421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91" name="文本框 14390"/>
          <p:cNvSpPr txBox="1"/>
          <p:nvPr/>
        </p:nvSpPr>
        <p:spPr>
          <a:xfrm>
            <a:off x="4484688" y="579723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92" name="文本框 14391"/>
          <p:cNvSpPr txBox="1"/>
          <p:nvPr/>
        </p:nvSpPr>
        <p:spPr>
          <a:xfrm>
            <a:off x="6081713" y="579723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93" name="文本框 14392"/>
          <p:cNvSpPr txBox="1"/>
          <p:nvPr/>
        </p:nvSpPr>
        <p:spPr>
          <a:xfrm>
            <a:off x="6081713" y="498919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59" name="图片 14393" descr="间4"/>
          <p:cNvPicPr>
            <a:picLocks noChangeAspect="1"/>
          </p:cNvPicPr>
          <p:nvPr/>
        </p:nvPicPr>
        <p:blipFill>
          <a:blip r:embed="rId1"/>
          <a:srcRect r="5486" b="4393"/>
          <a:stretch>
            <a:fillRect/>
          </a:stretch>
        </p:blipFill>
        <p:spPr>
          <a:xfrm>
            <a:off x="323850" y="1736725"/>
            <a:ext cx="1728788" cy="170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0" name="图片 14394" descr="前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09750"/>
            <a:ext cx="1800225" cy="175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1" name="图片 14395" descr="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75" y="1809750"/>
            <a:ext cx="1800225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2" name="图片 14396" descr="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1593850"/>
            <a:ext cx="1439862" cy="205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36803" y="4985068"/>
            <a:ext cx="1065212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8→4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7923" y="5812473"/>
            <a:ext cx="1065212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8→4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63" name="图片 14397" descr="末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088" y="1520190"/>
            <a:ext cx="1482725" cy="2273300"/>
          </a:xfrm>
          <a:prstGeom prst="rect">
            <a:avLst/>
          </a:prstGeom>
          <a:solidFill>
            <a:srgbClr val="ADFFDD"/>
          </a:solidFill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052955" y="142875"/>
            <a:ext cx="324612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【小组讨论】</a:t>
            </a:r>
            <a:endParaRPr lang="zh-CN" altLang="en-US" sz="4000" dirty="0">
              <a:latin typeface="Times New Roman" panose="02020603050405020304" pitchFamily="2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620" y="843915"/>
            <a:ext cx="759587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讨论下列每个细胞中染色体和</a:t>
            </a:r>
            <a:r>
              <a:rPr lang="en-US" altLang="zh-CN" sz="32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DNA</a:t>
            </a:r>
            <a:r>
              <a:rPr lang="zh-CN" altLang="en-US" sz="32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数目。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4" grpId="0"/>
      <p:bldP spid="14385" grpId="0"/>
      <p:bldP spid="14388" grpId="0"/>
      <p:bldP spid="14389" grpId="0"/>
      <p:bldP spid="14390" grpId="0"/>
      <p:bldP spid="14391" grpId="0"/>
      <p:bldP spid="14392" grpId="0"/>
      <p:bldP spid="14393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2090738" y="404813"/>
            <a:ext cx="4535487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染色体数目变化曲线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直接连接符 15362"/>
          <p:cNvSpPr/>
          <p:nvPr/>
        </p:nvSpPr>
        <p:spPr>
          <a:xfrm>
            <a:off x="3467100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直接连接符 15363"/>
          <p:cNvSpPr/>
          <p:nvPr/>
        </p:nvSpPr>
        <p:spPr>
          <a:xfrm>
            <a:off x="4619625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直接连接符 15364"/>
          <p:cNvSpPr/>
          <p:nvPr/>
        </p:nvSpPr>
        <p:spPr>
          <a:xfrm>
            <a:off x="6851650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直接连接符 15365"/>
          <p:cNvSpPr/>
          <p:nvPr/>
        </p:nvSpPr>
        <p:spPr>
          <a:xfrm>
            <a:off x="5843588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直接连接符 15366"/>
          <p:cNvSpPr/>
          <p:nvPr/>
        </p:nvSpPr>
        <p:spPr>
          <a:xfrm>
            <a:off x="5843588" y="1919288"/>
            <a:ext cx="0" cy="1439862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直接连接符 15367"/>
          <p:cNvSpPr/>
          <p:nvPr/>
        </p:nvSpPr>
        <p:spPr>
          <a:xfrm>
            <a:off x="6877050" y="1919288"/>
            <a:ext cx="0" cy="1439862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直接连接符 15368"/>
          <p:cNvSpPr/>
          <p:nvPr/>
        </p:nvSpPr>
        <p:spPr>
          <a:xfrm flipV="1">
            <a:off x="1506538" y="4668838"/>
            <a:ext cx="7386637" cy="142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直接连接符 15369"/>
          <p:cNvSpPr/>
          <p:nvPr/>
        </p:nvSpPr>
        <p:spPr>
          <a:xfrm flipH="1" flipV="1">
            <a:off x="1489075" y="1201738"/>
            <a:ext cx="33338" cy="3476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矩形 15370"/>
          <p:cNvSpPr/>
          <p:nvPr/>
        </p:nvSpPr>
        <p:spPr>
          <a:xfrm>
            <a:off x="1684338" y="6038850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间期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7" name="矩形 15371"/>
          <p:cNvSpPr/>
          <p:nvPr/>
        </p:nvSpPr>
        <p:spPr>
          <a:xfrm>
            <a:off x="1016000" y="4418013"/>
            <a:ext cx="5016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en-US" altLang="x-none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8" name="文本框 15372"/>
          <p:cNvSpPr txBox="1"/>
          <p:nvPr/>
        </p:nvSpPr>
        <p:spPr>
          <a:xfrm>
            <a:off x="1063625" y="1736725"/>
            <a:ext cx="5365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>
              <a:spcBef>
                <a:spcPct val="50000"/>
              </a:spcBef>
            </a:pPr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9" name="矩形 15373"/>
          <p:cNvSpPr/>
          <p:nvPr/>
        </p:nvSpPr>
        <p:spPr>
          <a:xfrm>
            <a:off x="1066800" y="3032125"/>
            <a:ext cx="331788" cy="45878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lvl="0" algn="l"/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50" name="图片 15374" descr="tbf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6096000"/>
            <a:ext cx="409575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1" name="矩形 15375"/>
          <p:cNvSpPr/>
          <p:nvPr/>
        </p:nvSpPr>
        <p:spPr>
          <a:xfrm>
            <a:off x="3479800" y="603885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前期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52" name="矩形 15376"/>
          <p:cNvSpPr/>
          <p:nvPr/>
        </p:nvSpPr>
        <p:spPr>
          <a:xfrm>
            <a:off x="4708525" y="603885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中期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53" name="矩形 15377"/>
          <p:cNvSpPr/>
          <p:nvPr/>
        </p:nvSpPr>
        <p:spPr>
          <a:xfrm>
            <a:off x="5813425" y="6038850"/>
            <a:ext cx="10826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后期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54" name="矩形 15378"/>
          <p:cNvSpPr/>
          <p:nvPr/>
        </p:nvSpPr>
        <p:spPr>
          <a:xfrm>
            <a:off x="6943725" y="603885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末期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80" name="直接连接符 15379"/>
          <p:cNvSpPr/>
          <p:nvPr/>
        </p:nvSpPr>
        <p:spPr>
          <a:xfrm>
            <a:off x="6875463" y="3359150"/>
            <a:ext cx="1800225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1" name="直接连接符 15380"/>
          <p:cNvSpPr/>
          <p:nvPr/>
        </p:nvSpPr>
        <p:spPr>
          <a:xfrm flipV="1">
            <a:off x="1522413" y="3359150"/>
            <a:ext cx="4321175" cy="1588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2" name="直接连接符 15381"/>
          <p:cNvSpPr/>
          <p:nvPr/>
        </p:nvSpPr>
        <p:spPr>
          <a:xfrm>
            <a:off x="5843588" y="1919288"/>
            <a:ext cx="1033462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8" name="文本框 15382"/>
          <p:cNvSpPr txBox="1"/>
          <p:nvPr/>
        </p:nvSpPr>
        <p:spPr>
          <a:xfrm>
            <a:off x="666750" y="1268413"/>
            <a:ext cx="547688" cy="23050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染色体含量变化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4359" name="图片 15383" descr="前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4794250"/>
            <a:ext cx="124142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0" name="图片 15384" descr="中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513" y="4794250"/>
            <a:ext cx="1243012" cy="1208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图片 15385" descr="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525" y="4679950"/>
            <a:ext cx="1008063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2" name="图片 15386" descr="末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075" y="4657725"/>
            <a:ext cx="966788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图片 15387" descr="间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50" y="4797425"/>
            <a:ext cx="1368425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4" name="图片 15388" descr="间4"/>
          <p:cNvPicPr>
            <a:picLocks noChangeAspect="1"/>
          </p:cNvPicPr>
          <p:nvPr/>
        </p:nvPicPr>
        <p:blipFill>
          <a:blip r:embed="rId8"/>
          <a:srcRect r="5486" b="4393"/>
          <a:stretch>
            <a:fillRect/>
          </a:stretch>
        </p:blipFill>
        <p:spPr>
          <a:xfrm>
            <a:off x="2195513" y="4797425"/>
            <a:ext cx="1223962" cy="120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直接连接符 16385"/>
          <p:cNvSpPr/>
          <p:nvPr/>
        </p:nvSpPr>
        <p:spPr>
          <a:xfrm>
            <a:off x="3492500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直接连接符 16386"/>
          <p:cNvSpPr/>
          <p:nvPr/>
        </p:nvSpPr>
        <p:spPr>
          <a:xfrm>
            <a:off x="4619625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直接连接符 16387"/>
          <p:cNvSpPr/>
          <p:nvPr/>
        </p:nvSpPr>
        <p:spPr>
          <a:xfrm>
            <a:off x="6851650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直接连接符 16388"/>
          <p:cNvSpPr/>
          <p:nvPr/>
        </p:nvSpPr>
        <p:spPr>
          <a:xfrm>
            <a:off x="5843588" y="1989138"/>
            <a:ext cx="0" cy="424815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直接连接符 16389"/>
          <p:cNvSpPr/>
          <p:nvPr/>
        </p:nvSpPr>
        <p:spPr>
          <a:xfrm flipV="1">
            <a:off x="1479550" y="4716463"/>
            <a:ext cx="7664450" cy="142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直接连接符 16390"/>
          <p:cNvSpPr/>
          <p:nvPr/>
        </p:nvSpPr>
        <p:spPr>
          <a:xfrm flipH="1" flipV="1">
            <a:off x="1506538" y="982663"/>
            <a:ext cx="1587" cy="37512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矩形 16391"/>
          <p:cNvSpPr/>
          <p:nvPr/>
        </p:nvSpPr>
        <p:spPr>
          <a:xfrm>
            <a:off x="1809750" y="6130925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间期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8" name="矩形 16392"/>
          <p:cNvSpPr/>
          <p:nvPr/>
        </p:nvSpPr>
        <p:spPr>
          <a:xfrm>
            <a:off x="971550" y="4437063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en-US" altLang="x-none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9" name="文本框 16393"/>
          <p:cNvSpPr txBox="1"/>
          <p:nvPr/>
        </p:nvSpPr>
        <p:spPr>
          <a:xfrm>
            <a:off x="1063625" y="1736725"/>
            <a:ext cx="5365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>
              <a:spcBef>
                <a:spcPct val="50000"/>
              </a:spcBef>
            </a:pPr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70" name="矩形 16394"/>
          <p:cNvSpPr/>
          <p:nvPr/>
        </p:nvSpPr>
        <p:spPr>
          <a:xfrm>
            <a:off x="1066800" y="3046413"/>
            <a:ext cx="331788" cy="45878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lvl="0" algn="l"/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71" name="图片 16395" descr="tbf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6096000"/>
            <a:ext cx="409575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矩形 16396"/>
          <p:cNvSpPr/>
          <p:nvPr/>
        </p:nvSpPr>
        <p:spPr>
          <a:xfrm>
            <a:off x="3465513" y="6130925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前期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73" name="矩形 16397"/>
          <p:cNvSpPr/>
          <p:nvPr/>
        </p:nvSpPr>
        <p:spPr>
          <a:xfrm>
            <a:off x="4694238" y="6130925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中期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74" name="矩形 16398"/>
          <p:cNvSpPr/>
          <p:nvPr/>
        </p:nvSpPr>
        <p:spPr>
          <a:xfrm>
            <a:off x="5772150" y="6130925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后期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75" name="矩形 16399"/>
          <p:cNvSpPr/>
          <p:nvPr/>
        </p:nvSpPr>
        <p:spPr>
          <a:xfrm>
            <a:off x="7004050" y="61309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/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末期 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401" name="直接连接符 16400"/>
          <p:cNvSpPr/>
          <p:nvPr/>
        </p:nvSpPr>
        <p:spPr>
          <a:xfrm>
            <a:off x="1524000" y="3344863"/>
            <a:ext cx="720725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2" name="直接连接符 16401"/>
          <p:cNvSpPr/>
          <p:nvPr/>
        </p:nvSpPr>
        <p:spPr>
          <a:xfrm flipH="1">
            <a:off x="2216150" y="1897063"/>
            <a:ext cx="1289050" cy="145732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3" name="直接连接符 16402"/>
          <p:cNvSpPr/>
          <p:nvPr/>
        </p:nvSpPr>
        <p:spPr>
          <a:xfrm>
            <a:off x="3511550" y="1905000"/>
            <a:ext cx="3365500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4" name="直接连接符 16403"/>
          <p:cNvSpPr/>
          <p:nvPr/>
        </p:nvSpPr>
        <p:spPr>
          <a:xfrm>
            <a:off x="6877050" y="1905000"/>
            <a:ext cx="0" cy="1439863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5" name="直接连接符 16404"/>
          <p:cNvSpPr/>
          <p:nvPr/>
        </p:nvSpPr>
        <p:spPr>
          <a:xfrm>
            <a:off x="6877050" y="3344863"/>
            <a:ext cx="1943100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1" name="文本框 16405"/>
          <p:cNvSpPr txBox="1"/>
          <p:nvPr/>
        </p:nvSpPr>
        <p:spPr>
          <a:xfrm>
            <a:off x="666750" y="1268413"/>
            <a:ext cx="547688" cy="23050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lvl="0" algn="ctr">
              <a:spcBef>
                <a:spcPct val="50000"/>
              </a:spcBef>
            </a:pPr>
            <a:r>
              <a:rPr lang="en-US" altLang="x-none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DNA</a:t>
            </a:r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含量变化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82" name="文本框 16406"/>
          <p:cNvSpPr txBox="1"/>
          <p:nvPr/>
        </p:nvSpPr>
        <p:spPr>
          <a:xfrm>
            <a:off x="2260600" y="549275"/>
            <a:ext cx="322897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>
              <a:spcBef>
                <a:spcPct val="50000"/>
              </a:spcBef>
            </a:pPr>
            <a:r>
              <a:rPr lang="en-US" altLang="x-none" sz="32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DNA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数目变化曲线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/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83" name="图片 16407" descr="间4"/>
          <p:cNvPicPr>
            <a:picLocks noChangeAspect="1"/>
          </p:cNvPicPr>
          <p:nvPr/>
        </p:nvPicPr>
        <p:blipFill>
          <a:blip r:embed="rId3"/>
          <a:srcRect r="5486" b="4393"/>
          <a:stretch>
            <a:fillRect/>
          </a:stretch>
        </p:blipFill>
        <p:spPr>
          <a:xfrm>
            <a:off x="2222500" y="4797425"/>
            <a:ext cx="1225550" cy="120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图片 16408" descr="前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75" y="4794250"/>
            <a:ext cx="124142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5" name="图片 16409" descr="中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13" y="4794250"/>
            <a:ext cx="1243012" cy="1208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6" name="图片 16410" descr="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525" y="4679950"/>
            <a:ext cx="1008063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7" name="图片 16411" descr="末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075" y="4713288"/>
            <a:ext cx="966788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图片 16412" descr="间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00" y="4797425"/>
            <a:ext cx="1368425" cy="1331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7409"/>
          <p:cNvSpPr txBox="1"/>
          <p:nvPr/>
        </p:nvSpPr>
        <p:spPr>
          <a:xfrm>
            <a:off x="323533" y="542925"/>
            <a:ext cx="7273925" cy="701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华文琥珀" pitchFamily="2" charset="-122"/>
                <a:ea typeface="黑体" panose="02010609060101010101" pitchFamily="2" charset="-122"/>
              </a:rPr>
              <a:t>四、有丝分裂的特点和意义</a:t>
            </a:r>
            <a:endParaRPr lang="zh-CN" altLang="en-US" sz="4000" dirty="0">
              <a:solidFill>
                <a:schemeClr val="tx1"/>
              </a:solidFill>
              <a:latin typeface="华文琥珀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矩形 17410"/>
          <p:cNvSpPr/>
          <p:nvPr/>
        </p:nvSpPr>
        <p:spPr>
          <a:xfrm>
            <a:off x="323850" y="2067560"/>
            <a:ext cx="8675688" cy="17983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algn="l"/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、特点：在有丝分裂过程中，</a:t>
            </a:r>
            <a:r>
              <a:rPr lang="zh-CN" altLang="en-US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染色体复制</a:t>
            </a:r>
            <a:r>
              <a:rPr lang="zh-CN" altLang="en-US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一次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，细胞</a:t>
            </a:r>
            <a:r>
              <a:rPr lang="zh-CN" altLang="en-US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分裂一次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，结果是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子细胞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具有与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亲代细胞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数目、形态</a:t>
            </a:r>
            <a:r>
              <a:rPr lang="zh-CN" altLang="en-US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相同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染色体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l"/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7" name="文本框 17411"/>
          <p:cNvSpPr txBox="1"/>
          <p:nvPr/>
        </p:nvSpPr>
        <p:spPr>
          <a:xfrm>
            <a:off x="323850" y="4221163"/>
            <a:ext cx="878522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、意义：保证了亲代与子代细胞间</a:t>
            </a:r>
            <a:r>
              <a:rPr lang="zh-CN" altLang="en-US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遗传性状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的稳定性。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8" name="动作按钮: 前进或下一项 17412">
            <a:hlinkClick r:id="rId1" action="ppaction://hlinksldjump"/>
          </p:cNvPr>
          <p:cNvSpPr/>
          <p:nvPr/>
        </p:nvSpPr>
        <p:spPr>
          <a:xfrm>
            <a:off x="8245475" y="5949950"/>
            <a:ext cx="576263" cy="431800"/>
          </a:xfrm>
          <a:prstGeom prst="actionButtonForwardNext">
            <a:avLst/>
          </a:prstGeom>
          <a:solidFill>
            <a:srgbClr val="0000FF"/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265" y="1036955"/>
            <a:ext cx="867854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altLang="zh-CN" u="none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Microsoft JhengHei" panose="020B0604030504040204" charset="-120"/>
              </a:rPr>
              <a:t>1</a:t>
            </a:r>
            <a:r>
              <a:rPr lang="zh-CN" altLang="en-US" u="none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Microsoft JhengHei" panose="020B0604030504040204" charset="-120"/>
              </a:rPr>
              <a:t>、下图是细胞有丝分裂一个时期的示意图，该时期为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06115" y="1488440"/>
            <a:ext cx="1590040" cy="1723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7330" y="3322320"/>
            <a:ext cx="745363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/>
            <a:r>
              <a:rPr lang="en-US" altLang="zh-CN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A. </a:t>
            </a:r>
            <a:r>
              <a:rPr lang="zh-CN" altLang="en-US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Microsoft JhengHei" panose="020B0604030504040204" charset="-120"/>
                <a:sym typeface="+mn-ea"/>
              </a:rPr>
              <a:t>前期	</a:t>
            </a:r>
            <a:r>
              <a:rPr lang="en-US" altLang="zh-CN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B. </a:t>
            </a:r>
            <a:r>
              <a:rPr lang="zh-CN" altLang="en-US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Microsoft JhengHei" panose="020B0604030504040204" charset="-120"/>
                <a:sym typeface="+mn-ea"/>
              </a:rPr>
              <a:t>中期	 </a:t>
            </a:r>
            <a:r>
              <a:rPr lang="en-US" altLang="zh-CN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C. </a:t>
            </a:r>
            <a:r>
              <a:rPr lang="zh-CN" altLang="en-US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Microsoft JhengHei" panose="020B0604030504040204" charset="-120"/>
                <a:sym typeface="+mn-ea"/>
              </a:rPr>
              <a:t>后期    </a:t>
            </a:r>
            <a:r>
              <a:rPr lang="en-US" altLang="zh-CN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D. </a:t>
            </a:r>
            <a:r>
              <a:rPr lang="zh-CN" altLang="en-US">
                <a:solidFill>
                  <a:srgbClr val="201F23"/>
                </a:solidFill>
                <a:latin typeface="黑体" panose="02010609060101010101" pitchFamily="2" charset="-122"/>
                <a:ea typeface="黑体" panose="02010609060101010101" pitchFamily="2" charset="-122"/>
                <a:cs typeface="Microsoft JhengHei" panose="020B0604030504040204" charset="-120"/>
                <a:sym typeface="+mn-ea"/>
              </a:rPr>
              <a:t>末期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1615" y="4573905"/>
            <a:ext cx="793051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、高等动物细胞有丝分裂前期的显著变化是</a:t>
            </a:r>
            <a:endParaRPr lang="zh-CN" altLang="en-US" u="none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endParaRPr lang="en-US" altLang="zh-CN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．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DNA</a:t>
            </a: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分子复制         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  <a:cs typeface="Calibri" panose="020F0502020204030204" charset="0"/>
                <a:sym typeface="+mn-ea"/>
              </a:rPr>
              <a:t>B</a:t>
            </a: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．出现染色体  </a:t>
            </a:r>
            <a:endParaRPr lang="zh-CN" altLang="en-US" u="none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．纺锤体消失          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．形成细胞板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 algn="l"/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8075" y="93345"/>
            <a:ext cx="324612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【真题模拟】</a:t>
            </a:r>
            <a:endParaRPr lang="zh-CN" altLang="en-US" sz="4000" dirty="0">
              <a:latin typeface="Times New Roman" panose="02020603050405020304" pitchFamily="2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508635" y="2034540"/>
          <a:ext cx="761619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110"/>
                <a:gridCol w="1914525"/>
                <a:gridCol w="1903095"/>
                <a:gridCol w="1902460"/>
              </a:tblGrid>
              <a:tr h="85344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细胞类型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分裂问期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分裂期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细胞周期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甲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15.3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2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．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O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17.3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乙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13.5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1.8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15.3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丙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21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22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丁</a:t>
                      </a:r>
                      <a:endParaRPr lang="zh-CN" altLang="en-US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20.5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1.5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uFillTx/>
                          <a:latin typeface="黑体" panose="02010609060101010101" pitchFamily="2" charset="-122"/>
                          <a:ea typeface="黑体" panose="02010609060101010101" pitchFamily="2" charset="-122"/>
                          <a:cs typeface="宋体" panose="02010600030101010101" pitchFamily="2" charset="-122"/>
                        </a:rPr>
                        <a:t>    22</a:t>
                      </a:r>
                      <a:endParaRPr lang="en-US" altLang="zh-CN" sz="2800" b="1">
                        <a:solidFill>
                          <a:srgbClr val="000000"/>
                        </a:solidFill>
                        <a:uFillTx/>
                        <a:latin typeface="黑体" panose="02010609060101010101" pitchFamily="2" charset="-122"/>
                        <a:ea typeface="黑体" panose="0201060906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6395" y="4860290"/>
            <a:ext cx="8107045" cy="179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00025" algn="l"/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．一个细胞周期包括分裂间期和分裂期</a:t>
            </a:r>
            <a:endParaRPr lang="zh-CN" altLang="en-US" u="none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200025" algn="l"/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．甲细胞分裂期的时间比丁细胞的长</a:t>
            </a:r>
            <a:endParaRPr lang="zh-CN" altLang="en-US" u="none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200025" algn="l"/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．细胞周期中分裂问期的时间比分裂期的长</a:t>
            </a:r>
            <a:endParaRPr lang="zh-CN" altLang="en-US" u="none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200025" algn="l"/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．观察有丝分裂过程时选择丙类型的细胞最好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010" y="911225"/>
            <a:ext cx="7155180" cy="944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/>
            <a:r>
              <a:rPr lang="en-US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、下表为不同种类细胞的细胞周期持续时间</a:t>
            </a:r>
            <a:endParaRPr lang="zh-CN" altLang="en-US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(t</a:t>
            </a:r>
            <a:r>
              <a:rPr lang="zh-CN" altLang="en-US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／</a:t>
            </a:r>
            <a:r>
              <a:rPr lang="en-US" altLang="zh-CN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h)</a:t>
            </a:r>
            <a:r>
              <a:rPr lang="zh-CN" altLang="en-US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，据表分析，相关叙述错误的是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3670" y="106045"/>
            <a:ext cx="324612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【真题模拟】</a:t>
            </a:r>
            <a:endParaRPr lang="zh-CN" altLang="en-US" sz="4000" dirty="0">
              <a:latin typeface="Times New Roman" panose="02020603050405020304" pitchFamily="2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4" descr="考点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358140"/>
            <a:ext cx="6696075" cy="112966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00" name="表格 4099"/>
          <p:cNvGraphicFramePr/>
          <p:nvPr/>
        </p:nvGraphicFramePr>
        <p:xfrm>
          <a:off x="611188" y="1412875"/>
          <a:ext cx="6551613" cy="1160463"/>
        </p:xfrm>
        <a:graphic>
          <a:graphicData uri="http://schemas.openxmlformats.org/drawingml/2006/table">
            <a:tbl>
              <a:tblPr/>
              <a:tblGrid>
                <a:gridCol w="5907088"/>
                <a:gridCol w="644525"/>
              </a:tblGrid>
              <a:tr h="5762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细胞增殖的方式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A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细胞周期的概念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B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6" name="Picture 3" descr="考点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" y="3745230"/>
            <a:ext cx="5489575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矩形 4111"/>
          <p:cNvSpPr/>
          <p:nvPr/>
        </p:nvSpPr>
        <p:spPr>
          <a:xfrm>
            <a:off x="2653665" y="4053523"/>
            <a:ext cx="268541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细胞的有丝分裂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4113" name="表格 4112"/>
          <p:cNvGraphicFramePr/>
          <p:nvPr/>
        </p:nvGraphicFramePr>
        <p:xfrm>
          <a:off x="658813" y="4941888"/>
          <a:ext cx="6577013" cy="1152525"/>
        </p:xfrm>
        <a:graphic>
          <a:graphicData uri="http://schemas.openxmlformats.org/drawingml/2006/table">
            <a:tbl>
              <a:tblPr/>
              <a:tblGrid>
                <a:gridCol w="5784850"/>
                <a:gridCol w="792163"/>
              </a:tblGrid>
              <a:tr h="568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动植物有丝分裂的过程及异同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B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有丝分裂的特征和意义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B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38425" y="602615"/>
            <a:ext cx="47377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细胞的生长和增殖的周期性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581660" y="3771900"/>
            <a:ext cx="6376670" cy="2651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、右图表示某种生物细胞的有丝分裂过程中某一时期的图像，该细胞所处的分裂时期为</a:t>
            </a:r>
            <a:endParaRPr lang="zh-CN" altLang="en-US" u="none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endParaRPr lang="zh-CN" altLang="en-US" u="none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．前期         </a:t>
            </a:r>
            <a:r>
              <a:rPr lang="en-US" altLang="zh-CN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．中期  </a:t>
            </a:r>
            <a:endParaRPr lang="zh-CN" altLang="en-US" u="none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．后期         </a:t>
            </a:r>
            <a:r>
              <a:rPr lang="en-US" altLang="zh-CN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u="none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．末期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73743112" name="组合 1073743111"/>
          <p:cNvGrpSpPr/>
          <p:nvPr/>
        </p:nvGrpSpPr>
        <p:grpSpPr>
          <a:xfrm>
            <a:off x="6964045" y="3350260"/>
            <a:ext cx="1700530" cy="1917700"/>
            <a:chOff x="1520" y="11019"/>
            <a:chExt cx="1105" cy="1597"/>
          </a:xfrm>
        </p:grpSpPr>
        <p:grpSp>
          <p:nvGrpSpPr>
            <p:cNvPr id="1073742950" name="组合 1073742949"/>
            <p:cNvGrpSpPr/>
            <p:nvPr/>
          </p:nvGrpSpPr>
          <p:grpSpPr>
            <a:xfrm>
              <a:off x="1729" y="11074"/>
              <a:ext cx="690" cy="1490"/>
              <a:chOff x="2827" y="11218"/>
              <a:chExt cx="900" cy="1944"/>
            </a:xfrm>
          </p:grpSpPr>
          <p:grpSp>
            <p:nvGrpSpPr>
              <p:cNvPr id="1073742951" name="组合 1073742950"/>
              <p:cNvGrpSpPr/>
              <p:nvPr/>
            </p:nvGrpSpPr>
            <p:grpSpPr>
              <a:xfrm>
                <a:off x="2827" y="11218"/>
                <a:ext cx="900" cy="548"/>
                <a:chOff x="2827" y="11218"/>
                <a:chExt cx="900" cy="548"/>
              </a:xfrm>
            </p:grpSpPr>
            <p:grpSp>
              <p:nvGrpSpPr>
                <p:cNvPr id="1073742952" name="组合 1073742951"/>
                <p:cNvGrpSpPr/>
                <p:nvPr/>
              </p:nvGrpSpPr>
              <p:grpSpPr>
                <a:xfrm>
                  <a:off x="2827" y="11359"/>
                  <a:ext cx="900" cy="407"/>
                  <a:chOff x="3364" y="9586"/>
                  <a:chExt cx="1260" cy="639"/>
                </a:xfrm>
              </p:grpSpPr>
              <p:sp>
                <p:nvSpPr>
                  <p:cNvPr id="1073742953" name="任意多边形 1073742952"/>
                  <p:cNvSpPr/>
                  <p:nvPr/>
                </p:nvSpPr>
                <p:spPr>
                  <a:xfrm>
                    <a:off x="3364" y="9586"/>
                    <a:ext cx="1260" cy="624"/>
                  </a:xfrm>
                  <a:custGeom>
                    <a:avLst/>
                    <a:gdLst/>
                    <a:ahLst/>
                    <a:cxnLst/>
                    <a:pathLst>
                      <a:path w="1440" h="624">
                        <a:moveTo>
                          <a:pt x="0" y="624"/>
                        </a:moveTo>
                        <a:cubicBezTo>
                          <a:pt x="240" y="312"/>
                          <a:pt x="480" y="0"/>
                          <a:pt x="720" y="0"/>
                        </a:cubicBezTo>
                        <a:cubicBezTo>
                          <a:pt x="960" y="0"/>
                          <a:pt x="1200" y="312"/>
                          <a:pt x="1440" y="62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2954" name="任意多边形 1073742953"/>
                  <p:cNvSpPr/>
                  <p:nvPr/>
                </p:nvSpPr>
                <p:spPr>
                  <a:xfrm>
                    <a:off x="3754" y="9601"/>
                    <a:ext cx="465" cy="624"/>
                  </a:xfrm>
                  <a:custGeom>
                    <a:avLst/>
                    <a:gdLst/>
                    <a:ahLst/>
                    <a:cxnLst/>
                    <a:pathLst>
                      <a:path w="1440" h="624">
                        <a:moveTo>
                          <a:pt x="0" y="624"/>
                        </a:moveTo>
                        <a:cubicBezTo>
                          <a:pt x="240" y="312"/>
                          <a:pt x="480" y="0"/>
                          <a:pt x="720" y="0"/>
                        </a:cubicBezTo>
                        <a:cubicBezTo>
                          <a:pt x="960" y="0"/>
                          <a:pt x="1200" y="312"/>
                          <a:pt x="1440" y="62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73742955" name="组合 1073742954"/>
                <p:cNvGrpSpPr/>
                <p:nvPr/>
              </p:nvGrpSpPr>
              <p:grpSpPr>
                <a:xfrm>
                  <a:off x="3187" y="11218"/>
                  <a:ext cx="177" cy="180"/>
                  <a:chOff x="3187" y="11218"/>
                  <a:chExt cx="177" cy="180"/>
                </a:xfrm>
              </p:grpSpPr>
              <p:sp>
                <p:nvSpPr>
                  <p:cNvPr id="1073742956" name="椭圆 1073742955"/>
                  <p:cNvSpPr/>
                  <p:nvPr/>
                </p:nvSpPr>
                <p:spPr>
                  <a:xfrm rot="83281" flipH="1">
                    <a:off x="3236" y="11218"/>
                    <a:ext cx="68" cy="12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2957" name="椭圆 1073742956"/>
                  <p:cNvSpPr/>
                  <p:nvPr/>
                </p:nvSpPr>
                <p:spPr>
                  <a:xfrm rot="-5361554" flipH="1">
                    <a:off x="3252" y="11286"/>
                    <a:ext cx="47" cy="17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073742958" name="组合 1073742957"/>
              <p:cNvGrpSpPr/>
              <p:nvPr/>
            </p:nvGrpSpPr>
            <p:grpSpPr>
              <a:xfrm>
                <a:off x="2827" y="12631"/>
                <a:ext cx="900" cy="531"/>
                <a:chOff x="2194" y="11146"/>
                <a:chExt cx="900" cy="531"/>
              </a:xfrm>
            </p:grpSpPr>
            <p:grpSp>
              <p:nvGrpSpPr>
                <p:cNvPr id="1073742959" name="组合 1073742958"/>
                <p:cNvGrpSpPr/>
                <p:nvPr/>
              </p:nvGrpSpPr>
              <p:grpSpPr>
                <a:xfrm rot="-10800000">
                  <a:off x="2194" y="11146"/>
                  <a:ext cx="900" cy="407"/>
                  <a:chOff x="3364" y="9586"/>
                  <a:chExt cx="1260" cy="639"/>
                </a:xfrm>
              </p:grpSpPr>
              <p:sp>
                <p:nvSpPr>
                  <p:cNvPr id="1073742960" name="任意多边形 1073742959"/>
                  <p:cNvSpPr/>
                  <p:nvPr/>
                </p:nvSpPr>
                <p:spPr>
                  <a:xfrm>
                    <a:off x="3364" y="9586"/>
                    <a:ext cx="1260" cy="624"/>
                  </a:xfrm>
                  <a:custGeom>
                    <a:avLst/>
                    <a:gdLst/>
                    <a:ahLst/>
                    <a:cxnLst/>
                    <a:pathLst>
                      <a:path w="1440" h="624">
                        <a:moveTo>
                          <a:pt x="0" y="624"/>
                        </a:moveTo>
                        <a:cubicBezTo>
                          <a:pt x="240" y="312"/>
                          <a:pt x="480" y="0"/>
                          <a:pt x="720" y="0"/>
                        </a:cubicBezTo>
                        <a:cubicBezTo>
                          <a:pt x="960" y="0"/>
                          <a:pt x="1200" y="312"/>
                          <a:pt x="1440" y="62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2961" name="任意多边形 1073742960"/>
                  <p:cNvSpPr/>
                  <p:nvPr/>
                </p:nvSpPr>
                <p:spPr>
                  <a:xfrm>
                    <a:off x="3754" y="9601"/>
                    <a:ext cx="465" cy="624"/>
                  </a:xfrm>
                  <a:custGeom>
                    <a:avLst/>
                    <a:gdLst/>
                    <a:ahLst/>
                    <a:cxnLst/>
                    <a:pathLst>
                      <a:path w="1440" h="624">
                        <a:moveTo>
                          <a:pt x="0" y="624"/>
                        </a:moveTo>
                        <a:cubicBezTo>
                          <a:pt x="240" y="312"/>
                          <a:pt x="480" y="0"/>
                          <a:pt x="720" y="0"/>
                        </a:cubicBezTo>
                        <a:cubicBezTo>
                          <a:pt x="960" y="0"/>
                          <a:pt x="1200" y="312"/>
                          <a:pt x="1440" y="62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73742962" name="组合 1073742961"/>
                <p:cNvGrpSpPr/>
                <p:nvPr/>
              </p:nvGrpSpPr>
              <p:grpSpPr>
                <a:xfrm rot="-10940880">
                  <a:off x="2569" y="11497"/>
                  <a:ext cx="177" cy="180"/>
                  <a:chOff x="5455" y="1489"/>
                  <a:chExt cx="234" cy="342"/>
                </a:xfrm>
              </p:grpSpPr>
              <p:sp>
                <p:nvSpPr>
                  <p:cNvPr id="1073742963" name="椭圆 1073742962"/>
                  <p:cNvSpPr/>
                  <p:nvPr/>
                </p:nvSpPr>
                <p:spPr>
                  <a:xfrm rot="83281" flipH="1">
                    <a:off x="5539" y="1489"/>
                    <a:ext cx="90" cy="23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742964" name="椭圆 1073742963"/>
                  <p:cNvSpPr/>
                  <p:nvPr/>
                </p:nvSpPr>
                <p:spPr>
                  <a:xfrm rot="-5361554" flipH="1">
                    <a:off x="5527" y="1669"/>
                    <a:ext cx="90" cy="23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73742965" name="组合 1073742964"/>
            <p:cNvGrpSpPr/>
            <p:nvPr/>
          </p:nvGrpSpPr>
          <p:grpSpPr>
            <a:xfrm rot="511311">
              <a:off x="1672" y="11417"/>
              <a:ext cx="172" cy="264"/>
              <a:chOff x="5434" y="5653"/>
              <a:chExt cx="225" cy="345"/>
            </a:xfrm>
          </p:grpSpPr>
          <p:sp>
            <p:nvSpPr>
              <p:cNvPr id="1073742966" name="椭圆 1073742965"/>
              <p:cNvSpPr/>
              <p:nvPr/>
            </p:nvSpPr>
            <p:spPr>
              <a:xfrm rot="-1144537">
                <a:off x="5569" y="5686"/>
                <a:ext cx="90" cy="312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7" name="椭圆 1073742966"/>
              <p:cNvSpPr/>
              <p:nvPr/>
            </p:nvSpPr>
            <p:spPr>
              <a:xfrm rot="1390322">
                <a:off x="5434" y="5686"/>
                <a:ext cx="90" cy="312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椭圆 1073742967"/>
              <p:cNvSpPr/>
              <p:nvPr/>
            </p:nvSpPr>
            <p:spPr>
              <a:xfrm>
                <a:off x="5509" y="5653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9" name="组合 1073742968"/>
            <p:cNvGrpSpPr/>
            <p:nvPr/>
          </p:nvGrpSpPr>
          <p:grpSpPr>
            <a:xfrm>
              <a:off x="1890" y="11417"/>
              <a:ext cx="150" cy="191"/>
              <a:chOff x="5959" y="5437"/>
              <a:chExt cx="195" cy="249"/>
            </a:xfrm>
          </p:grpSpPr>
          <p:sp>
            <p:nvSpPr>
              <p:cNvPr id="1073742970" name="椭圆 1073742969"/>
              <p:cNvSpPr/>
              <p:nvPr/>
            </p:nvSpPr>
            <p:spPr>
              <a:xfrm rot="-1710633" flipH="1">
                <a:off x="6064" y="5437"/>
                <a:ext cx="90" cy="23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71" name="椭圆 1073742970"/>
              <p:cNvSpPr/>
              <p:nvPr/>
            </p:nvSpPr>
            <p:spPr>
              <a:xfrm rot="1651121" flipH="1">
                <a:off x="5959" y="5452"/>
                <a:ext cx="90" cy="23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72" name="椭圆 1073742971"/>
              <p:cNvSpPr/>
              <p:nvPr/>
            </p:nvSpPr>
            <p:spPr>
              <a:xfrm>
                <a:off x="6034" y="5440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73" name="组合 1073742972"/>
            <p:cNvGrpSpPr/>
            <p:nvPr/>
          </p:nvGrpSpPr>
          <p:grpSpPr>
            <a:xfrm>
              <a:off x="2115" y="11410"/>
              <a:ext cx="173" cy="264"/>
              <a:chOff x="5434" y="5653"/>
              <a:chExt cx="225" cy="345"/>
            </a:xfrm>
          </p:grpSpPr>
          <p:sp>
            <p:nvSpPr>
              <p:cNvPr id="1073742974" name="椭圆 1073742973"/>
              <p:cNvSpPr/>
              <p:nvPr/>
            </p:nvSpPr>
            <p:spPr>
              <a:xfrm rot="-1144537">
                <a:off x="5569" y="5686"/>
                <a:ext cx="90" cy="312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75" name="椭圆 1073742974"/>
              <p:cNvSpPr/>
              <p:nvPr/>
            </p:nvSpPr>
            <p:spPr>
              <a:xfrm rot="1390322">
                <a:off x="5434" y="5686"/>
                <a:ext cx="90" cy="312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76" name="椭圆 1073742975"/>
              <p:cNvSpPr/>
              <p:nvPr/>
            </p:nvSpPr>
            <p:spPr>
              <a:xfrm>
                <a:off x="5509" y="5653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77" name="组合 1073742976"/>
            <p:cNvGrpSpPr/>
            <p:nvPr/>
          </p:nvGrpSpPr>
          <p:grpSpPr>
            <a:xfrm rot="146202">
              <a:off x="2346" y="11451"/>
              <a:ext cx="149" cy="191"/>
              <a:chOff x="5959" y="5437"/>
              <a:chExt cx="195" cy="249"/>
            </a:xfrm>
          </p:grpSpPr>
          <p:sp>
            <p:nvSpPr>
              <p:cNvPr id="1073742978" name="椭圆 1073742977"/>
              <p:cNvSpPr/>
              <p:nvPr/>
            </p:nvSpPr>
            <p:spPr>
              <a:xfrm rot="-1710633" flipH="1">
                <a:off x="6064" y="5437"/>
                <a:ext cx="90" cy="23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79" name="椭圆 1073742978"/>
              <p:cNvSpPr/>
              <p:nvPr/>
            </p:nvSpPr>
            <p:spPr>
              <a:xfrm rot="1651121" flipH="1">
                <a:off x="5959" y="5452"/>
                <a:ext cx="90" cy="23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80" name="椭圆 1073742979"/>
              <p:cNvSpPr/>
              <p:nvPr/>
            </p:nvSpPr>
            <p:spPr>
              <a:xfrm>
                <a:off x="6034" y="5440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81" name="组合 1073742980"/>
            <p:cNvGrpSpPr/>
            <p:nvPr/>
          </p:nvGrpSpPr>
          <p:grpSpPr>
            <a:xfrm rot="440740">
              <a:off x="1649" y="11934"/>
              <a:ext cx="172" cy="260"/>
              <a:chOff x="5404" y="4438"/>
              <a:chExt cx="225" cy="339"/>
            </a:xfrm>
          </p:grpSpPr>
          <p:sp>
            <p:nvSpPr>
              <p:cNvPr id="1073742982" name="椭圆 1073742981"/>
              <p:cNvSpPr/>
              <p:nvPr/>
            </p:nvSpPr>
            <p:spPr>
              <a:xfrm rot="-2187207">
                <a:off x="5404" y="4438"/>
                <a:ext cx="90" cy="312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83" name="椭圆 1073742982"/>
              <p:cNvSpPr/>
              <p:nvPr/>
            </p:nvSpPr>
            <p:spPr>
              <a:xfrm rot="932390">
                <a:off x="5539" y="4453"/>
                <a:ext cx="90" cy="312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84" name="椭圆 1073742983"/>
              <p:cNvSpPr/>
              <p:nvPr/>
            </p:nvSpPr>
            <p:spPr>
              <a:xfrm>
                <a:off x="5509" y="4717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85" name="组合 1073742984"/>
            <p:cNvGrpSpPr/>
            <p:nvPr/>
          </p:nvGrpSpPr>
          <p:grpSpPr>
            <a:xfrm>
              <a:off x="1876" y="11965"/>
              <a:ext cx="149" cy="205"/>
              <a:chOff x="5884" y="4609"/>
              <a:chExt cx="195" cy="267"/>
            </a:xfrm>
          </p:grpSpPr>
          <p:sp>
            <p:nvSpPr>
              <p:cNvPr id="1073742986" name="椭圆 1073742985"/>
              <p:cNvSpPr/>
              <p:nvPr/>
            </p:nvSpPr>
            <p:spPr>
              <a:xfrm rot="1481967" flipH="1">
                <a:off x="5989" y="4624"/>
                <a:ext cx="90" cy="23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87" name="椭圆 1073742986"/>
              <p:cNvSpPr/>
              <p:nvPr/>
            </p:nvSpPr>
            <p:spPr>
              <a:xfrm rot="-850805" flipH="1">
                <a:off x="5884" y="4609"/>
                <a:ext cx="90" cy="23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88" name="椭圆 1073742987"/>
              <p:cNvSpPr/>
              <p:nvPr/>
            </p:nvSpPr>
            <p:spPr>
              <a:xfrm>
                <a:off x="5959" y="4816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89" name="组合 1073742988"/>
            <p:cNvGrpSpPr/>
            <p:nvPr/>
          </p:nvGrpSpPr>
          <p:grpSpPr>
            <a:xfrm rot="256949">
              <a:off x="2115" y="11921"/>
              <a:ext cx="173" cy="260"/>
              <a:chOff x="5404" y="4438"/>
              <a:chExt cx="225" cy="339"/>
            </a:xfrm>
          </p:grpSpPr>
          <p:sp>
            <p:nvSpPr>
              <p:cNvPr id="1073742990" name="椭圆 1073742989"/>
              <p:cNvSpPr/>
              <p:nvPr/>
            </p:nvSpPr>
            <p:spPr>
              <a:xfrm rot="-2187207">
                <a:off x="5404" y="4438"/>
                <a:ext cx="90" cy="312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91" name="椭圆 1073742990"/>
              <p:cNvSpPr/>
              <p:nvPr/>
            </p:nvSpPr>
            <p:spPr>
              <a:xfrm rot="932390">
                <a:off x="5539" y="4453"/>
                <a:ext cx="90" cy="312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92" name="椭圆 1073742991"/>
              <p:cNvSpPr/>
              <p:nvPr/>
            </p:nvSpPr>
            <p:spPr>
              <a:xfrm>
                <a:off x="5509" y="4717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93" name="组合 1073742992"/>
            <p:cNvGrpSpPr/>
            <p:nvPr/>
          </p:nvGrpSpPr>
          <p:grpSpPr>
            <a:xfrm rot="-108573">
              <a:off x="2345" y="11957"/>
              <a:ext cx="150" cy="205"/>
              <a:chOff x="5884" y="4609"/>
              <a:chExt cx="195" cy="267"/>
            </a:xfrm>
          </p:grpSpPr>
          <p:sp>
            <p:nvSpPr>
              <p:cNvPr id="1073742994" name="椭圆 1073742993"/>
              <p:cNvSpPr/>
              <p:nvPr/>
            </p:nvSpPr>
            <p:spPr>
              <a:xfrm rot="1481967" flipH="1">
                <a:off x="5989" y="4624"/>
                <a:ext cx="90" cy="23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95" name="椭圆 1073742994"/>
              <p:cNvSpPr/>
              <p:nvPr/>
            </p:nvSpPr>
            <p:spPr>
              <a:xfrm rot="-850805" flipH="1">
                <a:off x="5884" y="4609"/>
                <a:ext cx="90" cy="23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96" name="椭圆 1073742995"/>
              <p:cNvSpPr/>
              <p:nvPr/>
            </p:nvSpPr>
            <p:spPr>
              <a:xfrm>
                <a:off x="5959" y="4816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97" name="组合 1073742996"/>
            <p:cNvGrpSpPr/>
            <p:nvPr/>
          </p:nvGrpSpPr>
          <p:grpSpPr>
            <a:xfrm>
              <a:off x="1520" y="11019"/>
              <a:ext cx="1105" cy="1597"/>
              <a:chOff x="3646" y="11719"/>
              <a:chExt cx="1441" cy="2084"/>
            </a:xfrm>
          </p:grpSpPr>
          <p:sp>
            <p:nvSpPr>
              <p:cNvPr id="1073742998" name="任意多边形 1073742997"/>
              <p:cNvSpPr/>
              <p:nvPr/>
            </p:nvSpPr>
            <p:spPr>
              <a:xfrm>
                <a:off x="3646" y="12756"/>
                <a:ext cx="1438" cy="1047"/>
              </a:xfrm>
              <a:custGeom>
                <a:avLst/>
                <a:gdLst>
                  <a:gd name="txL" fmla="*/ 0 w 43200"/>
                  <a:gd name="txT" fmla="*/ 0 h 31458"/>
                  <a:gd name="txR" fmla="*/ 43200 w 43200"/>
                  <a:gd name="txB" fmla="*/ 31458 h 31458"/>
                </a:gdLst>
                <a:ahLst/>
                <a:cxnLst>
                  <a:cxn ang="0">
                    <a:pos x="40819" y="0"/>
                  </a:cxn>
                  <a:cxn ang="270">
                    <a:pos x="1945" y="899"/>
                  </a:cxn>
                  <a:cxn ang="0">
                    <a:pos x="21600" y="9858"/>
                  </a:cxn>
                </a:cxnLst>
                <a:rect l="txL" t="txT" r="txR" b="txB"/>
                <a:pathLst>
                  <a:path w="43200" h="31458" fill="none">
                    <a:moveTo>
                      <a:pt x="40819" y="0"/>
                    </a:moveTo>
                    <a:arcTo wR="21600" hR="21600" stAng="-1629279" swAng="13899525"/>
                  </a:path>
                  <a:path w="43200" h="31458" stroke="0">
                    <a:moveTo>
                      <a:pt x="40819" y="0"/>
                    </a:moveTo>
                    <a:arcTo wR="21600" hR="21600" stAng="-1629279" swAng="13899525"/>
                    <a:lnTo>
                      <a:pt x="21600" y="985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99" name="任意多边形 1073742998"/>
              <p:cNvSpPr/>
              <p:nvPr/>
            </p:nvSpPr>
            <p:spPr>
              <a:xfrm rot="-10756557">
                <a:off x="3649" y="11719"/>
                <a:ext cx="1438" cy="1047"/>
              </a:xfrm>
              <a:custGeom>
                <a:avLst/>
                <a:gdLst>
                  <a:gd name="txL" fmla="*/ 0 w 43200"/>
                  <a:gd name="txT" fmla="*/ 0 h 31458"/>
                  <a:gd name="txR" fmla="*/ 43200 w 43200"/>
                  <a:gd name="txB" fmla="*/ 31458 h 31458"/>
                </a:gdLst>
                <a:ahLst/>
                <a:cxnLst>
                  <a:cxn ang="0">
                    <a:pos x="40819" y="0"/>
                  </a:cxn>
                  <a:cxn ang="270">
                    <a:pos x="1945" y="899"/>
                  </a:cxn>
                  <a:cxn ang="0">
                    <a:pos x="21600" y="9858"/>
                  </a:cxn>
                </a:cxnLst>
                <a:rect l="txL" t="txT" r="txR" b="txB"/>
                <a:pathLst>
                  <a:path w="43200" h="31458" fill="none">
                    <a:moveTo>
                      <a:pt x="40819" y="0"/>
                    </a:moveTo>
                    <a:arcTo wR="21600" hR="21600" stAng="-1629279" swAng="13899525"/>
                  </a:path>
                  <a:path w="43200" h="31458" stroke="0">
                    <a:moveTo>
                      <a:pt x="40819" y="0"/>
                    </a:moveTo>
                    <a:arcTo wR="21600" hR="21600" stAng="-1629279" swAng="13899525"/>
                    <a:lnTo>
                      <a:pt x="21600" y="985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3000" name="组合 1073742999"/>
            <p:cNvGrpSpPr/>
            <p:nvPr/>
          </p:nvGrpSpPr>
          <p:grpSpPr>
            <a:xfrm>
              <a:off x="1752" y="11729"/>
              <a:ext cx="669" cy="167"/>
              <a:chOff x="3949" y="12646"/>
              <a:chExt cx="872" cy="218"/>
            </a:xfrm>
          </p:grpSpPr>
          <p:sp>
            <p:nvSpPr>
              <p:cNvPr id="1073743001" name="直接连接符 1073743000"/>
              <p:cNvSpPr/>
              <p:nvPr/>
            </p:nvSpPr>
            <p:spPr>
              <a:xfrm>
                <a:off x="3949" y="12646"/>
                <a:ext cx="0" cy="2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02" name="直接连接符 1073743001"/>
              <p:cNvSpPr/>
              <p:nvPr/>
            </p:nvSpPr>
            <p:spPr>
              <a:xfrm>
                <a:off x="4251" y="12646"/>
                <a:ext cx="0" cy="2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03" name="直接连接符 1073743002"/>
              <p:cNvSpPr/>
              <p:nvPr/>
            </p:nvSpPr>
            <p:spPr>
              <a:xfrm>
                <a:off x="4536" y="12646"/>
                <a:ext cx="0" cy="2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04" name="直接连接符 1073743003"/>
              <p:cNvSpPr/>
              <p:nvPr/>
            </p:nvSpPr>
            <p:spPr>
              <a:xfrm>
                <a:off x="4821" y="12646"/>
                <a:ext cx="0" cy="21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grpSp>
          <p:nvGrpSpPr>
            <p:cNvPr id="1073743005" name="组合 1073743004"/>
            <p:cNvGrpSpPr/>
            <p:nvPr/>
          </p:nvGrpSpPr>
          <p:grpSpPr>
            <a:xfrm>
              <a:off x="1831" y="11099"/>
              <a:ext cx="496" cy="168"/>
              <a:chOff x="2599" y="11251"/>
              <a:chExt cx="648" cy="219"/>
            </a:xfrm>
          </p:grpSpPr>
          <p:sp>
            <p:nvSpPr>
              <p:cNvPr id="1073743006" name="直接连接符 1073743005"/>
              <p:cNvSpPr/>
              <p:nvPr/>
            </p:nvSpPr>
            <p:spPr>
              <a:xfrm>
                <a:off x="3067" y="11314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07" name="直接连接符 1073743006"/>
              <p:cNvSpPr/>
              <p:nvPr/>
            </p:nvSpPr>
            <p:spPr>
              <a:xfrm flipH="1">
                <a:off x="2599" y="11296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08" name="直接连接符 1073743007"/>
              <p:cNvSpPr/>
              <p:nvPr/>
            </p:nvSpPr>
            <p:spPr>
              <a:xfrm>
                <a:off x="3007" y="11251"/>
                <a:ext cx="1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09" name="直接连接符 1073743008"/>
              <p:cNvSpPr/>
              <p:nvPr/>
            </p:nvSpPr>
            <p:spPr>
              <a:xfrm flipH="1">
                <a:off x="2647" y="11251"/>
                <a:ext cx="1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grpSp>
          <p:nvGrpSpPr>
            <p:cNvPr id="1073743010" name="组合 1073743009"/>
            <p:cNvGrpSpPr/>
            <p:nvPr/>
          </p:nvGrpSpPr>
          <p:grpSpPr>
            <a:xfrm>
              <a:off x="1819" y="12396"/>
              <a:ext cx="518" cy="140"/>
              <a:chOff x="2584" y="12943"/>
              <a:chExt cx="675" cy="183"/>
            </a:xfrm>
          </p:grpSpPr>
          <p:sp>
            <p:nvSpPr>
              <p:cNvPr id="1073743011" name="直接连接符 1073743010"/>
              <p:cNvSpPr/>
              <p:nvPr/>
            </p:nvSpPr>
            <p:spPr>
              <a:xfrm>
                <a:off x="3019" y="13111"/>
                <a:ext cx="1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12" name="直接连接符 1073743011"/>
              <p:cNvSpPr/>
              <p:nvPr/>
            </p:nvSpPr>
            <p:spPr>
              <a:xfrm flipH="1">
                <a:off x="2674" y="13126"/>
                <a:ext cx="1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13" name="直接连接符 1073743012"/>
              <p:cNvSpPr/>
              <p:nvPr/>
            </p:nvSpPr>
            <p:spPr>
              <a:xfrm flipV="1">
                <a:off x="3079" y="12943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073743014" name="直接连接符 1073743013"/>
              <p:cNvSpPr/>
              <p:nvPr/>
            </p:nvSpPr>
            <p:spPr>
              <a:xfrm flipH="1" flipV="1">
                <a:off x="2584" y="12943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文本框 1"/>
          <p:cNvSpPr txBox="1"/>
          <p:nvPr/>
        </p:nvSpPr>
        <p:spPr>
          <a:xfrm>
            <a:off x="581660" y="1073150"/>
            <a:ext cx="7185025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、细胞有丝分裂过程中，纺锤体形成于分裂期的</a:t>
            </a:r>
            <a:endParaRPr lang="zh-CN" altLang="en-US" u="none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．前期              </a:t>
            </a:r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．中期    </a:t>
            </a:r>
            <a:endParaRPr lang="zh-CN" altLang="en-US" u="none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．后期              </a:t>
            </a:r>
            <a:r>
              <a:rPr lang="en-US" altLang="zh-CN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u="none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．末期</a:t>
            </a:r>
            <a:endParaRPr lang="zh-CN" altLang="en-US" u="none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7445" y="212090"/>
            <a:ext cx="324612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【真题模拟】</a:t>
            </a:r>
            <a:endParaRPr lang="zh-CN" altLang="en-US" sz="4000" dirty="0">
              <a:latin typeface="Times New Roman" panose="02020603050405020304" pitchFamily="2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19457"/>
          <p:cNvSpPr/>
          <p:nvPr/>
        </p:nvSpPr>
        <p:spPr>
          <a:xfrm>
            <a:off x="0" y="299751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矩形 19458"/>
          <p:cNvSpPr/>
          <p:nvPr/>
        </p:nvSpPr>
        <p:spPr>
          <a:xfrm>
            <a:off x="34925" y="966153"/>
            <a:ext cx="922718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266700" algn="l"/>
            <a:r>
              <a:rPr lang="en-US" altLang="zh-CN" dirty="0">
                <a:latin typeface="Arial" panose="020B0604020202020204" pitchFamily="34" charset="0"/>
                <a:ea typeface="黑体" panose="02010609060101010101" pitchFamily="2" charset="-122"/>
              </a:rPr>
              <a:t>6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、下图为动物细胞有丝分裂的某个时期，根据图回答：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35" name="矩形 19459"/>
          <p:cNvSpPr/>
          <p:nvPr/>
        </p:nvSpPr>
        <p:spPr>
          <a:xfrm>
            <a:off x="-153670" y="3889693"/>
            <a:ext cx="9415463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indent="26670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）此细胞有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条染色体、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条染色单体、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</a:t>
            </a:r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DNA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2532063" y="3895090"/>
            <a:ext cx="5270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4695825" y="3894773"/>
            <a:ext cx="3810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7169150" y="3874135"/>
            <a:ext cx="3603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6732588" y="4510088"/>
            <a:ext cx="3603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4427538" y="4941888"/>
            <a:ext cx="3603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2266950" y="4941888"/>
            <a:ext cx="3619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7" name="文本框 19466"/>
          <p:cNvSpPr txBox="1"/>
          <p:nvPr/>
        </p:nvSpPr>
        <p:spPr>
          <a:xfrm>
            <a:off x="5006975" y="5771198"/>
            <a:ext cx="3603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8" name="文本框 19467"/>
          <p:cNvSpPr txBox="1"/>
          <p:nvPr/>
        </p:nvSpPr>
        <p:spPr>
          <a:xfrm>
            <a:off x="7310438" y="5804853"/>
            <a:ext cx="3603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9" name="文本框 19468"/>
          <p:cNvSpPr txBox="1"/>
          <p:nvPr/>
        </p:nvSpPr>
        <p:spPr>
          <a:xfrm>
            <a:off x="2846388" y="6092825"/>
            <a:ext cx="36036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en-US" altLang="x-none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x-none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445" name="图片 19469" descr="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5320" y="1417955"/>
            <a:ext cx="1863725" cy="237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文本框 19470"/>
          <p:cNvSpPr txBox="1"/>
          <p:nvPr/>
        </p:nvSpPr>
        <p:spPr>
          <a:xfrm>
            <a:off x="52388" y="4616450"/>
            <a:ext cx="8812212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（2）它在进入分裂期之前的间期细胞中有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条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  染色体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染色单体、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个DNA。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47" name="文本框 19471"/>
          <p:cNvSpPr txBox="1"/>
          <p:nvPr/>
        </p:nvSpPr>
        <p:spPr>
          <a:xfrm>
            <a:off x="34925" y="5795963"/>
            <a:ext cx="8233410" cy="944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（3）在其刚形成的子细胞中有___条染色体、___条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  染色单体、___个DNA。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448" name="图片 19472" descr="tb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5" y="6165850"/>
            <a:ext cx="409575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484755" y="161290"/>
            <a:ext cx="324612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【真题模拟】</a:t>
            </a:r>
            <a:endParaRPr lang="zh-CN" altLang="en-US" sz="4000" dirty="0">
              <a:latin typeface="Times New Roman" panose="02020603050405020304" pitchFamily="2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8433" descr="蒲公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49212"/>
            <a:ext cx="9266237" cy="696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矩形 18434"/>
          <p:cNvSpPr/>
          <p:nvPr/>
        </p:nvSpPr>
        <p:spPr>
          <a:xfrm>
            <a:off x="2628900" y="2709863"/>
            <a:ext cx="2663825" cy="15732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60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>
                    <a:alpha val="45999"/>
                  </a:srgbClr>
                </a:solidFill>
                <a:latin typeface="隶书" charset="0"/>
                <a:ea typeface="隶书" charset="0"/>
              </a:rPr>
              <a:t>谢谢</a:t>
            </a:r>
            <a:endParaRPr lang="zh-CN" altLang="en-US" sz="60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>
                  <a:alpha val="45999"/>
                </a:srgbClr>
              </a:solidFill>
              <a:latin typeface="隶书" charset="0"/>
              <a:ea typeface="隶书" charset="0"/>
            </a:endParaRPr>
          </a:p>
        </p:txBody>
      </p:sp>
      <p:pic>
        <p:nvPicPr>
          <p:cNvPr id="17411" name="图片 184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538413"/>
            <a:ext cx="8858250" cy="146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09358" y="2979103"/>
            <a:ext cx="3124200" cy="1541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2" charset="0"/>
                <a:ea typeface="黑体" panose="02010609060101010101" pitchFamily="2" charset="-122"/>
                <a:cs typeface="+mn-cs"/>
              </a:rPr>
              <a:t>有丝分裂</a:t>
            </a:r>
            <a:endParaRPr kumimoji="0" lang="zh-CN" altLang="en-US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2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2" charset="0"/>
                <a:ea typeface="黑体" panose="02010609060101010101" pitchFamily="2" charset="-122"/>
                <a:cs typeface="+mn-cs"/>
              </a:rPr>
              <a:t>无丝分裂</a:t>
            </a:r>
            <a:endParaRPr kumimoji="0" lang="zh-CN" altLang="en-US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2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2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7417" name="AutoShape 9"/>
          <p:cNvSpPr/>
          <p:nvPr/>
        </p:nvSpPr>
        <p:spPr>
          <a:xfrm>
            <a:off x="2822575" y="3083560"/>
            <a:ext cx="228600" cy="838200"/>
          </a:xfrm>
          <a:prstGeom prst="rightBrace">
            <a:avLst>
              <a:gd name="adj1" fmla="val 3053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/>
            <a:endParaRPr lang="zh-CN" altLang="en-US" dirty="0">
              <a:solidFill>
                <a:srgbClr val="007A77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9" name="Line 11"/>
          <p:cNvSpPr/>
          <p:nvPr/>
        </p:nvSpPr>
        <p:spPr>
          <a:xfrm>
            <a:off x="2708593" y="4725988"/>
            <a:ext cx="64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183573" y="3212783"/>
            <a:ext cx="41910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sng" strike="noStrike" kern="1200" cap="none" spc="0" normalizeH="0" baseline="0" dirty="0">
                <a:solidFill>
                  <a:srgbClr val="0000CC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体细胞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2" charset="0"/>
                <a:ea typeface="黑体" panose="02010609060101010101" pitchFamily="2" charset="-122"/>
                <a:cs typeface="+mn-cs"/>
              </a:rPr>
              <a:t>的增殖方式</a:t>
            </a:r>
            <a:endParaRPr kumimoji="0" lang="zh-CN" altLang="en-US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2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1508" name="Text Box 12"/>
          <p:cNvSpPr txBox="1">
            <a:spLocks noChangeArrowheads="1"/>
          </p:cNvSpPr>
          <p:nvPr/>
        </p:nvSpPr>
        <p:spPr bwMode="auto">
          <a:xfrm>
            <a:off x="3183573" y="4436110"/>
            <a:ext cx="424815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sng" strike="noStrike" kern="1200" cap="none" spc="0" normalizeH="0" baseline="0" dirty="0">
                <a:solidFill>
                  <a:srgbClr val="0000CC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生殖细胞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2" charset="0"/>
                <a:ea typeface="黑体" panose="02010609060101010101" pitchFamily="2" charset="-122"/>
                <a:cs typeface="+mn-cs"/>
              </a:rPr>
              <a:t>的增殖方式</a:t>
            </a:r>
            <a:endParaRPr kumimoji="0" lang="zh-CN" altLang="en-US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2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0280" y="263525"/>
            <a:ext cx="477774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一、细胞增殖的方式</a:t>
            </a:r>
            <a:endParaRPr lang="zh-CN" altLang="en-US" sz="4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9675" y="1277620"/>
            <a:ext cx="6260465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细胞以</a:t>
            </a:r>
            <a:r>
              <a:rPr lang="zh-CN" altLang="en-US" u="sng" dirty="0">
                <a:solidFill>
                  <a:srgbClr val="0000CC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分裂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方式进行增殖，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真核细胞的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分裂方式包括：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zh-CN" altLang="en-US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9675" y="4436110"/>
            <a:ext cx="161290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2" charset="0"/>
                <a:ea typeface="黑体" panose="02010609060101010101" pitchFamily="2" charset="-122"/>
                <a:cs typeface="+mn-cs"/>
                <a:sym typeface="+mn-ea"/>
              </a:rPr>
              <a:t>减数分裂</a:t>
            </a:r>
            <a:endParaRPr lang="zh-CN" altLang="en-US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2" charset="0"/>
              <a:ea typeface="黑体" panose="02010609060101010101" pitchFamily="2" charset="-122"/>
              <a:cs typeface="+mn-cs"/>
              <a:sym typeface="+mn-ea"/>
            </a:endParaRPr>
          </a:p>
        </p:txBody>
      </p:sp>
      <p:pic>
        <p:nvPicPr>
          <p:cNvPr id="12292" name="Picture 8" descr="BS005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6450" y="4876800"/>
            <a:ext cx="1987550" cy="173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S005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0" y="5003800"/>
            <a:ext cx="1987550" cy="1735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 bldLvl="0" animBg="1"/>
      <p:bldP spid="17418" grpId="0"/>
      <p:bldP spid="6150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4097"/>
          <p:cNvSpPr txBox="1"/>
          <p:nvPr/>
        </p:nvSpPr>
        <p:spPr>
          <a:xfrm>
            <a:off x="1763713" y="620713"/>
            <a:ext cx="5516562" cy="100488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sz="6000" dirty="0">
                <a:latin typeface="Arial" panose="020B0604020202020204" pitchFamily="34" charset="0"/>
                <a:ea typeface="黑体" panose="02010609060101010101" pitchFamily="2" charset="-122"/>
              </a:rPr>
              <a:t>我是从哪里来？</a:t>
            </a:r>
            <a:endParaRPr lang="zh-CN" altLang="en-US" sz="6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074" name="图片 4098" descr="娃娃"/>
          <p:cNvPicPr>
            <a:picLocks noChangeAspect="1"/>
          </p:cNvPicPr>
          <p:nvPr/>
        </p:nvPicPr>
        <p:blipFill>
          <a:blip r:embed="rId1"/>
          <a:srcRect b="3851"/>
          <a:stretch>
            <a:fillRect/>
          </a:stretch>
        </p:blipFill>
        <p:spPr>
          <a:xfrm>
            <a:off x="1187450" y="1844675"/>
            <a:ext cx="6697663" cy="427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5867400" y="4714875"/>
            <a:ext cx="2987675" cy="9445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 成人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（</a:t>
            </a:r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en-US" altLang="x-none" baseline="30000" dirty="0">
                <a:latin typeface="黑体" panose="02010609060101010101" pitchFamily="2" charset="-122"/>
                <a:ea typeface="黑体" panose="02010609060101010101" pitchFamily="2" charset="-122"/>
              </a:rPr>
              <a:t>14</a:t>
            </a:r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个细胞）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" name="直接连接符 5122"/>
          <p:cNvSpPr/>
          <p:nvPr/>
        </p:nvSpPr>
        <p:spPr>
          <a:xfrm>
            <a:off x="2843213" y="4292600"/>
            <a:ext cx="2663825" cy="0"/>
          </a:xfrm>
          <a:prstGeom prst="line">
            <a:avLst/>
          </a:prstGeom>
          <a:ln w="76200" cap="flat" cmpd="sng">
            <a:solidFill>
              <a:srgbClr val="22001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250825" y="4652963"/>
            <a:ext cx="2051050" cy="944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受精卵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/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(1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个细胞</a:t>
            </a:r>
            <a:r>
              <a:rPr lang="en-US" altLang="x-none" dirty="0">
                <a:latin typeface="黑体" panose="02010609060101010101" pitchFamily="2" charset="-122"/>
                <a:ea typeface="黑体" panose="02010609060101010101" pitchFamily="2" charset="-122"/>
              </a:rPr>
              <a:t>) </a:t>
            </a:r>
            <a:endParaRPr lang="en-US" altLang="x-none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5125" name="对象 5124"/>
          <p:cNvGraphicFramePr>
            <a:graphicFrameLocks noChangeAspect="1"/>
          </p:cNvGraphicFramePr>
          <p:nvPr/>
        </p:nvGraphicFramePr>
        <p:xfrm>
          <a:off x="828675" y="3562350"/>
          <a:ext cx="885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124200" imgH="981075" progId="MSPhotoEd.3">
                  <p:embed/>
                </p:oleObj>
              </mc:Choice>
              <mc:Fallback>
                <p:oleObj name="" r:id="rId1" imgW="3124200" imgH="981075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contrast="41999"/>
                      </a:blip>
                      <a:srcRect l="2438" t="41425" r="82927" b="17152"/>
                      <a:stretch>
                        <a:fillRect/>
                      </a:stretch>
                    </p:blipFill>
                    <p:spPr>
                      <a:xfrm>
                        <a:off x="828675" y="3562350"/>
                        <a:ext cx="885825" cy="80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文本框 5125"/>
          <p:cNvSpPr txBox="1"/>
          <p:nvPr/>
        </p:nvSpPr>
        <p:spPr>
          <a:xfrm>
            <a:off x="1908175" y="476250"/>
            <a:ext cx="3992563" cy="1004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sz="6000" dirty="0">
                <a:latin typeface="Arial" panose="020B0604020202020204" pitchFamily="34" charset="0"/>
                <a:ea typeface="黑体" panose="02010609060101010101" pitchFamily="2" charset="-122"/>
              </a:rPr>
              <a:t>细胞的增殖</a:t>
            </a:r>
            <a:endParaRPr lang="zh-CN" altLang="en-US" sz="6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127" name="图片 5126" descr="zhou 拷贝"/>
          <p:cNvPicPr>
            <a:picLocks noChangeAspect="1"/>
          </p:cNvPicPr>
          <p:nvPr/>
        </p:nvPicPr>
        <p:blipFill>
          <a:blip r:embed="rId3"/>
          <a:srcRect l="40758" t="1723" r="9550"/>
          <a:stretch>
            <a:fillRect/>
          </a:stretch>
        </p:blipFill>
        <p:spPr>
          <a:xfrm>
            <a:off x="6084888" y="620713"/>
            <a:ext cx="2808287" cy="416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MC900282178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1989138"/>
            <a:ext cx="1909763" cy="2198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5126" grpId="0" bldLvl="0"/>
      <p:bldP spid="512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6145"/>
          <p:cNvSpPr>
            <a:spLocks noGrp="1"/>
          </p:cNvSpPr>
          <p:nvPr>
            <p:ph type="title"/>
          </p:nvPr>
        </p:nvSpPr>
        <p:spPr>
          <a:xfrm>
            <a:off x="468313" y="44450"/>
            <a:ext cx="3683000" cy="1143000"/>
          </a:xfrm>
        </p:spPr>
        <p:txBody>
          <a:bodyPr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华文琥珀" pitchFamily="2" charset="-122"/>
                <a:ea typeface="黑体" panose="02010609060101010101" pitchFamily="2" charset="-122"/>
              </a:rPr>
              <a:t>一、细胞周期</a:t>
            </a:r>
            <a:endParaRPr lang="zh-CN" altLang="en-US" sz="4000" b="1">
              <a:solidFill>
                <a:schemeClr val="tx1"/>
              </a:solidFill>
              <a:latin typeface="华文琥珀" pitchFamily="2" charset="-122"/>
              <a:ea typeface="黑体" panose="02010609060101010101" pitchFamily="2" charset="-122"/>
            </a:endParaRPr>
          </a:p>
        </p:txBody>
      </p:sp>
      <p:sp>
        <p:nvSpPr>
          <p:cNvPr id="5122" name="文本框 6146"/>
          <p:cNvSpPr txBox="1"/>
          <p:nvPr/>
        </p:nvSpPr>
        <p:spPr>
          <a:xfrm>
            <a:off x="1331913" y="2060575"/>
            <a:ext cx="30956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148" name="表格占位符 6147"/>
          <p:cNvGraphicFramePr/>
          <p:nvPr>
            <p:ph type="tbl" idx="1"/>
          </p:nvPr>
        </p:nvGraphicFramePr>
        <p:xfrm>
          <a:off x="698500" y="1657350"/>
          <a:ext cx="7759700" cy="1990725"/>
        </p:xfrm>
        <a:graphic>
          <a:graphicData uri="http://schemas.openxmlformats.org/drawingml/2006/table">
            <a:tbl>
              <a:tblPr/>
              <a:tblGrid>
                <a:gridCol w="3049588"/>
                <a:gridCol w="1754187"/>
                <a:gridCol w="1443038"/>
                <a:gridCol w="1512887"/>
              </a:tblGrid>
              <a:tr h="5397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细胞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分裂间期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分裂期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合计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小鼠十二指肠细胞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13.5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1.8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15.3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仓鼠卵细胞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11.6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0.8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12.4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仿宋_GB2312" pitchFamily="1" charset="-122"/>
                          <a:ea typeface="黑体" panose="02010609060101010101" pitchFamily="2" charset="-122"/>
                        </a:rPr>
                        <a:t>蚕豆根尖细胞</a:t>
                      </a:r>
                      <a:endParaRPr lang="zh-CN" altLang="en-US" b="1">
                        <a:latin typeface="仿宋_GB2312" pitchFamily="1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15.3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2.0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17.3</a:t>
                      </a:r>
                      <a:endParaRPr lang="en-US" altLang="x-none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5" name="文本框 6174"/>
          <p:cNvSpPr txBox="1"/>
          <p:nvPr/>
        </p:nvSpPr>
        <p:spPr>
          <a:xfrm>
            <a:off x="755650" y="1049338"/>
            <a:ext cx="69389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不同类型细胞的细胞周期持续时间（小时）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76" name="文本框 6175"/>
          <p:cNvSpPr txBox="1"/>
          <p:nvPr/>
        </p:nvSpPr>
        <p:spPr>
          <a:xfrm>
            <a:off x="515938" y="3911600"/>
            <a:ext cx="8520112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细胞种类不同，其细胞周期的长短</a:t>
            </a:r>
            <a:r>
              <a:rPr lang="zh-CN" altLang="en-US" u="sng" dirty="0">
                <a:solidFill>
                  <a:srgbClr val="22001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77" name="文本框 6176"/>
          <p:cNvSpPr txBox="1"/>
          <p:nvPr/>
        </p:nvSpPr>
        <p:spPr>
          <a:xfrm>
            <a:off x="515938" y="5064125"/>
            <a:ext cx="5872162" cy="517525"/>
          </a:xfrm>
          <a:prstGeom prst="rect">
            <a:avLst/>
          </a:prstGeom>
          <a:solidFill>
            <a:srgbClr val="ADFFDD"/>
          </a:solidFill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细胞周期中哪一时期占的时间较长？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78" name="文本框 6177"/>
          <p:cNvSpPr txBox="1"/>
          <p:nvPr/>
        </p:nvSpPr>
        <p:spPr>
          <a:xfrm>
            <a:off x="479425" y="4489450"/>
            <a:ext cx="6829425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细胞周期包括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  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79" name="文本框 6178"/>
          <p:cNvSpPr txBox="1"/>
          <p:nvPr/>
        </p:nvSpPr>
        <p:spPr>
          <a:xfrm>
            <a:off x="517525" y="5645150"/>
            <a:ext cx="8736013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algn="l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细胞周期的两个时期前后顺序是否可以颠倒？为什么？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80" name="文本框 6179"/>
          <p:cNvSpPr txBox="1"/>
          <p:nvPr/>
        </p:nvSpPr>
        <p:spPr>
          <a:xfrm>
            <a:off x="6270625" y="3860800"/>
            <a:ext cx="8937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不同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81" name="文本框 6180"/>
          <p:cNvSpPr txBox="1"/>
          <p:nvPr/>
        </p:nvSpPr>
        <p:spPr>
          <a:xfrm>
            <a:off x="5683250" y="4460875"/>
            <a:ext cx="12493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分裂期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82" name="文本框 6181"/>
          <p:cNvSpPr txBox="1"/>
          <p:nvPr/>
        </p:nvSpPr>
        <p:spPr>
          <a:xfrm>
            <a:off x="6156325" y="5051425"/>
            <a:ext cx="16049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分裂间期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83" name="文本框 6182"/>
          <p:cNvSpPr txBox="1"/>
          <p:nvPr/>
        </p:nvSpPr>
        <p:spPr>
          <a:xfrm>
            <a:off x="3090863" y="4460875"/>
            <a:ext cx="16049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分裂间期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bldLvl="0"/>
      <p:bldP spid="6183" grpId="0" bldLvl="0"/>
      <p:bldP spid="6181" grpId="0" bldLvl="0"/>
      <p:bldP spid="6182" grpId="0" bldLvl="0"/>
      <p:bldP spid="6176" grpId="0" bldLvl="0"/>
      <p:bldP spid="6178" grpId="0" bldLvl="0"/>
      <p:bldP spid="6177" grpId="0" bldLvl="0"/>
      <p:bldP spid="6179" grpId="0" bldLvl="0"/>
      <p:bldP spid="617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7169"/>
          <p:cNvGrpSpPr/>
          <p:nvPr/>
        </p:nvGrpSpPr>
        <p:grpSpPr>
          <a:xfrm>
            <a:off x="179388" y="2923540"/>
            <a:ext cx="3384550" cy="2952750"/>
            <a:chOff x="0" y="0"/>
            <a:chExt cx="3039" cy="2449"/>
          </a:xfrm>
        </p:grpSpPr>
        <p:pic>
          <p:nvPicPr>
            <p:cNvPr id="6146" name="图片 7170" descr="JIN0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3039" cy="2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7" name="文本框 7171"/>
            <p:cNvSpPr txBox="1"/>
            <p:nvPr/>
          </p:nvSpPr>
          <p:spPr>
            <a:xfrm>
              <a:off x="1089" y="46"/>
              <a:ext cx="1044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zh-CN" altLang="en-US" sz="1600" dirty="0">
                  <a:latin typeface="Arial" panose="020B0604020202020204" pitchFamily="34" charset="0"/>
                  <a:ea typeface="宋体" panose="02010600030101010101" pitchFamily="2" charset="-122"/>
                </a:rPr>
                <a:t>分裂间期</a:t>
              </a:r>
              <a:endParaRPr lang="zh-CN" altLang="en-US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8" name="文本框 7172"/>
            <p:cNvSpPr txBox="1"/>
            <p:nvPr/>
          </p:nvSpPr>
          <p:spPr>
            <a:xfrm>
              <a:off x="363" y="1603"/>
              <a:ext cx="1044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zh-CN" altLang="en-US" sz="1600" dirty="0">
                  <a:latin typeface="Arial" panose="020B0604020202020204" pitchFamily="34" charset="0"/>
                  <a:ea typeface="宋体" panose="02010600030101010101" pitchFamily="2" charset="-122"/>
                </a:rPr>
                <a:t>分裂期</a:t>
              </a:r>
              <a:endParaRPr lang="zh-CN" altLang="en-US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49" name="文本框 7173"/>
          <p:cNvSpPr txBox="1"/>
          <p:nvPr/>
        </p:nvSpPr>
        <p:spPr>
          <a:xfrm>
            <a:off x="107950" y="907098"/>
            <a:ext cx="8763000" cy="944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dirty="0">
                <a:latin typeface="华文行楷" pitchFamily="2" charset="-122"/>
                <a:ea typeface="黑体" panose="02010609060101010101" pitchFamily="2" charset="-122"/>
              </a:rPr>
              <a:t>细胞周期概念：连续分裂的细胞，从</a:t>
            </a:r>
            <a:r>
              <a:rPr lang="zh-CN" altLang="en-US" dirty="0">
                <a:solidFill>
                  <a:srgbClr val="0000CC"/>
                </a:solidFill>
                <a:latin typeface="华文行楷" pitchFamily="2" charset="-122"/>
                <a:ea typeface="黑体" panose="02010609060101010101" pitchFamily="2" charset="-122"/>
              </a:rPr>
              <a:t>一次细胞分裂</a:t>
            </a:r>
            <a:r>
              <a:rPr lang="zh-CN" altLang="en-US" u="sng" dirty="0">
                <a:solidFill>
                  <a:srgbClr val="0000CC"/>
                </a:solidFill>
                <a:latin typeface="华文行楷" pitchFamily="2" charset="-122"/>
                <a:ea typeface="黑体" panose="02010609060101010101" pitchFamily="2" charset="-122"/>
              </a:rPr>
              <a:t>结束</a:t>
            </a:r>
            <a:endParaRPr lang="zh-CN" altLang="en-US" u="sng" dirty="0">
              <a:solidFill>
                <a:srgbClr val="0000CC"/>
              </a:solidFill>
              <a:latin typeface="华文行楷" pitchFamily="2" charset="-122"/>
              <a:ea typeface="黑体" panose="02010609060101010101" pitchFamily="2" charset="-122"/>
            </a:endParaRPr>
          </a:p>
          <a:p>
            <a:pPr lvl="0" algn="l"/>
            <a:r>
              <a:rPr lang="zh-CN" altLang="en-US" dirty="0">
                <a:latin typeface="华文行楷" pitchFamily="2" charset="-122"/>
                <a:ea typeface="黑体" panose="02010609060101010101" pitchFamily="2" charset="-122"/>
              </a:rPr>
              <a:t>开始，直到</a:t>
            </a:r>
            <a:r>
              <a:rPr lang="zh-CN" altLang="en-US" dirty="0">
                <a:solidFill>
                  <a:srgbClr val="0000CC"/>
                </a:solidFill>
                <a:latin typeface="华文行楷" pitchFamily="2" charset="-122"/>
                <a:ea typeface="黑体" panose="02010609060101010101" pitchFamily="2" charset="-122"/>
              </a:rPr>
              <a:t>下一次细胞分裂</a:t>
            </a:r>
            <a:r>
              <a:rPr lang="zh-CN" altLang="en-US" u="sng" dirty="0">
                <a:solidFill>
                  <a:srgbClr val="0000CC"/>
                </a:solidFill>
                <a:latin typeface="华文行楷" pitchFamily="2" charset="-122"/>
                <a:ea typeface="黑体" panose="02010609060101010101" pitchFamily="2" charset="-122"/>
              </a:rPr>
              <a:t>结束</a:t>
            </a:r>
            <a:r>
              <a:rPr lang="zh-CN" altLang="en-US" dirty="0">
                <a:latin typeface="华文行楷" pitchFamily="2" charset="-122"/>
                <a:ea typeface="黑体" panose="02010609060101010101" pitchFamily="2" charset="-122"/>
              </a:rPr>
              <a:t>为止的过程。</a:t>
            </a:r>
            <a:endParaRPr lang="zh-CN" altLang="en-US" dirty="0">
              <a:latin typeface="华文行楷" pitchFamily="2" charset="-122"/>
              <a:ea typeface="黑体" panose="02010609060101010101" pitchFamily="2" charset="-122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828675" y="2346960"/>
            <a:ext cx="160337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准备阶段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684213" y="5803583"/>
            <a:ext cx="16049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实施阶段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2" name="文本框 7176"/>
          <p:cNvSpPr txBox="1"/>
          <p:nvPr/>
        </p:nvSpPr>
        <p:spPr>
          <a:xfrm>
            <a:off x="3678238" y="2132013"/>
            <a:ext cx="5430837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下图中a到d表示连续分裂的细胞两个细胞周期。</a:t>
            </a:r>
            <a:endParaRPr lang="zh-CN" altLang="en-US" sz="1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6153" name="组合 7177"/>
          <p:cNvGrpSpPr/>
          <p:nvPr/>
        </p:nvGrpSpPr>
        <p:grpSpPr>
          <a:xfrm>
            <a:off x="4284663" y="3218180"/>
            <a:ext cx="4325937" cy="681038"/>
            <a:chOff x="0" y="0"/>
            <a:chExt cx="6812" cy="1073"/>
          </a:xfrm>
        </p:grpSpPr>
        <p:grpSp>
          <p:nvGrpSpPr>
            <p:cNvPr id="6154" name="组合 7178"/>
            <p:cNvGrpSpPr/>
            <p:nvPr/>
          </p:nvGrpSpPr>
          <p:grpSpPr>
            <a:xfrm>
              <a:off x="0" y="370"/>
              <a:ext cx="6812" cy="343"/>
              <a:chOff x="0" y="0"/>
              <a:chExt cx="6812" cy="343"/>
            </a:xfrm>
          </p:grpSpPr>
          <p:grpSp>
            <p:nvGrpSpPr>
              <p:cNvPr id="6155" name="组合 7179"/>
              <p:cNvGrpSpPr/>
              <p:nvPr/>
            </p:nvGrpSpPr>
            <p:grpSpPr>
              <a:xfrm>
                <a:off x="0" y="3"/>
                <a:ext cx="3407" cy="341"/>
                <a:chOff x="0" y="0"/>
                <a:chExt cx="3407" cy="341"/>
              </a:xfrm>
            </p:grpSpPr>
            <p:sp>
              <p:nvSpPr>
                <p:cNvPr id="6156" name="直接连接符 7180"/>
                <p:cNvSpPr/>
                <p:nvPr/>
              </p:nvSpPr>
              <p:spPr>
                <a:xfrm>
                  <a:off x="0" y="341"/>
                  <a:ext cx="1019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57" name="直接连接符 7181"/>
                <p:cNvSpPr/>
                <p:nvPr/>
              </p:nvSpPr>
              <p:spPr>
                <a:xfrm flipH="1" flipV="1">
                  <a:off x="1117" y="340"/>
                  <a:ext cx="2269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58" name="直接连接符 7182"/>
                <p:cNvSpPr/>
                <p:nvPr/>
              </p:nvSpPr>
              <p:spPr>
                <a:xfrm>
                  <a:off x="1300" y="0"/>
                  <a:ext cx="1" cy="3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59" name="直接连接符 7183"/>
                <p:cNvSpPr/>
                <p:nvPr/>
              </p:nvSpPr>
              <p:spPr>
                <a:xfrm>
                  <a:off x="2975" y="0"/>
                  <a:ext cx="1" cy="3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60" name="直接连接符 7184"/>
                <p:cNvSpPr/>
                <p:nvPr/>
              </p:nvSpPr>
              <p:spPr>
                <a:xfrm>
                  <a:off x="3407" y="0"/>
                  <a:ext cx="1" cy="3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61" name="组合 7185"/>
              <p:cNvGrpSpPr/>
              <p:nvPr/>
            </p:nvGrpSpPr>
            <p:grpSpPr>
              <a:xfrm>
                <a:off x="3388" y="0"/>
                <a:ext cx="3425" cy="343"/>
                <a:chOff x="0" y="0"/>
                <a:chExt cx="3425" cy="343"/>
              </a:xfrm>
            </p:grpSpPr>
            <p:sp>
              <p:nvSpPr>
                <p:cNvPr id="6162" name="直接连接符 7186"/>
                <p:cNvSpPr/>
                <p:nvPr/>
              </p:nvSpPr>
              <p:spPr>
                <a:xfrm>
                  <a:off x="2407" y="343"/>
                  <a:ext cx="1019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63" name="直接连接符 7187"/>
                <p:cNvSpPr/>
                <p:nvPr/>
              </p:nvSpPr>
              <p:spPr>
                <a:xfrm flipH="1" flipV="1">
                  <a:off x="0" y="343"/>
                  <a:ext cx="2269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64" name="直接连接符 7188"/>
                <p:cNvSpPr/>
                <p:nvPr/>
              </p:nvSpPr>
              <p:spPr>
                <a:xfrm>
                  <a:off x="1723" y="0"/>
                  <a:ext cx="1" cy="3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65" name="直接连接符 7189"/>
                <p:cNvSpPr/>
                <p:nvPr/>
              </p:nvSpPr>
              <p:spPr>
                <a:xfrm>
                  <a:off x="2151" y="3"/>
                  <a:ext cx="1" cy="34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lvl="0" algn="ctr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6166" name="文本框 7190"/>
            <p:cNvSpPr txBox="1"/>
            <p:nvPr/>
          </p:nvSpPr>
          <p:spPr>
            <a:xfrm>
              <a:off x="1802" y="33"/>
              <a:ext cx="600" cy="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7" name="文本框 7191"/>
            <p:cNvSpPr txBox="1"/>
            <p:nvPr/>
          </p:nvSpPr>
          <p:spPr>
            <a:xfrm>
              <a:off x="2895" y="35"/>
              <a:ext cx="63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8" name="文本框 7192"/>
            <p:cNvSpPr txBox="1"/>
            <p:nvPr/>
          </p:nvSpPr>
          <p:spPr>
            <a:xfrm>
              <a:off x="4125" y="30"/>
              <a:ext cx="600" cy="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9" name="文本框 7193"/>
            <p:cNvSpPr txBox="1"/>
            <p:nvPr/>
          </p:nvSpPr>
          <p:spPr>
            <a:xfrm>
              <a:off x="5025" y="0"/>
              <a:ext cx="63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70" name="直接连接符 7194"/>
            <p:cNvSpPr/>
            <p:nvPr/>
          </p:nvSpPr>
          <p:spPr>
            <a:xfrm>
              <a:off x="1752" y="1073"/>
              <a:ext cx="17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96" name="文本框 7195"/>
          <p:cNvSpPr txBox="1"/>
          <p:nvPr/>
        </p:nvSpPr>
        <p:spPr>
          <a:xfrm>
            <a:off x="3954463" y="4008755"/>
            <a:ext cx="573563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表示分裂间期的字母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97" name="文本框 7196"/>
          <p:cNvSpPr txBox="1"/>
          <p:nvPr/>
        </p:nvSpPr>
        <p:spPr>
          <a:xfrm>
            <a:off x="3954463" y="4764405"/>
            <a:ext cx="5976937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表示分裂期的字母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98" name="文本框 7197"/>
          <p:cNvSpPr txBox="1"/>
          <p:nvPr/>
        </p:nvSpPr>
        <p:spPr>
          <a:xfrm>
            <a:off x="3954463" y="5450205"/>
            <a:ext cx="6048375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哪些字母组合可以称为一个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细胞周期？</a:t>
            </a:r>
            <a:r>
              <a:rPr lang="zh-CN" altLang="en-US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   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99" name="文本框 7198"/>
          <p:cNvSpPr txBox="1"/>
          <p:nvPr/>
        </p:nvSpPr>
        <p:spPr>
          <a:xfrm>
            <a:off x="7469188" y="4010343"/>
            <a:ext cx="8937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a、c</a:t>
            </a:r>
            <a:endParaRPr lang="zh-CN" altLang="en-US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200" name="文本框 7199"/>
          <p:cNvSpPr txBox="1"/>
          <p:nvPr/>
        </p:nvSpPr>
        <p:spPr>
          <a:xfrm>
            <a:off x="6950075" y="472948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b、d</a:t>
            </a:r>
            <a:endParaRPr lang="zh-CN" altLang="en-US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201" name="文本框 7200"/>
          <p:cNvSpPr txBox="1"/>
          <p:nvPr/>
        </p:nvSpPr>
        <p:spPr>
          <a:xfrm>
            <a:off x="6042025" y="5867718"/>
            <a:ext cx="19605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a和b、c和d</a:t>
            </a:r>
            <a:endParaRPr lang="zh-CN" altLang="en-US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580" y="173990"/>
            <a:ext cx="324612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华文琥珀" pitchFamily="2" charset="-122"/>
                <a:ea typeface="黑体" panose="02010609060101010101" pitchFamily="2" charset="-122"/>
                <a:sym typeface="+mn-ea"/>
              </a:rPr>
              <a:t>二、细胞周期</a:t>
            </a:r>
            <a:endParaRPr lang="zh-CN" altLang="en-US" sz="4000">
              <a:latin typeface="华文琥珀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/>
      <p:bldP spid="7176" grpId="0" bldLvl="0"/>
      <p:bldP spid="7196" grpId="0" bldLvl="0"/>
      <p:bldP spid="7197" grpId="0" bldLvl="0"/>
      <p:bldP spid="7198" grpId="0" bldLvl="0"/>
      <p:bldP spid="7199" grpId="0" bldLvl="0"/>
      <p:bldP spid="7200" grpId="0" bldLvl="0"/>
      <p:bldP spid="720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8193" descr="间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485900"/>
            <a:ext cx="3240088" cy="3151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直接连接符 8194"/>
          <p:cNvSpPr/>
          <p:nvPr/>
        </p:nvSpPr>
        <p:spPr>
          <a:xfrm flipV="1">
            <a:off x="4645025" y="2636838"/>
            <a:ext cx="14398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直接连接符 8195"/>
          <p:cNvSpPr/>
          <p:nvPr/>
        </p:nvSpPr>
        <p:spPr>
          <a:xfrm>
            <a:off x="4284663" y="3143250"/>
            <a:ext cx="18002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直接连接符 8196"/>
          <p:cNvSpPr/>
          <p:nvPr/>
        </p:nvSpPr>
        <p:spPr>
          <a:xfrm flipV="1">
            <a:off x="4356100" y="3429000"/>
            <a:ext cx="17303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直接连接符 8197"/>
          <p:cNvSpPr/>
          <p:nvPr/>
        </p:nvSpPr>
        <p:spPr>
          <a:xfrm flipV="1">
            <a:off x="2413000" y="2924175"/>
            <a:ext cx="16557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直接连接符 8198"/>
          <p:cNvSpPr/>
          <p:nvPr/>
        </p:nvSpPr>
        <p:spPr>
          <a:xfrm flipV="1">
            <a:off x="2413000" y="1989138"/>
            <a:ext cx="14398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直接连接符 8199"/>
          <p:cNvSpPr/>
          <p:nvPr/>
        </p:nvSpPr>
        <p:spPr>
          <a:xfrm flipV="1">
            <a:off x="4932363" y="2201863"/>
            <a:ext cx="115252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文本框 8200"/>
          <p:cNvSpPr txBox="1"/>
          <p:nvPr/>
        </p:nvSpPr>
        <p:spPr>
          <a:xfrm>
            <a:off x="700564" y="333375"/>
            <a:ext cx="4777740" cy="7010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sz="4000">
                <a:latin typeface="Arial" panose="020B0604020202020204" pitchFamily="34" charset="0"/>
                <a:ea typeface="黑体" panose="02010609060101010101" pitchFamily="2" charset="-122"/>
              </a:rPr>
              <a:t>三、有丝分裂的过程</a:t>
            </a:r>
            <a:endParaRPr lang="zh-CN" altLang="en-US" sz="40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2" name="文本框 8201">
            <a:hlinkClick r:id="rId2" action="ppaction://hlinkfile"/>
          </p:cNvPr>
          <p:cNvSpPr txBox="1"/>
          <p:nvPr/>
        </p:nvSpPr>
        <p:spPr>
          <a:xfrm>
            <a:off x="2197100" y="5086350"/>
            <a:ext cx="338137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动物细胞的有丝分裂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3" name="文本框 8202"/>
          <p:cNvSpPr txBox="1"/>
          <p:nvPr/>
        </p:nvSpPr>
        <p:spPr>
          <a:xfrm>
            <a:off x="6070600" y="1841500"/>
            <a:ext cx="12493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细胞膜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4" name="文本框 8203"/>
          <p:cNvSpPr txBox="1"/>
          <p:nvPr/>
        </p:nvSpPr>
        <p:spPr>
          <a:xfrm>
            <a:off x="6134100" y="2360613"/>
            <a:ext cx="8953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核膜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6134100" y="2874963"/>
            <a:ext cx="8937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核仁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6" name="文本框 8205"/>
          <p:cNvSpPr txBox="1"/>
          <p:nvPr/>
        </p:nvSpPr>
        <p:spPr>
          <a:xfrm>
            <a:off x="6070600" y="3238500"/>
            <a:ext cx="12509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染色质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7" name="文本框 8206"/>
          <p:cNvSpPr txBox="1"/>
          <p:nvPr/>
        </p:nvSpPr>
        <p:spPr>
          <a:xfrm>
            <a:off x="1303338" y="1697038"/>
            <a:ext cx="12493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中心体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8" name="文本框 8207"/>
          <p:cNvSpPr txBox="1"/>
          <p:nvPr/>
        </p:nvSpPr>
        <p:spPr>
          <a:xfrm>
            <a:off x="1304925" y="2643188"/>
            <a:ext cx="12493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着丝点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bldLvl="0"/>
      <p:bldP spid="8204" grpId="0" bldLvl="0"/>
      <p:bldP spid="8205" grpId="0" bldLvl="0"/>
      <p:bldP spid="8206" grpId="0" bldLvl="0"/>
      <p:bldP spid="8208" grpId="0" bldLvl="0"/>
      <p:bldP spid="8207" grpId="0" bldLvl="0"/>
      <p:bldP spid="820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间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914650"/>
            <a:ext cx="3240088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矩形 9218"/>
          <p:cNvSpPr/>
          <p:nvPr/>
        </p:nvSpPr>
        <p:spPr>
          <a:xfrm>
            <a:off x="3144838" y="695325"/>
            <a:ext cx="3803650" cy="504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 algn="l">
              <a:spcBef>
                <a:spcPct val="2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1、分裂间期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0" name="直接连接符 9219"/>
          <p:cNvSpPr/>
          <p:nvPr/>
        </p:nvSpPr>
        <p:spPr>
          <a:xfrm>
            <a:off x="3851275" y="4489450"/>
            <a:ext cx="13684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图片 9220" descr="间4"/>
          <p:cNvPicPr>
            <a:picLocks noChangeAspect="1"/>
          </p:cNvPicPr>
          <p:nvPr/>
        </p:nvPicPr>
        <p:blipFill>
          <a:blip r:embed="rId2"/>
          <a:srcRect r="5486" b="4393"/>
          <a:stretch>
            <a:fillRect/>
          </a:stretch>
        </p:blipFill>
        <p:spPr>
          <a:xfrm>
            <a:off x="5580063" y="3073400"/>
            <a:ext cx="2879725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文本框 9222"/>
          <p:cNvSpPr txBox="1"/>
          <p:nvPr/>
        </p:nvSpPr>
        <p:spPr>
          <a:xfrm>
            <a:off x="771525" y="5949950"/>
            <a:ext cx="1960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分裂间期初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6572250" y="5949950"/>
            <a:ext cx="1960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分裂间期末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5600" y="2009775"/>
            <a:ext cx="608457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主要完成DNA复制和有关蛋白质的合成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/>
      <p:bldP spid="9224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WPS 演示</Application>
  <PresentationFormat>在屏幕上显示</PresentationFormat>
  <Paragraphs>406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黑体</vt:lpstr>
      <vt:lpstr>Calibri</vt:lpstr>
      <vt:lpstr>Times New Roman</vt:lpstr>
      <vt:lpstr>华文琥珀</vt:lpstr>
      <vt:lpstr>仿宋_GB2312</vt:lpstr>
      <vt:lpstr>华文行楷</vt:lpstr>
      <vt:lpstr>微软雅黑</vt:lpstr>
      <vt:lpstr>Microsoft JhengHei</vt:lpstr>
      <vt:lpstr>隶书</vt:lpstr>
      <vt:lpstr>仿宋</vt:lpstr>
      <vt:lpstr>默认设计模板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一、细胞周期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lastModifiedBy>chenruixue</cp:lastModifiedBy>
  <cp:revision>180</cp:revision>
  <dcterms:created xsi:type="dcterms:W3CDTF">2005-07-05T13:28:00Z</dcterms:created>
  <dcterms:modified xsi:type="dcterms:W3CDTF">2019-12-08T23:36:48Z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