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8" r:id="rId3"/>
    <p:sldId id="298" r:id="rId4"/>
    <p:sldId id="299" r:id="rId5"/>
    <p:sldId id="385" r:id="rId6"/>
    <p:sldId id="370" r:id="rId7"/>
    <p:sldId id="268" r:id="rId8"/>
    <p:sldId id="259" r:id="rId9"/>
    <p:sldId id="326" r:id="rId10"/>
    <p:sldId id="269" r:id="rId11"/>
    <p:sldId id="273" r:id="rId12"/>
    <p:sldId id="271" r:id="rId13"/>
    <p:sldId id="328" r:id="rId14"/>
    <p:sldId id="267" r:id="rId15"/>
    <p:sldId id="377" r:id="rId16"/>
    <p:sldId id="376" r:id="rId17"/>
    <p:sldId id="378" r:id="rId18"/>
    <p:sldId id="413" r:id="rId19"/>
    <p:sldId id="414" r:id="rId20"/>
    <p:sldId id="405" r:id="rId21"/>
    <p:sldId id="398" r:id="rId22"/>
    <p:sldId id="286" r:id="rId23"/>
    <p:sldId id="410" r:id="rId24"/>
    <p:sldId id="295" r:id="rId25"/>
    <p:sldId id="296" r:id="rId26"/>
    <p:sldId id="297" r:id="rId27"/>
    <p:sldId id="407" r:id="rId28"/>
    <p:sldId id="412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19EBF5"/>
    <a:srgbClr val="15F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966" y="-90"/>
      </p:cViewPr>
      <p:guideLst>
        <p:guide orient="horz" pos="2126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i="0" kern="1200" cap="none" spc="0" normalizeH="0" baseline="0" noProof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i="0" kern="1200" cap="none" spc="0" normalizeH="0" baseline="0" noProof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400" b="0" dirty="0"/>
            </a:fld>
            <a:endParaRPr lang="zh-CN" altLang="en-US" sz="1400" b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b="0" dirty="0"/>
            </a:fld>
            <a:endParaRPr lang="en-US" altLang="zh-CN" sz="1400" b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15.GIF"/><Relationship Id="rId10" Type="http://schemas.openxmlformats.org/officeDocument/2006/relationships/vmlDrawing" Target="../drawings/vmlDrawing3.v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文本框 3073"/>
          <p:cNvSpPr txBox="1"/>
          <p:nvPr/>
        </p:nvSpPr>
        <p:spPr>
          <a:xfrm>
            <a:off x="718503" y="1935798"/>
            <a:ext cx="7838440" cy="8229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x-none" sz="4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章  光合作用和细胞呼吸</a:t>
            </a:r>
            <a:endParaRPr lang="zh-CN" altLang="en-US" sz="4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50" name="文本框 3074"/>
          <p:cNvSpPr txBox="1"/>
          <p:nvPr/>
        </p:nvSpPr>
        <p:spPr>
          <a:xfrm>
            <a:off x="2303780" y="3537268"/>
            <a:ext cx="411988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44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x-none" sz="44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4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节  </a:t>
            </a:r>
            <a:r>
              <a:rPr lang="en-US" altLang="x-none" sz="44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44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和酶</a:t>
            </a:r>
            <a:endParaRPr lang="zh-CN" altLang="en-US" sz="44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2292" name="Picture 8" descr="BS00554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6450" y="4876800"/>
            <a:ext cx="1987550" cy="1735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对象 11265"/>
          <p:cNvGraphicFramePr>
            <a:graphicFrameLocks noChangeAspect="1"/>
          </p:cNvGraphicFramePr>
          <p:nvPr/>
        </p:nvGraphicFramePr>
        <p:xfrm>
          <a:off x="179388" y="1052513"/>
          <a:ext cx="8675687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029325" imgH="3390900" progId="Paint.Picture">
                  <p:embed/>
                </p:oleObj>
              </mc:Choice>
              <mc:Fallback>
                <p:oleObj name="" r:id="rId1" imgW="6029325" imgH="33909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388" y="1052513"/>
                        <a:ext cx="8675687" cy="4895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4"/>
          <p:cNvSpPr txBox="1"/>
          <p:nvPr/>
        </p:nvSpPr>
        <p:spPr>
          <a:xfrm>
            <a:off x="250825" y="333375"/>
            <a:ext cx="5400675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的利用：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1258888" y="908050"/>
            <a:ext cx="5400675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x-none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的合成：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2291" name="组合 12290"/>
          <p:cNvGrpSpPr/>
          <p:nvPr/>
        </p:nvGrpSpPr>
        <p:grpSpPr>
          <a:xfrm>
            <a:off x="1506220" y="1484630"/>
            <a:ext cx="5585460" cy="744220"/>
            <a:chOff x="0" y="0"/>
            <a:chExt cx="3356" cy="469"/>
          </a:xfrm>
        </p:grpSpPr>
        <p:sp>
          <p:nvSpPr>
            <p:cNvPr id="2" name="文本框 12291"/>
            <p:cNvSpPr txBox="1"/>
            <p:nvPr/>
          </p:nvSpPr>
          <p:spPr>
            <a:xfrm>
              <a:off x="454" y="136"/>
              <a:ext cx="145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buClr>
                  <a:srgbClr val="000000"/>
                </a:buClr>
              </a:pP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 + Pi + 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能量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292" name="文本框 12292"/>
            <p:cNvSpPr txBox="1"/>
            <p:nvPr/>
          </p:nvSpPr>
          <p:spPr>
            <a:xfrm>
              <a:off x="0" y="136"/>
              <a:ext cx="72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buClr>
                  <a:srgbClr val="000000"/>
                </a:buClr>
              </a:pP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ADP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2293" name="组合 12293"/>
            <p:cNvGrpSpPr/>
            <p:nvPr/>
          </p:nvGrpSpPr>
          <p:grpSpPr>
            <a:xfrm>
              <a:off x="1855" y="0"/>
              <a:ext cx="1501" cy="469"/>
              <a:chOff x="86" y="0"/>
              <a:chExt cx="1501" cy="469"/>
            </a:xfrm>
          </p:grpSpPr>
          <p:sp>
            <p:nvSpPr>
              <p:cNvPr id="12294" name="文本框 12294"/>
              <p:cNvSpPr txBox="1"/>
              <p:nvPr/>
            </p:nvSpPr>
            <p:spPr>
              <a:xfrm>
                <a:off x="771" y="142"/>
                <a:ext cx="81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lvl="0" indent="0">
                  <a:buClr>
                    <a:srgbClr val="000000"/>
                  </a:buClr>
                </a:pPr>
                <a:r>
                  <a:rPr lang="en-US" altLang="x-none" sz="28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ATP</a:t>
                </a:r>
                <a:endPara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12295" name="直接连接符 12295"/>
              <p:cNvSpPr/>
              <p:nvPr/>
            </p:nvSpPr>
            <p:spPr>
              <a:xfrm>
                <a:off x="86" y="288"/>
                <a:ext cx="72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2296" name="文本框 12296"/>
              <p:cNvSpPr txBox="1"/>
              <p:nvPr/>
            </p:nvSpPr>
            <p:spPr>
              <a:xfrm>
                <a:off x="190" y="0"/>
                <a:ext cx="30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 indent="0"/>
                <a:r>
                  <a:rPr lang="zh-CN" altLang="en-US" sz="24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酶</a:t>
                </a:r>
                <a:endPara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</p:grpSp>
      <p:grpSp>
        <p:nvGrpSpPr>
          <p:cNvPr id="12298" name="组合 12297"/>
          <p:cNvGrpSpPr/>
          <p:nvPr/>
        </p:nvGrpSpPr>
        <p:grpSpPr>
          <a:xfrm>
            <a:off x="1676400" y="2219325"/>
            <a:ext cx="2438400" cy="1800225"/>
            <a:chOff x="0" y="0"/>
            <a:chExt cx="1536" cy="1134"/>
          </a:xfrm>
        </p:grpSpPr>
        <p:sp>
          <p:nvSpPr>
            <p:cNvPr id="3" name="Text Box 8"/>
            <p:cNvSpPr txBox="1"/>
            <p:nvPr/>
          </p:nvSpPr>
          <p:spPr>
            <a:xfrm>
              <a:off x="384" y="846"/>
              <a:ext cx="1152" cy="288"/>
            </a:xfrm>
            <a:prstGeom prst="rect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动物和人等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299" name="Line 10"/>
            <p:cNvSpPr/>
            <p:nvPr/>
          </p:nvSpPr>
          <p:spPr>
            <a:xfrm flipV="1">
              <a:off x="1008" y="0"/>
              <a:ext cx="408" cy="8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300" name="AutoShape 12"/>
            <p:cNvSpPr/>
            <p:nvPr/>
          </p:nvSpPr>
          <p:spPr>
            <a:xfrm>
              <a:off x="0" y="136"/>
              <a:ext cx="1008" cy="384"/>
            </a:xfrm>
            <a:prstGeom prst="wedgeRoundRectCallout">
              <a:avLst>
                <a:gd name="adj1" fmla="val 69046"/>
                <a:gd name="adj2" fmla="val -19792"/>
                <a:gd name="adj3" fmla="val 16667"/>
              </a:avLst>
            </a:prstGeom>
            <a:solidFill>
              <a:srgbClr val="FFFFFF"/>
            </a:solidFill>
            <a:ln w="381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lvl="0" indent="0" algn="ctr"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细胞呼吸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2302" name="组合 12301"/>
          <p:cNvGrpSpPr/>
          <p:nvPr/>
        </p:nvGrpSpPr>
        <p:grpSpPr>
          <a:xfrm>
            <a:off x="4140200" y="2219325"/>
            <a:ext cx="2519363" cy="1800225"/>
            <a:chOff x="0" y="0"/>
            <a:chExt cx="1587" cy="1134"/>
          </a:xfrm>
        </p:grpSpPr>
        <p:sp>
          <p:nvSpPr>
            <p:cNvPr id="4" name="Text Box 9"/>
            <p:cNvSpPr txBox="1"/>
            <p:nvPr/>
          </p:nvSpPr>
          <p:spPr>
            <a:xfrm>
              <a:off x="227" y="846"/>
              <a:ext cx="1008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绿色植物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03" name="Line 11"/>
            <p:cNvSpPr/>
            <p:nvPr/>
          </p:nvSpPr>
          <p:spPr>
            <a:xfrm flipH="1" flipV="1">
              <a:off x="0" y="0"/>
              <a:ext cx="544" cy="8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2304" name="AutoShape 13"/>
            <p:cNvSpPr/>
            <p:nvPr/>
          </p:nvSpPr>
          <p:spPr>
            <a:xfrm>
              <a:off x="579" y="150"/>
              <a:ext cx="1008" cy="576"/>
            </a:xfrm>
            <a:prstGeom prst="wedgeRoundRectCallout">
              <a:avLst>
                <a:gd name="adj1" fmla="val -77875"/>
                <a:gd name="adj2" fmla="val -18574"/>
                <a:gd name="adj3" fmla="val 16667"/>
              </a:avLst>
            </a:prstGeom>
            <a:solidFill>
              <a:srgbClr val="FFFFFF"/>
            </a:solidFill>
            <a:ln w="381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lvl="0" indent="0" algn="ctr">
                <a:lnSpc>
                  <a:spcPct val="65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细胞呼吸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lvl="0" indent="0" algn="ctr">
                <a:lnSpc>
                  <a:spcPct val="65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光合作用</a:t>
              </a:r>
              <a:endPara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2306" name="文本框 12305"/>
          <p:cNvSpPr txBox="1"/>
          <p:nvPr/>
        </p:nvSpPr>
        <p:spPr>
          <a:xfrm>
            <a:off x="3551238" y="4508500"/>
            <a:ext cx="125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合成酶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7" name="文本框 12306"/>
          <p:cNvSpPr txBox="1"/>
          <p:nvPr/>
        </p:nvSpPr>
        <p:spPr>
          <a:xfrm>
            <a:off x="3635375" y="5157788"/>
            <a:ext cx="4806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细胞质基质、线粒体、叶绿体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308" name="组合 12307"/>
          <p:cNvGrpSpPr/>
          <p:nvPr/>
        </p:nvGrpSpPr>
        <p:grpSpPr>
          <a:xfrm>
            <a:off x="684213" y="4565650"/>
            <a:ext cx="7496175" cy="1887538"/>
            <a:chOff x="0" y="0"/>
            <a:chExt cx="4722" cy="1189"/>
          </a:xfrm>
        </p:grpSpPr>
        <p:sp>
          <p:nvSpPr>
            <p:cNvPr id="5" name="文本框 12308"/>
            <p:cNvSpPr txBox="1"/>
            <p:nvPr/>
          </p:nvSpPr>
          <p:spPr>
            <a:xfrm>
              <a:off x="1080" y="0"/>
              <a:ext cx="1583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酶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属于</a:t>
              </a: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_______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09" name="文本框 12309"/>
            <p:cNvSpPr txBox="1"/>
            <p:nvPr/>
          </p:nvSpPr>
          <p:spPr>
            <a:xfrm>
              <a:off x="0" y="409"/>
              <a:ext cx="10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该反应中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10" name="左大括号 12310"/>
            <p:cNvSpPr/>
            <p:nvPr/>
          </p:nvSpPr>
          <p:spPr>
            <a:xfrm>
              <a:off x="998" y="7"/>
              <a:ext cx="91" cy="1137"/>
            </a:xfrm>
            <a:prstGeom prst="leftBrace">
              <a:avLst>
                <a:gd name="adj1" fmla="val 103947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 indent="0"/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11" name="文本框 12311"/>
            <p:cNvSpPr txBox="1"/>
            <p:nvPr/>
          </p:nvSpPr>
          <p:spPr>
            <a:xfrm>
              <a:off x="1101" y="409"/>
              <a:ext cx="3621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场所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在</a:t>
              </a: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_________________________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2312" name="文本框 12312"/>
            <p:cNvSpPr txBox="1"/>
            <p:nvPr/>
          </p:nvSpPr>
          <p:spPr>
            <a:xfrm>
              <a:off x="1101" y="862"/>
              <a:ext cx="348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能量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来源于</a:t>
              </a: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__________________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2314" name="文本框 12313"/>
          <p:cNvSpPr txBox="1"/>
          <p:nvPr/>
        </p:nvSpPr>
        <p:spPr>
          <a:xfrm>
            <a:off x="4356100" y="5862638"/>
            <a:ext cx="33845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细胞呼吸、光合作用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6" grpId="0"/>
      <p:bldP spid="12307" grpId="0"/>
      <p:bldP spid="12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3563938" y="2709863"/>
            <a:ext cx="95091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en-US" altLang="x-none" sz="40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endParaRPr lang="en-US" altLang="x-none" sz="4000" b="1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4" name="椭圆 26626"/>
          <p:cNvSpPr/>
          <p:nvPr/>
        </p:nvSpPr>
        <p:spPr>
          <a:xfrm>
            <a:off x="1476375" y="1849438"/>
            <a:ext cx="1368425" cy="1657350"/>
          </a:xfrm>
          <a:prstGeom prst="ellipse">
            <a:avLst/>
          </a:prstGeom>
          <a:solidFill>
            <a:srgbClr val="8AFCA5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文本框 26627"/>
          <p:cNvSpPr txBox="1"/>
          <p:nvPr/>
        </p:nvSpPr>
        <p:spPr>
          <a:xfrm>
            <a:off x="1588" y="2303463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光能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430213" y="1225550"/>
            <a:ext cx="7286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en-US" altLang="x-none" sz="3200" b="1" i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</a:t>
            </a:r>
            <a:r>
              <a:rPr lang="en-US" altLang="x-none" sz="3200" b="1" i="1" baseline="-250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x-none" sz="3200" b="1" i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endParaRPr lang="en-US" altLang="x-none" sz="3200" b="1" i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3127375" y="506413"/>
            <a:ext cx="7239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r>
              <a:rPr lang="en-US" altLang="x-none" sz="4400" b="1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en-US" altLang="x-none" sz="4400" b="1" baseline="-25000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x-none" sz="4400" b="1" baseline="-25000">
              <a:solidFill>
                <a:srgbClr val="0000D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3495675" y="1700213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en-US" altLang="x-none" sz="3600" b="1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</a:t>
            </a:r>
            <a:endParaRPr lang="en-US" altLang="x-none" sz="3600" b="1">
              <a:solidFill>
                <a:srgbClr val="0000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2" name="文本框 26631"/>
          <p:cNvSpPr txBox="1"/>
          <p:nvPr/>
        </p:nvSpPr>
        <p:spPr>
          <a:xfrm>
            <a:off x="3203575" y="3933825"/>
            <a:ext cx="126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en-US" altLang="x-none" sz="2800" b="1" err="1">
                <a:latin typeface="黑体" panose="02010609060101010101" pitchFamily="2" charset="-122"/>
                <a:ea typeface="黑体" panose="02010609060101010101" pitchFamily="2" charset="-122"/>
              </a:rPr>
              <a:t>ADP+Pi</a:t>
            </a:r>
            <a:endParaRPr lang="en-US" altLang="x-none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3" name="文本框 26632"/>
          <p:cNvSpPr txBox="1"/>
          <p:nvPr/>
        </p:nvSpPr>
        <p:spPr>
          <a:xfrm>
            <a:off x="8029575" y="1628775"/>
            <a:ext cx="11874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r>
              <a:rPr lang="en-US" altLang="x-none" sz="40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CO</a:t>
            </a:r>
            <a:r>
              <a:rPr lang="en-US" altLang="x-none" sz="4000" b="1" baseline="-250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endParaRPr lang="en-US" altLang="x-none" sz="4000" b="1" baseline="-2500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4" name="文本框 26633"/>
          <p:cNvSpPr txBox="1"/>
          <p:nvPr/>
        </p:nvSpPr>
        <p:spPr>
          <a:xfrm>
            <a:off x="6227763" y="1125538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r>
              <a:rPr lang="en-US" altLang="x-none" sz="4000" b="1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2C</a:t>
            </a:r>
            <a:r>
              <a:rPr lang="en-US" altLang="x-none" sz="4000" b="1" baseline="-25000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endParaRPr lang="en-US" altLang="x-none" sz="4000" b="1" baseline="-25000">
              <a:solidFill>
                <a:srgbClr val="0000D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5" name="文本框 26634"/>
          <p:cNvSpPr txBox="1"/>
          <p:nvPr/>
        </p:nvSpPr>
        <p:spPr>
          <a:xfrm>
            <a:off x="6804025" y="2925763"/>
            <a:ext cx="6096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en-US" altLang="x-none" sz="4000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en-US" altLang="x-none" sz="4000" b="1" baseline="-2500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endParaRPr lang="en-US" altLang="x-none" sz="4000" b="1" baseline="-25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6" name="文本框 26635"/>
          <p:cNvSpPr txBox="1"/>
          <p:nvPr/>
        </p:nvSpPr>
        <p:spPr>
          <a:xfrm>
            <a:off x="7308850" y="3644900"/>
            <a:ext cx="15827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r>
              <a:rPr lang="en-US" altLang="x-none" sz="3600" b="1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en-US" altLang="x-none" sz="4000" b="1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CH</a:t>
            </a:r>
            <a:r>
              <a:rPr lang="en-US" altLang="x-none" sz="4000" b="1" baseline="-25000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x-none" sz="4000" b="1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</a:t>
            </a:r>
            <a:r>
              <a:rPr lang="en-US" altLang="x-none" sz="3600" b="1">
                <a:solidFill>
                  <a:srgbClr val="0000D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lang="en-US" altLang="x-none" sz="3600" b="1">
              <a:solidFill>
                <a:srgbClr val="0000D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4" name="文本框 26636"/>
          <p:cNvSpPr txBox="1"/>
          <p:nvPr/>
        </p:nvSpPr>
        <p:spPr>
          <a:xfrm>
            <a:off x="1446213" y="2247900"/>
            <a:ext cx="140970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叶绿体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中的色素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8" name="文本框 26637"/>
          <p:cNvSpPr txBox="1"/>
          <p:nvPr/>
        </p:nvSpPr>
        <p:spPr>
          <a:xfrm>
            <a:off x="3752850" y="1166813"/>
            <a:ext cx="171608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强的还原剂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供氢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9" name="文本框 26638"/>
          <p:cNvSpPr txBox="1"/>
          <p:nvPr/>
        </p:nvSpPr>
        <p:spPr>
          <a:xfrm>
            <a:off x="2484438" y="3429000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酶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40" name="文本框 26639"/>
          <p:cNvSpPr txBox="1"/>
          <p:nvPr/>
        </p:nvSpPr>
        <p:spPr>
          <a:xfrm>
            <a:off x="4356100" y="26368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供能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41" name="文本框 26640"/>
          <p:cNvSpPr txBox="1"/>
          <p:nvPr/>
        </p:nvSpPr>
        <p:spPr>
          <a:xfrm>
            <a:off x="5848350" y="2465388"/>
            <a:ext cx="1103313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多种酶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的催化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42" name="文本框 26641"/>
          <p:cNvSpPr txBox="1"/>
          <p:nvPr/>
        </p:nvSpPr>
        <p:spPr>
          <a:xfrm>
            <a:off x="7019925" y="2060575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固定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30" name="直接连接符 26642"/>
          <p:cNvSpPr/>
          <p:nvPr/>
        </p:nvSpPr>
        <p:spPr>
          <a:xfrm>
            <a:off x="900113" y="2640013"/>
            <a:ext cx="576262" cy="1587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44" name="双括号 26643"/>
          <p:cNvSpPr/>
          <p:nvPr/>
        </p:nvSpPr>
        <p:spPr>
          <a:xfrm>
            <a:off x="3482975" y="1778000"/>
            <a:ext cx="431800" cy="503238"/>
          </a:xfrm>
          <a:prstGeom prst="bracketPair">
            <a:avLst>
              <a:gd name="adj" fmla="val 16667"/>
            </a:avLst>
          </a:prstGeom>
          <a:noFill/>
          <a:ln w="5715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5" name="直接连接符 26644"/>
          <p:cNvSpPr/>
          <p:nvPr/>
        </p:nvSpPr>
        <p:spPr>
          <a:xfrm flipH="1" flipV="1">
            <a:off x="7956550" y="2420938"/>
            <a:ext cx="7921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46" name="右弧形箭头 26645"/>
          <p:cNvSpPr/>
          <p:nvPr/>
        </p:nvSpPr>
        <p:spPr>
          <a:xfrm>
            <a:off x="4572000" y="3070225"/>
            <a:ext cx="661988" cy="1212850"/>
          </a:xfrm>
          <a:prstGeom prst="curvedLeftArrow">
            <a:avLst>
              <a:gd name="adj1" fmla="val 8141"/>
              <a:gd name="adj2" fmla="val 44784"/>
              <a:gd name="adj3" fmla="val 33319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7" name="右弧形箭头 26646"/>
          <p:cNvSpPr/>
          <p:nvPr/>
        </p:nvSpPr>
        <p:spPr>
          <a:xfrm rot="10229296" flipH="1">
            <a:off x="7451725" y="1412875"/>
            <a:ext cx="473075" cy="1881188"/>
          </a:xfrm>
          <a:prstGeom prst="curvedLeftArrow">
            <a:avLst>
              <a:gd name="adj1" fmla="val 25457"/>
              <a:gd name="adj2" fmla="val 98251"/>
              <a:gd name="adj3" fmla="val 33319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8" name="直接连接符 26647"/>
          <p:cNvSpPr/>
          <p:nvPr/>
        </p:nvSpPr>
        <p:spPr>
          <a:xfrm>
            <a:off x="2555875" y="1704975"/>
            <a:ext cx="792163" cy="290513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49" name="直接连接符 26648"/>
          <p:cNvSpPr/>
          <p:nvPr/>
        </p:nvSpPr>
        <p:spPr>
          <a:xfrm>
            <a:off x="4067175" y="1993900"/>
            <a:ext cx="1081088" cy="158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50" name="文本框 26649"/>
          <p:cNvSpPr txBox="1"/>
          <p:nvPr/>
        </p:nvSpPr>
        <p:spPr>
          <a:xfrm>
            <a:off x="4643438" y="3452813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酶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51" name="左大括号 26650"/>
          <p:cNvSpPr/>
          <p:nvPr/>
        </p:nvSpPr>
        <p:spPr>
          <a:xfrm rot="-5400000">
            <a:off x="1941513" y="2887663"/>
            <a:ext cx="214312" cy="3600450"/>
          </a:xfrm>
          <a:prstGeom prst="leftBrace">
            <a:avLst>
              <a:gd name="adj1" fmla="val 139766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2" name="左大括号 26651"/>
          <p:cNvSpPr/>
          <p:nvPr/>
        </p:nvSpPr>
        <p:spPr>
          <a:xfrm rot="-5400000">
            <a:off x="6119813" y="2386013"/>
            <a:ext cx="285750" cy="4679950"/>
          </a:xfrm>
          <a:prstGeom prst="leftBrace">
            <a:avLst>
              <a:gd name="adj1" fmla="val 136254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3" name="下弧形箭头 26652"/>
          <p:cNvSpPr/>
          <p:nvPr/>
        </p:nvSpPr>
        <p:spPr>
          <a:xfrm rot="-1188876">
            <a:off x="1293813" y="1298575"/>
            <a:ext cx="2047875" cy="479425"/>
          </a:xfrm>
          <a:prstGeom prst="curvedUpArrow">
            <a:avLst>
              <a:gd name="adj1" fmla="val 33518"/>
              <a:gd name="adj2" fmla="val 118949"/>
              <a:gd name="adj3" fmla="val 33319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1" name="文本框 26653"/>
          <p:cNvSpPr txBox="1"/>
          <p:nvPr/>
        </p:nvSpPr>
        <p:spPr>
          <a:xfrm>
            <a:off x="1692275" y="115888"/>
            <a:ext cx="54737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光合作用过程的图解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55" name="文本框 26654"/>
          <p:cNvSpPr txBox="1"/>
          <p:nvPr/>
        </p:nvSpPr>
        <p:spPr>
          <a:xfrm>
            <a:off x="684213" y="5011738"/>
            <a:ext cx="2881312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光反应阶段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algn="ctr">
              <a:lnSpc>
                <a:spcPct val="50000"/>
              </a:lnSpc>
              <a:spcBef>
                <a:spcPct val="50000"/>
              </a:spcBef>
            </a:pP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56" name="文本框 26655"/>
          <p:cNvSpPr txBox="1"/>
          <p:nvPr/>
        </p:nvSpPr>
        <p:spPr>
          <a:xfrm>
            <a:off x="5076825" y="5021263"/>
            <a:ext cx="2663825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lnSpc>
                <a:spcPct val="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暗反应阶段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57" name="矩形 26656"/>
          <p:cNvSpPr/>
          <p:nvPr/>
        </p:nvSpPr>
        <p:spPr>
          <a:xfrm>
            <a:off x="5148263" y="2276475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还原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58" name="右弧形箭头 26657"/>
          <p:cNvSpPr/>
          <p:nvPr/>
        </p:nvSpPr>
        <p:spPr>
          <a:xfrm rot="10229296" flipV="1">
            <a:off x="5148263" y="1628775"/>
            <a:ext cx="1255712" cy="2343150"/>
          </a:xfrm>
          <a:prstGeom prst="curvedLeftArrow">
            <a:avLst>
              <a:gd name="adj1" fmla="val 11946"/>
              <a:gd name="adj2" fmla="val 46104"/>
              <a:gd name="adj3" fmla="val 33319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9" name="右弧形箭头 26658"/>
          <p:cNvSpPr/>
          <p:nvPr/>
        </p:nvSpPr>
        <p:spPr>
          <a:xfrm rot="-10229296">
            <a:off x="2411413" y="2925763"/>
            <a:ext cx="936625" cy="1214437"/>
          </a:xfrm>
          <a:prstGeom prst="curvedLeftArrow">
            <a:avLst>
              <a:gd name="adj1" fmla="val 8300"/>
              <a:gd name="adj2" fmla="val 32036"/>
              <a:gd name="adj3" fmla="val 33319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0" name="下弧形箭头 26659"/>
          <p:cNvSpPr/>
          <p:nvPr/>
        </p:nvSpPr>
        <p:spPr>
          <a:xfrm rot="731124">
            <a:off x="5508625" y="3644900"/>
            <a:ext cx="2171700" cy="450850"/>
          </a:xfrm>
          <a:prstGeom prst="curvedUpArrow">
            <a:avLst>
              <a:gd name="adj1" fmla="val 37798"/>
              <a:gd name="adj2" fmla="val 134136"/>
              <a:gd name="adj3" fmla="val 33319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8" grpId="0"/>
      <p:bldP spid="26639" grpId="0"/>
      <p:bldP spid="26640" grpId="0"/>
      <p:bldP spid="26641" grpId="0"/>
      <p:bldP spid="26642" grpId="0"/>
      <p:bldP spid="26650" grpId="0"/>
      <p:bldP spid="26655" grpId="0"/>
      <p:bldP spid="26656" grpId="0"/>
      <p:bldP spid="266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16385"/>
          <p:cNvGrpSpPr/>
          <p:nvPr/>
        </p:nvGrpSpPr>
        <p:grpSpPr>
          <a:xfrm>
            <a:off x="1397000" y="2819400"/>
            <a:ext cx="4699000" cy="1004888"/>
            <a:chOff x="0" y="0"/>
            <a:chExt cx="2960" cy="633"/>
          </a:xfrm>
        </p:grpSpPr>
        <p:sp>
          <p:nvSpPr>
            <p:cNvPr id="17410" name="Line 3"/>
            <p:cNvSpPr/>
            <p:nvPr/>
          </p:nvSpPr>
          <p:spPr>
            <a:xfrm>
              <a:off x="68" y="336"/>
              <a:ext cx="912" cy="0"/>
            </a:xfrm>
            <a:prstGeom prst="line">
              <a:avLst/>
            </a:prstGeom>
            <a:ln w="57150" cap="flat" cmpd="sng">
              <a:solidFill>
                <a:srgbClr val="CC3399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7411" name="Text Box 4"/>
            <p:cNvSpPr txBox="1"/>
            <p:nvPr/>
          </p:nvSpPr>
          <p:spPr>
            <a:xfrm>
              <a:off x="938" y="133"/>
              <a:ext cx="202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x-none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CO</a:t>
              </a:r>
              <a:r>
                <a:rPr lang="en-US" altLang="x-none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x-none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+H</a:t>
              </a:r>
              <a:r>
                <a:rPr lang="en-US" altLang="x-none" sz="28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x-none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 +  </a:t>
              </a: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能量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12" name="Text Box 5"/>
            <p:cNvSpPr txBox="1"/>
            <p:nvPr/>
          </p:nvSpPr>
          <p:spPr>
            <a:xfrm>
              <a:off x="0" y="0"/>
              <a:ext cx="912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呼吸作用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氧化分解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390" name="组合 16389"/>
          <p:cNvGrpSpPr/>
          <p:nvPr/>
        </p:nvGrpSpPr>
        <p:grpSpPr>
          <a:xfrm>
            <a:off x="4876800" y="2057400"/>
            <a:ext cx="1524000" cy="2116138"/>
            <a:chOff x="0" y="0"/>
            <a:chExt cx="960" cy="1333"/>
          </a:xfrm>
        </p:grpSpPr>
        <p:grpSp>
          <p:nvGrpSpPr>
            <p:cNvPr id="17414" name="组合 16390"/>
            <p:cNvGrpSpPr/>
            <p:nvPr/>
          </p:nvGrpSpPr>
          <p:grpSpPr>
            <a:xfrm>
              <a:off x="77" y="292"/>
              <a:ext cx="399" cy="739"/>
              <a:chOff x="0" y="0"/>
              <a:chExt cx="410" cy="857"/>
            </a:xfrm>
          </p:grpSpPr>
          <p:sp>
            <p:nvSpPr>
              <p:cNvPr id="17415" name="Freeform 8"/>
              <p:cNvSpPr/>
              <p:nvPr/>
            </p:nvSpPr>
            <p:spPr>
              <a:xfrm>
                <a:off x="0" y="52"/>
                <a:ext cx="399" cy="805"/>
              </a:xfrm>
              <a:custGeom>
                <a:avLst/>
                <a:gdLst/>
                <a:ahLst/>
                <a:cxnLst>
                  <a:cxn ang="0">
                    <a:pos x="1264" y="1104"/>
                  </a:cxn>
                  <a:cxn ang="0">
                    <a:pos x="16" y="672"/>
                  </a:cxn>
                  <a:cxn ang="0">
                    <a:pos x="1168" y="0"/>
                  </a:cxn>
                </a:cxnLst>
                <a:pathLst>
                  <a:path w="1264" h="1104">
                    <a:moveTo>
                      <a:pt x="1264" y="1104"/>
                    </a:moveTo>
                    <a:cubicBezTo>
                      <a:pt x="648" y="980"/>
                      <a:pt x="32" y="856"/>
                      <a:pt x="16" y="672"/>
                    </a:cubicBezTo>
                    <a:cubicBezTo>
                      <a:pt x="0" y="488"/>
                      <a:pt x="976" y="112"/>
                      <a:pt x="1168" y="0"/>
                    </a:cubicBezTo>
                  </a:path>
                </a:pathLst>
              </a:custGeom>
              <a:noFill/>
              <a:ln w="34925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16" name="Line 9"/>
              <p:cNvSpPr/>
              <p:nvPr/>
            </p:nvSpPr>
            <p:spPr>
              <a:xfrm rot="626147" flipV="1">
                <a:off x="266" y="0"/>
                <a:ext cx="144" cy="192"/>
              </a:xfrm>
              <a:prstGeom prst="line">
                <a:avLst/>
              </a:prstGeom>
              <a:ln w="349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17417" name="Text Box 10"/>
            <p:cNvSpPr txBox="1"/>
            <p:nvPr/>
          </p:nvSpPr>
          <p:spPr>
            <a:xfrm>
              <a:off x="0" y="1045"/>
              <a:ext cx="960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x-none" sz="2400" b="1" dirty="0">
                  <a:solidFill>
                    <a:srgbClr val="990099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ADP+Pi</a:t>
              </a:r>
              <a:endParaRPr lang="en-US" altLang="x-none" sz="2400" b="1" dirty="0">
                <a:solidFill>
                  <a:srgbClr val="990099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8" name="Text Box 11"/>
            <p:cNvSpPr txBox="1"/>
            <p:nvPr/>
          </p:nvSpPr>
          <p:spPr>
            <a:xfrm>
              <a:off x="428" y="0"/>
              <a:ext cx="513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x-none" sz="2400" b="1" dirty="0">
                  <a:solidFill>
                    <a:srgbClr val="990099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ATP</a:t>
              </a:r>
              <a:endParaRPr lang="en-US" altLang="x-none" sz="2400" b="1" dirty="0">
                <a:solidFill>
                  <a:srgbClr val="990099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396" name="组合 16395"/>
          <p:cNvGrpSpPr/>
          <p:nvPr/>
        </p:nvGrpSpPr>
        <p:grpSpPr>
          <a:xfrm>
            <a:off x="6172200" y="2433638"/>
            <a:ext cx="914400" cy="1622425"/>
            <a:chOff x="0" y="0"/>
            <a:chExt cx="576" cy="1022"/>
          </a:xfrm>
        </p:grpSpPr>
        <p:grpSp>
          <p:nvGrpSpPr>
            <p:cNvPr id="17420" name="组合 16396"/>
            <p:cNvGrpSpPr/>
            <p:nvPr/>
          </p:nvGrpSpPr>
          <p:grpSpPr>
            <a:xfrm>
              <a:off x="93" y="0"/>
              <a:ext cx="442" cy="1022"/>
              <a:chOff x="0" y="0"/>
              <a:chExt cx="442" cy="1022"/>
            </a:xfrm>
          </p:grpSpPr>
          <p:sp>
            <p:nvSpPr>
              <p:cNvPr id="17421" name="Freeform 14"/>
              <p:cNvSpPr/>
              <p:nvPr/>
            </p:nvSpPr>
            <p:spPr>
              <a:xfrm rot="-5782278">
                <a:off x="-254" y="256"/>
                <a:ext cx="952" cy="4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1008"/>
                  </a:cxn>
                  <a:cxn ang="0">
                    <a:pos x="1488" y="96"/>
                  </a:cxn>
                </a:cxnLst>
                <a:pathLst>
                  <a:path w="1488" h="1024">
                    <a:moveTo>
                      <a:pt x="0" y="0"/>
                    </a:moveTo>
                    <a:cubicBezTo>
                      <a:pt x="164" y="496"/>
                      <a:pt x="328" y="992"/>
                      <a:pt x="576" y="1008"/>
                    </a:cubicBezTo>
                    <a:cubicBezTo>
                      <a:pt x="824" y="1024"/>
                      <a:pt x="1156" y="560"/>
                      <a:pt x="1488" y="96"/>
                    </a:cubicBezTo>
                  </a:path>
                </a:pathLst>
              </a:custGeom>
              <a:noFill/>
              <a:ln w="34925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2" name="Line 15"/>
              <p:cNvSpPr/>
              <p:nvPr/>
            </p:nvSpPr>
            <p:spPr>
              <a:xfrm flipH="1">
                <a:off x="0" y="878"/>
                <a:ext cx="192" cy="144"/>
              </a:xfrm>
              <a:prstGeom prst="line">
                <a:avLst/>
              </a:prstGeom>
              <a:ln w="349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17423" name="Text Box 16"/>
            <p:cNvSpPr txBox="1"/>
            <p:nvPr/>
          </p:nvSpPr>
          <p:spPr>
            <a:xfrm>
              <a:off x="0" y="291"/>
              <a:ext cx="576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释放能量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401" name="组合 16400"/>
          <p:cNvGrpSpPr/>
          <p:nvPr/>
        </p:nvGrpSpPr>
        <p:grpSpPr>
          <a:xfrm>
            <a:off x="6659563" y="2781300"/>
            <a:ext cx="2378075" cy="866775"/>
            <a:chOff x="0" y="0"/>
            <a:chExt cx="1498" cy="546"/>
          </a:xfrm>
        </p:grpSpPr>
        <p:sp>
          <p:nvSpPr>
            <p:cNvPr id="17425" name="Freeform 18"/>
            <p:cNvSpPr/>
            <p:nvPr/>
          </p:nvSpPr>
          <p:spPr>
            <a:xfrm>
              <a:off x="0" y="0"/>
              <a:ext cx="480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480" y="288"/>
                </a:cxn>
              </a:cxnLst>
              <a:pathLst>
                <a:path w="480" h="288">
                  <a:moveTo>
                    <a:pt x="0" y="0"/>
                  </a:moveTo>
                  <a:cubicBezTo>
                    <a:pt x="80" y="96"/>
                    <a:pt x="160" y="192"/>
                    <a:pt x="240" y="240"/>
                  </a:cubicBezTo>
                  <a:cubicBezTo>
                    <a:pt x="320" y="288"/>
                    <a:pt x="400" y="288"/>
                    <a:pt x="480" y="288"/>
                  </a:cubicBezTo>
                </a:path>
              </a:pathLst>
            </a:custGeom>
            <a:noFill/>
            <a:ln w="4445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26" name="Line 19"/>
            <p:cNvSpPr/>
            <p:nvPr/>
          </p:nvSpPr>
          <p:spPr>
            <a:xfrm>
              <a:off x="403" y="295"/>
              <a:ext cx="192" cy="0"/>
            </a:xfrm>
            <a:prstGeom prst="line">
              <a:avLst/>
            </a:prstGeom>
            <a:ln w="44450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7427" name="Text Box 20"/>
            <p:cNvSpPr txBox="1"/>
            <p:nvPr/>
          </p:nvSpPr>
          <p:spPr>
            <a:xfrm>
              <a:off x="580" y="14"/>
              <a:ext cx="918" cy="532"/>
            </a:xfrm>
            <a:prstGeom prst="rect">
              <a:avLst/>
            </a:prstGeom>
            <a:noFill/>
            <a:ln w="222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用于各项生命活动</a:t>
              </a:r>
              <a:endPara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405" name="Text Box 21"/>
          <p:cNvSpPr txBox="1"/>
          <p:nvPr/>
        </p:nvSpPr>
        <p:spPr>
          <a:xfrm>
            <a:off x="152400" y="990600"/>
            <a:ext cx="2057400" cy="4572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主要能源物质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6406" name="组合 16405"/>
          <p:cNvGrpSpPr/>
          <p:nvPr/>
        </p:nvGrpSpPr>
        <p:grpSpPr>
          <a:xfrm>
            <a:off x="304800" y="1524000"/>
            <a:ext cx="1524000" cy="2036763"/>
            <a:chOff x="0" y="0"/>
            <a:chExt cx="960" cy="1283"/>
          </a:xfrm>
        </p:grpSpPr>
        <p:sp>
          <p:nvSpPr>
            <p:cNvPr id="17430" name="Text Box 23"/>
            <p:cNvSpPr txBox="1"/>
            <p:nvPr/>
          </p:nvSpPr>
          <p:spPr>
            <a:xfrm>
              <a:off x="0" y="956"/>
              <a:ext cx="96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葡萄糖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31" name="Line 24"/>
            <p:cNvSpPr/>
            <p:nvPr/>
          </p:nvSpPr>
          <p:spPr>
            <a:xfrm>
              <a:off x="391" y="0"/>
              <a:ext cx="7" cy="949"/>
            </a:xfrm>
            <a:prstGeom prst="line">
              <a:avLst/>
            </a:prstGeom>
            <a:ln w="28575" cap="flat" cmpd="sng">
              <a:solidFill>
                <a:srgbClr val="3333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409" name="组合 16408"/>
          <p:cNvGrpSpPr/>
          <p:nvPr/>
        </p:nvGrpSpPr>
        <p:grpSpPr>
          <a:xfrm>
            <a:off x="4876800" y="914400"/>
            <a:ext cx="2057400" cy="1066800"/>
            <a:chOff x="0" y="0"/>
            <a:chExt cx="1296" cy="672"/>
          </a:xfrm>
        </p:grpSpPr>
        <p:sp>
          <p:nvSpPr>
            <p:cNvPr id="17433" name="Text Box 26"/>
            <p:cNvSpPr txBox="1"/>
            <p:nvPr/>
          </p:nvSpPr>
          <p:spPr>
            <a:xfrm>
              <a:off x="0" y="0"/>
              <a:ext cx="1296" cy="288"/>
            </a:xfrm>
            <a:prstGeom prst="rect">
              <a:avLst/>
            </a:prstGeom>
            <a:solidFill>
              <a:srgbClr val="FFCC00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直接能源物质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434" name="Line 27"/>
            <p:cNvSpPr/>
            <p:nvPr/>
          </p:nvSpPr>
          <p:spPr>
            <a:xfrm>
              <a:off x="672" y="336"/>
              <a:ext cx="0" cy="336"/>
            </a:xfrm>
            <a:prstGeom prst="line">
              <a:avLst/>
            </a:prstGeom>
            <a:ln w="31750" cap="flat" cmpd="sng">
              <a:solidFill>
                <a:srgbClr val="3333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412" name="组合 16411"/>
          <p:cNvGrpSpPr/>
          <p:nvPr/>
        </p:nvGrpSpPr>
        <p:grpSpPr>
          <a:xfrm>
            <a:off x="4443413" y="4114800"/>
            <a:ext cx="2743200" cy="2455863"/>
            <a:chOff x="0" y="0"/>
            <a:chExt cx="1728" cy="1547"/>
          </a:xfrm>
        </p:grpSpPr>
        <p:sp>
          <p:nvSpPr>
            <p:cNvPr id="17436" name="AutoShape 29"/>
            <p:cNvSpPr/>
            <p:nvPr/>
          </p:nvSpPr>
          <p:spPr>
            <a:xfrm rot="5400000">
              <a:off x="657" y="-576"/>
              <a:ext cx="384" cy="1536"/>
            </a:xfrm>
            <a:prstGeom prst="rightBrace">
              <a:avLst>
                <a:gd name="adj1" fmla="val 33277"/>
                <a:gd name="adj2" fmla="val 50000"/>
              </a:avLst>
            </a:prstGeom>
            <a:noFill/>
            <a:ln w="412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37" name="Text Box 30"/>
            <p:cNvSpPr txBox="1"/>
            <p:nvPr/>
          </p:nvSpPr>
          <p:spPr>
            <a:xfrm>
              <a:off x="0" y="413"/>
              <a:ext cx="1728" cy="1134"/>
            </a:xfrm>
            <a:prstGeom prst="rect">
              <a:avLst/>
            </a:prstGeom>
            <a:solidFill>
              <a:srgbClr val="FFCC00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x-none" sz="2800" b="1" dirty="0">
                  <a:solidFill>
                    <a:srgbClr val="18182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    ADP</a:t>
              </a:r>
              <a:r>
                <a:rPr lang="zh-CN" altLang="en-US" sz="2800" b="1" dirty="0">
                  <a:solidFill>
                    <a:srgbClr val="18182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和</a:t>
              </a:r>
              <a:r>
                <a:rPr lang="en-US" altLang="x-none" sz="2800" b="1" dirty="0">
                  <a:solidFill>
                    <a:srgbClr val="18182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ATP</a:t>
              </a:r>
              <a:r>
                <a:rPr lang="zh-CN" altLang="en-US" sz="2800" b="1" dirty="0">
                  <a:solidFill>
                    <a:srgbClr val="181820"/>
                  </a:solidFill>
                  <a:latin typeface="Tahoma" panose="020B0604030504040204" pitchFamily="34" charset="0"/>
                  <a:ea typeface="宋体" panose="02010600030101010101" pitchFamily="2" charset="-122"/>
                </a:rPr>
                <a:t>的相互转变保证了生物所需能量的及时供应。</a:t>
              </a:r>
              <a:endParaRPr lang="zh-CN" altLang="en-US" sz="2800" b="1" dirty="0">
                <a:solidFill>
                  <a:srgbClr val="181820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1300" y="137160"/>
            <a:ext cx="896429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x-none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ATP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</a:t>
            </a:r>
            <a:r>
              <a:rPr lang="zh-CN" altLang="x-none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直接能源物质，是生命活动的能量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“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通货</a:t>
            </a: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”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682308" y="1611313"/>
            <a:ext cx="4071937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/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一、酶的本质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2433" name="Group 145"/>
          <p:cNvGraphicFramePr>
            <a:graphicFrameLocks noGrp="1"/>
          </p:cNvGraphicFramePr>
          <p:nvPr/>
        </p:nvGraphicFramePr>
        <p:xfrm>
          <a:off x="827088" y="2694305"/>
          <a:ext cx="7489825" cy="3968750"/>
        </p:xfrm>
        <a:graphic>
          <a:graphicData uri="http://schemas.openxmlformats.org/drawingml/2006/table">
            <a:tbl>
              <a:tblPr/>
              <a:tblGrid>
                <a:gridCol w="1728787"/>
                <a:gridCol w="2952750"/>
                <a:gridCol w="2808288"/>
              </a:tblGrid>
              <a:tr h="56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化学本质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绝大多数是蛋白质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少数是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RNA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合成原料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氨基酸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核糖核苷酸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合成场所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核糖体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细胞核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真核细胞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来源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一般来说，活细胞都能产生酶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566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作用场所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细胞内、外或生物体外均可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3086" name="Picture 3" descr="考点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605" y="331788"/>
            <a:ext cx="6985000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矩形 4111"/>
          <p:cNvSpPr/>
          <p:nvPr/>
        </p:nvSpPr>
        <p:spPr>
          <a:xfrm>
            <a:off x="3135630" y="601663"/>
            <a:ext cx="344932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酶在代谢中的作用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99331" name="Picture 3" descr="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35" y="5377815"/>
            <a:ext cx="1920240" cy="1433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74065" y="314008"/>
            <a:ext cx="6164263" cy="5791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 、酶的作用及机理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4581" name="Picture 3" descr="14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38000" contrast="64000"/>
          </a:blip>
          <a:stretch>
            <a:fillRect/>
          </a:stretch>
        </p:blipFill>
        <p:spPr>
          <a:xfrm>
            <a:off x="918210" y="1851660"/>
            <a:ext cx="8368665" cy="4946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74140" y="1031875"/>
            <a:ext cx="66071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u="sng">
                <a:latin typeface="黑体" panose="02010609060101010101" pitchFamily="2" charset="-122"/>
                <a:ea typeface="黑体" panose="02010609060101010101" pitchFamily="2" charset="-122"/>
              </a:rPr>
              <a:t>催化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化学反应，降低化学反应的</a:t>
            </a:r>
            <a:r>
              <a:rPr lang="zh-CN" altLang="en-US" sz="2800" b="1" u="sng">
                <a:latin typeface="黑体" panose="02010609060101010101" pitchFamily="2" charset="-122"/>
                <a:ea typeface="黑体" panose="02010609060101010101" pitchFamily="2" charset="-122"/>
              </a:rPr>
              <a:t>活化能</a:t>
            </a:r>
            <a:endParaRPr lang="zh-CN" altLang="en-US" sz="2800" b="1" u="sng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9" name="Text Box 5"/>
          <p:cNvSpPr txBox="1"/>
          <p:nvPr/>
        </p:nvSpPr>
        <p:spPr>
          <a:xfrm>
            <a:off x="403225" y="1428433"/>
            <a:ext cx="80645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酶具有高效性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807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2359660"/>
            <a:ext cx="5043170" cy="2029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71" name="Text Box 7"/>
          <p:cNvSpPr txBox="1"/>
          <p:nvPr/>
        </p:nvSpPr>
        <p:spPr>
          <a:xfrm>
            <a:off x="44450" y="4747895"/>
            <a:ext cx="8946515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(1)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与无机催化剂相比，酶的催化效率更高。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酶只能缩短达到化学平衡所需时间，不改变化学反应的平衡点。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225" y="605790"/>
            <a:ext cx="37699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三、酶的特性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矩形 39"/>
          <p:cNvSpPr>
            <a:spLocks noChangeArrowheads="1"/>
          </p:cNvSpPr>
          <p:nvPr/>
        </p:nvSpPr>
        <p:spPr bwMode="auto">
          <a:xfrm>
            <a:off x="785813" y="214313"/>
            <a:ext cx="630745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2" charset="-122"/>
                <a:cs typeface="+mn-cs"/>
              </a:rPr>
              <a:t>比较过氧化氢在不同条件下的分解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  <p:graphicFrame>
        <p:nvGraphicFramePr>
          <p:cNvPr id="4101" name="表格 4100"/>
          <p:cNvGraphicFramePr/>
          <p:nvPr/>
        </p:nvGraphicFramePr>
        <p:xfrm>
          <a:off x="214313" y="1000125"/>
          <a:ext cx="8572500" cy="5165725"/>
        </p:xfrm>
        <a:graphic>
          <a:graphicData uri="http://schemas.openxmlformats.org/drawingml/2006/table">
            <a:tbl>
              <a:tblPr/>
              <a:tblGrid>
                <a:gridCol w="534988"/>
                <a:gridCol w="965200"/>
                <a:gridCol w="1643062"/>
                <a:gridCol w="1357313"/>
                <a:gridCol w="1643062"/>
                <a:gridCol w="1701800"/>
                <a:gridCol w="727075"/>
              </a:tblGrid>
              <a:tr h="741363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试管编号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号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号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号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号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变 量</a:t>
                      </a:r>
                      <a:endParaRPr lang="zh-CN" alt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</a:tr>
              <a:tr h="474662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第一步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每支试管分别加入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2ml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过氧化氢溶液</a:t>
                      </a:r>
                      <a:endParaRPr lang="zh-CN" alt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</a:tr>
              <a:tr h="868363">
                <a:tc grid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第二步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不处理</a:t>
                      </a:r>
                      <a:endParaRPr lang="zh-CN" alt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90</a:t>
                      </a:r>
                      <a:r>
                        <a:rPr lang="zh-CN" altLang="zh-CN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℃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水浴加热</a:t>
                      </a:r>
                      <a:endParaRPr lang="zh-CN" alt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滴入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滴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FeCl3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溶液</a:t>
                      </a:r>
                      <a:endParaRPr lang="zh-CN" alt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滴入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滴新鲜肝脏研磨液</a:t>
                      </a:r>
                      <a:endParaRPr lang="zh-CN" alt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</a:tr>
              <a:tr h="1557337">
                <a:tc rowSpan="2">
                  <a:txBody>
                    <a:bodyPr/>
                    <a:p>
                      <a:pPr lvl="0" algn="ctr" eaLnBrk="1" hangingPunct="1">
                        <a:buNone/>
                      </a:pP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实验现象</a:t>
                      </a:r>
                      <a:endParaRPr lang="zh-CN" altLang="en-US" sz="24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endParaRPr lang="en-US" altLang="zh-CN" sz="2000" b="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buNone/>
                      </a:pPr>
                      <a:endParaRPr lang="zh-CN" altLang="en-US" b="0" dirty="0">
                        <a:latin typeface="Cambria" panose="02040503050406030204" pitchFamily="18" charset="0"/>
                        <a:ea typeface="华文楷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buNone/>
                      </a:pPr>
                      <a:endParaRPr lang="zh-CN" altLang="en-US" b="0" dirty="0">
                        <a:latin typeface="Cambria" panose="02040503050406030204" pitchFamily="18" charset="0"/>
                        <a:ea typeface="华文楷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buNone/>
                      </a:pPr>
                      <a:endParaRPr lang="zh-CN" altLang="en-US" b="0" dirty="0">
                        <a:latin typeface="Cambria" panose="02040503050406030204" pitchFamily="18" charset="0"/>
                        <a:ea typeface="华文楷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</a:tr>
              <a:tr h="15240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buNone/>
                      </a:pPr>
                      <a:endParaRPr lang="zh-CN" altLang="en-US" b="0" dirty="0">
                        <a:latin typeface="Cambria" panose="02040503050406030204" pitchFamily="18" charset="0"/>
                        <a:ea typeface="华文楷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buNone/>
                      </a:pPr>
                      <a:endParaRPr lang="zh-CN" altLang="en-US" b="0" dirty="0">
                        <a:latin typeface="Cambria" panose="02040503050406030204" pitchFamily="18" charset="0"/>
                        <a:ea typeface="华文楷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eaLnBrk="1" hangingPunct="1">
                        <a:buNone/>
                      </a:pPr>
                      <a:endParaRPr lang="zh-CN" altLang="en-US" b="0" dirty="0">
                        <a:latin typeface="Cambria" panose="02040503050406030204" pitchFamily="18" charset="0"/>
                        <a:ea typeface="华文楷体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buNone/>
                      </a:pPr>
                      <a:endParaRPr lang="en-US" altLang="zh-CN" sz="2000" dirty="0">
                        <a:solidFill>
                          <a:srgbClr val="000000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97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85813" y="3286125"/>
            <a:ext cx="857250" cy="1200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气泡产生速度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785813" y="4714875"/>
            <a:ext cx="857250" cy="1187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带火星木条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1101" name="图片 60" descr="2.jpg"/>
          <p:cNvPicPr>
            <a:picLocks noChangeAspect="1"/>
          </p:cNvPicPr>
          <p:nvPr/>
        </p:nvPicPr>
        <p:blipFill>
          <a:blip r:embed="rId1">
            <a:lum bright="-29999" contrast="48000"/>
          </a:blip>
          <a:stretch>
            <a:fillRect/>
          </a:stretch>
        </p:blipFill>
        <p:spPr>
          <a:xfrm>
            <a:off x="7215188" y="3357563"/>
            <a:ext cx="541337" cy="2557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00"/>
          <p:cNvGrpSpPr/>
          <p:nvPr/>
        </p:nvGrpSpPr>
        <p:grpSpPr>
          <a:xfrm>
            <a:off x="7451725" y="3068638"/>
            <a:ext cx="195263" cy="1427162"/>
            <a:chOff x="4635" y="1755"/>
            <a:chExt cx="182" cy="1077"/>
          </a:xfrm>
        </p:grpSpPr>
        <p:sp>
          <p:nvSpPr>
            <p:cNvPr id="4162" name="Line 24"/>
            <p:cNvSpPr/>
            <p:nvPr/>
          </p:nvSpPr>
          <p:spPr>
            <a:xfrm flipH="1">
              <a:off x="4726" y="1755"/>
              <a:ext cx="91" cy="998"/>
            </a:xfrm>
            <a:prstGeom prst="line">
              <a:avLst/>
            </a:prstGeom>
            <a:ln w="222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4163" name="Picture 28" descr="火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5" y="2520"/>
              <a:ext cx="180" cy="3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4" name="矩形 73"/>
          <p:cNvSpPr/>
          <p:nvPr/>
        </p:nvSpPr>
        <p:spPr>
          <a:xfrm>
            <a:off x="8072438" y="928688"/>
            <a:ext cx="785813" cy="528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6" name="Object 46"/>
          <p:cNvGraphicFramePr/>
          <p:nvPr/>
        </p:nvGraphicFramePr>
        <p:xfrm>
          <a:off x="2411413" y="3495675"/>
          <a:ext cx="498475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257300" imgH="4673600" progId="Photoshop.Image.6">
                  <p:embed/>
                </p:oleObj>
              </mc:Choice>
              <mc:Fallback>
                <p:oleObj name="" r:id="rId3" imgW="1257300" imgH="4673600" progId="Photoshop.Image.6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>
                        <a:lum bright="-29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2411413" y="3495675"/>
                        <a:ext cx="498475" cy="2387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97"/>
          <p:cNvGrpSpPr/>
          <p:nvPr/>
        </p:nvGrpSpPr>
        <p:grpSpPr>
          <a:xfrm>
            <a:off x="2655888" y="2852738"/>
            <a:ext cx="114300" cy="1584325"/>
            <a:chOff x="1673" y="1797"/>
            <a:chExt cx="72" cy="998"/>
          </a:xfrm>
        </p:grpSpPr>
        <p:sp>
          <p:nvSpPr>
            <p:cNvPr id="4160" name="Line 25"/>
            <p:cNvSpPr/>
            <p:nvPr/>
          </p:nvSpPr>
          <p:spPr>
            <a:xfrm flipH="1">
              <a:off x="1699" y="1797"/>
              <a:ext cx="46" cy="952"/>
            </a:xfrm>
            <a:prstGeom prst="line">
              <a:avLst/>
            </a:prstGeom>
            <a:ln w="222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61" name="Oval 83"/>
            <p:cNvSpPr/>
            <p:nvPr/>
          </p:nvSpPr>
          <p:spPr>
            <a:xfrm>
              <a:off x="1673" y="2750"/>
              <a:ext cx="44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27" name="Object 47"/>
          <p:cNvGraphicFramePr/>
          <p:nvPr/>
        </p:nvGraphicFramePr>
        <p:xfrm>
          <a:off x="4071938" y="3500438"/>
          <a:ext cx="519112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1308100" imgH="4660900" progId="Photoshop.Image.6">
                  <p:embed/>
                </p:oleObj>
              </mc:Choice>
              <mc:Fallback>
                <p:oleObj name="" r:id="rId5" imgW="1308100" imgH="4660900" progId="Photoshop.Image.6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>
                        <a:lum bright="-29999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4071938" y="3500438"/>
                        <a:ext cx="519112" cy="2387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98"/>
          <p:cNvGrpSpPr/>
          <p:nvPr/>
        </p:nvGrpSpPr>
        <p:grpSpPr>
          <a:xfrm>
            <a:off x="4324350" y="2786063"/>
            <a:ext cx="106363" cy="1576387"/>
            <a:chOff x="2724" y="1755"/>
            <a:chExt cx="67" cy="993"/>
          </a:xfrm>
        </p:grpSpPr>
        <p:sp>
          <p:nvSpPr>
            <p:cNvPr id="4158" name="Line 25"/>
            <p:cNvSpPr/>
            <p:nvPr/>
          </p:nvSpPr>
          <p:spPr>
            <a:xfrm flipH="1">
              <a:off x="2745" y="1755"/>
              <a:ext cx="46" cy="952"/>
            </a:xfrm>
            <a:prstGeom prst="line">
              <a:avLst/>
            </a:prstGeom>
            <a:ln w="222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9" name="Oval 90"/>
            <p:cNvSpPr/>
            <p:nvPr/>
          </p:nvSpPr>
          <p:spPr>
            <a:xfrm>
              <a:off x="2724" y="2703"/>
              <a:ext cx="44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97" name="图片 59" descr="1.jpg"/>
          <p:cNvPicPr>
            <a:picLocks noChangeAspect="1"/>
          </p:cNvPicPr>
          <p:nvPr/>
        </p:nvPicPr>
        <p:blipFill>
          <a:blip r:embed="rId7">
            <a:lum bright="-29999" contrast="48000"/>
          </a:blip>
          <a:stretch>
            <a:fillRect/>
          </a:stretch>
        </p:blipFill>
        <p:spPr>
          <a:xfrm>
            <a:off x="5500688" y="3357563"/>
            <a:ext cx="555625" cy="2619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99"/>
          <p:cNvGrpSpPr/>
          <p:nvPr/>
        </p:nvGrpSpPr>
        <p:grpSpPr>
          <a:xfrm>
            <a:off x="5724525" y="2997200"/>
            <a:ext cx="71438" cy="1439863"/>
            <a:chOff x="3588" y="1800"/>
            <a:chExt cx="108" cy="1022"/>
          </a:xfrm>
        </p:grpSpPr>
        <p:sp>
          <p:nvSpPr>
            <p:cNvPr id="4156" name="Line 25"/>
            <p:cNvSpPr/>
            <p:nvPr/>
          </p:nvSpPr>
          <p:spPr>
            <a:xfrm flipH="1">
              <a:off x="3644" y="1800"/>
              <a:ext cx="52" cy="957"/>
            </a:xfrm>
            <a:prstGeom prst="line">
              <a:avLst/>
            </a:prstGeom>
            <a:ln w="222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4157" name="Picture 28" descr="火苗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8" y="2686"/>
              <a:ext cx="77" cy="1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93980"/>
            <a:ext cx="4038600" cy="685800"/>
          </a:xfrm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sz="3600" b="1" kern="1200" dirty="0">
                <a:ea typeface="黑体" panose="02010609060101010101" pitchFamily="2" charset="-122"/>
              </a:rPr>
              <a:t>实验原理</a:t>
            </a:r>
            <a:endParaRPr lang="zh-CN" altLang="en-US" sz="3600" b="1" kern="1200" dirty="0">
              <a:ea typeface="黑体" panose="02010609060101010101" pitchFamily="2" charset="-122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838200" y="5257800"/>
            <a:ext cx="6629400" cy="1441450"/>
            <a:chOff x="528" y="3312"/>
            <a:chExt cx="4176" cy="908"/>
          </a:xfrm>
        </p:grpSpPr>
        <p:sp>
          <p:nvSpPr>
            <p:cNvPr id="21533" name="Text Box 6"/>
            <p:cNvSpPr txBox="1"/>
            <p:nvPr/>
          </p:nvSpPr>
          <p:spPr>
            <a:xfrm>
              <a:off x="528" y="3552"/>
              <a:ext cx="4176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</a:t>
              </a:r>
              <a:r>
                <a:rPr lang="en-US" altLang="zh-CN" sz="3200" dirty="0">
                  <a:latin typeface="Arial" panose="020B0604020202020204" pitchFamily="34" charset="0"/>
                  <a:ea typeface="Arial Unicode MS" pitchFamily="34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                                  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O+O</a:t>
              </a:r>
              <a:r>
                <a:rPr lang="en-US" altLang="zh-CN" sz="3200" baseline="-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3200" baseline="-30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eaLnBrk="1" hangingPunct="1">
                <a:spcBef>
                  <a:spcPct val="50000"/>
                </a:spcBef>
              </a:pPr>
              <a:endParaRPr lang="en-US" altLang="zh-CN" sz="3200" baseline="-30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2016" y="3312"/>
              <a:ext cx="1339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+mn-cs"/>
                </a:rPr>
                <a:t>过氧化氢酶</a:t>
              </a:r>
              <a:endParaRPr kumimoji="1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+mn-cs"/>
              </a:endParaRPr>
            </a:p>
          </p:txBody>
        </p:sp>
        <p:sp>
          <p:nvSpPr>
            <p:cNvPr id="21535" name="Line 8"/>
            <p:cNvSpPr/>
            <p:nvPr/>
          </p:nvSpPr>
          <p:spPr>
            <a:xfrm>
              <a:off x="1968" y="3738"/>
              <a:ext cx="1469" cy="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36" name="Line 16"/>
            <p:cNvSpPr/>
            <p:nvPr/>
          </p:nvSpPr>
          <p:spPr>
            <a:xfrm flipV="1">
              <a:off x="4656" y="3552"/>
              <a:ext cx="0" cy="3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55"/>
          <p:cNvGrpSpPr/>
          <p:nvPr/>
        </p:nvGrpSpPr>
        <p:grpSpPr>
          <a:xfrm>
            <a:off x="2133600" y="762000"/>
            <a:ext cx="5181600" cy="1117600"/>
            <a:chOff x="1200" y="543"/>
            <a:chExt cx="3264" cy="704"/>
          </a:xfrm>
        </p:grpSpPr>
        <p:sp>
          <p:nvSpPr>
            <p:cNvPr id="21529" name="Text Box 33"/>
            <p:cNvSpPr txBox="1"/>
            <p:nvPr/>
          </p:nvSpPr>
          <p:spPr>
            <a:xfrm>
              <a:off x="1200" y="575"/>
              <a:ext cx="3067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 </a:t>
              </a:r>
              <a:r>
                <a:rPr lang="en-US" altLang="zh-CN" sz="32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   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en-US" altLang="zh-CN" sz="3200" b="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</a:t>
              </a:r>
              <a:endParaRPr lang="en-US" altLang="zh-CN" sz="3200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30" name="Line 34"/>
            <p:cNvSpPr/>
            <p:nvPr/>
          </p:nvSpPr>
          <p:spPr>
            <a:xfrm>
              <a:off x="2094" y="735"/>
              <a:ext cx="671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1" name="Line 35"/>
            <p:cNvSpPr/>
            <p:nvPr/>
          </p:nvSpPr>
          <p:spPr>
            <a:xfrm>
              <a:off x="2094" y="831"/>
              <a:ext cx="671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32" name="Line 36"/>
            <p:cNvSpPr/>
            <p:nvPr/>
          </p:nvSpPr>
          <p:spPr>
            <a:xfrm flipV="1">
              <a:off x="4464" y="543"/>
              <a:ext cx="0" cy="3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52"/>
          <p:cNvGrpSpPr/>
          <p:nvPr/>
        </p:nvGrpSpPr>
        <p:grpSpPr>
          <a:xfrm>
            <a:off x="2133600" y="3333750"/>
            <a:ext cx="5181600" cy="1446213"/>
            <a:chOff x="1200" y="1236"/>
            <a:chExt cx="3264" cy="911"/>
          </a:xfrm>
        </p:grpSpPr>
        <p:sp>
          <p:nvSpPr>
            <p:cNvPr id="21524" name="Text Box 39"/>
            <p:cNvSpPr txBox="1"/>
            <p:nvPr/>
          </p:nvSpPr>
          <p:spPr>
            <a:xfrm>
              <a:off x="1200" y="1475"/>
              <a:ext cx="3157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 </a:t>
              </a:r>
              <a:r>
                <a:rPr lang="en-US" altLang="zh-CN" sz="32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    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en-US" altLang="zh-CN" sz="3200" b="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</a:t>
              </a:r>
              <a:endParaRPr lang="en-US" altLang="zh-CN" sz="3200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25" name="Line 40"/>
            <p:cNvSpPr/>
            <p:nvPr/>
          </p:nvSpPr>
          <p:spPr>
            <a:xfrm>
              <a:off x="2173" y="1635"/>
              <a:ext cx="73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6" name="Line 41"/>
            <p:cNvSpPr/>
            <p:nvPr/>
          </p:nvSpPr>
          <p:spPr>
            <a:xfrm>
              <a:off x="2173" y="1731"/>
              <a:ext cx="73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27" name="Line 42"/>
            <p:cNvSpPr/>
            <p:nvPr/>
          </p:nvSpPr>
          <p:spPr>
            <a:xfrm flipV="1">
              <a:off x="4464" y="1476"/>
              <a:ext cx="0" cy="3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28" name="Text Box 43"/>
            <p:cNvSpPr txBox="1"/>
            <p:nvPr/>
          </p:nvSpPr>
          <p:spPr>
            <a:xfrm>
              <a:off x="2256" y="1236"/>
              <a:ext cx="779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en-US" altLang="zh-CN" sz="3200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Fe</a:t>
              </a:r>
              <a:r>
                <a:rPr lang="en-US" altLang="zh-CN" sz="3200" baseline="30000" dirty="0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3+</a:t>
              </a:r>
              <a:endParaRPr lang="en-US" altLang="zh-CN" sz="3200" baseline="30000" dirty="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2133600" y="2020888"/>
            <a:ext cx="5105400" cy="1079500"/>
            <a:chOff x="1248" y="648"/>
            <a:chExt cx="3216" cy="680"/>
          </a:xfrm>
        </p:grpSpPr>
        <p:sp>
          <p:nvSpPr>
            <p:cNvPr id="21513" name="Text Box 19"/>
            <p:cNvSpPr txBox="1"/>
            <p:nvPr/>
          </p:nvSpPr>
          <p:spPr>
            <a:xfrm>
              <a:off x="1248" y="656"/>
              <a:ext cx="3052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     </a:t>
              </a:r>
              <a:r>
                <a:rPr lang="en-US" altLang="zh-CN" sz="32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  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en-US" altLang="zh-CN" sz="3200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3200" baseline="-25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0" eaLnBrk="1" hangingPunct="1"/>
              <a:r>
                <a:rPr lang="en-US" altLang="zh-CN" sz="3200" b="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</a:t>
              </a:r>
              <a:endParaRPr lang="en-US" altLang="zh-CN" sz="3200" baseline="30000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1514" name="Line 21"/>
            <p:cNvSpPr/>
            <p:nvPr/>
          </p:nvSpPr>
          <p:spPr>
            <a:xfrm>
              <a:off x="2208" y="807"/>
              <a:ext cx="72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5" name="Line 22"/>
            <p:cNvSpPr/>
            <p:nvPr/>
          </p:nvSpPr>
          <p:spPr>
            <a:xfrm>
              <a:off x="2208" y="903"/>
              <a:ext cx="720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6" name="Line 23"/>
            <p:cNvSpPr/>
            <p:nvPr/>
          </p:nvSpPr>
          <p:spPr>
            <a:xfrm flipV="1">
              <a:off x="4464" y="648"/>
              <a:ext cx="0" cy="3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1517" name="AutoShape 53"/>
            <p:cNvSpPr/>
            <p:nvPr/>
          </p:nvSpPr>
          <p:spPr>
            <a:xfrm>
              <a:off x="2496" y="984"/>
              <a:ext cx="144" cy="144"/>
            </a:xfrm>
            <a:prstGeom prst="triangle">
              <a:avLst>
                <a:gd name="adj" fmla="val 50000"/>
              </a:avLst>
            </a:prstGeom>
            <a:noFill/>
            <a:ln w="381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728" name="Rectangle 56"/>
          <p:cNvSpPr/>
          <p:nvPr/>
        </p:nvSpPr>
        <p:spPr>
          <a:xfrm>
            <a:off x="533400" y="4724400"/>
            <a:ext cx="40386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  <a:buChar char="•"/>
            </a:pPr>
            <a:endParaRPr lang="zh-CN" altLang="en-US" sz="3600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3"/>
          <p:cNvSpPr txBox="1"/>
          <p:nvPr/>
        </p:nvSpPr>
        <p:spPr>
          <a:xfrm>
            <a:off x="494030" y="3584258"/>
            <a:ext cx="7769225" cy="3078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如图表示的是某类酶作用的模型．下列有关叙述中，错误的是（　　）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A．图中A表示酶，该模型可以解释酶的专一性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B．图中B表示酶，该模型可以解释酶的多样性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C．图中A表示酶，A能催化B分解为C、D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D．图中表示酶催化了一种化合物的分解反应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48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165" y="1753235"/>
            <a:ext cx="7541895" cy="1325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39165" y="359410"/>
            <a:ext cx="38188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酶具有专一性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1" grpId="0"/>
      <p:bldP spid="204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4" descr="考点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04813"/>
            <a:ext cx="6696075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文本框 4098"/>
          <p:cNvSpPr txBox="1"/>
          <p:nvPr/>
        </p:nvSpPr>
        <p:spPr>
          <a:xfrm>
            <a:off x="2700338" y="620713"/>
            <a:ext cx="44640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在能量代谢中的作用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100" name="表格 4099"/>
          <p:cNvGraphicFramePr/>
          <p:nvPr/>
        </p:nvGraphicFramePr>
        <p:xfrm>
          <a:off x="468313" y="1412875"/>
          <a:ext cx="6551613" cy="1160463"/>
        </p:xfrm>
        <a:graphic>
          <a:graphicData uri="http://schemas.openxmlformats.org/drawingml/2006/table">
            <a:tbl>
              <a:tblPr/>
              <a:tblGrid>
                <a:gridCol w="5907088"/>
                <a:gridCol w="644525"/>
              </a:tblGrid>
              <a:tr h="5762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ATP</a:t>
                      </a: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的化学组成和结构特点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A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ATP</a:t>
                      </a: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与</a:t>
                      </a: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ADP</a:t>
                      </a:r>
                      <a:r>
                        <a:rPr lang="zh-CN" altLang="en-US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相互转化的过程及意义</a:t>
                      </a:r>
                      <a:endParaRPr lang="zh-CN" altLang="en-US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B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6" name="Picture 3" descr="考点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827463"/>
            <a:ext cx="6985000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矩形 4111"/>
          <p:cNvSpPr/>
          <p:nvPr/>
        </p:nvSpPr>
        <p:spPr>
          <a:xfrm>
            <a:off x="2898775" y="4097338"/>
            <a:ext cx="30416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酶在代谢中的作用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4113" name="表格 4112"/>
          <p:cNvGraphicFramePr/>
          <p:nvPr/>
        </p:nvGraphicFramePr>
        <p:xfrm>
          <a:off x="658813" y="4941888"/>
          <a:ext cx="6577013" cy="1152525"/>
        </p:xfrm>
        <a:graphic>
          <a:graphicData uri="http://schemas.openxmlformats.org/drawingml/2006/table">
            <a:tbl>
              <a:tblPr/>
              <a:tblGrid>
                <a:gridCol w="5784850"/>
                <a:gridCol w="792163"/>
              </a:tblGrid>
              <a:tr h="568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酶的本质、特性和作用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A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影响酶活性的因素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B</a:t>
                      </a:r>
                      <a:endParaRPr lang="en-US" altLang="x-none" sz="24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28625" y="661988"/>
            <a:ext cx="8072438" cy="731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反应条件温和性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1"/>
          <a:srcRect r="39544"/>
          <a:stretch>
            <a:fillRect/>
          </a:stretch>
        </p:blipFill>
        <p:spPr>
          <a:xfrm>
            <a:off x="927735" y="1786255"/>
            <a:ext cx="5755640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28625" y="4799965"/>
            <a:ext cx="8140700" cy="11887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u="sng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过酸、过碱或温度过高，会使酶的空间结构遭到破坏，</a:t>
            </a:r>
            <a:endParaRPr lang="zh-CN" altLang="en-US" sz="2400" b="1" u="sng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r>
              <a:rPr lang="zh-CN" altLang="en-US" sz="2400" b="1" u="sng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使酶永久失活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；</a:t>
            </a:r>
            <a:endParaRPr lang="zh-CN" altLang="en-US"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低温使酶活性明显下降，但在适宜温度下其活性可以恢复。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7" name="组合 23556"/>
          <p:cNvGrpSpPr/>
          <p:nvPr/>
        </p:nvGrpSpPr>
        <p:grpSpPr>
          <a:xfrm>
            <a:off x="674107" y="2189480"/>
            <a:ext cx="3489785" cy="1977678"/>
            <a:chOff x="-313" y="0"/>
            <a:chExt cx="2846" cy="1608"/>
          </a:xfrm>
        </p:grpSpPr>
        <p:sp>
          <p:nvSpPr>
            <p:cNvPr id="25605" name="直接连接符 23557"/>
            <p:cNvSpPr/>
            <p:nvPr/>
          </p:nvSpPr>
          <p:spPr>
            <a:xfrm rot="-2502131">
              <a:off x="86" y="635"/>
              <a:ext cx="1728" cy="1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5606" name="组合 23558"/>
            <p:cNvGrpSpPr/>
            <p:nvPr/>
          </p:nvGrpSpPr>
          <p:grpSpPr>
            <a:xfrm>
              <a:off x="284" y="0"/>
              <a:ext cx="1891" cy="1248"/>
              <a:chOff x="0" y="0"/>
              <a:chExt cx="1488" cy="1248"/>
            </a:xfrm>
          </p:grpSpPr>
          <p:sp>
            <p:nvSpPr>
              <p:cNvPr id="25607" name="直接连接符 23559"/>
              <p:cNvSpPr/>
              <p:nvPr/>
            </p:nvSpPr>
            <p:spPr>
              <a:xfrm flipV="1">
                <a:off x="0" y="0"/>
                <a:ext cx="0" cy="124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5608" name="直接连接符 23560"/>
              <p:cNvSpPr/>
              <p:nvPr/>
            </p:nvSpPr>
            <p:spPr>
              <a:xfrm>
                <a:off x="0" y="1248"/>
                <a:ext cx="148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5609" name="文本框 23561"/>
            <p:cNvSpPr txBox="1"/>
            <p:nvPr/>
          </p:nvSpPr>
          <p:spPr>
            <a:xfrm>
              <a:off x="-313" y="0"/>
              <a:ext cx="597" cy="91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p>
              <a:pPr lvl="0" indent="0" algn="ctr">
                <a:buClr>
                  <a:srgbClr val="000000"/>
                </a:buClr>
              </a:pPr>
              <a:r>
                <a:rPr lang="zh-CN" altLang="en-US" b="1" dirty="0">
                  <a:latin typeface="Tahoma" panose="020B0604030504040204" pitchFamily="34" charset="0"/>
                  <a:ea typeface="宋体" panose="02010600030101010101" pitchFamily="2" charset="-122"/>
                </a:rPr>
                <a:t>酶促反应速率</a:t>
              </a:r>
              <a:endParaRPr lang="zh-CN" altLang="en-US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0" name="矩形 23562"/>
            <p:cNvSpPr/>
            <p:nvPr/>
          </p:nvSpPr>
          <p:spPr>
            <a:xfrm>
              <a:off x="1355" y="1286"/>
              <a:ext cx="1178" cy="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 algn="ctr">
                <a:buClr>
                  <a:srgbClr val="000000"/>
                </a:buClr>
              </a:pPr>
              <a:r>
                <a:rPr lang="zh-CN" altLang="en-US" sz="2000" b="1" dirty="0">
                  <a:latin typeface="Tahoma" panose="020B0604030504040204" pitchFamily="34" charset="0"/>
                  <a:ea typeface="宋体" panose="02010600030101010101" pitchFamily="2" charset="-122"/>
                </a:rPr>
                <a:t>酶的浓度</a:t>
              </a:r>
              <a:endParaRPr lang="zh-CN" altLang="en-US" sz="2000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12" name="文本框 23571"/>
          <p:cNvSpPr txBox="1"/>
          <p:nvPr/>
        </p:nvSpPr>
        <p:spPr>
          <a:xfrm>
            <a:off x="674370" y="361950"/>
            <a:ext cx="738822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此外，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酶浓度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反应物浓度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也会影响酶促反应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73" name="文本框 23572"/>
          <p:cNvSpPr txBox="1"/>
          <p:nvPr/>
        </p:nvSpPr>
        <p:spPr>
          <a:xfrm>
            <a:off x="2363788" y="2482850"/>
            <a:ext cx="18002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1" fontAlgn="base" hangingPunct="1">
              <a:buClr>
                <a:srgbClr val="000000"/>
              </a:buClr>
            </a:pPr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   </a:t>
            </a:r>
            <a:endParaRPr lang="zh-CN" altLang="en-US" sz="28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15" name="图片 24578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4193" y="1782763"/>
            <a:ext cx="352901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03725" y="4345940"/>
            <a:ext cx="27844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AB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段的影响因素是：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5465" y="5033010"/>
            <a:ext cx="31724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BC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段的影响因素是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：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9320" y="4366260"/>
            <a:ext cx="17513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反应物浓度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31075" y="5033010"/>
            <a:ext cx="184912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温度、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、酶浓度等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" grpId="0"/>
      <p:bldP spid="3" grpId="0"/>
      <p:bldP spid="4" grpId="0"/>
      <p:bldP spid="5" grpId="0"/>
      <p:bldP spid="256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02" name="表格 51201"/>
          <p:cNvGraphicFramePr/>
          <p:nvPr/>
        </p:nvGraphicFramePr>
        <p:xfrm>
          <a:off x="669925" y="1517650"/>
          <a:ext cx="7500938" cy="549275"/>
        </p:xfrm>
        <a:graphic>
          <a:graphicData uri="http://schemas.openxmlformats.org/drawingml/2006/table">
            <a:tbl>
              <a:tblPr/>
              <a:tblGrid>
                <a:gridCol w="2030413"/>
                <a:gridCol w="5470525"/>
              </a:tblGrid>
              <a:tr h="549275">
                <a:tc>
                  <a:txBody>
                    <a:bodyPr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本讲实验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探究</a:t>
                      </a: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PH</a:t>
                      </a: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对酶活性的影响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3" descr="考点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608" y="232410"/>
            <a:ext cx="7127875" cy="118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文本框 5122"/>
          <p:cNvSpPr txBox="1"/>
          <p:nvPr/>
        </p:nvSpPr>
        <p:spPr>
          <a:xfrm>
            <a:off x="2900363" y="564198"/>
            <a:ext cx="48974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探究影响酶活性的因素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7740" y="2459990"/>
            <a:ext cx="45669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实验原理与实验设计要求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7740" y="3369310"/>
            <a:ext cx="61544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、应设计为对照实验，并遵循单一变量原则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7740" y="4711065"/>
            <a:ext cx="730567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、探究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对酶活性的影响时，应设置低、中、高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个不同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对照实验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27649"/>
          <p:cNvSpPr/>
          <p:nvPr/>
        </p:nvSpPr>
        <p:spPr>
          <a:xfrm>
            <a:off x="179388" y="332740"/>
            <a:ext cx="9060180" cy="11887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【真题解析】为了探究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对过氧化氢酶活性的影响，请根据提供的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材料用具，完成下面的实验，并回答有关问题：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9698" name="图片 27650" descr="高考资源网( www.ks5u.com)，中国最大的高考网站，您身边的高考专家。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2051050" y="2997200"/>
            <a:ext cx="3413125" cy="370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27651"/>
          <p:cNvSpPr/>
          <p:nvPr/>
        </p:nvSpPr>
        <p:spPr>
          <a:xfrm>
            <a:off x="250825" y="1268413"/>
            <a:ext cx="8151813" cy="191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材料用具：试管，量筒，滴管，试管架，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试纸；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新鲜的质量分数为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％的鸡肝研磨液；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新配制的体积分数为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％的过氧化氢溶液，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质量分数为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％的盐酸溶液，质量分数为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％氢氧化钠溶液，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蒸馏水等。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28673"/>
          <p:cNvSpPr/>
          <p:nvPr/>
        </p:nvSpPr>
        <p:spPr>
          <a:xfrm>
            <a:off x="0" y="1268413"/>
            <a:ext cx="8308975" cy="41084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0" eaLnBrk="0" hangingPunct="0"/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实验步骤：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①如图所示，先在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号、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号、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号试管中各加入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 mL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新配制的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体积分数为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％的过氧化氢溶液，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再向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号试管内加入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l mL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蒸馏水，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向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号试管内加入  </a:t>
            </a:r>
            <a:r>
              <a:rPr lang="zh-CN" altLang="en-US" sz="24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▲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向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号试管内加入  </a:t>
            </a:r>
            <a:r>
              <a:rPr lang="zh-CN" altLang="en-US" sz="24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▲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，并振荡试管。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②向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l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号、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号、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号试管内各滴入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滴</a:t>
            </a:r>
            <a:r>
              <a:rPr lang="zh-CN" altLang="en-US" sz="24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▲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③仔细观察各试管内  </a:t>
            </a:r>
            <a:r>
              <a:rPr lang="zh-CN" altLang="en-US" sz="24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▲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，并记录。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 eaLnBrk="0" hangingPunct="0"/>
            <a:endParaRPr lang="en-US" altLang="x-none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29697"/>
          <p:cNvSpPr/>
          <p:nvPr/>
        </p:nvSpPr>
        <p:spPr>
          <a:xfrm>
            <a:off x="395288" y="1557338"/>
            <a:ext cx="8137525" cy="2647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实验结果：  </a:t>
            </a:r>
            <a:r>
              <a:rPr lang="zh-CN" altLang="en-US" sz="2400" b="1" u="sng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▲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endParaRPr lang="en-US" altLang="x-none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实验结论：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左右时过氧化氢酶的活性较高，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而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偏高、偏低时过氧化氢酶的活性降低。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endParaRPr lang="en-US" altLang="x-none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除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pH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外，还有其它环境因素会影响过氧化氢酶的活性，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0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请你就此提出相关研究课题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只要求写出课题名称</a:t>
            </a:r>
            <a:r>
              <a:rPr lang="en-US" altLang="x-none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6" name="直接连接符 29698"/>
          <p:cNvSpPr/>
          <p:nvPr/>
        </p:nvSpPr>
        <p:spPr>
          <a:xfrm>
            <a:off x="1042988" y="4797425"/>
            <a:ext cx="41052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1360" y="198120"/>
            <a:ext cx="35115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知识网络构建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0360" y="2339340"/>
            <a:ext cx="885190" cy="82296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细胞代谢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5" name="直接连接符 12295"/>
          <p:cNvSpPr/>
          <p:nvPr/>
        </p:nvSpPr>
        <p:spPr>
          <a:xfrm rot="420000" flipV="1">
            <a:off x="5035550" y="2875915"/>
            <a:ext cx="517525" cy="5905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" name="直接连接符 12295"/>
          <p:cNvSpPr/>
          <p:nvPr/>
        </p:nvSpPr>
        <p:spPr>
          <a:xfrm rot="10620000">
            <a:off x="3595370" y="2868295"/>
            <a:ext cx="554355" cy="5207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" name="文本框 5"/>
          <p:cNvSpPr txBox="1"/>
          <p:nvPr/>
        </p:nvSpPr>
        <p:spPr>
          <a:xfrm>
            <a:off x="3053080" y="2579370"/>
            <a:ext cx="541020" cy="51816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酶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54345" y="2579370"/>
            <a:ext cx="756920" cy="51816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2627630" y="1428115"/>
            <a:ext cx="288290" cy="3083560"/>
          </a:xfrm>
          <a:prstGeom prst="righ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6443980" y="1276350"/>
            <a:ext cx="288290" cy="3235325"/>
          </a:xfrm>
          <a:prstGeom prst="lef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0265" y="1487170"/>
            <a:ext cx="1786255" cy="51816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酶的本质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2655" y="2638425"/>
            <a:ext cx="1705610" cy="51816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酶的作用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0270" y="3957320"/>
            <a:ext cx="1728470" cy="51816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酶的特性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97040" y="1276350"/>
            <a:ext cx="2334260" cy="94488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的化学组成和结构特点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2270" y="3295650"/>
            <a:ext cx="2399665" cy="1371600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ADP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相互转化的过程及意义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16195" y="2624455"/>
            <a:ext cx="3200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条件</a:t>
            </a:r>
            <a:endParaRPr lang="zh-CN" altLang="en-US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64585" y="2607945"/>
            <a:ext cx="3200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条件</a:t>
            </a:r>
            <a:endParaRPr lang="zh-CN" altLang="en-US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15" descr="Blue hill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WordArt 4" descr="窄竖线"/>
          <p:cNvSpPr>
            <a:spLocks noTextEdit="1"/>
          </p:cNvSpPr>
          <p:nvPr/>
        </p:nvSpPr>
        <p:spPr>
          <a:xfrm>
            <a:off x="1763713" y="2060575"/>
            <a:ext cx="5545137" cy="24479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6000" b="1" i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谢谢指导！</a:t>
            </a:r>
            <a:endParaRPr lang="zh-CN" altLang="en-US" sz="6000" b="1" i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3" descr="考点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238250"/>
            <a:ext cx="7127875" cy="118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文本框 5122"/>
          <p:cNvSpPr txBox="1"/>
          <p:nvPr/>
        </p:nvSpPr>
        <p:spPr>
          <a:xfrm>
            <a:off x="2843213" y="1557338"/>
            <a:ext cx="48974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探究影响酶活性的因素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5124" name="表格 5123"/>
          <p:cNvGraphicFramePr/>
          <p:nvPr/>
        </p:nvGraphicFramePr>
        <p:xfrm>
          <a:off x="827088" y="2708275"/>
          <a:ext cx="6456363" cy="1800225"/>
        </p:xfrm>
        <a:graphic>
          <a:graphicData uri="http://schemas.openxmlformats.org/drawingml/2006/table">
            <a:tbl>
              <a:tblPr/>
              <a:tblGrid>
                <a:gridCol w="5643563"/>
                <a:gridCol w="812800"/>
              </a:tblGrid>
              <a:tr h="5937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实验原理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B</a:t>
                      </a:r>
                      <a:endParaRPr lang="en-US" altLang="x-none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实验设计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B</a:t>
                      </a:r>
                      <a:endParaRPr lang="en-US" altLang="x-none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实验结果及分析</a:t>
                      </a:r>
                      <a:endParaRPr lang="zh-CN" altLang="en-US" sz="24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2400" b="1" dirty="0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C</a:t>
                      </a:r>
                      <a:endParaRPr lang="en-US" altLang="x-none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表格 7169"/>
          <p:cNvGraphicFramePr/>
          <p:nvPr/>
        </p:nvGraphicFramePr>
        <p:xfrm>
          <a:off x="381000" y="1143000"/>
          <a:ext cx="8382000" cy="5353685"/>
        </p:xfrm>
        <a:graphic>
          <a:graphicData uri="http://schemas.openxmlformats.org/drawingml/2006/table">
            <a:tbl>
              <a:tblPr/>
              <a:tblGrid>
                <a:gridCol w="838200"/>
                <a:gridCol w="4505325"/>
                <a:gridCol w="3038475"/>
              </a:tblGrid>
              <a:tr h="800100">
                <a:tc rowSpan="6"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能源来源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最终能量来源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主要能源物质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76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生物体内重要储能物质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60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动物细胞内特有的储能物质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植物细胞内特有的储能物质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97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rgbClr val="0000FF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+mn-ea"/>
                        </a:rPr>
                        <a:t>直接能量来源</a:t>
                      </a:r>
                      <a:endParaRPr lang="zh-CN" altLang="en-US" sz="2800" b="1" dirty="0">
                        <a:solidFill>
                          <a:srgbClr val="0000FF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5" name="Text Box 27"/>
          <p:cNvSpPr txBox="1"/>
          <p:nvPr/>
        </p:nvSpPr>
        <p:spPr>
          <a:xfrm>
            <a:off x="7527925" y="39068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73" name="Text Box 29"/>
          <p:cNvSpPr txBox="1"/>
          <p:nvPr/>
        </p:nvSpPr>
        <p:spPr>
          <a:xfrm>
            <a:off x="5867400" y="2133600"/>
            <a:ext cx="21336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糖类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74" name="Text Box 30"/>
          <p:cNvSpPr txBox="1"/>
          <p:nvPr/>
        </p:nvSpPr>
        <p:spPr>
          <a:xfrm>
            <a:off x="5867400" y="3124200"/>
            <a:ext cx="21336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脂肪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75" name="Text Box 31"/>
          <p:cNvSpPr txBox="1"/>
          <p:nvPr/>
        </p:nvSpPr>
        <p:spPr>
          <a:xfrm>
            <a:off x="5943600" y="3962400"/>
            <a:ext cx="22098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糖原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76" name="Text Box 32"/>
          <p:cNvSpPr txBox="1"/>
          <p:nvPr/>
        </p:nvSpPr>
        <p:spPr>
          <a:xfrm>
            <a:off x="5943600" y="4876800"/>
            <a:ext cx="24384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淀粉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77" name="Text Box 33"/>
          <p:cNvSpPr txBox="1"/>
          <p:nvPr/>
        </p:nvSpPr>
        <p:spPr>
          <a:xfrm>
            <a:off x="5786755" y="1224280"/>
            <a:ext cx="192532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太阳能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202" name="Picture 36" descr="girl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0"/>
            <a:ext cx="1223963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3" name="Rectangle 37"/>
          <p:cNvSpPr/>
          <p:nvPr/>
        </p:nvSpPr>
        <p:spPr>
          <a:xfrm>
            <a:off x="1703070" y="228600"/>
            <a:ext cx="6019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sz="3200" b="1" dirty="0">
                <a:solidFill>
                  <a:srgbClr val="CC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有关能源物质的回顾</a:t>
            </a:r>
            <a:endParaRPr lang="zh-CN" altLang="en-US" sz="3200" b="1" dirty="0">
              <a:solidFill>
                <a:srgbClr val="CC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5465445"/>
            <a:ext cx="751205" cy="100203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" grpId="0"/>
      <p:bldP spid="31774" grpId="0"/>
      <p:bldP spid="31775" grpId="0"/>
      <p:bldP spid="31776" grpId="0"/>
      <p:bldP spid="317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C:\Users\chenruixue\Desktop\wKhQclQspAOEPRkVAAAAADP0-BA886.jpg"/>
          <p:cNvPicPr>
            <a:picLocks noChangeAspect="1" noChangeArrowheads="1"/>
          </p:cNvPicPr>
          <p:nvPr/>
        </p:nvPicPr>
        <p:blipFill>
          <a:blip r:embed="rId1"/>
          <a:srcRect l="13294" t="22500" r="21900" b="5000"/>
          <a:stretch>
            <a:fillRect/>
          </a:stretch>
        </p:blipFill>
        <p:spPr bwMode="auto">
          <a:xfrm>
            <a:off x="533400" y="36195"/>
            <a:ext cx="1905000" cy="14160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723" name="图片 2" descr="u=1317132391,1871341444&amp;fm=21&amp;gp=0.jpg"/>
          <p:cNvPicPr>
            <a:picLocks noChangeAspect="1"/>
          </p:cNvPicPr>
          <p:nvPr/>
        </p:nvPicPr>
        <p:blipFill>
          <a:blip r:embed="rId2">
            <a:lum bright="-1999" contrast="-3999"/>
          </a:blip>
          <a:srcRect l="14462" r="11414" b="-1244"/>
          <a:stretch>
            <a:fillRect/>
          </a:stretch>
        </p:blipFill>
        <p:spPr>
          <a:xfrm>
            <a:off x="3200400" y="0"/>
            <a:ext cx="205740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C:\Users\chenruixue\Desktop\wKhQclQspAOEPRkVAAAAADP0-BA886.jpg"/>
          <p:cNvPicPr>
            <a:picLocks noChangeAspect="1" noChangeArrowheads="1"/>
          </p:cNvPicPr>
          <p:nvPr/>
        </p:nvPicPr>
        <p:blipFill>
          <a:blip r:embed="rId1"/>
          <a:srcRect l="13294" t="22500" r="21900" b="5000"/>
          <a:stretch>
            <a:fillRect/>
          </a:stretch>
        </p:blipFill>
        <p:spPr bwMode="auto">
          <a:xfrm>
            <a:off x="609600" y="2102485"/>
            <a:ext cx="1905000" cy="14160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2" descr="C:\Users\chenruixue\Desktop\wKhQclQspAOEPRkVAAAAADP0-BA886.jpg"/>
          <p:cNvPicPr>
            <a:picLocks noChangeAspect="1" noChangeArrowheads="1"/>
          </p:cNvPicPr>
          <p:nvPr/>
        </p:nvPicPr>
        <p:blipFill>
          <a:blip r:embed="rId1"/>
          <a:srcRect l="13294" t="22500" r="21900" b="5000"/>
          <a:stretch>
            <a:fillRect/>
          </a:stretch>
        </p:blipFill>
        <p:spPr bwMode="auto">
          <a:xfrm>
            <a:off x="533400" y="4316730"/>
            <a:ext cx="1905000" cy="14160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0726" name="图片 10" descr="u=1317132391,1871341444&amp;fm=21&amp;gp=0.jpg"/>
          <p:cNvPicPr>
            <a:picLocks noChangeAspect="1"/>
          </p:cNvPicPr>
          <p:nvPr/>
        </p:nvPicPr>
        <p:blipFill>
          <a:blip r:embed="rId2">
            <a:lum bright="-1999" contrast="-3999"/>
          </a:blip>
          <a:srcRect l="14462" r="11414" b="-1244"/>
          <a:stretch>
            <a:fillRect/>
          </a:stretch>
        </p:blipFill>
        <p:spPr>
          <a:xfrm>
            <a:off x="3276600" y="2400300"/>
            <a:ext cx="205740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11" descr="u=1317132391,1871341444&amp;fm=21&amp;gp=0.jpg"/>
          <p:cNvPicPr>
            <a:picLocks noChangeAspect="1"/>
          </p:cNvPicPr>
          <p:nvPr/>
        </p:nvPicPr>
        <p:blipFill>
          <a:blip r:embed="rId2">
            <a:lum bright="-1999" contrast="-3999"/>
          </a:blip>
          <a:srcRect l="14462" r="11414" b="-1244"/>
          <a:stretch>
            <a:fillRect/>
          </a:stretch>
        </p:blipFill>
        <p:spPr>
          <a:xfrm>
            <a:off x="3281045" y="4838700"/>
            <a:ext cx="2057400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09600" y="1384618"/>
            <a:ext cx="2667000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滴加葡萄糖溶液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518218"/>
            <a:ext cx="2667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滴加等量的油脂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890" y="5804218"/>
            <a:ext cx="2667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滴加等量的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ATP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0731" name="TextBox 15"/>
          <p:cNvSpPr txBox="1"/>
          <p:nvPr/>
        </p:nvSpPr>
        <p:spPr>
          <a:xfrm>
            <a:off x="5791200" y="1277620"/>
            <a:ext cx="229743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肌肉不收缩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5846445" y="3342005"/>
            <a:ext cx="229743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肌肉不收缩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5973445" y="5693410"/>
            <a:ext cx="229743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肌肉收缩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731" grpId="0"/>
      <p:bldP spid="14" grpId="0"/>
      <p:bldP spid="2" grpId="0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Rectangle 3"/>
          <p:cNvSpPr/>
          <p:nvPr/>
        </p:nvSpPr>
        <p:spPr>
          <a:xfrm>
            <a:off x="3562668" y="4479290"/>
            <a:ext cx="3600450" cy="701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lnSpc>
                <a:spcPct val="125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腺嘌呤核苷三磷酸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3595370" y="2296478"/>
          <a:ext cx="53276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134100" imgH="1676400" progId="Paint.Picture">
                  <p:embed/>
                </p:oleObj>
              </mc:Choice>
              <mc:Fallback>
                <p:oleObj name="" r:id="rId1" imgW="6134100" imgH="16764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>
                        <a:lum contrast="24000"/>
                      </a:blip>
                      <a:srcRect r="38333" b="14595"/>
                      <a:stretch>
                        <a:fillRect/>
                      </a:stretch>
                    </p:blipFill>
                    <p:spPr>
                      <a:xfrm>
                        <a:off x="3595370" y="2296478"/>
                        <a:ext cx="5327650" cy="1895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0" name="组合 7179"/>
          <p:cNvGrpSpPr/>
          <p:nvPr/>
        </p:nvGrpSpPr>
        <p:grpSpPr>
          <a:xfrm>
            <a:off x="-204152" y="4024313"/>
            <a:ext cx="6553200" cy="2573337"/>
            <a:chOff x="0" y="0"/>
            <a:chExt cx="4128" cy="1621"/>
          </a:xfrm>
        </p:grpSpPr>
        <p:sp>
          <p:nvSpPr>
            <p:cNvPr id="6155" name="Rectangle 3"/>
            <p:cNvSpPr/>
            <p:nvPr/>
          </p:nvSpPr>
          <p:spPr>
            <a:xfrm>
              <a:off x="0" y="0"/>
              <a:ext cx="412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lnSpc>
                  <a:spcPct val="125000"/>
                </a:lnSpc>
              </a:pPr>
              <a:endPara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6157" name="Rectangle 3"/>
            <p:cNvSpPr/>
            <p:nvPr/>
          </p:nvSpPr>
          <p:spPr>
            <a:xfrm>
              <a:off x="0" y="1179"/>
              <a:ext cx="412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lnSpc>
                  <a:spcPct val="125000"/>
                </a:lnSpc>
              </a:pPr>
              <a:endPara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074" name="文本框 4098"/>
          <p:cNvSpPr txBox="1"/>
          <p:nvPr/>
        </p:nvSpPr>
        <p:spPr>
          <a:xfrm>
            <a:off x="1315720" y="196215"/>
            <a:ext cx="6294120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x-none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是生命活动的直接能源物质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4055" y="2313940"/>
            <a:ext cx="263652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</a:t>
            </a: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ATP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的组成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545" y="4479925"/>
            <a:ext cx="3044825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>
              <a:lnSpc>
                <a:spcPct val="125000"/>
              </a:lnSpc>
            </a:pP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</a:t>
            </a: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ATP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的全称：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0555" y="5551805"/>
            <a:ext cx="55124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“A”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代表腺嘌呤核苷（腺苷）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25" y="1582420"/>
            <a:ext cx="58845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的化学组成和结构特点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3" name="Picture 4" descr="考点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78" y="404813"/>
            <a:ext cx="6696075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4098"/>
          <p:cNvSpPr txBox="1"/>
          <p:nvPr/>
        </p:nvSpPr>
        <p:spPr>
          <a:xfrm>
            <a:off x="2915603" y="620713"/>
            <a:ext cx="44640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在能量代谢中的作用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4" grpId="2"/>
      <p:bldP spid="2" grpId="0"/>
      <p:bldP spid="3" grpId="0"/>
      <p:bldP spid="7171" grpId="0"/>
      <p:bldP spid="4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4"/>
          <p:cNvSpPr txBox="1"/>
          <p:nvPr/>
        </p:nvSpPr>
        <p:spPr>
          <a:xfrm>
            <a:off x="250825" y="692150"/>
            <a:ext cx="5400675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的结构简式：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5" name="Text Box 6"/>
          <p:cNvSpPr txBox="1"/>
          <p:nvPr/>
        </p:nvSpPr>
        <p:spPr>
          <a:xfrm>
            <a:off x="3183890" y="4211320"/>
            <a:ext cx="531050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远离腺苷的那个高能磷酸键相当脆弱，水解时容易断裂。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196" name="组合 8195"/>
          <p:cNvGrpSpPr/>
          <p:nvPr/>
        </p:nvGrpSpPr>
        <p:grpSpPr>
          <a:xfrm>
            <a:off x="3132138" y="1701800"/>
            <a:ext cx="3816350" cy="1584325"/>
            <a:chOff x="0" y="0"/>
            <a:chExt cx="2404" cy="998"/>
          </a:xfrm>
        </p:grpSpPr>
        <p:sp>
          <p:nvSpPr>
            <p:cNvPr id="7172" name="文本框 8196"/>
            <p:cNvSpPr txBox="1"/>
            <p:nvPr/>
          </p:nvSpPr>
          <p:spPr>
            <a:xfrm>
              <a:off x="0" y="272"/>
              <a:ext cx="37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3" name="文本框 8197"/>
            <p:cNvSpPr txBox="1"/>
            <p:nvPr/>
          </p:nvSpPr>
          <p:spPr>
            <a:xfrm>
              <a:off x="680" y="272"/>
              <a:ext cx="35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4" name="文本框 8198"/>
            <p:cNvSpPr txBox="1"/>
            <p:nvPr/>
          </p:nvSpPr>
          <p:spPr>
            <a:xfrm>
              <a:off x="1373" y="291"/>
              <a:ext cx="35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5" name="文本框 8199"/>
            <p:cNvSpPr txBox="1"/>
            <p:nvPr/>
          </p:nvSpPr>
          <p:spPr>
            <a:xfrm>
              <a:off x="2053" y="291"/>
              <a:ext cx="35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6" name="直接连接符 8200"/>
            <p:cNvSpPr/>
            <p:nvPr/>
          </p:nvSpPr>
          <p:spPr>
            <a:xfrm>
              <a:off x="318" y="499"/>
              <a:ext cx="363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77" name="文本框 8201"/>
            <p:cNvSpPr txBox="1"/>
            <p:nvPr/>
          </p:nvSpPr>
          <p:spPr>
            <a:xfrm>
              <a:off x="907" y="18"/>
              <a:ext cx="565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9600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~</a:t>
              </a:r>
              <a:endParaRPr lang="en-US" altLang="x-none" sz="96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文本框 8202"/>
            <p:cNvSpPr txBox="1"/>
            <p:nvPr/>
          </p:nvSpPr>
          <p:spPr>
            <a:xfrm>
              <a:off x="1587" y="0"/>
              <a:ext cx="545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/>
              <a:r>
                <a:rPr lang="en-US" altLang="x-none" sz="9600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~</a:t>
              </a:r>
              <a:endParaRPr lang="en-US" altLang="x-none" sz="96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204" name="组合 8203"/>
          <p:cNvGrpSpPr/>
          <p:nvPr/>
        </p:nvGrpSpPr>
        <p:grpSpPr>
          <a:xfrm>
            <a:off x="2987675" y="2781300"/>
            <a:ext cx="895350" cy="1079500"/>
            <a:chOff x="0" y="0"/>
            <a:chExt cx="564" cy="680"/>
          </a:xfrm>
        </p:grpSpPr>
        <p:sp>
          <p:nvSpPr>
            <p:cNvPr id="7180" name="直接连接符 8204"/>
            <p:cNvSpPr/>
            <p:nvPr/>
          </p:nvSpPr>
          <p:spPr>
            <a:xfrm flipV="1">
              <a:off x="273" y="0"/>
              <a:ext cx="0" cy="36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1" name="文本框 8205"/>
            <p:cNvSpPr txBox="1"/>
            <p:nvPr/>
          </p:nvSpPr>
          <p:spPr>
            <a:xfrm>
              <a:off x="0" y="353"/>
              <a:ext cx="5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腺苷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>
          <a:xfrm>
            <a:off x="4500563" y="2781300"/>
            <a:ext cx="2016125" cy="1023938"/>
            <a:chOff x="0" y="0"/>
            <a:chExt cx="1270" cy="645"/>
          </a:xfrm>
        </p:grpSpPr>
        <p:sp>
          <p:nvSpPr>
            <p:cNvPr id="7183" name="直接连接符 8207"/>
            <p:cNvSpPr/>
            <p:nvPr/>
          </p:nvSpPr>
          <p:spPr>
            <a:xfrm flipH="1" flipV="1">
              <a:off x="0" y="45"/>
              <a:ext cx="272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4" name="直接连接符 8208"/>
            <p:cNvSpPr/>
            <p:nvPr/>
          </p:nvSpPr>
          <p:spPr>
            <a:xfrm flipV="1">
              <a:off x="952" y="0"/>
              <a:ext cx="318" cy="36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5" name="直接连接符 8209"/>
            <p:cNvSpPr/>
            <p:nvPr/>
          </p:nvSpPr>
          <p:spPr>
            <a:xfrm flipV="1">
              <a:off x="680" y="0"/>
              <a:ext cx="0" cy="36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6" name="文本框 8210"/>
            <p:cNvSpPr txBox="1"/>
            <p:nvPr/>
          </p:nvSpPr>
          <p:spPr>
            <a:xfrm>
              <a:off x="136" y="318"/>
              <a:ext cx="10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磷酸基团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212" name="组合 8211"/>
          <p:cNvGrpSpPr/>
          <p:nvPr/>
        </p:nvGrpSpPr>
        <p:grpSpPr>
          <a:xfrm>
            <a:off x="2987675" y="1360488"/>
            <a:ext cx="1962150" cy="1060450"/>
            <a:chOff x="0" y="0"/>
            <a:chExt cx="1236" cy="668"/>
          </a:xfrm>
        </p:grpSpPr>
        <p:sp>
          <p:nvSpPr>
            <p:cNvPr id="7188" name="直接连接符 8212"/>
            <p:cNvSpPr/>
            <p:nvPr/>
          </p:nvSpPr>
          <p:spPr>
            <a:xfrm>
              <a:off x="590" y="350"/>
              <a:ext cx="0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89" name="文本框 8213"/>
            <p:cNvSpPr txBox="1"/>
            <p:nvPr/>
          </p:nvSpPr>
          <p:spPr>
            <a:xfrm>
              <a:off x="0" y="0"/>
              <a:ext cx="12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普通化学键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215" name="组合 8214"/>
          <p:cNvGrpSpPr/>
          <p:nvPr/>
        </p:nvGrpSpPr>
        <p:grpSpPr>
          <a:xfrm>
            <a:off x="4978400" y="1341438"/>
            <a:ext cx="1970088" cy="1081087"/>
            <a:chOff x="0" y="0"/>
            <a:chExt cx="1241" cy="681"/>
          </a:xfrm>
        </p:grpSpPr>
        <p:sp>
          <p:nvSpPr>
            <p:cNvPr id="7191" name="直接连接符 8215"/>
            <p:cNvSpPr/>
            <p:nvPr/>
          </p:nvSpPr>
          <p:spPr>
            <a:xfrm flipH="1">
              <a:off x="62" y="363"/>
              <a:ext cx="272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92" name="直接连接符 8216"/>
            <p:cNvSpPr/>
            <p:nvPr/>
          </p:nvSpPr>
          <p:spPr>
            <a:xfrm>
              <a:off x="606" y="363"/>
              <a:ext cx="136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7193" name="文本框 8217"/>
            <p:cNvSpPr txBox="1"/>
            <p:nvPr/>
          </p:nvSpPr>
          <p:spPr>
            <a:xfrm>
              <a:off x="0" y="0"/>
              <a:ext cx="1241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高能磷酸键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8219" name="Text Box 4"/>
          <p:cNvSpPr txBox="1"/>
          <p:nvPr/>
        </p:nvSpPr>
        <p:spPr>
          <a:xfrm>
            <a:off x="323850" y="4210050"/>
            <a:ext cx="293179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x-none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的特点：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20" name="文本框 8219"/>
          <p:cNvSpPr txBox="1"/>
          <p:nvPr/>
        </p:nvSpPr>
        <p:spPr>
          <a:xfrm>
            <a:off x="684213" y="5370513"/>
            <a:ext cx="1095184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此时</a:t>
            </a:r>
            <a:r>
              <a:rPr lang="en-US" altLang="x-none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转化成：                                           ）</a:t>
            </a:r>
            <a:endParaRPr lang="zh-CN" altLang="en-US" sz="2800" b="1" dirty="0">
              <a:solidFill>
                <a:schemeClr val="hlin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21" name="文本框 8220"/>
          <p:cNvSpPr txBox="1"/>
          <p:nvPr/>
        </p:nvSpPr>
        <p:spPr>
          <a:xfrm>
            <a:off x="3779838" y="5387975"/>
            <a:ext cx="429704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腺嘌呤核苷二磷酸，即</a:t>
            </a:r>
            <a:r>
              <a:rPr lang="en-US" altLang="x-none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ADP</a:t>
            </a:r>
            <a:endParaRPr lang="en-US" altLang="x-none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222" name="组合 8221"/>
          <p:cNvGrpSpPr/>
          <p:nvPr/>
        </p:nvGrpSpPr>
        <p:grpSpPr>
          <a:xfrm>
            <a:off x="4356100" y="5402263"/>
            <a:ext cx="2736850" cy="1555750"/>
            <a:chOff x="0" y="0"/>
            <a:chExt cx="1724" cy="980"/>
          </a:xfrm>
        </p:grpSpPr>
        <p:sp>
          <p:nvSpPr>
            <p:cNvPr id="7198" name="文本框 8222"/>
            <p:cNvSpPr txBox="1"/>
            <p:nvPr/>
          </p:nvSpPr>
          <p:spPr>
            <a:xfrm>
              <a:off x="0" y="254"/>
              <a:ext cx="370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9" name="文本框 8223"/>
            <p:cNvSpPr txBox="1"/>
            <p:nvPr/>
          </p:nvSpPr>
          <p:spPr>
            <a:xfrm>
              <a:off x="680" y="254"/>
              <a:ext cx="35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0" name="文本框 8224"/>
            <p:cNvSpPr txBox="1"/>
            <p:nvPr/>
          </p:nvSpPr>
          <p:spPr>
            <a:xfrm>
              <a:off x="1373" y="273"/>
              <a:ext cx="35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4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</a:t>
              </a:r>
              <a:endParaRPr lang="en-US" altLang="x-none" sz="4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1" name="直接连接符 8225"/>
            <p:cNvSpPr/>
            <p:nvPr/>
          </p:nvSpPr>
          <p:spPr>
            <a:xfrm>
              <a:off x="318" y="481"/>
              <a:ext cx="363" cy="0"/>
            </a:xfrm>
            <a:prstGeom prst="line">
              <a:avLst/>
            </a:prstGeom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02" name="文本框 8226"/>
            <p:cNvSpPr txBox="1"/>
            <p:nvPr/>
          </p:nvSpPr>
          <p:spPr>
            <a:xfrm>
              <a:off x="907" y="0"/>
              <a:ext cx="565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9600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~</a:t>
              </a:r>
              <a:endParaRPr lang="en-US" altLang="x-none" sz="96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219" grpId="0"/>
      <p:bldP spid="8220" grpId="0"/>
      <p:bldP spid="8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1062"/>
          <p:cNvSpPr/>
          <p:nvPr/>
        </p:nvSpPr>
        <p:spPr>
          <a:xfrm>
            <a:off x="228600" y="892175"/>
            <a:ext cx="8610600" cy="1600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39" name="组合 14338"/>
          <p:cNvGrpSpPr/>
          <p:nvPr/>
        </p:nvGrpSpPr>
        <p:grpSpPr>
          <a:xfrm>
            <a:off x="6934200" y="4187825"/>
            <a:ext cx="1828800" cy="1066800"/>
            <a:chOff x="0" y="0"/>
            <a:chExt cx="1152" cy="672"/>
          </a:xfrm>
        </p:grpSpPr>
        <p:sp>
          <p:nvSpPr>
            <p:cNvPr id="9219" name="Line 1035"/>
            <p:cNvSpPr/>
            <p:nvPr/>
          </p:nvSpPr>
          <p:spPr>
            <a:xfrm rot="-5077445">
              <a:off x="119" y="115"/>
              <a:ext cx="144" cy="383"/>
            </a:xfrm>
            <a:prstGeom prst="line">
              <a:avLst/>
            </a:prstGeom>
            <a:ln w="142875" cap="flat" cmpd="sng">
              <a:solidFill>
                <a:srgbClr val="000010"/>
              </a:solidFill>
              <a:prstDash val="solid"/>
              <a:round/>
              <a:headEnd type="none" w="med" len="med"/>
              <a:tailEnd type="triangle" w="sm" len="sm"/>
            </a:ln>
          </p:spPr>
        </p:sp>
        <p:sp>
          <p:nvSpPr>
            <p:cNvPr id="9220" name="AutoShape 1036"/>
            <p:cNvSpPr/>
            <p:nvPr/>
          </p:nvSpPr>
          <p:spPr>
            <a:xfrm>
              <a:off x="336" y="0"/>
              <a:ext cx="816" cy="672"/>
            </a:xfrm>
            <a:prstGeom prst="irregularSeal1">
              <a:avLst/>
            </a:prstGeom>
            <a:solidFill>
              <a:srgbClr val="FFDDFF"/>
            </a:solidFill>
            <a:ln w="12700" cap="sq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/>
              <a:r>
                <a:rPr lang="zh-CN" altLang="en-US" sz="32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能量</a:t>
              </a:r>
              <a:endPara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42" name="组合 14341"/>
          <p:cNvGrpSpPr/>
          <p:nvPr/>
        </p:nvGrpSpPr>
        <p:grpSpPr>
          <a:xfrm>
            <a:off x="2590800" y="2590800"/>
            <a:ext cx="2879725" cy="1476375"/>
            <a:chOff x="0" y="0"/>
            <a:chExt cx="1814" cy="930"/>
          </a:xfrm>
        </p:grpSpPr>
        <p:sp>
          <p:nvSpPr>
            <p:cNvPr id="9222" name="Rectangle 1029"/>
            <p:cNvSpPr/>
            <p:nvPr/>
          </p:nvSpPr>
          <p:spPr>
            <a:xfrm>
              <a:off x="0" y="0"/>
              <a:ext cx="1814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5400" b="1" dirty="0">
                  <a:solidFill>
                    <a:srgbClr val="00000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A-P~P</a:t>
              </a:r>
              <a:r>
                <a:rPr lang="en-US" altLang="x-none" sz="5400" b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~P</a:t>
              </a:r>
              <a:endParaRPr lang="en-US" altLang="x-none" sz="54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3" name="Rectangle 1037"/>
            <p:cNvSpPr/>
            <p:nvPr/>
          </p:nvSpPr>
          <p:spPr>
            <a:xfrm>
              <a:off x="384" y="526"/>
              <a:ext cx="88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3600" b="1" dirty="0">
                  <a:solidFill>
                    <a:srgbClr val="936E0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(ATP)</a:t>
              </a:r>
              <a:endParaRPr lang="en-US" altLang="x-none" sz="3600" b="1" dirty="0">
                <a:solidFill>
                  <a:srgbClr val="936E07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45" name="组合 14344"/>
          <p:cNvGrpSpPr/>
          <p:nvPr/>
        </p:nvGrpSpPr>
        <p:grpSpPr>
          <a:xfrm>
            <a:off x="3352800" y="5181600"/>
            <a:ext cx="2103438" cy="1400175"/>
            <a:chOff x="0" y="0"/>
            <a:chExt cx="1325" cy="882"/>
          </a:xfrm>
        </p:grpSpPr>
        <p:sp>
          <p:nvSpPr>
            <p:cNvPr id="9225" name="Rectangle 1031"/>
            <p:cNvSpPr/>
            <p:nvPr/>
          </p:nvSpPr>
          <p:spPr>
            <a:xfrm>
              <a:off x="0" y="0"/>
              <a:ext cx="1325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5400" b="1" dirty="0">
                  <a:solidFill>
                    <a:srgbClr val="000004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A-P~P</a:t>
              </a:r>
              <a:endParaRPr lang="en-US" altLang="x-none" sz="5400" b="1" dirty="0">
                <a:solidFill>
                  <a:srgbClr val="000004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6" name="Rectangle 1038"/>
            <p:cNvSpPr/>
            <p:nvPr/>
          </p:nvSpPr>
          <p:spPr>
            <a:xfrm>
              <a:off x="144" y="478"/>
              <a:ext cx="90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3600" b="1" dirty="0">
                  <a:solidFill>
                    <a:srgbClr val="936E07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(ADP)</a:t>
              </a:r>
              <a:endParaRPr lang="en-US" altLang="x-none" sz="3600" b="1" dirty="0">
                <a:solidFill>
                  <a:srgbClr val="936E07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48" name="组合 14347"/>
          <p:cNvGrpSpPr/>
          <p:nvPr/>
        </p:nvGrpSpPr>
        <p:grpSpPr>
          <a:xfrm>
            <a:off x="228600" y="4111625"/>
            <a:ext cx="1751013" cy="990600"/>
            <a:chOff x="0" y="0"/>
            <a:chExt cx="1103" cy="624"/>
          </a:xfrm>
        </p:grpSpPr>
        <p:sp>
          <p:nvSpPr>
            <p:cNvPr id="9228" name="AutoShape 1040"/>
            <p:cNvSpPr/>
            <p:nvPr/>
          </p:nvSpPr>
          <p:spPr>
            <a:xfrm>
              <a:off x="0" y="0"/>
              <a:ext cx="864" cy="624"/>
            </a:xfrm>
            <a:prstGeom prst="irregularSeal1">
              <a:avLst/>
            </a:prstGeom>
            <a:solidFill>
              <a:srgbClr val="CCFFFF"/>
            </a:solidFill>
            <a:ln w="12700" cap="sq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/>
              <a:r>
                <a:rPr lang="zh-CN" altLang="en-US" sz="3200" b="1" dirty="0">
                  <a:solidFill>
                    <a:schemeClr val="bg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能量</a:t>
              </a:r>
              <a:endParaRPr lang="zh-CN" altLang="en-US" sz="3200" b="1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9" name="Line 1043"/>
            <p:cNvSpPr/>
            <p:nvPr/>
          </p:nvSpPr>
          <p:spPr>
            <a:xfrm rot="-3478960">
              <a:off x="834" y="259"/>
              <a:ext cx="144" cy="383"/>
            </a:xfrm>
            <a:prstGeom prst="line">
              <a:avLst/>
            </a:prstGeom>
            <a:ln w="1016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sm"/>
            </a:ln>
          </p:spPr>
        </p:sp>
      </p:grpSp>
      <p:sp>
        <p:nvSpPr>
          <p:cNvPr id="14351" name="Rectangle 1044"/>
          <p:cNvSpPr/>
          <p:nvPr/>
        </p:nvSpPr>
        <p:spPr>
          <a:xfrm>
            <a:off x="1947863" y="1570038"/>
            <a:ext cx="1752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en-US" altLang="x-none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ATP</a:t>
            </a:r>
            <a:endParaRPr lang="en-US" altLang="x-none" sz="3200" b="1" dirty="0">
              <a:solidFill>
                <a:srgbClr val="D6009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2" name="Line 1047"/>
          <p:cNvSpPr/>
          <p:nvPr/>
        </p:nvSpPr>
        <p:spPr>
          <a:xfrm flipH="1">
            <a:off x="3113088" y="1981200"/>
            <a:ext cx="1235075" cy="0"/>
          </a:xfrm>
          <a:prstGeom prst="line">
            <a:avLst/>
          </a:prstGeom>
          <a:ln w="76200" cap="sq" cmpd="sng">
            <a:solidFill>
              <a:srgbClr val="D60093"/>
            </a:solidFill>
            <a:prstDash val="solid"/>
            <a:round/>
            <a:headEnd type="none" w="med" len="med"/>
            <a:tailEnd type="triangle" w="sm" len="sm"/>
          </a:ln>
        </p:spPr>
      </p:sp>
      <p:grpSp>
        <p:nvGrpSpPr>
          <p:cNvPr id="14353" name="组合 14352"/>
          <p:cNvGrpSpPr/>
          <p:nvPr/>
        </p:nvGrpSpPr>
        <p:grpSpPr>
          <a:xfrm>
            <a:off x="7086600" y="4648200"/>
            <a:ext cx="1676400" cy="1828800"/>
            <a:chOff x="0" y="0"/>
            <a:chExt cx="1056" cy="1152"/>
          </a:xfrm>
        </p:grpSpPr>
        <p:sp>
          <p:nvSpPr>
            <p:cNvPr id="9233" name="Rectangle 1034"/>
            <p:cNvSpPr/>
            <p:nvPr/>
          </p:nvSpPr>
          <p:spPr>
            <a:xfrm>
              <a:off x="480" y="57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t">
              <a:spAutoFit/>
            </a:bodyPr>
            <a:p>
              <a:pPr lvl="0" indent="0"/>
              <a:r>
                <a:rPr lang="en-US" altLang="x-none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Pi</a:t>
              </a:r>
              <a:endParaRPr lang="en-US" altLang="x-none" sz="5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34" name="Line 1032"/>
            <p:cNvSpPr/>
            <p:nvPr/>
          </p:nvSpPr>
          <p:spPr>
            <a:xfrm rot="-1554240">
              <a:off x="0" y="0"/>
              <a:ext cx="384" cy="664"/>
            </a:xfrm>
            <a:prstGeom prst="line">
              <a:avLst/>
            </a:prstGeom>
            <a:ln w="142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sm"/>
            </a:ln>
          </p:spPr>
        </p:sp>
      </p:grpSp>
      <p:sp>
        <p:nvSpPr>
          <p:cNvPr id="14356" name="Rectangle 1059"/>
          <p:cNvSpPr/>
          <p:nvPr/>
        </p:nvSpPr>
        <p:spPr>
          <a:xfrm>
            <a:off x="4579938" y="1573213"/>
            <a:ext cx="17129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ADP +Pi</a:t>
            </a:r>
            <a:endParaRPr lang="en-US" altLang="x-none" sz="3200" b="1" dirty="0">
              <a:solidFill>
                <a:srgbClr val="D6009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7" name="Rectangle 1060"/>
          <p:cNvSpPr/>
          <p:nvPr/>
        </p:nvSpPr>
        <p:spPr>
          <a:xfrm>
            <a:off x="6292850" y="1573213"/>
            <a:ext cx="12319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能量</a:t>
            </a:r>
            <a:endParaRPr lang="zh-CN" altLang="en-US" sz="3200" b="1" dirty="0">
              <a:solidFill>
                <a:srgbClr val="D6009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4358" name="组合 14357"/>
          <p:cNvGrpSpPr/>
          <p:nvPr/>
        </p:nvGrpSpPr>
        <p:grpSpPr>
          <a:xfrm>
            <a:off x="5486400" y="2892425"/>
            <a:ext cx="1524000" cy="3276600"/>
            <a:chOff x="0" y="0"/>
            <a:chExt cx="960" cy="2064"/>
          </a:xfrm>
        </p:grpSpPr>
        <p:sp>
          <p:nvSpPr>
            <p:cNvPr id="9238" name="AutoShape 1030"/>
            <p:cNvSpPr/>
            <p:nvPr/>
          </p:nvSpPr>
          <p:spPr>
            <a:xfrm>
              <a:off x="0" y="0"/>
              <a:ext cx="960" cy="2064"/>
            </a:xfrm>
            <a:prstGeom prst="curvedLeftArrow">
              <a:avLst>
                <a:gd name="adj1" fmla="val 11984"/>
                <a:gd name="adj2" fmla="val 50963"/>
                <a:gd name="adj3" fmla="val 13319"/>
              </a:avLst>
            </a:prstGeom>
            <a:solidFill>
              <a:srgbClr val="FF0000"/>
            </a:solidFill>
            <a:ln w="12700" cap="sq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39" name="Text Box 1064"/>
            <p:cNvSpPr txBox="1"/>
            <p:nvPr/>
          </p:nvSpPr>
          <p:spPr>
            <a:xfrm>
              <a:off x="513" y="701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3200" b="1" dirty="0">
                  <a:latin typeface="Arial" panose="020B0604020202020204" pitchFamily="34" charset="0"/>
                  <a:ea typeface="华文中宋" pitchFamily="2" charset="-122"/>
                </a:rPr>
                <a:t>酶</a:t>
              </a:r>
              <a:endParaRPr lang="zh-CN" altLang="en-US" sz="3200" b="1" dirty="0">
                <a:latin typeface="Arial" panose="020B0604020202020204" pitchFamily="34" charset="0"/>
                <a:ea typeface="华文中宋" pitchFamily="2" charset="-122"/>
              </a:endParaRPr>
            </a:p>
          </p:txBody>
        </p:sp>
      </p:grpSp>
      <p:grpSp>
        <p:nvGrpSpPr>
          <p:cNvPr id="14361" name="组合 14360"/>
          <p:cNvGrpSpPr/>
          <p:nvPr/>
        </p:nvGrpSpPr>
        <p:grpSpPr>
          <a:xfrm>
            <a:off x="609600" y="5181600"/>
            <a:ext cx="1520825" cy="1295400"/>
            <a:chOff x="0" y="0"/>
            <a:chExt cx="958" cy="816"/>
          </a:xfrm>
        </p:grpSpPr>
        <p:sp>
          <p:nvSpPr>
            <p:cNvPr id="9241" name="Rectangle 1041"/>
            <p:cNvSpPr/>
            <p:nvPr/>
          </p:nvSpPr>
          <p:spPr>
            <a:xfrm>
              <a:off x="0" y="240"/>
              <a:ext cx="576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/>
              <a:r>
                <a:rPr lang="en-US" altLang="x-none" sz="5400" b="1" dirty="0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Pi</a:t>
              </a:r>
              <a:endParaRPr lang="en-US" altLang="x-none" sz="54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42" name="Line 1042"/>
            <p:cNvSpPr/>
            <p:nvPr/>
          </p:nvSpPr>
          <p:spPr>
            <a:xfrm rot="-7490926">
              <a:off x="503" y="-215"/>
              <a:ext cx="240" cy="670"/>
            </a:xfrm>
            <a:prstGeom prst="line">
              <a:avLst/>
            </a:prstGeom>
            <a:ln w="142875" cap="flat" cmpd="sng">
              <a:solidFill>
                <a:srgbClr val="000010"/>
              </a:solidFill>
              <a:prstDash val="solid"/>
              <a:round/>
              <a:headEnd type="none" w="med" len="med"/>
              <a:tailEnd type="triangle" w="sm" len="sm"/>
            </a:ln>
          </p:spPr>
        </p:sp>
      </p:grpSp>
      <p:grpSp>
        <p:nvGrpSpPr>
          <p:cNvPr id="14364" name="组合 14363"/>
          <p:cNvGrpSpPr/>
          <p:nvPr/>
        </p:nvGrpSpPr>
        <p:grpSpPr>
          <a:xfrm>
            <a:off x="1835150" y="2852738"/>
            <a:ext cx="1143000" cy="3276600"/>
            <a:chOff x="0" y="0"/>
            <a:chExt cx="720" cy="2064"/>
          </a:xfrm>
        </p:grpSpPr>
        <p:sp>
          <p:nvSpPr>
            <p:cNvPr id="9244" name="AutoShape 1039"/>
            <p:cNvSpPr/>
            <p:nvPr/>
          </p:nvSpPr>
          <p:spPr>
            <a:xfrm rot="9876392">
              <a:off x="0" y="0"/>
              <a:ext cx="720" cy="2064"/>
            </a:xfrm>
            <a:prstGeom prst="curvedLeftArrow">
              <a:avLst>
                <a:gd name="adj1" fmla="val 19375"/>
                <a:gd name="adj2" fmla="val 71348"/>
                <a:gd name="adj3" fmla="val 13319"/>
              </a:avLst>
            </a:prstGeom>
            <a:solidFill>
              <a:srgbClr val="FF9900"/>
            </a:solidFill>
            <a:ln w="12700" cap="sq" cmpd="sng">
              <a:solidFill>
                <a:srgbClr val="99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lvl="0" inden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45" name="Text Box 1065"/>
            <p:cNvSpPr txBox="1"/>
            <p:nvPr/>
          </p:nvSpPr>
          <p:spPr>
            <a:xfrm>
              <a:off x="41" y="885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3200" b="1" dirty="0">
                  <a:latin typeface="Arial" panose="020B0604020202020204" pitchFamily="34" charset="0"/>
                  <a:ea typeface="华文中宋" pitchFamily="2" charset="-122"/>
                </a:rPr>
                <a:t>酶</a:t>
              </a:r>
              <a:endParaRPr lang="zh-CN" altLang="en-US" sz="3200" b="1" dirty="0">
                <a:latin typeface="Arial" panose="020B0604020202020204" pitchFamily="34" charset="0"/>
                <a:ea typeface="华文中宋" pitchFamily="2" charset="-122"/>
              </a:endParaRPr>
            </a:p>
          </p:txBody>
        </p:sp>
      </p:grpSp>
      <p:sp>
        <p:nvSpPr>
          <p:cNvPr id="9246" name="矩形 39"/>
          <p:cNvSpPr/>
          <p:nvPr/>
        </p:nvSpPr>
        <p:spPr>
          <a:xfrm>
            <a:off x="838200" y="165735"/>
            <a:ext cx="4679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x-none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x-none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ADP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的相互转化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4368" name="组合 14367"/>
          <p:cNvGrpSpPr/>
          <p:nvPr/>
        </p:nvGrpSpPr>
        <p:grpSpPr>
          <a:xfrm>
            <a:off x="2667000" y="1295400"/>
            <a:ext cx="2324100" cy="493713"/>
            <a:chOff x="0" y="0"/>
            <a:chExt cx="2324100" cy="493713"/>
          </a:xfrm>
        </p:grpSpPr>
        <p:sp>
          <p:nvSpPr>
            <p:cNvPr id="9248" name="Line 1046"/>
            <p:cNvSpPr/>
            <p:nvPr/>
          </p:nvSpPr>
          <p:spPr>
            <a:xfrm>
              <a:off x="517525" y="493713"/>
              <a:ext cx="1235075" cy="0"/>
            </a:xfrm>
            <a:prstGeom prst="line">
              <a:avLst/>
            </a:prstGeom>
            <a:ln w="76200" cap="sq" cmpd="sng">
              <a:solidFill>
                <a:srgbClr val="D60093"/>
              </a:solidFill>
              <a:prstDash val="solid"/>
              <a:round/>
              <a:headEnd type="none" w="med" len="med"/>
              <a:tailEnd type="triangle" w="sm" len="sm"/>
            </a:ln>
          </p:spPr>
        </p:sp>
        <p:sp>
          <p:nvSpPr>
            <p:cNvPr id="9249" name="矩形 36"/>
            <p:cNvSpPr/>
            <p:nvPr/>
          </p:nvSpPr>
          <p:spPr>
            <a:xfrm>
              <a:off x="0" y="0"/>
              <a:ext cx="23241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en-US" altLang="x-none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ATP</a:t>
              </a: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（水解）酶</a:t>
              </a:r>
              <a:endPara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14371" name="Text Box 2"/>
          <p:cNvSpPr txBox="1"/>
          <p:nvPr/>
        </p:nvSpPr>
        <p:spPr>
          <a:xfrm>
            <a:off x="2590800" y="2057400"/>
            <a:ext cx="2819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en-US" altLang="x-none" sz="2800" b="1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ATP</a:t>
            </a:r>
            <a:r>
              <a:rPr lang="zh-CN" altLang="en-US" sz="2800" b="1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合成酶</a:t>
            </a:r>
            <a:endParaRPr lang="zh-CN" altLang="en-US" sz="2800" b="1" dirty="0">
              <a:solidFill>
                <a:srgbClr val="CC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4372" name="Text Box 4"/>
          <p:cNvSpPr txBox="1"/>
          <p:nvPr/>
        </p:nvSpPr>
        <p:spPr>
          <a:xfrm>
            <a:off x="7803515" y="1143000"/>
            <a:ext cx="670560" cy="3886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能量的 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释放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73" name="Text Box 3"/>
          <p:cNvSpPr txBox="1"/>
          <p:nvPr/>
        </p:nvSpPr>
        <p:spPr>
          <a:xfrm>
            <a:off x="572453" y="1219200"/>
            <a:ext cx="670560" cy="37338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能量的 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储存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6" grpId="0"/>
      <p:bldP spid="14357" grpId="0"/>
      <p:bldP spid="14371" grpId="0"/>
      <p:bldP spid="14372" grpId="0"/>
      <p:bldP spid="143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900113" y="1052513"/>
            <a:ext cx="5400675" cy="5791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x-none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的水解：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243" name="组合 10242"/>
          <p:cNvGrpSpPr/>
          <p:nvPr/>
        </p:nvGrpSpPr>
        <p:grpSpPr>
          <a:xfrm>
            <a:off x="1763713" y="1916113"/>
            <a:ext cx="5410200" cy="747712"/>
            <a:chOff x="0" y="0"/>
            <a:chExt cx="3408" cy="471"/>
          </a:xfrm>
        </p:grpSpPr>
        <p:sp>
          <p:nvSpPr>
            <p:cNvPr id="2" name="Text Box 20"/>
            <p:cNvSpPr txBox="1"/>
            <p:nvPr/>
          </p:nvSpPr>
          <p:spPr>
            <a:xfrm>
              <a:off x="0" y="144"/>
              <a:ext cx="76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ATP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44" name="Text Box 21"/>
            <p:cNvSpPr txBox="1"/>
            <p:nvPr/>
          </p:nvSpPr>
          <p:spPr>
            <a:xfrm>
              <a:off x="2736" y="144"/>
              <a:ext cx="6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能量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45" name="Text Box 22"/>
            <p:cNvSpPr txBox="1"/>
            <p:nvPr/>
          </p:nvSpPr>
          <p:spPr>
            <a:xfrm>
              <a:off x="1542" y="144"/>
              <a:ext cx="1408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>
                <a:spcBef>
                  <a:spcPct val="50000"/>
                </a:spcBef>
              </a:pP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ADP + Pi +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0246" name="组合 10246"/>
            <p:cNvGrpSpPr/>
            <p:nvPr/>
          </p:nvGrpSpPr>
          <p:grpSpPr>
            <a:xfrm>
              <a:off x="720" y="0"/>
              <a:ext cx="720" cy="288"/>
              <a:chOff x="0" y="0"/>
              <a:chExt cx="720" cy="288"/>
            </a:xfrm>
          </p:grpSpPr>
          <p:sp>
            <p:nvSpPr>
              <p:cNvPr id="10247" name="Line 24"/>
              <p:cNvSpPr/>
              <p:nvPr/>
            </p:nvSpPr>
            <p:spPr>
              <a:xfrm>
                <a:off x="0" y="288"/>
                <a:ext cx="720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0248" name="Text Box 25"/>
              <p:cNvSpPr txBox="1"/>
              <p:nvPr/>
            </p:nvSpPr>
            <p:spPr>
              <a:xfrm>
                <a:off x="192" y="0"/>
                <a:ext cx="33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lvl="0" indent="0"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酶</a:t>
                </a:r>
                <a:endParaRPr lang="zh-CN" altLang="en-US" sz="2400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</p:grpSp>
      <p:grpSp>
        <p:nvGrpSpPr>
          <p:cNvPr id="10250" name="组合 10249"/>
          <p:cNvGrpSpPr/>
          <p:nvPr/>
        </p:nvGrpSpPr>
        <p:grpSpPr>
          <a:xfrm>
            <a:off x="755650" y="3341688"/>
            <a:ext cx="7410450" cy="2032000"/>
            <a:chOff x="0" y="0"/>
            <a:chExt cx="4668" cy="1280"/>
          </a:xfrm>
        </p:grpSpPr>
        <p:sp>
          <p:nvSpPr>
            <p:cNvPr id="3" name="文本框 10250"/>
            <p:cNvSpPr txBox="1"/>
            <p:nvPr/>
          </p:nvSpPr>
          <p:spPr>
            <a:xfrm>
              <a:off x="1080" y="0"/>
              <a:ext cx="166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酶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属于</a:t>
              </a: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_______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51" name="文本框 10251"/>
            <p:cNvSpPr txBox="1"/>
            <p:nvPr/>
          </p:nvSpPr>
          <p:spPr>
            <a:xfrm>
              <a:off x="1080" y="499"/>
              <a:ext cx="311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能量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可用于</a:t>
              </a: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_______________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52" name="文本框 10252"/>
            <p:cNvSpPr txBox="1"/>
            <p:nvPr/>
          </p:nvSpPr>
          <p:spPr>
            <a:xfrm>
              <a:off x="1035" y="953"/>
              <a:ext cx="363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en-US" altLang="x-none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ADP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和</a:t>
              </a:r>
              <a:r>
                <a:rPr lang="en-US" altLang="x-none" sz="2800" b="1" dirty="0">
                  <a:solidFill>
                    <a:schemeClr val="hlink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Pi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可用于</a:t>
              </a:r>
              <a:r>
                <a:rPr lang="en-US" altLang="x-none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_______________</a:t>
              </a:r>
              <a:endParaRPr lang="en-US" altLang="x-none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53" name="文本框 10253"/>
            <p:cNvSpPr txBox="1"/>
            <p:nvPr/>
          </p:nvSpPr>
          <p:spPr>
            <a:xfrm>
              <a:off x="0" y="499"/>
              <a:ext cx="10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 indent="0"/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该反应中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0254" name="左大括号 10254"/>
            <p:cNvSpPr/>
            <p:nvPr/>
          </p:nvSpPr>
          <p:spPr>
            <a:xfrm>
              <a:off x="998" y="97"/>
              <a:ext cx="91" cy="1137"/>
            </a:xfrm>
            <a:prstGeom prst="leftBrace">
              <a:avLst>
                <a:gd name="adj1" fmla="val 103947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 indent="0"/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256" name="文本框 10255"/>
          <p:cNvSpPr txBox="1"/>
          <p:nvPr/>
        </p:nvSpPr>
        <p:spPr>
          <a:xfrm>
            <a:off x="3622675" y="3284538"/>
            <a:ext cx="12557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水解酶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7" name="文本框 10256"/>
          <p:cNvSpPr txBox="1"/>
          <p:nvPr/>
        </p:nvSpPr>
        <p:spPr>
          <a:xfrm>
            <a:off x="4598988" y="4062413"/>
            <a:ext cx="2317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各项生命活动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8" name="文本框 10257"/>
          <p:cNvSpPr txBox="1"/>
          <p:nvPr/>
        </p:nvSpPr>
        <p:spPr>
          <a:xfrm>
            <a:off x="5403850" y="4797425"/>
            <a:ext cx="23241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重新合成</a:t>
            </a:r>
            <a:r>
              <a:rPr lang="en-US" altLang="x-none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endParaRPr lang="en-US" altLang="x-none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6" grpId="0"/>
      <p:bldP spid="10257" grpId="0"/>
      <p:bldP spid="10258" grpId="0"/>
    </p:bldLst>
  </p:timing>
</p:sld>
</file>

<file path=ppt/theme/theme1.xml><?xml version="1.0" encoding="utf-8"?>
<a:theme xmlns:a="http://schemas.openxmlformats.org/drawingml/2006/main" name="主题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2484</Words>
  <Application>WPS 演示</Application>
  <PresentationFormat>在屏幕上显示</PresentationFormat>
  <Paragraphs>511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黑体</vt:lpstr>
      <vt:lpstr>华文新魏</vt:lpstr>
      <vt:lpstr>Times New Roman</vt:lpstr>
      <vt:lpstr>幼圆</vt:lpstr>
      <vt:lpstr>华文中宋</vt:lpstr>
      <vt:lpstr>Verdana</vt:lpstr>
      <vt:lpstr>华文行楷</vt:lpstr>
      <vt:lpstr>Tahoma</vt:lpstr>
      <vt:lpstr>楷体_GB2312</vt:lpstr>
      <vt:lpstr>华文楷体</vt:lpstr>
      <vt:lpstr>Latha</vt:lpstr>
      <vt:lpstr>微软雅黑</vt:lpstr>
      <vt:lpstr>新宋体</vt:lpstr>
      <vt:lpstr>Arial Unicode MS</vt:lpstr>
      <vt:lpstr>Arial Black</vt:lpstr>
      <vt:lpstr>隶书</vt:lpstr>
      <vt:lpstr>Wingdings 2</vt:lpstr>
      <vt:lpstr>Wingdings</vt:lpstr>
      <vt:lpstr>Dotum</vt:lpstr>
      <vt:lpstr>Cambria</vt:lpstr>
      <vt:lpstr>Arial Unicode MS</vt:lpstr>
      <vt:lpstr>主题1</vt:lpstr>
      <vt:lpstr>Paint.Picture</vt:lpstr>
      <vt:lpstr>Paint.Picture</vt:lpstr>
      <vt:lpstr>Photoshop.Image.6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www.jb1000.com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www.jb1000.com</dc:title>
  <dc:creator>www.jb1000.com</dc:creator>
  <cp:keywords>www.jb1000.com</cp:keywords>
  <dc:description>www.jb1000.com</dc:description>
  <dc:subject>www.jb1000.com</dc:subject>
  <cp:category>www.jb1000.com</cp:category>
  <cp:lastModifiedBy>chenruixue</cp:lastModifiedBy>
  <cp:revision>76</cp:revision>
  <dcterms:created xsi:type="dcterms:W3CDTF">2008-12-11T06:03:18Z</dcterms:created>
  <dcterms:modified xsi:type="dcterms:W3CDTF">2016-12-06T07:19:14Z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