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27"/>
  </p:handoutMasterIdLst>
  <p:sldIdLst>
    <p:sldId id="256" r:id="rId3"/>
    <p:sldId id="395" r:id="rId4"/>
    <p:sldId id="555" r:id="rId6"/>
    <p:sldId id="556" r:id="rId7"/>
    <p:sldId id="557" r:id="rId8"/>
    <p:sldId id="576" r:id="rId9"/>
    <p:sldId id="558" r:id="rId10"/>
    <p:sldId id="559" r:id="rId11"/>
    <p:sldId id="560" r:id="rId12"/>
    <p:sldId id="561" r:id="rId13"/>
    <p:sldId id="562" r:id="rId14"/>
    <p:sldId id="563" r:id="rId15"/>
    <p:sldId id="564" r:id="rId16"/>
    <p:sldId id="565" r:id="rId17"/>
    <p:sldId id="566" r:id="rId18"/>
    <p:sldId id="567" r:id="rId19"/>
    <p:sldId id="568" r:id="rId20"/>
    <p:sldId id="569" r:id="rId21"/>
    <p:sldId id="570" r:id="rId22"/>
    <p:sldId id="571" r:id="rId23"/>
    <p:sldId id="572" r:id="rId24"/>
    <p:sldId id="573" r:id="rId25"/>
    <p:sldId id="574" r:id="rId2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B5FD1"/>
    <a:srgbClr val="FF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99"/>
  </p:normalViewPr>
  <p:slideViewPr>
    <p:cSldViewPr>
      <p:cViewPr>
        <p:scale>
          <a:sx n="100" d="100"/>
          <a:sy n="100" d="100"/>
        </p:scale>
        <p:origin x="-1104" y="18"/>
      </p:cViewPr>
      <p:guideLst>
        <p:guide orient="horz" pos="2231"/>
        <p:guide pos="289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handoutMaster" Target="handoutMasters/handoutMaster1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页眉占位符 180225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7" name="日期占位符 180226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8" name="页脚占位符 180227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0229" name="灯片编号占位符 18022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ED039120-7805-44F4-B9A6-81C79CE3EFE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6B5DEF88-E82B-4435-8F02-74ECA1E778DC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A71D745C-1B6E-43EC-9CDB-C31AF042E42E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927FB-866E-4BE9-8115-AA5A0994ECED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BE932-0118-4217-B9CF-D4E901CC3443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7C06E-9AE6-482F-9013-DE4AF3E85FE6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/>
        <p:txBody>
          <a:bodyPr/>
          <a:lstStyle/>
          <a:p>
            <a:pPr lvl="0"/>
            <a:endParaRPr lang="zh-CN" alt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5407B-FE61-40BC-9C75-F5FCF5602CE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buFont typeface="Arial" panose="020B0604020202020204" pitchFamily="34" charset="0"/>
              <a:buNone/>
              <a:defRPr>
                <a:ea typeface="楷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buFont typeface="Arial" panose="020B0604020202020204" pitchFamily="34" charset="0"/>
              <a:buNone/>
              <a:defRPr>
                <a:ea typeface="楷体" panose="02010609060101010101" pitchFamily="49" charset="-122"/>
                <a:sym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noProof="1">
                <a:ea typeface="楷体" panose="02010609060101010101" pitchFamily="49" charset="-122"/>
              </a:defRPr>
            </a:lvl1pPr>
          </a:lstStyle>
          <a:p>
            <a:pPr>
              <a:defRPr/>
            </a:pPr>
            <a:fld id="{42DB9D35-267B-4B5E-918F-E2FCF448D75B}" type="slidenum">
              <a:rPr lang="zh-CN" altLang="en-US"/>
            </a:fld>
            <a:endParaRPr lang="zh-CN" altLang="en-US"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02DA-898D-4CB3-9F25-121E74430AE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EAE2-DEBD-4220-AB96-99CF84E936EA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4AF84F-A714-43B1-AC85-FA316427213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06F33-51D4-4FD1-B956-434FDE614591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BABCFD-FBBF-4BA5-A3DD-5869DC39E787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370575-9476-4894-8EDE-465159B53F72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7B0B8-0197-43C1-B7B8-B6A093AEFF35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BB357-2F65-4366-8B74-3CD8E996F63C}" type="slidenum">
              <a:rPr lang="en-US" altLang="zh-CN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>
              <a:defRPr/>
            </a:pPr>
            <a:fld id="{A22D4253-6961-4969-B700-39B7CD88C2A4}" type="slidenum">
              <a:rPr lang="en-US" altLang="zh-CN"/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1.xml"/><Relationship Id="rId2" Type="http://schemas.openxmlformats.org/officeDocument/2006/relationships/tags" Target="../tags/tag13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2.xml"/><Relationship Id="rId2" Type="http://schemas.openxmlformats.org/officeDocument/2006/relationships/tags" Target="../tags/tag14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2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3.xml"/><Relationship Id="rId2" Type="http://schemas.openxmlformats.org/officeDocument/2006/relationships/tags" Target="../tags/tag15.xml"/><Relationship Id="rId1" Type="http://schemas.openxmlformats.org/officeDocument/2006/relationships/image" Target="../media/image1.jpe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4.xml"/><Relationship Id="rId2" Type="http://schemas.openxmlformats.org/officeDocument/2006/relationships/tags" Target="../tags/tag16.xml"/><Relationship Id="rId1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4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5.xml"/><Relationship Id="rId2" Type="http://schemas.openxmlformats.org/officeDocument/2006/relationships/tags" Target="../tags/tag17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6.xml"/><Relationship Id="rId2" Type="http://schemas.openxmlformats.org/officeDocument/2006/relationships/tags" Target="../tags/tag18.xml"/><Relationship Id="rId1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7.xml"/><Relationship Id="rId2" Type="http://schemas.openxmlformats.org/officeDocument/2006/relationships/tags" Target="../tags/tag19.xml"/><Relationship Id="rId1" Type="http://schemas.openxmlformats.org/officeDocument/2006/relationships/image" Target="../media/image1.jpeg"/></Relationships>
</file>

<file path=ppt/slides/_rels/slide1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8.xml"/><Relationship Id="rId2" Type="http://schemas.openxmlformats.org/officeDocument/2006/relationships/tags" Target="../tags/tag20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9.xml"/><Relationship Id="rId2" Type="http://schemas.openxmlformats.org/officeDocument/2006/relationships/tags" Target="../tags/tag21.xml"/><Relationship Id="rId1" Type="http://schemas.openxmlformats.org/officeDocument/2006/relationships/image" Target="../media/image1.jpeg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10.xml"/><Relationship Id="rId2" Type="http://schemas.openxmlformats.org/officeDocument/2006/relationships/tags" Target="../tags/tag22.xml"/><Relationship Id="rId1" Type="http://schemas.openxmlformats.org/officeDocument/2006/relationships/image" Target="../media/image1.jpeg"/></Relationships>
</file>

<file path=ppt/slides/_rels/slide2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11.xml"/><Relationship Id="rId2" Type="http://schemas.openxmlformats.org/officeDocument/2006/relationships/tags" Target="../tags/tag23.xml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7.xml"/><Relationship Id="rId3" Type="http://schemas.openxmlformats.org/officeDocument/2006/relationships/themeOverride" Target="../theme/themeOverride12.xml"/><Relationship Id="rId2" Type="http://schemas.openxmlformats.org/officeDocument/2006/relationships/tags" Target="../tags/tag24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7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3"/>
          <p:cNvSpPr txBox="1">
            <a:spLocks noChangeArrowheads="1"/>
          </p:cNvSpPr>
          <p:nvPr/>
        </p:nvSpPr>
        <p:spPr bwMode="auto">
          <a:xfrm>
            <a:off x="5723890" y="4721225"/>
            <a:ext cx="223075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zh-CN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2019</a:t>
            </a:r>
            <a:r>
              <a:rPr lang="zh-CN" altLang="en-US" sz="28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11</a:t>
            </a:r>
            <a:r>
              <a:rPr lang="zh-CN" altLang="en-US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endParaRPr lang="zh-CN" altLang="en-US" sz="28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TextBox 11"/>
          <p:cNvSpPr>
            <a:spLocks noChangeArrowheads="1"/>
          </p:cNvSpPr>
          <p:nvPr/>
        </p:nvSpPr>
        <p:spPr bwMode="auto">
          <a:xfrm>
            <a:off x="323528" y="2418611"/>
            <a:ext cx="8353425" cy="9220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/>
            <a:r>
              <a:rPr lang="zh-CN" altLang="en-US" sz="54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  <a:sym typeface="楷体" panose="02010609060101010101" pitchFamily="49" charset="-122"/>
              </a:rPr>
              <a:t>秦淮中学高二期中分析会</a:t>
            </a:r>
            <a:endParaRPr lang="zh-CN" altLang="en-US" sz="54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楷体" panose="02010609060101010101" pitchFamily="49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班级均分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274320" y="1288415"/>
          <a:ext cx="8542020" cy="4711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835"/>
                <a:gridCol w="711835"/>
                <a:gridCol w="711835"/>
                <a:gridCol w="711835"/>
                <a:gridCol w="711835"/>
                <a:gridCol w="711835"/>
                <a:gridCol w="711835"/>
                <a:gridCol w="711835"/>
                <a:gridCol w="711835"/>
                <a:gridCol w="711835"/>
                <a:gridCol w="711835"/>
                <a:gridCol w="711835"/>
              </a:tblGrid>
              <a:tr h="52705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选考物理总分均分（等级分）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>
                      <a:noFill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3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班级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物地政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物理类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72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班级</a:t>
                      </a:r>
                      <a:endParaRPr lang="zh-CN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53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参考</a:t>
                      </a:r>
                      <a:endParaRPr lang="zh-CN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均总分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452.355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440.167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441.955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444.343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453.160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455.613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444.412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445.769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499.75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497.787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457.621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39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班级与年级均</a:t>
                      </a:r>
                      <a:endParaRPr lang="zh-CN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总分差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-5.267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-17.455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-15.667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-13.279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-4.461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-2.008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-13.210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-11.852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42.129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40.166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53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年级</a:t>
                      </a:r>
                      <a:endParaRPr lang="zh-CN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名次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_GB2312" charset="-122"/>
                        </a:rPr>
                        <a:t>班主任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_GB231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冯阳旭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王梅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朱龙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吉文勇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晏拓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周国溢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叶贵梅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黄晓青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宋慧敏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孙帮兰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713105" y="1000224"/>
          <a:ext cx="7512050" cy="5057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030"/>
                <a:gridCol w="778510"/>
                <a:gridCol w="779780"/>
                <a:gridCol w="779145"/>
                <a:gridCol w="779780"/>
                <a:gridCol w="779145"/>
                <a:gridCol w="779145"/>
                <a:gridCol w="779780"/>
                <a:gridCol w="800735"/>
              </a:tblGrid>
              <a:tr h="568960">
                <a:tc grid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选考历史语文均分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89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史地政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美术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史生政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历史类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7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7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张仕梅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龚静溪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刘莉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龚静溪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王露浛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王露浛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丁效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95.17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95.15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92.57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94.61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93.43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90.48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94.41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93.76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03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1.41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1.38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-1.19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0.85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-0.33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-3.29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0.65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11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78.85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74.51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62.50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73.58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75.56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69.68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116.50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104.50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109.50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111.00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107.00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103.50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104.50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116.50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713105" y="1000224"/>
          <a:ext cx="7512050" cy="5057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696"/>
                <a:gridCol w="589879"/>
                <a:gridCol w="590841"/>
                <a:gridCol w="590359"/>
                <a:gridCol w="590841"/>
                <a:gridCol w="590360"/>
                <a:gridCol w="590359"/>
                <a:gridCol w="590841"/>
                <a:gridCol w="606719"/>
                <a:gridCol w="606718"/>
                <a:gridCol w="606719"/>
                <a:gridCol w="606718"/>
              </a:tblGrid>
              <a:tr h="56896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/>
                        <a:t>选考物理语文均分</a:t>
                      </a:r>
                      <a:endParaRPr lang="zh-CN" altLang="en-US" sz="2000" b="1"/>
                    </a:p>
                  </a:txBody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689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物地政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物理类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37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37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宋慧敏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王梅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柏继红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吕芙蓉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吕芙蓉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柏继红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孙斌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钱泽舒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宋慧敏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王梅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94.95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92.46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88.01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90.93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92.40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91.50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89.31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90.25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97.36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94.53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92.19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6203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2.75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0.27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-4.18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-1.26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0.21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-0.69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-2.88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-1.94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5.17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2.34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11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78.18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62.96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47.27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59.26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66.04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62.26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49.02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57.69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85.19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77.78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64.67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109.00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114.00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101.00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103.50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109.00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107.50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105.00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104.00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113.50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107.50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114.00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464820" y="1463324"/>
          <a:ext cx="8256905" cy="442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490"/>
                <a:gridCol w="855980"/>
                <a:gridCol w="857250"/>
                <a:gridCol w="856615"/>
                <a:gridCol w="856615"/>
                <a:gridCol w="856615"/>
                <a:gridCol w="855980"/>
                <a:gridCol w="856615"/>
                <a:gridCol w="880745"/>
              </a:tblGrid>
              <a:tr h="439420">
                <a:tc grid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选考历史数学均分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73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美术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史生政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历史类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5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82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严建英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李鑫杰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陈金华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陈金华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谭春林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万年贵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严建英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83.07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79.28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75.60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76.31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71.88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66.90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80.96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76.43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22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6.63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2.85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-0.83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-0.12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-4.55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-9.54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4.52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07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32.69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25.49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26.42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6.82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24.44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20.70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114.00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113.00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104.50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103.00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107.50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106.50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118.50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118.50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713105" y="1000224"/>
          <a:ext cx="7512050" cy="5057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696"/>
                <a:gridCol w="589879"/>
                <a:gridCol w="590841"/>
                <a:gridCol w="590359"/>
                <a:gridCol w="590841"/>
                <a:gridCol w="590360"/>
                <a:gridCol w="590359"/>
                <a:gridCol w="590841"/>
                <a:gridCol w="606719"/>
                <a:gridCol w="606718"/>
                <a:gridCol w="606719"/>
                <a:gridCol w="606718"/>
              </a:tblGrid>
              <a:tr h="56896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/>
                        <a:t>选考物理数学均分</a:t>
                      </a:r>
                      <a:endParaRPr lang="zh-CN" altLang="en-US" sz="2000" b="1"/>
                    </a:p>
                  </a:txBody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689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物地政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物理类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37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37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周国溢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吉文勇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李鑫杰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吉文勇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张彩转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周国溢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孙帮兰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张彩转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郑必强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孙帮兰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94.80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87.07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88.96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88.96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93.44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95.72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92.84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95.33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102.50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106.78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94.64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6203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0.16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-7.56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-5.67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-5.68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-1.19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1.08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-1.80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0.69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7.86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12.14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5.45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3.77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3.70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3.70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1.68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11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61.82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51.85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52.73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55.56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62.26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60.38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60.78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71.15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90.74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66.73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123.00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116.00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116.00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119.00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121.50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119.00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115.00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117.00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124.50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133.50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133.50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464820" y="1463324"/>
          <a:ext cx="8256905" cy="442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490"/>
                <a:gridCol w="855980"/>
                <a:gridCol w="857250"/>
                <a:gridCol w="856615"/>
                <a:gridCol w="856615"/>
                <a:gridCol w="856615"/>
                <a:gridCol w="855980"/>
                <a:gridCol w="856615"/>
                <a:gridCol w="880745"/>
              </a:tblGrid>
              <a:tr h="439420">
                <a:tc grid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选考历史英语均分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73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美术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史生政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历史类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5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82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笪慧慧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艾宝芝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艾宝芝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马静影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袁贵明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笪慧慧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李婉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96.16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90.57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91.93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94.92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95.28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85.65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96.18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93.07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22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3.09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-1.14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1.85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2.21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-7.42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3.11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3.85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1.96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2.08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1.89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2.27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4.44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2.33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07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67.31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54.90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62.50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66.04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76.00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40.91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62.22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61.81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122.00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126.00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122.00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117.00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128.50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123.00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128.50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713105" y="1000224"/>
          <a:ext cx="7512050" cy="5057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696"/>
                <a:gridCol w="589879"/>
                <a:gridCol w="590841"/>
                <a:gridCol w="590359"/>
                <a:gridCol w="590841"/>
                <a:gridCol w="590360"/>
                <a:gridCol w="590359"/>
                <a:gridCol w="590841"/>
                <a:gridCol w="606719"/>
                <a:gridCol w="606718"/>
                <a:gridCol w="606719"/>
                <a:gridCol w="606718"/>
              </a:tblGrid>
              <a:tr h="56896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/>
                        <a:t>选考物理英语均分</a:t>
                      </a:r>
                      <a:endParaRPr lang="zh-CN" altLang="en-US" sz="2000" b="1"/>
                    </a:p>
                  </a:txBody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689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物地政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物理类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37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37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谢爱华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万爱平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吴许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万爱平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谢爱华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李婉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马静影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张青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吴许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张青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88.05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88.17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90.80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88.38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87.55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87.92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84.88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85.06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92.24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93.97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88.74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6203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-0.69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-0.58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2.06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-0.36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-1.20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-0.82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-3.86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-3.69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3.50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5.23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3.70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1.82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1.85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3.70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1.85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1.31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11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49.09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38.89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49.09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51.85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54.72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47.17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41.18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36.54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59.26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64.81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49.35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114.00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131.50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126.50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114.50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114.50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115.00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111.00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124.00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127.50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131.50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464820" y="1463324"/>
          <a:ext cx="8256905" cy="442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490"/>
                <a:gridCol w="855980"/>
                <a:gridCol w="857250"/>
                <a:gridCol w="856615"/>
                <a:gridCol w="856615"/>
                <a:gridCol w="856615"/>
                <a:gridCol w="855980"/>
                <a:gridCol w="856615"/>
                <a:gridCol w="880745"/>
              </a:tblGrid>
              <a:tr h="439420">
                <a:tc grid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选考历史均分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73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美术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史生政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历史类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5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82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曾照国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周红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许红美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周红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曾照国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刘娟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许红美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64.43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64.84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62.93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63.76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64.44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58.25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64.20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63.36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22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1.08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1.49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-0.43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0.41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1.08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-5.11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0.84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1.96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2.08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2.27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0.87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07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80.77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76.47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70.83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67.92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68.00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45.45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77.78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69.97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78.00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81.00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81.00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79.00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79.00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75.00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81.00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713105" y="1000224"/>
          <a:ext cx="7512050" cy="50571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1696"/>
                <a:gridCol w="589879"/>
                <a:gridCol w="590841"/>
                <a:gridCol w="590359"/>
                <a:gridCol w="590841"/>
                <a:gridCol w="590360"/>
                <a:gridCol w="590359"/>
                <a:gridCol w="590841"/>
                <a:gridCol w="606719"/>
                <a:gridCol w="606718"/>
                <a:gridCol w="606719"/>
                <a:gridCol w="606718"/>
              </a:tblGrid>
              <a:tr h="56896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/>
                        <a:t>选考物理均分</a:t>
                      </a:r>
                      <a:endParaRPr lang="zh-CN" altLang="en-US" sz="2000" b="1"/>
                    </a:p>
                  </a:txBody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689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物地政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物理类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37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37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周磊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周磊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朱龙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翟羽佳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吕长林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叶贵梅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叶贵梅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朱龙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翟羽佳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李久保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38.15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39.67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41.73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39.72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41.09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42.91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45.53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43.87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52.30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50.86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43.56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6203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-5.41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-3.90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-1.84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-3.84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-2.47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-0.66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1.97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0.30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8.73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7.30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11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1.82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5.56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9.09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1.85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3.77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7.55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13.73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7.69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25.93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16.67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9.35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052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68.00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65.00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72.00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61.50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73.00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72.50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68.50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73.00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75.00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77.00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77.00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230900" y="1941830"/>
          <a:ext cx="8571230" cy="3298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425"/>
                <a:gridCol w="1088390"/>
                <a:gridCol w="669925"/>
                <a:gridCol w="1089660"/>
                <a:gridCol w="1087755"/>
                <a:gridCol w="1089025"/>
                <a:gridCol w="1089025"/>
                <a:gridCol w="1089025"/>
              </a:tblGrid>
              <a:tr h="379730"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20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选考生物均分（等级分）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班级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历史班</a:t>
                      </a:r>
                      <a:endParaRPr lang="zh-CN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合计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物理班</a:t>
                      </a:r>
                      <a:endParaRPr lang="zh-CN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合计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班级人数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211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参考人数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211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任课教师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陈萍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陈萍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张妍涛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陈萍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张妍涛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6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均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  </a:t>
                      </a: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66.76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68.35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64.83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76.41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74.56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71.13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9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班级与年级</a:t>
                      </a:r>
                      <a:endParaRPr lang="zh-CN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均分差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-4.38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-2.78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-6.31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5.27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3.42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33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年级名次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优分率％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4.44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17.65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7.69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33.33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25.93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21.33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合格率％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82.22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76.47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69.23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100.00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98.15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86.26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27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最高分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84.00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87.00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95.00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97.00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97.00 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109220" y="476885"/>
            <a:ext cx="521589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2018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级高二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入学情况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52120" y="1936750"/>
          <a:ext cx="8196580" cy="319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940"/>
                <a:gridCol w="1170940"/>
                <a:gridCol w="1170940"/>
                <a:gridCol w="1170940"/>
                <a:gridCol w="1170940"/>
                <a:gridCol w="1170940"/>
                <a:gridCol w="1170940"/>
              </a:tblGrid>
              <a:tr h="8191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</a:rPr>
                        <a:t>入学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1000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1304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1656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2005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2345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2672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</a:tr>
              <a:tr h="7924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秦淮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269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7924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天印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43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263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554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832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900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7924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临江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</a:t>
                      </a:r>
                      <a:endParaRPr lang="en-US" altLang="zh-CN"/>
                    </a:p>
                  </a:txBody>
                  <a:tcPr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464820" y="1463324"/>
          <a:ext cx="8256905" cy="44227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0490"/>
                <a:gridCol w="855980"/>
                <a:gridCol w="857250"/>
                <a:gridCol w="856615"/>
                <a:gridCol w="856615"/>
                <a:gridCol w="856615"/>
                <a:gridCol w="855980"/>
                <a:gridCol w="856615"/>
                <a:gridCol w="880745"/>
              </a:tblGrid>
              <a:tr h="439420">
                <a:tc grid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选考历史政治均分（等级分）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73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美术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史生政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历史类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45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82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刘燕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李柱明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李柱明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王金平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王金平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刘勇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胡海英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718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71.38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73.90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70.98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70.42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72.60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58.50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71.62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70.11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22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4.506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7.024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4.101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3.537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5.722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-8.378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4.744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28.85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25.49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16.67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11.32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2.27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15.56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17.49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07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84.62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92.16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85.42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84.91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43.18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93.33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82.51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28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713105" y="1000224"/>
          <a:ext cx="7696835" cy="5082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3320"/>
                <a:gridCol w="720725"/>
                <a:gridCol w="721995"/>
                <a:gridCol w="721360"/>
                <a:gridCol w="721360"/>
                <a:gridCol w="721995"/>
                <a:gridCol w="721360"/>
                <a:gridCol w="721995"/>
                <a:gridCol w="741680"/>
                <a:gridCol w="741045"/>
              </a:tblGrid>
              <a:tr h="571500"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/>
                        <a:t>选考物理政治均分（等级分）</a:t>
                      </a:r>
                      <a:endParaRPr lang="zh-CN" altLang="en-US" sz="2000" b="1"/>
                    </a:p>
                  </a:txBody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/>
                </a:tc>
              </a:tr>
              <a:tr h="57277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物地政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物政生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物理类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97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427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68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427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624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胡海英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刘勇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刘燕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李柱明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柴维娜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柴维娜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刘勇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刘燕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561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69.33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65.02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67.82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67.54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67.00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68.15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63.49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66.44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66.88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62420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2.449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-1.860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0.940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0.659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0.122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1.273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-3.388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-0.436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17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306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9.09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11.11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14.55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7.41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5.66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15.09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5.88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7.69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9.60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243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89.09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61.11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83.64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81.48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79.25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79.25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66.67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76.92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77.28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306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2"/>
            </p:custDataLst>
          </p:nvPr>
        </p:nvGraphicFramePr>
        <p:xfrm>
          <a:off x="464820" y="1463324"/>
          <a:ext cx="8247380" cy="4460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/>
                <a:gridCol w="953135"/>
                <a:gridCol w="955675"/>
                <a:gridCol w="954405"/>
                <a:gridCol w="954405"/>
                <a:gridCol w="955040"/>
                <a:gridCol w="954405"/>
                <a:gridCol w="981075"/>
              </a:tblGrid>
              <a:tr h="443230">
                <a:tc gridSpan="8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选考历史地理均分（等级分）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535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美术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历史类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26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298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09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298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63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肖英琳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肖英琳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李大清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艾云花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徐红霞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徐红霞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09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67.71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65.39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68.33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65.36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66.64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58.05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65.39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93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-2.946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-5.265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-2.324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-5.299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-4.017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-12.612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21.15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15.69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18.75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9.43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2.27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14.77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76.92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62.75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72.92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66.04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72.00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34.09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64.77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学科分析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2"/>
            </p:custDataLst>
          </p:nvPr>
        </p:nvGraphicFramePr>
        <p:xfrm>
          <a:off x="713105" y="1000224"/>
          <a:ext cx="7644130" cy="5069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52525"/>
                <a:gridCol w="713740"/>
                <a:gridCol w="715010"/>
                <a:gridCol w="715010"/>
                <a:gridCol w="715010"/>
                <a:gridCol w="715010"/>
                <a:gridCol w="714375"/>
                <a:gridCol w="734695"/>
                <a:gridCol w="734695"/>
                <a:gridCol w="734060"/>
              </a:tblGrid>
              <a:tr h="570230">
                <a:tc gridSpan="10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/>
                        <a:t>选考物理地理均分（等级分）</a:t>
                      </a:r>
                      <a:endParaRPr lang="zh-CN" altLang="en-US" sz="2000" b="1"/>
                    </a:p>
                  </a:txBody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 marL="12700" marR="12700" marT="12700" vert="horz" anchor="ctr"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7086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物地政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物地政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物地生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物理类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34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432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561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参考人数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432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97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任课教师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李大清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王仲民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王仲民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吉玲利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吉玲利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艾云花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吉玲利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艾云花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43497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  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67.07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67.78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64.64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68.81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71.68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69.42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78.94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77.09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70.66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62230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班级与年级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均分差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-3.585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-2.880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-6.021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-1.843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1.022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-1.242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8.287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6.435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116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年级名次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17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优分率％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16.36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11.11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10.91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18.52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28.30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26.42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40.74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35.19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23.38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17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合格率％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74.55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72.22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65.45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75.93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88.68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81.13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100.00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94.44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81.48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  <a:tr h="39179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最高分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89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90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92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109220" y="476885"/>
            <a:ext cx="536321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2018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级高二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期中情况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452755" y="1933203"/>
          <a:ext cx="8214360" cy="31965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480"/>
                <a:gridCol w="1173480"/>
                <a:gridCol w="1173480"/>
                <a:gridCol w="1173480"/>
                <a:gridCol w="1173480"/>
                <a:gridCol w="1173480"/>
                <a:gridCol w="1173480"/>
              </a:tblGrid>
              <a:tr h="81915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</a:rPr>
                        <a:t>期中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1027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1340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1534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1938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2334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2551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</a:tr>
              <a:tr h="7924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秦淮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14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189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322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400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7924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天印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74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180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260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429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581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649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79248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临江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15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85</a:t>
                      </a:r>
                      <a:endParaRPr lang="en-US" altLang="zh-CN"/>
                    </a:p>
                  </a:txBody>
                  <a:tcPr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109220" y="476885"/>
            <a:ext cx="617410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2018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级高二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入学期中对比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434340" y="3677920"/>
          <a:ext cx="8214360" cy="1998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480"/>
                <a:gridCol w="1173480"/>
                <a:gridCol w="1173480"/>
                <a:gridCol w="1173480"/>
                <a:gridCol w="1173480"/>
                <a:gridCol w="1173480"/>
                <a:gridCol w="1173480"/>
              </a:tblGrid>
              <a:tr h="51181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</a:rPr>
                        <a:t>期中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1027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1340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1534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1938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2334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2551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</a:tr>
              <a:tr h="49593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秦淮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14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189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322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400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4953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天印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74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180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260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429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581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649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4953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临江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15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85</a:t>
                      </a:r>
                      <a:endParaRPr lang="en-US" altLang="zh-CN"/>
                    </a:p>
                  </a:txBody>
                  <a:tcPr anchor="ctr" anchorCtr="0"/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452120" y="1520825"/>
          <a:ext cx="8196580" cy="18884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0940"/>
                <a:gridCol w="1170940"/>
                <a:gridCol w="1170940"/>
                <a:gridCol w="1170940"/>
                <a:gridCol w="1170940"/>
                <a:gridCol w="1170940"/>
                <a:gridCol w="1170940"/>
              </a:tblGrid>
              <a:tr h="48387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>
                          <a:solidFill>
                            <a:srgbClr val="FF0000"/>
                          </a:solidFill>
                        </a:rPr>
                        <a:t>入学</a:t>
                      </a:r>
                      <a:endParaRPr lang="zh-CN" altLang="en-US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947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1304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1656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2005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2345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>
                          <a:solidFill>
                            <a:srgbClr val="FF0000"/>
                          </a:solidFill>
                        </a:rPr>
                        <a:t>2672</a:t>
                      </a:r>
                      <a:endParaRPr lang="en-US" altLang="zh-CN">
                        <a:solidFill>
                          <a:srgbClr val="FF0000"/>
                        </a:solidFill>
                      </a:endParaRPr>
                    </a:p>
                  </a:txBody>
                  <a:tcPr anchor="ctr" anchorCtr="0"/>
                </a:tc>
              </a:tr>
              <a:tr h="4679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秦淮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269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46863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天印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43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263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554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832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900</a:t>
                      </a:r>
                      <a:endParaRPr lang="en-US" altLang="zh-CN"/>
                    </a:p>
                  </a:txBody>
                  <a:tcPr anchor="ctr" anchorCtr="0"/>
                </a:tc>
              </a:tr>
              <a:tr h="46799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/>
                        <a:t>临江</a:t>
                      </a:r>
                      <a:endParaRPr lang="zh-CN" altLang="en-US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0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1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2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6</a:t>
                      </a:r>
                      <a:endParaRPr lang="en-US" altLang="zh-CN"/>
                    </a:p>
                  </a:txBody>
                  <a:tcPr anchor="ctr" anchorCtr="0"/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/>
                        <a:t>9</a:t>
                      </a:r>
                      <a:endParaRPr lang="en-US" altLang="zh-CN"/>
                    </a:p>
                  </a:txBody>
                  <a:tcPr anchor="ctr" anchorCtr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文理人数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42538" y="1556258"/>
          <a:ext cx="9045575" cy="3509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5100"/>
                <a:gridCol w="543560"/>
                <a:gridCol w="544195"/>
                <a:gridCol w="543560"/>
                <a:gridCol w="542925"/>
                <a:gridCol w="544195"/>
                <a:gridCol w="543560"/>
                <a:gridCol w="544195"/>
                <a:gridCol w="542925"/>
                <a:gridCol w="543560"/>
                <a:gridCol w="543560"/>
                <a:gridCol w="543560"/>
                <a:gridCol w="543560"/>
                <a:gridCol w="543560"/>
                <a:gridCol w="543560"/>
              </a:tblGrid>
              <a:tr h="351155">
                <a:tc gridSpan="15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 spc="1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选考物理总分名次（等级分）</a:t>
                      </a:r>
                      <a:endParaRPr lang="zh-CN" altLang="en-US" sz="1200" b="1" spc="10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901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江宁区</a:t>
                      </a:r>
                      <a:endParaRPr lang="zh-CN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291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381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463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550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653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731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834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938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1052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1180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1309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1412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1544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1673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南京市秦淮中学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68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106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143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181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234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289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南京市临江高级中学</a:t>
                      </a:r>
                      <a:endParaRPr lang="zh-CN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29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47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8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南京市天印高级中学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52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78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116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157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204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258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298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340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384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105"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 gridSpan="14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600" b="1" spc="100">
                          <a:solidFill>
                            <a:srgbClr val="000000"/>
                          </a:solidFill>
                          <a:uFillTx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选考历史总分名次（等级分）</a:t>
                      </a:r>
                      <a:endParaRPr lang="zh-CN" altLang="en-US" sz="1600" b="1" spc="100">
                        <a:solidFill>
                          <a:srgbClr val="000000"/>
                        </a:solidFill>
                        <a:uFillTx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4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江宁区</a:t>
                      </a:r>
                      <a:endParaRPr lang="zh-CN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179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222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274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326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374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432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506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596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675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758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842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922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1007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7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南京市秦淮中学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61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83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118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141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166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7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南京市临江高级中学</a:t>
                      </a:r>
                      <a:endParaRPr lang="zh-CN" altLang="en-US" sz="12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21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33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56</a:t>
                      </a: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27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南京市天印高级中学</a:t>
                      </a:r>
                      <a:endParaRPr lang="zh-CN" altLang="en-US" sz="12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14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22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38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63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102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146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185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225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249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283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309</a:t>
                      </a:r>
                      <a:endParaRPr lang="en-US" altLang="en-US" sz="12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2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期中单科超区均分人数</a:t>
            </a:r>
            <a:endParaRPr lang="en-US" altLang="zh-CN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289560" y="1028700"/>
          <a:ext cx="8610600" cy="4732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510"/>
                <a:gridCol w="765810"/>
                <a:gridCol w="396613"/>
                <a:gridCol w="396613"/>
                <a:gridCol w="396613"/>
                <a:gridCol w="396613"/>
                <a:gridCol w="396613"/>
                <a:gridCol w="396875"/>
                <a:gridCol w="396351"/>
                <a:gridCol w="396613"/>
                <a:gridCol w="396613"/>
                <a:gridCol w="396613"/>
                <a:gridCol w="396613"/>
                <a:gridCol w="396613"/>
                <a:gridCol w="396613"/>
                <a:gridCol w="396613"/>
                <a:gridCol w="396613"/>
                <a:gridCol w="396613"/>
                <a:gridCol w="396613"/>
                <a:gridCol w="450850"/>
              </a:tblGrid>
              <a:tr h="533400">
                <a:tc gridSpan="20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ea typeface="宋体" panose="02010600030101010101" pitchFamily="2" charset="-122"/>
                          <a:sym typeface="+mn-ea"/>
                        </a:rPr>
                        <a:t>南京市秦淮中学单科超区均分人数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b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46672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区均分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8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0班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r>
                        <a:rPr lang="en-US" sz="14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7班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ea typeface="宋体" panose="02010600030101010101" pitchFamily="2" charset="-122"/>
                        </a:rPr>
                        <a:t>合计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45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cs typeface="Arial" panose="020B0604020202020204" pitchFamily="34" charset="0"/>
                        </a:rPr>
                        <a:t>语文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95.88</a:t>
                      </a:r>
                      <a:endParaRPr 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26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17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14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27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16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17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34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334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cs typeface="Arial" panose="020B0604020202020204" pitchFamily="34" charset="0"/>
                        </a:rPr>
                        <a:t>数学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93.52</a:t>
                      </a:r>
                      <a:endParaRPr 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13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27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42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52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344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cs typeface="Arial" panose="020B0604020202020204" pitchFamily="34" charset="0"/>
                        </a:rPr>
                        <a:t>英语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97.86</a:t>
                      </a:r>
                      <a:endParaRPr 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24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27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12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13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16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14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286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0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cs typeface="Arial" panose="020B0604020202020204" pitchFamily="34" charset="0"/>
                        </a:rPr>
                        <a:t>物理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52.54</a:t>
                      </a:r>
                      <a:endParaRPr 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13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6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14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23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117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cs typeface="Arial" panose="020B0604020202020204" pitchFamily="34" charset="0"/>
                        </a:rPr>
                        <a:t>生物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69.33</a:t>
                      </a:r>
                      <a:endParaRPr 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43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144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82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cs typeface="Arial" panose="020B0604020202020204" pitchFamily="34" charset="0"/>
                        </a:rPr>
                        <a:t>政治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68.65</a:t>
                      </a:r>
                      <a:endParaRPr 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32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33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7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24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26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16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26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412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67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cs typeface="Arial" panose="020B0604020202020204" pitchFamily="34" charset="0"/>
                        </a:rPr>
                        <a:t>历史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65.78</a:t>
                      </a:r>
                      <a:endParaRPr 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16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22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21</a:t>
                      </a:r>
                      <a:endParaRPr 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139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7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cs typeface="Arial" panose="020B0604020202020204" pitchFamily="34" charset="0"/>
                        </a:rPr>
                        <a:t>地理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66.93</a:t>
                      </a:r>
                      <a:endParaRPr 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27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13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27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34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35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40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28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chemeClr val="tx1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51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FF0000"/>
                          </a:solidFill>
                          <a:latin typeface="Arial" panose="020B0604020202020204" pitchFamily="34" charset="0"/>
                        </a:rPr>
                        <a:t>49</a:t>
                      </a:r>
                      <a:endParaRPr lang="en-US" altLang="en-US" sz="1400" b="0">
                        <a:solidFill>
                          <a:srgbClr val="FF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Arial" panose="020B0604020202020204" charset="-122"/>
                        </a:rPr>
                        <a:t>445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Arial" panose="020B0604020202020204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文科人数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530225" y="1968500"/>
          <a:ext cx="7930515" cy="3094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430"/>
                <a:gridCol w="581660"/>
                <a:gridCol w="581025"/>
                <a:gridCol w="581660"/>
                <a:gridCol w="581025"/>
                <a:gridCol w="581660"/>
                <a:gridCol w="581025"/>
                <a:gridCol w="581660"/>
                <a:gridCol w="581025"/>
                <a:gridCol w="581660"/>
                <a:gridCol w="581025"/>
                <a:gridCol w="581660"/>
              </a:tblGrid>
              <a:tr h="364490">
                <a:tc gridSpan="12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选考历史总分名次（等级分）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73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江宁区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179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326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374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432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506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596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675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758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842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922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1007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1班</a:t>
                      </a:r>
                      <a:endParaRPr lang="zh-CN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</a:t>
                      </a: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6</a:t>
                      </a: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8</a:t>
                      </a: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14</a:t>
                      </a: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16</a:t>
                      </a: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21</a:t>
                      </a: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25</a:t>
                      </a: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30</a:t>
                      </a: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35</a:t>
                      </a:r>
                      <a:endParaRPr 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2</a:t>
                      </a: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  <a:sym typeface="+mn-ea"/>
                        </a:rPr>
                        <a:t>班</a:t>
                      </a:r>
                      <a:endParaRPr lang="zh-CN" sz="14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8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11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13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23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3</a:t>
                      </a: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  <a:sym typeface="+mn-ea"/>
                        </a:rPr>
                        <a:t>班</a:t>
                      </a:r>
                      <a:endParaRPr lang="zh-CN" sz="14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9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17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27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415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4</a:t>
                      </a: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  <a:sym typeface="+mn-ea"/>
                        </a:rPr>
                        <a:t>班</a:t>
                      </a:r>
                      <a:endParaRPr lang="zh-CN" sz="14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9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21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25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29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5</a:t>
                      </a: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  <a:sym typeface="+mn-ea"/>
                        </a:rPr>
                        <a:t>班</a:t>
                      </a:r>
                      <a:endParaRPr lang="zh-CN" sz="14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5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7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9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16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22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24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6</a:t>
                      </a: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  <a:sym typeface="+mn-ea"/>
                        </a:rPr>
                        <a:t>班</a:t>
                      </a:r>
                      <a:endParaRPr lang="zh-CN" sz="14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7</a:t>
                      </a:r>
                      <a:r>
                        <a:rPr lang="zh-CN" sz="1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  <a:sym typeface="+mn-ea"/>
                        </a:rPr>
                        <a:t>班</a:t>
                      </a:r>
                      <a:endParaRPr lang="zh-CN" sz="140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4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6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9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12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18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20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24</a:t>
                      </a:r>
                      <a:endParaRPr lang="en-US" sz="140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0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南京市秦淮中学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26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46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61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83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118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141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166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理科人数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2" name="表格 1"/>
          <p:cNvGraphicFramePr/>
          <p:nvPr>
            <p:custDataLst>
              <p:tags r:id="rId1"/>
            </p:custDataLst>
          </p:nvPr>
        </p:nvGraphicFramePr>
        <p:xfrm>
          <a:off x="404495" y="1210945"/>
          <a:ext cx="8229600" cy="483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3505"/>
                <a:gridCol w="490220"/>
                <a:gridCol w="489585"/>
                <a:gridCol w="489585"/>
                <a:gridCol w="489585"/>
                <a:gridCol w="489585"/>
                <a:gridCol w="489585"/>
                <a:gridCol w="490220"/>
                <a:gridCol w="489585"/>
                <a:gridCol w="489585"/>
                <a:gridCol w="489585"/>
                <a:gridCol w="489585"/>
                <a:gridCol w="490220"/>
                <a:gridCol w="489585"/>
                <a:gridCol w="489585"/>
              </a:tblGrid>
              <a:tr h="424180">
                <a:tc gridSpan="15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选考物理总分名次（等级分）</a:t>
                      </a:r>
                      <a:endParaRPr lang="en-US" altLang="en-US" sz="12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黑体" panose="02010609060101010101" pitchFamily="49" charset="-122"/>
                        </a:rPr>
                        <a:t>江宁区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291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381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463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550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653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731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834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938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1052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1180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1309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1412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1544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黑体" panose="02010609060101010101" pitchFamily="49" charset="-122"/>
                        </a:rPr>
                        <a:t>1673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黑体" panose="02010609060101010101" pitchFamily="49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11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12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14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15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16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17</a:t>
                      </a:r>
                      <a:r>
                        <a:rPr lang="zh-CN" altLang="en-US" sz="1400" b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</a:t>
                      </a:r>
                      <a:endParaRPr lang="zh-CN" altLang="en-US" sz="1400" b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20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31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36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42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50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4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54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6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南京市秦淮中学</a:t>
                      </a:r>
                      <a:endParaRPr lang="zh-CN" altLang="en-US" sz="1400" b="1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7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9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15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25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44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68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106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143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181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234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FF0000"/>
                          </a:solidFill>
                          <a:latin typeface="宋体" panose="02010600030101010101" pitchFamily="2" charset="-122"/>
                        </a:rPr>
                        <a:t>289</a:t>
                      </a:r>
                      <a:endParaRPr lang="en-US" altLang="en-US" sz="1400" b="1">
                        <a:solidFill>
                          <a:srgbClr val="FF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4" name="Text Box 3"/>
          <p:cNvSpPr txBox="1">
            <a:spLocks noChangeArrowheads="1"/>
          </p:cNvSpPr>
          <p:nvPr/>
        </p:nvSpPr>
        <p:spPr bwMode="auto">
          <a:xfrm>
            <a:off x="-106045" y="405130"/>
            <a:ext cx="6303645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</a:pP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  <a:r>
              <a:rPr lang="zh-CN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期中分析</a:t>
            </a:r>
            <a:r>
              <a:rPr lang="en-US" altLang="zh-CN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—</a:t>
            </a:r>
            <a:r>
              <a:rPr lang="zh-CN" altLang="en-US" sz="32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班级均分</a:t>
            </a:r>
            <a:endParaRPr lang="zh-CN" altLang="en-US" sz="32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  <a:sym typeface="Wingdings" panose="05000000000000000000" pitchFamily="2" charset="2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306705" y="1428115"/>
          <a:ext cx="8497570" cy="41878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145"/>
                <a:gridCol w="869315"/>
                <a:gridCol w="869950"/>
                <a:gridCol w="869315"/>
                <a:gridCol w="869315"/>
                <a:gridCol w="869950"/>
                <a:gridCol w="869315"/>
                <a:gridCol w="869950"/>
                <a:gridCol w="869315"/>
              </a:tblGrid>
              <a:tr h="673735">
                <a:tc gridSpan="9"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sym typeface="+mn-ea"/>
                        </a:rPr>
                        <a:t>选考历史总分均分（等级分）</a:t>
                      </a:r>
                      <a:endParaRPr lang="zh-CN" altLang="en-US" sz="20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  <a:sym typeface="+mn-ea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37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班级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史地政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史地政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美术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sym typeface="+mn-ea"/>
                        </a:rPr>
                        <a:t>史生政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历史类</a:t>
                      </a:r>
                      <a:endParaRPr lang="zh-CN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2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合计</a:t>
                      </a:r>
                      <a:endParaRPr lang="zh-CN" altLang="en-US" sz="12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449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班级人数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5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参考人数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343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753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均总分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477.932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469.137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462.344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465.377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464.27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417.818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474.122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462.3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05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班级与年级</a:t>
                      </a:r>
                      <a:endParaRPr lang="zh-CN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均总分差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15.632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6.837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0.043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3.077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1.970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-44.482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11.822 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322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年级名次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1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6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4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7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2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96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楷体_GB2312" charset="-122"/>
                        </a:rPr>
                        <a:t>班主任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楷体_GB231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曾照国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李柱明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陈金华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马静影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王露浛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毕有勇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sz="1400" b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丁效</a:t>
                      </a:r>
                      <a:endParaRPr lang="zh-CN" altLang="en-US" sz="1400" b="1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400" b="0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>
                    <a:lnL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635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SLIDE_MODEL_TYPE" val="cover"/>
</p:tagLst>
</file>

<file path=ppt/tags/tag10.xml><?xml version="1.0" encoding="utf-8"?>
<p:tagLst xmlns:p="http://schemas.openxmlformats.org/presentationml/2006/main">
  <p:tag name="KSO_WM_UNIT_TABLE_BEAUTIFY" val="smartTable{0525f7ce-aeb8-47f3-854b-d5ce2f5e823a}"/>
</p:tagLst>
</file>

<file path=ppt/tags/tag11.xml><?xml version="1.0" encoding="utf-8"?>
<p:tagLst xmlns:p="http://schemas.openxmlformats.org/presentationml/2006/main">
  <p:tag name="KSO_WM_UNIT_TABLE_BEAUTIFY" val="smartTable{3b9a715d-0e8b-4c72-a12f-b9cef79cd682}"/>
</p:tagLst>
</file>

<file path=ppt/tags/tag12.xml><?xml version="1.0" encoding="utf-8"?>
<p:tagLst xmlns:p="http://schemas.openxmlformats.org/presentationml/2006/main">
  <p:tag name="KSO_WM_UNIT_TABLE_BEAUTIFY" val="smartTable{1c41bb00-e4a1-43a2-a428-327bf290c498}"/>
</p:tagLst>
</file>

<file path=ppt/tags/tag13.xml><?xml version="1.0" encoding="utf-8"?>
<p:tagLst xmlns:p="http://schemas.openxmlformats.org/presentationml/2006/main">
  <p:tag name="KSO_WM_UNIT_TABLE_BEAUTIFY" val="smartTable{1c41bb00-e4a1-43a2-a428-327bf290c498}"/>
</p:tagLst>
</file>

<file path=ppt/tags/tag14.xml><?xml version="1.0" encoding="utf-8"?>
<p:tagLst xmlns:p="http://schemas.openxmlformats.org/presentationml/2006/main">
  <p:tag name="KSO_WM_UNIT_TABLE_BEAUTIFY" val="smartTable{55f54da6-baef-4658-a2fa-a74a07faf245}"/>
</p:tagLst>
</file>

<file path=ppt/tags/tag15.xml><?xml version="1.0" encoding="utf-8"?>
<p:tagLst xmlns:p="http://schemas.openxmlformats.org/presentationml/2006/main">
  <p:tag name="KSO_WM_UNIT_TABLE_BEAUTIFY" val="smartTable{1c41bb00-e4a1-43a2-a428-327bf290c498}"/>
</p:tagLst>
</file>

<file path=ppt/tags/tag16.xml><?xml version="1.0" encoding="utf-8"?>
<p:tagLst xmlns:p="http://schemas.openxmlformats.org/presentationml/2006/main">
  <p:tag name="KSO_WM_UNIT_TABLE_BEAUTIFY" val="smartTable{55f54da6-baef-4658-a2fa-a74a07faf245}"/>
</p:tagLst>
</file>

<file path=ppt/tags/tag17.xml><?xml version="1.0" encoding="utf-8"?>
<p:tagLst xmlns:p="http://schemas.openxmlformats.org/presentationml/2006/main">
  <p:tag name="KSO_WM_UNIT_TABLE_BEAUTIFY" val="smartTable{1c41bb00-e4a1-43a2-a428-327bf290c498}"/>
</p:tagLst>
</file>

<file path=ppt/tags/tag18.xml><?xml version="1.0" encoding="utf-8"?>
<p:tagLst xmlns:p="http://schemas.openxmlformats.org/presentationml/2006/main">
  <p:tag name="KSO_WM_UNIT_TABLE_BEAUTIFY" val="smartTable{55f54da6-baef-4658-a2fa-a74a07faf245}"/>
</p:tagLst>
</file>

<file path=ppt/tags/tag19.xml><?xml version="1.0" encoding="utf-8"?>
<p:tagLst xmlns:p="http://schemas.openxmlformats.org/presentationml/2006/main">
  <p:tag name="KSO_WM_UNIT_TABLE_BEAUTIFY" val="smartTable{1c41bb00-e4a1-43a2-a428-327bf290c498}"/>
</p:tagLst>
</file>

<file path=ppt/tags/tag2.xml><?xml version="1.0" encoding="utf-8"?>
<p:tagLst xmlns:p="http://schemas.openxmlformats.org/presentationml/2006/main">
  <p:tag name="KSO_WM_UNIT_TABLE_BEAUTIFY" val="smartTable{7e2070c7-7773-4b88-859e-d0d750f91f90}"/>
</p:tagLst>
</file>

<file path=ppt/tags/tag20.xml><?xml version="1.0" encoding="utf-8"?>
<p:tagLst xmlns:p="http://schemas.openxmlformats.org/presentationml/2006/main">
  <p:tag name="KSO_WM_UNIT_TABLE_BEAUTIFY" val="smartTable{eb451777-e127-434a-bbc4-2e34de43a5f1}"/>
</p:tagLst>
</file>

<file path=ppt/tags/tag21.xml><?xml version="1.0" encoding="utf-8"?>
<p:tagLst xmlns:p="http://schemas.openxmlformats.org/presentationml/2006/main">
  <p:tag name="KSO_WM_UNIT_TABLE_BEAUTIFY" val="smartTable{55f54da6-baef-4658-a2fa-a74a07faf245}"/>
</p:tagLst>
</file>

<file path=ppt/tags/tag22.xml><?xml version="1.0" encoding="utf-8"?>
<p:tagLst xmlns:p="http://schemas.openxmlformats.org/presentationml/2006/main">
  <p:tag name="KSO_WM_UNIT_TABLE_BEAUTIFY" val="smartTable{1c41bb00-e4a1-43a2-a428-327bf290c498}"/>
</p:tagLst>
</file>

<file path=ppt/tags/tag23.xml><?xml version="1.0" encoding="utf-8"?>
<p:tagLst xmlns:p="http://schemas.openxmlformats.org/presentationml/2006/main">
  <p:tag name="KSO_WM_UNIT_TABLE_BEAUTIFY" val="smartTable{55f54da6-baef-4658-a2fa-a74a07faf245}"/>
</p:tagLst>
</file>

<file path=ppt/tags/tag24.xml><?xml version="1.0" encoding="utf-8"?>
<p:tagLst xmlns:p="http://schemas.openxmlformats.org/presentationml/2006/main">
  <p:tag name="KSO_WM_UNIT_TABLE_BEAUTIFY" val="smartTable{1c41bb00-e4a1-43a2-a428-327bf290c498}"/>
</p:tagLst>
</file>

<file path=ppt/tags/tag3.xml><?xml version="1.0" encoding="utf-8"?>
<p:tagLst xmlns:p="http://schemas.openxmlformats.org/presentationml/2006/main">
  <p:tag name="KSO_WM_UNIT_TABLE_BEAUTIFY" val="smartTable{7e2070c7-7773-4b88-859e-d0d750f91f90}"/>
</p:tagLst>
</file>

<file path=ppt/tags/tag4.xml><?xml version="1.0" encoding="utf-8"?>
<p:tagLst xmlns:p="http://schemas.openxmlformats.org/presentationml/2006/main">
  <p:tag name="KSO_WM_UNIT_TABLE_BEAUTIFY" val="smartTable{7e2070c7-7773-4b88-859e-d0d750f91f90}"/>
</p:tagLst>
</file>

<file path=ppt/tags/tag5.xml><?xml version="1.0" encoding="utf-8"?>
<p:tagLst xmlns:p="http://schemas.openxmlformats.org/presentationml/2006/main">
  <p:tag name="KSO_WM_UNIT_TABLE_BEAUTIFY" val="smartTable{7e2070c7-7773-4b88-859e-d0d750f91f90}"/>
</p:tagLst>
</file>

<file path=ppt/tags/tag6.xml><?xml version="1.0" encoding="utf-8"?>
<p:tagLst xmlns:p="http://schemas.openxmlformats.org/presentationml/2006/main">
  <p:tag name="KSO_WM_UNIT_TABLE_BEAUTIFY" val="smartTable{494a5fe4-49f3-485c-8937-8cc92d42ec3d}"/>
</p:tagLst>
</file>

<file path=ppt/tags/tag7.xml><?xml version="1.0" encoding="utf-8"?>
<p:tagLst xmlns:p="http://schemas.openxmlformats.org/presentationml/2006/main">
  <p:tag name="KSO_WM_UNIT_TABLE_BEAUTIFY" val="smartTable{3ccde490-3f88-42b1-b6f8-92045d756ec7}"/>
</p:tagLst>
</file>

<file path=ppt/tags/tag8.xml><?xml version="1.0" encoding="utf-8"?>
<p:tagLst xmlns:p="http://schemas.openxmlformats.org/presentationml/2006/main">
  <p:tag name="KSO_WM_UNIT_TABLE_BEAUTIFY" val="smartTable{63585d39-ae29-468d-8d2a-6d8c7147d151}"/>
</p:tagLst>
</file>

<file path=ppt/tags/tag9.xml><?xml version="1.0" encoding="utf-8"?>
<p:tagLst xmlns:p="http://schemas.openxmlformats.org/presentationml/2006/main">
  <p:tag name="KSO_WM_UNIT_TABLE_BEAUTIFY" val="smartTable{06d4eabe-ae16-4ceb-8df8-4c8948142026}"/>
</p:tagLst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0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1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12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4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5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6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7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8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9.xml><?xml version="1.0" encoding="utf-8"?>
<a:themeOverride xmlns:a="http://schemas.openxmlformats.org/drawingml/2006/main">
  <a:clrScheme name="默认设计模板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9704</Words>
  <Application>WPS 演示</Application>
  <PresentationFormat>全屏显示(4:3)</PresentationFormat>
  <Paragraphs>4616</Paragraphs>
  <Slides>23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6" baseType="lpstr">
      <vt:lpstr>Arial</vt:lpstr>
      <vt:lpstr>宋体</vt:lpstr>
      <vt:lpstr>Wingdings</vt:lpstr>
      <vt:lpstr>楷体</vt:lpstr>
      <vt:lpstr>黑体</vt:lpstr>
      <vt:lpstr>Arial</vt:lpstr>
      <vt:lpstr>Times New Roman</vt:lpstr>
      <vt:lpstr>楷体_GB2312</vt:lpstr>
      <vt:lpstr>新宋体</vt:lpstr>
      <vt:lpstr>微软雅黑</vt:lpstr>
      <vt:lpstr>Arial Unicode MS</vt:lpstr>
      <vt:lpstr>Calibri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家用电脑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zhouguoyi</dc:creator>
  <cp:lastModifiedBy>杜玲玲</cp:lastModifiedBy>
  <cp:revision>361</cp:revision>
  <dcterms:created xsi:type="dcterms:W3CDTF">2015-07-24T08:34:00Z</dcterms:created>
  <dcterms:modified xsi:type="dcterms:W3CDTF">2019-11-24T08:53:59Z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2052-11.3.0.8632</vt:lpwstr>
  </property>
</Properties>
</file>