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6"/>
  </p:notesMasterIdLst>
  <p:handoutMasterIdLst>
    <p:handoutMasterId r:id="rId97"/>
  </p:handout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7" r:id="rId61"/>
    <p:sldId id="318" r:id="rId62"/>
    <p:sldId id="319" r:id="rId63"/>
    <p:sldId id="320" r:id="rId64"/>
    <p:sldId id="321" r:id="rId65"/>
    <p:sldId id="322" r:id="rId66"/>
    <p:sldId id="315" r:id="rId67"/>
    <p:sldId id="323" r:id="rId68"/>
    <p:sldId id="316" r:id="rId69"/>
    <p:sldId id="324" r:id="rId70"/>
    <p:sldId id="325" r:id="rId71"/>
    <p:sldId id="326" r:id="rId72"/>
    <p:sldId id="327" r:id="rId73"/>
    <p:sldId id="328" r:id="rId74"/>
    <p:sldId id="329" r:id="rId75"/>
    <p:sldId id="348" r:id="rId76"/>
    <p:sldId id="330" r:id="rId77"/>
    <p:sldId id="331" r:id="rId78"/>
    <p:sldId id="333" r:id="rId79"/>
    <p:sldId id="334" r:id="rId80"/>
    <p:sldId id="332" r:id="rId81"/>
    <p:sldId id="335" r:id="rId82"/>
    <p:sldId id="336" r:id="rId83"/>
    <p:sldId id="337" r:id="rId84"/>
    <p:sldId id="338" r:id="rId85"/>
    <p:sldId id="343" r:id="rId86"/>
    <p:sldId id="340" r:id="rId87"/>
    <p:sldId id="339" r:id="rId88"/>
    <p:sldId id="341" r:id="rId89"/>
    <p:sldId id="342" r:id="rId90"/>
    <p:sldId id="344" r:id="rId91"/>
    <p:sldId id="345" r:id="rId92"/>
    <p:sldId id="346" r:id="rId93"/>
    <p:sldId id="347" r:id="rId94"/>
    <p:sldId id="349" r:id="rId95"/>
  </p:sldIdLst>
  <p:sldSz cx="9144000" cy="6858000" type="screen4x3"/>
  <p:notesSz cx="6858000" cy="9144000"/>
  <p:defaultTextStyle>
    <a:defPPr>
      <a:defRPr lang="zh-CN"/>
    </a:defPPr>
    <a:lvl1pPr marL="0" lvl="0"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1pPr>
    <a:lvl2pPr marL="457200" lvl="1"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2pPr>
    <a:lvl3pPr marL="914400" lvl="2"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3pPr>
    <a:lvl4pPr marL="1371600" lvl="3"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4pPr>
    <a:lvl5pPr marL="1828800" lvl="4"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5pPr>
    <a:lvl6pPr marL="2286000" lvl="5"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6pPr>
    <a:lvl7pPr marL="2743200" lvl="6"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7pPr>
    <a:lvl8pPr marL="3200400" lvl="7"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8pPr>
    <a:lvl9pPr marL="3657600" lvl="8"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66FF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6"/>
    <p:restoredTop sz="90804"/>
  </p:normalViewPr>
  <p:slideViewPr>
    <p:cSldViewPr showGuides="1">
      <p:cViewPr varScale="1">
        <p:scale>
          <a:sx n="73" d="100"/>
          <a:sy n="73" d="100"/>
        </p:scale>
        <p:origin x="-42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viewProps" Target="viewProps.xml"/><Relationship Id="rId98" Type="http://schemas.openxmlformats.org/officeDocument/2006/relationships/presProps" Target="presProps.xml"/><Relationship Id="rId97" Type="http://schemas.openxmlformats.org/officeDocument/2006/relationships/handoutMaster" Target="handoutMasters/handoutMaster1.xml"/><Relationship Id="rId96" Type="http://schemas.openxmlformats.org/officeDocument/2006/relationships/notesMaster" Target="notesMasters/notesMaster1.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0" Type="http://schemas.openxmlformats.org/officeDocument/2006/relationships/tableStyles" Target="tableStyles.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8674" name="页眉占位符 28673"/>
          <p:cNvSpPr>
            <a:spLocks noGrp="1"/>
          </p:cNvSpPr>
          <p:nvPr>
            <p:ph type="hdr" sz="quarter"/>
          </p:nvPr>
        </p:nvSpPr>
        <p:spPr>
          <a:xfrm>
            <a:off x="0" y="0"/>
            <a:ext cx="2971800" cy="457200"/>
          </a:xfrm>
          <a:prstGeom prst="rect">
            <a:avLst/>
          </a:prstGeom>
          <a:noFill/>
          <a:ln w="9525">
            <a:noFill/>
          </a:ln>
        </p:spPr>
        <p:txBody>
          <a:bodyPr/>
          <a:p>
            <a:pPr lvl="0"/>
            <a:endParaRPr lang="zh-CN" altLang="en-US" sz="1200" b="0" dirty="0"/>
          </a:p>
        </p:txBody>
      </p:sp>
      <p:sp>
        <p:nvSpPr>
          <p:cNvPr id="28675" name="日期占位符 28674"/>
          <p:cNvSpPr>
            <a:spLocks noGrp="1"/>
          </p:cNvSpPr>
          <p:nvPr>
            <p:ph type="dt" sz="quarter" idx="1"/>
          </p:nvPr>
        </p:nvSpPr>
        <p:spPr>
          <a:xfrm>
            <a:off x="3886200" y="0"/>
            <a:ext cx="2971800" cy="457200"/>
          </a:xfrm>
          <a:prstGeom prst="rect">
            <a:avLst/>
          </a:prstGeom>
          <a:noFill/>
          <a:ln w="9525">
            <a:noFill/>
          </a:ln>
        </p:spPr>
        <p:txBody>
          <a:bodyPr/>
          <a:p>
            <a:pPr lvl="0" algn="r"/>
            <a:endParaRPr lang="zh-CN" altLang="en-US" sz="1200" b="0" dirty="0"/>
          </a:p>
        </p:txBody>
      </p:sp>
      <p:sp>
        <p:nvSpPr>
          <p:cNvPr id="28676" name="页脚占位符 28675"/>
          <p:cNvSpPr>
            <a:spLocks noGrp="1"/>
          </p:cNvSpPr>
          <p:nvPr>
            <p:ph type="ftr" sz="quarter" idx="2"/>
          </p:nvPr>
        </p:nvSpPr>
        <p:spPr>
          <a:xfrm>
            <a:off x="0" y="8686800"/>
            <a:ext cx="2971800" cy="457200"/>
          </a:xfrm>
          <a:prstGeom prst="rect">
            <a:avLst/>
          </a:prstGeom>
          <a:noFill/>
          <a:ln w="9525">
            <a:noFill/>
          </a:ln>
        </p:spPr>
        <p:txBody>
          <a:bodyPr anchor="b"/>
          <a:p>
            <a:pPr lvl="0"/>
            <a:endParaRPr sz="1200" b="0"/>
          </a:p>
        </p:txBody>
      </p:sp>
      <p:sp>
        <p:nvSpPr>
          <p:cNvPr id="28677" name="灯片编号占位符 28676"/>
          <p:cNvSpPr>
            <a:spLocks noGrp="1"/>
          </p:cNvSpPr>
          <p:nvPr>
            <p:ph type="sldNum" sz="quarter" idx="3"/>
          </p:nvPr>
        </p:nvSpPr>
        <p:spPr>
          <a:xfrm>
            <a:off x="3886200" y="8686800"/>
            <a:ext cx="2971800" cy="457200"/>
          </a:xfrm>
          <a:prstGeom prst="rect">
            <a:avLst/>
          </a:prstGeom>
          <a:noFill/>
          <a:ln w="9525">
            <a:noFill/>
          </a:ln>
        </p:spPr>
        <p:txBody>
          <a:bodyPr anchor="b"/>
          <a:p>
            <a:pPr lvl="0" algn="r"/>
            <a:fld id="{9A0DB2DC-4C9A-4742-B13C-FB6460FD3503}" type="slidenum">
              <a:rPr lang="zh-CN" altLang="en-US" sz="1200" b="0" dirty="0"/>
            </a:fld>
            <a:endParaRPr lang="zh-CN" altLang="en-US" sz="1200" b="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7650" name="页眉占位符 27649"/>
          <p:cNvSpPr>
            <a:spLocks noGrp="1"/>
          </p:cNvSpPr>
          <p:nvPr>
            <p:ph type="hdr" sz="quarter"/>
          </p:nvPr>
        </p:nvSpPr>
        <p:spPr>
          <a:xfrm>
            <a:off x="0" y="0"/>
            <a:ext cx="2971800" cy="457200"/>
          </a:xfrm>
          <a:prstGeom prst="rect">
            <a:avLst/>
          </a:prstGeom>
          <a:noFill/>
          <a:ln w="9525">
            <a:noFill/>
          </a:ln>
        </p:spPr>
        <p:txBody>
          <a:bodyPr/>
          <a:p>
            <a:pPr lvl="0" latinLnBrk="1"/>
            <a:endParaRPr lang="zh-CN" altLang="en-US" sz="1200" b="0" dirty="0"/>
          </a:p>
        </p:txBody>
      </p:sp>
      <p:sp>
        <p:nvSpPr>
          <p:cNvPr id="27651" name="日期占位符 27650"/>
          <p:cNvSpPr>
            <a:spLocks noGrp="1"/>
          </p:cNvSpPr>
          <p:nvPr>
            <p:ph type="dt" idx="1"/>
          </p:nvPr>
        </p:nvSpPr>
        <p:spPr>
          <a:xfrm>
            <a:off x="3886200" y="0"/>
            <a:ext cx="2971800" cy="457200"/>
          </a:xfrm>
          <a:prstGeom prst="rect">
            <a:avLst/>
          </a:prstGeom>
          <a:noFill/>
          <a:ln w="9525">
            <a:noFill/>
          </a:ln>
        </p:spPr>
        <p:txBody>
          <a:bodyPr/>
          <a:p>
            <a:pPr lvl="0" algn="r" latinLnBrk="1"/>
            <a:endParaRPr lang="zh-CN" altLang="en-US" sz="1200" b="0" dirty="0"/>
          </a:p>
        </p:txBody>
      </p:sp>
      <p:sp>
        <p:nvSpPr>
          <p:cNvPr id="27652" name="幻灯片图像占位符 27651"/>
          <p:cNvSpPr>
            <a:spLocks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27653" name="文本占位符 27652"/>
          <p:cNvSpPr>
            <a:spLocks noGrp="1"/>
          </p:cNvSpPr>
          <p:nvPr>
            <p:ph type="body" sz="quarter" idx="3"/>
          </p:nvPr>
        </p:nvSpPr>
        <p:spPr>
          <a:xfrm>
            <a:off x="914400" y="4343400"/>
            <a:ext cx="50292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7654" name="页脚占位符 27653"/>
          <p:cNvSpPr>
            <a:spLocks noGrp="1"/>
          </p:cNvSpPr>
          <p:nvPr>
            <p:ph type="ftr" sz="quarter" idx="4"/>
          </p:nvPr>
        </p:nvSpPr>
        <p:spPr>
          <a:xfrm>
            <a:off x="0" y="8686800"/>
            <a:ext cx="2971800" cy="457200"/>
          </a:xfrm>
          <a:prstGeom prst="rect">
            <a:avLst/>
          </a:prstGeom>
          <a:noFill/>
          <a:ln w="9525">
            <a:noFill/>
          </a:ln>
        </p:spPr>
        <p:txBody>
          <a:bodyPr anchor="b"/>
          <a:p>
            <a:pPr lvl="0" latinLnBrk="1"/>
            <a:endParaRPr lang="zh-CN" altLang="en-US" sz="1200" b="0" dirty="0"/>
          </a:p>
        </p:txBody>
      </p:sp>
      <p:sp>
        <p:nvSpPr>
          <p:cNvPr id="27655" name="灯片编号占位符 27654"/>
          <p:cNvSpPr>
            <a:spLocks noGrp="1"/>
          </p:cNvSpPr>
          <p:nvPr>
            <p:ph type="sldNum" sz="quarter" idx="5"/>
          </p:nvPr>
        </p:nvSpPr>
        <p:spPr>
          <a:xfrm>
            <a:off x="3886200" y="8686800"/>
            <a:ext cx="2971800" cy="457200"/>
          </a:xfrm>
          <a:prstGeom prst="rect">
            <a:avLst/>
          </a:prstGeom>
          <a:noFill/>
          <a:ln w="9525">
            <a:noFill/>
          </a:ln>
        </p:spPr>
        <p:txBody>
          <a:bodyPr anchor="b"/>
          <a:p>
            <a:pPr lvl="0" algn="r" latinLnBrk="1"/>
            <a:fld id="{9A0DB2DC-4C9A-4742-B13C-FB6460FD3503}" type="slidenum">
              <a:rPr lang="zh-CN" altLang="en-US" sz="1200" b="0" dirty="0"/>
            </a:fld>
            <a:endParaRPr lang="zh-CN" altLang="en-US" sz="1200" b="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gradFill rotWithShape="0">
          <a:gsLst>
            <a:gs pos="0">
              <a:schemeClr val="bg1"/>
            </a:gs>
            <a:gs pos="100000">
              <a:schemeClr val="bg2"/>
            </a:gs>
          </a:gsLst>
          <a:lin ang="0" scaled="1"/>
          <a:tileRect/>
        </a:gradFill>
        <a:effectLst/>
      </p:bgPr>
    </p:bg>
    <p:spTree>
      <p:nvGrpSpPr>
        <p:cNvPr id="1" name=""/>
        <p:cNvGrpSpPr/>
        <p:nvPr/>
      </p:nvGrpSpPr>
      <p:grpSpPr/>
      <p:grpSp>
        <p:nvGrpSpPr>
          <p:cNvPr id="32770" name="组合 32769"/>
          <p:cNvGrpSpPr/>
          <p:nvPr/>
        </p:nvGrpSpPr>
        <p:grpSpPr>
          <a:xfrm>
            <a:off x="-1035050" y="1552575"/>
            <a:ext cx="10179050" cy="5305425"/>
            <a:chOff x="-652" y="978"/>
            <a:chExt cx="6412" cy="3342"/>
          </a:xfrm>
        </p:grpSpPr>
        <p:sp>
          <p:nvSpPr>
            <p:cNvPr id="32771" name="任意多边形 32770"/>
            <p:cNvSpPr/>
            <p:nvPr/>
          </p:nvSpPr>
          <p:spPr>
            <a:xfrm>
              <a:off x="2061" y="1707"/>
              <a:ext cx="3699" cy="2613"/>
            </a:xfrm>
            <a:custGeom>
              <a:avLst/>
              <a:gdLst/>
              <a:ahLst/>
              <a:cxnLst/>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tileRect/>
            </a:gradFill>
            <a:ln w="9525">
              <a:noFill/>
            </a:ln>
          </p:spPr>
          <p:txBody>
            <a:bodyPr/>
            <a:p>
              <a:endParaRPr lang="zh-CN" altLang="en-US"/>
            </a:p>
          </p:txBody>
        </p:sp>
        <p:sp>
          <p:nvSpPr>
            <p:cNvPr id="32772" name="任意多边形 32771"/>
            <p:cNvSpPr/>
            <p:nvPr/>
          </p:nvSpPr>
          <p:spPr>
            <a:xfrm>
              <a:off x="-652" y="978"/>
              <a:ext cx="4237" cy="3342"/>
            </a:xfrm>
            <a:custGeom>
              <a:avLst/>
              <a:gdLst>
                <a:gd name="txL" fmla="*/ 0 w 21600"/>
                <a:gd name="txT" fmla="*/ 0 h 21231"/>
                <a:gd name="txR" fmla="*/ 21600 w 21600"/>
                <a:gd name="txB" fmla="*/ 21231 h 21231"/>
              </a:gdLst>
              <a:ahLst/>
              <a:cxnLst>
                <a:cxn ang="270">
                  <a:pos x="3977" y="0"/>
                </a:cxn>
                <a:cxn ang="0">
                  <a:pos x="21600" y="21231"/>
                </a:cxn>
                <a:cxn ang="180">
                  <a:pos x="0" y="21231"/>
                </a:cxn>
              </a:cxnLst>
              <a:rect l="txL" t="txT" r="txR" b="txB"/>
              <a:pathLst>
                <a:path w="21600" h="21231" fill="none">
                  <a:moveTo>
                    <a:pt x="3977" y="0"/>
                  </a:moveTo>
                  <a:arcTo wR="21600" hR="21600" stAng="-4763417" swAng="4763417"/>
                </a:path>
                <a:path w="21600" h="21231" stroke="0">
                  <a:moveTo>
                    <a:pt x="3977" y="0"/>
                  </a:moveTo>
                  <a:arcTo wR="21600" hR="21600" stAng="-4763417" swAng="4763417"/>
                  <a:lnTo>
                    <a:pt x="0" y="21231"/>
                  </a:lnTo>
                  <a:close/>
                </a:path>
              </a:pathLst>
            </a:custGeom>
            <a:noFill/>
            <a:ln w="12700" cap="rnd" cmpd="sng">
              <a:solidFill>
                <a:schemeClr val="accent2"/>
              </a:solidFill>
              <a:prstDash val="solid"/>
              <a:headEnd type="none" w="sm" len="sm"/>
              <a:tailEnd type="none" w="sm" len="sm"/>
            </a:ln>
          </p:spPr>
          <p:txBody>
            <a:bodyPr/>
            <a:p>
              <a:endParaRPr lang="zh-CN" altLang="en-US"/>
            </a:p>
          </p:txBody>
        </p:sp>
      </p:grpSp>
      <p:sp>
        <p:nvSpPr>
          <p:cNvPr id="32773" name="标题 32772"/>
          <p:cNvSpPr>
            <a:spLocks noGrp="1"/>
          </p:cNvSpPr>
          <p:nvPr>
            <p:ph type="ctrTitle" sz="quarter"/>
          </p:nvPr>
        </p:nvSpPr>
        <p:spPr>
          <a:xfrm>
            <a:off x="1293813" y="762000"/>
            <a:ext cx="7772400" cy="1143000"/>
          </a:xfrm>
          <a:prstGeom prst="rect">
            <a:avLst/>
          </a:prstGeom>
          <a:noFill/>
          <a:ln w="9525">
            <a:noFill/>
          </a:ln>
        </p:spPr>
        <p:txBody>
          <a:bodyPr lIns="92075" tIns="46038" rIns="92075" bIns="46038" anchor="b"/>
          <a:lstStyle>
            <a:lvl1pPr lvl="0">
              <a:buClrTx/>
              <a:buSzTx/>
              <a:buFontTx/>
              <a:defRPr/>
            </a:lvl1pPr>
          </a:lstStyle>
          <a:p>
            <a:pPr lvl="0"/>
            <a:r>
              <a:rPr lang="zh-CN" altLang="en-US" dirty="0"/>
              <a:t>单击此处编辑母版标题样式</a:t>
            </a:r>
            <a:endParaRPr lang="zh-CN" altLang="en-US" dirty="0"/>
          </a:p>
        </p:txBody>
      </p:sp>
      <p:sp>
        <p:nvSpPr>
          <p:cNvPr id="32774" name="副标题 32773"/>
          <p:cNvSpPr>
            <a:spLocks noGrp="1"/>
          </p:cNvSpPr>
          <p:nvPr>
            <p:ph type="subTitle" sz="quarter" idx="1"/>
          </p:nvPr>
        </p:nvSpPr>
        <p:spPr>
          <a:xfrm>
            <a:off x="685800" y="3429000"/>
            <a:ext cx="6400800" cy="1752600"/>
          </a:xfrm>
          <a:prstGeom prst="rect">
            <a:avLst/>
          </a:prstGeom>
          <a:noFill/>
          <a:ln w="9525">
            <a:noFill/>
          </a:ln>
        </p:spPr>
        <p:txBody>
          <a:bodyPr lIns="92075" tIns="46038" rIns="92075" bIns="46038" anchor="ctr"/>
          <a:lstStyle>
            <a:lvl1pPr marL="0" lvl="0" indent="0" algn="ctr">
              <a:buClr>
                <a:schemeClr val="accent2"/>
              </a:buClr>
              <a:buSzPct val="80000"/>
              <a:buFont typeface="Wingdings" panose="05000000000000000000" pitchFamily="2" charset="2"/>
              <a:buNone/>
              <a:defRPr/>
            </a:lvl1pPr>
            <a:lvl2pPr marL="457200" lvl="1" indent="0" algn="ctr">
              <a:buClr>
                <a:schemeClr val="tx1"/>
              </a:buClr>
              <a:buSzPct val="90000"/>
              <a:buFontTx/>
              <a:buNone/>
              <a:defRPr/>
            </a:lvl2pPr>
            <a:lvl3pPr marL="914400" lvl="2" indent="0" algn="ctr">
              <a:buClr>
                <a:schemeClr val="accent1"/>
              </a:buClr>
              <a:buSzPct val="60000"/>
              <a:buFont typeface="Wingdings" panose="05000000000000000000" pitchFamily="2" charset="2"/>
              <a:buNone/>
              <a:defRPr/>
            </a:lvl3pPr>
            <a:lvl4pPr marL="1371600" lvl="3" indent="0" algn="ctr">
              <a:buClr>
                <a:schemeClr val="tx1"/>
              </a:buClr>
              <a:buSzTx/>
              <a:buFontTx/>
              <a:buNone/>
              <a:defRPr/>
            </a:lvl4pPr>
            <a:lvl5pPr marL="1828800" lvl="4" indent="0" algn="ctr">
              <a:buClr>
                <a:schemeClr val="accent1"/>
              </a:buClr>
              <a:buSzTx/>
              <a:buFontTx/>
              <a:buNone/>
              <a:defRPr/>
            </a:lvl5pPr>
          </a:lstStyle>
          <a:p>
            <a:pPr lvl="0"/>
            <a:r>
              <a:rPr lang="zh-CN" altLang="en-US" dirty="0"/>
              <a:t>单击此处编辑母版副标题样式</a:t>
            </a:r>
            <a:endParaRPr lang="zh-CN" altLang="en-US" dirty="0"/>
          </a:p>
        </p:txBody>
      </p:sp>
      <p:sp>
        <p:nvSpPr>
          <p:cNvPr id="32775" name="日期占位符 32774"/>
          <p:cNvSpPr>
            <a:spLocks noGrp="1"/>
          </p:cNvSpPr>
          <p:nvPr>
            <p:ph type="dt" sz="quarter" idx="2"/>
          </p:nvPr>
        </p:nvSpPr>
        <p:spPr>
          <a:xfrm>
            <a:off x="685800" y="6248400"/>
            <a:ext cx="1905000" cy="457200"/>
          </a:xfrm>
          <a:prstGeom prst="rect">
            <a:avLst/>
          </a:prstGeom>
          <a:noFill/>
          <a:ln w="9525">
            <a:noFill/>
          </a:ln>
        </p:spPr>
        <p:txBody>
          <a:bodyPr lIns="92075" tIns="46038" rIns="92075" bIns="46038" anchor="ctr"/>
          <a:lstStyle>
            <a:lvl1pPr>
              <a:defRPr sz="1400" b="0"/>
            </a:lvl1pPr>
          </a:lstStyle>
          <a:p>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2776" name="页脚占位符 32775"/>
          <p:cNvSpPr>
            <a:spLocks noGrp="1"/>
          </p:cNvSpPr>
          <p:nvPr>
            <p:ph type="ftr" sz="quarter" idx="3"/>
          </p:nvPr>
        </p:nvSpPr>
        <p:spPr>
          <a:xfrm>
            <a:off x="3124200" y="6248400"/>
            <a:ext cx="2895600" cy="457200"/>
          </a:xfrm>
          <a:prstGeom prst="rect">
            <a:avLst/>
          </a:prstGeom>
          <a:noFill/>
          <a:ln w="9525">
            <a:noFill/>
          </a:ln>
        </p:spPr>
        <p:txBody>
          <a:bodyPr lIns="92075" tIns="46038" rIns="92075" bIns="46038" anchor="ctr"/>
          <a:lstStyle>
            <a:lvl1pPr algn="ctr">
              <a:defRPr sz="1400" b="0"/>
            </a:lvl1pPr>
          </a:lstStyle>
          <a:p>
            <a:endParaRPr lang="zh-CN" altLang="en-US" dirty="0">
              <a:latin typeface="Times New Roman" panose="02020603050405020304" pitchFamily="18" charset="0"/>
            </a:endParaRPr>
          </a:p>
        </p:txBody>
      </p:sp>
      <p:sp>
        <p:nvSpPr>
          <p:cNvPr id="32777" name="灯片编号占位符 32776"/>
          <p:cNvSpPr>
            <a:spLocks noGrp="1"/>
          </p:cNvSpPr>
          <p:nvPr>
            <p:ph type="sldNum" sz="quarter" idx="4"/>
          </p:nvPr>
        </p:nvSpPr>
        <p:spPr>
          <a:xfrm>
            <a:off x="6553200" y="6248400"/>
            <a:ext cx="1905000" cy="457200"/>
          </a:xfrm>
          <a:prstGeom prst="rect">
            <a:avLst/>
          </a:prstGeom>
          <a:noFill/>
          <a:ln w="9525">
            <a:noFill/>
          </a:ln>
        </p:spPr>
        <p:txBody>
          <a:bodyPr lIns="92075" tIns="46038" rIns="92075" bIns="46038" anchor="ctr"/>
          <a:lstStyle>
            <a:lvl1pPr algn="r">
              <a:defRPr sz="1400" b="0"/>
            </a:lvl1pPr>
          </a:lstStyle>
          <a:p>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716657"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9724" y="198120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8" name="页脚占位符 7"/>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4" name="页脚占位符 3"/>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页脚占位符 2"/>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tileRect/>
        </a:gradFill>
        <a:effectLst/>
      </p:bgPr>
    </p:bg>
    <p:spTree>
      <p:nvGrpSpPr>
        <p:cNvPr id="1" name=""/>
        <p:cNvGrpSpPr/>
        <p:nvPr/>
      </p:nvGrpSpPr>
      <p:grpSpPr/>
      <p:grpSp>
        <p:nvGrpSpPr>
          <p:cNvPr id="31746" name="组合 31745"/>
          <p:cNvGrpSpPr/>
          <p:nvPr/>
        </p:nvGrpSpPr>
        <p:grpSpPr>
          <a:xfrm>
            <a:off x="0" y="1588"/>
            <a:ext cx="9132888" cy="6845300"/>
            <a:chOff x="0" y="1"/>
            <a:chExt cx="5753" cy="4312"/>
          </a:xfrm>
        </p:grpSpPr>
        <p:sp>
          <p:nvSpPr>
            <p:cNvPr id="31747" name="任意多边形 31746"/>
            <p:cNvSpPr/>
            <p:nvPr/>
          </p:nvSpPr>
          <p:spPr>
            <a:xfrm>
              <a:off x="3394" y="999"/>
              <a:ext cx="2359" cy="3314"/>
            </a:xfrm>
            <a:custGeom>
              <a:avLst/>
              <a:gdLst/>
              <a:ahLst/>
              <a:cxnLst/>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tileRect/>
            </a:gradFill>
            <a:ln w="9525">
              <a:noFill/>
            </a:ln>
          </p:spPr>
          <p:txBody>
            <a:bodyPr/>
            <a:p>
              <a:endParaRPr lang="zh-CN" altLang="en-US"/>
            </a:p>
          </p:txBody>
        </p:sp>
        <p:sp>
          <p:nvSpPr>
            <p:cNvPr id="31748" name="任意多边形 31747"/>
            <p:cNvSpPr/>
            <p:nvPr/>
          </p:nvSpPr>
          <p:spPr>
            <a:xfrm>
              <a:off x="0" y="1"/>
              <a:ext cx="5298" cy="4312"/>
            </a:xfrm>
            <a:custGeom>
              <a:avLst/>
              <a:gdLst>
                <a:gd name="txL" fmla="*/ 0 w 21600"/>
                <a:gd name="txT" fmla="*/ 0 h 21600"/>
                <a:gd name="txR" fmla="*/ 21600 w 21600"/>
                <a:gd name="txB" fmla="*/ 21600 h 21600"/>
              </a:gdLst>
              <a:ahLst/>
              <a:cxnLst>
                <a:cxn ang="270">
                  <a:pos x="0" y="0"/>
                </a:cxn>
                <a:cxn ang="90">
                  <a:pos x="21600" y="21600"/>
                </a:cxn>
                <a:cxn ang="90">
                  <a:pos x="0" y="21600"/>
                </a:cxn>
              </a:cxnLst>
              <a:rect l="txL" t="txT" r="txR" b="txB"/>
              <a:pathLst>
                <a:path w="21600" h="21600" fill="none">
                  <a:moveTo>
                    <a:pt x="0" y="0"/>
                  </a:moveTo>
                  <a:arcTo wR="21600" hR="21600" stAng="-5400000" swAng="5400000"/>
                </a:path>
                <a:path w="21600" h="21600" stroke="0">
                  <a:moveTo>
                    <a:pt x="0" y="0"/>
                  </a:moveTo>
                  <a:arcTo wR="21600" hR="21600" stAng="-5400000" swAng="5400000"/>
                  <a:lnTo>
                    <a:pt x="0" y="21600"/>
                  </a:lnTo>
                  <a:close/>
                </a:path>
              </a:pathLst>
            </a:custGeom>
            <a:noFill/>
            <a:ln w="12700" cap="rnd" cmpd="sng">
              <a:solidFill>
                <a:schemeClr val="accent2"/>
              </a:solidFill>
              <a:prstDash val="solid"/>
              <a:headEnd type="none" w="sm" len="sm"/>
              <a:tailEnd type="none" w="sm" len="sm"/>
            </a:ln>
          </p:spPr>
          <p:txBody>
            <a:bodyPr/>
            <a:p>
              <a:endParaRPr lang="zh-CN" altLang="en-US"/>
            </a:p>
          </p:txBody>
        </p:sp>
      </p:grpSp>
      <p:sp>
        <p:nvSpPr>
          <p:cNvPr id="31749" name="标题 31748"/>
          <p:cNvSpPr>
            <a:spLocks noGrp="1"/>
          </p:cNvSpPr>
          <p:nvPr>
            <p:ph type="title"/>
          </p:nvPr>
        </p:nvSpPr>
        <p:spPr>
          <a:xfrm>
            <a:off x="685800" y="609600"/>
            <a:ext cx="7772400" cy="1143000"/>
          </a:xfrm>
          <a:prstGeom prst="rect">
            <a:avLst/>
          </a:prstGeom>
          <a:noFill/>
          <a:ln w="9525">
            <a:noFill/>
          </a:ln>
        </p:spPr>
        <p:txBody>
          <a:bodyPr lIns="92075" tIns="46038" rIns="92075" bIns="46038" anchor="ctr"/>
          <a:p>
            <a:pPr lvl="0"/>
            <a:r>
              <a:rPr lang="zh-CN" altLang="en-US" dirty="0"/>
              <a:t>单击此处编辑母版标题样式</a:t>
            </a:r>
            <a:endParaRPr lang="zh-CN" altLang="en-US" dirty="0"/>
          </a:p>
        </p:txBody>
      </p:sp>
      <p:sp>
        <p:nvSpPr>
          <p:cNvPr id="31750" name="日期占位符 31749"/>
          <p:cNvSpPr>
            <a:spLocks noGrp="1"/>
          </p:cNvSpPr>
          <p:nvPr>
            <p:ph type="dt" sz="half" idx="2"/>
          </p:nvPr>
        </p:nvSpPr>
        <p:spPr>
          <a:xfrm>
            <a:off x="685800" y="6248400"/>
            <a:ext cx="1905000" cy="457200"/>
          </a:xfrm>
          <a:prstGeom prst="rect">
            <a:avLst/>
          </a:prstGeom>
          <a:noFill/>
          <a:ln w="9525">
            <a:noFill/>
          </a:ln>
        </p:spPr>
        <p:txBody>
          <a:bodyPr lIns="92075" tIns="46038" rIns="92075" bIns="46038" anchor="ctr"/>
          <a:lstStyle>
            <a:lvl1pPr>
              <a:defRPr sz="1400" b="0"/>
            </a:lvl1pPr>
          </a:lstStyle>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1751" name="页脚占位符 31750"/>
          <p:cNvSpPr>
            <a:spLocks noGrp="1"/>
          </p:cNvSpPr>
          <p:nvPr>
            <p:ph type="ftr" sz="quarter" idx="3"/>
          </p:nvPr>
        </p:nvSpPr>
        <p:spPr>
          <a:xfrm>
            <a:off x="3124200" y="6248400"/>
            <a:ext cx="2895600" cy="457200"/>
          </a:xfrm>
          <a:prstGeom prst="rect">
            <a:avLst/>
          </a:prstGeom>
          <a:noFill/>
          <a:ln w="9525">
            <a:noFill/>
          </a:ln>
        </p:spPr>
        <p:txBody>
          <a:bodyPr lIns="92075" tIns="46038" rIns="92075" bIns="46038" anchor="ctr"/>
          <a:lstStyle>
            <a:lvl1pPr algn="ctr">
              <a:defRPr sz="1400" b="0"/>
            </a:lvl1pPr>
          </a:lstStyle>
          <a:p>
            <a:pPr lvl="0"/>
            <a:endParaRPr lang="zh-CN" altLang="en-US" dirty="0">
              <a:latin typeface="Times New Roman" panose="02020603050405020304" pitchFamily="18" charset="0"/>
            </a:endParaRPr>
          </a:p>
        </p:txBody>
      </p:sp>
      <p:sp>
        <p:nvSpPr>
          <p:cNvPr id="31752" name="灯片编号占位符 31751"/>
          <p:cNvSpPr>
            <a:spLocks noGrp="1"/>
          </p:cNvSpPr>
          <p:nvPr>
            <p:ph type="sldNum" sz="quarter" idx="4"/>
          </p:nvPr>
        </p:nvSpPr>
        <p:spPr>
          <a:xfrm>
            <a:off x="6553200" y="6248400"/>
            <a:ext cx="1905000" cy="457200"/>
          </a:xfrm>
          <a:prstGeom prst="rect">
            <a:avLst/>
          </a:prstGeom>
          <a:noFill/>
          <a:ln w="9525">
            <a:noFill/>
          </a:ln>
        </p:spPr>
        <p:txBody>
          <a:bodyPr lIns="92075" tIns="46038" rIns="92075" bIns="46038" anchor="ctr"/>
          <a:lstStyle>
            <a:lvl1pPr algn="r">
              <a:defRPr sz="1400" b="0"/>
            </a:lvl1p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1753" name="文本占位符 31752"/>
          <p:cNvSpPr>
            <a:spLocks noGrp="1"/>
          </p:cNvSpPr>
          <p:nvPr>
            <p:ph type="body" idx="1"/>
          </p:nvPr>
        </p:nvSpPr>
        <p:spPr>
          <a:xfrm>
            <a:off x="685800" y="198120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effectLst>
            <a:outerShdw blurRad="38100" dist="38100" dir="2700000">
              <a:srgbClr val="C0C0C0"/>
            </a:outerShdw>
          </a:effectLst>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tx1"/>
        </a:buClr>
        <a:buSzPct val="90000"/>
        <a:buFontTx/>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tx1"/>
        </a:buClr>
        <a:buSzTx/>
        <a:buFontTx/>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accent1"/>
        </a:buClr>
        <a:buSzTx/>
        <a:buFontTx/>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accent1"/>
        </a:buClr>
        <a:buSzTx/>
        <a:buFontTx/>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accent1"/>
        </a:buClr>
        <a:buSzTx/>
        <a:buFontTx/>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accent1"/>
        </a:buClr>
        <a:buSzTx/>
        <a:buFontTx/>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accent1"/>
        </a:buClr>
        <a:buSzTx/>
        <a:buFontTx/>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2pPr>
      <a:lvl3pPr marL="914400" lvl="2"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3pPr>
      <a:lvl4pPr marL="1371600" lvl="3"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4pPr>
      <a:lvl5pPr marL="1828800" lvl="4"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5pPr>
      <a:lvl6pPr marL="2286000" lvl="5"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6pPr>
      <a:lvl7pPr marL="2743200" lvl="6"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7pPr>
      <a:lvl8pPr marL="3200400" lvl="7"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8pPr>
      <a:lvl9pPr marL="3657600" lvl="8" indent="0" algn="just" defTabSz="914400" rtl="0" eaLnBrk="0" fontAlgn="base" latinLnBrk="0" hangingPunct="0">
        <a:lnSpc>
          <a:spcPct val="100000"/>
        </a:lnSpc>
        <a:spcBef>
          <a:spcPct val="0"/>
        </a:spcBef>
        <a:spcAft>
          <a:spcPct val="0"/>
        </a:spcAft>
        <a:buNone/>
        <a:defRPr sz="3200" b="1" i="0" u="none" kern="1200" baseline="0">
          <a:solidFill>
            <a:schemeClr val="bg2"/>
          </a:solidFill>
          <a:latin typeface="Times New Roman" panose="02020603050405020304" pitchFamily="18"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oleObject" Target="../embeddings/oleObject1.bin"/></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7.xml"/><Relationship Id="rId3" Type="http://schemas.openxmlformats.org/officeDocument/2006/relationships/image" Target="../media/image6.png"/><Relationship Id="rId2" Type="http://schemas.openxmlformats.org/officeDocument/2006/relationships/oleObject" Target="../embeddings/oleObject2.bin"/><Relationship Id="rId1" Type="http://schemas.openxmlformats.org/officeDocument/2006/relationships/image" Target="../media/image5.jpeg"/></Relationships>
</file>

<file path=ppt/slides/_rels/slide91.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7.xml"/><Relationship Id="rId2" Type="http://schemas.openxmlformats.org/officeDocument/2006/relationships/image" Target="../media/image6.png"/><Relationship Id="rId1" Type="http://schemas.openxmlformats.org/officeDocument/2006/relationships/oleObject" Target="../embeddings/oleObject3.bin"/></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quarter" idx="2"/>
          </p:nvPr>
        </p:nvSpPr>
        <p:spPr/>
        <p:txBody>
          <a:bodyPr/>
          <a:p>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4"/>
          </p:nvPr>
        </p:nvSpPr>
        <p:spPr/>
        <p:txBody>
          <a:bodyPr/>
          <a:p>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122" name="标题 5121"/>
          <p:cNvSpPr>
            <a:spLocks noGrp="1"/>
          </p:cNvSpPr>
          <p:nvPr>
            <p:ph type="ctrTitle"/>
          </p:nvPr>
        </p:nvSpPr>
        <p:spPr>
          <a:xfrm>
            <a:off x="687070" y="1605915"/>
            <a:ext cx="7770813" cy="1524000"/>
          </a:xfrm>
          <a:ln/>
        </p:spPr>
        <p:txBody>
          <a:bodyPr lIns="92075" tIns="46038" rIns="92075" bIns="46038" anchor="b"/>
          <a:p>
            <a:pPr defTabSz="914400">
              <a:buSzTx/>
            </a:pPr>
            <a:r>
              <a:rPr lang="zh-CN" altLang="en-US" sz="5400" b="1" kern="1200" baseline="0" dirty="0">
                <a:solidFill>
                  <a:srgbClr val="FF0000"/>
                </a:solidFill>
                <a:latin typeface="黑体" panose="02010609060101010101" pitchFamily="2" charset="-122"/>
                <a:ea typeface="黑体" panose="02010609060101010101" pitchFamily="2" charset="-122"/>
              </a:rPr>
              <a:t>期中考试复习</a:t>
            </a:r>
            <a:br>
              <a:rPr lang="zh-CN" altLang="en-US" sz="5400" b="1" kern="1200" baseline="0" dirty="0">
                <a:solidFill>
                  <a:srgbClr val="FF0000"/>
                </a:solidFill>
                <a:latin typeface="黑体" panose="02010609060101010101" pitchFamily="2" charset="-122"/>
                <a:ea typeface="黑体" panose="02010609060101010101" pitchFamily="2" charset="-122"/>
              </a:rPr>
            </a:br>
            <a:r>
              <a:rPr lang="zh-CN" altLang="en-US" sz="5400" b="1" kern="1200" baseline="0" dirty="0">
                <a:solidFill>
                  <a:srgbClr val="FF0000"/>
                </a:solidFill>
                <a:latin typeface="黑体" panose="02010609060101010101" pitchFamily="2" charset="-122"/>
                <a:ea typeface="黑体" panose="02010609060101010101" pitchFamily="2" charset="-122"/>
              </a:rPr>
              <a:t>化学</a:t>
            </a:r>
            <a:r>
              <a:rPr lang="zh-CN" altLang="en-US" sz="5400" b="1" kern="1200" baseline="0" dirty="0">
                <a:latin typeface="黑体" panose="02010609060101010101" pitchFamily="2" charset="-122"/>
                <a:ea typeface="黑体" panose="02010609060101010101" pitchFamily="2" charset="-122"/>
              </a:rPr>
              <a:t>易错题解析</a:t>
            </a:r>
            <a:r>
              <a:rPr lang="zh-CN" altLang="en-US" sz="5400" kern="1200" baseline="0" dirty="0">
                <a:latin typeface="宋体" panose="02010600030101010101" pitchFamily="2" charset="-122"/>
                <a:ea typeface="宋体" panose="02010600030101010101" pitchFamily="2" charset="-122"/>
              </a:rPr>
              <a:t>    </a:t>
            </a:r>
            <a:endParaRPr lang="zh-CN" altLang="en-US" sz="5400" kern="1200" baseline="0">
              <a:latin typeface="宋体" panose="02010600030101010101" pitchFamily="2" charset="-122"/>
              <a:ea typeface="宋体" panose="02010600030101010101" pitchFamily="2" charset="-122"/>
            </a:endParaRPr>
          </a:p>
        </p:txBody>
      </p:sp>
      <p:sp>
        <p:nvSpPr>
          <p:cNvPr id="5123" name="副标题 5122"/>
          <p:cNvSpPr>
            <a:spLocks noGrp="1"/>
          </p:cNvSpPr>
          <p:nvPr>
            <p:ph type="subTitle" idx="1"/>
          </p:nvPr>
        </p:nvSpPr>
        <p:spPr>
          <a:xfrm>
            <a:off x="479425" y="3352800"/>
            <a:ext cx="7772400" cy="1752600"/>
          </a:xfrm>
          <a:ln/>
        </p:spPr>
        <p:txBody>
          <a:bodyPr lIns="92075" tIns="46038" rIns="92075" bIns="46038" anchor="ctr"/>
          <a:p>
            <a:pPr defTabSz="914400">
              <a:buSzPct val="80000"/>
            </a:pPr>
            <a:r>
              <a:rPr lang="zh-CN" altLang="en-US" sz="4000" b="1" kern="1200" baseline="0" dirty="0">
                <a:solidFill>
                  <a:srgbClr val="66FF33"/>
                </a:solidFill>
                <a:latin typeface="幼圆" pitchFamily="49" charset="-122"/>
                <a:ea typeface="幼圆" pitchFamily="49" charset="-122"/>
              </a:rPr>
              <a:t>南京市秦淮中学   薛介平</a:t>
            </a:r>
            <a:endParaRPr lang="zh-CN" altLang="en-US" sz="4000" b="1" kern="1200" baseline="0" dirty="0">
              <a:solidFill>
                <a:srgbClr val="66FF33"/>
              </a:solidFill>
              <a:latin typeface="幼圆" pitchFamily="49" charset="-122"/>
              <a:ea typeface="幼圆"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3794" name="文本框 33793"/>
          <p:cNvSpPr txBox="1"/>
          <p:nvPr/>
        </p:nvSpPr>
        <p:spPr>
          <a:xfrm>
            <a:off x="152400" y="533400"/>
            <a:ext cx="9144000" cy="5370513"/>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4</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zh-CN" altLang="en-US" sz="3600" dirty="0">
                <a:solidFill>
                  <a:schemeClr val="tx1"/>
                </a:solidFill>
                <a:latin typeface="宋体" panose="02010600030101010101" pitchFamily="2" charset="-122"/>
              </a:rPr>
              <a:t>设某元素某原子核内的质子数为</a:t>
            </a:r>
            <a:r>
              <a:rPr lang="en-US" altLang="zh-CN" sz="3600">
                <a:solidFill>
                  <a:schemeClr val="tx1"/>
                </a:solidFill>
                <a:latin typeface="Times New Roman" panose="02020603050405020304" pitchFamily="18" charset="0"/>
              </a:rPr>
              <a:t>m</a:t>
            </a:r>
            <a:r>
              <a:rPr lang="zh-CN" altLang="en-US" sz="3600" dirty="0">
                <a:solidFill>
                  <a:schemeClr val="tx1"/>
                </a:solidFill>
                <a:latin typeface="宋体" panose="02010600030101010101" pitchFamily="2" charset="-122"/>
              </a:rPr>
              <a:t>，中子数为</a:t>
            </a:r>
            <a:r>
              <a:rPr lang="en-US" altLang="zh-CN" sz="3600">
                <a:solidFill>
                  <a:schemeClr val="tx1"/>
                </a:solidFill>
                <a:latin typeface="Times New Roman" panose="02020603050405020304" pitchFamily="18" charset="0"/>
              </a:rPr>
              <a:t>n</a:t>
            </a:r>
            <a:r>
              <a:rPr lang="zh-CN" altLang="en-US" sz="3600" dirty="0">
                <a:solidFill>
                  <a:schemeClr val="tx1"/>
                </a:solidFill>
                <a:latin typeface="宋体" panose="02010600030101010101" pitchFamily="2" charset="-122"/>
              </a:rPr>
              <a:t>，则下列论断说法中正确的是    （</a:t>
            </a:r>
            <a:r>
              <a:rPr lang="en-US" altLang="zh-CN" sz="3600" dirty="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a:t>
            </a:r>
            <a:br>
              <a:rPr lang="zh-CN" altLang="en-US" sz="3600" dirty="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A</a:t>
            </a:r>
            <a:r>
              <a:rPr lang="zh-CN" altLang="en-US" sz="3600" dirty="0">
                <a:solidFill>
                  <a:schemeClr val="tx1"/>
                </a:solidFill>
                <a:latin typeface="宋体" panose="02010600030101010101" pitchFamily="2" charset="-122"/>
              </a:rPr>
              <a:t>、不能由此确定该元素的相对原子质量</a:t>
            </a:r>
            <a:br>
              <a:rPr lang="zh-CN" altLang="en-US" sz="3600" dirty="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B</a:t>
            </a:r>
            <a:r>
              <a:rPr lang="zh-CN" altLang="en-US" sz="3600" dirty="0">
                <a:solidFill>
                  <a:schemeClr val="tx1"/>
                </a:solidFill>
                <a:latin typeface="宋体" panose="02010600030101010101" pitchFamily="2" charset="-122"/>
              </a:rPr>
              <a:t>、这种元素的相对原子质量为</a:t>
            </a:r>
            <a:r>
              <a:rPr lang="en-US" altLang="zh-CN" sz="3600">
                <a:solidFill>
                  <a:schemeClr val="tx1"/>
                </a:solidFill>
                <a:latin typeface="Times New Roman" panose="02020603050405020304" pitchFamily="18" charset="0"/>
              </a:rPr>
              <a:t>m+n</a:t>
            </a:r>
            <a:br>
              <a:rPr lang="en-US" altLang="zh-CN" sz="360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C</a:t>
            </a:r>
            <a:r>
              <a:rPr lang="zh-CN" altLang="en-US" sz="3600" dirty="0">
                <a:solidFill>
                  <a:schemeClr val="tx1"/>
                </a:solidFill>
                <a:latin typeface="宋体" panose="02010600030101010101" pitchFamily="2" charset="-122"/>
              </a:rPr>
              <a:t>、若碳原子的质量为</a:t>
            </a:r>
            <a:r>
              <a:rPr lang="en-US" altLang="zh-CN" sz="3600" err="1">
                <a:solidFill>
                  <a:schemeClr val="tx1"/>
                </a:solidFill>
                <a:latin typeface="Times New Roman" panose="02020603050405020304" pitchFamily="18" charset="0"/>
              </a:rPr>
              <a:t>W</a:t>
            </a:r>
            <a:r>
              <a:rPr lang="en-US" altLang="zh-CN" sz="3600" err="1">
                <a:solidFill>
                  <a:schemeClr val="tx1"/>
                </a:solidFill>
                <a:latin typeface="宋体" panose="02010600030101010101" pitchFamily="2" charset="-122"/>
              </a:rPr>
              <a:t>g</a:t>
            </a:r>
            <a:r>
              <a:rPr lang="zh-CN" altLang="en-US" sz="3600" dirty="0">
                <a:solidFill>
                  <a:schemeClr val="tx1"/>
                </a:solidFill>
                <a:latin typeface="宋体" panose="02010600030101010101" pitchFamily="2" charset="-122"/>
              </a:rPr>
              <a:t>，此原子的质量为（</a:t>
            </a:r>
            <a:r>
              <a:rPr lang="en-US" altLang="zh-CN" sz="3600">
                <a:solidFill>
                  <a:schemeClr val="tx1"/>
                </a:solidFill>
                <a:latin typeface="Times New Roman" panose="02020603050405020304" pitchFamily="18" charset="0"/>
              </a:rPr>
              <a:t>m+n</a:t>
            </a:r>
            <a:r>
              <a:rPr lang="zh-CN" altLang="en-US" sz="3600">
                <a:solidFill>
                  <a:schemeClr val="tx1"/>
                </a:solidFill>
                <a:latin typeface="宋体" panose="02010600030101010101" pitchFamily="2" charset="-122"/>
              </a:rPr>
              <a:t>）</a:t>
            </a:r>
            <a:r>
              <a:rPr lang="en-US" altLang="zh-CN" sz="3600">
                <a:solidFill>
                  <a:schemeClr val="tx1"/>
                </a:solidFill>
                <a:latin typeface="宋体" panose="02010600030101010101" pitchFamily="2" charset="-122"/>
              </a:rPr>
              <a:t>g</a:t>
            </a:r>
            <a:br>
              <a:rPr lang="en-US" altLang="zh-CN" sz="360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D</a:t>
            </a:r>
            <a:r>
              <a:rPr lang="zh-CN" altLang="en-US" sz="3600" dirty="0">
                <a:solidFill>
                  <a:schemeClr val="tx1"/>
                </a:solidFill>
                <a:latin typeface="宋体" panose="02010600030101010101" pitchFamily="2" charset="-122"/>
              </a:rPr>
              <a:t>、核内中子数的总质量小于质子的总质量</a:t>
            </a:r>
            <a:br>
              <a:rPr lang="zh-CN" altLang="en-US" sz="3600" dirty="0">
                <a:solidFill>
                  <a:schemeClr val="tx1"/>
                </a:solidFill>
                <a:latin typeface="Times New Roman" panose="02020603050405020304" pitchFamily="18" charset="0"/>
              </a:rPr>
            </a:br>
            <a:endParaRPr lang="zh-CN" altLang="en-US" sz="3600">
              <a:solidFill>
                <a:schemeClr val="tx1"/>
              </a:solidFill>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4818" name="文本框 34817"/>
          <p:cNvSpPr txBox="1"/>
          <p:nvPr/>
        </p:nvSpPr>
        <p:spPr>
          <a:xfrm>
            <a:off x="152400" y="304800"/>
            <a:ext cx="8763000" cy="2286000"/>
          </a:xfrm>
          <a:prstGeom prst="rect">
            <a:avLst/>
          </a:prstGeom>
          <a:noFill/>
          <a:ln w="9525">
            <a:noFill/>
          </a:ln>
        </p:spPr>
        <p:txBody>
          <a:bodyPr>
            <a:spAutoFit/>
          </a:bodyPr>
          <a:p>
            <a:pPr algn="l" eaLnBrk="1" hangingPunct="1">
              <a:spcBef>
                <a:spcPct val="50000"/>
              </a:spcBef>
            </a:pPr>
            <a:r>
              <a:rPr lang="en-US" altLang="zh-CN" sz="3600" b="0" dirty="0">
                <a:solidFill>
                  <a:schemeClr val="tx1"/>
                </a:solidFill>
                <a:latin typeface="Times New Roman" panose="02020603050405020304" pitchFamily="18" charset="0"/>
              </a:rPr>
              <a:t>[</a:t>
            </a:r>
            <a:r>
              <a:rPr lang="zh-CN" altLang="en-US" sz="4000" b="0" dirty="0">
                <a:solidFill>
                  <a:srgbClr val="FF0000"/>
                </a:solidFill>
                <a:latin typeface="华文新魏" pitchFamily="2" charset="-122"/>
                <a:ea typeface="华文新魏" pitchFamily="2" charset="-122"/>
              </a:rPr>
              <a:t>错误解答</a:t>
            </a:r>
            <a:r>
              <a:rPr lang="en-US" altLang="zh-CN" sz="3600" b="0" dirty="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选</a:t>
            </a:r>
            <a:r>
              <a:rPr lang="en-US" altLang="zh-CN" sz="3600">
                <a:solidFill>
                  <a:schemeClr val="tx1"/>
                </a:solidFill>
                <a:latin typeface="Times New Roman" panose="02020603050405020304" pitchFamily="18" charset="0"/>
              </a:rPr>
              <a:t>B</a:t>
            </a:r>
            <a:r>
              <a:rPr lang="zh-CN" altLang="en-US" sz="3600">
                <a:solidFill>
                  <a:schemeClr val="tx1"/>
                </a:solidFill>
                <a:latin typeface="宋体" panose="02010600030101010101" pitchFamily="2" charset="-122"/>
              </a:rPr>
              <a:t>。</a:t>
            </a:r>
            <a:br>
              <a:rPr lang="zh-CN" altLang="en-US" sz="3600" b="0">
                <a:solidFill>
                  <a:schemeClr val="tx1"/>
                </a:solidFill>
                <a:latin typeface="Times New Roman" panose="02020603050405020304" pitchFamily="18" charset="0"/>
              </a:rPr>
            </a:br>
            <a:r>
              <a:rPr lang="en-US" altLang="zh-CN" sz="3600" b="0">
                <a:solidFill>
                  <a:schemeClr val="tx1"/>
                </a:solidFill>
                <a:latin typeface="Times New Roman" panose="02020603050405020304" pitchFamily="18" charset="0"/>
              </a:rPr>
              <a:t>[</a:t>
            </a:r>
            <a:r>
              <a:rPr lang="zh-CN" altLang="en-US" sz="4000" b="0" dirty="0">
                <a:solidFill>
                  <a:srgbClr val="FF0000"/>
                </a:solidFill>
                <a:latin typeface="华文新魏" pitchFamily="2" charset="-122"/>
                <a:ea typeface="华文新魏" pitchFamily="2" charset="-122"/>
              </a:rPr>
              <a:t>错解原因</a:t>
            </a:r>
            <a:r>
              <a:rPr lang="en-US" altLang="zh-CN" sz="3600" b="0"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对原子的质量数和相对原子质量的概念认识产生混淆，而且对相对原子质量的认识停留在初中化学的认识之中。</a:t>
            </a:r>
            <a:endParaRPr lang="zh-CN" altLang="en-US" b="0">
              <a:solidFill>
                <a:srgbClr val="000000"/>
              </a:solidFill>
              <a:latin typeface="Times New Roman" panose="02020603050405020304" pitchFamily="18" charset="0"/>
            </a:endParaRPr>
          </a:p>
        </p:txBody>
      </p:sp>
      <p:sp>
        <p:nvSpPr>
          <p:cNvPr id="34820" name="文本框 34819"/>
          <p:cNvSpPr txBox="1"/>
          <p:nvPr/>
        </p:nvSpPr>
        <p:spPr>
          <a:xfrm>
            <a:off x="228600" y="2438400"/>
            <a:ext cx="8458200" cy="3627438"/>
          </a:xfrm>
          <a:prstGeom prst="rect">
            <a:avLst/>
          </a:prstGeom>
          <a:noFill/>
          <a:ln w="9525">
            <a:noFill/>
          </a:ln>
        </p:spPr>
        <p:txBody>
          <a:bodyPr>
            <a:spAutoFit/>
          </a:bodyPr>
          <a:p>
            <a:pPr algn="l" eaLnBrk="1" hangingPunct="1"/>
            <a:r>
              <a:rPr lang="en-US" altLang="zh-CN" sz="3600" dirty="0">
                <a:solidFill>
                  <a:schemeClr val="tx1"/>
                </a:solidFill>
                <a:latin typeface="Times New Roman" panose="02020603050405020304" pitchFamily="18" charset="0"/>
              </a:rPr>
              <a:t>[</a:t>
            </a:r>
            <a:r>
              <a:rPr lang="zh-CN" altLang="en-US" sz="3600" dirty="0">
                <a:solidFill>
                  <a:srgbClr val="FF0000"/>
                </a:solidFill>
                <a:latin typeface="华文新魏" pitchFamily="2" charset="-122"/>
                <a:ea typeface="华文新魏" pitchFamily="2" charset="-122"/>
              </a:rPr>
              <a:t>正确解答</a:t>
            </a:r>
            <a:r>
              <a:rPr lang="en-US" altLang="zh-CN" sz="3600" dirty="0">
                <a:solidFill>
                  <a:schemeClr val="tx1"/>
                </a:solidFill>
                <a:latin typeface="Times New Roman" panose="02020603050405020304" pitchFamily="18" charset="0"/>
              </a:rPr>
              <a:t>]</a:t>
            </a:r>
            <a:endParaRPr lang="en-US" altLang="zh-CN" sz="3600" dirty="0">
              <a:solidFill>
                <a:schemeClr val="tx1"/>
              </a:solidFill>
              <a:latin typeface="Times New Roman" panose="02020603050405020304" pitchFamily="18" charset="0"/>
            </a:endParaRPr>
          </a:p>
          <a:p>
            <a:pPr algn="l" eaLnBrk="1" hangingPunct="1"/>
            <a:r>
              <a:rPr lang="zh-CN" altLang="en-US" dirty="0">
                <a:solidFill>
                  <a:schemeClr val="tx1"/>
                </a:solidFill>
                <a:latin typeface="宋体" panose="02010600030101010101" pitchFamily="2" charset="-122"/>
              </a:rPr>
              <a:t>元素的相对原子质量是各种同位素原子相对原子质量的平均值，因此它不能由某种同位素原子相对原子质量或质量数来确定；虽然某种同位素的质量数与其相对原子质量十分接近，但它并不是元素的相对原子质量。</a:t>
            </a:r>
            <a:endParaRPr lang="zh-CN" altLang="en-US" dirty="0">
              <a:solidFill>
                <a:schemeClr val="tx1"/>
              </a:solidFill>
              <a:latin typeface="宋体" panose="02010600030101010101" pitchFamily="2" charset="-122"/>
            </a:endParaRPr>
          </a:p>
          <a:p>
            <a:pPr algn="l" eaLnBrk="1" hangingPunct="1"/>
            <a:r>
              <a:rPr lang="zh-CN" altLang="en-US" sz="3600" dirty="0">
                <a:solidFill>
                  <a:srgbClr val="FF0000"/>
                </a:solidFill>
                <a:latin typeface="黑体" panose="02010609060101010101" pitchFamily="2" charset="-122"/>
                <a:ea typeface="黑体" panose="02010609060101010101" pitchFamily="2" charset="-122"/>
              </a:rPr>
              <a:t>因此正确选项为</a:t>
            </a:r>
            <a:r>
              <a:rPr lang="en-US" altLang="zh-CN" sz="3600">
                <a:solidFill>
                  <a:srgbClr val="FF0000"/>
                </a:solidFill>
                <a:latin typeface="黑体" panose="02010609060101010101" pitchFamily="2" charset="-122"/>
                <a:ea typeface="黑体" panose="02010609060101010101" pitchFamily="2" charset="-122"/>
              </a:rPr>
              <a:t>A</a:t>
            </a:r>
            <a:r>
              <a:rPr lang="zh-CN" altLang="en-US" sz="3600">
                <a:solidFill>
                  <a:srgbClr val="FF0000"/>
                </a:solidFill>
                <a:latin typeface="黑体" panose="02010609060101010101" pitchFamily="2" charset="-122"/>
                <a:ea typeface="黑体" panose="02010609060101010101" pitchFamily="2" charset="-122"/>
              </a:rPr>
              <a:t>。</a:t>
            </a:r>
            <a:r>
              <a:rPr lang="zh-CN" altLang="en-US">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5842" name="文本框 35841"/>
          <p:cNvSpPr txBox="1"/>
          <p:nvPr/>
        </p:nvSpPr>
        <p:spPr>
          <a:xfrm>
            <a:off x="152400" y="457200"/>
            <a:ext cx="9144000" cy="5370513"/>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5</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zh-CN" altLang="en-US" sz="3600" dirty="0">
                <a:solidFill>
                  <a:schemeClr val="tx1"/>
                </a:solidFill>
                <a:latin typeface="宋体" panose="02010600030101010101" pitchFamily="2" charset="-122"/>
              </a:rPr>
              <a:t>同主族元素形成的同一类化合物往往在结构和性质上很相似。化合物</a:t>
            </a:r>
            <a:r>
              <a:rPr lang="en-US" altLang="zh-CN" sz="3600">
                <a:solidFill>
                  <a:schemeClr val="tx1"/>
                </a:solidFill>
                <a:latin typeface="Times New Roman" panose="02020603050405020304" pitchFamily="18" charset="0"/>
              </a:rPr>
              <a:t>PH</a:t>
            </a:r>
            <a:r>
              <a:rPr lang="en-US" altLang="zh-CN" sz="2800">
                <a:solidFill>
                  <a:schemeClr val="tx1"/>
                </a:solidFill>
                <a:latin typeface="Times New Roman" panose="02020603050405020304" pitchFamily="18" charset="0"/>
              </a:rPr>
              <a:t>4</a:t>
            </a:r>
            <a:r>
              <a:rPr lang="en-US" altLang="zh-CN" sz="3600">
                <a:solidFill>
                  <a:schemeClr val="tx1"/>
                </a:solidFill>
                <a:latin typeface="Times New Roman" panose="02020603050405020304" pitchFamily="18" charset="0"/>
              </a:rPr>
              <a:t>I</a:t>
            </a:r>
            <a:r>
              <a:rPr lang="zh-CN" altLang="en-US" sz="3600" dirty="0">
                <a:solidFill>
                  <a:schemeClr val="tx1"/>
                </a:solidFill>
                <a:latin typeface="宋体" panose="02010600030101010101" pitchFamily="2" charset="-122"/>
              </a:rPr>
              <a:t>是一种白色晶体，下列对</a:t>
            </a:r>
            <a:r>
              <a:rPr lang="en-US" altLang="zh-CN" sz="3600">
                <a:solidFill>
                  <a:schemeClr val="tx1"/>
                </a:solidFill>
                <a:latin typeface="Times New Roman" panose="02020603050405020304" pitchFamily="18" charset="0"/>
              </a:rPr>
              <a:t>PH</a:t>
            </a:r>
            <a:r>
              <a:rPr lang="en-US" altLang="zh-CN" sz="2800">
                <a:solidFill>
                  <a:schemeClr val="tx1"/>
                </a:solidFill>
                <a:latin typeface="Times New Roman" panose="02020603050405020304" pitchFamily="18" charset="0"/>
              </a:rPr>
              <a:t>4</a:t>
            </a:r>
            <a:r>
              <a:rPr lang="en-US" altLang="zh-CN" sz="3600">
                <a:solidFill>
                  <a:schemeClr val="tx1"/>
                </a:solidFill>
                <a:latin typeface="Times New Roman" panose="02020603050405020304" pitchFamily="18" charset="0"/>
              </a:rPr>
              <a:t>I</a:t>
            </a:r>
            <a:r>
              <a:rPr lang="zh-CN" altLang="en-US" sz="3600" dirty="0">
                <a:solidFill>
                  <a:schemeClr val="tx1"/>
                </a:solidFill>
                <a:latin typeface="宋体" panose="02010600030101010101" pitchFamily="2" charset="-122"/>
              </a:rPr>
              <a:t>的叙述不正确的是（</a:t>
            </a:r>
            <a:r>
              <a:rPr lang="en-US" altLang="zh-CN" sz="3600" dirty="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a:t>
            </a:r>
            <a:br>
              <a:rPr lang="zh-CN" altLang="en-US" sz="3600" dirty="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A</a:t>
            </a:r>
            <a:r>
              <a:rPr lang="zh-CN" altLang="en-US" sz="3600" dirty="0">
                <a:solidFill>
                  <a:schemeClr val="tx1"/>
                </a:solidFill>
                <a:latin typeface="宋体" panose="02010600030101010101" pitchFamily="2" charset="-122"/>
              </a:rPr>
              <a:t>、它是一种共价化合物</a:t>
            </a:r>
            <a:br>
              <a:rPr lang="zh-CN" altLang="en-US" sz="3600" dirty="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B</a:t>
            </a:r>
            <a:r>
              <a:rPr lang="zh-CN" altLang="en-US" sz="3600" dirty="0">
                <a:solidFill>
                  <a:schemeClr val="tx1"/>
                </a:solidFill>
                <a:latin typeface="宋体" panose="02010600030101010101" pitchFamily="2" charset="-122"/>
              </a:rPr>
              <a:t>、加热时</a:t>
            </a:r>
            <a:r>
              <a:rPr lang="en-US" altLang="zh-CN" sz="3600">
                <a:solidFill>
                  <a:schemeClr val="tx1"/>
                </a:solidFill>
                <a:latin typeface="Times New Roman" panose="02020603050405020304" pitchFamily="18" charset="0"/>
              </a:rPr>
              <a:t>PH</a:t>
            </a:r>
            <a:r>
              <a:rPr lang="en-US" altLang="zh-CN" sz="2800">
                <a:solidFill>
                  <a:schemeClr val="tx1"/>
                </a:solidFill>
                <a:latin typeface="Times New Roman" panose="02020603050405020304" pitchFamily="18" charset="0"/>
              </a:rPr>
              <a:t>4</a:t>
            </a:r>
            <a:r>
              <a:rPr lang="en-US" altLang="zh-CN" sz="3600">
                <a:solidFill>
                  <a:schemeClr val="tx1"/>
                </a:solidFill>
                <a:latin typeface="Times New Roman" panose="02020603050405020304" pitchFamily="18" charset="0"/>
              </a:rPr>
              <a:t>I</a:t>
            </a:r>
            <a:r>
              <a:rPr lang="zh-CN" altLang="en-US" sz="3600" dirty="0">
                <a:solidFill>
                  <a:schemeClr val="tx1"/>
                </a:solidFill>
                <a:latin typeface="宋体" panose="02010600030101010101" pitchFamily="2" charset="-122"/>
              </a:rPr>
              <a:t>可以分解，而且有颜色变化</a:t>
            </a:r>
            <a:br>
              <a:rPr lang="zh-CN" altLang="en-US" sz="3600" dirty="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C</a:t>
            </a:r>
            <a:r>
              <a:rPr lang="zh-CN" altLang="en-US" sz="3600" dirty="0">
                <a:solidFill>
                  <a:schemeClr val="tx1"/>
                </a:solidFill>
                <a:latin typeface="宋体" panose="02010600030101010101" pitchFamily="2" charset="-122"/>
              </a:rPr>
              <a:t>、它可以跟</a:t>
            </a:r>
            <a:r>
              <a:rPr lang="en-US" altLang="zh-CN" sz="3600" err="1">
                <a:solidFill>
                  <a:schemeClr val="tx1"/>
                </a:solidFill>
                <a:latin typeface="Times New Roman" panose="02020603050405020304" pitchFamily="18" charset="0"/>
              </a:rPr>
              <a:t>NaOH</a:t>
            </a:r>
            <a:r>
              <a:rPr lang="zh-CN" altLang="en-US" sz="3600" dirty="0">
                <a:solidFill>
                  <a:schemeClr val="tx1"/>
                </a:solidFill>
                <a:latin typeface="宋体" panose="02010600030101010101" pitchFamily="2" charset="-122"/>
              </a:rPr>
              <a:t>反应</a:t>
            </a:r>
            <a:br>
              <a:rPr lang="zh-CN" altLang="en-US" sz="3600" dirty="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D</a:t>
            </a:r>
            <a:r>
              <a:rPr lang="zh-CN" altLang="en-US" sz="3600" dirty="0">
                <a:solidFill>
                  <a:schemeClr val="tx1"/>
                </a:solidFill>
                <a:latin typeface="宋体" panose="02010600030101010101" pitchFamily="2" charset="-122"/>
              </a:rPr>
              <a:t>、它可由</a:t>
            </a:r>
            <a:r>
              <a:rPr lang="en-US" altLang="zh-CN" sz="3600">
                <a:solidFill>
                  <a:schemeClr val="tx1"/>
                </a:solidFill>
                <a:latin typeface="Times New Roman" panose="02020603050405020304" pitchFamily="18" charset="0"/>
              </a:rPr>
              <a:t>PH</a:t>
            </a:r>
            <a:r>
              <a:rPr lang="en-US" altLang="zh-CN" sz="2800">
                <a:solidFill>
                  <a:schemeClr val="tx1"/>
                </a:solidFill>
                <a:latin typeface="Times New Roman" panose="02020603050405020304" pitchFamily="18" charset="0"/>
              </a:rPr>
              <a:t>3</a:t>
            </a:r>
            <a:r>
              <a:rPr lang="zh-CN" altLang="en-US" sz="3600">
                <a:solidFill>
                  <a:schemeClr val="tx1"/>
                </a:solidFill>
                <a:latin typeface="宋体" panose="02010600030101010101" pitchFamily="2" charset="-122"/>
              </a:rPr>
              <a:t>和</a:t>
            </a:r>
            <a:r>
              <a:rPr lang="en-US" altLang="zh-CN" sz="3600">
                <a:solidFill>
                  <a:schemeClr val="tx1"/>
                </a:solidFill>
                <a:latin typeface="Times New Roman" panose="02020603050405020304" pitchFamily="18" charset="0"/>
              </a:rPr>
              <a:t>HI</a:t>
            </a:r>
            <a:r>
              <a:rPr lang="zh-CN" altLang="en-US" sz="3600" dirty="0">
                <a:solidFill>
                  <a:schemeClr val="tx1"/>
                </a:solidFill>
                <a:latin typeface="宋体" panose="02010600030101010101" pitchFamily="2" charset="-122"/>
              </a:rPr>
              <a:t>化合而成</a:t>
            </a:r>
            <a:br>
              <a:rPr lang="zh-CN" altLang="en-US" sz="3600" dirty="0">
                <a:solidFill>
                  <a:schemeClr val="tx1"/>
                </a:solidFill>
                <a:latin typeface="Times New Roman" panose="02020603050405020304" pitchFamily="18" charset="0"/>
              </a:rPr>
            </a:br>
            <a:endParaRPr lang="zh-CN" altLang="en-US" sz="3600">
              <a:solidFill>
                <a:schemeClr val="tx1"/>
              </a:solidFill>
              <a:latin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6866" name="文本框 36865"/>
          <p:cNvSpPr txBox="1"/>
          <p:nvPr/>
        </p:nvSpPr>
        <p:spPr>
          <a:xfrm>
            <a:off x="304800" y="152400"/>
            <a:ext cx="8610600" cy="3748088"/>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选</a:t>
            </a:r>
            <a:r>
              <a:rPr lang="en-US" altLang="zh-CN">
                <a:solidFill>
                  <a:schemeClr val="tx1"/>
                </a:solidFill>
                <a:latin typeface="Times New Roman" panose="02020603050405020304" pitchFamily="18" charset="0"/>
              </a:rPr>
              <a:t>A</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B</a:t>
            </a:r>
            <a:r>
              <a:rPr lang="zh-CN" altLang="en-US" dirty="0">
                <a:solidFill>
                  <a:schemeClr val="tx1"/>
                </a:solidFill>
                <a:latin typeface="宋体" panose="02010600030101010101" pitchFamily="2" charset="-122"/>
              </a:rPr>
              <a:t>。根据题目信息，</a:t>
            </a:r>
            <a:r>
              <a:rPr lang="en-US" altLang="zh-CN">
                <a:solidFill>
                  <a:schemeClr val="tx1"/>
                </a:solidFill>
                <a:latin typeface="Times New Roman" panose="02020603050405020304" pitchFamily="18" charset="0"/>
              </a:rPr>
              <a:t>PH4I</a:t>
            </a:r>
            <a:r>
              <a:rPr lang="zh-CN" altLang="en-US" dirty="0">
                <a:solidFill>
                  <a:schemeClr val="tx1"/>
                </a:solidFill>
                <a:latin typeface="宋体" panose="02010600030101010101" pitchFamily="2" charset="-122"/>
              </a:rPr>
              <a:t>的结构和性质和</a:t>
            </a:r>
            <a:r>
              <a:rPr lang="en-US" altLang="zh-CN">
                <a:solidFill>
                  <a:schemeClr val="tx1"/>
                </a:solidFill>
                <a:latin typeface="Times New Roman" panose="02020603050405020304" pitchFamily="18" charset="0"/>
              </a:rPr>
              <a:t>NH4Cl</a:t>
            </a:r>
            <a:r>
              <a:rPr lang="zh-CN" altLang="en-US" dirty="0">
                <a:solidFill>
                  <a:schemeClr val="tx1"/>
                </a:solidFill>
                <a:latin typeface="宋体" panose="02010600030101010101" pitchFamily="2" charset="-122"/>
              </a:rPr>
              <a:t>一样，而</a:t>
            </a:r>
            <a:r>
              <a:rPr lang="en-US" altLang="zh-CN">
                <a:solidFill>
                  <a:schemeClr val="tx1"/>
                </a:solidFill>
                <a:latin typeface="Times New Roman" panose="02020603050405020304" pitchFamily="18" charset="0"/>
              </a:rPr>
              <a:t>NH4Cl</a:t>
            </a:r>
            <a:r>
              <a:rPr lang="zh-CN" altLang="en-US" dirty="0">
                <a:solidFill>
                  <a:schemeClr val="tx1"/>
                </a:solidFill>
                <a:latin typeface="宋体" panose="02010600030101010101" pitchFamily="2" charset="-122"/>
              </a:rPr>
              <a:t>是一种离子化合物，在一定条件下会分解为</a:t>
            </a:r>
            <a:r>
              <a:rPr lang="en-US" altLang="zh-CN">
                <a:solidFill>
                  <a:schemeClr val="tx1"/>
                </a:solidFill>
                <a:latin typeface="Times New Roman" panose="02020603050405020304" pitchFamily="18" charset="0"/>
              </a:rPr>
              <a:t>NH3</a:t>
            </a:r>
            <a:r>
              <a:rPr lang="zh-CN" altLang="en-US">
                <a:solidFill>
                  <a:schemeClr val="tx1"/>
                </a:solidFill>
                <a:latin typeface="宋体" panose="02010600030101010101" pitchFamily="2" charset="-122"/>
              </a:rPr>
              <a:t>和</a:t>
            </a:r>
            <a:r>
              <a:rPr lang="en-US" altLang="zh-CN" err="1">
                <a:solidFill>
                  <a:schemeClr val="tx1"/>
                </a:solidFill>
                <a:latin typeface="Times New Roman" panose="02020603050405020304" pitchFamily="18" charset="0"/>
              </a:rPr>
              <a:t>HCl</a:t>
            </a:r>
            <a:r>
              <a:rPr lang="zh-CN" altLang="en-US" dirty="0">
                <a:solidFill>
                  <a:schemeClr val="tx1"/>
                </a:solidFill>
                <a:latin typeface="宋体" panose="02010600030101010101" pitchFamily="2" charset="-122"/>
              </a:rPr>
              <a:t>，也可以有</a:t>
            </a:r>
            <a:r>
              <a:rPr lang="en-US" altLang="zh-CN">
                <a:solidFill>
                  <a:schemeClr val="tx1"/>
                </a:solidFill>
                <a:latin typeface="Times New Roman" panose="02020603050405020304" pitchFamily="18" charset="0"/>
              </a:rPr>
              <a:t>NH3</a:t>
            </a:r>
            <a:r>
              <a:rPr lang="zh-CN" altLang="en-US">
                <a:solidFill>
                  <a:schemeClr val="tx1"/>
                </a:solidFill>
                <a:latin typeface="宋体" panose="02010600030101010101" pitchFamily="2" charset="-122"/>
              </a:rPr>
              <a:t>和</a:t>
            </a:r>
            <a:r>
              <a:rPr lang="en-US" altLang="zh-CN" err="1">
                <a:solidFill>
                  <a:schemeClr val="tx1"/>
                </a:solidFill>
                <a:latin typeface="Times New Roman" panose="02020603050405020304" pitchFamily="18" charset="0"/>
              </a:rPr>
              <a:t>HCl</a:t>
            </a:r>
            <a:r>
              <a:rPr lang="zh-CN" altLang="en-US" dirty="0">
                <a:solidFill>
                  <a:schemeClr val="tx1"/>
                </a:solidFill>
                <a:latin typeface="宋体" panose="02010600030101010101" pitchFamily="2" charset="-122"/>
              </a:rPr>
              <a:t>反应得到</a:t>
            </a:r>
            <a:r>
              <a:rPr lang="en-US" altLang="zh-CN">
                <a:solidFill>
                  <a:schemeClr val="tx1"/>
                </a:solidFill>
                <a:latin typeface="Times New Roman" panose="02020603050405020304" pitchFamily="18" charset="0"/>
              </a:rPr>
              <a:t>NH4Cl</a:t>
            </a:r>
            <a:r>
              <a:rPr lang="zh-CN" altLang="en-US">
                <a:solidFill>
                  <a:schemeClr val="tx1"/>
                </a:solidFill>
                <a:latin typeface="宋体" panose="02010600030101010101" pitchFamily="2" charset="-122"/>
              </a:rPr>
              <a:t>；且</a:t>
            </a:r>
            <a:r>
              <a:rPr lang="en-US" altLang="zh-CN">
                <a:solidFill>
                  <a:schemeClr val="tx1"/>
                </a:solidFill>
                <a:latin typeface="Times New Roman" panose="02020603050405020304" pitchFamily="18" charset="0"/>
              </a:rPr>
              <a:t>NH4Cl</a:t>
            </a:r>
            <a:r>
              <a:rPr lang="zh-CN" altLang="en-US" dirty="0">
                <a:solidFill>
                  <a:schemeClr val="tx1"/>
                </a:solidFill>
                <a:latin typeface="宋体" panose="02010600030101010101" pitchFamily="2" charset="-122"/>
              </a:rPr>
              <a:t>会和碱反应。</a:t>
            </a:r>
            <a:br>
              <a:rPr lang="zh-CN" altLang="en-US" dirty="0">
                <a:solidFill>
                  <a:schemeClr val="tx1"/>
                </a:solidFill>
                <a:latin typeface="Times New Roman" panose="02020603050405020304" pitchFamily="18" charset="0"/>
              </a:rPr>
            </a:b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机械简单地迁移。在注重共性的同时，忽略差异性一面。</a:t>
            </a:r>
            <a:r>
              <a:rPr lang="zh-CN" altLang="en-US" dirty="0">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
        <p:nvSpPr>
          <p:cNvPr id="36867" name="文本框 36866"/>
          <p:cNvSpPr txBox="1"/>
          <p:nvPr/>
        </p:nvSpPr>
        <p:spPr>
          <a:xfrm>
            <a:off x="304800" y="4419600"/>
            <a:ext cx="8229600" cy="457200"/>
          </a:xfrm>
          <a:prstGeom prst="rect">
            <a:avLst/>
          </a:prstGeom>
          <a:noFill/>
          <a:ln w="9525">
            <a:noFill/>
          </a:ln>
        </p:spPr>
        <p:txBody>
          <a:bodyPr>
            <a:spAutoFit/>
          </a:bodyPr>
          <a:p>
            <a:pPr algn="l" eaLnBrk="1" hangingPunct="1">
              <a:spcBef>
                <a:spcPct val="50000"/>
              </a:spcBef>
            </a:pPr>
            <a:endParaRPr sz="2400" b="0">
              <a:solidFill>
                <a:schemeClr val="tx1"/>
              </a:solidFill>
              <a:latin typeface="Times New Roman" panose="02020603050405020304" pitchFamily="18" charset="0"/>
            </a:endParaRPr>
          </a:p>
        </p:txBody>
      </p:sp>
      <p:sp>
        <p:nvSpPr>
          <p:cNvPr id="36868" name="文本框 36867"/>
          <p:cNvSpPr txBox="1"/>
          <p:nvPr/>
        </p:nvSpPr>
        <p:spPr>
          <a:xfrm>
            <a:off x="228600" y="3886200"/>
            <a:ext cx="8686800" cy="2713038"/>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分析同</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错误解答</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。应该注意的是，</a:t>
            </a:r>
            <a:r>
              <a:rPr lang="en-US" altLang="zh-CN">
                <a:solidFill>
                  <a:schemeClr val="tx1"/>
                </a:solidFill>
                <a:latin typeface="Times New Roman" panose="02020603050405020304" pitchFamily="18" charset="0"/>
              </a:rPr>
              <a:t>PH4I</a:t>
            </a:r>
            <a:r>
              <a:rPr lang="zh-CN" altLang="en-US" dirty="0">
                <a:solidFill>
                  <a:schemeClr val="tx1"/>
                </a:solidFill>
                <a:latin typeface="宋体" panose="02010600030101010101" pitchFamily="2" charset="-122"/>
              </a:rPr>
              <a:t>分解生成</a:t>
            </a:r>
            <a:r>
              <a:rPr lang="en-US" altLang="zh-CN">
                <a:solidFill>
                  <a:schemeClr val="tx1"/>
                </a:solidFill>
                <a:latin typeface="Times New Roman" panose="02020603050405020304" pitchFamily="18" charset="0"/>
              </a:rPr>
              <a:t>PH</a:t>
            </a:r>
            <a:r>
              <a:rPr lang="en-US" altLang="zh-CN" sz="2400">
                <a:solidFill>
                  <a:schemeClr val="tx1"/>
                </a:solidFill>
                <a:latin typeface="Times New Roman" panose="02020603050405020304" pitchFamily="18" charset="0"/>
              </a:rPr>
              <a:t>3</a:t>
            </a:r>
            <a:r>
              <a:rPr lang="zh-CN" altLang="en-US">
                <a:solidFill>
                  <a:schemeClr val="tx1"/>
                </a:solidFill>
                <a:latin typeface="宋体" panose="02010600030101010101" pitchFamily="2" charset="-122"/>
              </a:rPr>
              <a:t>和</a:t>
            </a:r>
            <a:r>
              <a:rPr lang="en-US" altLang="zh-CN">
                <a:solidFill>
                  <a:schemeClr val="tx1"/>
                </a:solidFill>
                <a:latin typeface="Times New Roman" panose="02020603050405020304" pitchFamily="18" charset="0"/>
              </a:rPr>
              <a:t>HI</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HI</a:t>
            </a:r>
            <a:r>
              <a:rPr lang="zh-CN" altLang="en-US" dirty="0">
                <a:solidFill>
                  <a:schemeClr val="tx1"/>
                </a:solidFill>
                <a:latin typeface="宋体" panose="02010600030101010101" pitchFamily="2" charset="-122"/>
              </a:rPr>
              <a:t>在加热条件下会分解生成</a:t>
            </a:r>
            <a:r>
              <a:rPr lang="en-US" altLang="zh-CN">
                <a:solidFill>
                  <a:schemeClr val="tx1"/>
                </a:solidFill>
                <a:latin typeface="Times New Roman" panose="02020603050405020304" pitchFamily="18" charset="0"/>
              </a:rPr>
              <a:t>H</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和有颜色的</a:t>
            </a:r>
            <a:r>
              <a:rPr lang="en-US" altLang="zh-CN">
                <a:solidFill>
                  <a:schemeClr val="tx1"/>
                </a:solidFill>
                <a:latin typeface="Times New Roman" panose="02020603050405020304" pitchFamily="18" charset="0"/>
              </a:rPr>
              <a:t>I</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（注意：</a:t>
            </a:r>
            <a:r>
              <a:rPr lang="en-US" altLang="zh-CN">
                <a:solidFill>
                  <a:schemeClr val="tx1"/>
                </a:solidFill>
                <a:latin typeface="Times New Roman" panose="02020603050405020304" pitchFamily="18" charset="0"/>
              </a:rPr>
              <a:t>NH</a:t>
            </a:r>
            <a:r>
              <a:rPr lang="en-US" altLang="zh-CN" sz="2400">
                <a:solidFill>
                  <a:schemeClr val="tx1"/>
                </a:solidFill>
                <a:latin typeface="Times New Roman" panose="02020603050405020304" pitchFamily="18" charset="0"/>
              </a:rPr>
              <a:t>4</a:t>
            </a:r>
            <a:r>
              <a:rPr lang="en-US" altLang="zh-CN">
                <a:solidFill>
                  <a:schemeClr val="tx1"/>
                </a:solidFill>
                <a:latin typeface="Times New Roman" panose="02020603050405020304" pitchFamily="18" charset="0"/>
              </a:rPr>
              <a:t>Cl</a:t>
            </a:r>
            <a:r>
              <a:rPr lang="zh-CN" altLang="en-US" dirty="0">
                <a:solidFill>
                  <a:schemeClr val="tx1"/>
                </a:solidFill>
                <a:latin typeface="宋体" panose="02010600030101010101" pitchFamily="2" charset="-122"/>
              </a:rPr>
              <a:t>分解生成</a:t>
            </a:r>
            <a:r>
              <a:rPr lang="en-US" altLang="zh-CN">
                <a:solidFill>
                  <a:schemeClr val="tx1"/>
                </a:solidFill>
                <a:latin typeface="Times New Roman" panose="02020603050405020304" pitchFamily="18" charset="0"/>
              </a:rPr>
              <a:t>NH</a:t>
            </a:r>
            <a:r>
              <a:rPr lang="en-US" altLang="zh-CN" sz="2400">
                <a:solidFill>
                  <a:schemeClr val="tx1"/>
                </a:solidFill>
                <a:latin typeface="Times New Roman" panose="02020603050405020304" pitchFamily="18" charset="0"/>
              </a:rPr>
              <a:t>3</a:t>
            </a:r>
            <a:r>
              <a:rPr lang="zh-CN" altLang="en-US">
                <a:solidFill>
                  <a:schemeClr val="tx1"/>
                </a:solidFill>
                <a:latin typeface="宋体" panose="02010600030101010101" pitchFamily="2" charset="-122"/>
              </a:rPr>
              <a:t>和</a:t>
            </a:r>
            <a:r>
              <a:rPr lang="en-US" altLang="zh-CN" err="1">
                <a:solidFill>
                  <a:schemeClr val="tx1"/>
                </a:solidFill>
                <a:latin typeface="Times New Roman" panose="02020603050405020304" pitchFamily="18" charset="0"/>
              </a:rPr>
              <a:t>HCl</a:t>
            </a:r>
            <a:r>
              <a:rPr lang="zh-CN" altLang="en-US">
                <a:solidFill>
                  <a:schemeClr val="tx1"/>
                </a:solidFill>
                <a:latin typeface="宋体" panose="02010600030101010101" pitchFamily="2" charset="-122"/>
              </a:rPr>
              <a:t>，</a:t>
            </a:r>
            <a:r>
              <a:rPr lang="en-US" altLang="zh-CN" err="1">
                <a:solidFill>
                  <a:schemeClr val="tx1"/>
                </a:solidFill>
                <a:latin typeface="Times New Roman" panose="02020603050405020304" pitchFamily="18" charset="0"/>
              </a:rPr>
              <a:t>HCl</a:t>
            </a:r>
            <a:r>
              <a:rPr lang="zh-CN" altLang="en-US" dirty="0">
                <a:solidFill>
                  <a:schemeClr val="tx1"/>
                </a:solidFill>
                <a:latin typeface="宋体" panose="02010600030101010101" pitchFamily="2" charset="-122"/>
              </a:rPr>
              <a:t>不容易分解）。因此</a:t>
            </a:r>
            <a:r>
              <a:rPr lang="en-US" altLang="zh-CN">
                <a:solidFill>
                  <a:schemeClr val="tx1"/>
                </a:solidFill>
                <a:latin typeface="Times New Roman" panose="02020603050405020304" pitchFamily="18" charset="0"/>
              </a:rPr>
              <a:t>B</a:t>
            </a:r>
            <a:r>
              <a:rPr lang="zh-CN" altLang="en-US" dirty="0">
                <a:solidFill>
                  <a:schemeClr val="tx1"/>
                </a:solidFill>
                <a:latin typeface="宋体" panose="02010600030101010101" pitchFamily="2" charset="-122"/>
              </a:rPr>
              <a:t>是正确的。    </a:t>
            </a:r>
            <a:r>
              <a:rPr lang="zh-CN" altLang="en-US" sz="3600" dirty="0">
                <a:solidFill>
                  <a:srgbClr val="FF0000"/>
                </a:solidFill>
                <a:latin typeface="黑体" panose="02010609060101010101" pitchFamily="2" charset="-122"/>
                <a:ea typeface="黑体" panose="02010609060101010101" pitchFamily="2" charset="-122"/>
              </a:rPr>
              <a:t>本题只有</a:t>
            </a:r>
            <a:r>
              <a:rPr lang="en-US" altLang="zh-CN" sz="3600" dirty="0">
                <a:solidFill>
                  <a:srgbClr val="FF0000"/>
                </a:solidFill>
                <a:latin typeface="黑体" panose="02010609060101010101" pitchFamily="2" charset="-122"/>
                <a:ea typeface="黑体" panose="02010609060101010101" pitchFamily="2" charset="-122"/>
              </a:rPr>
              <a:t>A</a:t>
            </a:r>
            <a:r>
              <a:rPr lang="zh-CN" altLang="en-US" sz="3600" dirty="0">
                <a:solidFill>
                  <a:srgbClr val="FF0000"/>
                </a:solidFill>
                <a:latin typeface="黑体" panose="02010609060101010101" pitchFamily="2" charset="-122"/>
                <a:ea typeface="黑体" panose="02010609060101010101" pitchFamily="2" charset="-122"/>
              </a:rPr>
              <a:t>选项符合题意。</a:t>
            </a:r>
            <a:r>
              <a:rPr lang="zh-CN" altLang="en-US" b="0" dirty="0">
                <a:solidFill>
                  <a:schemeClr val="tx1"/>
                </a:solidFill>
                <a:latin typeface="Times New Roman" panose="02020603050405020304" pitchFamily="18" charset="0"/>
              </a:rPr>
              <a:t> </a:t>
            </a:r>
            <a:endParaRPr lang="zh-CN" altLang="en-US" b="0">
              <a:solidFill>
                <a:schemeClr val="tx1"/>
              </a:solidFill>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7890" name="文本框 37889"/>
          <p:cNvSpPr txBox="1"/>
          <p:nvPr/>
        </p:nvSpPr>
        <p:spPr>
          <a:xfrm>
            <a:off x="304800" y="533400"/>
            <a:ext cx="8382000" cy="5645150"/>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6</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zh-CN" altLang="en-US" sz="3600" dirty="0">
                <a:solidFill>
                  <a:schemeClr val="tx1"/>
                </a:solidFill>
                <a:latin typeface="宋体" panose="02010600030101010101" pitchFamily="2" charset="-122"/>
              </a:rPr>
              <a:t>用惰性电极电解一定浓度的硫酸铜溶液，通电一段时间后，向所得的溶液中加入</a:t>
            </a:r>
            <a:r>
              <a:rPr lang="en-US" altLang="zh-CN" sz="3600" dirty="0">
                <a:solidFill>
                  <a:schemeClr val="tx1"/>
                </a:solidFill>
                <a:latin typeface="Times New Roman" panose="02020603050405020304" pitchFamily="18" charset="0"/>
              </a:rPr>
              <a:t>0.1</a:t>
            </a:r>
            <a:r>
              <a:rPr lang="en-US" altLang="zh-CN" sz="3600">
                <a:solidFill>
                  <a:schemeClr val="tx1"/>
                </a:solidFill>
                <a:latin typeface="Times New Roman" panose="02020603050405020304" pitchFamily="18" charset="0"/>
              </a:rPr>
              <a:t>mol Cu(OH)</a:t>
            </a:r>
            <a:r>
              <a:rPr lang="en-US" altLang="zh-CN" sz="2800">
                <a:solidFill>
                  <a:schemeClr val="tx1"/>
                </a:solidFill>
                <a:latin typeface="Times New Roman" panose="02020603050405020304" pitchFamily="18" charset="0"/>
              </a:rPr>
              <a:t>2</a:t>
            </a:r>
            <a:r>
              <a:rPr lang="zh-CN" altLang="en-US" sz="3600" dirty="0">
                <a:solidFill>
                  <a:schemeClr val="tx1"/>
                </a:solidFill>
                <a:latin typeface="宋体" panose="02010600030101010101" pitchFamily="2" charset="-122"/>
              </a:rPr>
              <a:t>后恰好恢复到电解前的浓度和</a:t>
            </a:r>
            <a:r>
              <a:rPr lang="en-US" altLang="zh-CN" sz="3600">
                <a:solidFill>
                  <a:schemeClr val="tx1"/>
                </a:solidFill>
                <a:latin typeface="Times New Roman" panose="02020603050405020304" pitchFamily="18" charset="0"/>
              </a:rPr>
              <a:t>PH</a:t>
            </a:r>
            <a:r>
              <a:rPr lang="zh-CN" altLang="en-US" sz="3600" dirty="0">
                <a:solidFill>
                  <a:schemeClr val="tx1"/>
                </a:solidFill>
                <a:latin typeface="宋体" panose="02010600030101010101" pitchFamily="2" charset="-122"/>
              </a:rPr>
              <a:t>。则电解过程中转移的电子数为（</a:t>
            </a:r>
            <a:r>
              <a:rPr lang="en-US" altLang="zh-CN" sz="3600" dirty="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a:t>
            </a:r>
            <a:br>
              <a:rPr lang="zh-CN" altLang="en-US" sz="3600" dirty="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A</a:t>
            </a:r>
            <a:r>
              <a:rPr lang="zh-CN" altLang="en-US" sz="3600">
                <a:solidFill>
                  <a:schemeClr val="tx1"/>
                </a:solidFill>
                <a:latin typeface="宋体" panose="02010600030101010101" pitchFamily="2" charset="-122"/>
              </a:rPr>
              <a:t>、</a:t>
            </a:r>
            <a:r>
              <a:rPr lang="en-US" altLang="zh-CN" sz="3600" dirty="0">
                <a:solidFill>
                  <a:schemeClr val="tx1"/>
                </a:solidFill>
                <a:latin typeface="Times New Roman" panose="02020603050405020304" pitchFamily="18" charset="0"/>
              </a:rPr>
              <a:t>0.1mol            </a:t>
            </a:r>
            <a:r>
              <a:rPr lang="en-US" altLang="zh-CN" sz="3600">
                <a:solidFill>
                  <a:schemeClr val="tx1"/>
                </a:solidFill>
                <a:latin typeface="Times New Roman" panose="02020603050405020304" pitchFamily="18" charset="0"/>
              </a:rPr>
              <a:t>  B</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0.2mol    </a:t>
            </a:r>
            <a:endParaRPr lang="en-US" altLang="zh-CN" sz="3600">
              <a:solidFill>
                <a:schemeClr val="tx1"/>
              </a:solidFill>
              <a:latin typeface="Times New Roman" panose="02020603050405020304" pitchFamily="18" charset="0"/>
            </a:endParaRPr>
          </a:p>
          <a:p>
            <a:pPr algn="l" eaLnBrk="1" hangingPunct="1">
              <a:spcBef>
                <a:spcPct val="50000"/>
              </a:spcBef>
            </a:pPr>
            <a:r>
              <a:rPr lang="en-US" altLang="zh-CN" sz="3600">
                <a:solidFill>
                  <a:schemeClr val="tx1"/>
                </a:solidFill>
                <a:latin typeface="Times New Roman" panose="02020603050405020304" pitchFamily="18" charset="0"/>
              </a:rPr>
              <a:t>C</a:t>
            </a:r>
            <a:r>
              <a:rPr lang="zh-CN" altLang="en-US" sz="3600">
                <a:solidFill>
                  <a:schemeClr val="tx1"/>
                </a:solidFill>
                <a:latin typeface="宋体" panose="02010600030101010101" pitchFamily="2" charset="-122"/>
              </a:rPr>
              <a:t>、</a:t>
            </a:r>
            <a:r>
              <a:rPr lang="en-US" altLang="zh-CN" sz="3600" dirty="0">
                <a:solidFill>
                  <a:schemeClr val="tx1"/>
                </a:solidFill>
                <a:latin typeface="Times New Roman" panose="02020603050405020304" pitchFamily="18" charset="0"/>
              </a:rPr>
              <a:t>0.3mol            </a:t>
            </a:r>
            <a:r>
              <a:rPr lang="en-US" altLang="zh-CN" sz="3600">
                <a:solidFill>
                  <a:schemeClr val="tx1"/>
                </a:solidFill>
                <a:latin typeface="Times New Roman" panose="02020603050405020304" pitchFamily="18" charset="0"/>
              </a:rPr>
              <a:t>  D</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0.4mol</a:t>
            </a:r>
            <a:br>
              <a:rPr lang="en-US" altLang="zh-CN" sz="3600">
                <a:solidFill>
                  <a:schemeClr val="tx1"/>
                </a:solidFill>
                <a:latin typeface="Times New Roman" panose="02020603050405020304" pitchFamily="18" charset="0"/>
              </a:rPr>
            </a:br>
            <a:endParaRPr lang="en-US" altLang="zh-CN" sz="3600">
              <a:solidFill>
                <a:schemeClr val="tx1"/>
              </a:solidFill>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8914" name="文本框 38913"/>
          <p:cNvSpPr txBox="1"/>
          <p:nvPr/>
        </p:nvSpPr>
        <p:spPr>
          <a:xfrm>
            <a:off x="152400" y="381000"/>
            <a:ext cx="8839200" cy="5461000"/>
          </a:xfrm>
          <a:prstGeom prst="rect">
            <a:avLst/>
          </a:prstGeom>
          <a:noFill/>
          <a:ln w="9525">
            <a:noFill/>
          </a:ln>
        </p:spPr>
        <p:txBody>
          <a:bodyPr>
            <a:spAutoFit/>
          </a:bodyPr>
          <a:p>
            <a:pPr algn="l" eaLnBrk="1" hangingPunct="1">
              <a:spcBef>
                <a:spcPct val="50000"/>
              </a:spcBef>
            </a:pPr>
            <a:r>
              <a:rPr lang="en-US" altLang="zh-CN" sz="3600"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sz="3600" dirty="0">
                <a:solidFill>
                  <a:schemeClr val="tx1"/>
                </a:solidFill>
                <a:latin typeface="Times New Roman" panose="02020603050405020304" pitchFamily="18" charset="0"/>
              </a:rPr>
              <a:t>]</a:t>
            </a:r>
            <a:r>
              <a:rPr lang="zh-CN" altLang="en-US" sz="3600" dirty="0">
                <a:solidFill>
                  <a:schemeClr val="tx1"/>
                </a:solidFill>
                <a:latin typeface="宋体" panose="02010600030101010101" pitchFamily="2" charset="-122"/>
              </a:rPr>
              <a:t>选</a:t>
            </a:r>
            <a:r>
              <a:rPr lang="en-US" altLang="zh-CN" sz="3600">
                <a:solidFill>
                  <a:schemeClr val="tx1"/>
                </a:solidFill>
                <a:latin typeface="Times New Roman" panose="02020603050405020304" pitchFamily="18" charset="0"/>
              </a:rPr>
              <a:t>B</a:t>
            </a:r>
            <a:r>
              <a:rPr lang="zh-CN" altLang="en-US" sz="3600" dirty="0">
                <a:solidFill>
                  <a:schemeClr val="tx1"/>
                </a:solidFill>
                <a:latin typeface="宋体" panose="02010600030101010101" pitchFamily="2" charset="-122"/>
              </a:rPr>
              <a:t>。由于电解后加入</a:t>
            </a:r>
            <a:r>
              <a:rPr lang="en-US" altLang="zh-CN" sz="3600" dirty="0">
                <a:solidFill>
                  <a:schemeClr val="tx1"/>
                </a:solidFill>
                <a:latin typeface="Times New Roman" panose="02020603050405020304" pitchFamily="18" charset="0"/>
              </a:rPr>
              <a:t>0.1</a:t>
            </a:r>
            <a:r>
              <a:rPr lang="en-US" altLang="zh-CN" sz="3600">
                <a:solidFill>
                  <a:schemeClr val="tx1"/>
                </a:solidFill>
                <a:latin typeface="Times New Roman" panose="02020603050405020304" pitchFamily="18" charset="0"/>
              </a:rPr>
              <a:t>mol Cu(OH)</a:t>
            </a:r>
            <a:r>
              <a:rPr lang="en-US" altLang="zh-CN" sz="2800">
                <a:solidFill>
                  <a:schemeClr val="tx1"/>
                </a:solidFill>
                <a:latin typeface="Times New Roman" panose="02020603050405020304" pitchFamily="18" charset="0"/>
              </a:rPr>
              <a:t>2</a:t>
            </a:r>
            <a:r>
              <a:rPr lang="zh-CN" altLang="en-US" sz="3600" dirty="0">
                <a:solidFill>
                  <a:schemeClr val="tx1"/>
                </a:solidFill>
                <a:latin typeface="宋体" panose="02010600030101010101" pitchFamily="2" charset="-122"/>
              </a:rPr>
              <a:t>，恰好恢复到电解前，而</a:t>
            </a:r>
            <a:r>
              <a:rPr lang="en-US" altLang="zh-CN" sz="3600" dirty="0">
                <a:solidFill>
                  <a:schemeClr val="tx1"/>
                </a:solidFill>
                <a:latin typeface="Times New Roman" panose="02020603050405020304" pitchFamily="18" charset="0"/>
              </a:rPr>
              <a:t>0.1</a:t>
            </a:r>
            <a:r>
              <a:rPr lang="en-US" altLang="zh-CN" sz="3600">
                <a:solidFill>
                  <a:schemeClr val="tx1"/>
                </a:solidFill>
                <a:latin typeface="Times New Roman" panose="02020603050405020304" pitchFamily="18" charset="0"/>
              </a:rPr>
              <a:t>mol Cu(OH)</a:t>
            </a:r>
            <a:r>
              <a:rPr lang="en-US" altLang="zh-CN" sz="2800">
                <a:solidFill>
                  <a:schemeClr val="tx1"/>
                </a:solidFill>
                <a:latin typeface="Times New Roman" panose="02020603050405020304" pitchFamily="18" charset="0"/>
              </a:rPr>
              <a:t>2</a:t>
            </a:r>
            <a:r>
              <a:rPr lang="zh-CN" altLang="en-US" sz="3600" dirty="0">
                <a:solidFill>
                  <a:schemeClr val="tx1"/>
                </a:solidFill>
                <a:latin typeface="宋体" panose="02010600030101010101" pitchFamily="2" charset="-122"/>
              </a:rPr>
              <a:t>中含</a:t>
            </a:r>
            <a:r>
              <a:rPr lang="en-US" altLang="zh-CN" sz="3600" dirty="0">
                <a:solidFill>
                  <a:schemeClr val="tx1"/>
                </a:solidFill>
                <a:latin typeface="Times New Roman" panose="02020603050405020304" pitchFamily="18" charset="0"/>
              </a:rPr>
              <a:t>0.1</a:t>
            </a:r>
            <a:r>
              <a:rPr lang="en-US" altLang="zh-CN" sz="3600" err="1">
                <a:solidFill>
                  <a:schemeClr val="tx1"/>
                </a:solidFill>
                <a:latin typeface="Times New Roman" panose="02020603050405020304" pitchFamily="18" charset="0"/>
              </a:rPr>
              <a:t>molCu</a:t>
            </a:r>
            <a:r>
              <a:rPr lang="en-US" altLang="zh-CN" sz="3600">
                <a:solidFill>
                  <a:schemeClr val="tx1"/>
                </a:solidFill>
                <a:latin typeface="Times New Roman" panose="02020603050405020304" pitchFamily="18" charset="0"/>
              </a:rPr>
              <a:t> </a:t>
            </a:r>
            <a:r>
              <a:rPr lang="en-US" altLang="zh-CN" sz="3600" baseline="30000">
                <a:solidFill>
                  <a:schemeClr val="tx1"/>
                </a:solidFill>
                <a:latin typeface="Times New Roman" panose="02020603050405020304" pitchFamily="18" charset="0"/>
              </a:rPr>
              <a:t>2+</a:t>
            </a:r>
            <a:r>
              <a:rPr lang="zh-CN" altLang="en-US" sz="3600" dirty="0">
                <a:solidFill>
                  <a:schemeClr val="tx1"/>
                </a:solidFill>
                <a:latin typeface="宋体" panose="02010600030101010101" pitchFamily="2" charset="-122"/>
              </a:rPr>
              <a:t>，即反应过程中有</a:t>
            </a:r>
            <a:r>
              <a:rPr lang="en-US" altLang="zh-CN" sz="3600" dirty="0">
                <a:solidFill>
                  <a:schemeClr val="tx1"/>
                </a:solidFill>
                <a:latin typeface="Times New Roman" panose="02020603050405020304" pitchFamily="18" charset="0"/>
              </a:rPr>
              <a:t>0.1</a:t>
            </a:r>
            <a:r>
              <a:rPr lang="en-US" altLang="zh-CN" sz="3600" err="1">
                <a:solidFill>
                  <a:schemeClr val="tx1"/>
                </a:solidFill>
                <a:latin typeface="Times New Roman" panose="02020603050405020304" pitchFamily="18" charset="0"/>
              </a:rPr>
              <a:t>molCu</a:t>
            </a:r>
            <a:r>
              <a:rPr lang="en-US" altLang="zh-CN" sz="3600">
                <a:solidFill>
                  <a:schemeClr val="tx1"/>
                </a:solidFill>
                <a:latin typeface="Times New Roman" panose="02020603050405020304" pitchFamily="18" charset="0"/>
              </a:rPr>
              <a:t> </a:t>
            </a:r>
            <a:r>
              <a:rPr lang="en-US" altLang="zh-CN" sz="3600" baseline="30000">
                <a:solidFill>
                  <a:schemeClr val="tx1"/>
                </a:solidFill>
                <a:latin typeface="Times New Roman" panose="02020603050405020304" pitchFamily="18" charset="0"/>
              </a:rPr>
              <a:t>2+</a:t>
            </a:r>
            <a:r>
              <a:rPr lang="zh-CN" altLang="en-US" sz="3600" dirty="0">
                <a:solidFill>
                  <a:schemeClr val="tx1"/>
                </a:solidFill>
                <a:latin typeface="宋体" panose="02010600030101010101" pitchFamily="2" charset="-122"/>
              </a:rPr>
              <a:t>被还原，因此电解过程中共有</a:t>
            </a:r>
            <a:r>
              <a:rPr lang="en-US" altLang="zh-CN" sz="3600" dirty="0">
                <a:solidFill>
                  <a:schemeClr val="tx1"/>
                </a:solidFill>
                <a:latin typeface="Times New Roman" panose="02020603050405020304" pitchFamily="18" charset="0"/>
              </a:rPr>
              <a:t>0.2</a:t>
            </a:r>
            <a:r>
              <a:rPr lang="en-US" altLang="zh-CN" sz="3600">
                <a:solidFill>
                  <a:schemeClr val="tx1"/>
                </a:solidFill>
                <a:latin typeface="Times New Roman" panose="02020603050405020304" pitchFamily="18" charset="0"/>
              </a:rPr>
              <a:t>mol</a:t>
            </a:r>
            <a:r>
              <a:rPr lang="zh-CN" altLang="en-US" sz="3600" dirty="0">
                <a:solidFill>
                  <a:schemeClr val="tx1"/>
                </a:solidFill>
                <a:latin typeface="宋体" panose="02010600030101010101" pitchFamily="2" charset="-122"/>
              </a:rPr>
              <a:t>电子发生转移。</a:t>
            </a:r>
            <a:br>
              <a:rPr lang="zh-CN" altLang="en-US" sz="3600" dirty="0">
                <a:solidFill>
                  <a:schemeClr val="tx1"/>
                </a:solidFill>
                <a:latin typeface="Times New Roman" panose="02020603050405020304" pitchFamily="18" charset="0"/>
              </a:rPr>
            </a:br>
            <a:endParaRPr lang="zh-CN" altLang="en-US" sz="3600" dirty="0">
              <a:solidFill>
                <a:schemeClr val="tx1"/>
              </a:solidFill>
              <a:latin typeface="Times New Roman" panose="02020603050405020304" pitchFamily="18" charset="0"/>
            </a:endParaRPr>
          </a:p>
          <a:p>
            <a:pPr algn="l" eaLnBrk="1" hangingPunct="1">
              <a:spcBef>
                <a:spcPct val="50000"/>
              </a:spcBef>
            </a:pPr>
            <a:r>
              <a:rPr lang="en-US" altLang="zh-CN" sz="3600"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错误原因</a:t>
            </a:r>
            <a:r>
              <a:rPr lang="en-US" altLang="zh-CN" sz="3600" dirty="0">
                <a:solidFill>
                  <a:schemeClr val="tx1"/>
                </a:solidFill>
                <a:latin typeface="Times New Roman" panose="02020603050405020304" pitchFamily="18" charset="0"/>
              </a:rPr>
              <a:t>]</a:t>
            </a:r>
            <a:r>
              <a:rPr lang="zh-CN" altLang="en-US" sz="3600" dirty="0">
                <a:solidFill>
                  <a:schemeClr val="tx1"/>
                </a:solidFill>
                <a:latin typeface="宋体" panose="02010600030101010101" pitchFamily="2" charset="-122"/>
              </a:rPr>
              <a:t>对电解硫酸铜溶液的反应没有深入的掌握，而且忽略了题目中加入的物质为</a:t>
            </a:r>
            <a:r>
              <a:rPr lang="en-US" altLang="zh-CN" sz="3600">
                <a:solidFill>
                  <a:schemeClr val="tx1"/>
                </a:solidFill>
                <a:latin typeface="Times New Roman" panose="02020603050405020304" pitchFamily="18" charset="0"/>
              </a:rPr>
              <a:t>Cu(OH)</a:t>
            </a:r>
            <a:r>
              <a:rPr lang="en-US" altLang="zh-CN" sz="2800">
                <a:solidFill>
                  <a:schemeClr val="tx1"/>
                </a:solidFill>
                <a:latin typeface="Times New Roman" panose="02020603050405020304" pitchFamily="18" charset="0"/>
              </a:rPr>
              <a:t>2</a:t>
            </a:r>
            <a:r>
              <a:rPr lang="en-US" altLang="zh-CN" sz="3600">
                <a:solidFill>
                  <a:schemeClr val="tx1"/>
                </a:solidFill>
                <a:latin typeface="宋体" panose="02010600030101010101" pitchFamily="2" charset="-122"/>
              </a:rPr>
              <a:t> </a:t>
            </a:r>
            <a:r>
              <a:rPr lang="zh-CN" altLang="en-US" sz="3600">
                <a:solidFill>
                  <a:schemeClr val="tx1"/>
                </a:solidFill>
                <a:latin typeface="宋体" panose="02010600030101010101" pitchFamily="2" charset="-122"/>
              </a:rPr>
              <a:t>。</a:t>
            </a:r>
            <a:endParaRPr lang="zh-CN" altLang="en-US" sz="3600">
              <a:solidFill>
                <a:schemeClr val="tx1"/>
              </a:solidFill>
              <a:latin typeface="宋体" panose="0201060003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9938" name="文本框 39937"/>
          <p:cNvSpPr txBox="1"/>
          <p:nvPr/>
        </p:nvSpPr>
        <p:spPr>
          <a:xfrm>
            <a:off x="228600" y="152400"/>
            <a:ext cx="8915400" cy="5819775"/>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a:t>
            </a:r>
            <a:endParaRPr lang="en-US" altLang="zh-CN" dirty="0">
              <a:solidFill>
                <a:schemeClr val="tx1"/>
              </a:solidFill>
              <a:latin typeface="Times New Roman" panose="02020603050405020304" pitchFamily="18" charset="0"/>
            </a:endParaRPr>
          </a:p>
          <a:p>
            <a:pPr algn="l" eaLnBrk="1" hangingPunct="1">
              <a:spcBef>
                <a:spcPct val="50000"/>
              </a:spcBef>
            </a:pPr>
            <a:r>
              <a:rPr lang="zh-CN" altLang="en-US" dirty="0">
                <a:solidFill>
                  <a:schemeClr val="tx1"/>
                </a:solidFill>
                <a:latin typeface="宋体" panose="02010600030101010101" pitchFamily="2" charset="-122"/>
              </a:rPr>
              <a:t>电解硫酸铜溶液的反应方程式为：</a:t>
            </a:r>
            <a:br>
              <a:rPr lang="zh-CN" altLang="en-US" dirty="0">
                <a:solidFill>
                  <a:schemeClr val="tx1"/>
                </a:solidFill>
                <a:latin typeface="Times New Roman" panose="02020603050405020304" pitchFamily="18" charset="0"/>
              </a:rPr>
            </a:br>
            <a:r>
              <a:rPr lang="en-US" altLang="zh-CN" dirty="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CuSO</a:t>
            </a:r>
            <a:r>
              <a:rPr lang="en-US" altLang="zh-CN" sz="2000">
                <a:solidFill>
                  <a:schemeClr val="tx1"/>
                </a:solidFill>
                <a:latin typeface="Times New Roman" panose="02020603050405020304" pitchFamily="18" charset="0"/>
              </a:rPr>
              <a:t>4</a:t>
            </a:r>
            <a:r>
              <a:rPr lang="en-US" altLang="zh-CN">
                <a:solidFill>
                  <a:schemeClr val="tx1"/>
                </a:solidFill>
                <a:latin typeface="Times New Roman" panose="02020603050405020304" pitchFamily="18" charset="0"/>
              </a:rPr>
              <a:t>  +  2H</a:t>
            </a:r>
            <a:r>
              <a:rPr lang="en-US" altLang="zh-CN" sz="2400">
                <a:solidFill>
                  <a:schemeClr val="tx1"/>
                </a:solidFill>
                <a:latin typeface="Times New Roman" panose="02020603050405020304" pitchFamily="18" charset="0"/>
              </a:rPr>
              <a:t>2</a:t>
            </a:r>
            <a:r>
              <a:rPr lang="en-US" altLang="zh-CN" dirty="0">
                <a:solidFill>
                  <a:schemeClr val="tx1"/>
                </a:solidFill>
                <a:latin typeface="Times New Roman" panose="02020603050405020304" pitchFamily="18" charset="0"/>
              </a:rPr>
              <a:t>O   =  </a:t>
            </a:r>
            <a:r>
              <a:rPr lang="en-US" altLang="zh-CN">
                <a:solidFill>
                  <a:schemeClr val="tx1"/>
                </a:solidFill>
                <a:latin typeface="Times New Roman" panose="02020603050405020304" pitchFamily="18" charset="0"/>
              </a:rPr>
              <a:t> 2Cu +  2H</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SO</a:t>
            </a:r>
            <a:r>
              <a:rPr lang="en-US" altLang="zh-CN" sz="2400">
                <a:solidFill>
                  <a:schemeClr val="tx1"/>
                </a:solidFill>
                <a:latin typeface="Times New Roman" panose="02020603050405020304" pitchFamily="18" charset="0"/>
              </a:rPr>
              <a:t>4 </a:t>
            </a:r>
            <a:r>
              <a:rPr lang="en-US" altLang="zh-CN">
                <a:solidFill>
                  <a:schemeClr val="tx1"/>
                </a:solidFill>
                <a:latin typeface="Times New Roman" panose="02020603050405020304" pitchFamily="18" charset="0"/>
              </a:rPr>
              <a:t> +  O</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a:t>
            </a:r>
            <a:br>
              <a:rPr lang="en-US" altLang="zh-CN">
                <a:solidFill>
                  <a:schemeClr val="tx1"/>
                </a:solidFill>
                <a:latin typeface="Times New Roman" panose="02020603050405020304" pitchFamily="18" charset="0"/>
              </a:rPr>
            </a:br>
            <a:r>
              <a:rPr lang="zh-CN" altLang="en-US" dirty="0">
                <a:solidFill>
                  <a:schemeClr val="tx1"/>
                </a:solidFill>
                <a:latin typeface="宋体" panose="02010600030101010101" pitchFamily="2" charset="-122"/>
              </a:rPr>
              <a:t>从上述方程式可以看出，因此，电解前后只有铜和氧的改变，电解后加入</a:t>
            </a:r>
            <a:r>
              <a:rPr lang="en-US" altLang="zh-CN" err="1">
                <a:solidFill>
                  <a:schemeClr val="tx1"/>
                </a:solidFill>
                <a:latin typeface="Times New Roman" panose="02020603050405020304" pitchFamily="18" charset="0"/>
              </a:rPr>
              <a:t>CuO</a:t>
            </a:r>
            <a:r>
              <a:rPr lang="zh-CN" altLang="en-US" dirty="0">
                <a:solidFill>
                  <a:schemeClr val="tx1"/>
                </a:solidFill>
                <a:latin typeface="宋体" panose="02010600030101010101" pitchFamily="2" charset="-122"/>
              </a:rPr>
              <a:t>就可以使溶液恢复原来状态。但本题提示加入</a:t>
            </a:r>
            <a:r>
              <a:rPr lang="en-US" altLang="zh-CN">
                <a:solidFill>
                  <a:schemeClr val="tx1"/>
                </a:solidFill>
                <a:latin typeface="Times New Roman" panose="02020603050405020304" pitchFamily="18" charset="0"/>
              </a:rPr>
              <a:t>Cu</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OH</a:t>
            </a:r>
            <a:r>
              <a:rPr lang="zh-CN" altLang="en-US">
                <a:solidFill>
                  <a:schemeClr val="tx1"/>
                </a:solidFill>
                <a:latin typeface="宋体" panose="02010600030101010101" pitchFamily="2" charset="-122"/>
              </a:rPr>
              <a:t>）</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后溶液恢复原来状态，说明电解过程中不仅硫酸铜被电解，而且有水被电解（因为硫酸铜被电解完全）。</a:t>
            </a:r>
            <a:r>
              <a:rPr lang="en-US" altLang="zh-CN" dirty="0">
                <a:solidFill>
                  <a:schemeClr val="tx1"/>
                </a:solidFill>
                <a:latin typeface="Times New Roman" panose="02020603050405020304" pitchFamily="18" charset="0"/>
              </a:rPr>
              <a:t>0.1</a:t>
            </a:r>
            <a:r>
              <a:rPr lang="en-US" altLang="zh-CN" err="1">
                <a:solidFill>
                  <a:schemeClr val="tx1"/>
                </a:solidFill>
                <a:latin typeface="Times New Roman" panose="02020603050405020304" pitchFamily="18" charset="0"/>
              </a:rPr>
              <a:t>molCu</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OH</a:t>
            </a:r>
            <a:r>
              <a:rPr lang="zh-CN" altLang="en-US">
                <a:solidFill>
                  <a:schemeClr val="tx1"/>
                </a:solidFill>
                <a:latin typeface="宋体" panose="02010600030101010101" pitchFamily="2" charset="-122"/>
              </a:rPr>
              <a:t>）</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可以可以看作是</a:t>
            </a:r>
            <a:r>
              <a:rPr lang="en-US" altLang="zh-CN" dirty="0">
                <a:solidFill>
                  <a:schemeClr val="tx1"/>
                </a:solidFill>
                <a:latin typeface="Times New Roman" panose="02020603050405020304" pitchFamily="18" charset="0"/>
              </a:rPr>
              <a:t>0.1</a:t>
            </a:r>
            <a:r>
              <a:rPr lang="en-US" altLang="zh-CN">
                <a:solidFill>
                  <a:schemeClr val="tx1"/>
                </a:solidFill>
                <a:latin typeface="Times New Roman" panose="02020603050405020304" pitchFamily="18" charset="0"/>
              </a:rPr>
              <a:t>mol</a:t>
            </a:r>
            <a:r>
              <a:rPr lang="zh-CN" altLang="en-US">
                <a:solidFill>
                  <a:schemeClr val="tx1"/>
                </a:solidFill>
                <a:latin typeface="宋体" panose="02010600030101010101" pitchFamily="2" charset="-122"/>
              </a:rPr>
              <a:t>的</a:t>
            </a:r>
            <a:r>
              <a:rPr lang="en-US" altLang="zh-CN" err="1">
                <a:solidFill>
                  <a:schemeClr val="tx1"/>
                </a:solidFill>
                <a:latin typeface="Times New Roman" panose="02020603050405020304" pitchFamily="18" charset="0"/>
              </a:rPr>
              <a:t>CuO</a:t>
            </a:r>
            <a:r>
              <a:rPr lang="zh-CN" altLang="en-US" dirty="0">
                <a:solidFill>
                  <a:schemeClr val="tx1"/>
                </a:solidFill>
                <a:latin typeface="宋体" panose="02010600030101010101" pitchFamily="2" charset="-122"/>
              </a:rPr>
              <a:t>和</a:t>
            </a:r>
            <a:r>
              <a:rPr lang="en-US" altLang="zh-CN" dirty="0">
                <a:solidFill>
                  <a:schemeClr val="tx1"/>
                </a:solidFill>
                <a:latin typeface="Times New Roman" panose="02020603050405020304" pitchFamily="18" charset="0"/>
              </a:rPr>
              <a:t>0.1</a:t>
            </a:r>
            <a:r>
              <a:rPr lang="en-US" altLang="zh-CN">
                <a:solidFill>
                  <a:schemeClr val="tx1"/>
                </a:solidFill>
                <a:latin typeface="Times New Roman" panose="02020603050405020304" pitchFamily="18" charset="0"/>
              </a:rPr>
              <a:t>mol H</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zh-CN" altLang="en-US" dirty="0">
                <a:solidFill>
                  <a:schemeClr val="tx1"/>
                </a:solidFill>
                <a:latin typeface="宋体" panose="02010600030101010101" pitchFamily="2" charset="-122"/>
              </a:rPr>
              <a:t>，因此电解过程中有</a:t>
            </a:r>
            <a:r>
              <a:rPr lang="en-US" altLang="zh-CN" dirty="0">
                <a:solidFill>
                  <a:schemeClr val="tx1"/>
                </a:solidFill>
                <a:latin typeface="Times New Roman" panose="02020603050405020304" pitchFamily="18" charset="0"/>
              </a:rPr>
              <a:t>0.1</a:t>
            </a:r>
            <a:r>
              <a:rPr lang="en-US" altLang="zh-CN">
                <a:solidFill>
                  <a:schemeClr val="tx1"/>
                </a:solidFill>
                <a:latin typeface="Times New Roman" panose="02020603050405020304" pitchFamily="18" charset="0"/>
              </a:rPr>
              <a:t>mol</a:t>
            </a:r>
            <a:r>
              <a:rPr lang="zh-CN" altLang="en-US" dirty="0">
                <a:solidFill>
                  <a:schemeClr val="tx1"/>
                </a:solidFill>
                <a:latin typeface="宋体" panose="02010600030101010101" pitchFamily="2" charset="-122"/>
              </a:rPr>
              <a:t>的硫酸铜和</a:t>
            </a:r>
            <a:r>
              <a:rPr lang="en-US" altLang="zh-CN" dirty="0">
                <a:solidFill>
                  <a:schemeClr val="tx1"/>
                </a:solidFill>
                <a:latin typeface="Times New Roman" panose="02020603050405020304" pitchFamily="18" charset="0"/>
              </a:rPr>
              <a:t>0.1</a:t>
            </a:r>
            <a:r>
              <a:rPr lang="en-US" altLang="zh-CN">
                <a:solidFill>
                  <a:schemeClr val="tx1"/>
                </a:solidFill>
                <a:latin typeface="Times New Roman" panose="02020603050405020304" pitchFamily="18" charset="0"/>
              </a:rPr>
              <a:t>mol</a:t>
            </a:r>
            <a:r>
              <a:rPr lang="zh-CN" altLang="en-US" dirty="0">
                <a:solidFill>
                  <a:schemeClr val="tx1"/>
                </a:solidFill>
                <a:latin typeface="宋体" panose="02010600030101010101" pitchFamily="2" charset="-122"/>
              </a:rPr>
              <a:t>的水被电解。</a:t>
            </a:r>
            <a:r>
              <a:rPr lang="zh-CN" altLang="en-US" dirty="0">
                <a:solidFill>
                  <a:srgbClr val="FF0000"/>
                </a:solidFill>
                <a:latin typeface="黑体" panose="02010609060101010101" pitchFamily="2" charset="-122"/>
                <a:ea typeface="黑体" panose="02010609060101010101" pitchFamily="2" charset="-122"/>
              </a:rPr>
              <a:t>因此本题正确选项为</a:t>
            </a:r>
            <a:r>
              <a:rPr lang="en-US" altLang="zh-CN">
                <a:solidFill>
                  <a:srgbClr val="FF0000"/>
                </a:solidFill>
                <a:latin typeface="黑体" panose="02010609060101010101" pitchFamily="2" charset="-122"/>
                <a:ea typeface="黑体" panose="02010609060101010101" pitchFamily="2" charset="-122"/>
              </a:rPr>
              <a:t>D</a:t>
            </a:r>
            <a:r>
              <a:rPr lang="zh-CN" altLang="en-US">
                <a:solidFill>
                  <a:srgbClr val="FF0000"/>
                </a:solidFill>
                <a:latin typeface="黑体" panose="02010609060101010101" pitchFamily="2" charset="-122"/>
                <a:ea typeface="黑体" panose="02010609060101010101" pitchFamily="2" charset="-122"/>
              </a:rPr>
              <a:t>。</a:t>
            </a:r>
            <a:endParaRPr lang="zh-CN" altLang="en-US">
              <a:solidFill>
                <a:srgbClr val="FF0000"/>
              </a:solidFill>
              <a:latin typeface="黑体" panose="02010609060101010101" pitchFamily="2" charset="-122"/>
              <a:ea typeface="黑体" panose="02010609060101010101" pitchFamily="2"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40962" name="文本框 40961"/>
          <p:cNvSpPr txBox="1"/>
          <p:nvPr/>
        </p:nvSpPr>
        <p:spPr>
          <a:xfrm>
            <a:off x="304800" y="533400"/>
            <a:ext cx="8839200" cy="4546600"/>
          </a:xfrm>
          <a:prstGeom prst="rect">
            <a:avLst/>
          </a:prstGeom>
          <a:noFill/>
          <a:ln w="9525">
            <a:noFill/>
          </a:ln>
        </p:spPr>
        <p:txBody>
          <a:bodyPr>
            <a:spAutoFit/>
          </a:bodyPr>
          <a:p>
            <a:pPr algn="l" eaLnBrk="1" hangingPunct="1"/>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7</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r>
              <a:rPr lang="zh-CN" altLang="en-US" sz="3600" dirty="0">
                <a:solidFill>
                  <a:schemeClr val="tx1"/>
                </a:solidFill>
                <a:latin typeface="宋体" panose="02010600030101010101" pitchFamily="2" charset="-122"/>
              </a:rPr>
              <a:t>实验室里需用</a:t>
            </a:r>
            <a:r>
              <a:rPr lang="en-US" altLang="zh-CN" sz="3600" dirty="0">
                <a:solidFill>
                  <a:schemeClr val="tx1"/>
                </a:solidFill>
                <a:latin typeface="Times New Roman" panose="02020603050405020304" pitchFamily="18" charset="0"/>
              </a:rPr>
              <a:t>480 </a:t>
            </a:r>
            <a:r>
              <a:rPr lang="en-US" altLang="zh-CN" sz="3600" err="1">
                <a:solidFill>
                  <a:schemeClr val="tx1"/>
                </a:solidFill>
                <a:latin typeface="Times New Roman" panose="02020603050405020304" pitchFamily="18" charset="0"/>
              </a:rPr>
              <a:t>mL</a:t>
            </a:r>
            <a:r>
              <a:rPr lang="en-US" altLang="zh-CN" sz="3600">
                <a:solidFill>
                  <a:schemeClr val="tx1"/>
                </a:solidFill>
                <a:latin typeface="Times New Roman" panose="02020603050405020304" pitchFamily="18" charset="0"/>
              </a:rPr>
              <a:t> 0.1 mol/L</a:t>
            </a:r>
            <a:r>
              <a:rPr lang="zh-CN" altLang="en-US" sz="3600" dirty="0">
                <a:solidFill>
                  <a:schemeClr val="tx1"/>
                </a:solidFill>
                <a:latin typeface="宋体" panose="02010600030101010101" pitchFamily="2" charset="-122"/>
              </a:rPr>
              <a:t>的硫</a:t>
            </a:r>
            <a:endParaRPr lang="zh-CN" altLang="en-US" sz="3600" dirty="0">
              <a:solidFill>
                <a:schemeClr val="tx1"/>
              </a:solidFill>
              <a:latin typeface="宋体" panose="02010600030101010101" pitchFamily="2" charset="-122"/>
            </a:endParaRPr>
          </a:p>
          <a:p>
            <a:pPr algn="l" eaLnBrk="1" hangingPunct="1"/>
            <a:r>
              <a:rPr lang="zh-CN" altLang="en-US" sz="3600" dirty="0">
                <a:solidFill>
                  <a:schemeClr val="tx1"/>
                </a:solidFill>
                <a:latin typeface="宋体" panose="02010600030101010101" pitchFamily="2" charset="-122"/>
              </a:rPr>
              <a:t>酸铜溶液，现选取</a:t>
            </a:r>
            <a:r>
              <a:rPr lang="en-US" altLang="zh-CN" sz="3600" dirty="0">
                <a:solidFill>
                  <a:schemeClr val="tx1"/>
                </a:solidFill>
                <a:latin typeface="Times New Roman" panose="02020603050405020304" pitchFamily="18" charset="0"/>
              </a:rPr>
              <a:t>500 </a:t>
            </a:r>
            <a:r>
              <a:rPr lang="en-US" altLang="zh-CN" sz="3600" err="1">
                <a:solidFill>
                  <a:schemeClr val="tx1"/>
                </a:solidFill>
                <a:latin typeface="Times New Roman" panose="02020603050405020304" pitchFamily="18" charset="0"/>
              </a:rPr>
              <a:t>mL</a:t>
            </a:r>
            <a:r>
              <a:rPr lang="zh-CN" altLang="en-US" sz="3600" dirty="0">
                <a:solidFill>
                  <a:schemeClr val="tx1"/>
                </a:solidFill>
                <a:latin typeface="宋体" panose="02010600030101010101" pitchFamily="2" charset="-122"/>
              </a:rPr>
              <a:t>容量瓶进行配制，以下操作正确的是</a:t>
            </a:r>
            <a:r>
              <a:rPr lang="en-US" altLang="zh-CN" sz="3600" dirty="0">
                <a:solidFill>
                  <a:schemeClr val="tx1"/>
                </a:solidFill>
                <a:latin typeface="Times New Roman" panose="02020603050405020304" pitchFamily="18" charset="0"/>
              </a:rPr>
              <a:t>(    )</a:t>
            </a:r>
            <a:br>
              <a:rPr lang="en-US" altLang="zh-CN" sz="3600" dirty="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A.</a:t>
            </a:r>
            <a:r>
              <a:rPr lang="zh-CN" altLang="en-US" sz="3600" dirty="0">
                <a:solidFill>
                  <a:schemeClr val="tx1"/>
                </a:solidFill>
                <a:latin typeface="宋体" panose="02010600030101010101" pitchFamily="2" charset="-122"/>
              </a:rPr>
              <a:t>称取</a:t>
            </a:r>
            <a:r>
              <a:rPr lang="en-US" altLang="zh-CN" sz="3600" dirty="0">
                <a:solidFill>
                  <a:schemeClr val="tx1"/>
                </a:solidFill>
                <a:latin typeface="Times New Roman" panose="02020603050405020304" pitchFamily="18" charset="0"/>
              </a:rPr>
              <a:t>7.68 </a:t>
            </a:r>
            <a:r>
              <a:rPr lang="en-US" altLang="zh-CN" sz="3600">
                <a:solidFill>
                  <a:schemeClr val="tx1"/>
                </a:solidFill>
                <a:latin typeface="Times New Roman" panose="02020603050405020304" pitchFamily="18" charset="0"/>
              </a:rPr>
              <a:t>g</a:t>
            </a:r>
            <a:r>
              <a:rPr lang="zh-CN" altLang="en-US" sz="3600" dirty="0">
                <a:solidFill>
                  <a:schemeClr val="tx1"/>
                </a:solidFill>
                <a:latin typeface="宋体" panose="02010600030101010101" pitchFamily="2" charset="-122"/>
              </a:rPr>
              <a:t>硫酸铜，加入</a:t>
            </a:r>
            <a:r>
              <a:rPr lang="en-US" altLang="zh-CN" sz="3600" dirty="0">
                <a:solidFill>
                  <a:schemeClr val="tx1"/>
                </a:solidFill>
                <a:latin typeface="Times New Roman" panose="02020603050405020304" pitchFamily="18" charset="0"/>
              </a:rPr>
              <a:t>500 </a:t>
            </a:r>
            <a:r>
              <a:rPr lang="en-US" altLang="zh-CN" sz="3600" err="1">
                <a:solidFill>
                  <a:schemeClr val="tx1"/>
                </a:solidFill>
                <a:latin typeface="Times New Roman" panose="02020603050405020304" pitchFamily="18" charset="0"/>
              </a:rPr>
              <a:t>mL</a:t>
            </a:r>
            <a:r>
              <a:rPr lang="zh-CN" altLang="en-US" sz="3600" dirty="0">
                <a:solidFill>
                  <a:schemeClr val="tx1"/>
                </a:solidFill>
                <a:latin typeface="宋体" panose="02010600030101010101" pitchFamily="2" charset="-122"/>
              </a:rPr>
              <a:t>水</a:t>
            </a:r>
            <a:r>
              <a:rPr lang="en-US" altLang="zh-CN" sz="3600" dirty="0">
                <a:solidFill>
                  <a:schemeClr val="tx1"/>
                </a:solidFill>
                <a:latin typeface="Times New Roman" panose="02020603050405020304" pitchFamily="18" charset="0"/>
              </a:rPr>
              <a:t>   </a:t>
            </a:r>
            <a:endParaRPr lang="en-US" altLang="zh-CN" sz="3600" dirty="0">
              <a:solidFill>
                <a:schemeClr val="tx1"/>
              </a:solidFill>
              <a:latin typeface="Times New Roman" panose="02020603050405020304" pitchFamily="18" charset="0"/>
            </a:endParaRPr>
          </a:p>
          <a:p>
            <a:pPr algn="l" eaLnBrk="1" hangingPunct="1"/>
            <a:r>
              <a:rPr lang="en-US" altLang="zh-CN" sz="3600">
                <a:solidFill>
                  <a:schemeClr val="tx1"/>
                </a:solidFill>
                <a:latin typeface="Times New Roman" panose="02020603050405020304" pitchFamily="18" charset="0"/>
              </a:rPr>
              <a:t>B.</a:t>
            </a:r>
            <a:r>
              <a:rPr lang="zh-CN" altLang="en-US" sz="3600" dirty="0">
                <a:solidFill>
                  <a:schemeClr val="tx1"/>
                </a:solidFill>
                <a:latin typeface="宋体" panose="02010600030101010101" pitchFamily="2" charset="-122"/>
              </a:rPr>
              <a:t>称取</a:t>
            </a:r>
            <a:r>
              <a:rPr lang="en-US" altLang="zh-CN" sz="3600" dirty="0">
                <a:solidFill>
                  <a:schemeClr val="tx1"/>
                </a:solidFill>
                <a:latin typeface="Times New Roman" panose="02020603050405020304" pitchFamily="18" charset="0"/>
              </a:rPr>
              <a:t>12.0 </a:t>
            </a:r>
            <a:r>
              <a:rPr lang="en-US" altLang="zh-CN" sz="3600">
                <a:solidFill>
                  <a:schemeClr val="tx1"/>
                </a:solidFill>
                <a:latin typeface="Times New Roman" panose="02020603050405020304" pitchFamily="18" charset="0"/>
              </a:rPr>
              <a:t>g</a:t>
            </a:r>
            <a:r>
              <a:rPr lang="zh-CN" altLang="en-US" sz="3600" dirty="0">
                <a:solidFill>
                  <a:schemeClr val="tx1"/>
                </a:solidFill>
                <a:latin typeface="宋体" panose="02010600030101010101" pitchFamily="2" charset="-122"/>
              </a:rPr>
              <a:t>胆矾配成</a:t>
            </a:r>
            <a:r>
              <a:rPr lang="en-US" altLang="zh-CN" sz="3600" dirty="0">
                <a:solidFill>
                  <a:schemeClr val="tx1"/>
                </a:solidFill>
                <a:latin typeface="Times New Roman" panose="02020603050405020304" pitchFamily="18" charset="0"/>
              </a:rPr>
              <a:t>500 </a:t>
            </a:r>
            <a:r>
              <a:rPr lang="en-US" altLang="zh-CN" sz="3600" err="1">
                <a:solidFill>
                  <a:schemeClr val="tx1"/>
                </a:solidFill>
                <a:latin typeface="Times New Roman" panose="02020603050405020304" pitchFamily="18" charset="0"/>
              </a:rPr>
              <a:t>mL</a:t>
            </a:r>
            <a:r>
              <a:rPr lang="zh-CN" altLang="en-US" sz="3600" dirty="0">
                <a:solidFill>
                  <a:schemeClr val="tx1"/>
                </a:solidFill>
                <a:latin typeface="宋体" panose="02010600030101010101" pitchFamily="2" charset="-122"/>
              </a:rPr>
              <a:t>溶液</a:t>
            </a:r>
            <a:br>
              <a:rPr lang="zh-CN" altLang="en-US" sz="3600" dirty="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C.</a:t>
            </a:r>
            <a:r>
              <a:rPr lang="zh-CN" altLang="en-US" sz="3600" dirty="0">
                <a:solidFill>
                  <a:schemeClr val="tx1"/>
                </a:solidFill>
                <a:latin typeface="宋体" panose="02010600030101010101" pitchFamily="2" charset="-122"/>
              </a:rPr>
              <a:t>称取</a:t>
            </a:r>
            <a:r>
              <a:rPr lang="en-US" altLang="zh-CN" sz="3600" dirty="0">
                <a:solidFill>
                  <a:schemeClr val="tx1"/>
                </a:solidFill>
                <a:latin typeface="Times New Roman" panose="02020603050405020304" pitchFamily="18" charset="0"/>
              </a:rPr>
              <a:t>8.0 </a:t>
            </a:r>
            <a:r>
              <a:rPr lang="en-US" altLang="zh-CN" sz="3600">
                <a:solidFill>
                  <a:schemeClr val="tx1"/>
                </a:solidFill>
                <a:latin typeface="Times New Roman" panose="02020603050405020304" pitchFamily="18" charset="0"/>
              </a:rPr>
              <a:t>g</a:t>
            </a:r>
            <a:r>
              <a:rPr lang="zh-CN" altLang="en-US" sz="3600" dirty="0">
                <a:solidFill>
                  <a:schemeClr val="tx1"/>
                </a:solidFill>
                <a:latin typeface="宋体" panose="02010600030101010101" pitchFamily="2" charset="-122"/>
              </a:rPr>
              <a:t>硫酸铜，加入</a:t>
            </a:r>
            <a:r>
              <a:rPr lang="en-US" altLang="zh-CN" sz="3600" dirty="0">
                <a:solidFill>
                  <a:schemeClr val="tx1"/>
                </a:solidFill>
                <a:latin typeface="Times New Roman" panose="02020603050405020304" pitchFamily="18" charset="0"/>
              </a:rPr>
              <a:t>500 </a:t>
            </a:r>
            <a:r>
              <a:rPr lang="en-US" altLang="zh-CN" sz="3600" err="1">
                <a:solidFill>
                  <a:schemeClr val="tx1"/>
                </a:solidFill>
                <a:latin typeface="Times New Roman" panose="02020603050405020304" pitchFamily="18" charset="0"/>
              </a:rPr>
              <a:t>mL</a:t>
            </a:r>
            <a:r>
              <a:rPr lang="zh-CN" altLang="en-US" sz="3600" dirty="0">
                <a:solidFill>
                  <a:schemeClr val="tx1"/>
                </a:solidFill>
                <a:latin typeface="宋体" panose="02010600030101010101" pitchFamily="2" charset="-122"/>
              </a:rPr>
              <a:t>水</a:t>
            </a:r>
            <a:r>
              <a:rPr lang="en-US" altLang="zh-CN" sz="3600" dirty="0">
                <a:solidFill>
                  <a:schemeClr val="tx1"/>
                </a:solidFill>
                <a:latin typeface="Times New Roman" panose="02020603050405020304" pitchFamily="18" charset="0"/>
              </a:rPr>
              <a:t>  </a:t>
            </a:r>
            <a:endParaRPr lang="en-US" altLang="zh-CN" sz="3600" dirty="0">
              <a:solidFill>
                <a:schemeClr val="tx1"/>
              </a:solidFill>
              <a:latin typeface="Times New Roman" panose="02020603050405020304" pitchFamily="18" charset="0"/>
            </a:endParaRPr>
          </a:p>
          <a:p>
            <a:pPr algn="l" eaLnBrk="1" hangingPunct="1"/>
            <a:r>
              <a:rPr lang="en-US" altLang="zh-CN" sz="3600">
                <a:solidFill>
                  <a:schemeClr val="tx1"/>
                </a:solidFill>
                <a:latin typeface="Times New Roman" panose="02020603050405020304" pitchFamily="18" charset="0"/>
              </a:rPr>
              <a:t>D.</a:t>
            </a:r>
            <a:r>
              <a:rPr lang="zh-CN" altLang="en-US" sz="3600" dirty="0">
                <a:solidFill>
                  <a:schemeClr val="tx1"/>
                </a:solidFill>
                <a:latin typeface="宋体" panose="02010600030101010101" pitchFamily="2" charset="-122"/>
              </a:rPr>
              <a:t>称取</a:t>
            </a:r>
            <a:r>
              <a:rPr lang="en-US" altLang="zh-CN" sz="3600" dirty="0">
                <a:solidFill>
                  <a:schemeClr val="tx1"/>
                </a:solidFill>
                <a:latin typeface="Times New Roman" panose="02020603050405020304" pitchFamily="18" charset="0"/>
              </a:rPr>
              <a:t>12.5 </a:t>
            </a:r>
            <a:r>
              <a:rPr lang="en-US" altLang="zh-CN" sz="3600">
                <a:solidFill>
                  <a:schemeClr val="tx1"/>
                </a:solidFill>
                <a:latin typeface="Times New Roman" panose="02020603050405020304" pitchFamily="18" charset="0"/>
              </a:rPr>
              <a:t>g</a:t>
            </a:r>
            <a:r>
              <a:rPr lang="zh-CN" altLang="en-US" sz="3600" dirty="0">
                <a:solidFill>
                  <a:schemeClr val="tx1"/>
                </a:solidFill>
                <a:latin typeface="宋体" panose="02010600030101010101" pitchFamily="2" charset="-122"/>
              </a:rPr>
              <a:t>胆矾配成</a:t>
            </a:r>
            <a:r>
              <a:rPr lang="en-US" altLang="zh-CN" sz="3600" dirty="0">
                <a:solidFill>
                  <a:schemeClr val="tx1"/>
                </a:solidFill>
                <a:latin typeface="Times New Roman" panose="02020603050405020304" pitchFamily="18" charset="0"/>
              </a:rPr>
              <a:t>500 </a:t>
            </a:r>
            <a:r>
              <a:rPr lang="en-US" altLang="zh-CN" sz="3600" err="1">
                <a:solidFill>
                  <a:schemeClr val="tx1"/>
                </a:solidFill>
                <a:latin typeface="Times New Roman" panose="02020603050405020304" pitchFamily="18" charset="0"/>
              </a:rPr>
              <a:t>mL</a:t>
            </a:r>
            <a:r>
              <a:rPr lang="zh-CN" altLang="en-US" sz="3600" dirty="0">
                <a:solidFill>
                  <a:schemeClr val="tx1"/>
                </a:solidFill>
                <a:latin typeface="宋体" panose="02010600030101010101" pitchFamily="2" charset="-122"/>
              </a:rPr>
              <a:t>溶液</a:t>
            </a:r>
            <a:endParaRPr lang="zh-CN" altLang="en-US" sz="4000" dirty="0">
              <a:solidFill>
                <a:srgbClr val="FF0000"/>
              </a:solidFill>
              <a:latin typeface="黑体" panose="02010609060101010101" pitchFamily="2" charset="-122"/>
              <a:ea typeface="黑体" panose="0201060906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41986" name="文本框 41985"/>
          <p:cNvSpPr txBox="1"/>
          <p:nvPr/>
        </p:nvSpPr>
        <p:spPr>
          <a:xfrm>
            <a:off x="304800" y="0"/>
            <a:ext cx="8839200" cy="6673850"/>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endParaRPr lang="en-US" altLang="zh-CN" dirty="0">
              <a:solidFill>
                <a:schemeClr val="tx1"/>
              </a:solidFill>
              <a:latin typeface="Times New Roman" panose="02020603050405020304" pitchFamily="18" charset="0"/>
            </a:endParaRPr>
          </a:p>
          <a:p>
            <a:pPr algn="l" eaLnBrk="1" hangingPunct="1">
              <a:spcBef>
                <a:spcPct val="50000"/>
              </a:spcBef>
            </a:pPr>
            <a:r>
              <a:rPr lang="zh-CN" altLang="en-US" dirty="0">
                <a:solidFill>
                  <a:schemeClr val="tx1"/>
                </a:solidFill>
                <a:latin typeface="宋体" panose="02010600030101010101" pitchFamily="2" charset="-122"/>
              </a:rPr>
              <a:t>由于要配置</a:t>
            </a:r>
            <a:r>
              <a:rPr lang="en-US" altLang="zh-CN" dirty="0">
                <a:solidFill>
                  <a:schemeClr val="tx1"/>
                </a:solidFill>
                <a:latin typeface="Times New Roman" panose="02020603050405020304" pitchFamily="18" charset="0"/>
              </a:rPr>
              <a:t>480</a:t>
            </a:r>
            <a:r>
              <a:rPr lang="en-US" altLang="zh-CN">
                <a:solidFill>
                  <a:schemeClr val="tx1"/>
                </a:solidFill>
                <a:latin typeface="Times New Roman" panose="02020603050405020304" pitchFamily="18" charset="0"/>
              </a:rPr>
              <a:t>mL0.1 mol/L</a:t>
            </a:r>
            <a:r>
              <a:rPr lang="zh-CN" altLang="en-US" dirty="0">
                <a:solidFill>
                  <a:schemeClr val="tx1"/>
                </a:solidFill>
                <a:latin typeface="宋体" panose="02010600030101010101" pitchFamily="2" charset="-122"/>
              </a:rPr>
              <a:t>的硫酸铜溶液，因此需要溶质的质量为：（</a:t>
            </a:r>
            <a:r>
              <a:rPr lang="en-US" altLang="zh-CN" dirty="0">
                <a:solidFill>
                  <a:schemeClr val="tx1"/>
                </a:solidFill>
                <a:latin typeface="Times New Roman" panose="02020603050405020304" pitchFamily="18" charset="0"/>
              </a:rPr>
              <a:t>1</a:t>
            </a:r>
            <a:r>
              <a:rPr lang="zh-CN" altLang="en-US" dirty="0">
                <a:solidFill>
                  <a:schemeClr val="tx1"/>
                </a:solidFill>
                <a:latin typeface="宋体" panose="02010600030101010101" pitchFamily="2" charset="-122"/>
              </a:rPr>
              <a:t>）若溶质为硫酸铜，则</a:t>
            </a:r>
            <a:r>
              <a:rPr lang="en-US" altLang="zh-CN" dirty="0">
                <a:solidFill>
                  <a:schemeClr val="tx1"/>
                </a:solidFill>
                <a:latin typeface="Times New Roman" panose="02020603050405020304" pitchFamily="18" charset="0"/>
              </a:rPr>
              <a:t>0.48</a:t>
            </a:r>
            <a:r>
              <a:rPr lang="en-US" altLang="zh-CN">
                <a:solidFill>
                  <a:schemeClr val="tx1"/>
                </a:solidFill>
                <a:latin typeface="Times New Roman" panose="02020603050405020304" pitchFamily="18" charset="0"/>
              </a:rPr>
              <a:t>X160X0.1=7.68g</a:t>
            </a:r>
            <a:r>
              <a:rPr lang="zh-CN" altLang="en-US" dirty="0">
                <a:solidFill>
                  <a:schemeClr val="tx1"/>
                </a:solidFill>
                <a:latin typeface="宋体" panose="02010600030101010101" pitchFamily="2" charset="-122"/>
              </a:rPr>
              <a:t>，因此选择</a:t>
            </a:r>
            <a:r>
              <a:rPr lang="en-US" altLang="zh-CN">
                <a:solidFill>
                  <a:schemeClr val="tx1"/>
                </a:solidFill>
                <a:latin typeface="Times New Roman" panose="02020603050405020304" pitchFamily="18" charset="0"/>
              </a:rPr>
              <a:t>A</a:t>
            </a:r>
            <a:r>
              <a:rPr lang="zh-CN" altLang="en-US" dirty="0">
                <a:solidFill>
                  <a:schemeClr val="tx1"/>
                </a:solidFill>
                <a:latin typeface="宋体" panose="02010600030101010101" pitchFamily="2" charset="-122"/>
              </a:rPr>
              <a:t>选项；（</a:t>
            </a:r>
            <a:r>
              <a:rPr lang="en-US" altLang="zh-CN" dirty="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）若溶质为</a:t>
            </a:r>
            <a:r>
              <a:rPr lang="en-US" altLang="zh-CN">
                <a:solidFill>
                  <a:schemeClr val="tx1"/>
                </a:solidFill>
                <a:latin typeface="Times New Roman" panose="02020603050405020304" pitchFamily="18" charset="0"/>
              </a:rPr>
              <a:t>CuSO</a:t>
            </a:r>
            <a:r>
              <a:rPr lang="en-US" altLang="zh-CN" sz="2400">
                <a:solidFill>
                  <a:schemeClr val="tx1"/>
                </a:solidFill>
                <a:latin typeface="Times New Roman" panose="02020603050405020304" pitchFamily="18" charset="0"/>
              </a:rPr>
              <a:t>4</a:t>
            </a:r>
            <a:r>
              <a:rPr lang="en-US" altLang="zh-CN">
                <a:solidFill>
                  <a:schemeClr val="tx1"/>
                </a:solidFill>
                <a:latin typeface="Times New Roman" panose="02020603050405020304" pitchFamily="18" charset="0"/>
              </a:rPr>
              <a:t>.5H</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0.48X250X0.1=12.0g</a:t>
            </a:r>
            <a:r>
              <a:rPr lang="zh-CN" altLang="en-US" dirty="0">
                <a:solidFill>
                  <a:schemeClr val="tx1"/>
                </a:solidFill>
                <a:latin typeface="宋体" panose="02010600030101010101" pitchFamily="2" charset="-122"/>
              </a:rPr>
              <a:t>；因此选择</a:t>
            </a:r>
            <a:r>
              <a:rPr lang="en-US" altLang="zh-CN">
                <a:solidFill>
                  <a:schemeClr val="tx1"/>
                </a:solidFill>
                <a:latin typeface="Times New Roman" panose="02020603050405020304" pitchFamily="18" charset="0"/>
              </a:rPr>
              <a:t>B</a:t>
            </a:r>
            <a:r>
              <a:rPr lang="zh-CN" altLang="en-US" dirty="0">
                <a:solidFill>
                  <a:schemeClr val="tx1"/>
                </a:solidFill>
                <a:latin typeface="宋体" panose="02010600030101010101" pitchFamily="2" charset="-122"/>
              </a:rPr>
              <a:t>选项。</a:t>
            </a:r>
            <a:br>
              <a:rPr lang="zh-CN" altLang="en-US" dirty="0">
                <a:solidFill>
                  <a:schemeClr val="tx1"/>
                </a:solidFill>
                <a:latin typeface="Times New Roman" panose="02020603050405020304" pitchFamily="18" charset="0"/>
              </a:rPr>
            </a:b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错误原因</a:t>
            </a:r>
            <a:r>
              <a:rPr lang="en-US" altLang="zh-CN" dirty="0">
                <a:solidFill>
                  <a:schemeClr val="tx1"/>
                </a:solidFill>
                <a:latin typeface="Times New Roman" panose="02020603050405020304" pitchFamily="18" charset="0"/>
              </a:rPr>
              <a:t>]</a:t>
            </a:r>
            <a:endParaRPr lang="en-US" altLang="zh-CN" dirty="0">
              <a:solidFill>
                <a:schemeClr val="tx1"/>
              </a:solidFill>
              <a:latin typeface="Times New Roman" panose="02020603050405020304" pitchFamily="18" charset="0"/>
            </a:endParaRPr>
          </a:p>
          <a:p>
            <a:pPr algn="l" eaLnBrk="1" hangingPunct="1">
              <a:spcBef>
                <a:spcPct val="50000"/>
              </a:spcBef>
            </a:pPr>
            <a:r>
              <a:rPr lang="zh-CN" altLang="en-US" dirty="0">
                <a:solidFill>
                  <a:schemeClr val="tx1"/>
                </a:solidFill>
                <a:latin typeface="宋体" panose="02010600030101010101" pitchFamily="2" charset="-122"/>
              </a:rPr>
              <a:t>（</a:t>
            </a:r>
            <a:r>
              <a:rPr lang="en-US" altLang="zh-CN" dirty="0">
                <a:solidFill>
                  <a:schemeClr val="tx1"/>
                </a:solidFill>
                <a:latin typeface="Times New Roman" panose="02020603050405020304" pitchFamily="18" charset="0"/>
              </a:rPr>
              <a:t>1</a:t>
            </a:r>
            <a:r>
              <a:rPr lang="zh-CN" altLang="en-US" dirty="0">
                <a:solidFill>
                  <a:schemeClr val="tx1"/>
                </a:solidFill>
                <a:latin typeface="宋体" panose="02010600030101010101" pitchFamily="2" charset="-122"/>
              </a:rPr>
              <a:t>）没有注意容量瓶的规格和特点。由于容量瓶为容量</a:t>
            </a:r>
            <a:r>
              <a:rPr lang="en-US" altLang="zh-CN" dirty="0">
                <a:solidFill>
                  <a:schemeClr val="tx1"/>
                </a:solidFill>
                <a:latin typeface="Times New Roman" panose="02020603050405020304" pitchFamily="18" charset="0"/>
              </a:rPr>
              <a:t>500</a:t>
            </a:r>
            <a:r>
              <a:rPr lang="en-US" altLang="zh-CN" err="1">
                <a:solidFill>
                  <a:schemeClr val="tx1"/>
                </a:solidFill>
                <a:latin typeface="Times New Roman" panose="02020603050405020304" pitchFamily="18" charset="0"/>
              </a:rPr>
              <a:t>mL</a:t>
            </a:r>
            <a:r>
              <a:rPr lang="en-US" altLang="zh-CN">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且容量瓶只有一个刻度（标线），因此只能用该仪器配制</a:t>
            </a:r>
            <a:r>
              <a:rPr lang="en-US" altLang="zh-CN" dirty="0">
                <a:solidFill>
                  <a:schemeClr val="tx1"/>
                </a:solidFill>
                <a:latin typeface="Times New Roman" panose="02020603050405020304" pitchFamily="18" charset="0"/>
              </a:rPr>
              <a:t>500</a:t>
            </a:r>
            <a:r>
              <a:rPr lang="en-US" altLang="zh-CN" err="1">
                <a:solidFill>
                  <a:schemeClr val="tx1"/>
                </a:solidFill>
                <a:latin typeface="Times New Roman" panose="02020603050405020304" pitchFamily="18" charset="0"/>
              </a:rPr>
              <a:t>mL</a:t>
            </a:r>
            <a:r>
              <a:rPr lang="zh-CN" altLang="en-US" dirty="0">
                <a:solidFill>
                  <a:schemeClr val="tx1"/>
                </a:solidFill>
                <a:latin typeface="宋体" panose="02010600030101010101" pitchFamily="2" charset="-122"/>
              </a:rPr>
              <a:t>的溶液；（</a:t>
            </a:r>
            <a:r>
              <a:rPr lang="en-US" altLang="zh-CN" dirty="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）配制溶液时，所得的体积应该是溶液的体积，而不是加入的水的体积。</a:t>
            </a:r>
            <a:r>
              <a:rPr lang="zh-CN" altLang="en-US" dirty="0">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43010" name="文本框 43009"/>
          <p:cNvSpPr txBox="1"/>
          <p:nvPr/>
        </p:nvSpPr>
        <p:spPr>
          <a:xfrm>
            <a:off x="457200" y="533400"/>
            <a:ext cx="7772400" cy="5919788"/>
          </a:xfrm>
          <a:prstGeom prst="rect">
            <a:avLst/>
          </a:prstGeom>
          <a:noFill/>
          <a:ln w="9525">
            <a:noFill/>
          </a:ln>
        </p:spPr>
        <p:txBody>
          <a:bodyPr>
            <a:spAutoFit/>
          </a:bodyPr>
          <a:p>
            <a:pPr eaLnBrk="1" hangingPunct="1">
              <a:spcBef>
                <a:spcPct val="50000"/>
              </a:spcBef>
            </a:pPr>
            <a:r>
              <a:rPr lang="en-US" altLang="zh-CN" sz="3600"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sz="3600" dirty="0">
                <a:solidFill>
                  <a:schemeClr val="tx1"/>
                </a:solidFill>
                <a:latin typeface="宋体" panose="02010600030101010101" pitchFamily="2" charset="-122"/>
                <a:cs typeface="Times New Roman" panose="02020603050405020304" pitchFamily="18" charset="0"/>
              </a:rPr>
              <a:t>]</a:t>
            </a:r>
            <a:endParaRPr lang="en-US" altLang="zh-CN" sz="3600" dirty="0">
              <a:solidFill>
                <a:schemeClr val="tx1"/>
              </a:solidFill>
              <a:latin typeface="宋体" panose="02010600030101010101" pitchFamily="2" charset="-122"/>
              <a:cs typeface="Times New Roman" panose="02020603050405020304" pitchFamily="18" charset="0"/>
            </a:endParaRPr>
          </a:p>
          <a:p>
            <a:pPr eaLnBrk="1" hangingPunct="1">
              <a:spcBef>
                <a:spcPct val="50000"/>
              </a:spcBef>
            </a:pPr>
            <a:r>
              <a:rPr lang="en-US" altLang="zh-CN" sz="3600" dirty="0">
                <a:solidFill>
                  <a:schemeClr val="tx1"/>
                </a:solidFill>
                <a:latin typeface="宋体" panose="02010600030101010101" pitchFamily="2" charset="-122"/>
                <a:cs typeface="Times New Roman" panose="02020603050405020304" pitchFamily="18" charset="0"/>
              </a:rPr>
              <a:t> </a:t>
            </a:r>
            <a:r>
              <a:rPr lang="zh-CN" altLang="en-US" sz="3600" dirty="0">
                <a:solidFill>
                  <a:schemeClr val="tx1"/>
                </a:solidFill>
                <a:latin typeface="Times New Roman" panose="02020603050405020304" pitchFamily="18" charset="0"/>
              </a:rPr>
              <a:t>要配制</a:t>
            </a:r>
            <a:r>
              <a:rPr lang="en-US" altLang="zh-CN" sz="3600" dirty="0">
                <a:solidFill>
                  <a:schemeClr val="tx1"/>
                </a:solidFill>
                <a:latin typeface="Times New Roman" panose="02020603050405020304" pitchFamily="18" charset="0"/>
              </a:rPr>
              <a:t>500 </a:t>
            </a:r>
            <a:r>
              <a:rPr lang="en-US" altLang="zh-CN" sz="3600" err="1">
                <a:solidFill>
                  <a:schemeClr val="tx1"/>
                </a:solidFill>
                <a:latin typeface="Times New Roman" panose="02020603050405020304" pitchFamily="18" charset="0"/>
              </a:rPr>
              <a:t>mL</a:t>
            </a:r>
            <a:r>
              <a:rPr lang="en-US" altLang="zh-CN" sz="3600" dirty="0">
                <a:solidFill>
                  <a:schemeClr val="tx1"/>
                </a:solidFill>
                <a:latin typeface="Times New Roman" panose="02020603050405020304" pitchFamily="18" charset="0"/>
              </a:rPr>
              <a:t> 0.1 mol/L</a:t>
            </a:r>
            <a:r>
              <a:rPr lang="zh-CN" altLang="en-US" sz="3600" dirty="0">
                <a:solidFill>
                  <a:schemeClr val="tx1"/>
                </a:solidFill>
                <a:latin typeface="Times New Roman" panose="02020603050405020304" pitchFamily="18" charset="0"/>
              </a:rPr>
              <a:t>的</a:t>
            </a:r>
            <a:r>
              <a:rPr lang="en-US" altLang="zh-CN" sz="3600" dirty="0">
                <a:solidFill>
                  <a:schemeClr val="tx1"/>
                </a:solidFill>
                <a:latin typeface="Times New Roman" panose="02020603050405020304" pitchFamily="18" charset="0"/>
              </a:rPr>
              <a:t>CuSO4</a:t>
            </a:r>
            <a:r>
              <a:rPr lang="zh-CN" altLang="en-US" sz="3600" dirty="0">
                <a:solidFill>
                  <a:schemeClr val="tx1"/>
                </a:solidFill>
                <a:latin typeface="Times New Roman" panose="02020603050405020304" pitchFamily="18" charset="0"/>
              </a:rPr>
              <a:t>溶液需</a:t>
            </a:r>
            <a:r>
              <a:rPr lang="en-US" altLang="zh-CN" sz="3600">
                <a:solidFill>
                  <a:schemeClr val="tx1"/>
                </a:solidFill>
                <a:latin typeface="Times New Roman" panose="02020603050405020304" pitchFamily="18" charset="0"/>
              </a:rPr>
              <a:t>CuSO</a:t>
            </a:r>
            <a:r>
              <a:rPr lang="en-US" altLang="zh-CN" sz="2800">
                <a:solidFill>
                  <a:schemeClr val="tx1"/>
                </a:solidFill>
                <a:latin typeface="Times New Roman" panose="02020603050405020304" pitchFamily="18" charset="0"/>
              </a:rPr>
              <a:t>4</a:t>
            </a:r>
            <a:r>
              <a:rPr lang="en-US" altLang="zh-CN" sz="3600" dirty="0">
                <a:solidFill>
                  <a:schemeClr val="tx1"/>
                </a:solidFill>
                <a:latin typeface="Times New Roman" panose="02020603050405020304" pitchFamily="18" charset="0"/>
              </a:rPr>
              <a:t> 0.05mol</a:t>
            </a:r>
            <a:r>
              <a:rPr lang="zh-CN" altLang="en-US" sz="3600" dirty="0">
                <a:solidFill>
                  <a:schemeClr val="tx1"/>
                </a:solidFill>
                <a:latin typeface="Times New Roman" panose="02020603050405020304" pitchFamily="18" charset="0"/>
              </a:rPr>
              <a:t>即胆矾：</a:t>
            </a:r>
            <a:r>
              <a:rPr lang="en-US" altLang="zh-CN" sz="3600" dirty="0">
                <a:solidFill>
                  <a:schemeClr val="tx1"/>
                </a:solidFill>
                <a:latin typeface="Times New Roman" panose="02020603050405020304" pitchFamily="18" charset="0"/>
              </a:rPr>
              <a:t>0.05 </a:t>
            </a:r>
            <a:r>
              <a:rPr lang="en-US" altLang="zh-CN" sz="3600">
                <a:solidFill>
                  <a:schemeClr val="tx1"/>
                </a:solidFill>
                <a:latin typeface="Times New Roman" panose="02020603050405020304" pitchFamily="18" charset="0"/>
              </a:rPr>
              <a:t>mol×250 g/mol1=12.5 g</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CuSO</a:t>
            </a:r>
            <a:r>
              <a:rPr lang="en-US" altLang="zh-CN" sz="2800">
                <a:solidFill>
                  <a:schemeClr val="tx1"/>
                </a:solidFill>
                <a:latin typeface="Times New Roman" panose="02020603050405020304" pitchFamily="18" charset="0"/>
              </a:rPr>
              <a:t>4</a:t>
            </a:r>
            <a:r>
              <a:rPr lang="zh-CN" altLang="en-US" sz="3600" dirty="0">
                <a:solidFill>
                  <a:schemeClr val="tx1"/>
                </a:solidFill>
                <a:latin typeface="Times New Roman" panose="02020603050405020304" pitchFamily="18" charset="0"/>
              </a:rPr>
              <a:t>为</a:t>
            </a:r>
            <a:r>
              <a:rPr lang="en-US" altLang="zh-CN" sz="3600" dirty="0">
                <a:solidFill>
                  <a:schemeClr val="tx1"/>
                </a:solidFill>
                <a:latin typeface="Times New Roman" panose="02020603050405020304" pitchFamily="18" charset="0"/>
              </a:rPr>
              <a:t>8 g</a:t>
            </a:r>
            <a:r>
              <a:rPr lang="zh-CN" altLang="en-US" sz="3600" dirty="0">
                <a:solidFill>
                  <a:schemeClr val="tx1"/>
                </a:solidFill>
                <a:latin typeface="Times New Roman" panose="02020603050405020304" pitchFamily="18" charset="0"/>
              </a:rPr>
              <a:t>，所需溶液为</a:t>
            </a:r>
            <a:r>
              <a:rPr lang="en-US" altLang="zh-CN" sz="3600" dirty="0">
                <a:solidFill>
                  <a:schemeClr val="tx1"/>
                </a:solidFill>
                <a:latin typeface="Times New Roman" panose="02020603050405020304" pitchFamily="18" charset="0"/>
              </a:rPr>
              <a:t>500 </a:t>
            </a:r>
            <a:r>
              <a:rPr lang="en-US" altLang="zh-CN" sz="3600" err="1">
                <a:solidFill>
                  <a:schemeClr val="tx1"/>
                </a:solidFill>
                <a:latin typeface="Times New Roman" panose="02020603050405020304" pitchFamily="18" charset="0"/>
              </a:rPr>
              <a:t>mL</a:t>
            </a:r>
            <a:r>
              <a:rPr lang="zh-CN" altLang="en-US" sz="3600" dirty="0">
                <a:solidFill>
                  <a:schemeClr val="tx1"/>
                </a:solidFill>
                <a:latin typeface="Times New Roman" panose="02020603050405020304" pitchFamily="18" charset="0"/>
              </a:rPr>
              <a:t>，而不是加水的体积为</a:t>
            </a:r>
            <a:r>
              <a:rPr lang="en-US" altLang="zh-CN" sz="3600" dirty="0">
                <a:solidFill>
                  <a:schemeClr val="tx1"/>
                </a:solidFill>
                <a:latin typeface="Times New Roman" panose="02020603050405020304" pitchFamily="18" charset="0"/>
              </a:rPr>
              <a:t> 500 </a:t>
            </a:r>
            <a:r>
              <a:rPr lang="en-US" altLang="zh-CN" sz="3600" err="1">
                <a:solidFill>
                  <a:schemeClr val="tx1"/>
                </a:solidFill>
                <a:latin typeface="Times New Roman" panose="02020603050405020304" pitchFamily="18" charset="0"/>
              </a:rPr>
              <a:t>mL</a:t>
            </a:r>
            <a:r>
              <a:rPr lang="zh-CN" altLang="en-US" sz="3600" dirty="0">
                <a:solidFill>
                  <a:schemeClr val="tx1"/>
                </a:solidFill>
                <a:latin typeface="Times New Roman" panose="02020603050405020304" pitchFamily="18" charset="0"/>
              </a:rPr>
              <a:t>，故</a:t>
            </a:r>
            <a:r>
              <a:rPr lang="en-US" altLang="zh-CN" sz="3600" dirty="0">
                <a:solidFill>
                  <a:schemeClr val="tx1"/>
                </a:solidFill>
                <a:latin typeface="Times New Roman" panose="02020603050405020304" pitchFamily="18" charset="0"/>
              </a:rPr>
              <a:t>A</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B</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C</a:t>
            </a:r>
            <a:r>
              <a:rPr lang="zh-CN" altLang="en-US" sz="3600" dirty="0">
                <a:solidFill>
                  <a:schemeClr val="tx1"/>
                </a:solidFill>
                <a:latin typeface="Times New Roman" panose="02020603050405020304" pitchFamily="18" charset="0"/>
              </a:rPr>
              <a:t>都不对</a:t>
            </a:r>
            <a:r>
              <a:rPr lang="zh-CN" altLang="en-US" sz="3600" dirty="0">
                <a:solidFill>
                  <a:schemeClr val="tx1"/>
                </a:solidFill>
                <a:latin typeface="宋体" panose="02010600030101010101" pitchFamily="2" charset="-122"/>
              </a:rPr>
              <a:t>。</a:t>
            </a:r>
            <a:endParaRPr lang="zh-CN" altLang="en-US" sz="3600" dirty="0">
              <a:solidFill>
                <a:schemeClr val="tx1"/>
              </a:solidFill>
              <a:latin typeface="宋体" panose="02010600030101010101" pitchFamily="2" charset="-122"/>
            </a:endParaRPr>
          </a:p>
          <a:p>
            <a:pPr eaLnBrk="1" hangingPunct="1">
              <a:spcBef>
                <a:spcPct val="50000"/>
              </a:spcBef>
            </a:pPr>
            <a:r>
              <a:rPr lang="zh-CN" altLang="en-US" sz="3600" dirty="0">
                <a:solidFill>
                  <a:srgbClr val="FF0000"/>
                </a:solidFill>
                <a:latin typeface="黑体" panose="02010609060101010101" pitchFamily="2" charset="-122"/>
                <a:ea typeface="黑体" panose="02010609060101010101" pitchFamily="2" charset="-122"/>
              </a:rPr>
              <a:t>正确选项为</a:t>
            </a:r>
            <a:r>
              <a:rPr lang="en-US" altLang="zh-CN" sz="3600">
                <a:solidFill>
                  <a:srgbClr val="FF0000"/>
                </a:solidFill>
                <a:latin typeface="黑体" panose="02010609060101010101" pitchFamily="2" charset="-122"/>
                <a:ea typeface="黑体" panose="02010609060101010101" pitchFamily="2" charset="-122"/>
              </a:rPr>
              <a:t>D</a:t>
            </a:r>
            <a:r>
              <a:rPr lang="zh-CN" altLang="en-US" sz="3600">
                <a:solidFill>
                  <a:srgbClr val="FF0000"/>
                </a:solidFill>
                <a:latin typeface="黑体" panose="02010609060101010101" pitchFamily="2" charset="-122"/>
                <a:ea typeface="黑体" panose="02010609060101010101" pitchFamily="2" charset="-122"/>
              </a:rPr>
              <a:t>。</a:t>
            </a:r>
            <a:endParaRPr lang="zh-CN" altLang="en-US" sz="3600">
              <a:solidFill>
                <a:srgbClr val="FF0000"/>
              </a:solidFill>
              <a:latin typeface="黑体" panose="02010609060101010101" pitchFamily="2" charset="-122"/>
              <a:ea typeface="黑体" panose="02010609060101010101" pitchFamily="2" charset="-122"/>
            </a:endParaRPr>
          </a:p>
          <a:p>
            <a:pPr eaLnBrk="1" hangingPunct="1">
              <a:spcBef>
                <a:spcPct val="50000"/>
              </a:spcBef>
            </a:pPr>
            <a:r>
              <a:rPr lang="en-US" altLang="zh-CN" sz="3600">
                <a:solidFill>
                  <a:schemeClr val="tx1"/>
                </a:solidFill>
                <a:latin typeface="Times New Roman" panose="02020603050405020304" pitchFamily="18" charset="0"/>
              </a:rPr>
              <a:t>D.</a:t>
            </a:r>
            <a:r>
              <a:rPr lang="zh-CN" altLang="en-US" sz="3600" dirty="0">
                <a:solidFill>
                  <a:schemeClr val="tx1"/>
                </a:solidFill>
                <a:latin typeface="宋体" panose="02010600030101010101" pitchFamily="2" charset="-122"/>
              </a:rPr>
              <a:t>称取</a:t>
            </a:r>
            <a:r>
              <a:rPr lang="en-US" altLang="zh-CN" sz="3600" dirty="0">
                <a:solidFill>
                  <a:schemeClr val="tx1"/>
                </a:solidFill>
                <a:latin typeface="Times New Roman" panose="02020603050405020304" pitchFamily="18" charset="0"/>
              </a:rPr>
              <a:t>12.5 </a:t>
            </a:r>
            <a:r>
              <a:rPr lang="en-US" altLang="zh-CN" sz="3600">
                <a:solidFill>
                  <a:schemeClr val="tx1"/>
                </a:solidFill>
                <a:latin typeface="Times New Roman" panose="02020603050405020304" pitchFamily="18" charset="0"/>
              </a:rPr>
              <a:t>g</a:t>
            </a:r>
            <a:r>
              <a:rPr lang="zh-CN" altLang="en-US" sz="3600" dirty="0">
                <a:solidFill>
                  <a:schemeClr val="tx1"/>
                </a:solidFill>
                <a:latin typeface="宋体" panose="02010600030101010101" pitchFamily="2" charset="-122"/>
              </a:rPr>
              <a:t>胆矾配成</a:t>
            </a:r>
            <a:r>
              <a:rPr lang="en-US" altLang="zh-CN" sz="3600" dirty="0">
                <a:solidFill>
                  <a:schemeClr val="tx1"/>
                </a:solidFill>
                <a:latin typeface="Times New Roman" panose="02020603050405020304" pitchFamily="18" charset="0"/>
              </a:rPr>
              <a:t>500 </a:t>
            </a:r>
            <a:r>
              <a:rPr lang="en-US" altLang="zh-CN" sz="3600" err="1">
                <a:solidFill>
                  <a:schemeClr val="tx1"/>
                </a:solidFill>
                <a:latin typeface="Times New Roman" panose="02020603050405020304" pitchFamily="18" charset="0"/>
              </a:rPr>
              <a:t>mL</a:t>
            </a:r>
            <a:r>
              <a:rPr lang="zh-CN" altLang="en-US" sz="3600" dirty="0">
                <a:solidFill>
                  <a:schemeClr val="tx1"/>
                </a:solidFill>
                <a:latin typeface="宋体" panose="02010600030101010101" pitchFamily="2" charset="-122"/>
              </a:rPr>
              <a:t>溶液</a:t>
            </a:r>
            <a:endParaRPr lang="zh-CN" altLang="en-US" sz="3600">
              <a:solidFill>
                <a:schemeClr val="tx1"/>
              </a:solidFill>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8194" name="标题 8193"/>
          <p:cNvSpPr>
            <a:spLocks noGrp="1"/>
          </p:cNvSpPr>
          <p:nvPr>
            <p:ph type="title"/>
          </p:nvPr>
        </p:nvSpPr>
        <p:spPr>
          <a:xfrm>
            <a:off x="457200" y="620713"/>
            <a:ext cx="8458200" cy="5216525"/>
          </a:xfrm>
          <a:ln/>
        </p:spPr>
        <p:txBody>
          <a:bodyPr wrap="square" lIns="92075" tIns="46038" rIns="92075" bIns="46038" anchor="ctr"/>
          <a:p>
            <a:pPr algn="l"/>
            <a:r>
              <a:rPr lang="zh-CN" altLang="en-US" sz="4000" b="1" dirty="0">
                <a:solidFill>
                  <a:srgbClr val="FF0000"/>
                </a:solidFill>
                <a:latin typeface="黑体" panose="02010609060101010101" pitchFamily="2" charset="-122"/>
                <a:ea typeface="黑体" panose="02010609060101010101" pitchFamily="2" charset="-122"/>
              </a:rPr>
              <a:t>例题 </a:t>
            </a:r>
            <a:r>
              <a:rPr lang="en-US" altLang="zh-CN" sz="4000" b="1">
                <a:solidFill>
                  <a:srgbClr val="FF0000"/>
                </a:solidFill>
                <a:latin typeface="黑体" panose="02010609060101010101" pitchFamily="2" charset="-122"/>
                <a:ea typeface="黑体" panose="02010609060101010101" pitchFamily="2" charset="-122"/>
              </a:rPr>
              <a:t>1</a:t>
            </a:r>
            <a:br>
              <a:rPr lang="en-US" altLang="zh-CN" sz="3600">
                <a:solidFill>
                  <a:schemeClr val="tx1"/>
                </a:solidFill>
                <a:latin typeface="宋体" panose="02010600030101010101" pitchFamily="2" charset="-122"/>
              </a:rPr>
            </a:br>
            <a:r>
              <a:rPr lang="en-US" altLang="zh-CN" sz="3600" b="1">
                <a:solidFill>
                  <a:schemeClr val="tx1"/>
                </a:solidFill>
                <a:latin typeface="Times New Roman" panose="02020603050405020304" pitchFamily="18" charset="0"/>
                <a:cs typeface="Times New Roman" panose="02020603050405020304" pitchFamily="18" charset="0"/>
              </a:rPr>
              <a:t>50mL</a:t>
            </a:r>
            <a:r>
              <a:rPr lang="zh-CN" altLang="en-US" sz="3600" b="1" dirty="0">
                <a:solidFill>
                  <a:schemeClr val="tx1"/>
                </a:solidFill>
                <a:latin typeface="宋体" panose="02010600030101010101" pitchFamily="2" charset="-122"/>
              </a:rPr>
              <a:t>物质量浓度为</a:t>
            </a:r>
            <a:r>
              <a:rPr lang="en-US" altLang="zh-CN" sz="3600" b="1">
                <a:solidFill>
                  <a:schemeClr val="tx1"/>
                </a:solidFill>
                <a:latin typeface="Times New Roman" panose="02020603050405020304" pitchFamily="18" charset="0"/>
                <a:cs typeface="Times New Roman" panose="02020603050405020304" pitchFamily="18" charset="0"/>
              </a:rPr>
              <a:t>18mol/L</a:t>
            </a:r>
            <a:r>
              <a:rPr lang="zh-CN" altLang="en-US" sz="3600" b="1" dirty="0">
                <a:solidFill>
                  <a:schemeClr val="tx1"/>
                </a:solidFill>
                <a:latin typeface="宋体" panose="02010600030101010101" pitchFamily="2" charset="-122"/>
              </a:rPr>
              <a:t>的硫酸中加入足量铜片并加热，充分反应。</a:t>
            </a:r>
            <a:br>
              <a:rPr lang="zh-CN" altLang="en-US" sz="3600" b="1" dirty="0">
                <a:solidFill>
                  <a:schemeClr val="tx1"/>
                </a:solidFill>
                <a:latin typeface="宋体" panose="02010600030101010101" pitchFamily="2" charset="-122"/>
              </a:rPr>
            </a:br>
            <a:r>
              <a:rPr lang="zh-CN" altLang="en-US" sz="3600" b="1" dirty="0">
                <a:solidFill>
                  <a:schemeClr val="tx1"/>
                </a:solidFill>
                <a:latin typeface="宋体" panose="02010600030101010101" pitchFamily="2" charset="-122"/>
              </a:rPr>
              <a:t>下列有关说法中正确的是</a:t>
            </a:r>
            <a:r>
              <a:rPr lang="en-US" altLang="zh-CN" sz="3600" b="1" dirty="0">
                <a:solidFill>
                  <a:schemeClr val="tx1"/>
                </a:solidFill>
                <a:latin typeface="Times New Roman" panose="02020603050405020304" pitchFamily="18" charset="0"/>
                <a:cs typeface="Times New Roman" panose="02020603050405020304" pitchFamily="18" charset="0"/>
              </a:rPr>
              <a:t>                 </a:t>
            </a:r>
            <a:r>
              <a:rPr lang="zh-CN" altLang="en-US" sz="3600" b="1" dirty="0">
                <a:solidFill>
                  <a:schemeClr val="tx1"/>
                </a:solidFill>
                <a:latin typeface="宋体" panose="02010600030101010101" pitchFamily="2" charset="-122"/>
              </a:rPr>
              <a:t>（</a:t>
            </a:r>
            <a:r>
              <a:rPr lang="en-US" altLang="zh-CN" sz="3600" b="1" dirty="0">
                <a:solidFill>
                  <a:schemeClr val="tx1"/>
                </a:solidFill>
                <a:latin typeface="Times New Roman" panose="02020603050405020304" pitchFamily="18" charset="0"/>
                <a:cs typeface="Times New Roman" panose="02020603050405020304" pitchFamily="18" charset="0"/>
              </a:rPr>
              <a:t>   </a:t>
            </a:r>
            <a:r>
              <a:rPr lang="zh-CN" altLang="en-US" sz="3600" b="1" dirty="0">
                <a:solidFill>
                  <a:schemeClr val="tx1"/>
                </a:solidFill>
                <a:latin typeface="宋体" panose="02010600030101010101" pitchFamily="2" charset="-122"/>
              </a:rPr>
              <a:t>）</a:t>
            </a:r>
            <a:br>
              <a:rPr lang="zh-CN" altLang="en-US" sz="3600" b="1" dirty="0">
                <a:solidFill>
                  <a:schemeClr val="tx1"/>
                </a:solidFill>
                <a:latin typeface="Times New Roman" panose="02020603050405020304" pitchFamily="18" charset="0"/>
                <a:cs typeface="Times New Roman" panose="02020603050405020304" pitchFamily="18" charset="0"/>
              </a:rPr>
            </a:br>
            <a:r>
              <a:rPr lang="en-US" altLang="zh-CN" sz="3600" b="1">
                <a:solidFill>
                  <a:schemeClr val="tx1"/>
                </a:solidFill>
                <a:latin typeface="Times New Roman" panose="02020603050405020304" pitchFamily="18" charset="0"/>
                <a:cs typeface="Times New Roman" panose="02020603050405020304" pitchFamily="18" charset="0"/>
              </a:rPr>
              <a:t>A</a:t>
            </a:r>
            <a:r>
              <a:rPr lang="zh-CN" altLang="en-US" sz="3600" b="1" dirty="0">
                <a:solidFill>
                  <a:schemeClr val="tx1"/>
                </a:solidFill>
                <a:latin typeface="宋体" panose="02010600030101010101" pitchFamily="2" charset="-122"/>
              </a:rPr>
              <a:t>、有</a:t>
            </a:r>
            <a:r>
              <a:rPr lang="en-US" altLang="zh-CN" sz="3600" b="1">
                <a:solidFill>
                  <a:schemeClr val="tx1"/>
                </a:solidFill>
                <a:latin typeface="Times New Roman" panose="02020603050405020304" pitchFamily="18" charset="0"/>
                <a:cs typeface="Times New Roman" panose="02020603050405020304" pitchFamily="18" charset="0"/>
              </a:rPr>
              <a:t>0.09mol</a:t>
            </a:r>
            <a:r>
              <a:rPr lang="zh-CN" altLang="en-US" sz="3600" b="1" dirty="0">
                <a:solidFill>
                  <a:schemeClr val="tx1"/>
                </a:solidFill>
                <a:latin typeface="宋体" panose="02010600030101010101" pitchFamily="2" charset="-122"/>
              </a:rPr>
              <a:t>的硫酸被还原</a:t>
            </a:r>
            <a:r>
              <a:rPr lang="en-US" altLang="zh-CN" sz="3600" b="1" dirty="0">
                <a:solidFill>
                  <a:schemeClr val="tx1"/>
                </a:solidFill>
                <a:latin typeface="Times New Roman" panose="02020603050405020304" pitchFamily="18" charset="0"/>
                <a:cs typeface="Times New Roman" panose="02020603050405020304" pitchFamily="18" charset="0"/>
              </a:rPr>
              <a:t>       </a:t>
            </a:r>
            <a:br>
              <a:rPr lang="en-US" altLang="zh-CN" sz="3600" b="1" dirty="0">
                <a:solidFill>
                  <a:schemeClr val="tx1"/>
                </a:solidFill>
                <a:latin typeface="Times New Roman" panose="02020603050405020304" pitchFamily="18" charset="0"/>
                <a:cs typeface="Times New Roman" panose="02020603050405020304" pitchFamily="18" charset="0"/>
              </a:rPr>
            </a:br>
            <a:r>
              <a:rPr lang="en-US" altLang="zh-CN" sz="3600" b="1">
                <a:solidFill>
                  <a:schemeClr val="tx1"/>
                </a:solidFill>
                <a:latin typeface="Times New Roman" panose="02020603050405020304" pitchFamily="18" charset="0"/>
                <a:cs typeface="Times New Roman" panose="02020603050405020304" pitchFamily="18" charset="0"/>
              </a:rPr>
              <a:t>B</a:t>
            </a:r>
            <a:r>
              <a:rPr lang="zh-CN" altLang="en-US" sz="3600" b="1" dirty="0">
                <a:solidFill>
                  <a:schemeClr val="tx1"/>
                </a:solidFill>
                <a:latin typeface="宋体" panose="02010600030101010101" pitchFamily="2" charset="-122"/>
              </a:rPr>
              <a:t>、有</a:t>
            </a:r>
            <a:r>
              <a:rPr lang="en-US" altLang="zh-CN" sz="3600" b="1">
                <a:solidFill>
                  <a:schemeClr val="tx1"/>
                </a:solidFill>
                <a:latin typeface="Times New Roman" panose="02020603050405020304" pitchFamily="18" charset="0"/>
                <a:cs typeface="Times New Roman" panose="02020603050405020304" pitchFamily="18" charset="0"/>
              </a:rPr>
              <a:t>0.045mol</a:t>
            </a:r>
            <a:r>
              <a:rPr lang="zh-CN" altLang="en-US" sz="3600" b="1" dirty="0">
                <a:solidFill>
                  <a:schemeClr val="tx1"/>
                </a:solidFill>
                <a:latin typeface="宋体" panose="02010600030101010101" pitchFamily="2" charset="-122"/>
              </a:rPr>
              <a:t>的硫酸被还原</a:t>
            </a:r>
            <a:br>
              <a:rPr lang="zh-CN" altLang="en-US" sz="3600" b="1" dirty="0">
                <a:solidFill>
                  <a:schemeClr val="tx1"/>
                </a:solidFill>
                <a:latin typeface="Times New Roman" panose="02020603050405020304" pitchFamily="18" charset="0"/>
                <a:cs typeface="Times New Roman" panose="02020603050405020304" pitchFamily="18" charset="0"/>
              </a:rPr>
            </a:br>
            <a:r>
              <a:rPr lang="en-US" altLang="zh-CN" sz="3600" b="1">
                <a:solidFill>
                  <a:schemeClr val="tx1"/>
                </a:solidFill>
                <a:latin typeface="Times New Roman" panose="02020603050405020304" pitchFamily="18" charset="0"/>
                <a:cs typeface="Times New Roman" panose="02020603050405020304" pitchFamily="18" charset="0"/>
              </a:rPr>
              <a:t>C</a:t>
            </a:r>
            <a:r>
              <a:rPr lang="zh-CN" altLang="en-US" sz="3600" b="1" dirty="0">
                <a:solidFill>
                  <a:schemeClr val="tx1"/>
                </a:solidFill>
                <a:latin typeface="宋体" panose="02010600030101010101" pitchFamily="2" charset="-122"/>
              </a:rPr>
              <a:t>、充分反应后体系无硫酸剩余</a:t>
            </a:r>
            <a:r>
              <a:rPr lang="en-US" altLang="zh-CN" sz="3600" b="1" dirty="0">
                <a:solidFill>
                  <a:schemeClr val="tx1"/>
                </a:solidFill>
                <a:latin typeface="Times New Roman" panose="02020603050405020304" pitchFamily="18" charset="0"/>
                <a:cs typeface="Times New Roman" panose="02020603050405020304" pitchFamily="18" charset="0"/>
              </a:rPr>
              <a:t>    </a:t>
            </a:r>
            <a:br>
              <a:rPr lang="en-US" altLang="zh-CN" sz="3600" b="1" dirty="0">
                <a:solidFill>
                  <a:schemeClr val="tx1"/>
                </a:solidFill>
                <a:latin typeface="Times New Roman" panose="02020603050405020304" pitchFamily="18" charset="0"/>
                <a:cs typeface="Times New Roman" panose="02020603050405020304" pitchFamily="18" charset="0"/>
              </a:rPr>
            </a:br>
            <a:r>
              <a:rPr lang="en-US" altLang="zh-CN" sz="3600" b="1">
                <a:solidFill>
                  <a:schemeClr val="tx1"/>
                </a:solidFill>
                <a:latin typeface="Times New Roman" panose="02020603050405020304" pitchFamily="18" charset="0"/>
                <a:cs typeface="Times New Roman" panose="02020603050405020304" pitchFamily="18" charset="0"/>
              </a:rPr>
              <a:t>D</a:t>
            </a:r>
            <a:r>
              <a:rPr lang="zh-CN" altLang="en-US" sz="3600" b="1" dirty="0">
                <a:solidFill>
                  <a:schemeClr val="tx1"/>
                </a:solidFill>
                <a:latin typeface="宋体" panose="02010600030101010101" pitchFamily="2" charset="-122"/>
              </a:rPr>
              <a:t>、消耗的铜的质量一定少于</a:t>
            </a:r>
            <a:r>
              <a:rPr lang="en-US" altLang="zh-CN" sz="3600" b="1">
                <a:solidFill>
                  <a:schemeClr val="tx1"/>
                </a:solidFill>
                <a:latin typeface="Times New Roman" panose="02020603050405020304" pitchFamily="18" charset="0"/>
                <a:cs typeface="Times New Roman" panose="02020603050405020304" pitchFamily="18" charset="0"/>
              </a:rPr>
              <a:t>2.88g </a:t>
            </a:r>
            <a:br>
              <a:rPr lang="en-US" altLang="zh-CN" b="1">
                <a:solidFill>
                  <a:srgbClr val="000000"/>
                </a:solidFill>
                <a:latin typeface="Times New Roman" panose="02020603050405020304" pitchFamily="18" charset="0"/>
                <a:cs typeface="Times New Roman" panose="02020603050405020304" pitchFamily="18" charset="0"/>
              </a:rPr>
            </a:br>
            <a:endParaRPr lang="en-US" altLang="zh-CN" b="1">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44034" name="文本框 44033"/>
          <p:cNvSpPr txBox="1"/>
          <p:nvPr/>
        </p:nvSpPr>
        <p:spPr>
          <a:xfrm>
            <a:off x="304800" y="304800"/>
            <a:ext cx="8534400" cy="6062663"/>
          </a:xfrm>
          <a:prstGeom prst="rect">
            <a:avLst/>
          </a:prstGeom>
          <a:noFill/>
          <a:ln w="9525">
            <a:noFill/>
          </a:ln>
        </p:spPr>
        <p:txBody>
          <a:bodyPr>
            <a:spAutoFit/>
          </a:bodyPr>
          <a:p>
            <a:pPr algn="l" eaLnBrk="1" hangingPunct="1"/>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8</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r>
              <a:rPr lang="zh-CN" altLang="en-US" dirty="0">
                <a:solidFill>
                  <a:schemeClr val="tx1"/>
                </a:solidFill>
                <a:latin typeface="宋体" panose="02010600030101010101" pitchFamily="2" charset="-122"/>
              </a:rPr>
              <a:t>下列关于锶（</a:t>
            </a:r>
            <a:r>
              <a:rPr lang="en-US" altLang="zh-CN" err="1">
                <a:solidFill>
                  <a:schemeClr val="tx1"/>
                </a:solidFill>
                <a:latin typeface="Times New Roman" panose="02020603050405020304" pitchFamily="18" charset="0"/>
              </a:rPr>
              <a:t>Sr</a:t>
            </a:r>
            <a:r>
              <a:rPr lang="zh-CN" altLang="en-US" dirty="0">
                <a:solidFill>
                  <a:schemeClr val="tx1"/>
                </a:solidFill>
                <a:latin typeface="宋体" panose="02010600030101010101" pitchFamily="2" charset="-122"/>
              </a:rPr>
              <a:t>，核电核数为</a:t>
            </a:r>
            <a:r>
              <a:rPr lang="en-US" altLang="zh-CN" dirty="0">
                <a:solidFill>
                  <a:schemeClr val="tx1"/>
                </a:solidFill>
                <a:latin typeface="Times New Roman" panose="02020603050405020304" pitchFamily="18" charset="0"/>
              </a:rPr>
              <a:t>38</a:t>
            </a:r>
            <a:r>
              <a:rPr lang="zh-CN" altLang="en-US" dirty="0">
                <a:solidFill>
                  <a:schemeClr val="tx1"/>
                </a:solidFill>
                <a:latin typeface="宋体" panose="02010600030101010101" pitchFamily="2" charset="-122"/>
              </a:rPr>
              <a:t>）的单质（密度为</a:t>
            </a:r>
            <a:r>
              <a:rPr lang="en-US" altLang="zh-CN" dirty="0">
                <a:solidFill>
                  <a:schemeClr val="tx1"/>
                </a:solidFill>
                <a:latin typeface="Times New Roman" panose="02020603050405020304" pitchFamily="18" charset="0"/>
              </a:rPr>
              <a:t>2.50</a:t>
            </a:r>
            <a:r>
              <a:rPr lang="en-US" altLang="zh-CN">
                <a:solidFill>
                  <a:schemeClr val="tx1"/>
                </a:solidFill>
                <a:latin typeface="Times New Roman" panose="02020603050405020304" pitchFamily="18" charset="0"/>
              </a:rPr>
              <a:t>g/cm</a:t>
            </a:r>
            <a:r>
              <a:rPr lang="en-US" altLang="zh-CN" baseline="30000">
                <a:solidFill>
                  <a:schemeClr val="tx1"/>
                </a:solidFill>
                <a:latin typeface="Times New Roman" panose="02020603050405020304" pitchFamily="18" charset="0"/>
              </a:rPr>
              <a:t>3</a:t>
            </a:r>
            <a:r>
              <a:rPr lang="zh-CN" altLang="en-US" dirty="0">
                <a:solidFill>
                  <a:schemeClr val="tx1"/>
                </a:solidFill>
                <a:latin typeface="宋体" panose="02010600030101010101" pitchFamily="2" charset="-122"/>
              </a:rPr>
              <a:t>），一定错误的是      （</a:t>
            </a:r>
            <a:r>
              <a:rPr lang="en-US" altLang="zh-CN" dirty="0">
                <a:solidFill>
                  <a:schemeClr val="tx1"/>
                </a:solidFill>
                <a:latin typeface="Times New Roman" panose="02020603050405020304" pitchFamily="18" charset="0"/>
              </a:rPr>
              <a:t>    </a:t>
            </a:r>
            <a:r>
              <a:rPr lang="zh-CN" altLang="en-US" dirty="0">
                <a:solidFill>
                  <a:schemeClr val="tx1"/>
                </a:solidFill>
                <a:latin typeface="宋体" panose="02010600030101010101" pitchFamily="2" charset="-122"/>
              </a:rPr>
              <a:t>）</a:t>
            </a:r>
            <a:br>
              <a:rPr lang="zh-CN" altLang="en-US" dirty="0">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A</a:t>
            </a:r>
            <a:r>
              <a:rPr lang="zh-CN" altLang="en-US" dirty="0">
                <a:solidFill>
                  <a:schemeClr val="tx1"/>
                </a:solidFill>
                <a:latin typeface="宋体" panose="02010600030101010101" pitchFamily="2" charset="-122"/>
              </a:rPr>
              <a:t>、颗粒状的单质锶投入水中，剧烈反应，生        成大量的气体并引起气体燃烧和轻微爆炸</a:t>
            </a:r>
            <a:endParaRPr lang="zh-CN" altLang="en-US" dirty="0">
              <a:solidFill>
                <a:schemeClr val="tx1"/>
              </a:solidFill>
              <a:latin typeface="宋体" panose="02010600030101010101" pitchFamily="2" charset="-122"/>
            </a:endParaRPr>
          </a:p>
          <a:p>
            <a:pPr algn="l" eaLnBrk="1" hangingPunct="1"/>
            <a:r>
              <a:rPr lang="en-US" altLang="zh-CN">
                <a:solidFill>
                  <a:schemeClr val="tx1"/>
                </a:solidFill>
                <a:latin typeface="Times New Roman" panose="02020603050405020304" pitchFamily="18" charset="0"/>
              </a:rPr>
              <a:t>B</a:t>
            </a:r>
            <a:r>
              <a:rPr lang="zh-CN" altLang="en-US" dirty="0">
                <a:solidFill>
                  <a:schemeClr val="tx1"/>
                </a:solidFill>
                <a:latin typeface="宋体" panose="02010600030101010101" pitchFamily="2" charset="-122"/>
              </a:rPr>
              <a:t>、颗粒状的单质锶与稀硫酸反应，反应现象不如钠和水反应那么剧烈</a:t>
            </a:r>
            <a:br>
              <a:rPr lang="zh-CN" altLang="en-US" dirty="0">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C</a:t>
            </a:r>
            <a:r>
              <a:rPr lang="zh-CN" altLang="en-US" dirty="0">
                <a:solidFill>
                  <a:schemeClr val="tx1"/>
                </a:solidFill>
                <a:latin typeface="宋体" panose="02010600030101010101" pitchFamily="2" charset="-122"/>
              </a:rPr>
              <a:t>、锶在纯氧中点燃可燃烧，燃烧生产的产物投入水中可以放出气体</a:t>
            </a:r>
            <a:br>
              <a:rPr lang="zh-CN" altLang="en-US" dirty="0">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D</a:t>
            </a:r>
            <a:r>
              <a:rPr lang="zh-CN" altLang="en-US" dirty="0">
                <a:solidFill>
                  <a:schemeClr val="tx1"/>
                </a:solidFill>
                <a:latin typeface="宋体" panose="02010600030101010101" pitchFamily="2" charset="-122"/>
              </a:rPr>
              <a:t>、锶在纯净氮气中可以燃烧，燃烧产物投入水中可以放出气体</a:t>
            </a:r>
            <a:br>
              <a:rPr lang="zh-CN" altLang="en-US" dirty="0">
                <a:solidFill>
                  <a:schemeClr val="tx1"/>
                </a:solidFill>
                <a:latin typeface="Times New Roman" panose="02020603050405020304" pitchFamily="18" charset="0"/>
              </a:rPr>
            </a:br>
            <a:endParaRPr lang="zh-CN" altLang="en-US">
              <a:solidFill>
                <a:schemeClr val="tx1"/>
              </a:solidFill>
              <a:latin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45058" name="文本框 45057"/>
          <p:cNvSpPr txBox="1"/>
          <p:nvPr/>
        </p:nvSpPr>
        <p:spPr>
          <a:xfrm>
            <a:off x="457200" y="381000"/>
            <a:ext cx="8077200" cy="6184900"/>
          </a:xfrm>
          <a:prstGeom prst="rect">
            <a:avLst/>
          </a:prstGeom>
          <a:noFill/>
          <a:ln w="9525">
            <a:noFill/>
          </a:ln>
        </p:spPr>
        <p:txBody>
          <a:bodyPr>
            <a:spAutoFit/>
          </a:bodyPr>
          <a:p>
            <a:pPr algn="l" eaLnBrk="1" hangingPunct="1"/>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B</a:t>
            </a:r>
            <a:r>
              <a:rPr lang="zh-CN" altLang="en-US" dirty="0">
                <a:solidFill>
                  <a:schemeClr val="tx1"/>
                </a:solidFill>
                <a:latin typeface="宋体" panose="02010600030101010101" pitchFamily="2" charset="-122"/>
              </a:rPr>
              <a:t>。综合考虑金属活动顺序和同主族元素金属活动递变性关系，可以推知</a:t>
            </a:r>
            <a:r>
              <a:rPr lang="en-US" altLang="zh-CN" err="1">
                <a:solidFill>
                  <a:schemeClr val="tx1"/>
                </a:solidFill>
                <a:latin typeface="Times New Roman" panose="02020603050405020304" pitchFamily="18" charset="0"/>
              </a:rPr>
              <a:t>Sr</a:t>
            </a:r>
            <a:r>
              <a:rPr lang="zh-CN" altLang="en-US" dirty="0">
                <a:solidFill>
                  <a:schemeClr val="tx1"/>
                </a:solidFill>
                <a:latin typeface="宋体" panose="02010600030101010101" pitchFamily="2" charset="-122"/>
              </a:rPr>
              <a:t>是一种很活泼的金属（根据主族元素递变关系有：</a:t>
            </a:r>
            <a:r>
              <a:rPr lang="en-US" altLang="zh-CN" err="1">
                <a:solidFill>
                  <a:schemeClr val="tx1"/>
                </a:solidFill>
                <a:latin typeface="Times New Roman" panose="02020603050405020304" pitchFamily="18" charset="0"/>
              </a:rPr>
              <a:t>Sr</a:t>
            </a:r>
            <a:r>
              <a:rPr lang="en-US" altLang="zh-CN">
                <a:solidFill>
                  <a:schemeClr val="tx1"/>
                </a:solidFill>
                <a:latin typeface="Times New Roman" panose="02020603050405020304" pitchFamily="18" charset="0"/>
              </a:rPr>
              <a:t>&gt;Ca</a:t>
            </a:r>
            <a:r>
              <a:rPr lang="zh-CN" altLang="en-US" dirty="0">
                <a:solidFill>
                  <a:schemeClr val="tx1"/>
                </a:solidFill>
                <a:latin typeface="宋体" panose="02010600030101010101" pitchFamily="2" charset="-122"/>
              </a:rPr>
              <a:t>；根据金属活动性关系有：</a:t>
            </a:r>
            <a:r>
              <a:rPr lang="en-US" altLang="zh-CN">
                <a:solidFill>
                  <a:schemeClr val="tx1"/>
                </a:solidFill>
                <a:latin typeface="Times New Roman" panose="02020603050405020304" pitchFamily="18" charset="0"/>
              </a:rPr>
              <a:t>Ca&gt;Na</a:t>
            </a:r>
            <a:r>
              <a:rPr lang="zh-CN" altLang="en-US" dirty="0">
                <a:solidFill>
                  <a:schemeClr val="tx1"/>
                </a:solidFill>
                <a:latin typeface="宋体" panose="02010600030101010101" pitchFamily="2" charset="-122"/>
              </a:rPr>
              <a:t>）。因此可以把钠、钾与水、与酸反应的知识迁移过来解题。由于与水反应的实质为与 </a:t>
            </a:r>
            <a:r>
              <a:rPr lang="en-US" altLang="zh-CN">
                <a:solidFill>
                  <a:schemeClr val="tx1"/>
                </a:solidFill>
                <a:latin typeface="Times New Roman" panose="02020603050405020304" pitchFamily="18" charset="0"/>
              </a:rPr>
              <a:t>H</a:t>
            </a:r>
            <a:r>
              <a:rPr lang="en-US" altLang="zh-CN" baseline="30000">
                <a:solidFill>
                  <a:schemeClr val="tx1"/>
                </a:solidFill>
                <a:latin typeface="Times New Roman" panose="02020603050405020304" pitchFamily="18" charset="0"/>
              </a:rPr>
              <a:t>+ </a:t>
            </a:r>
            <a:r>
              <a:rPr lang="zh-CN" altLang="en-US" dirty="0">
                <a:solidFill>
                  <a:schemeClr val="tx1"/>
                </a:solidFill>
                <a:latin typeface="宋体" panose="02010600030101010101" pitchFamily="2" charset="-122"/>
              </a:rPr>
              <a:t>的反应，而锶比钙活泼、酸中的</a:t>
            </a:r>
            <a:r>
              <a:rPr lang="en-US" altLang="zh-CN">
                <a:solidFill>
                  <a:schemeClr val="tx1"/>
                </a:solidFill>
                <a:latin typeface="Times New Roman" panose="02020603050405020304" pitchFamily="18" charset="0"/>
              </a:rPr>
              <a:t>H</a:t>
            </a:r>
            <a:r>
              <a:rPr lang="en-US" altLang="zh-CN" baseline="30000" dirty="0">
                <a:solidFill>
                  <a:schemeClr val="tx1"/>
                </a:solidFill>
                <a:latin typeface="Times New Roman" panose="02020603050405020304" pitchFamily="18" charset="0"/>
              </a:rPr>
              <a:t>+  </a:t>
            </a:r>
            <a:r>
              <a:rPr lang="zh-CN" altLang="en-US" dirty="0">
                <a:solidFill>
                  <a:schemeClr val="tx1"/>
                </a:solidFill>
                <a:latin typeface="宋体" panose="02010600030101010101" pitchFamily="2" charset="-122"/>
              </a:rPr>
              <a:t>比水中的大，因此锶与酸反应必然钠比与水反应更为剧烈。故</a:t>
            </a:r>
            <a:r>
              <a:rPr lang="en-US" altLang="zh-CN">
                <a:solidFill>
                  <a:schemeClr val="tx1"/>
                </a:solidFill>
                <a:latin typeface="Times New Roman" panose="02020603050405020304" pitchFamily="18" charset="0"/>
              </a:rPr>
              <a:t>B</a:t>
            </a:r>
            <a:r>
              <a:rPr lang="zh-CN" altLang="en-US" dirty="0">
                <a:solidFill>
                  <a:schemeClr val="tx1"/>
                </a:solidFill>
                <a:latin typeface="宋体" panose="02010600030101010101" pitchFamily="2" charset="-122"/>
              </a:rPr>
              <a:t>错误。</a:t>
            </a:r>
            <a:br>
              <a:rPr lang="zh-CN" altLang="en-US" dirty="0">
                <a:solidFill>
                  <a:schemeClr val="tx1"/>
                </a:solidFill>
                <a:latin typeface="Times New Roman" panose="02020603050405020304" pitchFamily="18" charset="0"/>
              </a:rPr>
            </a:b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忽略</a:t>
            </a:r>
            <a:r>
              <a:rPr lang="en-US" altLang="zh-CN" err="1">
                <a:solidFill>
                  <a:schemeClr val="tx1"/>
                </a:solidFill>
                <a:latin typeface="Times New Roman" panose="02020603050405020304" pitchFamily="18" charset="0"/>
              </a:rPr>
              <a:t>Sr</a:t>
            </a:r>
            <a:r>
              <a:rPr lang="zh-CN" altLang="en-US" dirty="0">
                <a:solidFill>
                  <a:schemeClr val="tx1"/>
                </a:solidFill>
                <a:latin typeface="宋体" panose="02010600030101010101" pitchFamily="2" charset="-122"/>
              </a:rPr>
              <a:t>的硫酸盐的性质</a:t>
            </a:r>
            <a:endParaRPr lang="zh-CN" altLang="en-US" dirty="0">
              <a:solidFill>
                <a:schemeClr val="tx1"/>
              </a:solidFill>
              <a:latin typeface="宋体" panose="02010600030101010101" pitchFamily="2" charset="-122"/>
            </a:endParaRPr>
          </a:p>
          <a:p>
            <a:pPr algn="l" eaLnBrk="1" hangingPunct="1"/>
            <a:r>
              <a:rPr lang="zh-CN" altLang="en-US" dirty="0">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SrSO</a:t>
            </a:r>
            <a:r>
              <a:rPr lang="en-US" altLang="zh-CN" sz="2400">
                <a:solidFill>
                  <a:schemeClr val="tx1"/>
                </a:solidFill>
                <a:latin typeface="Times New Roman" panose="02020603050405020304" pitchFamily="18" charset="0"/>
              </a:rPr>
              <a:t>4</a:t>
            </a:r>
            <a:r>
              <a:rPr lang="zh-CN" altLang="en-US" dirty="0">
                <a:solidFill>
                  <a:schemeClr val="tx1"/>
                </a:solidFill>
                <a:latin typeface="宋体" panose="02010600030101010101" pitchFamily="2" charset="-122"/>
              </a:rPr>
              <a:t>不溶与水）</a:t>
            </a:r>
            <a:br>
              <a:rPr lang="zh-CN" altLang="en-US" dirty="0">
                <a:solidFill>
                  <a:schemeClr val="tx1"/>
                </a:solidFill>
                <a:latin typeface="Times New Roman" panose="02020603050405020304" pitchFamily="18" charset="0"/>
              </a:rPr>
            </a:br>
            <a:endParaRPr lang="zh-CN" altLang="en-US">
              <a:solidFill>
                <a:schemeClr val="tx1"/>
              </a:solidFill>
              <a:latin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46082" name="文本框 46081"/>
          <p:cNvSpPr txBox="1"/>
          <p:nvPr/>
        </p:nvSpPr>
        <p:spPr>
          <a:xfrm>
            <a:off x="228600" y="304800"/>
            <a:ext cx="8534400" cy="5819775"/>
          </a:xfrm>
          <a:prstGeom prst="rect">
            <a:avLst/>
          </a:prstGeom>
          <a:noFill/>
          <a:ln w="9525">
            <a:noFill/>
          </a:ln>
        </p:spPr>
        <p:txBody>
          <a:bodyPr>
            <a:spAutoFit/>
          </a:bodyPr>
          <a:p>
            <a:pPr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  </a:t>
            </a:r>
            <a:r>
              <a:rPr lang="en-US" altLang="zh-CN" sz="4000">
                <a:solidFill>
                  <a:srgbClr val="FF0000"/>
                </a:solidFill>
                <a:latin typeface="Times New Roman" panose="02020603050405020304" pitchFamily="18" charset="0"/>
                <a:ea typeface="黑体" panose="02010609060101010101" pitchFamily="2" charset="-122"/>
              </a:rPr>
              <a:t>A </a:t>
            </a:r>
            <a:r>
              <a:rPr lang="zh-CN" altLang="en-US" sz="4000">
                <a:solidFill>
                  <a:srgbClr val="FF0000"/>
                </a:solidFill>
                <a:latin typeface="Times New Roman" panose="02020603050405020304" pitchFamily="18" charset="0"/>
                <a:ea typeface="黑体" panose="02010609060101010101" pitchFamily="2" charset="-122"/>
              </a:rPr>
              <a:t>。</a:t>
            </a:r>
            <a:endParaRPr lang="zh-CN" altLang="en-US" sz="4000">
              <a:solidFill>
                <a:srgbClr val="FF0000"/>
              </a:solidFill>
              <a:latin typeface="Times New Roman" panose="02020603050405020304" pitchFamily="18" charset="0"/>
              <a:ea typeface="黑体" panose="02010609060101010101" pitchFamily="2" charset="-122"/>
            </a:endParaRPr>
          </a:p>
          <a:p>
            <a:pPr eaLnBrk="1" hangingPunct="1">
              <a:spcBef>
                <a:spcPct val="50000"/>
              </a:spcBef>
            </a:pPr>
            <a:r>
              <a:rPr lang="zh-CN" altLang="en-US" dirty="0">
                <a:solidFill>
                  <a:schemeClr val="tx1"/>
                </a:solidFill>
                <a:latin typeface="宋体" panose="02010600030101010101" pitchFamily="2" charset="-122"/>
              </a:rPr>
              <a:t>根据同主族元素及其化合物性质的递变规律可以推知，硫酸锶的溶解性应该很小（介于硫酸钙微溶和硫酸钡不溶之间），由于硫酸锶的难溶，因此硫酸与锶反应生成的产物覆盖在锶的表面，阻碍两者反应的进行，减缓了反应速率。因此</a:t>
            </a:r>
            <a:r>
              <a:rPr lang="en-US" altLang="zh-CN">
                <a:solidFill>
                  <a:schemeClr val="tx1"/>
                </a:solidFill>
                <a:latin typeface="宋体" panose="02010600030101010101" pitchFamily="2" charset="-122"/>
                <a:cs typeface="Times New Roman" panose="02020603050405020304" pitchFamily="18" charset="0"/>
              </a:rPr>
              <a:t>B</a:t>
            </a:r>
            <a:r>
              <a:rPr lang="zh-CN" altLang="en-US" dirty="0">
                <a:solidFill>
                  <a:schemeClr val="tx1"/>
                </a:solidFill>
                <a:latin typeface="宋体" panose="02010600030101010101" pitchFamily="2" charset="-122"/>
              </a:rPr>
              <a:t>的叙述是正确的。而选项</a:t>
            </a:r>
            <a:r>
              <a:rPr lang="en-US" altLang="zh-CN">
                <a:solidFill>
                  <a:schemeClr val="tx1"/>
                </a:solidFill>
                <a:latin typeface="宋体" panose="02010600030101010101" pitchFamily="2" charset="-122"/>
                <a:cs typeface="Times New Roman" panose="02020603050405020304" pitchFamily="18" charset="0"/>
              </a:rPr>
              <a:t>A</a:t>
            </a:r>
            <a:r>
              <a:rPr lang="zh-CN" altLang="en-US" dirty="0">
                <a:solidFill>
                  <a:schemeClr val="tx1"/>
                </a:solidFill>
                <a:latin typeface="宋体" panose="02010600030101010101" pitchFamily="2" charset="-122"/>
              </a:rPr>
              <a:t>，锶投入水中，反应当然会剧烈进行，但是由于锶的密度比水大，沉于水中，因此不可能看到和钾与水反应的相同的现象（钾浮于水面，反应剧烈，产生的热量将引起气体燃烧和轻微爆炸）</a:t>
            </a:r>
            <a:endParaRPr lang="zh-CN" altLang="en-US">
              <a:solidFill>
                <a:schemeClr val="tx1"/>
              </a:solidFill>
              <a:latin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47106" name="文本框 47105"/>
          <p:cNvSpPr txBox="1"/>
          <p:nvPr/>
        </p:nvSpPr>
        <p:spPr>
          <a:xfrm>
            <a:off x="381000" y="457200"/>
            <a:ext cx="7848600" cy="5395913"/>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9</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zh-CN" altLang="en-US" dirty="0">
                <a:solidFill>
                  <a:schemeClr val="tx1"/>
                </a:solidFill>
                <a:latin typeface="宋体" panose="02010600030101010101" pitchFamily="2" charset="-122"/>
              </a:rPr>
              <a:t>在反应</a:t>
            </a:r>
            <a:r>
              <a:rPr lang="en-US" altLang="zh-CN">
                <a:solidFill>
                  <a:schemeClr val="tx1"/>
                </a:solidFill>
                <a:latin typeface="Times New Roman" panose="02020603050405020304" pitchFamily="18" charset="0"/>
              </a:rPr>
              <a:t>X+2Y=R+2M</a:t>
            </a:r>
            <a:r>
              <a:rPr lang="zh-CN" altLang="en-US" dirty="0">
                <a:solidFill>
                  <a:schemeClr val="tx1"/>
                </a:solidFill>
                <a:latin typeface="宋体" panose="02010600030101010101" pitchFamily="2" charset="-122"/>
              </a:rPr>
              <a:t>中，已知</a:t>
            </a:r>
            <a:r>
              <a:rPr lang="en-US" altLang="zh-CN">
                <a:solidFill>
                  <a:schemeClr val="tx1"/>
                </a:solidFill>
                <a:latin typeface="Times New Roman" panose="02020603050405020304" pitchFamily="18" charset="0"/>
              </a:rPr>
              <a:t>R</a:t>
            </a:r>
            <a:r>
              <a:rPr lang="zh-CN" altLang="en-US">
                <a:solidFill>
                  <a:schemeClr val="tx1"/>
                </a:solidFill>
                <a:latin typeface="宋体" panose="02010600030101010101" pitchFamily="2" charset="-122"/>
              </a:rPr>
              <a:t>和</a:t>
            </a:r>
            <a:r>
              <a:rPr lang="en-US" altLang="zh-CN">
                <a:solidFill>
                  <a:schemeClr val="tx1"/>
                </a:solidFill>
                <a:latin typeface="Times New Roman" panose="02020603050405020304" pitchFamily="18" charset="0"/>
              </a:rPr>
              <a:t>M</a:t>
            </a:r>
            <a:r>
              <a:rPr lang="zh-CN" altLang="en-US" dirty="0">
                <a:solidFill>
                  <a:schemeClr val="tx1"/>
                </a:solidFill>
                <a:latin typeface="宋体" panose="02010600030101010101" pitchFamily="2" charset="-122"/>
              </a:rPr>
              <a:t>的摩尔质量之比为</a:t>
            </a:r>
            <a:r>
              <a:rPr lang="en-US" altLang="zh-CN" dirty="0">
                <a:solidFill>
                  <a:schemeClr val="tx1"/>
                </a:solidFill>
                <a:latin typeface="Times New Roman" panose="02020603050405020304" pitchFamily="18" charset="0"/>
              </a:rPr>
              <a:t>22</a:t>
            </a:r>
            <a:r>
              <a:rPr lang="zh-CN" altLang="en-US" dirty="0">
                <a:solidFill>
                  <a:schemeClr val="tx1"/>
                </a:solidFill>
                <a:latin typeface="宋体" panose="02010600030101010101" pitchFamily="2" charset="-122"/>
              </a:rPr>
              <a:t>：</a:t>
            </a:r>
            <a:r>
              <a:rPr lang="en-US" altLang="zh-CN" dirty="0">
                <a:solidFill>
                  <a:schemeClr val="tx1"/>
                </a:solidFill>
                <a:latin typeface="Times New Roman" panose="02020603050405020304" pitchFamily="18" charset="0"/>
              </a:rPr>
              <a:t>9</a:t>
            </a:r>
            <a:r>
              <a:rPr lang="zh-CN" altLang="en-US" dirty="0">
                <a:solidFill>
                  <a:schemeClr val="tx1"/>
                </a:solidFill>
                <a:latin typeface="宋体" panose="02010600030101010101" pitchFamily="2" charset="-122"/>
              </a:rPr>
              <a:t>，当</a:t>
            </a:r>
            <a:r>
              <a:rPr lang="en-US" altLang="zh-CN" dirty="0">
                <a:solidFill>
                  <a:schemeClr val="tx1"/>
                </a:solidFill>
                <a:latin typeface="Times New Roman" panose="02020603050405020304" pitchFamily="18" charset="0"/>
              </a:rPr>
              <a:t>1.6</a:t>
            </a:r>
            <a:r>
              <a:rPr lang="en-US" altLang="zh-CN" err="1">
                <a:solidFill>
                  <a:schemeClr val="tx1"/>
                </a:solidFill>
                <a:latin typeface="Times New Roman" panose="02020603050405020304" pitchFamily="18" charset="0"/>
              </a:rPr>
              <a:t>gX</a:t>
            </a:r>
            <a:r>
              <a:rPr lang="zh-CN" altLang="en-US">
                <a:solidFill>
                  <a:schemeClr val="tx1"/>
                </a:solidFill>
                <a:latin typeface="宋体" panose="02010600030101010101" pitchFamily="2" charset="-122"/>
              </a:rPr>
              <a:t>与</a:t>
            </a:r>
            <a:r>
              <a:rPr lang="en-US" altLang="zh-CN">
                <a:solidFill>
                  <a:schemeClr val="tx1"/>
                </a:solidFill>
                <a:latin typeface="Times New Roman" panose="02020603050405020304" pitchFamily="18" charset="0"/>
              </a:rPr>
              <a:t>Y</a:t>
            </a:r>
            <a:r>
              <a:rPr lang="zh-CN" altLang="en-US" dirty="0">
                <a:solidFill>
                  <a:schemeClr val="tx1"/>
                </a:solidFill>
                <a:latin typeface="宋体" panose="02010600030101010101" pitchFamily="2" charset="-122"/>
              </a:rPr>
              <a:t>完全反应后，生成</a:t>
            </a:r>
            <a:r>
              <a:rPr lang="en-US" altLang="zh-CN" dirty="0">
                <a:solidFill>
                  <a:schemeClr val="tx1"/>
                </a:solidFill>
                <a:latin typeface="Times New Roman" panose="02020603050405020304" pitchFamily="18" charset="0"/>
              </a:rPr>
              <a:t>4.4</a:t>
            </a:r>
            <a:r>
              <a:rPr lang="en-US" altLang="zh-CN" err="1">
                <a:solidFill>
                  <a:schemeClr val="tx1"/>
                </a:solidFill>
                <a:latin typeface="Times New Roman" panose="02020603050405020304" pitchFamily="18" charset="0"/>
              </a:rPr>
              <a:t>gR</a:t>
            </a:r>
            <a:r>
              <a:rPr lang="zh-CN" altLang="en-US" dirty="0">
                <a:solidFill>
                  <a:schemeClr val="tx1"/>
                </a:solidFill>
                <a:latin typeface="宋体" panose="02010600030101010101" pitchFamily="2" charset="-122"/>
              </a:rPr>
              <a:t>，则在此反应中</a:t>
            </a:r>
            <a:r>
              <a:rPr lang="en-US" altLang="zh-CN">
                <a:solidFill>
                  <a:schemeClr val="tx1"/>
                </a:solidFill>
                <a:latin typeface="Times New Roman" panose="02020603050405020304" pitchFamily="18" charset="0"/>
              </a:rPr>
              <a:t>Y</a:t>
            </a:r>
            <a:r>
              <a:rPr lang="zh-CN" altLang="en-US">
                <a:solidFill>
                  <a:schemeClr val="tx1"/>
                </a:solidFill>
                <a:latin typeface="宋体" panose="02010600030101010101" pitchFamily="2" charset="-122"/>
              </a:rPr>
              <a:t>和</a:t>
            </a:r>
            <a:r>
              <a:rPr lang="en-US" altLang="zh-CN">
                <a:solidFill>
                  <a:schemeClr val="tx1"/>
                </a:solidFill>
                <a:latin typeface="Times New Roman" panose="02020603050405020304" pitchFamily="18" charset="0"/>
              </a:rPr>
              <a:t>M</a:t>
            </a:r>
            <a:r>
              <a:rPr lang="zh-CN" altLang="en-US" dirty="0">
                <a:solidFill>
                  <a:schemeClr val="tx1"/>
                </a:solidFill>
                <a:latin typeface="宋体" panose="02010600030101010101" pitchFamily="2" charset="-122"/>
              </a:rPr>
              <a:t>的质量之比为（</a:t>
            </a:r>
            <a:r>
              <a:rPr lang="en-US" altLang="zh-CN" dirty="0">
                <a:solidFill>
                  <a:schemeClr val="tx1"/>
                </a:solidFill>
                <a:latin typeface="Times New Roman" panose="02020603050405020304" pitchFamily="18" charset="0"/>
              </a:rPr>
              <a:t>    </a:t>
            </a:r>
            <a:r>
              <a:rPr lang="zh-CN" altLang="en-US" dirty="0">
                <a:solidFill>
                  <a:schemeClr val="tx1"/>
                </a:solidFill>
                <a:latin typeface="宋体" panose="02010600030101010101" pitchFamily="2" charset="-122"/>
              </a:rPr>
              <a:t>）</a:t>
            </a:r>
            <a:br>
              <a:rPr lang="zh-CN" altLang="en-US" dirty="0">
                <a:solidFill>
                  <a:schemeClr val="tx1"/>
                </a:solidFill>
                <a:latin typeface="Times New Roman" panose="02020603050405020304" pitchFamily="18" charset="0"/>
              </a:rPr>
            </a:br>
            <a:endParaRPr lang="zh-CN" altLang="en-US" dirty="0">
              <a:solidFill>
                <a:schemeClr val="tx1"/>
              </a:solidFill>
              <a:latin typeface="Times New Roman" panose="02020603050405020304" pitchFamily="18" charset="0"/>
            </a:endParaRPr>
          </a:p>
          <a:p>
            <a:pPr algn="l" eaLnBrk="1" hangingPunct="1">
              <a:spcBef>
                <a:spcPct val="50000"/>
              </a:spcBef>
            </a:pPr>
            <a:r>
              <a:rPr lang="en-US" altLang="zh-CN">
                <a:solidFill>
                  <a:schemeClr val="tx1"/>
                </a:solidFill>
                <a:latin typeface="Times New Roman" panose="02020603050405020304" pitchFamily="18" charset="0"/>
              </a:rPr>
              <a:t>A</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1 6</a:t>
            </a:r>
            <a:r>
              <a:rPr lang="zh-CN" altLang="en-US">
                <a:solidFill>
                  <a:schemeClr val="tx1"/>
                </a:solidFill>
                <a:latin typeface="宋体" panose="02010600030101010101" pitchFamily="2" charset="-122"/>
              </a:rPr>
              <a:t>： </a:t>
            </a:r>
            <a:r>
              <a:rPr lang="en-US" altLang="zh-CN" dirty="0">
                <a:solidFill>
                  <a:schemeClr val="tx1"/>
                </a:solidFill>
                <a:latin typeface="Times New Roman" panose="02020603050405020304" pitchFamily="18" charset="0"/>
              </a:rPr>
              <a:t>9                      </a:t>
            </a:r>
            <a:r>
              <a:rPr lang="en-US" altLang="zh-CN">
                <a:solidFill>
                  <a:schemeClr val="tx1"/>
                </a:solidFill>
                <a:latin typeface="Times New Roman" panose="02020603050405020304" pitchFamily="18" charset="0"/>
              </a:rPr>
              <a:t> B</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23</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9   </a:t>
            </a:r>
            <a:endParaRPr lang="en-US" altLang="zh-CN">
              <a:solidFill>
                <a:schemeClr val="tx1"/>
              </a:solidFill>
              <a:latin typeface="Times New Roman" panose="02020603050405020304" pitchFamily="18" charset="0"/>
            </a:endParaRPr>
          </a:p>
          <a:p>
            <a:pPr algn="l" eaLnBrk="1" hangingPunct="1">
              <a:spcBef>
                <a:spcPct val="50000"/>
              </a:spcBef>
            </a:pPr>
            <a:r>
              <a:rPr lang="en-US" altLang="zh-CN">
                <a:solidFill>
                  <a:schemeClr val="tx1"/>
                </a:solidFill>
                <a:latin typeface="Times New Roman" panose="02020603050405020304" pitchFamily="18" charset="0"/>
              </a:rPr>
              <a:t>C</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32 </a:t>
            </a:r>
            <a:r>
              <a:rPr lang="zh-CN" altLang="en-US">
                <a:solidFill>
                  <a:schemeClr val="tx1"/>
                </a:solidFill>
                <a:latin typeface="宋体" panose="02010600030101010101" pitchFamily="2" charset="-122"/>
              </a:rPr>
              <a:t>： </a:t>
            </a:r>
            <a:r>
              <a:rPr lang="en-US" altLang="zh-CN">
                <a:solidFill>
                  <a:schemeClr val="tx1"/>
                </a:solidFill>
                <a:latin typeface="Times New Roman" panose="02020603050405020304" pitchFamily="18" charset="0"/>
              </a:rPr>
              <a:t>9                       D</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46</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9</a:t>
            </a:r>
            <a:br>
              <a:rPr lang="en-US" altLang="zh-CN" sz="3600">
                <a:solidFill>
                  <a:schemeClr val="tx1"/>
                </a:solidFill>
                <a:latin typeface="Times New Roman" panose="02020603050405020304" pitchFamily="18" charset="0"/>
              </a:rPr>
            </a:br>
            <a:endParaRPr lang="en-US" altLang="zh-CN" sz="3600">
              <a:solidFill>
                <a:schemeClr val="tx1"/>
              </a:solidFill>
              <a:latin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48130" name="文本框 48129"/>
          <p:cNvSpPr txBox="1"/>
          <p:nvPr/>
        </p:nvSpPr>
        <p:spPr>
          <a:xfrm>
            <a:off x="228600" y="381000"/>
            <a:ext cx="8610600" cy="2773363"/>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m</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M</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=4.4g*9/22=1.8g   m</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Y</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=4.4+1.8-1.6=4.6g</a:t>
            </a:r>
            <a:r>
              <a:rPr lang="zh-CN" altLang="en-US" dirty="0">
                <a:solidFill>
                  <a:schemeClr val="tx1"/>
                </a:solidFill>
                <a:latin typeface="宋体" panose="02010600030101010101" pitchFamily="2" charset="-122"/>
              </a:rPr>
              <a:t>。所以</a:t>
            </a:r>
            <a:r>
              <a:rPr lang="en-US" altLang="zh-CN">
                <a:solidFill>
                  <a:schemeClr val="tx1"/>
                </a:solidFill>
                <a:latin typeface="Times New Roman" panose="02020603050405020304" pitchFamily="18" charset="0"/>
              </a:rPr>
              <a:t>m</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Y</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/m</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M</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=4.6g/1.8g=23/9</a:t>
            </a:r>
            <a:r>
              <a:rPr lang="zh-CN" altLang="en-US">
                <a:solidFill>
                  <a:schemeClr val="tx1"/>
                </a:solidFill>
                <a:latin typeface="宋体" panose="02010600030101010101" pitchFamily="2" charset="-122"/>
              </a:rPr>
              <a:t>，选</a:t>
            </a:r>
            <a:r>
              <a:rPr lang="en-US" altLang="zh-CN">
                <a:solidFill>
                  <a:schemeClr val="tx1"/>
                </a:solidFill>
                <a:latin typeface="Times New Roman" panose="02020603050405020304" pitchFamily="18" charset="0"/>
              </a:rPr>
              <a:t>B</a:t>
            </a:r>
            <a:br>
              <a:rPr lang="en-US" altLang="zh-CN">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错误地把</a:t>
            </a:r>
            <a:r>
              <a:rPr lang="en-US" altLang="zh-CN">
                <a:solidFill>
                  <a:schemeClr val="tx1"/>
                </a:solidFill>
                <a:latin typeface="Times New Roman" panose="02020603050405020304" pitchFamily="18" charset="0"/>
              </a:rPr>
              <a:t>R</a:t>
            </a:r>
            <a:r>
              <a:rPr lang="zh-CN" altLang="en-US">
                <a:solidFill>
                  <a:schemeClr val="tx1"/>
                </a:solidFill>
                <a:latin typeface="宋体" panose="02010600030101010101" pitchFamily="2" charset="-122"/>
              </a:rPr>
              <a:t>与</a:t>
            </a:r>
            <a:r>
              <a:rPr lang="en-US" altLang="zh-CN">
                <a:solidFill>
                  <a:schemeClr val="tx1"/>
                </a:solidFill>
                <a:latin typeface="Times New Roman" panose="02020603050405020304" pitchFamily="18" charset="0"/>
              </a:rPr>
              <a:t>M</a:t>
            </a:r>
            <a:r>
              <a:rPr lang="zh-CN" altLang="en-US" dirty="0">
                <a:solidFill>
                  <a:schemeClr val="tx1"/>
                </a:solidFill>
                <a:latin typeface="宋体" panose="02010600030101010101" pitchFamily="2" charset="-122"/>
              </a:rPr>
              <a:t>的摩尔质量之比当作质量之比计算。</a:t>
            </a:r>
            <a:endParaRPr lang="zh-CN" altLang="en-US">
              <a:solidFill>
                <a:schemeClr val="tx1"/>
              </a:solidFill>
              <a:latin typeface="Times New Roman" panose="02020603050405020304" pitchFamily="18" charset="0"/>
            </a:endParaRPr>
          </a:p>
        </p:txBody>
      </p:sp>
      <p:sp>
        <p:nvSpPr>
          <p:cNvPr id="48131" name="文本框 48130"/>
          <p:cNvSpPr txBox="1"/>
          <p:nvPr/>
        </p:nvSpPr>
        <p:spPr>
          <a:xfrm>
            <a:off x="228600" y="3200400"/>
            <a:ext cx="8534400" cy="3200400"/>
          </a:xfrm>
          <a:prstGeom prst="rect">
            <a:avLst/>
          </a:prstGeom>
          <a:noFill/>
          <a:ln w="9525">
            <a:noFill/>
          </a:ln>
        </p:spPr>
        <p:txBody>
          <a:bodyPr>
            <a:spAutoFit/>
          </a:bodyPr>
          <a:p>
            <a:pPr eaLnBrk="1" hangingPunct="1"/>
            <a:r>
              <a:rPr lang="en-US" altLang="zh-CN" dirty="0">
                <a:solidFill>
                  <a:schemeClr val="tx1"/>
                </a:solidFill>
                <a:latin typeface="Times New Roman" panose="02020603050405020304" pitchFamily="18" charset="0"/>
                <a:cs typeface="Times New Roman" panose="02020603050405020304" pitchFamily="18" charset="0"/>
              </a:rPr>
              <a:t>[</a:t>
            </a:r>
            <a:r>
              <a:rPr lang="zh-CN" altLang="en-US" sz="4000" dirty="0">
                <a:solidFill>
                  <a:srgbClr val="FF0000"/>
                </a:solidFill>
                <a:latin typeface="Times New Roman" panose="02020603050405020304" pitchFamily="18" charset="0"/>
                <a:ea typeface="华文新魏" pitchFamily="2" charset="-122"/>
              </a:rPr>
              <a:t>正确解答</a:t>
            </a:r>
            <a:r>
              <a:rPr lang="en-US" altLang="zh-CN" dirty="0">
                <a:solidFill>
                  <a:schemeClr val="tx1"/>
                </a:solidFill>
                <a:latin typeface="Times New Roman" panose="02020603050405020304" pitchFamily="18" charset="0"/>
                <a:cs typeface="Times New Roman" panose="02020603050405020304" pitchFamily="18" charset="0"/>
              </a:rPr>
              <a:t>]</a:t>
            </a:r>
            <a:r>
              <a:rPr lang="zh-CN" altLang="en-US" dirty="0">
                <a:solidFill>
                  <a:schemeClr val="tx1"/>
                </a:solidFill>
                <a:latin typeface="Times New Roman" panose="02020603050405020304" pitchFamily="18" charset="0"/>
              </a:rPr>
              <a:t>因为</a:t>
            </a:r>
            <a:r>
              <a:rPr lang="en-US" altLang="zh-CN">
                <a:solidFill>
                  <a:schemeClr val="tx1"/>
                </a:solidFill>
                <a:latin typeface="Times New Roman" panose="02020603050405020304" pitchFamily="18" charset="0"/>
                <a:cs typeface="Times New Roman" panose="02020603050405020304" pitchFamily="18" charset="0"/>
              </a:rPr>
              <a:t>M</a:t>
            </a:r>
            <a:r>
              <a:rPr lang="zh-CN" altLang="en-US">
                <a:solidFill>
                  <a:schemeClr val="tx1"/>
                </a:solidFill>
                <a:latin typeface="Times New Roman" panose="02020603050405020304" pitchFamily="18" charset="0"/>
              </a:rPr>
              <a:t>与</a:t>
            </a:r>
            <a:r>
              <a:rPr lang="en-US" altLang="zh-CN">
                <a:solidFill>
                  <a:schemeClr val="tx1"/>
                </a:solidFill>
                <a:latin typeface="Times New Roman" panose="02020603050405020304" pitchFamily="18" charset="0"/>
                <a:cs typeface="Times New Roman" panose="02020603050405020304" pitchFamily="18" charset="0"/>
              </a:rPr>
              <a:t>R</a:t>
            </a:r>
            <a:r>
              <a:rPr lang="zh-CN" altLang="en-US" dirty="0">
                <a:solidFill>
                  <a:schemeClr val="tx1"/>
                </a:solidFill>
                <a:latin typeface="Times New Roman" panose="02020603050405020304" pitchFamily="18" charset="0"/>
              </a:rPr>
              <a:t>摩尔质量之比为</a:t>
            </a:r>
            <a:r>
              <a:rPr lang="en-US" altLang="zh-CN" dirty="0">
                <a:solidFill>
                  <a:schemeClr val="tx1"/>
                </a:solidFill>
                <a:latin typeface="Times New Roman" panose="02020603050405020304" pitchFamily="18" charset="0"/>
                <a:cs typeface="Times New Roman" panose="02020603050405020304" pitchFamily="18" charset="0"/>
              </a:rPr>
              <a:t>22</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cs typeface="Times New Roman" panose="02020603050405020304" pitchFamily="18" charset="0"/>
              </a:rPr>
              <a:t>9</a:t>
            </a:r>
            <a:r>
              <a:rPr lang="zh-CN" altLang="en-US" dirty="0">
                <a:solidFill>
                  <a:schemeClr val="tx1"/>
                </a:solidFill>
                <a:latin typeface="Times New Roman" panose="02020603050405020304" pitchFamily="18" charset="0"/>
              </a:rPr>
              <a:t>，则在反应中</a:t>
            </a:r>
            <a:r>
              <a:rPr lang="en-US" altLang="zh-CN">
                <a:solidFill>
                  <a:schemeClr val="tx1"/>
                </a:solidFill>
                <a:latin typeface="Times New Roman" panose="02020603050405020304" pitchFamily="18" charset="0"/>
                <a:cs typeface="Times New Roman" panose="02020603050405020304" pitchFamily="18" charset="0"/>
              </a:rPr>
              <a:t>R</a:t>
            </a:r>
            <a:r>
              <a:rPr lang="zh-CN" altLang="en-US">
                <a:solidFill>
                  <a:schemeClr val="tx1"/>
                </a:solidFill>
                <a:latin typeface="Times New Roman" panose="02020603050405020304" pitchFamily="18" charset="0"/>
              </a:rPr>
              <a:t>和</a:t>
            </a:r>
            <a:r>
              <a:rPr lang="en-US" altLang="zh-CN">
                <a:solidFill>
                  <a:schemeClr val="tx1"/>
                </a:solidFill>
                <a:latin typeface="Times New Roman" panose="02020603050405020304" pitchFamily="18" charset="0"/>
                <a:cs typeface="Times New Roman" panose="02020603050405020304" pitchFamily="18" charset="0"/>
              </a:rPr>
              <a:t>M</a:t>
            </a:r>
            <a:r>
              <a:rPr lang="zh-CN" altLang="en-US" dirty="0">
                <a:solidFill>
                  <a:schemeClr val="tx1"/>
                </a:solidFill>
                <a:latin typeface="Times New Roman" panose="02020603050405020304" pitchFamily="18" charset="0"/>
              </a:rPr>
              <a:t>的质量之比为</a:t>
            </a:r>
            <a:r>
              <a:rPr lang="en-US" altLang="zh-CN" dirty="0">
                <a:solidFill>
                  <a:schemeClr val="tx1"/>
                </a:solidFill>
                <a:latin typeface="Times New Roman" panose="02020603050405020304" pitchFamily="18" charset="0"/>
                <a:cs typeface="Times New Roman" panose="02020603050405020304" pitchFamily="18" charset="0"/>
              </a:rPr>
              <a:t>22</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cs typeface="Times New Roman" panose="02020603050405020304" pitchFamily="18" charset="0"/>
              </a:rPr>
              <a:t>18</a:t>
            </a:r>
            <a:r>
              <a:rPr lang="zh-CN" altLang="en-US" dirty="0">
                <a:solidFill>
                  <a:schemeClr val="tx1"/>
                </a:solidFill>
                <a:latin typeface="Times New Roman" panose="02020603050405020304" pitchFamily="18" charset="0"/>
              </a:rPr>
              <a:t>，于是算出当生成</a:t>
            </a:r>
            <a:r>
              <a:rPr lang="en-US" altLang="zh-CN" dirty="0">
                <a:solidFill>
                  <a:schemeClr val="tx1"/>
                </a:solidFill>
                <a:latin typeface="Times New Roman" panose="02020603050405020304" pitchFamily="18" charset="0"/>
                <a:cs typeface="Times New Roman" panose="02020603050405020304" pitchFamily="18" charset="0"/>
              </a:rPr>
              <a:t>4.4</a:t>
            </a:r>
            <a:r>
              <a:rPr lang="en-US" altLang="zh-CN" err="1">
                <a:solidFill>
                  <a:schemeClr val="tx1"/>
                </a:solidFill>
                <a:latin typeface="Times New Roman" panose="02020603050405020304" pitchFamily="18" charset="0"/>
                <a:cs typeface="Times New Roman" panose="02020603050405020304" pitchFamily="18" charset="0"/>
              </a:rPr>
              <a:t>gR</a:t>
            </a:r>
            <a:r>
              <a:rPr lang="zh-CN" altLang="en-US" dirty="0">
                <a:solidFill>
                  <a:schemeClr val="tx1"/>
                </a:solidFill>
                <a:latin typeface="Times New Roman" panose="02020603050405020304" pitchFamily="18" charset="0"/>
              </a:rPr>
              <a:t>的同时就会产生</a:t>
            </a:r>
            <a:r>
              <a:rPr lang="en-US" altLang="zh-CN" dirty="0">
                <a:solidFill>
                  <a:schemeClr val="tx1"/>
                </a:solidFill>
                <a:latin typeface="Times New Roman" panose="02020603050405020304" pitchFamily="18" charset="0"/>
                <a:cs typeface="Times New Roman" panose="02020603050405020304" pitchFamily="18" charset="0"/>
              </a:rPr>
              <a:t>3.6</a:t>
            </a:r>
            <a:r>
              <a:rPr lang="en-US" altLang="zh-CN">
                <a:solidFill>
                  <a:schemeClr val="tx1"/>
                </a:solidFill>
                <a:latin typeface="Times New Roman" panose="02020603050405020304" pitchFamily="18" charset="0"/>
                <a:cs typeface="Times New Roman" panose="02020603050405020304" pitchFamily="18" charset="0"/>
              </a:rPr>
              <a:t>g M</a:t>
            </a:r>
            <a:r>
              <a:rPr lang="zh-CN" altLang="en-US" dirty="0">
                <a:solidFill>
                  <a:schemeClr val="tx1"/>
                </a:solidFill>
                <a:latin typeface="Times New Roman" panose="02020603050405020304" pitchFamily="18" charset="0"/>
              </a:rPr>
              <a:t>，依据质量守恒定律得出消耗</a:t>
            </a:r>
            <a:r>
              <a:rPr lang="en-US" altLang="zh-CN" dirty="0">
                <a:solidFill>
                  <a:schemeClr val="tx1"/>
                </a:solidFill>
                <a:latin typeface="Times New Roman" panose="02020603050405020304" pitchFamily="18" charset="0"/>
                <a:cs typeface="Times New Roman" panose="02020603050405020304" pitchFamily="18" charset="0"/>
              </a:rPr>
              <a:t>1.6</a:t>
            </a:r>
            <a:r>
              <a:rPr lang="en-US" altLang="zh-CN" err="1">
                <a:solidFill>
                  <a:schemeClr val="tx1"/>
                </a:solidFill>
                <a:latin typeface="Times New Roman" panose="02020603050405020304" pitchFamily="18" charset="0"/>
                <a:cs typeface="Times New Roman" panose="02020603050405020304" pitchFamily="18" charset="0"/>
              </a:rPr>
              <a:t>gX</a:t>
            </a:r>
            <a:r>
              <a:rPr lang="zh-CN" altLang="en-US" dirty="0">
                <a:solidFill>
                  <a:schemeClr val="tx1"/>
                </a:solidFill>
                <a:latin typeface="Times New Roman" panose="02020603050405020304" pitchFamily="18" charset="0"/>
              </a:rPr>
              <a:t>时，消耗</a:t>
            </a:r>
            <a:r>
              <a:rPr lang="en-US" altLang="zh-CN">
                <a:solidFill>
                  <a:schemeClr val="tx1"/>
                </a:solidFill>
                <a:latin typeface="Times New Roman" panose="02020603050405020304" pitchFamily="18" charset="0"/>
                <a:cs typeface="Times New Roman" panose="02020603050405020304" pitchFamily="18" charset="0"/>
              </a:rPr>
              <a:t>Y</a:t>
            </a:r>
            <a:r>
              <a:rPr lang="zh-CN" altLang="en-US" dirty="0">
                <a:solidFill>
                  <a:schemeClr val="tx1"/>
                </a:solidFill>
                <a:latin typeface="Times New Roman" panose="02020603050405020304" pitchFamily="18" charset="0"/>
              </a:rPr>
              <a:t>为（</a:t>
            </a:r>
            <a:r>
              <a:rPr lang="en-US" altLang="zh-CN" dirty="0">
                <a:solidFill>
                  <a:schemeClr val="tx1"/>
                </a:solidFill>
                <a:latin typeface="Times New Roman" panose="02020603050405020304" pitchFamily="18" charset="0"/>
                <a:cs typeface="Times New Roman" panose="02020603050405020304" pitchFamily="18" charset="0"/>
              </a:rPr>
              <a:t>4.4+3.6-1.6</a:t>
            </a:r>
            <a:r>
              <a:rPr lang="zh-CN" altLang="en-US" dirty="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g</a:t>
            </a:r>
            <a:r>
              <a:rPr lang="zh-CN" altLang="en-US" dirty="0">
                <a:solidFill>
                  <a:schemeClr val="tx1"/>
                </a:solidFill>
                <a:latin typeface="Times New Roman" panose="02020603050405020304" pitchFamily="18" charset="0"/>
              </a:rPr>
              <a:t>，即</a:t>
            </a:r>
            <a:r>
              <a:rPr lang="en-US" altLang="zh-CN" dirty="0">
                <a:solidFill>
                  <a:schemeClr val="tx1"/>
                </a:solidFill>
                <a:latin typeface="Times New Roman" panose="02020603050405020304" pitchFamily="18" charset="0"/>
                <a:cs typeface="Times New Roman" panose="02020603050405020304" pitchFamily="18" charset="0"/>
              </a:rPr>
              <a:t>6.4</a:t>
            </a:r>
            <a:r>
              <a:rPr lang="en-US" altLang="zh-CN">
                <a:solidFill>
                  <a:schemeClr val="tx1"/>
                </a:solidFill>
                <a:latin typeface="Times New Roman" panose="02020603050405020304" pitchFamily="18" charset="0"/>
                <a:cs typeface="Times New Roman" panose="02020603050405020304" pitchFamily="18" charset="0"/>
              </a:rPr>
              <a:t>g</a:t>
            </a:r>
            <a:r>
              <a:rPr lang="zh-CN" altLang="en-US" dirty="0">
                <a:solidFill>
                  <a:schemeClr val="tx1"/>
                </a:solidFill>
                <a:latin typeface="Times New Roman" panose="02020603050405020304" pitchFamily="18" charset="0"/>
              </a:rPr>
              <a:t>。因此两者的质量之比为</a:t>
            </a:r>
            <a:r>
              <a:rPr lang="en-US" altLang="zh-CN" dirty="0">
                <a:solidFill>
                  <a:schemeClr val="tx1"/>
                </a:solidFill>
                <a:latin typeface="Times New Roman" panose="02020603050405020304" pitchFamily="18" charset="0"/>
                <a:cs typeface="Times New Roman" panose="02020603050405020304" pitchFamily="18" charset="0"/>
              </a:rPr>
              <a:t>6.4</a:t>
            </a:r>
            <a:r>
              <a:rPr lang="en-US" altLang="zh-CN">
                <a:solidFill>
                  <a:schemeClr val="tx1"/>
                </a:solidFill>
                <a:latin typeface="Times New Roman" panose="02020603050405020304" pitchFamily="18" charset="0"/>
                <a:cs typeface="Times New Roman" panose="02020603050405020304" pitchFamily="18" charset="0"/>
              </a:rPr>
              <a:t>g</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3.6g</a:t>
            </a:r>
            <a:r>
              <a:rPr lang="zh-CN" altLang="en-US" dirty="0">
                <a:solidFill>
                  <a:schemeClr val="tx1"/>
                </a:solidFill>
                <a:latin typeface="Times New Roman" panose="02020603050405020304" pitchFamily="18" charset="0"/>
              </a:rPr>
              <a:t>，即</a:t>
            </a:r>
            <a:r>
              <a:rPr lang="en-US" altLang="zh-CN" dirty="0">
                <a:solidFill>
                  <a:schemeClr val="tx1"/>
                </a:solidFill>
                <a:latin typeface="Times New Roman" panose="02020603050405020304" pitchFamily="18" charset="0"/>
                <a:cs typeface="Times New Roman" panose="02020603050405020304" pitchFamily="18" charset="0"/>
              </a:rPr>
              <a:t>16</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cs typeface="Times New Roman" panose="02020603050405020304" pitchFamily="18" charset="0"/>
              </a:rPr>
              <a:t>9</a:t>
            </a:r>
            <a:r>
              <a:rPr lang="zh-CN" altLang="en-US" dirty="0">
                <a:solidFill>
                  <a:schemeClr val="tx1"/>
                </a:solidFill>
                <a:latin typeface="Times New Roman" panose="02020603050405020304" pitchFamily="18" charset="0"/>
              </a:rPr>
              <a:t>。</a:t>
            </a:r>
            <a:r>
              <a:rPr lang="zh-CN" altLang="en-US" dirty="0">
                <a:solidFill>
                  <a:srgbClr val="FF0000"/>
                </a:solidFill>
                <a:latin typeface="Times New Roman" panose="02020603050405020304" pitchFamily="18" charset="0"/>
                <a:ea typeface="黑体" panose="02010609060101010101" pitchFamily="2" charset="-122"/>
              </a:rPr>
              <a:t>答案为</a:t>
            </a:r>
            <a:r>
              <a:rPr lang="en-US" altLang="zh-CN" sz="3600">
                <a:solidFill>
                  <a:srgbClr val="FF0000"/>
                </a:solidFill>
                <a:latin typeface="Times New Roman" panose="02020603050405020304" pitchFamily="18" charset="0"/>
                <a:ea typeface="黑体" panose="02010609060101010101" pitchFamily="2" charset="-122"/>
              </a:rPr>
              <a:t>A</a:t>
            </a:r>
            <a:r>
              <a:rPr lang="zh-CN" altLang="en-US" sz="3600">
                <a:solidFill>
                  <a:srgbClr val="FF0000"/>
                </a:solidFill>
                <a:latin typeface="Times New Roman" panose="02020603050405020304" pitchFamily="18" charset="0"/>
                <a:ea typeface="黑体" panose="02010609060101010101" pitchFamily="2" charset="-122"/>
              </a:rPr>
              <a:t>。</a:t>
            </a:r>
            <a:r>
              <a:rPr lang="zh-CN" altLang="en-US">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49154" name="文本框 49153"/>
          <p:cNvSpPr txBox="1"/>
          <p:nvPr/>
        </p:nvSpPr>
        <p:spPr>
          <a:xfrm>
            <a:off x="381000" y="304800"/>
            <a:ext cx="8458200" cy="4725988"/>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10</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zh-CN" altLang="en-US" dirty="0">
                <a:solidFill>
                  <a:schemeClr val="tx1"/>
                </a:solidFill>
                <a:latin typeface="宋体" panose="02010600030101010101" pitchFamily="2" charset="-122"/>
              </a:rPr>
              <a:t>某元素</a:t>
            </a:r>
            <a:r>
              <a:rPr lang="en-US" altLang="zh-CN">
                <a:solidFill>
                  <a:schemeClr val="tx1"/>
                </a:solidFill>
                <a:latin typeface="Times New Roman" panose="02020603050405020304" pitchFamily="18" charset="0"/>
              </a:rPr>
              <a:t>R</a:t>
            </a:r>
            <a:r>
              <a:rPr lang="zh-CN" altLang="en-US" dirty="0">
                <a:solidFill>
                  <a:schemeClr val="tx1"/>
                </a:solidFill>
                <a:latin typeface="宋体" panose="02010600030101010101" pitchFamily="2" charset="-122"/>
              </a:rPr>
              <a:t>硝酸盐的相对分子质量为</a:t>
            </a:r>
            <a:r>
              <a:rPr lang="en-US" altLang="zh-CN">
                <a:solidFill>
                  <a:schemeClr val="tx1"/>
                </a:solidFill>
                <a:latin typeface="Times New Roman" panose="02020603050405020304" pitchFamily="18" charset="0"/>
              </a:rPr>
              <a:t>m</a:t>
            </a:r>
            <a:r>
              <a:rPr lang="zh-CN" altLang="en-US" dirty="0">
                <a:solidFill>
                  <a:schemeClr val="tx1"/>
                </a:solidFill>
                <a:latin typeface="宋体" panose="02010600030101010101" pitchFamily="2" charset="-122"/>
              </a:rPr>
              <a:t>，该元素相同价态的硫酸盐的相对分子质量为</a:t>
            </a:r>
            <a:r>
              <a:rPr lang="en-US" altLang="zh-CN">
                <a:solidFill>
                  <a:schemeClr val="tx1"/>
                </a:solidFill>
                <a:latin typeface="Times New Roman" panose="02020603050405020304" pitchFamily="18" charset="0"/>
              </a:rPr>
              <a:t>n</a:t>
            </a:r>
            <a:r>
              <a:rPr lang="zh-CN" altLang="en-US" dirty="0">
                <a:solidFill>
                  <a:schemeClr val="tx1"/>
                </a:solidFill>
                <a:latin typeface="宋体" panose="02010600030101010101" pitchFamily="2" charset="-122"/>
              </a:rPr>
              <a:t>，则该元素的可能化合价是（</a:t>
            </a:r>
            <a:r>
              <a:rPr lang="en-US" altLang="zh-CN" dirty="0">
                <a:solidFill>
                  <a:schemeClr val="tx1"/>
                </a:solidFill>
                <a:latin typeface="Times New Roman" panose="02020603050405020304" pitchFamily="18" charset="0"/>
              </a:rPr>
              <a:t>    </a:t>
            </a:r>
            <a:r>
              <a:rPr lang="zh-CN" altLang="en-US" dirty="0">
                <a:solidFill>
                  <a:schemeClr val="tx1"/>
                </a:solidFill>
                <a:latin typeface="宋体" panose="02010600030101010101" pitchFamily="2" charset="-122"/>
              </a:rPr>
              <a:t>）</a:t>
            </a:r>
            <a:br>
              <a:rPr lang="zh-CN" altLang="en-US" dirty="0">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A</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m-n</a:t>
            </a:r>
            <a:r>
              <a:rPr lang="zh-CN" altLang="en-US">
                <a:solidFill>
                  <a:schemeClr val="tx1"/>
                </a:solidFill>
                <a:latin typeface="宋体" panose="02010600030101010101" pitchFamily="2" charset="-122"/>
              </a:rPr>
              <a:t>）</a:t>
            </a:r>
            <a:r>
              <a:rPr lang="en-US" altLang="zh-CN" dirty="0">
                <a:solidFill>
                  <a:schemeClr val="tx1"/>
                </a:solidFill>
                <a:latin typeface="Times New Roman" panose="02020603050405020304" pitchFamily="18" charset="0"/>
              </a:rPr>
              <a:t>/14          </a:t>
            </a:r>
            <a:r>
              <a:rPr lang="en-US" altLang="zh-CN">
                <a:solidFill>
                  <a:schemeClr val="tx1"/>
                </a:solidFill>
                <a:latin typeface="Times New Roman" panose="02020603050405020304" pitchFamily="18" charset="0"/>
              </a:rPr>
              <a:t> B</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n-m</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/14   </a:t>
            </a:r>
            <a:endParaRPr lang="en-US" altLang="zh-CN">
              <a:solidFill>
                <a:schemeClr val="tx1"/>
              </a:solidFill>
              <a:latin typeface="Times New Roman" panose="02020603050405020304" pitchFamily="18" charset="0"/>
            </a:endParaRPr>
          </a:p>
          <a:p>
            <a:pPr algn="l" eaLnBrk="1" hangingPunct="1">
              <a:spcBef>
                <a:spcPct val="50000"/>
              </a:spcBef>
            </a:pPr>
            <a:r>
              <a:rPr lang="en-US" altLang="zh-CN">
                <a:solidFill>
                  <a:schemeClr val="tx1"/>
                </a:solidFill>
                <a:latin typeface="Times New Roman" panose="02020603050405020304" pitchFamily="18" charset="0"/>
              </a:rPr>
              <a:t>C</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2m-n</a:t>
            </a:r>
            <a:r>
              <a:rPr lang="zh-CN" altLang="en-US">
                <a:solidFill>
                  <a:schemeClr val="tx1"/>
                </a:solidFill>
                <a:latin typeface="宋体" panose="02010600030101010101" pitchFamily="2" charset="-122"/>
              </a:rPr>
              <a:t>）</a:t>
            </a:r>
            <a:r>
              <a:rPr lang="en-US" altLang="zh-CN" dirty="0">
                <a:solidFill>
                  <a:schemeClr val="tx1"/>
                </a:solidFill>
                <a:latin typeface="Times New Roman" panose="02020603050405020304" pitchFamily="18" charset="0"/>
              </a:rPr>
              <a:t>/28        </a:t>
            </a:r>
            <a:r>
              <a:rPr lang="en-US" altLang="zh-CN">
                <a:solidFill>
                  <a:schemeClr val="tx1"/>
                </a:solidFill>
                <a:latin typeface="Times New Roman" panose="02020603050405020304" pitchFamily="18" charset="0"/>
              </a:rPr>
              <a:t> D</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n-2m</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/28</a:t>
            </a:r>
            <a:br>
              <a:rPr lang="en-US" altLang="zh-CN" sz="3600">
                <a:solidFill>
                  <a:schemeClr val="tx1"/>
                </a:solidFill>
                <a:latin typeface="Times New Roman" panose="02020603050405020304" pitchFamily="18" charset="0"/>
              </a:rPr>
            </a:br>
            <a:br>
              <a:rPr lang="en-US" altLang="zh-CN" sz="3600">
                <a:solidFill>
                  <a:schemeClr val="tx1"/>
                </a:solidFill>
                <a:latin typeface="Times New Roman" panose="02020603050405020304" pitchFamily="18" charset="0"/>
              </a:rPr>
            </a:br>
            <a:endParaRPr lang="en-US" altLang="zh-CN" sz="3600">
              <a:solidFill>
                <a:schemeClr val="tx1"/>
              </a:solidFill>
              <a:latin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0178" name="文本框 50177"/>
          <p:cNvSpPr txBox="1"/>
          <p:nvPr/>
        </p:nvSpPr>
        <p:spPr>
          <a:xfrm>
            <a:off x="381000" y="457200"/>
            <a:ext cx="8229600" cy="5697538"/>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假设该元素化合价为</a:t>
            </a:r>
            <a:r>
              <a:rPr lang="en-US" altLang="zh-CN">
                <a:solidFill>
                  <a:schemeClr val="tx1"/>
                </a:solidFill>
                <a:latin typeface="Times New Roman" panose="02020603050405020304" pitchFamily="18" charset="0"/>
              </a:rPr>
              <a:t>x</a:t>
            </a:r>
            <a:r>
              <a:rPr lang="zh-CN" altLang="en-US" dirty="0">
                <a:solidFill>
                  <a:schemeClr val="tx1"/>
                </a:solidFill>
                <a:latin typeface="宋体" panose="02010600030101010101" pitchFamily="2" charset="-122"/>
              </a:rPr>
              <a:t>，则硝酸盐化学式为</a:t>
            </a:r>
            <a:r>
              <a:rPr lang="en-US" altLang="zh-CN">
                <a:solidFill>
                  <a:schemeClr val="tx1"/>
                </a:solidFill>
                <a:latin typeface="Times New Roman" panose="02020603050405020304" pitchFamily="18" charset="0"/>
              </a:rPr>
              <a:t>R</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NO</a:t>
            </a:r>
            <a:r>
              <a:rPr lang="en-US" altLang="zh-CN" sz="2400">
                <a:solidFill>
                  <a:schemeClr val="tx1"/>
                </a:solidFill>
                <a:latin typeface="Times New Roman" panose="02020603050405020304" pitchFamily="18" charset="0"/>
              </a:rPr>
              <a:t>3</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x</a:t>
            </a:r>
            <a:r>
              <a:rPr lang="zh-CN" altLang="en-US" dirty="0">
                <a:solidFill>
                  <a:schemeClr val="tx1"/>
                </a:solidFill>
                <a:latin typeface="宋体" panose="02010600030101010101" pitchFamily="2" charset="-122"/>
              </a:rPr>
              <a:t>，硫酸盐化学式为</a:t>
            </a:r>
            <a:r>
              <a:rPr lang="en-US" altLang="zh-CN">
                <a:solidFill>
                  <a:schemeClr val="tx1"/>
                </a:solidFill>
                <a:latin typeface="Times New Roman" panose="02020603050405020304" pitchFamily="18" charset="0"/>
              </a:rPr>
              <a:t>R</a:t>
            </a:r>
            <a:r>
              <a:rPr lang="en-US" altLang="zh-CN" sz="2400">
                <a:solidFill>
                  <a:schemeClr val="tx1"/>
                </a:solidFill>
                <a:latin typeface="Times New Roman" panose="02020603050405020304" pitchFamily="18" charset="0"/>
              </a:rPr>
              <a:t>2</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SO</a:t>
            </a:r>
            <a:r>
              <a:rPr lang="en-US" altLang="zh-CN" sz="2400">
                <a:solidFill>
                  <a:schemeClr val="tx1"/>
                </a:solidFill>
                <a:latin typeface="Times New Roman" panose="02020603050405020304" pitchFamily="18" charset="0"/>
              </a:rPr>
              <a:t>4</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x</a:t>
            </a:r>
            <a:r>
              <a:rPr lang="zh-CN" altLang="en-US" dirty="0">
                <a:solidFill>
                  <a:schemeClr val="tx1"/>
                </a:solidFill>
                <a:latin typeface="宋体" panose="02010600030101010101" pitchFamily="2" charset="-122"/>
              </a:rPr>
              <a:t>。根据相对分子质量的概念，该元素的硝酸盐、硫酸盐的相对分子质量分别为</a:t>
            </a:r>
            <a:r>
              <a:rPr lang="en-US" altLang="zh-CN">
                <a:solidFill>
                  <a:schemeClr val="tx1"/>
                </a:solidFill>
                <a:latin typeface="Times New Roman" panose="02020603050405020304" pitchFamily="18" charset="0"/>
              </a:rPr>
              <a:t>R+62x</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2R+96x</a:t>
            </a:r>
            <a:r>
              <a:rPr lang="zh-CN" altLang="en-US" dirty="0">
                <a:solidFill>
                  <a:schemeClr val="tx1"/>
                </a:solidFill>
                <a:latin typeface="宋体" panose="02010600030101010101" pitchFamily="2" charset="-122"/>
              </a:rPr>
              <a:t>，结合题目给出的两种分子的相对分子质量依次为</a:t>
            </a:r>
            <a:r>
              <a:rPr lang="en-US" altLang="zh-CN">
                <a:solidFill>
                  <a:schemeClr val="tx1"/>
                </a:solidFill>
                <a:latin typeface="Times New Roman" panose="02020603050405020304" pitchFamily="18" charset="0"/>
              </a:rPr>
              <a:t>m</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n</a:t>
            </a:r>
            <a:r>
              <a:rPr lang="zh-CN" altLang="en-US" dirty="0">
                <a:solidFill>
                  <a:schemeClr val="tx1"/>
                </a:solidFill>
                <a:latin typeface="宋体" panose="02010600030101010101" pitchFamily="2" charset="-122"/>
              </a:rPr>
              <a:t>，可推知</a:t>
            </a:r>
            <a:r>
              <a:rPr lang="en-US" altLang="zh-CN">
                <a:solidFill>
                  <a:schemeClr val="tx1"/>
                </a:solidFill>
                <a:latin typeface="Times New Roman" panose="02020603050405020304" pitchFamily="18" charset="0"/>
              </a:rPr>
              <a:t>k</a:t>
            </a:r>
            <a:r>
              <a:rPr lang="zh-CN" altLang="en-US" dirty="0">
                <a:solidFill>
                  <a:schemeClr val="tx1"/>
                </a:solidFill>
                <a:latin typeface="宋体" panose="02010600030101010101" pitchFamily="2" charset="-122"/>
              </a:rPr>
              <a:t>值为（</a:t>
            </a:r>
            <a:r>
              <a:rPr lang="en-US" altLang="zh-CN" dirty="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m-n</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/28</a:t>
            </a:r>
            <a:r>
              <a:rPr lang="zh-CN" altLang="en-US" dirty="0">
                <a:solidFill>
                  <a:schemeClr val="tx1"/>
                </a:solidFill>
                <a:latin typeface="宋体" panose="02010600030101010101" pitchFamily="2" charset="-122"/>
              </a:rPr>
              <a:t>，答案为</a:t>
            </a:r>
            <a:r>
              <a:rPr lang="en-US" altLang="zh-CN">
                <a:solidFill>
                  <a:schemeClr val="tx1"/>
                </a:solidFill>
                <a:latin typeface="Times New Roman" panose="02020603050405020304" pitchFamily="18" charset="0"/>
              </a:rPr>
              <a:t>C</a:t>
            </a:r>
            <a:r>
              <a:rPr lang="zh-CN" altLang="en-US">
                <a:solidFill>
                  <a:schemeClr val="tx1"/>
                </a:solidFill>
                <a:latin typeface="宋体" panose="02010600030101010101" pitchFamily="2" charset="-122"/>
              </a:rPr>
              <a:t>。</a:t>
            </a:r>
            <a:br>
              <a:rPr lang="zh-CN" altLang="en-US">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没有考虑该元素化合价为偶数的情况。当</a:t>
            </a:r>
            <a:r>
              <a:rPr lang="en-US" altLang="zh-CN">
                <a:solidFill>
                  <a:schemeClr val="tx1"/>
                </a:solidFill>
                <a:latin typeface="Times New Roman" panose="02020603050405020304" pitchFamily="18" charset="0"/>
              </a:rPr>
              <a:t>x</a:t>
            </a:r>
            <a:r>
              <a:rPr lang="zh-CN" altLang="en-US" dirty="0">
                <a:solidFill>
                  <a:schemeClr val="tx1"/>
                </a:solidFill>
                <a:latin typeface="宋体" panose="02010600030101010101" pitchFamily="2" charset="-122"/>
              </a:rPr>
              <a:t>为偶数时，硫酸盐的化学式应该是</a:t>
            </a:r>
            <a:r>
              <a:rPr lang="en-US" altLang="zh-CN">
                <a:solidFill>
                  <a:schemeClr val="tx1"/>
                </a:solidFill>
                <a:latin typeface="Times New Roman" panose="02020603050405020304" pitchFamily="18" charset="0"/>
              </a:rPr>
              <a:t>R</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SO</a:t>
            </a:r>
            <a:r>
              <a:rPr lang="en-US" altLang="zh-CN" sz="2800">
                <a:solidFill>
                  <a:schemeClr val="tx1"/>
                </a:solidFill>
                <a:latin typeface="Times New Roman" panose="02020603050405020304" pitchFamily="18" charset="0"/>
              </a:rPr>
              <a:t>4</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x/2</a:t>
            </a:r>
            <a:r>
              <a:rPr lang="zh-CN" altLang="en-US">
                <a:solidFill>
                  <a:schemeClr val="tx1"/>
                </a:solidFill>
                <a:latin typeface="宋体" panose="02010600030101010101" pitchFamily="2" charset="-122"/>
              </a:rPr>
              <a:t>。</a:t>
            </a:r>
            <a:br>
              <a:rPr lang="zh-CN" altLang="en-US">
                <a:solidFill>
                  <a:schemeClr val="tx1"/>
                </a:solidFill>
                <a:latin typeface="Times New Roman" panose="02020603050405020304" pitchFamily="18" charset="0"/>
              </a:rPr>
            </a:br>
            <a:endParaRPr lang="zh-CN" altLang="en-US">
              <a:solidFill>
                <a:schemeClr val="tx1"/>
              </a:solidFill>
              <a:latin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1202" name="文本框 51201"/>
          <p:cNvSpPr txBox="1"/>
          <p:nvPr/>
        </p:nvSpPr>
        <p:spPr>
          <a:xfrm>
            <a:off x="152400" y="304800"/>
            <a:ext cx="8839200" cy="5575300"/>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假设该元素化合价为</a:t>
            </a:r>
            <a:r>
              <a:rPr lang="en-US" altLang="zh-CN">
                <a:solidFill>
                  <a:schemeClr val="tx1"/>
                </a:solidFill>
                <a:latin typeface="Times New Roman" panose="02020603050405020304" pitchFamily="18" charset="0"/>
              </a:rPr>
              <a:t>x</a:t>
            </a:r>
            <a:r>
              <a:rPr lang="zh-CN" altLang="en-US">
                <a:solidFill>
                  <a:schemeClr val="tx1"/>
                </a:solidFill>
                <a:latin typeface="宋体" panose="02010600030101010101" pitchFamily="2" charset="-122"/>
              </a:rPr>
              <a:t>，</a:t>
            </a:r>
            <a:r>
              <a:rPr lang="zh-CN" altLang="en-US" dirty="0">
                <a:solidFill>
                  <a:srgbClr val="FF0000"/>
                </a:solidFill>
                <a:latin typeface="华文新魏" pitchFamily="2" charset="-122"/>
                <a:ea typeface="华文新魏" pitchFamily="2" charset="-122"/>
              </a:rPr>
              <a:t>若</a:t>
            </a:r>
            <a:r>
              <a:rPr lang="en-US" altLang="zh-CN" dirty="0">
                <a:solidFill>
                  <a:srgbClr val="FF0000"/>
                </a:solidFill>
                <a:latin typeface="华文新魏" pitchFamily="2" charset="-122"/>
                <a:ea typeface="华文新魏" pitchFamily="2" charset="-122"/>
              </a:rPr>
              <a:t>x</a:t>
            </a:r>
            <a:r>
              <a:rPr lang="zh-CN" altLang="en-US" dirty="0">
                <a:solidFill>
                  <a:srgbClr val="FF0000"/>
                </a:solidFill>
                <a:latin typeface="华文新魏" pitchFamily="2" charset="-122"/>
                <a:ea typeface="华文新魏" pitchFamily="2" charset="-122"/>
              </a:rPr>
              <a:t>为奇数</a:t>
            </a:r>
            <a:r>
              <a:rPr lang="zh-CN" altLang="en-US" dirty="0">
                <a:solidFill>
                  <a:schemeClr val="tx1"/>
                </a:solidFill>
                <a:latin typeface="宋体" panose="02010600030101010101" pitchFamily="2" charset="-122"/>
              </a:rPr>
              <a:t>，则硝酸盐化学式为</a:t>
            </a:r>
            <a:r>
              <a:rPr lang="en-US" altLang="zh-CN">
                <a:solidFill>
                  <a:schemeClr val="tx1"/>
                </a:solidFill>
                <a:latin typeface="Times New Roman" panose="02020603050405020304" pitchFamily="18" charset="0"/>
              </a:rPr>
              <a:t>R</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NO</a:t>
            </a:r>
            <a:r>
              <a:rPr lang="en-US" altLang="zh-CN" sz="2400">
                <a:solidFill>
                  <a:schemeClr val="tx1"/>
                </a:solidFill>
                <a:latin typeface="Times New Roman" panose="02020603050405020304" pitchFamily="18" charset="0"/>
              </a:rPr>
              <a:t>3</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x</a:t>
            </a:r>
            <a:r>
              <a:rPr lang="zh-CN" altLang="en-US" dirty="0">
                <a:solidFill>
                  <a:schemeClr val="tx1"/>
                </a:solidFill>
                <a:latin typeface="宋体" panose="02010600030101010101" pitchFamily="2" charset="-122"/>
              </a:rPr>
              <a:t>，硫酸盐的化学式为</a:t>
            </a:r>
            <a:r>
              <a:rPr lang="en-US" altLang="zh-CN">
                <a:solidFill>
                  <a:schemeClr val="tx1"/>
                </a:solidFill>
                <a:latin typeface="Times New Roman" panose="02020603050405020304" pitchFamily="18" charset="0"/>
              </a:rPr>
              <a:t>R</a:t>
            </a:r>
            <a:r>
              <a:rPr lang="en-US" altLang="zh-CN" sz="2400">
                <a:solidFill>
                  <a:schemeClr val="tx1"/>
                </a:solidFill>
                <a:latin typeface="Times New Roman" panose="02020603050405020304" pitchFamily="18" charset="0"/>
              </a:rPr>
              <a:t>2</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SO</a:t>
            </a:r>
            <a:r>
              <a:rPr lang="en-US" altLang="zh-CN" sz="2400">
                <a:solidFill>
                  <a:schemeClr val="tx1"/>
                </a:solidFill>
                <a:latin typeface="Times New Roman" panose="02020603050405020304" pitchFamily="18" charset="0"/>
              </a:rPr>
              <a:t>4</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x</a:t>
            </a:r>
            <a:r>
              <a:rPr lang="zh-CN" altLang="en-US" dirty="0">
                <a:solidFill>
                  <a:schemeClr val="tx1"/>
                </a:solidFill>
                <a:latin typeface="宋体" panose="02010600030101010101" pitchFamily="2" charset="-122"/>
              </a:rPr>
              <a:t>。则该元素的硝酸盐、硫酸盐的相对分子质量分别为</a:t>
            </a:r>
            <a:r>
              <a:rPr lang="en-US" altLang="zh-CN">
                <a:solidFill>
                  <a:schemeClr val="tx1"/>
                </a:solidFill>
                <a:latin typeface="Times New Roman" panose="02020603050405020304" pitchFamily="18" charset="0"/>
              </a:rPr>
              <a:t>R+62x</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2R+96x</a:t>
            </a:r>
            <a:r>
              <a:rPr lang="zh-CN" altLang="en-US" dirty="0">
                <a:solidFill>
                  <a:schemeClr val="tx1"/>
                </a:solidFill>
                <a:latin typeface="宋体" panose="02010600030101010101" pitchFamily="2" charset="-122"/>
              </a:rPr>
              <a:t>，结合题目给出的两种分子的相对分子质量依次为</a:t>
            </a:r>
            <a:r>
              <a:rPr lang="en-US" altLang="zh-CN">
                <a:solidFill>
                  <a:schemeClr val="tx1"/>
                </a:solidFill>
                <a:latin typeface="Times New Roman" panose="02020603050405020304" pitchFamily="18" charset="0"/>
              </a:rPr>
              <a:t>m</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n</a:t>
            </a:r>
            <a:r>
              <a:rPr lang="zh-CN" altLang="en-US" dirty="0">
                <a:solidFill>
                  <a:schemeClr val="tx1"/>
                </a:solidFill>
                <a:latin typeface="宋体" panose="02010600030101010101" pitchFamily="2" charset="-122"/>
              </a:rPr>
              <a:t>，可推知</a:t>
            </a:r>
            <a:r>
              <a:rPr lang="en-US" altLang="zh-CN">
                <a:solidFill>
                  <a:schemeClr val="tx1"/>
                </a:solidFill>
                <a:latin typeface="Times New Roman" panose="02020603050405020304" pitchFamily="18" charset="0"/>
              </a:rPr>
              <a:t>x</a:t>
            </a:r>
            <a:r>
              <a:rPr lang="zh-CN" altLang="en-US" dirty="0">
                <a:solidFill>
                  <a:schemeClr val="tx1"/>
                </a:solidFill>
                <a:latin typeface="宋体" panose="02010600030101010101" pitchFamily="2" charset="-122"/>
              </a:rPr>
              <a:t>值为（</a:t>
            </a:r>
            <a:r>
              <a:rPr lang="en-US" altLang="zh-CN" dirty="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m-n</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/28</a:t>
            </a:r>
            <a:r>
              <a:rPr lang="zh-CN" altLang="en-US" dirty="0">
                <a:solidFill>
                  <a:schemeClr val="tx1"/>
                </a:solidFill>
                <a:latin typeface="宋体" panose="02010600030101010101" pitchFamily="2" charset="-122"/>
              </a:rPr>
              <a:t>，答案为</a:t>
            </a:r>
            <a:r>
              <a:rPr lang="en-US" altLang="zh-CN">
                <a:solidFill>
                  <a:schemeClr val="tx1"/>
                </a:solidFill>
                <a:latin typeface="Times New Roman" panose="02020603050405020304" pitchFamily="18" charset="0"/>
              </a:rPr>
              <a:t>C</a:t>
            </a:r>
            <a:r>
              <a:rPr lang="zh-CN" altLang="en-US">
                <a:solidFill>
                  <a:schemeClr val="tx1"/>
                </a:solidFill>
                <a:latin typeface="宋体" panose="02010600030101010101" pitchFamily="2" charset="-122"/>
              </a:rPr>
              <a:t>；</a:t>
            </a:r>
            <a:r>
              <a:rPr lang="zh-CN" altLang="en-US" dirty="0">
                <a:solidFill>
                  <a:srgbClr val="FF0000"/>
                </a:solidFill>
                <a:latin typeface="华文新魏" pitchFamily="2" charset="-122"/>
                <a:ea typeface="华文新魏" pitchFamily="2" charset="-122"/>
              </a:rPr>
              <a:t>当</a:t>
            </a:r>
            <a:r>
              <a:rPr lang="en-US" altLang="zh-CN" dirty="0">
                <a:solidFill>
                  <a:srgbClr val="FF0000"/>
                </a:solidFill>
                <a:latin typeface="华文新魏" pitchFamily="2" charset="-122"/>
                <a:ea typeface="华文新魏" pitchFamily="2" charset="-122"/>
              </a:rPr>
              <a:t>x</a:t>
            </a:r>
            <a:r>
              <a:rPr lang="zh-CN" altLang="en-US" dirty="0">
                <a:solidFill>
                  <a:srgbClr val="FF0000"/>
                </a:solidFill>
                <a:latin typeface="华文新魏" pitchFamily="2" charset="-122"/>
                <a:ea typeface="华文新魏" pitchFamily="2" charset="-122"/>
              </a:rPr>
              <a:t>为偶数时</a:t>
            </a:r>
            <a:r>
              <a:rPr lang="zh-CN" altLang="en-US" dirty="0">
                <a:solidFill>
                  <a:schemeClr val="tx1"/>
                </a:solidFill>
                <a:latin typeface="宋体" panose="02010600030101010101" pitchFamily="2" charset="-122"/>
              </a:rPr>
              <a:t>，则硝酸盐的化学式为</a:t>
            </a:r>
            <a:r>
              <a:rPr lang="en-US" altLang="zh-CN">
                <a:solidFill>
                  <a:schemeClr val="tx1"/>
                </a:solidFill>
                <a:latin typeface="Times New Roman" panose="02020603050405020304" pitchFamily="18" charset="0"/>
              </a:rPr>
              <a:t>R</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NO</a:t>
            </a:r>
            <a:r>
              <a:rPr lang="en-US" altLang="zh-CN" sz="2400">
                <a:solidFill>
                  <a:schemeClr val="tx1"/>
                </a:solidFill>
                <a:latin typeface="Times New Roman" panose="02020603050405020304" pitchFamily="18" charset="0"/>
              </a:rPr>
              <a:t>3</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x</a:t>
            </a:r>
            <a:r>
              <a:rPr lang="zh-CN" altLang="en-US" dirty="0">
                <a:solidFill>
                  <a:schemeClr val="tx1"/>
                </a:solidFill>
                <a:latin typeface="宋体" panose="02010600030101010101" pitchFamily="2" charset="-122"/>
              </a:rPr>
              <a:t>，硫酸盐的化学式为</a:t>
            </a:r>
            <a:r>
              <a:rPr lang="en-US" altLang="zh-CN">
                <a:solidFill>
                  <a:schemeClr val="tx1"/>
                </a:solidFill>
                <a:latin typeface="Times New Roman" panose="02020603050405020304" pitchFamily="18" charset="0"/>
              </a:rPr>
              <a:t>R</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SO</a:t>
            </a:r>
            <a:r>
              <a:rPr lang="en-US" altLang="zh-CN" sz="2400">
                <a:solidFill>
                  <a:schemeClr val="tx1"/>
                </a:solidFill>
                <a:latin typeface="Times New Roman" panose="02020603050405020304" pitchFamily="18" charset="0"/>
              </a:rPr>
              <a:t>4</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x/2</a:t>
            </a:r>
            <a:r>
              <a:rPr lang="zh-CN" altLang="en-US" dirty="0">
                <a:solidFill>
                  <a:schemeClr val="tx1"/>
                </a:solidFill>
                <a:latin typeface="宋体" panose="02010600030101010101" pitchFamily="2" charset="-122"/>
              </a:rPr>
              <a:t>。则该元素的硝酸盐、硫酸盐的相对分子质量分别为</a:t>
            </a:r>
            <a:r>
              <a:rPr lang="en-US" altLang="zh-CN">
                <a:solidFill>
                  <a:schemeClr val="tx1"/>
                </a:solidFill>
                <a:latin typeface="Times New Roman" panose="02020603050405020304" pitchFamily="18" charset="0"/>
              </a:rPr>
              <a:t>R+62x</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R+48x</a:t>
            </a:r>
            <a:r>
              <a:rPr lang="zh-CN" altLang="en-US" dirty="0">
                <a:solidFill>
                  <a:schemeClr val="tx1"/>
                </a:solidFill>
                <a:latin typeface="宋体" panose="02010600030101010101" pitchFamily="2" charset="-122"/>
              </a:rPr>
              <a:t>，结合题目给出的两种分子的相对分子质量依次为</a:t>
            </a:r>
            <a:r>
              <a:rPr lang="en-US" altLang="zh-CN">
                <a:solidFill>
                  <a:schemeClr val="tx1"/>
                </a:solidFill>
                <a:latin typeface="Times New Roman" panose="02020603050405020304" pitchFamily="18" charset="0"/>
              </a:rPr>
              <a:t>m</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n</a:t>
            </a:r>
            <a:r>
              <a:rPr lang="zh-CN" altLang="en-US" dirty="0">
                <a:solidFill>
                  <a:schemeClr val="tx1"/>
                </a:solidFill>
                <a:latin typeface="宋体" panose="02010600030101010101" pitchFamily="2" charset="-122"/>
              </a:rPr>
              <a:t>，可推知</a:t>
            </a:r>
            <a:r>
              <a:rPr lang="en-US" altLang="zh-CN">
                <a:solidFill>
                  <a:schemeClr val="tx1"/>
                </a:solidFill>
                <a:latin typeface="Times New Roman" panose="02020603050405020304" pitchFamily="18" charset="0"/>
              </a:rPr>
              <a:t>x</a:t>
            </a:r>
            <a:r>
              <a:rPr lang="zh-CN" altLang="en-US" dirty="0">
                <a:solidFill>
                  <a:schemeClr val="tx1"/>
                </a:solidFill>
                <a:latin typeface="宋体" panose="02010600030101010101" pitchFamily="2" charset="-122"/>
              </a:rPr>
              <a:t>值为（</a:t>
            </a:r>
            <a:r>
              <a:rPr lang="en-US" altLang="zh-CN">
                <a:solidFill>
                  <a:schemeClr val="tx1"/>
                </a:solidFill>
                <a:latin typeface="Times New Roman" panose="02020603050405020304" pitchFamily="18" charset="0"/>
              </a:rPr>
              <a:t>m-n</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/14</a:t>
            </a:r>
            <a:r>
              <a:rPr lang="zh-CN" altLang="en-US">
                <a:solidFill>
                  <a:schemeClr val="tx1"/>
                </a:solidFill>
                <a:latin typeface="宋体" panose="02010600030101010101" pitchFamily="2" charset="-122"/>
              </a:rPr>
              <a:t>，</a:t>
            </a:r>
            <a:r>
              <a:rPr lang="zh-CN" altLang="en-US" dirty="0">
                <a:solidFill>
                  <a:srgbClr val="FF0000"/>
                </a:solidFill>
                <a:latin typeface="黑体" panose="02010609060101010101" pitchFamily="2" charset="-122"/>
                <a:ea typeface="黑体" panose="02010609060101010101" pitchFamily="2" charset="-122"/>
              </a:rPr>
              <a:t>正确答案为</a:t>
            </a:r>
            <a:r>
              <a:rPr lang="en-US" altLang="zh-CN">
                <a:solidFill>
                  <a:srgbClr val="FF0000"/>
                </a:solidFill>
                <a:latin typeface="黑体" panose="02010609060101010101" pitchFamily="2" charset="-122"/>
                <a:ea typeface="黑体" panose="02010609060101010101" pitchFamily="2" charset="-122"/>
              </a:rPr>
              <a:t>A</a:t>
            </a:r>
            <a:r>
              <a:rPr lang="zh-CN" altLang="en-US">
                <a:solidFill>
                  <a:srgbClr val="FF0000"/>
                </a:solidFill>
                <a:latin typeface="黑体" panose="02010609060101010101" pitchFamily="2" charset="-122"/>
                <a:ea typeface="黑体" panose="02010609060101010101" pitchFamily="2" charset="-122"/>
              </a:rPr>
              <a:t>、</a:t>
            </a:r>
            <a:r>
              <a:rPr lang="en-US" altLang="zh-CN">
                <a:solidFill>
                  <a:srgbClr val="FF0000"/>
                </a:solidFill>
                <a:latin typeface="黑体" panose="02010609060101010101" pitchFamily="2" charset="-122"/>
                <a:ea typeface="黑体" panose="02010609060101010101" pitchFamily="2" charset="-122"/>
              </a:rPr>
              <a:t>C</a:t>
            </a:r>
            <a:r>
              <a:rPr lang="zh-CN" altLang="en-US">
                <a:solidFill>
                  <a:srgbClr val="FF0000"/>
                </a:solidFill>
                <a:latin typeface="黑体" panose="02010609060101010101" pitchFamily="2" charset="-122"/>
                <a:ea typeface="黑体" panose="02010609060101010101" pitchFamily="2" charset="-122"/>
              </a:rPr>
              <a:t>。</a:t>
            </a:r>
            <a:endParaRPr lang="zh-CN" altLang="en-US">
              <a:solidFill>
                <a:srgbClr val="FF0000"/>
              </a:solidFill>
              <a:latin typeface="黑体" panose="02010609060101010101" pitchFamily="2" charset="-122"/>
              <a:ea typeface="黑体" panose="02010609060101010101"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2226" name="文本框 52225"/>
          <p:cNvSpPr txBox="1"/>
          <p:nvPr/>
        </p:nvSpPr>
        <p:spPr>
          <a:xfrm>
            <a:off x="304800" y="381000"/>
            <a:ext cx="8382000" cy="4513263"/>
          </a:xfrm>
          <a:prstGeom prst="rect">
            <a:avLst/>
          </a:prstGeom>
          <a:noFill/>
          <a:ln w="9525">
            <a:noFill/>
          </a:ln>
        </p:spPr>
        <p:txBody>
          <a:bodyPr>
            <a:spAutoFit/>
          </a:bodyPr>
          <a:p>
            <a:pPr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11</a:t>
            </a:r>
            <a:endParaRPr lang="en-US" altLang="zh-CN" sz="4000" dirty="0">
              <a:solidFill>
                <a:srgbClr val="FF0000"/>
              </a:solidFill>
              <a:latin typeface="黑体" panose="02010609060101010101" pitchFamily="2" charset="-122"/>
              <a:ea typeface="黑体" panose="02010609060101010101" pitchFamily="2" charset="-122"/>
            </a:endParaRPr>
          </a:p>
          <a:p>
            <a:pPr eaLnBrk="1" hangingPunct="1">
              <a:spcBef>
                <a:spcPct val="50000"/>
              </a:spcBef>
            </a:pPr>
            <a:r>
              <a:rPr lang="zh-CN" altLang="en-US" dirty="0">
                <a:solidFill>
                  <a:schemeClr val="tx1"/>
                </a:solidFill>
                <a:latin typeface="宋体" panose="02010600030101010101" pitchFamily="2" charset="-122"/>
              </a:rPr>
              <a:t>在</a:t>
            </a:r>
            <a:r>
              <a:rPr lang="en-US" altLang="zh-CN">
                <a:solidFill>
                  <a:schemeClr val="tx1"/>
                </a:solidFill>
                <a:latin typeface="Times New Roman" panose="02020603050405020304" pitchFamily="18" charset="0"/>
              </a:rPr>
              <a:t>KClO</a:t>
            </a:r>
            <a:r>
              <a:rPr lang="en-US" altLang="zh-CN" sz="2400">
                <a:solidFill>
                  <a:schemeClr val="tx1"/>
                </a:solidFill>
                <a:latin typeface="Times New Roman" panose="02020603050405020304" pitchFamily="18" charset="0"/>
              </a:rPr>
              <a:t>3</a:t>
            </a:r>
            <a:r>
              <a:rPr lang="en-US" altLang="zh-CN" err="1">
                <a:solidFill>
                  <a:schemeClr val="tx1"/>
                </a:solidFill>
                <a:latin typeface="Times New Roman" panose="02020603050405020304" pitchFamily="18" charset="0"/>
              </a:rPr>
              <a:t>+6HCl=KCl</a:t>
            </a:r>
            <a:r>
              <a:rPr lang="en-US" altLang="zh-CN">
                <a:solidFill>
                  <a:schemeClr val="tx1"/>
                </a:solidFill>
                <a:latin typeface="Times New Roman" panose="02020603050405020304" pitchFamily="18" charset="0"/>
              </a:rPr>
              <a:t>+3Cl</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+3H</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zh-CN" altLang="en-US" dirty="0">
                <a:solidFill>
                  <a:schemeClr val="tx1"/>
                </a:solidFill>
                <a:latin typeface="宋体" panose="02010600030101010101" pitchFamily="2" charset="-122"/>
              </a:rPr>
              <a:t>反应中，当生成</a:t>
            </a:r>
            <a:r>
              <a:rPr lang="en-US" altLang="zh-CN" dirty="0">
                <a:solidFill>
                  <a:schemeClr val="tx1"/>
                </a:solidFill>
                <a:latin typeface="Times New Roman" panose="02020603050405020304" pitchFamily="18" charset="0"/>
              </a:rPr>
              <a:t>0.5</a:t>
            </a:r>
            <a:r>
              <a:rPr lang="en-US" altLang="zh-CN">
                <a:solidFill>
                  <a:schemeClr val="tx1"/>
                </a:solidFill>
                <a:latin typeface="Times New Roman" panose="02020603050405020304" pitchFamily="18" charset="0"/>
              </a:rPr>
              <a:t>molCl</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时，</a:t>
            </a:r>
            <a:r>
              <a:rPr lang="zh-CN" altLang="en-US" dirty="0">
                <a:solidFill>
                  <a:schemeClr val="tx1"/>
                </a:solidFill>
                <a:latin typeface="Times New Roman" panose="02020603050405020304" pitchFamily="18" charset="0"/>
              </a:rPr>
              <a:t>氧化产物和还原产物的物质的量之比为</a:t>
            </a:r>
            <a:r>
              <a:rPr lang="en-US" altLang="zh-CN" dirty="0">
                <a:solidFill>
                  <a:schemeClr val="tx1"/>
                </a:solidFill>
                <a:latin typeface="Times New Roman" panose="02020603050405020304" pitchFamily="18" charset="0"/>
              </a:rPr>
              <a:t>___________ </a:t>
            </a:r>
            <a:endParaRPr lang="en-US" altLang="zh-CN" dirty="0">
              <a:solidFill>
                <a:schemeClr val="tx1"/>
              </a:solidFill>
              <a:latin typeface="Times New Roman" panose="02020603050405020304" pitchFamily="18" charset="0"/>
            </a:endParaRPr>
          </a:p>
          <a:p>
            <a:pPr eaLnBrk="1" hangingPunct="1">
              <a:spcBef>
                <a:spcPct val="50000"/>
              </a:spcBef>
            </a:pPr>
            <a:br>
              <a:rPr lang="en-US" altLang="zh-CN" dirty="0">
                <a:solidFill>
                  <a:schemeClr val="tx1"/>
                </a:solidFill>
                <a:latin typeface="宋体" panose="02010600030101010101" pitchFamily="2" charset="-122"/>
              </a:rPr>
            </a:br>
            <a:r>
              <a:rPr lang="en-US" altLang="zh-CN" sz="3600" dirty="0">
                <a:solidFill>
                  <a:schemeClr val="tx1"/>
                </a:solidFill>
                <a:latin typeface="Times New Roman" panose="02020603050405020304" pitchFamily="18" charset="0"/>
              </a:rPr>
              <a:t>A</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6</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1                    </a:t>
            </a:r>
            <a:r>
              <a:rPr lang="en-US" altLang="zh-CN" sz="3600">
                <a:solidFill>
                  <a:schemeClr val="tx1"/>
                </a:solidFill>
                <a:latin typeface="Times New Roman" panose="02020603050405020304" pitchFamily="18" charset="0"/>
              </a:rPr>
              <a:t> B</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5</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1   </a:t>
            </a:r>
            <a:endParaRPr lang="en-US" altLang="zh-CN" sz="3600">
              <a:solidFill>
                <a:schemeClr val="tx1"/>
              </a:solidFill>
              <a:latin typeface="Times New Roman" panose="02020603050405020304" pitchFamily="18" charset="0"/>
            </a:endParaRPr>
          </a:p>
          <a:p>
            <a:pPr eaLnBrk="1" hangingPunct="1">
              <a:spcBef>
                <a:spcPct val="50000"/>
              </a:spcBef>
            </a:pPr>
            <a:r>
              <a:rPr lang="en-US" altLang="zh-CN" sz="3600" dirty="0">
                <a:solidFill>
                  <a:schemeClr val="tx1"/>
                </a:solidFill>
                <a:latin typeface="Times New Roman" panose="02020603050405020304" pitchFamily="18" charset="0"/>
              </a:rPr>
              <a:t>C</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1</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3                    </a:t>
            </a:r>
            <a:r>
              <a:rPr lang="en-US" altLang="zh-CN" sz="3600">
                <a:solidFill>
                  <a:schemeClr val="tx1"/>
                </a:solidFill>
                <a:latin typeface="Times New Roman" panose="02020603050405020304" pitchFamily="18" charset="0"/>
              </a:rPr>
              <a:t> D</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1</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5</a:t>
            </a:r>
            <a:endParaRPr lang="en-US" altLang="zh-CN" sz="3600">
              <a:solidFill>
                <a:schemeClr val="tx1"/>
              </a:solidFill>
              <a:latin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3250" name="文本框 53249"/>
          <p:cNvSpPr txBox="1"/>
          <p:nvPr/>
        </p:nvSpPr>
        <p:spPr>
          <a:xfrm>
            <a:off x="228600" y="381000"/>
            <a:ext cx="8763000" cy="5697538"/>
          </a:xfrm>
          <a:prstGeom prst="rect">
            <a:avLst/>
          </a:prstGeom>
          <a:noFill/>
          <a:ln w="9525">
            <a:noFill/>
          </a:ln>
        </p:spPr>
        <p:txBody>
          <a:bodyPr>
            <a:spAutoFit/>
          </a:bodyPr>
          <a:p>
            <a:pPr eaLnBrk="1" hangingPunct="1"/>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宋体" panose="02010600030101010101" pitchFamily="2" charset="-122"/>
                <a:cs typeface="Times New Roman" panose="02020603050405020304" pitchFamily="18" charset="0"/>
              </a:rPr>
              <a:t>]</a:t>
            </a:r>
            <a:r>
              <a:rPr lang="zh-CN" altLang="en-US" dirty="0">
                <a:solidFill>
                  <a:schemeClr val="tx1"/>
                </a:solidFill>
                <a:latin typeface="宋体" panose="02010600030101010101" pitchFamily="2" charset="-122"/>
              </a:rPr>
              <a:t>由于反应过程中</a:t>
            </a:r>
            <a:r>
              <a:rPr lang="en-US" altLang="zh-CN">
                <a:solidFill>
                  <a:schemeClr val="tx1"/>
                </a:solidFill>
                <a:latin typeface="Times New Roman" panose="02020603050405020304" pitchFamily="18" charset="0"/>
                <a:cs typeface="Times New Roman" panose="02020603050405020304" pitchFamily="18" charset="0"/>
              </a:rPr>
              <a:t>KClO</a:t>
            </a:r>
            <a:r>
              <a:rPr lang="en-US" altLang="zh-CN" sz="2400">
                <a:solidFill>
                  <a:schemeClr val="tx1"/>
                </a:solidFill>
                <a:latin typeface="Times New Roman" panose="02020603050405020304" pitchFamily="18" charset="0"/>
                <a:cs typeface="Times New Roman" panose="02020603050405020304" pitchFamily="18" charset="0"/>
              </a:rPr>
              <a:t>3</a:t>
            </a:r>
            <a:r>
              <a:rPr lang="zh-CN" altLang="en-US" dirty="0">
                <a:solidFill>
                  <a:schemeClr val="tx1"/>
                </a:solidFill>
                <a:latin typeface="宋体" panose="02010600030101010101" pitchFamily="2" charset="-122"/>
              </a:rPr>
              <a:t>得到</a:t>
            </a:r>
            <a:r>
              <a:rPr lang="en-US" altLang="zh-CN" dirty="0">
                <a:solidFill>
                  <a:schemeClr val="tx1"/>
                </a:solidFill>
                <a:latin typeface="宋体" panose="02010600030101010101" pitchFamily="2" charset="-122"/>
                <a:cs typeface="Times New Roman" panose="02020603050405020304" pitchFamily="18" charset="0"/>
              </a:rPr>
              <a:t>6</a:t>
            </a:r>
            <a:r>
              <a:rPr lang="zh-CN" altLang="en-US" dirty="0">
                <a:solidFill>
                  <a:schemeClr val="tx1"/>
                </a:solidFill>
                <a:latin typeface="宋体" panose="02010600030101010101" pitchFamily="2" charset="-122"/>
              </a:rPr>
              <a:t>个电子被还原，而</a:t>
            </a:r>
            <a:r>
              <a:rPr lang="en-US" altLang="zh-CN" err="1">
                <a:solidFill>
                  <a:schemeClr val="tx1"/>
                </a:solidFill>
                <a:latin typeface="Times New Roman" panose="02020603050405020304" pitchFamily="18" charset="0"/>
                <a:cs typeface="Times New Roman" panose="02020603050405020304" pitchFamily="18" charset="0"/>
              </a:rPr>
              <a:t>HCl</a:t>
            </a:r>
            <a:r>
              <a:rPr lang="zh-CN" altLang="en-US" dirty="0">
                <a:solidFill>
                  <a:schemeClr val="tx1"/>
                </a:solidFill>
                <a:latin typeface="宋体" panose="02010600030101010101" pitchFamily="2" charset="-122"/>
              </a:rPr>
              <a:t>失去一个电子被氧化，因此，氧化产物和还原产物的物质的量之比为</a:t>
            </a:r>
            <a:r>
              <a:rPr lang="en-US" altLang="zh-CN" dirty="0">
                <a:solidFill>
                  <a:schemeClr val="tx1"/>
                </a:solidFill>
                <a:latin typeface="宋体" panose="02010600030101010101" pitchFamily="2" charset="-122"/>
                <a:cs typeface="Times New Roman" panose="02020603050405020304" pitchFamily="18" charset="0"/>
              </a:rPr>
              <a:t>6</a:t>
            </a:r>
            <a:r>
              <a:rPr lang="zh-CN" altLang="en-US" dirty="0">
                <a:solidFill>
                  <a:schemeClr val="tx1"/>
                </a:solidFill>
                <a:latin typeface="宋体" panose="02010600030101010101" pitchFamily="2" charset="-122"/>
              </a:rPr>
              <a:t>：</a:t>
            </a:r>
            <a:r>
              <a:rPr lang="en-US" altLang="zh-CN" dirty="0">
                <a:solidFill>
                  <a:schemeClr val="tx1"/>
                </a:solidFill>
                <a:latin typeface="宋体" panose="02010600030101010101" pitchFamily="2" charset="-122"/>
                <a:cs typeface="Times New Roman" panose="02020603050405020304" pitchFamily="18" charset="0"/>
              </a:rPr>
              <a:t>1</a:t>
            </a:r>
            <a:r>
              <a:rPr lang="zh-CN" altLang="en-US" dirty="0">
                <a:solidFill>
                  <a:schemeClr val="tx1"/>
                </a:solidFill>
                <a:latin typeface="宋体" panose="02010600030101010101" pitchFamily="2" charset="-122"/>
              </a:rPr>
              <a:t>，选择</a:t>
            </a:r>
            <a:r>
              <a:rPr lang="en-US" altLang="zh-CN">
                <a:solidFill>
                  <a:schemeClr val="tx1"/>
                </a:solidFill>
                <a:latin typeface="Times New Roman" panose="02020603050405020304" pitchFamily="18" charset="0"/>
                <a:cs typeface="Times New Roman" panose="02020603050405020304" pitchFamily="18" charset="0"/>
              </a:rPr>
              <a:t>A</a:t>
            </a:r>
            <a:r>
              <a:rPr lang="zh-CN" altLang="en-US" dirty="0">
                <a:solidFill>
                  <a:schemeClr val="tx1"/>
                </a:solidFill>
                <a:latin typeface="宋体" panose="02010600030101010101" pitchFamily="2" charset="-122"/>
              </a:rPr>
              <a:t>；或者由于反应过程中</a:t>
            </a:r>
            <a:r>
              <a:rPr lang="en-US" altLang="zh-CN">
                <a:solidFill>
                  <a:schemeClr val="tx1"/>
                </a:solidFill>
                <a:latin typeface="宋体" panose="02010600030101010101" pitchFamily="2" charset="-122"/>
                <a:cs typeface="Times New Roman" panose="02020603050405020304" pitchFamily="18" charset="0"/>
              </a:rPr>
              <a:t>KClO3</a:t>
            </a:r>
            <a:r>
              <a:rPr lang="zh-CN" altLang="en-US" dirty="0">
                <a:solidFill>
                  <a:schemeClr val="tx1"/>
                </a:solidFill>
                <a:latin typeface="宋体" panose="02010600030101010101" pitchFamily="2" charset="-122"/>
              </a:rPr>
              <a:t>得到电子还原为</a:t>
            </a:r>
            <a:r>
              <a:rPr lang="en-US" altLang="zh-CN" err="1">
                <a:solidFill>
                  <a:schemeClr val="tx1"/>
                </a:solidFill>
                <a:latin typeface="宋体" panose="02010600030101010101" pitchFamily="2" charset="-122"/>
                <a:cs typeface="Times New Roman" panose="02020603050405020304" pitchFamily="18" charset="0"/>
              </a:rPr>
              <a:t>KCl</a:t>
            </a:r>
            <a:r>
              <a:rPr lang="zh-CN" altLang="en-US" dirty="0">
                <a:solidFill>
                  <a:schemeClr val="tx1"/>
                </a:solidFill>
                <a:latin typeface="宋体" panose="02010600030101010101" pitchFamily="2" charset="-122"/>
              </a:rPr>
              <a:t>（还原产物），而</a:t>
            </a:r>
            <a:r>
              <a:rPr lang="en-US" altLang="zh-CN" err="1">
                <a:solidFill>
                  <a:schemeClr val="tx1"/>
                </a:solidFill>
                <a:latin typeface="宋体" panose="02010600030101010101" pitchFamily="2" charset="-122"/>
                <a:cs typeface="Times New Roman" panose="02020603050405020304" pitchFamily="18" charset="0"/>
              </a:rPr>
              <a:t>HCl</a:t>
            </a:r>
            <a:r>
              <a:rPr lang="zh-CN" altLang="en-US" dirty="0">
                <a:solidFill>
                  <a:schemeClr val="tx1"/>
                </a:solidFill>
                <a:latin typeface="宋体" panose="02010600030101010101" pitchFamily="2" charset="-122"/>
              </a:rPr>
              <a:t>失去电子被氧化</a:t>
            </a:r>
            <a:r>
              <a:rPr lang="en-US" altLang="zh-CN">
                <a:solidFill>
                  <a:schemeClr val="tx1"/>
                </a:solidFill>
                <a:latin typeface="宋体" panose="02010600030101010101" pitchFamily="2" charset="-122"/>
                <a:cs typeface="Times New Roman" panose="02020603050405020304" pitchFamily="18" charset="0"/>
              </a:rPr>
              <a:t>Cl2</a:t>
            </a:r>
            <a:r>
              <a:rPr lang="zh-CN" altLang="en-US" dirty="0">
                <a:solidFill>
                  <a:schemeClr val="tx1"/>
                </a:solidFill>
                <a:latin typeface="宋体" panose="02010600030101010101" pitchFamily="2" charset="-122"/>
              </a:rPr>
              <a:t>（氧化产物），根据化学方程式得到氧化产物和还原产物的物质的量之比为</a:t>
            </a:r>
            <a:r>
              <a:rPr lang="en-US" altLang="zh-CN" dirty="0">
                <a:solidFill>
                  <a:schemeClr val="tx1"/>
                </a:solidFill>
                <a:latin typeface="宋体" panose="02010600030101010101" pitchFamily="2" charset="-122"/>
                <a:cs typeface="Times New Roman" panose="02020603050405020304" pitchFamily="18" charset="0"/>
              </a:rPr>
              <a:t>1</a:t>
            </a:r>
            <a:r>
              <a:rPr lang="zh-CN" altLang="en-US" dirty="0">
                <a:solidFill>
                  <a:schemeClr val="tx1"/>
                </a:solidFill>
                <a:latin typeface="宋体" panose="02010600030101010101" pitchFamily="2" charset="-122"/>
              </a:rPr>
              <a:t>：</a:t>
            </a:r>
            <a:r>
              <a:rPr lang="en-US" altLang="zh-CN" dirty="0">
                <a:solidFill>
                  <a:schemeClr val="tx1"/>
                </a:solidFill>
                <a:latin typeface="宋体" panose="02010600030101010101" pitchFamily="2" charset="-122"/>
                <a:cs typeface="Times New Roman" panose="02020603050405020304" pitchFamily="18" charset="0"/>
              </a:rPr>
              <a:t>3</a:t>
            </a:r>
            <a:r>
              <a:rPr lang="zh-CN" altLang="en-US" dirty="0">
                <a:solidFill>
                  <a:schemeClr val="tx1"/>
                </a:solidFill>
                <a:latin typeface="宋体" panose="02010600030101010101" pitchFamily="2" charset="-122"/>
              </a:rPr>
              <a:t>，选择</a:t>
            </a:r>
            <a:r>
              <a:rPr lang="en-US" altLang="zh-CN">
                <a:solidFill>
                  <a:schemeClr val="tx1"/>
                </a:solidFill>
                <a:latin typeface="Times New Roman" panose="02020603050405020304" pitchFamily="18" charset="0"/>
                <a:cs typeface="Times New Roman" panose="02020603050405020304" pitchFamily="18" charset="0"/>
              </a:rPr>
              <a:t>C</a:t>
            </a:r>
            <a:r>
              <a:rPr lang="zh-CN" altLang="en-US">
                <a:solidFill>
                  <a:schemeClr val="tx1"/>
                </a:solidFill>
                <a:latin typeface="宋体" panose="02010600030101010101" pitchFamily="2" charset="-122"/>
              </a:rPr>
              <a:t>。</a:t>
            </a:r>
            <a:r>
              <a:rPr lang="zh-CN" altLang="en-US">
                <a:solidFill>
                  <a:schemeClr val="tx1"/>
                </a:solidFill>
                <a:latin typeface="宋体" panose="02010600030101010101" pitchFamily="2" charset="-122"/>
                <a:cs typeface="Times New Roman" panose="02020603050405020304" pitchFamily="18" charset="0"/>
              </a:rPr>
              <a:t> </a:t>
            </a:r>
            <a:endParaRPr lang="zh-CN" altLang="en-US">
              <a:solidFill>
                <a:schemeClr val="tx1"/>
              </a:solidFill>
              <a:latin typeface="宋体" panose="02010600030101010101" pitchFamily="2" charset="-122"/>
              <a:cs typeface="Times New Roman" panose="02020603050405020304" pitchFamily="18" charset="0"/>
            </a:endParaRPr>
          </a:p>
          <a:p>
            <a:pPr eaLnBrk="1" hangingPunct="1"/>
            <a:br>
              <a:rPr lang="zh-CN" altLang="en-US">
                <a:solidFill>
                  <a:schemeClr val="tx1"/>
                </a:solidFill>
                <a:latin typeface="宋体" panose="02010600030101010101" pitchFamily="2" charset="-122"/>
                <a:cs typeface="Times New Roman" panose="02020603050405020304" pitchFamily="18" charset="0"/>
              </a:rPr>
            </a:br>
            <a:r>
              <a:rPr lang="en-US" altLang="zh-CN">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错误原因</a:t>
            </a:r>
            <a:r>
              <a:rPr lang="en-US" altLang="zh-CN" dirty="0">
                <a:solidFill>
                  <a:schemeClr val="tx1"/>
                </a:solidFill>
                <a:latin typeface="宋体" panose="02010600030101010101" pitchFamily="2" charset="-122"/>
                <a:cs typeface="Times New Roman" panose="02020603050405020304" pitchFamily="18" charset="0"/>
              </a:rPr>
              <a:t>]</a:t>
            </a:r>
            <a:r>
              <a:rPr lang="zh-CN" altLang="en-US" dirty="0">
                <a:solidFill>
                  <a:schemeClr val="tx1"/>
                </a:solidFill>
                <a:latin typeface="宋体" panose="02010600030101010101" pitchFamily="2" charset="-122"/>
              </a:rPr>
              <a:t>不明确该反应的实质，解题过程中违背同种元素发生氧化还原反应时化合价变化遵循</a:t>
            </a:r>
            <a:r>
              <a:rPr lang="zh-CN" altLang="en-US" dirty="0">
                <a:solidFill>
                  <a:schemeClr val="tx1"/>
                </a:solidFill>
                <a:latin typeface="宋体" panose="02010600030101010101" pitchFamily="2" charset="-122"/>
                <a:cs typeface="Times New Roman" panose="02020603050405020304" pitchFamily="18" charset="0"/>
              </a:rPr>
              <a:t>“</a:t>
            </a:r>
            <a:r>
              <a:rPr lang="zh-CN" altLang="en-US" dirty="0">
                <a:solidFill>
                  <a:schemeClr val="tx1"/>
                </a:solidFill>
                <a:latin typeface="宋体" panose="02010600030101010101" pitchFamily="2" charset="-122"/>
              </a:rPr>
              <a:t>只靠近不交叉</a:t>
            </a:r>
            <a:r>
              <a:rPr lang="zh-CN" altLang="en-US" dirty="0">
                <a:solidFill>
                  <a:schemeClr val="tx1"/>
                </a:solidFill>
                <a:latin typeface="宋体" panose="02010600030101010101" pitchFamily="2" charset="-122"/>
                <a:cs typeface="Times New Roman" panose="02020603050405020304" pitchFamily="18" charset="0"/>
              </a:rPr>
              <a:t>”</a:t>
            </a:r>
            <a:r>
              <a:rPr lang="zh-CN" altLang="en-US" dirty="0">
                <a:solidFill>
                  <a:schemeClr val="tx1"/>
                </a:solidFill>
                <a:latin typeface="宋体" panose="02010600030101010101" pitchFamily="2" charset="-122"/>
              </a:rPr>
              <a:t>的原则。</a:t>
            </a:r>
            <a:r>
              <a:rPr lang="zh-CN" altLang="en-US" dirty="0">
                <a:solidFill>
                  <a:schemeClr val="tx1"/>
                </a:solidFill>
                <a:latin typeface="宋体" panose="02010600030101010101" pitchFamily="2" charset="-122"/>
                <a:cs typeface="Times New Roman" panose="02020603050405020304" pitchFamily="18" charset="0"/>
              </a:rPr>
              <a:t> </a:t>
            </a:r>
            <a:endParaRPr lang="zh-CN" altLang="en-US">
              <a:solidFill>
                <a:schemeClr val="tx1"/>
              </a:solidFill>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0242" name="标题 10241"/>
          <p:cNvSpPr>
            <a:spLocks noGrp="1"/>
          </p:cNvSpPr>
          <p:nvPr>
            <p:ph type="title"/>
          </p:nvPr>
        </p:nvSpPr>
        <p:spPr>
          <a:xfrm>
            <a:off x="381000" y="152400"/>
            <a:ext cx="8229600" cy="3625850"/>
          </a:xfrm>
          <a:ln/>
        </p:spPr>
        <p:txBody>
          <a:bodyPr wrap="square" lIns="92075" tIns="46038" rIns="92075" bIns="46038" anchor="ctr"/>
          <a:p>
            <a:pPr algn="l"/>
            <a:r>
              <a:rPr lang="en-US" altLang="zh-CN" sz="3200">
                <a:solidFill>
                  <a:schemeClr val="tx1"/>
                </a:solidFill>
                <a:latin typeface="Times New Roman" panose="02020603050405020304" pitchFamily="18" charset="0"/>
              </a:rPr>
              <a:t>[</a:t>
            </a:r>
            <a:r>
              <a:rPr lang="zh-CN" altLang="en-US" sz="4000" b="1" dirty="0">
                <a:solidFill>
                  <a:srgbClr val="FF0000"/>
                </a:solidFill>
                <a:latin typeface="Times New Roman" panose="02020603050405020304" pitchFamily="18" charset="0"/>
                <a:ea typeface="华文新魏" pitchFamily="2" charset="-122"/>
              </a:rPr>
              <a:t>错误解答</a:t>
            </a:r>
            <a:r>
              <a:rPr lang="en-US" altLang="zh-CN" sz="3200">
                <a:solidFill>
                  <a:schemeClr val="tx1"/>
                </a:solidFill>
                <a:latin typeface="Times New Roman" panose="02020603050405020304" pitchFamily="18" charset="0"/>
              </a:rPr>
              <a:t>]</a:t>
            </a:r>
            <a:br>
              <a:rPr lang="en-US" altLang="zh-CN" sz="3200">
                <a:solidFill>
                  <a:schemeClr val="tx1"/>
                </a:solidFill>
                <a:latin typeface="Times New Roman" panose="02020603050405020304" pitchFamily="18" charset="0"/>
              </a:rPr>
            </a:br>
            <a:r>
              <a:rPr lang="zh-CN" altLang="en-US" sz="3200" b="1" dirty="0">
                <a:solidFill>
                  <a:schemeClr val="tx1"/>
                </a:solidFill>
                <a:latin typeface="Times New Roman" panose="02020603050405020304" pitchFamily="18" charset="0"/>
              </a:rPr>
              <a:t>根据浓硫酸与铜反应：</a:t>
            </a:r>
            <a:r>
              <a:rPr lang="en-US" altLang="zh-CN" sz="3200" b="1">
                <a:solidFill>
                  <a:srgbClr val="66FF33"/>
                </a:solidFill>
                <a:latin typeface="Times New Roman" panose="02020603050405020304" pitchFamily="18" charset="0"/>
                <a:ea typeface="BatangChe" panose="02030609000101010101" pitchFamily="49" charset="-127"/>
              </a:rPr>
              <a:t>Cu+2H</a:t>
            </a:r>
            <a:r>
              <a:rPr lang="en-US" altLang="zh-CN" sz="2000" b="1">
                <a:solidFill>
                  <a:srgbClr val="66FF33"/>
                </a:solidFill>
                <a:latin typeface="Times New Roman" panose="02020603050405020304" pitchFamily="18" charset="0"/>
                <a:ea typeface="BatangChe" panose="02030609000101010101" pitchFamily="49" charset="-127"/>
              </a:rPr>
              <a:t>2</a:t>
            </a:r>
            <a:r>
              <a:rPr lang="en-US" altLang="zh-CN" sz="3200" b="1">
                <a:solidFill>
                  <a:srgbClr val="66FF33"/>
                </a:solidFill>
                <a:latin typeface="Times New Roman" panose="02020603050405020304" pitchFamily="18" charset="0"/>
                <a:ea typeface="BatangChe" panose="02030609000101010101" pitchFamily="49" charset="-127"/>
              </a:rPr>
              <a:t>SO</a:t>
            </a:r>
            <a:r>
              <a:rPr lang="en-US" altLang="zh-CN" sz="2400" b="1">
                <a:solidFill>
                  <a:srgbClr val="66FF33"/>
                </a:solidFill>
                <a:latin typeface="Times New Roman" panose="02020603050405020304" pitchFamily="18" charset="0"/>
                <a:ea typeface="BatangChe" panose="02030609000101010101" pitchFamily="49" charset="-127"/>
              </a:rPr>
              <a:t>4</a:t>
            </a:r>
            <a:r>
              <a:rPr lang="en-US" altLang="zh-CN" sz="3200" b="1">
                <a:solidFill>
                  <a:srgbClr val="66FF33"/>
                </a:solidFill>
                <a:latin typeface="Times New Roman" panose="02020603050405020304" pitchFamily="18" charset="0"/>
                <a:ea typeface="BatangChe" panose="02030609000101010101" pitchFamily="49" charset="-127"/>
              </a:rPr>
              <a:t>=CuSO</a:t>
            </a:r>
            <a:r>
              <a:rPr lang="en-US" altLang="zh-CN" sz="2400" b="1">
                <a:solidFill>
                  <a:srgbClr val="66FF33"/>
                </a:solidFill>
                <a:latin typeface="Times New Roman" panose="02020603050405020304" pitchFamily="18" charset="0"/>
                <a:ea typeface="BatangChe" panose="02030609000101010101" pitchFamily="49" charset="-127"/>
              </a:rPr>
              <a:t>4</a:t>
            </a:r>
            <a:r>
              <a:rPr lang="en-US" altLang="zh-CN" sz="3200" b="1">
                <a:solidFill>
                  <a:srgbClr val="66FF33"/>
                </a:solidFill>
                <a:latin typeface="Times New Roman" panose="02020603050405020304" pitchFamily="18" charset="0"/>
                <a:ea typeface="BatangChe" panose="02030609000101010101" pitchFamily="49" charset="-127"/>
              </a:rPr>
              <a:t>+SO</a:t>
            </a:r>
            <a:r>
              <a:rPr lang="en-US" altLang="zh-CN" sz="2400" b="1">
                <a:solidFill>
                  <a:srgbClr val="66FF33"/>
                </a:solidFill>
                <a:latin typeface="Times New Roman" panose="02020603050405020304" pitchFamily="18" charset="0"/>
                <a:ea typeface="BatangChe" panose="02030609000101010101" pitchFamily="49" charset="-127"/>
              </a:rPr>
              <a:t>2    </a:t>
            </a:r>
            <a:r>
              <a:rPr lang="en-US" altLang="zh-CN" sz="3200" b="1">
                <a:solidFill>
                  <a:srgbClr val="66FF33"/>
                </a:solidFill>
                <a:latin typeface="Times New Roman" panose="02020603050405020304" pitchFamily="18" charset="0"/>
                <a:ea typeface="BatangChe" panose="02030609000101010101" pitchFamily="49" charset="-127"/>
              </a:rPr>
              <a:t>+2H</a:t>
            </a:r>
            <a:r>
              <a:rPr lang="en-US" altLang="zh-CN" sz="2400" b="1">
                <a:solidFill>
                  <a:srgbClr val="66FF33"/>
                </a:solidFill>
                <a:latin typeface="Times New Roman" panose="02020603050405020304" pitchFamily="18" charset="0"/>
                <a:ea typeface="BatangChe" panose="02030609000101010101" pitchFamily="49" charset="-127"/>
              </a:rPr>
              <a:t>2</a:t>
            </a:r>
            <a:r>
              <a:rPr lang="en-US" altLang="zh-CN" sz="3200" b="1">
                <a:solidFill>
                  <a:srgbClr val="66FF33"/>
                </a:solidFill>
                <a:latin typeface="Times New Roman" panose="02020603050405020304" pitchFamily="18" charset="0"/>
                <a:ea typeface="BatangChe" panose="02030609000101010101" pitchFamily="49" charset="-127"/>
              </a:rPr>
              <a:t>O</a:t>
            </a:r>
            <a:r>
              <a:rPr lang="zh-CN" altLang="en-US" sz="3200" b="1" dirty="0">
                <a:solidFill>
                  <a:schemeClr val="tx1"/>
                </a:solidFill>
                <a:latin typeface="Times New Roman" panose="02020603050405020304" pitchFamily="18" charset="0"/>
              </a:rPr>
              <a:t>，由于反应中铜过量，因此浓硫酸完全反应，即参与反应的硫酸的物质的量为</a:t>
            </a:r>
            <a:r>
              <a:rPr lang="en-US" altLang="zh-CN" sz="3200" b="1" dirty="0">
                <a:solidFill>
                  <a:schemeClr val="tx1"/>
                </a:solidFill>
                <a:latin typeface="Times New Roman" panose="02020603050405020304" pitchFamily="18" charset="0"/>
              </a:rPr>
              <a:t>0.09mol</a:t>
            </a:r>
            <a:r>
              <a:rPr lang="zh-CN" altLang="en-US" sz="3200" b="1" dirty="0">
                <a:solidFill>
                  <a:schemeClr val="tx1"/>
                </a:solidFill>
                <a:latin typeface="Times New Roman" panose="02020603050405020304" pitchFamily="18" charset="0"/>
              </a:rPr>
              <a:t>，被还原的硫酸只占参与反应的硫酸的</a:t>
            </a:r>
            <a:r>
              <a:rPr lang="en-US" altLang="zh-CN" sz="3200" b="1" dirty="0">
                <a:solidFill>
                  <a:schemeClr val="tx1"/>
                </a:solidFill>
                <a:latin typeface="Times New Roman" panose="02020603050405020304" pitchFamily="18" charset="0"/>
              </a:rPr>
              <a:t>1/2</a:t>
            </a:r>
            <a:r>
              <a:rPr lang="zh-CN" altLang="en-US" sz="3200" b="1" dirty="0">
                <a:solidFill>
                  <a:schemeClr val="tx1"/>
                </a:solidFill>
                <a:latin typeface="Times New Roman" panose="02020603050405020304" pitchFamily="18" charset="0"/>
              </a:rPr>
              <a:t>，参与反应的铜的质量为</a:t>
            </a:r>
            <a:r>
              <a:rPr lang="en-US" altLang="zh-CN" sz="3200" b="1" dirty="0">
                <a:solidFill>
                  <a:schemeClr val="tx1"/>
                </a:solidFill>
                <a:latin typeface="Times New Roman" panose="02020603050405020304" pitchFamily="18" charset="0"/>
              </a:rPr>
              <a:t>0.09mol/2 X 64g/mol=2.88g.    </a:t>
            </a:r>
            <a:r>
              <a:rPr lang="zh-CN" altLang="en-US" sz="3200" b="1" dirty="0">
                <a:solidFill>
                  <a:schemeClr val="tx1"/>
                </a:solidFill>
                <a:latin typeface="Times New Roman" panose="02020603050405020304" pitchFamily="18" charset="0"/>
              </a:rPr>
              <a:t>答案为</a:t>
            </a:r>
            <a:r>
              <a:rPr lang="en-US" altLang="zh-CN" sz="3200" b="1">
                <a:solidFill>
                  <a:schemeClr val="tx1"/>
                </a:solidFill>
                <a:latin typeface="Times New Roman" panose="02020603050405020304" pitchFamily="18" charset="0"/>
              </a:rPr>
              <a:t>B</a:t>
            </a:r>
            <a:r>
              <a:rPr lang="zh-CN" altLang="en-US" sz="3200" b="1">
                <a:solidFill>
                  <a:schemeClr val="tx1"/>
                </a:solidFill>
                <a:latin typeface="Times New Roman" panose="02020603050405020304" pitchFamily="18" charset="0"/>
              </a:rPr>
              <a:t>、</a:t>
            </a:r>
            <a:r>
              <a:rPr lang="en-US" altLang="zh-CN" sz="3200" b="1">
                <a:solidFill>
                  <a:schemeClr val="tx1"/>
                </a:solidFill>
                <a:latin typeface="Times New Roman" panose="02020603050405020304" pitchFamily="18" charset="0"/>
              </a:rPr>
              <a:t>C</a:t>
            </a:r>
            <a:endParaRPr lang="en-US" altLang="zh-CN" b="1">
              <a:solidFill>
                <a:srgbClr val="000000"/>
              </a:solidFill>
              <a:latin typeface="Times New Roman" panose="02020603050405020304" pitchFamily="18" charset="0"/>
            </a:endParaRPr>
          </a:p>
        </p:txBody>
      </p:sp>
      <p:sp>
        <p:nvSpPr>
          <p:cNvPr id="10247" name="上箭头 10246"/>
          <p:cNvSpPr/>
          <p:nvPr/>
        </p:nvSpPr>
        <p:spPr>
          <a:xfrm>
            <a:off x="4953000" y="762000"/>
            <a:ext cx="152400" cy="762000"/>
          </a:xfrm>
          <a:prstGeom prst="upArrow">
            <a:avLst>
              <a:gd name="adj1" fmla="val 50000"/>
              <a:gd name="adj2" fmla="val 125000"/>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10249" name="文本框 10248"/>
          <p:cNvSpPr txBox="1"/>
          <p:nvPr/>
        </p:nvSpPr>
        <p:spPr>
          <a:xfrm>
            <a:off x="304800" y="3916363"/>
            <a:ext cx="8534400" cy="2408237"/>
          </a:xfrm>
          <a:prstGeom prst="rect">
            <a:avLst/>
          </a:prstGeom>
          <a:noFill/>
          <a:ln w="9525">
            <a:noFill/>
          </a:ln>
        </p:spPr>
        <p:txBody>
          <a:bodyPr>
            <a:spAutoFit/>
          </a:bodyPr>
          <a:p>
            <a:pPr algn="l" eaLnBrk="1" hangingPunct="1">
              <a:spcBef>
                <a:spcPct val="50000"/>
              </a:spcBef>
            </a:pPr>
            <a:r>
              <a:rPr lang="en-US" altLang="zh-CN" b="0"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错误原因</a:t>
            </a:r>
            <a:r>
              <a:rPr lang="en-US" altLang="zh-CN" b="0" dirty="0">
                <a:solidFill>
                  <a:schemeClr val="tx1"/>
                </a:solidFill>
                <a:latin typeface="Times New Roman" panose="02020603050405020304" pitchFamily="18" charset="0"/>
              </a:rPr>
              <a:t>]</a:t>
            </a:r>
            <a:endParaRPr lang="en-US" altLang="zh-CN" b="0" dirty="0">
              <a:solidFill>
                <a:schemeClr val="tx1"/>
              </a:solidFill>
              <a:latin typeface="Times New Roman" panose="02020603050405020304" pitchFamily="18" charset="0"/>
            </a:endParaRPr>
          </a:p>
          <a:p>
            <a:pPr algn="l" eaLnBrk="1" hangingPunct="1">
              <a:spcBef>
                <a:spcPct val="50000"/>
              </a:spcBef>
            </a:pPr>
            <a:r>
              <a:rPr lang="zh-CN" altLang="en-US" dirty="0">
                <a:solidFill>
                  <a:schemeClr val="tx1"/>
                </a:solidFill>
                <a:latin typeface="宋体" panose="02010600030101010101" pitchFamily="2" charset="-122"/>
              </a:rPr>
              <a:t>忽视了随反应的进行，硫酸的浓度将逐渐减小，氧化性消失并减弱。当硫酸消耗到一定程度时，浓硫酸转化为稀硫酸，此时反应停止。</a:t>
            </a:r>
            <a:r>
              <a:rPr lang="zh-CN" altLang="en-US" dirty="0">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Tree>
  </p:cSld>
  <p:clrMapOvr>
    <a:masterClrMapping/>
  </p:clrMapOvr>
  <p:transition>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4274" name="文本框 54273"/>
          <p:cNvSpPr txBox="1"/>
          <p:nvPr/>
        </p:nvSpPr>
        <p:spPr>
          <a:xfrm>
            <a:off x="381000" y="533400"/>
            <a:ext cx="8534400" cy="5089525"/>
          </a:xfrm>
          <a:prstGeom prst="rect">
            <a:avLst/>
          </a:prstGeom>
          <a:noFill/>
          <a:ln w="9525">
            <a:noFill/>
          </a:ln>
        </p:spPr>
        <p:txBody>
          <a:bodyPr>
            <a:spAutoFit/>
          </a:bodyPr>
          <a:p>
            <a:pPr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a:t>
            </a:r>
            <a:endParaRPr lang="en-US" altLang="zh-CN" dirty="0">
              <a:solidFill>
                <a:schemeClr val="tx1"/>
              </a:solidFill>
              <a:latin typeface="宋体" panose="02010600030101010101" pitchFamily="2" charset="-122"/>
              <a:cs typeface="Times New Roman" panose="02020603050405020304" pitchFamily="18" charset="0"/>
            </a:endParaRPr>
          </a:p>
          <a:p>
            <a:pPr eaLnBrk="1" hangingPunct="1">
              <a:spcBef>
                <a:spcPct val="50000"/>
              </a:spcBef>
            </a:pPr>
            <a:r>
              <a:rPr lang="zh-CN" altLang="en-US" dirty="0">
                <a:solidFill>
                  <a:schemeClr val="tx1"/>
                </a:solidFill>
                <a:latin typeface="Times New Roman" panose="02020603050405020304" pitchFamily="18" charset="0"/>
              </a:rPr>
              <a:t>由于该反应属于归中反应，反应机理为：</a:t>
            </a:r>
            <a:r>
              <a:rPr lang="en-US" altLang="zh-CN">
                <a:solidFill>
                  <a:schemeClr val="tx1"/>
                </a:solidFill>
                <a:latin typeface="Times New Roman" panose="02020603050405020304" pitchFamily="18" charset="0"/>
                <a:cs typeface="Times New Roman" panose="02020603050405020304" pitchFamily="18" charset="0"/>
              </a:rPr>
              <a:t>KClO3</a:t>
            </a:r>
            <a:r>
              <a:rPr lang="zh-CN" altLang="en-US">
                <a:solidFill>
                  <a:schemeClr val="tx1"/>
                </a:solidFill>
                <a:latin typeface="Times New Roman" panose="02020603050405020304" pitchFamily="18" charset="0"/>
              </a:rPr>
              <a:t>中</a:t>
            </a:r>
            <a:r>
              <a:rPr lang="en-US" altLang="zh-CN" err="1">
                <a:solidFill>
                  <a:schemeClr val="tx1"/>
                </a:solidFill>
                <a:latin typeface="Times New Roman" panose="02020603050405020304" pitchFamily="18" charset="0"/>
                <a:cs typeface="Times New Roman" panose="02020603050405020304" pitchFamily="18" charset="0"/>
              </a:rPr>
              <a:t>Cl</a:t>
            </a:r>
            <a:r>
              <a:rPr lang="zh-CN" altLang="en-US" dirty="0">
                <a:solidFill>
                  <a:schemeClr val="tx1"/>
                </a:solidFill>
                <a:latin typeface="Times New Roman" panose="02020603050405020304" pitchFamily="18" charset="0"/>
              </a:rPr>
              <a:t>得到</a:t>
            </a:r>
            <a:r>
              <a:rPr lang="en-US" altLang="zh-CN" dirty="0">
                <a:solidFill>
                  <a:schemeClr val="tx1"/>
                </a:solidFill>
                <a:latin typeface="Times New Roman" panose="02020603050405020304" pitchFamily="18" charset="0"/>
                <a:cs typeface="Times New Roman" panose="02020603050405020304" pitchFamily="18" charset="0"/>
              </a:rPr>
              <a:t>5</a:t>
            </a:r>
            <a:r>
              <a:rPr lang="zh-CN" altLang="en-US" dirty="0">
                <a:solidFill>
                  <a:schemeClr val="tx1"/>
                </a:solidFill>
                <a:latin typeface="Times New Roman" panose="02020603050405020304" pitchFamily="18" charset="0"/>
              </a:rPr>
              <a:t>个电子转化为</a:t>
            </a:r>
            <a:r>
              <a:rPr lang="en-US" altLang="zh-CN">
                <a:solidFill>
                  <a:schemeClr val="tx1"/>
                </a:solidFill>
                <a:latin typeface="Times New Roman" panose="02020603050405020304" pitchFamily="18" charset="0"/>
                <a:cs typeface="Times New Roman" panose="02020603050405020304" pitchFamily="18" charset="0"/>
              </a:rPr>
              <a:t>Cl</a:t>
            </a:r>
            <a:r>
              <a:rPr lang="en-US" altLang="zh-CN" sz="2400">
                <a:solidFill>
                  <a:schemeClr val="tx1"/>
                </a:solidFill>
                <a:latin typeface="Times New Roman" panose="02020603050405020304" pitchFamily="18" charset="0"/>
                <a:cs typeface="Times New Roman" panose="02020603050405020304" pitchFamily="18" charset="0"/>
              </a:rPr>
              <a:t>2</a:t>
            </a:r>
            <a:r>
              <a:rPr lang="zh-CN" altLang="en-US" dirty="0">
                <a:solidFill>
                  <a:schemeClr val="tx1"/>
                </a:solidFill>
                <a:latin typeface="Times New Roman" panose="02020603050405020304" pitchFamily="18" charset="0"/>
              </a:rPr>
              <a:t>（被还原）同样的</a:t>
            </a:r>
            <a:r>
              <a:rPr lang="en-US" altLang="zh-CN" err="1">
                <a:solidFill>
                  <a:schemeClr val="tx1"/>
                </a:solidFill>
                <a:latin typeface="Times New Roman" panose="02020603050405020304" pitchFamily="18" charset="0"/>
                <a:cs typeface="Times New Roman" panose="02020603050405020304" pitchFamily="18" charset="0"/>
              </a:rPr>
              <a:t>HCl</a:t>
            </a:r>
            <a:r>
              <a:rPr lang="zh-CN" altLang="en-US" dirty="0">
                <a:solidFill>
                  <a:schemeClr val="tx1"/>
                </a:solidFill>
                <a:latin typeface="Times New Roman" panose="02020603050405020304" pitchFamily="18" charset="0"/>
              </a:rPr>
              <a:t>中的</a:t>
            </a:r>
            <a:r>
              <a:rPr lang="en-US" altLang="zh-CN" err="1">
                <a:solidFill>
                  <a:schemeClr val="tx1"/>
                </a:solidFill>
                <a:latin typeface="Times New Roman" panose="02020603050405020304" pitchFamily="18" charset="0"/>
                <a:cs typeface="Times New Roman" panose="02020603050405020304" pitchFamily="18" charset="0"/>
              </a:rPr>
              <a:t>Cl</a:t>
            </a:r>
            <a:r>
              <a:rPr lang="zh-CN" altLang="en-US" dirty="0">
                <a:solidFill>
                  <a:schemeClr val="tx1"/>
                </a:solidFill>
                <a:latin typeface="Times New Roman" panose="02020603050405020304" pitchFamily="18" charset="0"/>
              </a:rPr>
              <a:t>失去一个电子转化为</a:t>
            </a:r>
            <a:r>
              <a:rPr lang="en-US" altLang="zh-CN">
                <a:solidFill>
                  <a:schemeClr val="tx1"/>
                </a:solidFill>
                <a:latin typeface="Times New Roman" panose="02020603050405020304" pitchFamily="18" charset="0"/>
                <a:cs typeface="Times New Roman" panose="02020603050405020304" pitchFamily="18" charset="0"/>
              </a:rPr>
              <a:t>Cl</a:t>
            </a:r>
            <a:r>
              <a:rPr lang="en-US" altLang="zh-CN" sz="2400">
                <a:solidFill>
                  <a:schemeClr val="tx1"/>
                </a:solidFill>
                <a:latin typeface="Times New Roman" panose="02020603050405020304" pitchFamily="18" charset="0"/>
                <a:cs typeface="Times New Roman" panose="02020603050405020304" pitchFamily="18" charset="0"/>
              </a:rPr>
              <a:t>2</a:t>
            </a:r>
            <a:r>
              <a:rPr lang="zh-CN" altLang="en-US" dirty="0">
                <a:solidFill>
                  <a:schemeClr val="tx1"/>
                </a:solidFill>
                <a:latin typeface="Times New Roman" panose="02020603050405020304" pitchFamily="18" charset="0"/>
              </a:rPr>
              <a:t>（被氧化），反应中氧化产物和还原产物均为</a:t>
            </a:r>
            <a:r>
              <a:rPr lang="en-US" altLang="zh-CN">
                <a:solidFill>
                  <a:schemeClr val="tx1"/>
                </a:solidFill>
                <a:latin typeface="Times New Roman" panose="02020603050405020304" pitchFamily="18" charset="0"/>
                <a:cs typeface="Times New Roman" panose="02020603050405020304" pitchFamily="18" charset="0"/>
              </a:rPr>
              <a:t>Cl</a:t>
            </a:r>
            <a:r>
              <a:rPr lang="en-US" altLang="zh-CN" sz="2400">
                <a:solidFill>
                  <a:schemeClr val="tx1"/>
                </a:solidFill>
                <a:latin typeface="Times New Roman" panose="02020603050405020304" pitchFamily="18" charset="0"/>
                <a:cs typeface="Times New Roman" panose="02020603050405020304" pitchFamily="18" charset="0"/>
              </a:rPr>
              <a:t>2</a:t>
            </a:r>
            <a:r>
              <a:rPr lang="zh-CN" altLang="en-US" dirty="0">
                <a:solidFill>
                  <a:schemeClr val="tx1"/>
                </a:solidFill>
                <a:latin typeface="Times New Roman" panose="02020603050405020304" pitchFamily="18" charset="0"/>
              </a:rPr>
              <a:t>，且氧化产物和还原产物的物质的量之比等于氧化剂得电子数和还原剂失去电子数之比，             即</a:t>
            </a:r>
            <a:r>
              <a:rPr lang="en-US" altLang="zh-CN" dirty="0">
                <a:solidFill>
                  <a:schemeClr val="tx1"/>
                </a:solidFill>
                <a:latin typeface="Times New Roman" panose="02020603050405020304" pitchFamily="18" charset="0"/>
                <a:cs typeface="Times New Roman" panose="02020603050405020304" pitchFamily="18" charset="0"/>
              </a:rPr>
              <a:t>5</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cs typeface="Times New Roman" panose="02020603050405020304" pitchFamily="18" charset="0"/>
              </a:rPr>
              <a:t>1</a:t>
            </a:r>
            <a:r>
              <a:rPr lang="zh-CN" altLang="en-US" dirty="0">
                <a:solidFill>
                  <a:schemeClr val="tx1"/>
                </a:solidFill>
                <a:latin typeface="Times New Roman" panose="02020603050405020304" pitchFamily="18" charset="0"/>
              </a:rPr>
              <a:t>；</a:t>
            </a:r>
            <a:endParaRPr lang="zh-CN" altLang="en-US" dirty="0">
              <a:solidFill>
                <a:schemeClr val="tx1"/>
              </a:solidFill>
              <a:latin typeface="Times New Roman" panose="02020603050405020304" pitchFamily="18" charset="0"/>
            </a:endParaRPr>
          </a:p>
          <a:p>
            <a:pPr eaLnBrk="1" hangingPunct="1">
              <a:spcBef>
                <a:spcPct val="50000"/>
              </a:spcBef>
            </a:pPr>
            <a:r>
              <a:rPr lang="zh-CN" altLang="en-US" dirty="0">
                <a:solidFill>
                  <a:srgbClr val="FF0000"/>
                </a:solidFill>
                <a:latin typeface="黑体" panose="02010609060101010101" pitchFamily="2" charset="-122"/>
                <a:ea typeface="黑体" panose="02010609060101010101" pitchFamily="2" charset="-122"/>
              </a:rPr>
              <a:t>正确答案选择</a:t>
            </a:r>
            <a:r>
              <a:rPr lang="en-US" altLang="zh-CN">
                <a:solidFill>
                  <a:srgbClr val="FF0000"/>
                </a:solidFill>
                <a:latin typeface="黑体" panose="02010609060101010101" pitchFamily="2" charset="-122"/>
                <a:ea typeface="黑体" panose="02010609060101010101" pitchFamily="2" charset="-122"/>
              </a:rPr>
              <a:t>B</a:t>
            </a:r>
            <a:r>
              <a:rPr lang="zh-CN" altLang="en-US">
                <a:solidFill>
                  <a:srgbClr val="FF0000"/>
                </a:solidFill>
                <a:latin typeface="黑体" panose="02010609060101010101" pitchFamily="2" charset="-122"/>
                <a:ea typeface="黑体" panose="02010609060101010101" pitchFamily="2" charset="-122"/>
              </a:rPr>
              <a:t>。</a:t>
            </a:r>
            <a:endParaRPr lang="zh-CN" altLang="en-US">
              <a:solidFill>
                <a:srgbClr val="FF0000"/>
              </a:solidFill>
              <a:latin typeface="黑体" panose="02010609060101010101" pitchFamily="2" charset="-122"/>
              <a:ea typeface="黑体" panose="02010609060101010101" pitchFamily="2"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5298" name="文本框 55297"/>
          <p:cNvSpPr txBox="1"/>
          <p:nvPr/>
        </p:nvSpPr>
        <p:spPr>
          <a:xfrm>
            <a:off x="381000" y="381000"/>
            <a:ext cx="8153400" cy="457200"/>
          </a:xfrm>
          <a:prstGeom prst="rect">
            <a:avLst/>
          </a:prstGeom>
          <a:noFill/>
          <a:ln w="9525">
            <a:noFill/>
          </a:ln>
        </p:spPr>
        <p:txBody>
          <a:bodyPr>
            <a:spAutoFit/>
          </a:bodyPr>
          <a:p>
            <a:pPr algn="l" eaLnBrk="1" hangingPunct="1">
              <a:spcBef>
                <a:spcPct val="50000"/>
              </a:spcBef>
            </a:pPr>
            <a:endParaRPr sz="2400" b="0">
              <a:solidFill>
                <a:schemeClr val="tx1"/>
              </a:solidFill>
              <a:latin typeface="Times New Roman" panose="02020603050405020304" pitchFamily="18" charset="0"/>
            </a:endParaRPr>
          </a:p>
        </p:txBody>
      </p:sp>
      <p:sp>
        <p:nvSpPr>
          <p:cNvPr id="55299" name="文本框 55298"/>
          <p:cNvSpPr txBox="1"/>
          <p:nvPr/>
        </p:nvSpPr>
        <p:spPr>
          <a:xfrm>
            <a:off x="304800" y="641350"/>
            <a:ext cx="8382000" cy="4235450"/>
          </a:xfrm>
          <a:prstGeom prst="rect">
            <a:avLst/>
          </a:prstGeom>
          <a:noFill/>
          <a:ln w="9525">
            <a:noFill/>
          </a:ln>
        </p:spPr>
        <p:txBody>
          <a:bodyPr>
            <a:spAutoFit/>
          </a:bodyPr>
          <a:p>
            <a:pPr algn="l" eaLnBrk="1" hangingPunct="1"/>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12</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r>
              <a:rPr lang="zh-CN" altLang="en-US" dirty="0">
                <a:solidFill>
                  <a:schemeClr val="tx1"/>
                </a:solidFill>
                <a:latin typeface="宋体" panose="02010600030101010101" pitchFamily="2" charset="-122"/>
              </a:rPr>
              <a:t>在一定条件下，</a:t>
            </a:r>
            <a:r>
              <a:rPr lang="en-US" altLang="zh-CN">
                <a:solidFill>
                  <a:schemeClr val="tx1"/>
                </a:solidFill>
                <a:latin typeface="Times New Roman" panose="02020603050405020304" pitchFamily="18" charset="0"/>
              </a:rPr>
              <a:t>RO</a:t>
            </a:r>
            <a:r>
              <a:rPr lang="en-US" altLang="zh-CN" sz="2400">
                <a:solidFill>
                  <a:schemeClr val="tx1"/>
                </a:solidFill>
                <a:latin typeface="Times New Roman" panose="02020603050405020304" pitchFamily="18" charset="0"/>
              </a:rPr>
              <a:t>3 </a:t>
            </a:r>
            <a:r>
              <a:rPr lang="en-US" altLang="zh-CN" baseline="30000">
                <a:solidFill>
                  <a:schemeClr val="tx1"/>
                </a:solidFill>
                <a:latin typeface="Times New Roman" panose="02020603050405020304" pitchFamily="18" charset="0"/>
              </a:rPr>
              <a:t>n-</a:t>
            </a:r>
            <a:r>
              <a:rPr lang="zh-CN" altLang="en-US" dirty="0">
                <a:solidFill>
                  <a:schemeClr val="tx1"/>
                </a:solidFill>
                <a:latin typeface="宋体" panose="02010600030101010101" pitchFamily="2" charset="-122"/>
              </a:rPr>
              <a:t>和 </a:t>
            </a:r>
            <a:r>
              <a:rPr lang="en-US" altLang="zh-CN">
                <a:solidFill>
                  <a:schemeClr val="tx1"/>
                </a:solidFill>
                <a:latin typeface="Times New Roman" panose="02020603050405020304" pitchFamily="18" charset="0"/>
              </a:rPr>
              <a:t>I</a:t>
            </a:r>
            <a:r>
              <a:rPr lang="en-US" altLang="zh-CN" baseline="30000" dirty="0">
                <a:solidFill>
                  <a:schemeClr val="tx1"/>
                </a:solidFill>
                <a:latin typeface="Times New Roman" panose="02020603050405020304" pitchFamily="18" charset="0"/>
              </a:rPr>
              <a:t>-  </a:t>
            </a:r>
            <a:r>
              <a:rPr lang="zh-CN" altLang="en-US" dirty="0">
                <a:solidFill>
                  <a:schemeClr val="tx1"/>
                </a:solidFill>
                <a:latin typeface="宋体" panose="02010600030101010101" pitchFamily="2" charset="-122"/>
              </a:rPr>
              <a:t>发生的离子方程式如下：</a:t>
            </a:r>
            <a:br>
              <a:rPr lang="zh-CN" altLang="en-US" dirty="0">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RO</a:t>
            </a:r>
            <a:r>
              <a:rPr lang="en-US" altLang="zh-CN" sz="2400">
                <a:solidFill>
                  <a:schemeClr val="tx1"/>
                </a:solidFill>
                <a:latin typeface="Times New Roman" panose="02020603050405020304" pitchFamily="18" charset="0"/>
              </a:rPr>
              <a:t>3 </a:t>
            </a:r>
            <a:r>
              <a:rPr lang="en-US" altLang="zh-CN" baseline="30000">
                <a:solidFill>
                  <a:schemeClr val="tx1"/>
                </a:solidFill>
                <a:latin typeface="Times New Roman" panose="02020603050405020304" pitchFamily="18" charset="0"/>
              </a:rPr>
              <a:t>n-</a:t>
            </a:r>
            <a:r>
              <a:rPr lang="en-US" altLang="zh-CN">
                <a:solidFill>
                  <a:schemeClr val="tx1"/>
                </a:solidFill>
                <a:latin typeface="Times New Roman" panose="02020603050405020304" pitchFamily="18" charset="0"/>
              </a:rPr>
              <a:t>+ 6I</a:t>
            </a:r>
            <a:r>
              <a:rPr lang="en-US" altLang="zh-CN" baseline="3000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+ 6H</a:t>
            </a:r>
            <a:r>
              <a:rPr lang="en-US" altLang="zh-CN" baseline="3000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 R</a:t>
            </a:r>
            <a:r>
              <a:rPr lang="en-US" altLang="zh-CN" baseline="3000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+ 3I</a:t>
            </a:r>
            <a:r>
              <a:rPr lang="en-US" altLang="zh-CN" sz="2400">
                <a:solidFill>
                  <a:schemeClr val="tx1"/>
                </a:solidFill>
                <a:latin typeface="Times New Roman" panose="02020603050405020304" pitchFamily="18" charset="0"/>
              </a:rPr>
              <a:t>2 </a:t>
            </a:r>
            <a:r>
              <a:rPr lang="en-US" altLang="zh-CN">
                <a:solidFill>
                  <a:schemeClr val="tx1"/>
                </a:solidFill>
                <a:latin typeface="Times New Roman" panose="02020603050405020304" pitchFamily="18" charset="0"/>
              </a:rPr>
              <a:t>+ 3H</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br>
              <a:rPr lang="en-US" altLang="zh-CN">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(1) RO</a:t>
            </a:r>
            <a:r>
              <a:rPr lang="en-US" altLang="zh-CN" sz="2400">
                <a:solidFill>
                  <a:schemeClr val="tx1"/>
                </a:solidFill>
                <a:latin typeface="Times New Roman" panose="02020603050405020304" pitchFamily="18" charset="0"/>
              </a:rPr>
              <a:t>3 </a:t>
            </a:r>
            <a:r>
              <a:rPr lang="en-US" altLang="zh-CN" baseline="30000">
                <a:solidFill>
                  <a:schemeClr val="tx1"/>
                </a:solidFill>
                <a:latin typeface="Times New Roman" panose="02020603050405020304" pitchFamily="18" charset="0"/>
              </a:rPr>
              <a:t>n-</a:t>
            </a:r>
            <a:r>
              <a:rPr lang="zh-CN" altLang="en-US">
                <a:solidFill>
                  <a:schemeClr val="tx1"/>
                </a:solidFill>
                <a:latin typeface="宋体" panose="02010600030101010101" pitchFamily="2" charset="-122"/>
              </a:rPr>
              <a:t>中</a:t>
            </a:r>
            <a:r>
              <a:rPr lang="en-US" altLang="zh-CN">
                <a:solidFill>
                  <a:schemeClr val="tx1"/>
                </a:solidFill>
                <a:latin typeface="Times New Roman" panose="02020603050405020304" pitchFamily="18" charset="0"/>
              </a:rPr>
              <a:t>R</a:t>
            </a:r>
            <a:r>
              <a:rPr lang="zh-CN" altLang="en-US" dirty="0">
                <a:solidFill>
                  <a:schemeClr val="tx1"/>
                </a:solidFill>
                <a:latin typeface="宋体" panose="02010600030101010101" pitchFamily="2" charset="-122"/>
              </a:rPr>
              <a:t>元素的化合价是</a:t>
            </a:r>
            <a:r>
              <a:rPr lang="en-US" altLang="zh-CN" dirty="0">
                <a:solidFill>
                  <a:schemeClr val="tx1"/>
                </a:solidFill>
                <a:latin typeface="Times New Roman" panose="02020603050405020304" pitchFamily="18" charset="0"/>
              </a:rPr>
              <a:t>_____________</a:t>
            </a:r>
            <a:br>
              <a:rPr lang="en-US" altLang="zh-CN" dirty="0">
                <a:solidFill>
                  <a:schemeClr val="tx1"/>
                </a:solidFill>
                <a:latin typeface="Times New Roman" panose="02020603050405020304" pitchFamily="18" charset="0"/>
              </a:rPr>
            </a:br>
            <a:r>
              <a:rPr lang="en-US" altLang="zh-CN" dirty="0">
                <a:solidFill>
                  <a:schemeClr val="tx1"/>
                </a:solidFill>
                <a:latin typeface="Times New Roman" panose="02020603050405020304" pitchFamily="18" charset="0"/>
              </a:rPr>
              <a:t>(2) </a:t>
            </a:r>
            <a:r>
              <a:rPr lang="en-US" altLang="zh-CN">
                <a:solidFill>
                  <a:schemeClr val="tx1"/>
                </a:solidFill>
                <a:latin typeface="Times New Roman" panose="02020603050405020304" pitchFamily="18" charset="0"/>
              </a:rPr>
              <a:t>R</a:t>
            </a:r>
            <a:r>
              <a:rPr lang="zh-CN" altLang="en-US" dirty="0">
                <a:solidFill>
                  <a:schemeClr val="tx1"/>
                </a:solidFill>
                <a:latin typeface="宋体" panose="02010600030101010101" pitchFamily="2" charset="-122"/>
              </a:rPr>
              <a:t>元素的原子最外层电子数是</a:t>
            </a:r>
            <a:r>
              <a:rPr lang="en-US" altLang="zh-CN" dirty="0">
                <a:solidFill>
                  <a:schemeClr val="tx1"/>
                </a:solidFill>
                <a:latin typeface="Times New Roman" panose="02020603050405020304" pitchFamily="18" charset="0"/>
              </a:rPr>
              <a:t>________</a:t>
            </a:r>
            <a:r>
              <a:rPr lang="zh-CN" altLang="en-US" dirty="0">
                <a:solidFill>
                  <a:schemeClr val="tx1"/>
                </a:solidFill>
                <a:latin typeface="宋体" panose="02010600030101010101" pitchFamily="2" charset="-122"/>
              </a:rPr>
              <a:t>。</a:t>
            </a:r>
            <a:br>
              <a:rPr lang="zh-CN" altLang="en-US" dirty="0">
                <a:solidFill>
                  <a:schemeClr val="tx1"/>
                </a:solidFill>
                <a:latin typeface="Times New Roman" panose="02020603050405020304" pitchFamily="18" charset="0"/>
              </a:rPr>
            </a:br>
            <a:endParaRPr lang="zh-CN" altLang="en-US">
              <a:solidFill>
                <a:schemeClr val="tx1"/>
              </a:solidFill>
              <a:latin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6322" name="文本框 56321"/>
          <p:cNvSpPr txBox="1"/>
          <p:nvPr/>
        </p:nvSpPr>
        <p:spPr>
          <a:xfrm>
            <a:off x="381000" y="533400"/>
            <a:ext cx="8153400" cy="5027613"/>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a:t>
            </a:r>
            <a:r>
              <a:rPr lang="en-US" altLang="zh-CN" dirty="0">
                <a:solidFill>
                  <a:schemeClr val="tx1"/>
                </a:solidFill>
                <a:latin typeface="Times New Roman" panose="02020603050405020304" pitchFamily="18" charset="0"/>
              </a:rPr>
              <a:t>1</a:t>
            </a:r>
            <a:r>
              <a:rPr lang="zh-CN" altLang="en-US" dirty="0">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R</a:t>
            </a:r>
            <a:r>
              <a:rPr lang="zh-CN" altLang="en-US" dirty="0">
                <a:solidFill>
                  <a:schemeClr val="tx1"/>
                </a:solidFill>
                <a:latin typeface="宋体" panose="02010600030101010101" pitchFamily="2" charset="-122"/>
              </a:rPr>
              <a:t>的化合价为</a:t>
            </a:r>
            <a:r>
              <a:rPr lang="en-US" altLang="zh-CN" dirty="0">
                <a:solidFill>
                  <a:schemeClr val="tx1"/>
                </a:solidFill>
                <a:latin typeface="Times New Roman" panose="02020603050405020304" pitchFamily="18" charset="0"/>
              </a:rPr>
              <a:t>6-</a:t>
            </a:r>
            <a:r>
              <a:rPr lang="en-US" altLang="zh-CN">
                <a:solidFill>
                  <a:schemeClr val="tx1"/>
                </a:solidFill>
                <a:latin typeface="Times New Roman" panose="02020603050405020304" pitchFamily="18" charset="0"/>
              </a:rPr>
              <a:t>n</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R</a:t>
            </a:r>
            <a:r>
              <a:rPr lang="zh-CN" altLang="en-US" dirty="0">
                <a:solidFill>
                  <a:schemeClr val="tx1"/>
                </a:solidFill>
                <a:latin typeface="宋体" panose="02010600030101010101" pitchFamily="2" charset="-122"/>
              </a:rPr>
              <a:t>最外层电子数为</a:t>
            </a:r>
            <a:r>
              <a:rPr lang="en-US" altLang="zh-CN" dirty="0">
                <a:solidFill>
                  <a:schemeClr val="tx1"/>
                </a:solidFill>
                <a:latin typeface="Times New Roman" panose="02020603050405020304" pitchFamily="18" charset="0"/>
              </a:rPr>
              <a:t>5</a:t>
            </a:r>
            <a:br>
              <a:rPr lang="en-US" altLang="zh-CN" dirty="0">
                <a:solidFill>
                  <a:schemeClr val="tx1"/>
                </a:solidFill>
                <a:latin typeface="Times New Roman" panose="02020603050405020304" pitchFamily="18" charset="0"/>
              </a:rPr>
            </a:br>
            <a:endParaRPr lang="en-US" altLang="zh-CN" dirty="0">
              <a:solidFill>
                <a:schemeClr val="tx1"/>
              </a:solidFill>
              <a:latin typeface="Times New Roman" panose="02020603050405020304" pitchFamily="18" charset="0"/>
            </a:endParaRPr>
          </a:p>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a:t>
            </a:r>
            <a:r>
              <a:rPr lang="en-US" altLang="zh-CN" dirty="0">
                <a:solidFill>
                  <a:schemeClr val="tx1"/>
                </a:solidFill>
                <a:latin typeface="Times New Roman" panose="02020603050405020304" pitchFamily="18" charset="0"/>
              </a:rPr>
              <a:t>1</a:t>
            </a:r>
            <a:r>
              <a:rPr lang="zh-CN" altLang="en-US" dirty="0">
                <a:solidFill>
                  <a:schemeClr val="tx1"/>
                </a:solidFill>
                <a:latin typeface="宋体" panose="02010600030101010101" pitchFamily="2" charset="-122"/>
              </a:rPr>
              <a:t>）没有注意到</a:t>
            </a:r>
            <a:r>
              <a:rPr lang="en-US" altLang="zh-CN">
                <a:solidFill>
                  <a:schemeClr val="tx1"/>
                </a:solidFill>
                <a:latin typeface="Times New Roman" panose="02020603050405020304" pitchFamily="18" charset="0"/>
              </a:rPr>
              <a:t>RO</a:t>
            </a:r>
            <a:r>
              <a:rPr lang="en-US" altLang="zh-CN" sz="2400">
                <a:solidFill>
                  <a:schemeClr val="tx1"/>
                </a:solidFill>
                <a:latin typeface="Times New Roman" panose="02020603050405020304" pitchFamily="18" charset="0"/>
              </a:rPr>
              <a:t>3 </a:t>
            </a:r>
            <a:r>
              <a:rPr lang="en-US" altLang="zh-CN" baseline="30000">
                <a:solidFill>
                  <a:schemeClr val="tx1"/>
                </a:solidFill>
                <a:latin typeface="Times New Roman" panose="02020603050405020304" pitchFamily="18" charset="0"/>
              </a:rPr>
              <a:t>n-</a:t>
            </a:r>
            <a:r>
              <a:rPr lang="zh-CN" altLang="en-US" dirty="0">
                <a:solidFill>
                  <a:schemeClr val="tx1"/>
                </a:solidFill>
                <a:latin typeface="宋体" panose="02010600030101010101" pitchFamily="2" charset="-122"/>
              </a:rPr>
              <a:t>带电核，而只注意到化合物中各元素化合价代数和为</a:t>
            </a:r>
            <a:r>
              <a:rPr lang="en-US" altLang="zh-CN" dirty="0">
                <a:solidFill>
                  <a:schemeClr val="tx1"/>
                </a:solidFill>
                <a:latin typeface="Times New Roman" panose="02020603050405020304" pitchFamily="18" charset="0"/>
              </a:rPr>
              <a:t>0</a:t>
            </a:r>
            <a:r>
              <a:rPr lang="zh-CN" altLang="en-US" dirty="0">
                <a:solidFill>
                  <a:schemeClr val="tx1"/>
                </a:solidFill>
                <a:latin typeface="宋体" panose="02010600030101010101" pitchFamily="2" charset="-122"/>
              </a:rPr>
              <a:t>的事实；（</a:t>
            </a:r>
            <a:r>
              <a:rPr lang="en-US" altLang="zh-CN" dirty="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）错误在于求出</a:t>
            </a:r>
            <a:r>
              <a:rPr lang="en-US" altLang="zh-CN">
                <a:solidFill>
                  <a:schemeClr val="tx1"/>
                </a:solidFill>
                <a:latin typeface="Times New Roman" panose="02020603050405020304" pitchFamily="18" charset="0"/>
              </a:rPr>
              <a:t>R</a:t>
            </a:r>
            <a:r>
              <a:rPr lang="zh-CN" altLang="en-US" dirty="0">
                <a:solidFill>
                  <a:schemeClr val="tx1"/>
                </a:solidFill>
                <a:latin typeface="宋体" panose="02010600030101010101" pitchFamily="2" charset="-122"/>
              </a:rPr>
              <a:t>的化合价为</a:t>
            </a:r>
            <a:r>
              <a:rPr lang="en-US" altLang="zh-CN" dirty="0">
                <a:solidFill>
                  <a:schemeClr val="tx1"/>
                </a:solidFill>
                <a:latin typeface="Times New Roman" panose="02020603050405020304" pitchFamily="18" charset="0"/>
              </a:rPr>
              <a:t>+5</a:t>
            </a:r>
            <a:r>
              <a:rPr lang="zh-CN" altLang="en-US" dirty="0">
                <a:solidFill>
                  <a:schemeClr val="tx1"/>
                </a:solidFill>
                <a:latin typeface="宋体" panose="02010600030101010101" pitchFamily="2" charset="-122"/>
              </a:rPr>
              <a:t>后，认为</a:t>
            </a:r>
            <a:r>
              <a:rPr lang="en-US" altLang="zh-CN" dirty="0">
                <a:solidFill>
                  <a:schemeClr val="tx1"/>
                </a:solidFill>
                <a:latin typeface="Times New Roman" panose="02020603050405020304" pitchFamily="18" charset="0"/>
              </a:rPr>
              <a:t>+5</a:t>
            </a:r>
            <a:r>
              <a:rPr lang="zh-CN" altLang="en-US" dirty="0">
                <a:solidFill>
                  <a:schemeClr val="tx1"/>
                </a:solidFill>
                <a:latin typeface="宋体" panose="02010600030101010101" pitchFamily="2" charset="-122"/>
              </a:rPr>
              <a:t>价为该元素的最高正价，从而推断最外层电子数为</a:t>
            </a:r>
            <a:r>
              <a:rPr lang="en-US" altLang="zh-CN" dirty="0">
                <a:solidFill>
                  <a:schemeClr val="tx1"/>
                </a:solidFill>
                <a:latin typeface="Times New Roman" panose="02020603050405020304" pitchFamily="18" charset="0"/>
              </a:rPr>
              <a:t>5</a:t>
            </a:r>
            <a:r>
              <a:rPr lang="zh-CN" altLang="en-US" dirty="0">
                <a:solidFill>
                  <a:schemeClr val="tx1"/>
                </a:solidFill>
                <a:latin typeface="宋体" panose="02010600030101010101" pitchFamily="2" charset="-122"/>
              </a:rPr>
              <a:t>。</a:t>
            </a:r>
            <a:br>
              <a:rPr lang="zh-CN" altLang="en-US" dirty="0">
                <a:solidFill>
                  <a:schemeClr val="tx1"/>
                </a:solidFill>
                <a:latin typeface="Times New Roman" panose="02020603050405020304" pitchFamily="18" charset="0"/>
              </a:rPr>
            </a:br>
            <a:endParaRPr lang="zh-CN" altLang="en-US">
              <a:solidFill>
                <a:schemeClr val="tx1"/>
              </a:solidFill>
              <a:latin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7346" name="文本框 57345"/>
          <p:cNvSpPr txBox="1"/>
          <p:nvPr/>
        </p:nvSpPr>
        <p:spPr>
          <a:xfrm>
            <a:off x="228600" y="457200"/>
            <a:ext cx="8534400" cy="4845050"/>
          </a:xfrm>
          <a:prstGeom prst="rect">
            <a:avLst/>
          </a:prstGeom>
          <a:noFill/>
          <a:ln w="9525">
            <a:noFill/>
          </a:ln>
        </p:spPr>
        <p:txBody>
          <a:bodyPr>
            <a:spAutoFit/>
          </a:bodyPr>
          <a:p>
            <a:pPr eaLnBrk="1" hangingPunct="1">
              <a:spcBef>
                <a:spcPct val="50000"/>
              </a:spcBef>
            </a:pPr>
            <a:r>
              <a:rPr lang="en-US" altLang="zh-CN" sz="3600"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sz="3600" dirty="0">
                <a:solidFill>
                  <a:schemeClr val="tx1"/>
                </a:solidFill>
                <a:latin typeface="宋体" panose="02010600030101010101" pitchFamily="2" charset="-122"/>
                <a:cs typeface="Times New Roman" panose="02020603050405020304" pitchFamily="18" charset="0"/>
              </a:rPr>
              <a:t>]</a:t>
            </a:r>
            <a:endParaRPr lang="en-US" altLang="zh-CN" sz="3600" dirty="0">
              <a:solidFill>
                <a:schemeClr val="tx1"/>
              </a:solidFill>
              <a:latin typeface="宋体" panose="02010600030101010101" pitchFamily="2" charset="-122"/>
              <a:cs typeface="Times New Roman" panose="02020603050405020304" pitchFamily="18" charset="0"/>
            </a:endParaRPr>
          </a:p>
          <a:p>
            <a:pPr eaLnBrk="1" hangingPunct="1">
              <a:spcBef>
                <a:spcPct val="50000"/>
              </a:spcBef>
            </a:pP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cs typeface="Times New Roman" panose="02020603050405020304" pitchFamily="18" charset="0"/>
              </a:rPr>
              <a:t>1</a:t>
            </a:r>
            <a:r>
              <a:rPr lang="zh-CN" altLang="en-US" dirty="0">
                <a:solidFill>
                  <a:schemeClr val="tx1"/>
                </a:solidFill>
                <a:latin typeface="Times New Roman" panose="02020603050405020304" pitchFamily="18" charset="0"/>
              </a:rPr>
              <a:t>）根据离子反应电核守恒思想，可以推断反应前的离子所带电核总数为</a:t>
            </a:r>
            <a:r>
              <a:rPr lang="en-US" altLang="zh-CN" dirty="0">
                <a:solidFill>
                  <a:schemeClr val="tx1"/>
                </a:solidFill>
                <a:latin typeface="Times New Roman" panose="02020603050405020304" pitchFamily="18" charset="0"/>
                <a:cs typeface="Times New Roman" panose="02020603050405020304" pitchFamily="18" charset="0"/>
              </a:rPr>
              <a:t>-1</a:t>
            </a:r>
            <a:r>
              <a:rPr lang="zh-CN" altLang="en-US" dirty="0">
                <a:solidFill>
                  <a:schemeClr val="tx1"/>
                </a:solidFill>
                <a:latin typeface="Times New Roman" panose="02020603050405020304" pitchFamily="18" charset="0"/>
              </a:rPr>
              <a:t>（因为反应后离子所带电核总数为</a:t>
            </a:r>
            <a:r>
              <a:rPr lang="en-US" altLang="zh-CN" dirty="0">
                <a:solidFill>
                  <a:schemeClr val="tx1"/>
                </a:solidFill>
                <a:latin typeface="Times New Roman" panose="02020603050405020304" pitchFamily="18" charset="0"/>
                <a:cs typeface="Times New Roman" panose="02020603050405020304" pitchFamily="18" charset="0"/>
              </a:rPr>
              <a:t>-1</a:t>
            </a:r>
            <a:r>
              <a:rPr lang="zh-CN" altLang="en-US" dirty="0">
                <a:solidFill>
                  <a:schemeClr val="tx1"/>
                </a:solidFill>
                <a:latin typeface="Times New Roman" panose="02020603050405020304" pitchFamily="18" charset="0"/>
              </a:rPr>
              <a:t>）。又因为</a:t>
            </a:r>
            <a:r>
              <a:rPr lang="en-US" altLang="zh-CN">
                <a:solidFill>
                  <a:schemeClr val="tx1"/>
                </a:solidFill>
                <a:latin typeface="Times New Roman" panose="02020603050405020304" pitchFamily="18" charset="0"/>
                <a:cs typeface="Times New Roman" panose="02020603050405020304" pitchFamily="18" charset="0"/>
              </a:rPr>
              <a:t>I</a:t>
            </a:r>
            <a:r>
              <a:rPr lang="en-US" altLang="zh-CN" baseline="30000">
                <a:solidFill>
                  <a:schemeClr val="tx1"/>
                </a:solidFill>
                <a:latin typeface="Times New Roman" panose="02020603050405020304" pitchFamily="18" charset="0"/>
                <a:cs typeface="Times New Roman" panose="02020603050405020304" pitchFamily="18" charset="0"/>
              </a:rPr>
              <a:t>-</a:t>
            </a:r>
            <a:r>
              <a:rPr lang="zh-CN" altLang="en-US">
                <a:solidFill>
                  <a:schemeClr val="tx1"/>
                </a:solidFill>
                <a:latin typeface="Times New Roman" panose="02020603050405020304" pitchFamily="18" charset="0"/>
              </a:rPr>
              <a:t>与</a:t>
            </a:r>
            <a:r>
              <a:rPr lang="en-US" altLang="zh-CN">
                <a:solidFill>
                  <a:schemeClr val="tx1"/>
                </a:solidFill>
                <a:latin typeface="Times New Roman" panose="02020603050405020304" pitchFamily="18" charset="0"/>
                <a:cs typeface="Times New Roman" panose="02020603050405020304" pitchFamily="18" charset="0"/>
              </a:rPr>
              <a:t>H</a:t>
            </a:r>
            <a:r>
              <a:rPr lang="en-US" altLang="zh-CN" baseline="30000">
                <a:solidFill>
                  <a:schemeClr val="tx1"/>
                </a:solidFill>
                <a:latin typeface="Times New Roman" panose="02020603050405020304" pitchFamily="18" charset="0"/>
                <a:cs typeface="Times New Roman" panose="02020603050405020304" pitchFamily="18" charset="0"/>
              </a:rPr>
              <a:t>+</a:t>
            </a:r>
            <a:r>
              <a:rPr lang="zh-CN" altLang="en-US" dirty="0">
                <a:solidFill>
                  <a:schemeClr val="tx1"/>
                </a:solidFill>
                <a:latin typeface="Times New Roman" panose="02020603050405020304" pitchFamily="18" charset="0"/>
              </a:rPr>
              <a:t>离子所带电核总数为之和为</a:t>
            </a:r>
            <a:r>
              <a:rPr lang="en-US" altLang="zh-CN" dirty="0">
                <a:solidFill>
                  <a:schemeClr val="tx1"/>
                </a:solidFill>
                <a:latin typeface="Times New Roman" panose="02020603050405020304" pitchFamily="18" charset="0"/>
                <a:cs typeface="Times New Roman" panose="02020603050405020304" pitchFamily="18" charset="0"/>
              </a:rPr>
              <a:t>0</a:t>
            </a:r>
            <a:r>
              <a:rPr lang="zh-CN" altLang="en-US" dirty="0">
                <a:solidFill>
                  <a:schemeClr val="tx1"/>
                </a:solidFill>
                <a:latin typeface="Times New Roman" panose="02020603050405020304" pitchFamily="18" charset="0"/>
              </a:rPr>
              <a:t>，因此</a:t>
            </a:r>
            <a:r>
              <a:rPr lang="en-US" altLang="zh-CN">
                <a:solidFill>
                  <a:schemeClr val="tx1"/>
                </a:solidFill>
                <a:latin typeface="Times New Roman" panose="02020603050405020304" pitchFamily="18" charset="0"/>
                <a:cs typeface="Times New Roman" panose="02020603050405020304" pitchFamily="18" charset="0"/>
              </a:rPr>
              <a:t>RO</a:t>
            </a:r>
            <a:r>
              <a:rPr lang="en-US" altLang="zh-CN" sz="2400">
                <a:solidFill>
                  <a:schemeClr val="tx1"/>
                </a:solidFill>
                <a:latin typeface="Times New Roman" panose="02020603050405020304" pitchFamily="18" charset="0"/>
                <a:cs typeface="Times New Roman" panose="02020603050405020304" pitchFamily="18" charset="0"/>
              </a:rPr>
              <a:t>3</a:t>
            </a:r>
            <a:r>
              <a:rPr lang="en-US" altLang="zh-CN">
                <a:solidFill>
                  <a:schemeClr val="tx1"/>
                </a:solidFill>
                <a:latin typeface="Times New Roman" panose="02020603050405020304" pitchFamily="18" charset="0"/>
                <a:cs typeface="Times New Roman" panose="02020603050405020304" pitchFamily="18" charset="0"/>
              </a:rPr>
              <a:t> </a:t>
            </a:r>
            <a:r>
              <a:rPr lang="en-US" altLang="zh-CN" baseline="30000">
                <a:solidFill>
                  <a:schemeClr val="tx1"/>
                </a:solidFill>
                <a:latin typeface="Times New Roman" panose="02020603050405020304" pitchFamily="18" charset="0"/>
                <a:cs typeface="Times New Roman" panose="02020603050405020304" pitchFamily="18" charset="0"/>
              </a:rPr>
              <a:t>n-</a:t>
            </a:r>
            <a:r>
              <a:rPr lang="zh-CN" altLang="en-US" dirty="0">
                <a:solidFill>
                  <a:schemeClr val="tx1"/>
                </a:solidFill>
                <a:latin typeface="Times New Roman" panose="02020603050405020304" pitchFamily="18" charset="0"/>
              </a:rPr>
              <a:t>所带电核数为</a:t>
            </a:r>
            <a:r>
              <a:rPr lang="en-US" altLang="zh-CN" dirty="0">
                <a:solidFill>
                  <a:schemeClr val="tx1"/>
                </a:solidFill>
                <a:latin typeface="Times New Roman" panose="02020603050405020304" pitchFamily="18" charset="0"/>
                <a:cs typeface="Times New Roman" panose="02020603050405020304" pitchFamily="18" charset="0"/>
              </a:rPr>
              <a:t>-1</a:t>
            </a:r>
            <a:r>
              <a:rPr lang="zh-CN" altLang="en-US" dirty="0">
                <a:solidFill>
                  <a:schemeClr val="tx1"/>
                </a:solidFill>
                <a:latin typeface="Times New Roman" panose="02020603050405020304" pitchFamily="18" charset="0"/>
              </a:rPr>
              <a:t>，因此</a:t>
            </a:r>
            <a:r>
              <a:rPr lang="en-US" altLang="zh-CN">
                <a:solidFill>
                  <a:schemeClr val="tx1"/>
                </a:solidFill>
                <a:latin typeface="Times New Roman" panose="02020603050405020304" pitchFamily="18" charset="0"/>
                <a:cs typeface="Times New Roman" panose="02020603050405020304" pitchFamily="18" charset="0"/>
              </a:rPr>
              <a:t>n=1</a:t>
            </a:r>
            <a:r>
              <a:rPr lang="zh-CN" altLang="en-US" dirty="0">
                <a:solidFill>
                  <a:schemeClr val="tx1"/>
                </a:solidFill>
                <a:latin typeface="Times New Roman" panose="02020603050405020304" pitchFamily="18" charset="0"/>
              </a:rPr>
              <a:t>。于是可以推断</a:t>
            </a:r>
            <a:r>
              <a:rPr lang="en-US" altLang="zh-CN">
                <a:solidFill>
                  <a:schemeClr val="tx1"/>
                </a:solidFill>
                <a:latin typeface="Times New Roman" panose="02020603050405020304" pitchFamily="18" charset="0"/>
                <a:cs typeface="Times New Roman" panose="02020603050405020304" pitchFamily="18" charset="0"/>
              </a:rPr>
              <a:t>RO3 </a:t>
            </a:r>
            <a:r>
              <a:rPr lang="en-US" altLang="zh-CN" baseline="30000">
                <a:solidFill>
                  <a:schemeClr val="tx1"/>
                </a:solidFill>
                <a:latin typeface="Times New Roman" panose="02020603050405020304" pitchFamily="18" charset="0"/>
                <a:cs typeface="Times New Roman" panose="02020603050405020304" pitchFamily="18" charset="0"/>
              </a:rPr>
              <a:t>n-</a:t>
            </a:r>
            <a:r>
              <a:rPr lang="zh-CN" altLang="en-US">
                <a:solidFill>
                  <a:schemeClr val="tx1"/>
                </a:solidFill>
                <a:latin typeface="Times New Roman" panose="02020603050405020304" pitchFamily="18" charset="0"/>
              </a:rPr>
              <a:t>中</a:t>
            </a:r>
            <a:r>
              <a:rPr lang="en-US" altLang="zh-CN">
                <a:solidFill>
                  <a:schemeClr val="tx1"/>
                </a:solidFill>
                <a:latin typeface="Times New Roman" panose="02020603050405020304" pitchFamily="18" charset="0"/>
                <a:cs typeface="Times New Roman" panose="02020603050405020304" pitchFamily="18" charset="0"/>
              </a:rPr>
              <a:t>R</a:t>
            </a:r>
            <a:r>
              <a:rPr lang="zh-CN" altLang="en-US" dirty="0">
                <a:solidFill>
                  <a:schemeClr val="tx1"/>
                </a:solidFill>
                <a:latin typeface="Times New Roman" panose="02020603050405020304" pitchFamily="18" charset="0"/>
              </a:rPr>
              <a:t>的化合价为</a:t>
            </a:r>
            <a:r>
              <a:rPr lang="en-US" altLang="zh-CN" dirty="0">
                <a:solidFill>
                  <a:schemeClr val="tx1"/>
                </a:solidFill>
                <a:latin typeface="Times New Roman" panose="02020603050405020304" pitchFamily="18" charset="0"/>
                <a:cs typeface="Times New Roman" panose="02020603050405020304" pitchFamily="18" charset="0"/>
              </a:rPr>
              <a:t>+5</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cs typeface="Times New Roman" panose="02020603050405020304" pitchFamily="18" charset="0"/>
              </a:rPr>
              <a:t>2</a:t>
            </a:r>
            <a:r>
              <a:rPr lang="zh-CN" altLang="en-US" dirty="0">
                <a:solidFill>
                  <a:schemeClr val="tx1"/>
                </a:solidFill>
                <a:latin typeface="Times New Roman" panose="02020603050405020304" pitchFamily="18" charset="0"/>
              </a:rPr>
              <a:t>）由于</a:t>
            </a:r>
            <a:r>
              <a:rPr lang="en-US" altLang="zh-CN">
                <a:solidFill>
                  <a:schemeClr val="tx1"/>
                </a:solidFill>
                <a:latin typeface="Times New Roman" panose="02020603050405020304" pitchFamily="18" charset="0"/>
                <a:cs typeface="Times New Roman" panose="02020603050405020304" pitchFamily="18" charset="0"/>
              </a:rPr>
              <a:t>R</a:t>
            </a:r>
            <a:r>
              <a:rPr lang="en-US" altLang="zh-CN" baseline="30000">
                <a:solidFill>
                  <a:schemeClr val="tx1"/>
                </a:solidFill>
                <a:latin typeface="Times New Roman" panose="02020603050405020304" pitchFamily="18" charset="0"/>
                <a:cs typeface="Times New Roman" panose="02020603050405020304" pitchFamily="18" charset="0"/>
              </a:rPr>
              <a:t>-</a:t>
            </a:r>
            <a:r>
              <a:rPr lang="zh-CN" altLang="en-US" dirty="0">
                <a:solidFill>
                  <a:schemeClr val="tx1"/>
                </a:solidFill>
                <a:latin typeface="Times New Roman" panose="02020603050405020304" pitchFamily="18" charset="0"/>
              </a:rPr>
              <a:t>只带一个单位负电核，说明</a:t>
            </a:r>
            <a:r>
              <a:rPr lang="en-US" altLang="zh-CN">
                <a:solidFill>
                  <a:schemeClr val="tx1"/>
                </a:solidFill>
                <a:latin typeface="Times New Roman" panose="02020603050405020304" pitchFamily="18" charset="0"/>
                <a:cs typeface="Times New Roman" panose="02020603050405020304" pitchFamily="18" charset="0"/>
              </a:rPr>
              <a:t>R</a:t>
            </a:r>
            <a:r>
              <a:rPr lang="zh-CN" altLang="en-US" dirty="0">
                <a:solidFill>
                  <a:schemeClr val="tx1"/>
                </a:solidFill>
                <a:latin typeface="Times New Roman" panose="02020603050405020304" pitchFamily="18" charset="0"/>
              </a:rPr>
              <a:t>原子只能得到一个电子。因此</a:t>
            </a:r>
            <a:r>
              <a:rPr lang="en-US" altLang="zh-CN">
                <a:solidFill>
                  <a:schemeClr val="tx1"/>
                </a:solidFill>
                <a:latin typeface="Times New Roman" panose="02020603050405020304" pitchFamily="18" charset="0"/>
                <a:cs typeface="Times New Roman" panose="02020603050405020304" pitchFamily="18" charset="0"/>
              </a:rPr>
              <a:t>R</a:t>
            </a:r>
            <a:r>
              <a:rPr lang="zh-CN" altLang="en-US" dirty="0">
                <a:solidFill>
                  <a:schemeClr val="tx1"/>
                </a:solidFill>
                <a:latin typeface="Times New Roman" panose="02020603050405020304" pitchFamily="18" charset="0"/>
              </a:rPr>
              <a:t>最外层电子数为</a:t>
            </a:r>
            <a:r>
              <a:rPr lang="en-US" altLang="zh-CN" dirty="0">
                <a:solidFill>
                  <a:schemeClr val="tx1"/>
                </a:solidFill>
                <a:latin typeface="Times New Roman" panose="02020603050405020304" pitchFamily="18" charset="0"/>
                <a:cs typeface="Times New Roman" panose="02020603050405020304" pitchFamily="18" charset="0"/>
              </a:rPr>
              <a:t>7</a:t>
            </a:r>
            <a:r>
              <a:rPr lang="zh-CN" altLang="en-US" dirty="0">
                <a:solidFill>
                  <a:schemeClr val="tx1"/>
                </a:solidFill>
                <a:latin typeface="Times New Roman" panose="02020603050405020304" pitchFamily="18" charset="0"/>
              </a:rPr>
              <a:t>。       </a:t>
            </a:r>
            <a:r>
              <a:rPr lang="zh-CN" altLang="en-US" dirty="0">
                <a:solidFill>
                  <a:srgbClr val="FF0000"/>
                </a:solidFill>
                <a:latin typeface="黑体" panose="02010609060101010101" pitchFamily="2" charset="-122"/>
                <a:ea typeface="黑体" panose="02010609060101010101" pitchFamily="2" charset="-122"/>
              </a:rPr>
              <a:t>正确答案：</a:t>
            </a:r>
            <a:r>
              <a:rPr lang="en-US" altLang="zh-CN" dirty="0">
                <a:solidFill>
                  <a:srgbClr val="FF0000"/>
                </a:solidFill>
                <a:latin typeface="黑体" panose="02010609060101010101" pitchFamily="2" charset="-122"/>
                <a:ea typeface="黑体" panose="02010609060101010101" pitchFamily="2" charset="-122"/>
              </a:rPr>
              <a:t>+5</a:t>
            </a:r>
            <a:r>
              <a:rPr lang="zh-CN" altLang="en-US" dirty="0">
                <a:solidFill>
                  <a:srgbClr val="FF0000"/>
                </a:solidFill>
                <a:latin typeface="黑体" panose="02010609060101010101" pitchFamily="2" charset="-122"/>
                <a:ea typeface="黑体" panose="02010609060101010101" pitchFamily="2" charset="-122"/>
              </a:rPr>
              <a:t>、</a:t>
            </a:r>
            <a:r>
              <a:rPr lang="en-US" altLang="zh-CN" dirty="0">
                <a:solidFill>
                  <a:srgbClr val="FF0000"/>
                </a:solidFill>
                <a:latin typeface="黑体" panose="02010609060101010101" pitchFamily="2" charset="-122"/>
                <a:ea typeface="黑体" panose="02010609060101010101" pitchFamily="2" charset="-122"/>
              </a:rPr>
              <a:t>7</a:t>
            </a:r>
            <a:endParaRPr lang="en-US" altLang="zh-CN">
              <a:solidFill>
                <a:srgbClr val="FF0000"/>
              </a:solidFill>
              <a:latin typeface="黑体" panose="02010609060101010101" pitchFamily="2" charset="-122"/>
              <a:ea typeface="黑体" panose="02010609060101010101" pitchFamily="2"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8370" name="文本框 58369"/>
          <p:cNvSpPr txBox="1"/>
          <p:nvPr/>
        </p:nvSpPr>
        <p:spPr>
          <a:xfrm>
            <a:off x="304800" y="381000"/>
            <a:ext cx="8839200" cy="4114800"/>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13</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zh-CN" altLang="en-US" dirty="0">
                <a:solidFill>
                  <a:schemeClr val="tx1"/>
                </a:solidFill>
                <a:latin typeface="宋体" panose="02010600030101010101" pitchFamily="2" charset="-122"/>
              </a:rPr>
              <a:t>在室温下，将</a:t>
            </a:r>
            <a:r>
              <a:rPr lang="en-US" altLang="zh-CN">
                <a:solidFill>
                  <a:schemeClr val="tx1"/>
                </a:solidFill>
                <a:latin typeface="Times New Roman" panose="02020603050405020304" pitchFamily="18" charset="0"/>
              </a:rPr>
              <a:t>PH=3</a:t>
            </a:r>
            <a:r>
              <a:rPr lang="zh-CN" altLang="en-US" dirty="0">
                <a:solidFill>
                  <a:schemeClr val="tx1"/>
                </a:solidFill>
                <a:latin typeface="宋体" panose="02010600030101010101" pitchFamily="2" charset="-122"/>
              </a:rPr>
              <a:t>的酸和</a:t>
            </a:r>
            <a:r>
              <a:rPr lang="en-US" altLang="zh-CN">
                <a:solidFill>
                  <a:schemeClr val="tx1"/>
                </a:solidFill>
                <a:latin typeface="Times New Roman" panose="02020603050405020304" pitchFamily="18" charset="0"/>
              </a:rPr>
              <a:t>PH=11</a:t>
            </a:r>
            <a:r>
              <a:rPr lang="zh-CN" altLang="en-US" dirty="0">
                <a:solidFill>
                  <a:schemeClr val="tx1"/>
                </a:solidFill>
                <a:latin typeface="宋体" panose="02010600030101010101" pitchFamily="2" charset="-122"/>
              </a:rPr>
              <a:t>的碱等体积混合，混合后溶液的</a:t>
            </a:r>
            <a:r>
              <a:rPr lang="en-US" altLang="zh-CN">
                <a:solidFill>
                  <a:schemeClr val="tx1"/>
                </a:solidFill>
                <a:latin typeface="Times New Roman" panose="02020603050405020304" pitchFamily="18" charset="0"/>
              </a:rPr>
              <a:t>PH</a:t>
            </a:r>
            <a:r>
              <a:rPr lang="zh-CN" altLang="en-US" dirty="0">
                <a:solidFill>
                  <a:schemeClr val="tx1"/>
                </a:solidFill>
                <a:latin typeface="宋体" panose="02010600030101010101" pitchFamily="2" charset="-122"/>
              </a:rPr>
              <a:t>小于</a:t>
            </a:r>
            <a:r>
              <a:rPr lang="en-US" altLang="zh-CN" dirty="0">
                <a:solidFill>
                  <a:schemeClr val="tx1"/>
                </a:solidFill>
                <a:latin typeface="Times New Roman" panose="02020603050405020304" pitchFamily="18" charset="0"/>
              </a:rPr>
              <a:t>7</a:t>
            </a:r>
            <a:r>
              <a:rPr lang="zh-CN" altLang="en-US" dirty="0">
                <a:solidFill>
                  <a:schemeClr val="tx1"/>
                </a:solidFill>
                <a:latin typeface="宋体" panose="02010600030101010101" pitchFamily="2" charset="-122"/>
              </a:rPr>
              <a:t>。则该酸和碱的组合可以是（</a:t>
            </a:r>
            <a:r>
              <a:rPr lang="en-US" altLang="zh-CN" dirty="0">
                <a:solidFill>
                  <a:schemeClr val="tx1"/>
                </a:solidFill>
                <a:latin typeface="Times New Roman" panose="02020603050405020304" pitchFamily="18" charset="0"/>
              </a:rPr>
              <a:t>     </a:t>
            </a:r>
            <a:r>
              <a:rPr lang="zh-CN" altLang="en-US" dirty="0">
                <a:solidFill>
                  <a:schemeClr val="tx1"/>
                </a:solidFill>
                <a:latin typeface="宋体" panose="02010600030101010101" pitchFamily="2" charset="-122"/>
              </a:rPr>
              <a:t>）</a:t>
            </a:r>
            <a:br>
              <a:rPr lang="zh-CN" altLang="en-US" dirty="0">
                <a:solidFill>
                  <a:schemeClr val="tx1"/>
                </a:solidFill>
                <a:latin typeface="Times New Roman" panose="02020603050405020304" pitchFamily="18" charset="0"/>
              </a:rPr>
            </a:br>
            <a:endParaRPr lang="zh-CN" altLang="en-US" dirty="0">
              <a:solidFill>
                <a:schemeClr val="tx1"/>
              </a:solidFill>
              <a:latin typeface="Times New Roman" panose="02020603050405020304" pitchFamily="18" charset="0"/>
            </a:endParaRPr>
          </a:p>
          <a:p>
            <a:pPr algn="l" eaLnBrk="1" hangingPunct="1">
              <a:spcBef>
                <a:spcPct val="50000"/>
              </a:spcBef>
            </a:pPr>
            <a:r>
              <a:rPr lang="en-US" altLang="zh-CN">
                <a:solidFill>
                  <a:schemeClr val="tx1"/>
                </a:solidFill>
                <a:latin typeface="Times New Roman" panose="02020603050405020304" pitchFamily="18" charset="0"/>
              </a:rPr>
              <a:t>A</a:t>
            </a:r>
            <a:r>
              <a:rPr lang="zh-CN" altLang="en-US" dirty="0">
                <a:solidFill>
                  <a:schemeClr val="tx1"/>
                </a:solidFill>
                <a:latin typeface="宋体" panose="02010600030101010101" pitchFamily="2" charset="-122"/>
              </a:rPr>
              <a:t>、硝酸和氢氧化钠</a:t>
            </a:r>
            <a:r>
              <a:rPr lang="en-US" altLang="zh-CN"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B</a:t>
            </a:r>
            <a:r>
              <a:rPr lang="zh-CN" altLang="en-US" dirty="0">
                <a:solidFill>
                  <a:schemeClr val="tx1"/>
                </a:solidFill>
                <a:latin typeface="宋体" panose="02010600030101010101" pitchFamily="2" charset="-122"/>
              </a:rPr>
              <a:t>、盐酸和氨水</a:t>
            </a:r>
            <a:r>
              <a:rPr lang="en-US" altLang="zh-CN" dirty="0">
                <a:solidFill>
                  <a:schemeClr val="tx1"/>
                </a:solidFill>
                <a:latin typeface="Times New Roman" panose="02020603050405020304" pitchFamily="18" charset="0"/>
              </a:rPr>
              <a:t>    </a:t>
            </a:r>
            <a:br>
              <a:rPr lang="en-US" altLang="zh-CN" dirty="0">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C</a:t>
            </a:r>
            <a:r>
              <a:rPr lang="zh-CN" altLang="en-US" dirty="0">
                <a:solidFill>
                  <a:schemeClr val="tx1"/>
                </a:solidFill>
                <a:latin typeface="宋体" panose="02010600030101010101" pitchFamily="2" charset="-122"/>
              </a:rPr>
              <a:t>、硫酸和氢氧化钾</a:t>
            </a:r>
            <a:r>
              <a:rPr lang="en-US" altLang="zh-CN"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D</a:t>
            </a:r>
            <a:r>
              <a:rPr lang="zh-CN" altLang="en-US" dirty="0">
                <a:solidFill>
                  <a:schemeClr val="tx1"/>
                </a:solidFill>
                <a:latin typeface="宋体" panose="02010600030101010101" pitchFamily="2" charset="-122"/>
              </a:rPr>
              <a:t>、醋酸和氢氧化钡</a:t>
            </a:r>
            <a:r>
              <a:rPr lang="zh-CN" altLang="en-US" dirty="0">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59394" name="文本框 59393"/>
          <p:cNvSpPr txBox="1"/>
          <p:nvPr/>
        </p:nvSpPr>
        <p:spPr>
          <a:xfrm>
            <a:off x="533400" y="533400"/>
            <a:ext cx="8153400" cy="5027613"/>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因为盐酸与氨水反应生成盐酸铵，醋酸铵属于强酸弱碱盐，在水溶液中会水解而使溶液呈酸性，</a:t>
            </a:r>
            <a:r>
              <a:rPr lang="en-US" altLang="zh-CN">
                <a:solidFill>
                  <a:schemeClr val="tx1"/>
                </a:solidFill>
                <a:latin typeface="Times New Roman" panose="02020603050405020304" pitchFamily="18" charset="0"/>
              </a:rPr>
              <a:t>PH&lt;7</a:t>
            </a:r>
            <a:r>
              <a:rPr lang="zh-CN" altLang="en-US" dirty="0">
                <a:solidFill>
                  <a:schemeClr val="tx1"/>
                </a:solidFill>
                <a:latin typeface="宋体" panose="02010600030101010101" pitchFamily="2" charset="-122"/>
              </a:rPr>
              <a:t>。所以本题选项为</a:t>
            </a:r>
            <a:r>
              <a:rPr lang="en-US" altLang="zh-CN">
                <a:solidFill>
                  <a:schemeClr val="tx1"/>
                </a:solidFill>
                <a:latin typeface="Times New Roman" panose="02020603050405020304" pitchFamily="18" charset="0"/>
              </a:rPr>
              <a:t>B</a:t>
            </a:r>
            <a:r>
              <a:rPr lang="zh-CN" altLang="en-US">
                <a:solidFill>
                  <a:schemeClr val="tx1"/>
                </a:solidFill>
                <a:latin typeface="宋体" panose="02010600030101010101" pitchFamily="2" charset="-122"/>
              </a:rPr>
              <a:t>。</a:t>
            </a:r>
            <a:br>
              <a:rPr lang="zh-CN" altLang="en-US">
                <a:solidFill>
                  <a:schemeClr val="tx1"/>
                </a:solidFill>
                <a:latin typeface="Times New Roman" panose="02020603050405020304" pitchFamily="18" charset="0"/>
              </a:rPr>
            </a:br>
            <a:endParaRPr lang="zh-CN" altLang="en-US">
              <a:solidFill>
                <a:schemeClr val="tx1"/>
              </a:solidFill>
              <a:latin typeface="Times New Roman" panose="02020603050405020304" pitchFamily="18" charset="0"/>
            </a:endParaRPr>
          </a:p>
          <a:p>
            <a:pPr algn="l" eaLnBrk="1" hangingPunct="1">
              <a:spcBef>
                <a:spcPct val="50000"/>
              </a:spcBef>
            </a:pPr>
            <a:r>
              <a:rPr lang="en-US" altLang="zh-CN">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忽略强弱电解质电离问题。没有注意到在该题设条件下，只有在强酸和强碱时，酸碱才能恰好中和。</a:t>
            </a:r>
            <a:br>
              <a:rPr lang="zh-CN" altLang="en-US" dirty="0">
                <a:solidFill>
                  <a:schemeClr val="tx1"/>
                </a:solidFill>
                <a:latin typeface="Times New Roman" panose="02020603050405020304" pitchFamily="18" charset="0"/>
              </a:rPr>
            </a:br>
            <a:endParaRPr lang="zh-CN" altLang="en-US">
              <a:solidFill>
                <a:schemeClr val="tx1"/>
              </a:solidFill>
              <a:latin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60418" name="文本框 60417"/>
          <p:cNvSpPr txBox="1"/>
          <p:nvPr/>
        </p:nvSpPr>
        <p:spPr>
          <a:xfrm>
            <a:off x="457200" y="533400"/>
            <a:ext cx="8382000" cy="5911850"/>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a:t>
            </a:r>
            <a:r>
              <a:rPr lang="zh-CN" altLang="en-US" dirty="0">
                <a:solidFill>
                  <a:schemeClr val="tx1"/>
                </a:solidFill>
                <a:latin typeface="Times New Roman" panose="02020603050405020304" pitchFamily="18" charset="0"/>
              </a:rPr>
              <a:t>此题为</a:t>
            </a:r>
            <a:r>
              <a:rPr lang="en-US" altLang="zh-CN" dirty="0">
                <a:solidFill>
                  <a:schemeClr val="tx1"/>
                </a:solidFill>
                <a:latin typeface="Times New Roman" panose="02020603050405020304" pitchFamily="18" charset="0"/>
              </a:rPr>
              <a:t>PH</a:t>
            </a:r>
            <a:r>
              <a:rPr lang="zh-CN" altLang="en-US" dirty="0">
                <a:solidFill>
                  <a:schemeClr val="tx1"/>
                </a:solidFill>
                <a:latin typeface="Times New Roman" panose="02020603050405020304" pitchFamily="18" charset="0"/>
              </a:rPr>
              <a:t>加和等于</a:t>
            </a:r>
            <a:r>
              <a:rPr lang="en-US" altLang="zh-CN" dirty="0">
                <a:solidFill>
                  <a:schemeClr val="tx1"/>
                </a:solidFill>
                <a:latin typeface="Times New Roman" panose="02020603050405020304" pitchFamily="18" charset="0"/>
              </a:rPr>
              <a:t>14</a:t>
            </a:r>
            <a:r>
              <a:rPr lang="zh-CN" altLang="en-US" dirty="0">
                <a:solidFill>
                  <a:schemeClr val="tx1"/>
                </a:solidFill>
                <a:latin typeface="Times New Roman" panose="02020603050405020304" pitchFamily="18" charset="0"/>
              </a:rPr>
              <a:t>且等体积混合类型题，</a:t>
            </a:r>
            <a:r>
              <a:rPr lang="zh-CN" altLang="en-US" dirty="0">
                <a:solidFill>
                  <a:schemeClr val="tx1"/>
                </a:solidFill>
                <a:latin typeface="宋体" panose="02010600030101010101" pitchFamily="2" charset="-122"/>
              </a:rPr>
              <a:t>若对应的酸碱均为强电解质，则溶液混合后恰好呈中性。因此，选项</a:t>
            </a:r>
            <a:r>
              <a:rPr lang="en-US" altLang="zh-CN">
                <a:solidFill>
                  <a:schemeClr val="tx1"/>
                </a:solidFill>
                <a:latin typeface="Times New Roman" panose="02020603050405020304" pitchFamily="18" charset="0"/>
              </a:rPr>
              <a:t>A</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C</a:t>
            </a:r>
            <a:r>
              <a:rPr lang="zh-CN" altLang="en-US" dirty="0">
                <a:solidFill>
                  <a:schemeClr val="tx1"/>
                </a:solidFill>
                <a:latin typeface="宋体" panose="02010600030101010101" pitchFamily="2" charset="-122"/>
              </a:rPr>
              <a:t>被排除。若酸为弱酸而碱为强碱（或酸为强酸而碱为弱碱），由于弱电解质部分水解，因此，弱酸（或弱碱）的浓度远远大于</a:t>
            </a:r>
            <a:r>
              <a:rPr lang="en-US" altLang="zh-CN" dirty="0">
                <a:solidFill>
                  <a:schemeClr val="tx1"/>
                </a:solidFill>
                <a:latin typeface="Times New Roman" panose="02020603050405020304" pitchFamily="18" charset="0"/>
              </a:rPr>
              <a:t>10 </a:t>
            </a:r>
            <a:r>
              <a:rPr lang="en-US" altLang="zh-CN" baseline="30000" dirty="0">
                <a:solidFill>
                  <a:schemeClr val="tx1"/>
                </a:solidFill>
                <a:latin typeface="Times New Roman" panose="02020603050405020304" pitchFamily="18" charset="0"/>
              </a:rPr>
              <a:t>–3</a:t>
            </a:r>
            <a:r>
              <a:rPr lang="en-US" altLang="zh-CN"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mol/L</a:t>
            </a:r>
            <a:r>
              <a:rPr lang="zh-CN" altLang="en-US" dirty="0">
                <a:solidFill>
                  <a:schemeClr val="tx1"/>
                </a:solidFill>
                <a:latin typeface="宋体" panose="02010600030101010101" pitchFamily="2" charset="-122"/>
              </a:rPr>
              <a:t>，即弱酸（或弱碱）的浓度远远大于碱（或酸）的浓度，等体积混合时，酸（或碱）过量，因此溶液显酸（或碱）性。</a:t>
            </a:r>
            <a:endParaRPr lang="zh-CN" altLang="en-US" dirty="0">
              <a:solidFill>
                <a:schemeClr val="tx1"/>
              </a:solidFill>
              <a:latin typeface="宋体" panose="02010600030101010101" pitchFamily="2" charset="-122"/>
            </a:endParaRPr>
          </a:p>
          <a:p>
            <a:pPr algn="l" eaLnBrk="1" hangingPunct="1">
              <a:spcBef>
                <a:spcPct val="50000"/>
              </a:spcBef>
            </a:pPr>
            <a:r>
              <a:rPr lang="zh-CN" altLang="en-US" sz="3600" dirty="0">
                <a:solidFill>
                  <a:srgbClr val="FF0000"/>
                </a:solidFill>
                <a:latin typeface="Times New Roman" panose="02020603050405020304" pitchFamily="18" charset="0"/>
                <a:ea typeface="黑体" panose="02010609060101010101" pitchFamily="2" charset="-122"/>
              </a:rPr>
              <a:t>因此正确选项为</a:t>
            </a:r>
            <a:r>
              <a:rPr lang="en-US" altLang="zh-CN" sz="3600">
                <a:solidFill>
                  <a:srgbClr val="FF0000"/>
                </a:solidFill>
                <a:latin typeface="Times New Roman" panose="02020603050405020304" pitchFamily="18" charset="0"/>
                <a:ea typeface="黑体" panose="02010609060101010101" pitchFamily="2" charset="-122"/>
              </a:rPr>
              <a:t>D</a:t>
            </a:r>
            <a:r>
              <a:rPr lang="zh-CN" altLang="en-US" sz="3600">
                <a:solidFill>
                  <a:srgbClr val="FF0000"/>
                </a:solidFill>
                <a:latin typeface="Times New Roman" panose="02020603050405020304" pitchFamily="18" charset="0"/>
                <a:ea typeface="黑体" panose="02010609060101010101" pitchFamily="2" charset="-122"/>
              </a:rPr>
              <a:t>。</a:t>
            </a:r>
            <a:br>
              <a:rPr lang="zh-CN" altLang="en-US">
                <a:solidFill>
                  <a:schemeClr val="tx1"/>
                </a:solidFill>
                <a:latin typeface="Times New Roman" panose="02020603050405020304" pitchFamily="18" charset="0"/>
              </a:rPr>
            </a:br>
            <a:endParaRPr lang="zh-CN" altLang="en-US">
              <a:solidFill>
                <a:schemeClr val="tx1"/>
              </a:solidFill>
              <a:latin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61442" name="文本框 61441"/>
          <p:cNvSpPr txBox="1"/>
          <p:nvPr/>
        </p:nvSpPr>
        <p:spPr>
          <a:xfrm>
            <a:off x="304800" y="533400"/>
            <a:ext cx="8305800" cy="4546600"/>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14</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en-US" altLang="zh-CN" sz="3600" dirty="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铜与</a:t>
            </a:r>
            <a:r>
              <a:rPr lang="en-US" altLang="zh-CN" sz="3600" dirty="0">
                <a:solidFill>
                  <a:schemeClr val="tx1"/>
                </a:solidFill>
                <a:latin typeface="Times New Roman" panose="02020603050405020304" pitchFamily="18" charset="0"/>
              </a:rPr>
              <a:t>1</a:t>
            </a:r>
            <a:r>
              <a:rPr lang="en-US" altLang="zh-CN" sz="3600">
                <a:solidFill>
                  <a:schemeClr val="tx1"/>
                </a:solidFill>
                <a:latin typeface="Times New Roman" panose="02020603050405020304" pitchFamily="18" charset="0"/>
              </a:rPr>
              <a:t>mol/L</a:t>
            </a:r>
            <a:r>
              <a:rPr lang="zh-CN" altLang="en-US" sz="3600" dirty="0">
                <a:solidFill>
                  <a:schemeClr val="tx1"/>
                </a:solidFill>
                <a:latin typeface="宋体" panose="02010600030101010101" pitchFamily="2" charset="-122"/>
              </a:rPr>
              <a:t>的硝酸反应，如果硝酸根的浓度下降</a:t>
            </a:r>
            <a:r>
              <a:rPr lang="en-US" altLang="zh-CN" sz="3600" dirty="0">
                <a:solidFill>
                  <a:schemeClr val="tx1"/>
                </a:solidFill>
                <a:latin typeface="Times New Roman" panose="02020603050405020304" pitchFamily="18" charset="0"/>
              </a:rPr>
              <a:t>0.2</a:t>
            </a:r>
            <a:r>
              <a:rPr lang="en-US" altLang="zh-CN" sz="3600">
                <a:solidFill>
                  <a:schemeClr val="tx1"/>
                </a:solidFill>
                <a:latin typeface="Times New Roman" panose="02020603050405020304" pitchFamily="18" charset="0"/>
              </a:rPr>
              <a:t>mol/L,</a:t>
            </a:r>
            <a:r>
              <a:rPr lang="zh-CN" altLang="en-US" sz="3600" dirty="0">
                <a:solidFill>
                  <a:schemeClr val="tx1"/>
                </a:solidFill>
                <a:latin typeface="宋体" panose="02010600030101010101" pitchFamily="2" charset="-122"/>
              </a:rPr>
              <a:t>则溶液中的</a:t>
            </a:r>
            <a:r>
              <a:rPr lang="en-US" altLang="zh-CN" sz="3600">
                <a:solidFill>
                  <a:schemeClr val="tx1"/>
                </a:solidFill>
                <a:latin typeface="Times New Roman" panose="02020603050405020304" pitchFamily="18" charset="0"/>
              </a:rPr>
              <a:t>c</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H</a:t>
            </a:r>
            <a:r>
              <a:rPr lang="en-US" altLang="zh-CN" sz="3600" baseline="30000">
                <a:solidFill>
                  <a:schemeClr val="tx1"/>
                </a:solidFill>
                <a:latin typeface="Times New Roman" panose="02020603050405020304" pitchFamily="18" charset="0"/>
              </a:rPr>
              <a:t>+</a:t>
            </a:r>
            <a:r>
              <a:rPr lang="zh-CN" altLang="en-US" sz="3600" dirty="0">
                <a:solidFill>
                  <a:schemeClr val="tx1"/>
                </a:solidFill>
                <a:latin typeface="宋体" panose="02010600030101010101" pitchFamily="2" charset="-122"/>
              </a:rPr>
              <a:t>）同时下降（</a:t>
            </a:r>
            <a:r>
              <a:rPr lang="en-US" altLang="zh-CN" sz="3600" dirty="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a:t>
            </a:r>
            <a:br>
              <a:rPr lang="zh-CN" altLang="en-US" sz="3600" dirty="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A</a:t>
            </a:r>
            <a:r>
              <a:rPr lang="zh-CN" altLang="en-US" sz="3600">
                <a:solidFill>
                  <a:schemeClr val="tx1"/>
                </a:solidFill>
                <a:latin typeface="宋体" panose="02010600030101010101" pitchFamily="2" charset="-122"/>
              </a:rPr>
              <a:t>．</a:t>
            </a:r>
            <a:r>
              <a:rPr lang="en-US" altLang="zh-CN" sz="3600" dirty="0">
                <a:solidFill>
                  <a:schemeClr val="tx1"/>
                </a:solidFill>
                <a:latin typeface="Times New Roman" panose="02020603050405020304" pitchFamily="18" charset="0"/>
              </a:rPr>
              <a:t>0.2mol/L               B.  0.4mol/L    </a:t>
            </a:r>
            <a:endParaRPr lang="en-US" altLang="zh-CN" sz="3600" dirty="0">
              <a:solidFill>
                <a:schemeClr val="tx1"/>
              </a:solidFill>
              <a:latin typeface="Times New Roman" panose="02020603050405020304" pitchFamily="18" charset="0"/>
            </a:endParaRPr>
          </a:p>
          <a:p>
            <a:pPr algn="l" eaLnBrk="1" hangingPunct="1">
              <a:spcBef>
                <a:spcPct val="50000"/>
              </a:spcBef>
            </a:pPr>
            <a:r>
              <a:rPr lang="en-US" altLang="zh-CN" sz="3600" dirty="0">
                <a:solidFill>
                  <a:schemeClr val="tx1"/>
                </a:solidFill>
                <a:latin typeface="Times New Roman" panose="02020603050405020304" pitchFamily="18" charset="0"/>
              </a:rPr>
              <a:t> C.  0.6mol/L            </a:t>
            </a:r>
            <a:r>
              <a:rPr lang="en-US" altLang="zh-CN" sz="3600">
                <a:solidFill>
                  <a:schemeClr val="tx1"/>
                </a:solidFill>
                <a:latin typeface="Times New Roman" panose="02020603050405020304" pitchFamily="18" charset="0"/>
              </a:rPr>
              <a:t>   D.  0.8mol/L</a:t>
            </a:r>
            <a:br>
              <a:rPr lang="en-US" altLang="zh-CN" sz="3600">
                <a:solidFill>
                  <a:schemeClr val="tx1"/>
                </a:solidFill>
                <a:latin typeface="Times New Roman" panose="02020603050405020304" pitchFamily="18" charset="0"/>
              </a:rPr>
            </a:br>
            <a:endParaRPr lang="en-US" altLang="zh-CN" sz="3600">
              <a:solidFill>
                <a:schemeClr val="tx1"/>
              </a:solidFill>
              <a:latin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62466" name="文本框 62465"/>
          <p:cNvSpPr txBox="1"/>
          <p:nvPr/>
        </p:nvSpPr>
        <p:spPr>
          <a:xfrm>
            <a:off x="533400" y="457200"/>
            <a:ext cx="8077200" cy="4540250"/>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假设溶液的体积为</a:t>
            </a:r>
            <a:r>
              <a:rPr lang="en-US" altLang="zh-CN" dirty="0">
                <a:solidFill>
                  <a:schemeClr val="tx1"/>
                </a:solidFill>
                <a:latin typeface="Times New Roman" panose="02020603050405020304" pitchFamily="18" charset="0"/>
              </a:rPr>
              <a:t>1</a:t>
            </a:r>
            <a:r>
              <a:rPr lang="en-US" altLang="zh-CN">
                <a:solidFill>
                  <a:schemeClr val="tx1"/>
                </a:solidFill>
                <a:latin typeface="Times New Roman" panose="02020603050405020304" pitchFamily="18" charset="0"/>
              </a:rPr>
              <a:t>L</a:t>
            </a:r>
            <a:r>
              <a:rPr lang="zh-CN" altLang="en-US" dirty="0">
                <a:solidFill>
                  <a:schemeClr val="tx1"/>
                </a:solidFill>
                <a:latin typeface="宋体" panose="02010600030101010101" pitchFamily="2" charset="-122"/>
              </a:rPr>
              <a:t>。因为硝酸根离子浓度下降了</a:t>
            </a:r>
            <a:r>
              <a:rPr lang="en-US" altLang="zh-CN" dirty="0">
                <a:solidFill>
                  <a:schemeClr val="tx1"/>
                </a:solidFill>
                <a:latin typeface="Times New Roman" panose="02020603050405020304" pitchFamily="18" charset="0"/>
              </a:rPr>
              <a:t>0.2</a:t>
            </a:r>
            <a:r>
              <a:rPr lang="en-US" altLang="zh-CN">
                <a:solidFill>
                  <a:schemeClr val="tx1"/>
                </a:solidFill>
                <a:latin typeface="Times New Roman" panose="02020603050405020304" pitchFamily="18" charset="0"/>
              </a:rPr>
              <a:t>mol/L</a:t>
            </a:r>
            <a:r>
              <a:rPr lang="zh-CN" altLang="en-US" dirty="0">
                <a:solidFill>
                  <a:schemeClr val="tx1"/>
                </a:solidFill>
                <a:latin typeface="宋体" panose="02010600030101010101" pitchFamily="2" charset="-122"/>
              </a:rPr>
              <a:t>，因此反应中有</a:t>
            </a:r>
            <a:r>
              <a:rPr lang="en-US" altLang="zh-CN" dirty="0">
                <a:solidFill>
                  <a:schemeClr val="tx1"/>
                </a:solidFill>
                <a:latin typeface="Times New Roman" panose="02020603050405020304" pitchFamily="18" charset="0"/>
              </a:rPr>
              <a:t>0.2</a:t>
            </a:r>
            <a:r>
              <a:rPr lang="en-US" altLang="zh-CN">
                <a:solidFill>
                  <a:schemeClr val="tx1"/>
                </a:solidFill>
                <a:latin typeface="Times New Roman" panose="02020603050405020304" pitchFamily="18" charset="0"/>
              </a:rPr>
              <a:t>mol</a:t>
            </a:r>
            <a:r>
              <a:rPr lang="zh-CN" altLang="en-US" dirty="0">
                <a:solidFill>
                  <a:schemeClr val="tx1"/>
                </a:solidFill>
                <a:latin typeface="宋体" panose="02010600030101010101" pitchFamily="2" charset="-122"/>
              </a:rPr>
              <a:t>的硝酸参加反应。由于硝酸中</a:t>
            </a:r>
            <a:r>
              <a:rPr lang="en-US" altLang="zh-CN">
                <a:solidFill>
                  <a:schemeClr val="tx1"/>
                </a:solidFill>
                <a:latin typeface="Times New Roman" panose="02020603050405020304" pitchFamily="18" charset="0"/>
              </a:rPr>
              <a:t>H</a:t>
            </a:r>
            <a:r>
              <a:rPr lang="en-US" altLang="zh-CN" baseline="30000">
                <a:solidFill>
                  <a:schemeClr val="tx1"/>
                </a:solidFill>
                <a:latin typeface="Times New Roman" panose="02020603050405020304" pitchFamily="18" charset="0"/>
              </a:rPr>
              <a:t>+</a:t>
            </a:r>
            <a:r>
              <a:rPr lang="zh-CN" altLang="en-US">
                <a:solidFill>
                  <a:schemeClr val="tx1"/>
                </a:solidFill>
                <a:latin typeface="宋体" panose="02010600030101010101" pitchFamily="2" charset="-122"/>
              </a:rPr>
              <a:t>与</a:t>
            </a:r>
            <a:r>
              <a:rPr lang="en-US" altLang="zh-CN">
                <a:solidFill>
                  <a:schemeClr val="tx1"/>
                </a:solidFill>
                <a:latin typeface="Times New Roman" panose="02020603050405020304" pitchFamily="18" charset="0"/>
              </a:rPr>
              <a:t>NO</a:t>
            </a:r>
            <a:r>
              <a:rPr lang="en-US" altLang="zh-CN" sz="2400">
                <a:solidFill>
                  <a:schemeClr val="tx1"/>
                </a:solidFill>
                <a:latin typeface="Times New Roman" panose="02020603050405020304" pitchFamily="18" charset="0"/>
              </a:rPr>
              <a:t>3</a:t>
            </a:r>
            <a:r>
              <a:rPr lang="en-US" altLang="zh-CN" baseline="30000">
                <a:solidFill>
                  <a:schemeClr val="tx1"/>
                </a:solidFill>
                <a:latin typeface="Times New Roman" panose="02020603050405020304" pitchFamily="18" charset="0"/>
              </a:rPr>
              <a:t>—  </a:t>
            </a:r>
            <a:r>
              <a:rPr lang="zh-CN" altLang="en-US" dirty="0">
                <a:solidFill>
                  <a:schemeClr val="tx1"/>
                </a:solidFill>
                <a:latin typeface="宋体" panose="02010600030101010101" pitchFamily="2" charset="-122"/>
              </a:rPr>
              <a:t>之比为</a:t>
            </a:r>
            <a:r>
              <a:rPr lang="en-US" altLang="zh-CN" dirty="0">
                <a:solidFill>
                  <a:schemeClr val="tx1"/>
                </a:solidFill>
                <a:latin typeface="Times New Roman" panose="02020603050405020304" pitchFamily="18" charset="0"/>
              </a:rPr>
              <a:t>1:1,</a:t>
            </a:r>
            <a:r>
              <a:rPr lang="zh-CN" altLang="en-US" dirty="0">
                <a:solidFill>
                  <a:schemeClr val="tx1"/>
                </a:solidFill>
                <a:latin typeface="宋体" panose="02010600030101010101" pitchFamily="2" charset="-122"/>
              </a:rPr>
              <a:t>因此消耗的</a:t>
            </a:r>
            <a:r>
              <a:rPr lang="en-US" altLang="zh-CN">
                <a:solidFill>
                  <a:schemeClr val="tx1"/>
                </a:solidFill>
                <a:latin typeface="Times New Roman" panose="02020603050405020304" pitchFamily="18" charset="0"/>
              </a:rPr>
              <a:t>H</a:t>
            </a:r>
            <a:r>
              <a:rPr lang="en-US" altLang="zh-CN" baseline="3000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的物质的量为</a:t>
            </a:r>
            <a:r>
              <a:rPr lang="en-US" altLang="zh-CN" dirty="0">
                <a:solidFill>
                  <a:schemeClr val="tx1"/>
                </a:solidFill>
                <a:latin typeface="Times New Roman" panose="02020603050405020304" pitchFamily="18" charset="0"/>
              </a:rPr>
              <a:t>0.2</a:t>
            </a:r>
            <a:r>
              <a:rPr lang="en-US" altLang="zh-CN">
                <a:solidFill>
                  <a:schemeClr val="tx1"/>
                </a:solidFill>
                <a:latin typeface="Times New Roman" panose="02020603050405020304" pitchFamily="18" charset="0"/>
              </a:rPr>
              <a:t>mol,</a:t>
            </a:r>
            <a:r>
              <a:rPr lang="zh-CN" altLang="en-US" dirty="0">
                <a:solidFill>
                  <a:schemeClr val="tx1"/>
                </a:solidFill>
                <a:latin typeface="宋体" panose="02010600030101010101" pitchFamily="2" charset="-122"/>
              </a:rPr>
              <a:t>下降的浓度为</a:t>
            </a:r>
            <a:r>
              <a:rPr lang="en-US" altLang="zh-CN" dirty="0">
                <a:solidFill>
                  <a:schemeClr val="tx1"/>
                </a:solidFill>
                <a:latin typeface="Times New Roman" panose="02020603050405020304" pitchFamily="18" charset="0"/>
              </a:rPr>
              <a:t>0.2</a:t>
            </a:r>
            <a:r>
              <a:rPr lang="en-US" altLang="zh-CN">
                <a:solidFill>
                  <a:schemeClr val="tx1"/>
                </a:solidFill>
                <a:latin typeface="Times New Roman" panose="02020603050405020304" pitchFamily="18" charset="0"/>
              </a:rPr>
              <a:t>mol/L.</a:t>
            </a:r>
            <a:br>
              <a:rPr lang="en-US" altLang="zh-CN">
                <a:solidFill>
                  <a:schemeClr val="tx1"/>
                </a:solidFill>
                <a:latin typeface="Times New Roman" panose="02020603050405020304" pitchFamily="18" charset="0"/>
              </a:rPr>
            </a:br>
            <a:endParaRPr lang="en-US" altLang="zh-CN">
              <a:solidFill>
                <a:schemeClr val="tx1"/>
              </a:solidFill>
              <a:latin typeface="Times New Roman" panose="02020603050405020304" pitchFamily="18" charset="0"/>
            </a:endParaRPr>
          </a:p>
          <a:p>
            <a:pPr algn="l" eaLnBrk="1" hangingPunct="1">
              <a:spcBef>
                <a:spcPct val="50000"/>
              </a:spcBef>
            </a:pPr>
            <a:r>
              <a:rPr lang="en-US" altLang="zh-CN">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误把被氧化的硝酸当作参与反应的硝酸</a:t>
            </a:r>
            <a:r>
              <a:rPr lang="en-US" altLang="zh-CN" dirty="0">
                <a:solidFill>
                  <a:schemeClr val="tx1"/>
                </a:solidFill>
                <a:latin typeface="Times New Roman" panose="02020603050405020304" pitchFamily="18" charset="0"/>
              </a:rPr>
              <a:t>. </a:t>
            </a:r>
            <a:endParaRPr lang="en-US" altLang="zh-CN">
              <a:solidFill>
                <a:schemeClr val="tx1"/>
              </a:solidFill>
              <a:latin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63490" name="文本框 63489"/>
          <p:cNvSpPr txBox="1"/>
          <p:nvPr/>
        </p:nvSpPr>
        <p:spPr>
          <a:xfrm>
            <a:off x="152400" y="533400"/>
            <a:ext cx="8839200" cy="5394325"/>
          </a:xfrm>
          <a:prstGeom prst="rect">
            <a:avLst/>
          </a:prstGeom>
          <a:noFill/>
          <a:ln w="9525">
            <a:noFill/>
          </a:ln>
        </p:spPr>
        <p:txBody>
          <a:bodyPr>
            <a:spAutoFit/>
          </a:bodyPr>
          <a:p>
            <a:pPr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a:t>
            </a:r>
            <a:endParaRPr lang="en-US" altLang="zh-CN" dirty="0">
              <a:solidFill>
                <a:schemeClr val="tx1"/>
              </a:solidFill>
              <a:latin typeface="宋体" panose="02010600030101010101" pitchFamily="2" charset="-122"/>
              <a:cs typeface="Times New Roman" panose="02020603050405020304" pitchFamily="18" charset="0"/>
            </a:endParaRPr>
          </a:p>
          <a:p>
            <a:pPr eaLnBrk="1" hangingPunct="1">
              <a:spcBef>
                <a:spcPct val="50000"/>
              </a:spcBef>
            </a:pPr>
            <a:r>
              <a:rPr lang="en-US" altLang="zh-CN" dirty="0">
                <a:solidFill>
                  <a:schemeClr val="tx1"/>
                </a:solidFill>
                <a:latin typeface="Times New Roman" panose="02020603050405020304" pitchFamily="18" charset="0"/>
              </a:rPr>
              <a:t>         </a:t>
            </a:r>
            <a:r>
              <a:rPr lang="zh-CN" altLang="en-US" dirty="0">
                <a:solidFill>
                  <a:schemeClr val="tx1"/>
                </a:solidFill>
                <a:latin typeface="Times New Roman" panose="02020603050405020304" pitchFamily="18" charset="0"/>
              </a:rPr>
              <a:t>由于硝酸被还原生成</a:t>
            </a:r>
            <a:r>
              <a:rPr lang="en-US" altLang="zh-CN">
                <a:solidFill>
                  <a:schemeClr val="tx1"/>
                </a:solidFill>
                <a:latin typeface="Times New Roman" panose="02020603050405020304" pitchFamily="18" charset="0"/>
                <a:cs typeface="Times New Roman" panose="02020603050405020304" pitchFamily="18" charset="0"/>
              </a:rPr>
              <a:t>NO,</a:t>
            </a:r>
            <a:r>
              <a:rPr lang="zh-CN" altLang="en-US" dirty="0">
                <a:solidFill>
                  <a:schemeClr val="tx1"/>
                </a:solidFill>
                <a:latin typeface="Times New Roman" panose="02020603050405020304" pitchFamily="18" charset="0"/>
              </a:rPr>
              <a:t>因此硝酸根离子浓度会减小</a:t>
            </a:r>
            <a:r>
              <a:rPr lang="en-US" altLang="zh-CN" dirty="0">
                <a:solidFill>
                  <a:schemeClr val="tx1"/>
                </a:solidFill>
                <a:latin typeface="Times New Roman" panose="02020603050405020304" pitchFamily="18" charset="0"/>
                <a:cs typeface="Times New Roman" panose="02020603050405020304" pitchFamily="18" charset="0"/>
              </a:rPr>
              <a:t>.</a:t>
            </a:r>
            <a:r>
              <a:rPr lang="zh-CN" altLang="en-US" dirty="0">
                <a:solidFill>
                  <a:schemeClr val="tx1"/>
                </a:solidFill>
                <a:latin typeface="Times New Roman" panose="02020603050405020304" pitchFamily="18" charset="0"/>
              </a:rPr>
              <a:t>根硝酸与铜反应的离子方程式</a:t>
            </a:r>
            <a:r>
              <a:rPr lang="en-US" altLang="zh-CN" dirty="0">
                <a:solidFill>
                  <a:schemeClr val="tx1"/>
                </a:solidFill>
                <a:latin typeface="Times New Roman" panose="02020603050405020304" pitchFamily="18" charset="0"/>
                <a:cs typeface="Times New Roman" panose="02020603050405020304" pitchFamily="18" charset="0"/>
              </a:rPr>
              <a:t>:3</a:t>
            </a:r>
            <a:r>
              <a:rPr lang="en-US" altLang="zh-CN">
                <a:solidFill>
                  <a:schemeClr val="tx1"/>
                </a:solidFill>
                <a:latin typeface="Times New Roman" panose="02020603050405020304" pitchFamily="18" charset="0"/>
                <a:cs typeface="Times New Roman" panose="02020603050405020304" pitchFamily="18" charset="0"/>
              </a:rPr>
              <a:t>Cu+8H</a:t>
            </a:r>
            <a:r>
              <a:rPr lang="en-US" altLang="zh-CN" baseline="30000">
                <a:solidFill>
                  <a:schemeClr val="tx1"/>
                </a:solidFill>
                <a:latin typeface="Times New Roman" panose="02020603050405020304" pitchFamily="18" charset="0"/>
                <a:cs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+2NO</a:t>
            </a:r>
            <a:r>
              <a:rPr lang="en-US" altLang="zh-CN" sz="2000">
                <a:solidFill>
                  <a:schemeClr val="tx1"/>
                </a:solidFill>
                <a:latin typeface="Times New Roman" panose="02020603050405020304" pitchFamily="18" charset="0"/>
                <a:cs typeface="Times New Roman" panose="02020603050405020304" pitchFamily="18" charset="0"/>
              </a:rPr>
              <a:t>3</a:t>
            </a:r>
            <a:r>
              <a:rPr lang="en-US" altLang="zh-CN" baseline="30000">
                <a:solidFill>
                  <a:schemeClr val="tx1"/>
                </a:solidFill>
                <a:latin typeface="Times New Roman" panose="02020603050405020304" pitchFamily="18" charset="0"/>
              </a:rPr>
              <a:t>—</a:t>
            </a:r>
            <a:r>
              <a:rPr lang="en-US" altLang="zh-CN" sz="2000">
                <a:solidFill>
                  <a:schemeClr val="tx1"/>
                </a:solidFill>
                <a:latin typeface="Times New Roman" panose="02020603050405020304" pitchFamily="18" charset="0"/>
                <a:cs typeface="Times New Roman" panose="02020603050405020304" pitchFamily="18" charset="0"/>
              </a:rPr>
              <a:t> </a:t>
            </a:r>
            <a:r>
              <a:rPr lang="en-US" altLang="zh-CN">
                <a:solidFill>
                  <a:schemeClr val="tx1"/>
                </a:solidFill>
                <a:latin typeface="Times New Roman" panose="02020603050405020304" pitchFamily="18" charset="0"/>
                <a:cs typeface="Times New Roman" panose="02020603050405020304" pitchFamily="18" charset="0"/>
              </a:rPr>
              <a:t>=3Cu </a:t>
            </a:r>
            <a:r>
              <a:rPr lang="en-US" altLang="zh-CN" baseline="30000">
                <a:solidFill>
                  <a:schemeClr val="tx1"/>
                </a:solidFill>
                <a:latin typeface="Times New Roman" panose="02020603050405020304" pitchFamily="18" charset="0"/>
                <a:cs typeface="Times New Roman" panose="02020603050405020304" pitchFamily="18" charset="0"/>
              </a:rPr>
              <a:t>2+</a:t>
            </a:r>
            <a:r>
              <a:rPr lang="en-US" altLang="zh-CN">
                <a:solidFill>
                  <a:schemeClr val="tx1"/>
                </a:solidFill>
                <a:latin typeface="Times New Roman" panose="02020603050405020304" pitchFamily="18" charset="0"/>
                <a:cs typeface="Times New Roman" panose="02020603050405020304" pitchFamily="18" charset="0"/>
              </a:rPr>
              <a:t>+ 2NO + 4H</a:t>
            </a:r>
            <a:r>
              <a:rPr lang="en-US" altLang="zh-CN" sz="2400">
                <a:solidFill>
                  <a:schemeClr val="tx1"/>
                </a:solidFill>
                <a:latin typeface="Times New Roman" panose="02020603050405020304" pitchFamily="18" charset="0"/>
                <a:cs typeface="Times New Roman" panose="02020603050405020304" pitchFamily="18" charset="0"/>
              </a:rPr>
              <a:t>2</a:t>
            </a:r>
            <a:r>
              <a:rPr lang="en-US" altLang="zh-CN">
                <a:solidFill>
                  <a:schemeClr val="tx1"/>
                </a:solidFill>
                <a:latin typeface="Times New Roman" panose="02020603050405020304" pitchFamily="18" charset="0"/>
                <a:cs typeface="Times New Roman" panose="02020603050405020304" pitchFamily="18" charset="0"/>
              </a:rPr>
              <a:t>O,</a:t>
            </a:r>
            <a:r>
              <a:rPr lang="zh-CN" altLang="en-US" dirty="0">
                <a:solidFill>
                  <a:schemeClr val="tx1"/>
                </a:solidFill>
                <a:latin typeface="Times New Roman" panose="02020603050405020304" pitchFamily="18" charset="0"/>
              </a:rPr>
              <a:t>反应中消耗的硝酸根离子与氢离子的物质的量之比为</a:t>
            </a:r>
            <a:r>
              <a:rPr lang="en-US" altLang="zh-CN" dirty="0">
                <a:solidFill>
                  <a:schemeClr val="tx1"/>
                </a:solidFill>
                <a:latin typeface="Times New Roman" panose="02020603050405020304" pitchFamily="18" charset="0"/>
                <a:cs typeface="Times New Roman" panose="02020603050405020304" pitchFamily="18" charset="0"/>
              </a:rPr>
              <a:t>1:4</a:t>
            </a:r>
            <a:r>
              <a:rPr lang="zh-CN" altLang="en-US" dirty="0">
                <a:solidFill>
                  <a:schemeClr val="tx1"/>
                </a:solidFill>
                <a:latin typeface="Times New Roman" panose="02020603050405020304" pitchFamily="18" charset="0"/>
              </a:rPr>
              <a:t>．</a:t>
            </a:r>
            <a:r>
              <a:rPr lang="zh-CN" altLang="en-US" sz="3600" dirty="0">
                <a:solidFill>
                  <a:srgbClr val="FF0000"/>
                </a:solidFill>
                <a:latin typeface="Times New Roman" panose="02020603050405020304" pitchFamily="18" charset="0"/>
                <a:ea typeface="黑体" panose="02010609060101010101" pitchFamily="2" charset="-122"/>
              </a:rPr>
              <a:t>因此正确选项为Ｄ</a:t>
            </a:r>
            <a:r>
              <a:rPr lang="zh-CN" altLang="en-US" sz="3600" dirty="0">
                <a:solidFill>
                  <a:schemeClr val="tx1"/>
                </a:solidFill>
                <a:latin typeface="Times New Roman" panose="02020603050405020304" pitchFamily="18" charset="0"/>
                <a:ea typeface="黑体" panose="02010609060101010101" pitchFamily="2" charset="-122"/>
              </a:rPr>
              <a:t>（</a:t>
            </a:r>
            <a:r>
              <a:rPr lang="en-US" altLang="zh-CN" dirty="0">
                <a:solidFill>
                  <a:srgbClr val="FF0000"/>
                </a:solidFill>
                <a:latin typeface="Times New Roman" panose="02020603050405020304" pitchFamily="18" charset="0"/>
                <a:cs typeface="Times New Roman" panose="02020603050405020304" pitchFamily="18" charset="0"/>
              </a:rPr>
              <a:t>0.8</a:t>
            </a:r>
            <a:r>
              <a:rPr lang="en-US" altLang="zh-CN">
                <a:solidFill>
                  <a:srgbClr val="FF0000"/>
                </a:solidFill>
                <a:latin typeface="Times New Roman" panose="02020603050405020304" pitchFamily="18" charset="0"/>
                <a:cs typeface="Times New Roman" panose="02020603050405020304" pitchFamily="18" charset="0"/>
              </a:rPr>
              <a:t>mol/L</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a:t>
            </a:r>
            <a:r>
              <a:rPr lang="en-US" altLang="zh-CN" sz="3600">
                <a:solidFill>
                  <a:srgbClr val="FF0000"/>
                </a:solidFill>
                <a:latin typeface="Times New Roman" panose="02020603050405020304" pitchFamily="18" charset="0"/>
                <a:ea typeface="黑体" panose="02010609060101010101" pitchFamily="2" charset="-122"/>
              </a:rPr>
              <a:t> </a:t>
            </a:r>
            <a:r>
              <a:rPr lang="zh-CN" altLang="en-US" dirty="0">
                <a:solidFill>
                  <a:schemeClr val="tx1"/>
                </a:solidFill>
                <a:latin typeface="Times New Roman" panose="02020603050405020304" pitchFamily="18" charset="0"/>
              </a:rPr>
              <a:t>或者：由于硝酸根离子转化为</a:t>
            </a:r>
            <a:r>
              <a:rPr lang="en-US" altLang="zh-CN">
                <a:solidFill>
                  <a:schemeClr val="tx1"/>
                </a:solidFill>
                <a:latin typeface="Times New Roman" panose="02020603050405020304" pitchFamily="18" charset="0"/>
                <a:cs typeface="Times New Roman" panose="02020603050405020304" pitchFamily="18" charset="0"/>
              </a:rPr>
              <a:t>NO</a:t>
            </a:r>
            <a:r>
              <a:rPr lang="zh-CN" altLang="en-US" dirty="0">
                <a:solidFill>
                  <a:schemeClr val="tx1"/>
                </a:solidFill>
                <a:latin typeface="Times New Roman" panose="02020603050405020304" pitchFamily="18" charset="0"/>
              </a:rPr>
              <a:t>，在转化过程中，每个</a:t>
            </a:r>
            <a:r>
              <a:rPr lang="en-US" altLang="zh-CN">
                <a:solidFill>
                  <a:schemeClr val="tx1"/>
                </a:solidFill>
                <a:latin typeface="Times New Roman" panose="02020603050405020304" pitchFamily="18" charset="0"/>
                <a:cs typeface="Times New Roman" panose="02020603050405020304" pitchFamily="18" charset="0"/>
              </a:rPr>
              <a:t>NO</a:t>
            </a:r>
            <a:r>
              <a:rPr lang="en-US" altLang="zh-CN" sz="2400">
                <a:solidFill>
                  <a:schemeClr val="tx1"/>
                </a:solidFill>
                <a:latin typeface="Times New Roman" panose="02020603050405020304" pitchFamily="18" charset="0"/>
                <a:cs typeface="Times New Roman" panose="02020603050405020304" pitchFamily="18" charset="0"/>
              </a:rPr>
              <a:t>3</a:t>
            </a:r>
            <a:r>
              <a:rPr lang="zh-CN" altLang="en-US" dirty="0">
                <a:solidFill>
                  <a:schemeClr val="tx1"/>
                </a:solidFill>
                <a:latin typeface="Times New Roman" panose="02020603050405020304" pitchFamily="18" charset="0"/>
              </a:rPr>
              <a:t>失去了两个</a:t>
            </a:r>
            <a:r>
              <a:rPr lang="en-US" altLang="zh-CN">
                <a:solidFill>
                  <a:schemeClr val="tx1"/>
                </a:solidFill>
                <a:latin typeface="Times New Roman" panose="02020603050405020304" pitchFamily="18" charset="0"/>
                <a:cs typeface="Times New Roman" panose="02020603050405020304" pitchFamily="18" charset="0"/>
              </a:rPr>
              <a:t>O</a:t>
            </a:r>
            <a:r>
              <a:rPr lang="zh-CN" altLang="en-US" dirty="0">
                <a:solidFill>
                  <a:schemeClr val="tx1"/>
                </a:solidFill>
                <a:latin typeface="Times New Roman" panose="02020603050405020304" pitchFamily="18" charset="0"/>
              </a:rPr>
              <a:t>，与</a:t>
            </a:r>
            <a:r>
              <a:rPr lang="en-US" altLang="zh-CN" dirty="0">
                <a:solidFill>
                  <a:schemeClr val="tx1"/>
                </a:solidFill>
                <a:latin typeface="Times New Roman" panose="02020603050405020304" pitchFamily="18" charset="0"/>
                <a:cs typeface="Times New Roman" panose="02020603050405020304" pitchFamily="18" charset="0"/>
              </a:rPr>
              <a:t>4</a:t>
            </a:r>
            <a:r>
              <a:rPr lang="zh-CN" altLang="en-US" dirty="0">
                <a:solidFill>
                  <a:schemeClr val="tx1"/>
                </a:solidFill>
                <a:latin typeface="Times New Roman" panose="02020603050405020304" pitchFamily="18" charset="0"/>
              </a:rPr>
              <a:t>个</a:t>
            </a:r>
            <a:r>
              <a:rPr lang="en-US" altLang="zh-CN">
                <a:solidFill>
                  <a:schemeClr val="tx1"/>
                </a:solidFill>
                <a:latin typeface="Times New Roman" panose="02020603050405020304" pitchFamily="18" charset="0"/>
                <a:cs typeface="Times New Roman" panose="02020603050405020304" pitchFamily="18" charset="0"/>
              </a:rPr>
              <a:t>H</a:t>
            </a:r>
            <a:r>
              <a:rPr lang="en-US" altLang="zh-CN" baseline="30000">
                <a:solidFill>
                  <a:schemeClr val="tx1"/>
                </a:solidFill>
                <a:latin typeface="Times New Roman" panose="02020603050405020304" pitchFamily="18" charset="0"/>
                <a:cs typeface="Times New Roman" panose="02020603050405020304" pitchFamily="18" charset="0"/>
              </a:rPr>
              <a:t>+</a:t>
            </a:r>
            <a:r>
              <a:rPr lang="zh-CN" altLang="en-US" dirty="0">
                <a:solidFill>
                  <a:schemeClr val="tx1"/>
                </a:solidFill>
                <a:latin typeface="Times New Roman" panose="02020603050405020304" pitchFamily="18" charset="0"/>
              </a:rPr>
              <a:t>结合转化为</a:t>
            </a:r>
            <a:r>
              <a:rPr lang="en-US" altLang="zh-CN">
                <a:solidFill>
                  <a:schemeClr val="tx1"/>
                </a:solidFill>
                <a:latin typeface="Times New Roman" panose="02020603050405020304" pitchFamily="18" charset="0"/>
                <a:cs typeface="Times New Roman" panose="02020603050405020304" pitchFamily="18" charset="0"/>
              </a:rPr>
              <a:t>H</a:t>
            </a:r>
            <a:r>
              <a:rPr lang="en-US" altLang="zh-CN" sz="2400">
                <a:solidFill>
                  <a:schemeClr val="tx1"/>
                </a:solidFill>
                <a:latin typeface="Times New Roman" panose="02020603050405020304" pitchFamily="18" charset="0"/>
                <a:cs typeface="Times New Roman" panose="02020603050405020304" pitchFamily="18" charset="0"/>
              </a:rPr>
              <a:t>2</a:t>
            </a:r>
            <a:r>
              <a:rPr lang="en-US" altLang="zh-CN">
                <a:solidFill>
                  <a:schemeClr val="tx1"/>
                </a:solidFill>
                <a:latin typeface="Times New Roman" panose="02020603050405020304" pitchFamily="18" charset="0"/>
                <a:cs typeface="Times New Roman" panose="02020603050405020304" pitchFamily="18" charset="0"/>
              </a:rPr>
              <a:t>O</a:t>
            </a:r>
            <a:r>
              <a:rPr lang="zh-CN" altLang="en-US" dirty="0">
                <a:solidFill>
                  <a:schemeClr val="tx1"/>
                </a:solidFill>
                <a:latin typeface="Times New Roman" panose="02020603050405020304" pitchFamily="18" charset="0"/>
              </a:rPr>
              <a:t>。因此当硝酸根离子浓度减小</a:t>
            </a:r>
            <a:r>
              <a:rPr lang="en-US" altLang="zh-CN" dirty="0">
                <a:solidFill>
                  <a:schemeClr val="tx1"/>
                </a:solidFill>
                <a:latin typeface="Times New Roman" panose="02020603050405020304" pitchFamily="18" charset="0"/>
                <a:cs typeface="Times New Roman" panose="02020603050405020304" pitchFamily="18" charset="0"/>
              </a:rPr>
              <a:t>0.2</a:t>
            </a:r>
            <a:r>
              <a:rPr lang="en-US" altLang="zh-CN">
                <a:solidFill>
                  <a:schemeClr val="tx1"/>
                </a:solidFill>
                <a:latin typeface="Times New Roman" panose="02020603050405020304" pitchFamily="18" charset="0"/>
                <a:cs typeface="Times New Roman" panose="02020603050405020304" pitchFamily="18" charset="0"/>
              </a:rPr>
              <a:t>mol/L</a:t>
            </a:r>
            <a:r>
              <a:rPr lang="zh-CN" altLang="en-US" dirty="0">
                <a:solidFill>
                  <a:schemeClr val="tx1"/>
                </a:solidFill>
                <a:latin typeface="Times New Roman" panose="02020603050405020304" pitchFamily="18" charset="0"/>
              </a:rPr>
              <a:t>时，</a:t>
            </a:r>
            <a:r>
              <a:rPr lang="en-US" altLang="zh-CN">
                <a:solidFill>
                  <a:schemeClr val="tx1"/>
                </a:solidFill>
                <a:latin typeface="Times New Roman" panose="02020603050405020304" pitchFamily="18" charset="0"/>
                <a:cs typeface="Times New Roman" panose="02020603050405020304" pitchFamily="18" charset="0"/>
              </a:rPr>
              <a:t>H</a:t>
            </a:r>
            <a:r>
              <a:rPr lang="en-US" altLang="zh-CN" baseline="30000">
                <a:solidFill>
                  <a:schemeClr val="tx1"/>
                </a:solidFill>
                <a:latin typeface="Times New Roman" panose="02020603050405020304" pitchFamily="18" charset="0"/>
                <a:cs typeface="Times New Roman" panose="02020603050405020304" pitchFamily="18" charset="0"/>
              </a:rPr>
              <a:t>+</a:t>
            </a:r>
            <a:r>
              <a:rPr lang="zh-CN" altLang="en-US" dirty="0">
                <a:solidFill>
                  <a:schemeClr val="tx1"/>
                </a:solidFill>
                <a:latin typeface="Times New Roman" panose="02020603050405020304" pitchFamily="18" charset="0"/>
              </a:rPr>
              <a:t>的浓度减小</a:t>
            </a:r>
            <a:r>
              <a:rPr lang="en-US" altLang="zh-CN" dirty="0">
                <a:solidFill>
                  <a:schemeClr val="tx1"/>
                </a:solidFill>
                <a:latin typeface="Times New Roman" panose="02020603050405020304" pitchFamily="18" charset="0"/>
                <a:cs typeface="Times New Roman" panose="02020603050405020304" pitchFamily="18" charset="0"/>
              </a:rPr>
              <a:t>0.8</a:t>
            </a:r>
            <a:r>
              <a:rPr lang="en-US" altLang="zh-CN">
                <a:solidFill>
                  <a:schemeClr val="tx1"/>
                </a:solidFill>
                <a:latin typeface="Times New Roman" panose="02020603050405020304" pitchFamily="18" charset="0"/>
                <a:cs typeface="Times New Roman" panose="02020603050405020304" pitchFamily="18" charset="0"/>
              </a:rPr>
              <a:t>mol/L.</a:t>
            </a:r>
            <a:endParaRPr lang="en-US" altLang="zh-CN">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2294" name="文本框 12293"/>
          <p:cNvSpPr txBox="1"/>
          <p:nvPr/>
        </p:nvSpPr>
        <p:spPr>
          <a:xfrm>
            <a:off x="762000" y="381000"/>
            <a:ext cx="7924800" cy="3932238"/>
          </a:xfrm>
          <a:prstGeom prst="rect">
            <a:avLst/>
          </a:prstGeom>
          <a:noFill/>
          <a:ln w="9525">
            <a:noFill/>
          </a:ln>
        </p:spPr>
        <p:txBody>
          <a:bodyPr>
            <a:spAutoFit/>
          </a:bodyPr>
          <a:p>
            <a:pPr eaLnBrk="1" hangingPunct="1">
              <a:spcBef>
                <a:spcPct val="50000"/>
              </a:spcBef>
            </a:pPr>
            <a:r>
              <a:rPr lang="en-US" altLang="zh-CN" sz="3600" b="0" dirty="0">
                <a:solidFill>
                  <a:schemeClr val="tx1"/>
                </a:solidFill>
                <a:latin typeface="Times New Roman" panose="02020603050405020304" pitchFamily="18" charset="0"/>
                <a:cs typeface="Times New Roman" panose="02020603050405020304" pitchFamily="18" charset="0"/>
              </a:rPr>
              <a:t>[</a:t>
            </a:r>
            <a:r>
              <a:rPr lang="zh-CN" altLang="en-US" sz="4000" dirty="0">
                <a:solidFill>
                  <a:srgbClr val="FF0000"/>
                </a:solidFill>
                <a:latin typeface="Times New Roman" panose="02020603050405020304" pitchFamily="18" charset="0"/>
                <a:ea typeface="华文新魏" pitchFamily="2" charset="-122"/>
              </a:rPr>
              <a:t>正确解答</a:t>
            </a:r>
            <a:r>
              <a:rPr lang="en-US" altLang="zh-CN" sz="3600" b="0" dirty="0">
                <a:solidFill>
                  <a:schemeClr val="tx1"/>
                </a:solidFill>
                <a:latin typeface="Times New Roman" panose="02020603050405020304" pitchFamily="18" charset="0"/>
                <a:cs typeface="Times New Roman" panose="02020603050405020304" pitchFamily="18" charset="0"/>
              </a:rPr>
              <a:t>]</a:t>
            </a:r>
            <a:endParaRPr lang="en-US" altLang="zh-CN" sz="3600" b="0" dirty="0">
              <a:solidFill>
                <a:schemeClr val="tx1"/>
              </a:solidFill>
              <a:latin typeface="Times New Roman" panose="02020603050405020304" pitchFamily="18" charset="0"/>
              <a:cs typeface="Times New Roman" panose="02020603050405020304" pitchFamily="18" charset="0"/>
            </a:endParaRPr>
          </a:p>
          <a:p>
            <a:pPr eaLnBrk="1" hangingPunct="1">
              <a:spcBef>
                <a:spcPct val="50000"/>
              </a:spcBef>
            </a:pPr>
            <a:r>
              <a:rPr lang="zh-CN" altLang="en-US" dirty="0">
                <a:solidFill>
                  <a:srgbClr val="66FF33"/>
                </a:solidFill>
                <a:latin typeface="Times New Roman" panose="02020603050405020304" pitchFamily="18" charset="0"/>
                <a:ea typeface="黑体" panose="02010609060101010101" pitchFamily="2" charset="-122"/>
              </a:rPr>
              <a:t>强氧化性是浓硫酸的特性</a:t>
            </a:r>
            <a:r>
              <a:rPr lang="zh-CN" altLang="en-US" dirty="0">
                <a:solidFill>
                  <a:schemeClr val="tx1"/>
                </a:solidFill>
                <a:latin typeface="Times New Roman" panose="02020603050405020304" pitchFamily="18" charset="0"/>
              </a:rPr>
              <a:t>。随反应的进行，硫酸变稀，氧化性变弱消失，反应将停止。因此参与反应的硫酸的物质的量一定少于</a:t>
            </a:r>
            <a:r>
              <a:rPr lang="en-US" altLang="zh-CN" dirty="0">
                <a:solidFill>
                  <a:schemeClr val="tx1"/>
                </a:solidFill>
                <a:latin typeface="Times New Roman" panose="02020603050405020304" pitchFamily="18" charset="0"/>
                <a:cs typeface="Times New Roman" panose="02020603050405020304" pitchFamily="18" charset="0"/>
              </a:rPr>
              <a:t>0.09</a:t>
            </a:r>
            <a:r>
              <a:rPr lang="en-US" altLang="zh-CN">
                <a:solidFill>
                  <a:schemeClr val="tx1"/>
                </a:solidFill>
                <a:latin typeface="Times New Roman" panose="02020603050405020304" pitchFamily="18" charset="0"/>
                <a:cs typeface="Times New Roman" panose="02020603050405020304" pitchFamily="18" charset="0"/>
              </a:rPr>
              <a:t>mol,</a:t>
            </a:r>
            <a:r>
              <a:rPr lang="zh-CN" altLang="en-US" dirty="0">
                <a:solidFill>
                  <a:schemeClr val="tx1"/>
                </a:solidFill>
                <a:latin typeface="Times New Roman" panose="02020603050405020304" pitchFamily="18" charset="0"/>
              </a:rPr>
              <a:t>被还原的硫酸一定少于</a:t>
            </a:r>
            <a:r>
              <a:rPr lang="en-US" altLang="zh-CN" dirty="0">
                <a:solidFill>
                  <a:schemeClr val="tx1"/>
                </a:solidFill>
                <a:latin typeface="Times New Roman" panose="02020603050405020304" pitchFamily="18" charset="0"/>
                <a:cs typeface="Times New Roman" panose="02020603050405020304" pitchFamily="18" charset="0"/>
              </a:rPr>
              <a:t>0.045</a:t>
            </a:r>
            <a:r>
              <a:rPr lang="en-US" altLang="zh-CN">
                <a:solidFill>
                  <a:schemeClr val="tx1"/>
                </a:solidFill>
                <a:latin typeface="Times New Roman" panose="02020603050405020304" pitchFamily="18" charset="0"/>
                <a:cs typeface="Times New Roman" panose="02020603050405020304" pitchFamily="18" charset="0"/>
              </a:rPr>
              <a:t>mol,</a:t>
            </a:r>
            <a:r>
              <a:rPr lang="zh-CN" altLang="en-US" dirty="0">
                <a:solidFill>
                  <a:schemeClr val="tx1"/>
                </a:solidFill>
                <a:latin typeface="Times New Roman" panose="02020603050405020304" pitchFamily="18" charset="0"/>
              </a:rPr>
              <a:t>同样的，参与反应的铜的质量也一定少于</a:t>
            </a:r>
            <a:r>
              <a:rPr lang="en-US" altLang="zh-CN" dirty="0">
                <a:solidFill>
                  <a:schemeClr val="tx1"/>
                </a:solidFill>
                <a:latin typeface="Times New Roman" panose="02020603050405020304" pitchFamily="18" charset="0"/>
                <a:cs typeface="Times New Roman" panose="02020603050405020304" pitchFamily="18" charset="0"/>
              </a:rPr>
              <a:t>2.88</a:t>
            </a:r>
            <a:r>
              <a:rPr lang="en-US" altLang="zh-CN">
                <a:solidFill>
                  <a:schemeClr val="tx1"/>
                </a:solidFill>
                <a:latin typeface="Times New Roman" panose="02020603050405020304" pitchFamily="18" charset="0"/>
                <a:cs typeface="Times New Roman" panose="02020603050405020304" pitchFamily="18" charset="0"/>
              </a:rPr>
              <a:t>g</a:t>
            </a:r>
            <a:r>
              <a:rPr lang="zh-CN" altLang="en-US">
                <a:solidFill>
                  <a:schemeClr val="tx1"/>
                </a:solidFill>
                <a:latin typeface="Times New Roman" panose="02020603050405020304" pitchFamily="18" charset="0"/>
              </a:rPr>
              <a:t>。</a:t>
            </a:r>
            <a:r>
              <a:rPr lang="zh-CN" altLang="en-US" sz="3600">
                <a:solidFill>
                  <a:schemeClr val="tx1"/>
                </a:solidFill>
                <a:latin typeface="Times New Roman" panose="02020603050405020304" pitchFamily="18" charset="0"/>
              </a:rPr>
              <a:t> </a:t>
            </a:r>
            <a:r>
              <a:rPr lang="zh-CN" altLang="en-US" sz="3600" dirty="0">
                <a:solidFill>
                  <a:srgbClr val="66FF33"/>
                </a:solidFill>
                <a:latin typeface="Times New Roman" panose="02020603050405020304" pitchFamily="18" charset="0"/>
                <a:ea typeface="黑体" panose="02010609060101010101" pitchFamily="2" charset="-122"/>
              </a:rPr>
              <a:t>因此正确答案为  </a:t>
            </a:r>
            <a:r>
              <a:rPr lang="en-US" altLang="zh-CN" sz="3600">
                <a:solidFill>
                  <a:srgbClr val="66FF33"/>
                </a:solidFill>
                <a:latin typeface="Times New Roman" panose="02020603050405020304" pitchFamily="18" charset="0"/>
                <a:ea typeface="黑体" panose="02010609060101010101" pitchFamily="2" charset="-122"/>
              </a:rPr>
              <a:t>D</a:t>
            </a:r>
            <a:r>
              <a:rPr lang="en-US" altLang="zh-CN" sz="3600">
                <a:solidFill>
                  <a:srgbClr val="FF0000"/>
                </a:solidFill>
                <a:latin typeface="Times New Roman" panose="02020603050405020304" pitchFamily="18" charset="0"/>
                <a:ea typeface="黑体" panose="02010609060101010101" pitchFamily="2" charset="-122"/>
              </a:rPr>
              <a:t> </a:t>
            </a:r>
            <a:r>
              <a:rPr lang="zh-CN" altLang="en-US" sz="3600">
                <a:solidFill>
                  <a:srgbClr val="FF0000"/>
                </a:solidFill>
                <a:latin typeface="Times New Roman" panose="02020603050405020304" pitchFamily="18" charset="0"/>
                <a:ea typeface="黑体" panose="02010609060101010101" pitchFamily="2" charset="-122"/>
              </a:rPr>
              <a:t>。</a:t>
            </a:r>
            <a:endParaRPr lang="zh-CN" altLang="en-US" sz="3600">
              <a:solidFill>
                <a:srgbClr val="FF0000"/>
              </a:solidFill>
              <a:latin typeface="Times New Roman" panose="02020603050405020304" pitchFamily="18" charset="0"/>
              <a:ea typeface="黑体" panose="02010609060101010101" pitchFamily="2" charset="-122"/>
            </a:endParaRPr>
          </a:p>
        </p:txBody>
      </p:sp>
    </p:spTree>
  </p:cSld>
  <p:clrMapOvr>
    <a:masterClrMapping/>
  </p:clrMapOvr>
  <p:transition>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64514" name="文本框 64513"/>
          <p:cNvSpPr txBox="1"/>
          <p:nvPr/>
        </p:nvSpPr>
        <p:spPr>
          <a:xfrm>
            <a:off x="533400" y="457200"/>
            <a:ext cx="8153400" cy="5370513"/>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15</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zh-CN" altLang="en-US" sz="3600" dirty="0">
                <a:solidFill>
                  <a:schemeClr val="tx1"/>
                </a:solidFill>
                <a:latin typeface="宋体" panose="02010600030101010101" pitchFamily="2" charset="-122"/>
              </a:rPr>
              <a:t>将</a:t>
            </a:r>
            <a:r>
              <a:rPr lang="en-US" altLang="zh-CN" sz="3600">
                <a:solidFill>
                  <a:schemeClr val="tx1"/>
                </a:solidFill>
                <a:latin typeface="Times New Roman" panose="02020603050405020304" pitchFamily="18" charset="0"/>
              </a:rPr>
              <a:t>PH=8</a:t>
            </a:r>
            <a:r>
              <a:rPr lang="zh-CN" altLang="en-US" sz="3600">
                <a:solidFill>
                  <a:schemeClr val="tx1"/>
                </a:solidFill>
                <a:latin typeface="宋体" panose="02010600030101010101" pitchFamily="2" charset="-122"/>
              </a:rPr>
              <a:t>和</a:t>
            </a:r>
            <a:r>
              <a:rPr lang="en-US" altLang="zh-CN" sz="3600">
                <a:solidFill>
                  <a:schemeClr val="tx1"/>
                </a:solidFill>
                <a:latin typeface="Times New Roman" panose="02020603050405020304" pitchFamily="18" charset="0"/>
              </a:rPr>
              <a:t>PH=10</a:t>
            </a:r>
            <a:r>
              <a:rPr lang="zh-CN" altLang="en-US" sz="3600" dirty="0">
                <a:solidFill>
                  <a:schemeClr val="tx1"/>
                </a:solidFill>
                <a:latin typeface="宋体" panose="02010600030101010101" pitchFamily="2" charset="-122"/>
              </a:rPr>
              <a:t>的两种氢氧化钠溶液等体积混合，混合后溶液中的</a:t>
            </a:r>
            <a:r>
              <a:rPr lang="en-US" altLang="zh-CN" sz="3600">
                <a:solidFill>
                  <a:schemeClr val="tx1"/>
                </a:solidFill>
                <a:latin typeface="宋体" panose="02010600030101010101" pitchFamily="2" charset="-122"/>
              </a:rPr>
              <a:t>c</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H</a:t>
            </a:r>
            <a:r>
              <a:rPr lang="en-US" altLang="zh-CN" sz="3600" baseline="30000">
                <a:solidFill>
                  <a:schemeClr val="tx1"/>
                </a:solidFill>
                <a:latin typeface="Times New Roman" panose="02020603050405020304" pitchFamily="18" charset="0"/>
              </a:rPr>
              <a:t>+</a:t>
            </a:r>
            <a:r>
              <a:rPr lang="zh-CN" altLang="en-US" sz="3600">
                <a:solidFill>
                  <a:schemeClr val="tx1"/>
                </a:solidFill>
                <a:latin typeface="Times New Roman" panose="02020603050405020304" pitchFamily="18" charset="0"/>
              </a:rPr>
              <a:t>）</a:t>
            </a:r>
            <a:r>
              <a:rPr lang="zh-CN" altLang="en-US" sz="3600" dirty="0">
                <a:solidFill>
                  <a:schemeClr val="tx1"/>
                </a:solidFill>
                <a:latin typeface="宋体" panose="02010600030101010101" pitchFamily="2" charset="-122"/>
              </a:rPr>
              <a:t>最接近于（</a:t>
            </a:r>
            <a:r>
              <a:rPr lang="en-US" altLang="zh-CN" sz="3600" dirty="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mol/L</a:t>
            </a:r>
            <a:br>
              <a:rPr lang="en-US" altLang="zh-CN" sz="3600">
                <a:solidFill>
                  <a:schemeClr val="tx1"/>
                </a:solidFill>
                <a:latin typeface="Times New Roman" panose="02020603050405020304" pitchFamily="18" charset="0"/>
              </a:rPr>
            </a:br>
            <a:endParaRPr lang="en-US" altLang="zh-CN" sz="3600">
              <a:solidFill>
                <a:schemeClr val="tx1"/>
              </a:solidFill>
              <a:latin typeface="Times New Roman" panose="02020603050405020304" pitchFamily="18" charset="0"/>
            </a:endParaRPr>
          </a:p>
          <a:p>
            <a:pPr algn="l" eaLnBrk="1" hangingPunct="1">
              <a:spcBef>
                <a:spcPct val="50000"/>
              </a:spcBef>
            </a:pPr>
            <a:r>
              <a:rPr lang="en-US" altLang="zh-CN" sz="3600">
                <a:solidFill>
                  <a:schemeClr val="tx1"/>
                </a:solidFill>
                <a:latin typeface="Times New Roman" panose="02020603050405020304" pitchFamily="18" charset="0"/>
              </a:rPr>
              <a:t>A</a:t>
            </a:r>
            <a:r>
              <a:rPr lang="en-US" altLang="zh-CN" sz="3600">
                <a:solidFill>
                  <a:schemeClr val="tx1"/>
                </a:solidFill>
                <a:latin typeface="宋体" panose="02010600030101010101" pitchFamily="2" charset="-122"/>
              </a:rPr>
              <a:t>.</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10</a:t>
            </a:r>
            <a:r>
              <a:rPr lang="en-US" altLang="zh-CN" sz="3600" baseline="30000">
                <a:solidFill>
                  <a:schemeClr val="tx1"/>
                </a:solidFill>
                <a:latin typeface="Times New Roman" panose="02020603050405020304" pitchFamily="18" charset="0"/>
              </a:rPr>
              <a:t>-8</a:t>
            </a:r>
            <a:r>
              <a:rPr lang="en-US" altLang="zh-CN" sz="3600">
                <a:solidFill>
                  <a:schemeClr val="tx1"/>
                </a:solidFill>
                <a:latin typeface="Times New Roman" panose="02020603050405020304" pitchFamily="18" charset="0"/>
              </a:rPr>
              <a:t>+10</a:t>
            </a:r>
            <a:r>
              <a:rPr lang="en-US" altLang="zh-CN" sz="3600" baseline="30000">
                <a:solidFill>
                  <a:schemeClr val="tx1"/>
                </a:solidFill>
                <a:latin typeface="Times New Roman" panose="02020603050405020304" pitchFamily="18" charset="0"/>
              </a:rPr>
              <a:t>-10</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/2        B.</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10</a:t>
            </a:r>
            <a:r>
              <a:rPr lang="en-US" altLang="zh-CN" sz="3600" baseline="30000">
                <a:solidFill>
                  <a:schemeClr val="tx1"/>
                </a:solidFill>
                <a:latin typeface="Times New Roman" panose="02020603050405020304" pitchFamily="18" charset="0"/>
              </a:rPr>
              <a:t>-8</a:t>
            </a:r>
            <a:r>
              <a:rPr lang="en-US" altLang="zh-CN" sz="3600">
                <a:solidFill>
                  <a:schemeClr val="tx1"/>
                </a:solidFill>
                <a:latin typeface="Times New Roman" panose="02020603050405020304" pitchFamily="18" charset="0"/>
              </a:rPr>
              <a:t>+10</a:t>
            </a:r>
            <a:r>
              <a:rPr lang="en-US" altLang="zh-CN" sz="3600" baseline="30000">
                <a:solidFill>
                  <a:schemeClr val="tx1"/>
                </a:solidFill>
                <a:latin typeface="Times New Roman" panose="02020603050405020304" pitchFamily="18" charset="0"/>
              </a:rPr>
              <a:t>-10</a:t>
            </a:r>
            <a:r>
              <a:rPr lang="zh-CN" altLang="en-US" sz="3600">
                <a:solidFill>
                  <a:schemeClr val="tx1"/>
                </a:solidFill>
                <a:latin typeface="宋体" panose="02010600030101010101" pitchFamily="2" charset="-122"/>
              </a:rPr>
              <a:t>）</a:t>
            </a:r>
            <a:endParaRPr lang="zh-CN" altLang="en-US" sz="3600">
              <a:solidFill>
                <a:schemeClr val="tx1"/>
              </a:solidFill>
              <a:latin typeface="宋体" panose="02010600030101010101" pitchFamily="2" charset="-122"/>
            </a:endParaRPr>
          </a:p>
          <a:p>
            <a:pPr algn="l" eaLnBrk="1" hangingPunct="1">
              <a:spcBef>
                <a:spcPct val="50000"/>
              </a:spcBef>
            </a:pPr>
            <a:r>
              <a:rPr lang="en-US" altLang="zh-CN" sz="3600">
                <a:solidFill>
                  <a:schemeClr val="tx1"/>
                </a:solidFill>
                <a:latin typeface="Times New Roman" panose="02020603050405020304" pitchFamily="18" charset="0"/>
              </a:rPr>
              <a:t>C</a:t>
            </a:r>
            <a:r>
              <a:rPr lang="en-US" altLang="zh-CN" sz="3600">
                <a:solidFill>
                  <a:schemeClr val="tx1"/>
                </a:solidFill>
                <a:latin typeface="宋体" panose="02010600030101010101" pitchFamily="2" charset="-122"/>
              </a:rPr>
              <a:t>.</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10</a:t>
            </a:r>
            <a:r>
              <a:rPr lang="en-US" altLang="zh-CN" sz="3600" baseline="30000">
                <a:solidFill>
                  <a:schemeClr val="tx1"/>
                </a:solidFill>
                <a:latin typeface="Times New Roman" panose="02020603050405020304" pitchFamily="18" charset="0"/>
              </a:rPr>
              <a:t>-14 </a:t>
            </a:r>
            <a:r>
              <a:rPr lang="en-US" altLang="zh-CN"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5×10</a:t>
            </a:r>
            <a:r>
              <a:rPr lang="en-US" altLang="zh-CN" sz="3600" baseline="30000">
                <a:solidFill>
                  <a:schemeClr val="tx1"/>
                </a:solidFill>
                <a:latin typeface="Times New Roman" panose="02020603050405020304" pitchFamily="18" charset="0"/>
              </a:rPr>
              <a:t>-5</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     D</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2×10</a:t>
            </a:r>
            <a:r>
              <a:rPr lang="en-US" altLang="zh-CN" sz="3600" baseline="30000">
                <a:solidFill>
                  <a:schemeClr val="tx1"/>
                </a:solidFill>
                <a:latin typeface="Times New Roman" panose="02020603050405020304" pitchFamily="18" charset="0"/>
              </a:rPr>
              <a:t>-10</a:t>
            </a:r>
            <a:br>
              <a:rPr lang="en-US" altLang="zh-CN" sz="3600">
                <a:solidFill>
                  <a:schemeClr val="tx1"/>
                </a:solidFill>
                <a:latin typeface="Times New Roman" panose="02020603050405020304" pitchFamily="18" charset="0"/>
              </a:rPr>
            </a:br>
            <a:endParaRPr lang="en-US" altLang="zh-CN" sz="3600">
              <a:solidFill>
                <a:schemeClr val="tx1"/>
              </a:solidFill>
              <a:latin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65538" name="文本框 65537"/>
          <p:cNvSpPr txBox="1"/>
          <p:nvPr/>
        </p:nvSpPr>
        <p:spPr>
          <a:xfrm>
            <a:off x="228600" y="533400"/>
            <a:ext cx="8686800" cy="4421188"/>
          </a:xfrm>
          <a:prstGeom prst="rect">
            <a:avLst/>
          </a:prstGeom>
          <a:noFill/>
          <a:ln w="9525">
            <a:noFill/>
          </a:ln>
        </p:spPr>
        <p:txBody>
          <a:bodyPr>
            <a:spAutoFit/>
          </a:bodyPr>
          <a:p>
            <a:pPr algn="l" eaLnBrk="1" hangingPunct="1"/>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因为</a:t>
            </a:r>
            <a:r>
              <a:rPr lang="en-US" altLang="zh-CN">
                <a:solidFill>
                  <a:schemeClr val="tx1"/>
                </a:solidFill>
                <a:latin typeface="Times New Roman" panose="02020603050405020304" pitchFamily="18" charset="0"/>
              </a:rPr>
              <a:t>PH=8</a:t>
            </a:r>
            <a:r>
              <a:rPr lang="zh-CN" altLang="en-US">
                <a:solidFill>
                  <a:schemeClr val="tx1"/>
                </a:solidFill>
                <a:latin typeface="宋体" panose="02010600030101010101" pitchFamily="2" charset="-122"/>
              </a:rPr>
              <a:t>和</a:t>
            </a:r>
            <a:r>
              <a:rPr lang="en-US" altLang="zh-CN">
                <a:solidFill>
                  <a:schemeClr val="tx1"/>
                </a:solidFill>
                <a:latin typeface="Times New Roman" panose="02020603050405020304" pitchFamily="18" charset="0"/>
              </a:rPr>
              <a:t>PH=10</a:t>
            </a:r>
            <a:r>
              <a:rPr lang="zh-CN" altLang="en-US" dirty="0">
                <a:solidFill>
                  <a:schemeClr val="tx1"/>
                </a:solidFill>
                <a:latin typeface="宋体" panose="02010600030101010101" pitchFamily="2" charset="-122"/>
              </a:rPr>
              <a:t>的两种氢氧化钠溶液的</a:t>
            </a:r>
            <a:r>
              <a:rPr lang="en-US" altLang="zh-CN" sz="3600">
                <a:solidFill>
                  <a:schemeClr val="tx1"/>
                </a:solidFill>
                <a:latin typeface="宋体" panose="02010600030101010101" pitchFamily="2" charset="-122"/>
              </a:rPr>
              <a:t>c</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H</a:t>
            </a:r>
            <a:r>
              <a:rPr lang="en-US" altLang="zh-CN" sz="3600" baseline="30000">
                <a:solidFill>
                  <a:schemeClr val="tx1"/>
                </a:solidFill>
                <a:latin typeface="Times New Roman" panose="02020603050405020304" pitchFamily="18" charset="0"/>
              </a:rPr>
              <a:t>+</a:t>
            </a:r>
            <a:r>
              <a:rPr lang="zh-CN" altLang="en-US" sz="360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分别为</a:t>
            </a:r>
            <a:r>
              <a:rPr lang="en-US" altLang="zh-CN" dirty="0">
                <a:solidFill>
                  <a:schemeClr val="tx1"/>
                </a:solidFill>
                <a:latin typeface="Times New Roman" panose="02020603050405020304" pitchFamily="18" charset="0"/>
              </a:rPr>
              <a:t>10</a:t>
            </a:r>
            <a:r>
              <a:rPr lang="en-US" altLang="zh-CN" baseline="30000" dirty="0">
                <a:solidFill>
                  <a:schemeClr val="tx1"/>
                </a:solidFill>
                <a:latin typeface="Times New Roman" panose="02020603050405020304" pitchFamily="18" charset="0"/>
              </a:rPr>
              <a:t>-8  </a:t>
            </a:r>
            <a:r>
              <a:rPr lang="en-US" altLang="zh-CN" dirty="0">
                <a:solidFill>
                  <a:schemeClr val="tx1"/>
                </a:solidFill>
                <a:latin typeface="Times New Roman" panose="02020603050405020304" pitchFamily="18" charset="0"/>
              </a:rPr>
              <a:t> </a:t>
            </a:r>
            <a:r>
              <a:rPr lang="zh-CN" altLang="en-US" dirty="0">
                <a:solidFill>
                  <a:schemeClr val="tx1"/>
                </a:solidFill>
                <a:latin typeface="Times New Roman" panose="02020603050405020304" pitchFamily="18" charset="0"/>
              </a:rPr>
              <a:t>、 </a:t>
            </a:r>
            <a:r>
              <a:rPr lang="en-US" altLang="zh-CN" dirty="0">
                <a:solidFill>
                  <a:schemeClr val="tx1"/>
                </a:solidFill>
                <a:latin typeface="Times New Roman" panose="02020603050405020304" pitchFamily="18" charset="0"/>
              </a:rPr>
              <a:t>10</a:t>
            </a:r>
            <a:r>
              <a:rPr lang="en-US" altLang="zh-CN" baseline="30000" dirty="0">
                <a:solidFill>
                  <a:schemeClr val="tx1"/>
                </a:solidFill>
                <a:latin typeface="Times New Roman" panose="02020603050405020304" pitchFamily="18" charset="0"/>
              </a:rPr>
              <a:t>-10</a:t>
            </a:r>
            <a:r>
              <a:rPr lang="en-US" altLang="zh-CN"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mol/L</a:t>
            </a:r>
            <a:r>
              <a:rPr lang="zh-CN" altLang="en-US" dirty="0">
                <a:solidFill>
                  <a:schemeClr val="tx1"/>
                </a:solidFill>
                <a:latin typeface="宋体" panose="02010600030101010101" pitchFamily="2" charset="-122"/>
              </a:rPr>
              <a:t>，而且两种溶液等体积混合，因此混合后溶液的</a:t>
            </a:r>
            <a:endParaRPr lang="zh-CN" altLang="en-US" dirty="0">
              <a:solidFill>
                <a:schemeClr val="tx1"/>
              </a:solidFill>
              <a:latin typeface="宋体" panose="02010600030101010101" pitchFamily="2" charset="-122"/>
            </a:endParaRPr>
          </a:p>
          <a:p>
            <a:pPr algn="l" eaLnBrk="1" hangingPunct="1"/>
            <a:r>
              <a:rPr lang="en-US" altLang="zh-CN" sz="3600">
                <a:solidFill>
                  <a:schemeClr val="tx1"/>
                </a:solidFill>
                <a:latin typeface="宋体" panose="02010600030101010101" pitchFamily="2" charset="-122"/>
              </a:rPr>
              <a:t>c</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H</a:t>
            </a:r>
            <a:r>
              <a:rPr lang="en-US" altLang="zh-CN" sz="3600" baseline="30000">
                <a:solidFill>
                  <a:schemeClr val="tx1"/>
                </a:solidFill>
                <a:latin typeface="Times New Roman" panose="02020603050405020304" pitchFamily="18" charset="0"/>
              </a:rPr>
              <a:t>+</a:t>
            </a:r>
            <a:r>
              <a:rPr lang="zh-CN" altLang="en-US" sz="36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10-8+10-10</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  mol/L</a:t>
            </a:r>
            <a:r>
              <a:rPr lang="zh-CN" altLang="en-US">
                <a:solidFill>
                  <a:schemeClr val="tx1"/>
                </a:solidFill>
                <a:latin typeface="宋体" panose="02010600030101010101" pitchFamily="2" charset="-122"/>
              </a:rPr>
              <a:t>。</a:t>
            </a:r>
            <a:br>
              <a:rPr lang="zh-CN" altLang="en-US">
                <a:solidFill>
                  <a:schemeClr val="tx1"/>
                </a:solidFill>
                <a:latin typeface="Times New Roman" panose="02020603050405020304" pitchFamily="18" charset="0"/>
              </a:rPr>
            </a:br>
            <a:r>
              <a:rPr lang="zh-CN" altLang="en-US">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a:p>
            <a:pPr algn="l" eaLnBrk="1" hangingPunct="1"/>
            <a:r>
              <a:rPr lang="en-US" altLang="zh-CN">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直接应用溶液中</a:t>
            </a:r>
            <a:r>
              <a:rPr lang="en-US" altLang="zh-CN" sz="3600">
                <a:solidFill>
                  <a:schemeClr val="tx1"/>
                </a:solidFill>
                <a:latin typeface="宋体" panose="02010600030101010101" pitchFamily="2" charset="-122"/>
              </a:rPr>
              <a:t>c</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H</a:t>
            </a:r>
            <a:r>
              <a:rPr lang="en-US" altLang="zh-CN" sz="3600" baseline="30000">
                <a:solidFill>
                  <a:schemeClr val="tx1"/>
                </a:solidFill>
                <a:latin typeface="Times New Roman" panose="02020603050405020304" pitchFamily="18" charset="0"/>
              </a:rPr>
              <a:t>+</a:t>
            </a:r>
            <a:r>
              <a:rPr lang="zh-CN" altLang="en-US" sz="360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来求解，忽略溶液中</a:t>
            </a:r>
            <a:r>
              <a:rPr lang="en-US" altLang="zh-CN">
                <a:solidFill>
                  <a:schemeClr val="tx1"/>
                </a:solidFill>
                <a:latin typeface="宋体" panose="02010600030101010101" pitchFamily="2" charset="-122"/>
              </a:rPr>
              <a:t>c</a:t>
            </a:r>
            <a:r>
              <a:rPr lang="zh-CN" altLang="en-US" sz="2800">
                <a:solidFill>
                  <a:schemeClr val="tx1"/>
                </a:solidFill>
                <a:latin typeface="Times New Roman" panose="02020603050405020304" pitchFamily="18" charset="0"/>
              </a:rPr>
              <a:t>（</a:t>
            </a:r>
            <a:r>
              <a:rPr lang="en-US" altLang="zh-CN" sz="2800">
                <a:solidFill>
                  <a:schemeClr val="tx1"/>
                </a:solidFill>
                <a:latin typeface="Times New Roman" panose="02020603050405020304" pitchFamily="18" charset="0"/>
              </a:rPr>
              <a:t>OH</a:t>
            </a:r>
            <a:r>
              <a:rPr lang="en-US" altLang="zh-CN" sz="2800" baseline="30000">
                <a:solidFill>
                  <a:schemeClr val="tx1"/>
                </a:solidFill>
                <a:latin typeface="Times New Roman" panose="02020603050405020304" pitchFamily="18" charset="0"/>
              </a:rPr>
              <a:t>—</a:t>
            </a:r>
            <a:r>
              <a:rPr lang="zh-CN" altLang="en-US" sz="2800">
                <a:solidFill>
                  <a:schemeClr val="tx1"/>
                </a:solidFill>
                <a:latin typeface="Times New Roman" panose="02020603050405020304" pitchFamily="18" charset="0"/>
              </a:rPr>
              <a:t>）</a:t>
            </a:r>
            <a:r>
              <a:rPr lang="en-US" altLang="zh-CN" sz="2800">
                <a:solidFill>
                  <a:schemeClr val="tx1"/>
                </a:solidFill>
                <a:latin typeface="Times New Roman" panose="02020603050405020304" pitchFamily="18" charset="0"/>
              </a:rPr>
              <a:t>&gt; </a:t>
            </a:r>
            <a:r>
              <a:rPr lang="en-US" altLang="zh-CN">
                <a:solidFill>
                  <a:schemeClr val="tx1"/>
                </a:solidFill>
                <a:latin typeface="宋体" panose="02010600030101010101" pitchFamily="2" charset="-122"/>
              </a:rPr>
              <a:t>c</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H</a:t>
            </a:r>
            <a:r>
              <a:rPr lang="en-US" altLang="zh-CN" baseline="30000">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和 </a:t>
            </a:r>
            <a:r>
              <a:rPr lang="en-US" altLang="zh-CN" sz="3600">
                <a:solidFill>
                  <a:schemeClr val="tx1"/>
                </a:solidFill>
                <a:latin typeface="宋体" panose="02010600030101010101" pitchFamily="2" charset="-122"/>
              </a:rPr>
              <a:t>c</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OH</a:t>
            </a:r>
            <a:r>
              <a:rPr lang="en-US" altLang="zh-CN" baseline="30000">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对水电离平衡的影响。</a:t>
            </a:r>
            <a:endParaRPr lang="zh-CN" altLang="en-US">
              <a:solidFill>
                <a:schemeClr val="tx1"/>
              </a:solidFill>
              <a:latin typeface="宋体" panose="02010600030101010101" pitchFamily="2" charset="-12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66562" name="文本框 66561"/>
          <p:cNvSpPr txBox="1"/>
          <p:nvPr/>
        </p:nvSpPr>
        <p:spPr>
          <a:xfrm>
            <a:off x="228600" y="457200"/>
            <a:ext cx="8686800" cy="5881688"/>
          </a:xfrm>
          <a:prstGeom prst="rect">
            <a:avLst/>
          </a:prstGeom>
          <a:noFill/>
          <a:ln w="9525">
            <a:noFill/>
          </a:ln>
        </p:spPr>
        <p:txBody>
          <a:bodyPr>
            <a:spAutoFit/>
          </a:bodyPr>
          <a:p>
            <a:pPr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a:t>
            </a:r>
            <a:endParaRPr lang="en-US" altLang="zh-CN" dirty="0">
              <a:solidFill>
                <a:schemeClr val="tx1"/>
              </a:solidFill>
              <a:latin typeface="宋体" panose="02010600030101010101" pitchFamily="2" charset="-122"/>
              <a:cs typeface="Times New Roman" panose="02020603050405020304" pitchFamily="18" charset="0"/>
            </a:endParaRPr>
          </a:p>
          <a:p>
            <a:pPr eaLnBrk="1" hangingPunct="1">
              <a:spcBef>
                <a:spcPct val="50000"/>
              </a:spcBef>
            </a:pPr>
            <a:r>
              <a:rPr lang="zh-CN" altLang="en-US" dirty="0">
                <a:solidFill>
                  <a:schemeClr val="tx1"/>
                </a:solidFill>
                <a:latin typeface="Times New Roman" panose="02020603050405020304" pitchFamily="18" charset="0"/>
              </a:rPr>
              <a:t>由于碱溶液中的</a:t>
            </a:r>
            <a:r>
              <a:rPr lang="en-US" altLang="zh-CN">
                <a:solidFill>
                  <a:schemeClr val="tx1"/>
                </a:solidFill>
                <a:latin typeface="Times New Roman" panose="02020603050405020304" pitchFamily="18" charset="0"/>
              </a:rPr>
              <a:t>c</a:t>
            </a:r>
            <a:r>
              <a:rPr lang="zh-CN" altLang="en-US" sz="2800">
                <a:solidFill>
                  <a:schemeClr val="tx1"/>
                </a:solidFill>
                <a:latin typeface="Times New Roman" panose="02020603050405020304" pitchFamily="18" charset="0"/>
              </a:rPr>
              <a:t>（</a:t>
            </a:r>
            <a:r>
              <a:rPr lang="en-US" altLang="zh-CN" sz="2800">
                <a:solidFill>
                  <a:schemeClr val="tx1"/>
                </a:solidFill>
                <a:latin typeface="Times New Roman" panose="02020603050405020304" pitchFamily="18" charset="0"/>
              </a:rPr>
              <a:t>OH </a:t>
            </a:r>
            <a:r>
              <a:rPr lang="en-US" altLang="zh-CN" sz="4000" baseline="30000">
                <a:solidFill>
                  <a:schemeClr val="tx1"/>
                </a:solidFill>
                <a:latin typeface="Times New Roman" panose="02020603050405020304" pitchFamily="18" charset="0"/>
              </a:rPr>
              <a:t>-</a:t>
            </a:r>
            <a:r>
              <a:rPr lang="zh-CN" altLang="en-US" sz="2800">
                <a:solidFill>
                  <a:schemeClr val="tx1"/>
                </a:solidFill>
                <a:latin typeface="Times New Roman" panose="02020603050405020304" pitchFamily="18" charset="0"/>
              </a:rPr>
              <a:t>）</a:t>
            </a:r>
            <a:r>
              <a:rPr lang="en-US" altLang="zh-CN" sz="2800">
                <a:solidFill>
                  <a:schemeClr val="tx1"/>
                </a:solidFill>
                <a:latin typeface="Times New Roman" panose="02020603050405020304" pitchFamily="18" charset="0"/>
              </a:rPr>
              <a:t>&gt; </a:t>
            </a:r>
            <a:r>
              <a:rPr lang="en-US" altLang="zh-CN">
                <a:solidFill>
                  <a:schemeClr val="tx1"/>
                </a:solidFill>
                <a:latin typeface="Times New Roman" panose="02020603050405020304" pitchFamily="18" charset="0"/>
              </a:rPr>
              <a:t>c</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H</a:t>
            </a:r>
            <a:r>
              <a:rPr lang="en-US" altLang="zh-CN" baseline="30000">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cs typeface="Times New Roman" panose="02020603050405020304" pitchFamily="18" charset="0"/>
              </a:rPr>
              <a:t> </a:t>
            </a:r>
            <a:r>
              <a:rPr lang="zh-CN" altLang="en-US" dirty="0">
                <a:solidFill>
                  <a:schemeClr val="tx1"/>
                </a:solidFill>
                <a:latin typeface="Times New Roman" panose="02020603050405020304" pitchFamily="18" charset="0"/>
              </a:rPr>
              <a:t>，这就决定了不能用混合前溶液中的</a:t>
            </a:r>
            <a:r>
              <a:rPr lang="en-US" altLang="zh-CN">
                <a:solidFill>
                  <a:schemeClr val="tx1"/>
                </a:solidFill>
                <a:latin typeface="Times New Roman" panose="02020603050405020304" pitchFamily="18" charset="0"/>
              </a:rPr>
              <a:t>c</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H</a:t>
            </a:r>
            <a:r>
              <a:rPr lang="en-US" altLang="zh-CN" baseline="30000">
                <a:solidFill>
                  <a:schemeClr val="tx1"/>
                </a:solidFill>
                <a:latin typeface="Times New Roman" panose="02020603050405020304" pitchFamily="18" charset="0"/>
              </a:rPr>
              <a:t>+</a:t>
            </a:r>
            <a:r>
              <a:rPr lang="zh-CN" altLang="en-US" dirty="0">
                <a:solidFill>
                  <a:schemeClr val="tx1"/>
                </a:solidFill>
                <a:latin typeface="Times New Roman" panose="02020603050405020304" pitchFamily="18" charset="0"/>
              </a:rPr>
              <a:t>）直接求混合后溶液的</a:t>
            </a:r>
            <a:r>
              <a:rPr lang="en-US" altLang="zh-CN">
                <a:solidFill>
                  <a:schemeClr val="tx1"/>
                </a:solidFill>
                <a:latin typeface="Times New Roman" panose="02020603050405020304" pitchFamily="18" charset="0"/>
              </a:rPr>
              <a:t>c</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H</a:t>
            </a:r>
            <a:r>
              <a:rPr lang="en-US" altLang="zh-CN" baseline="30000">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cs typeface="Times New Roman" panose="02020603050405020304" pitchFamily="18" charset="0"/>
              </a:rPr>
              <a:t> </a:t>
            </a:r>
            <a:r>
              <a:rPr lang="zh-CN" altLang="en-US" dirty="0">
                <a:solidFill>
                  <a:schemeClr val="tx1"/>
                </a:solidFill>
                <a:latin typeface="Times New Roman" panose="02020603050405020304" pitchFamily="18" charset="0"/>
              </a:rPr>
              <a:t>，一定要先求出混合后溶液中</a:t>
            </a:r>
            <a:r>
              <a:rPr lang="en-US" altLang="zh-CN">
                <a:solidFill>
                  <a:schemeClr val="tx1"/>
                </a:solidFill>
                <a:latin typeface="Times New Roman" panose="02020603050405020304" pitchFamily="18" charset="0"/>
              </a:rPr>
              <a:t>c</a:t>
            </a:r>
            <a:r>
              <a:rPr lang="zh-CN" altLang="en-US" sz="2800">
                <a:solidFill>
                  <a:schemeClr val="tx1"/>
                </a:solidFill>
                <a:latin typeface="Times New Roman" panose="02020603050405020304" pitchFamily="18" charset="0"/>
              </a:rPr>
              <a:t>（</a:t>
            </a:r>
            <a:r>
              <a:rPr lang="en-US" altLang="zh-CN" sz="2800">
                <a:solidFill>
                  <a:schemeClr val="tx1"/>
                </a:solidFill>
                <a:latin typeface="Times New Roman" panose="02020603050405020304" pitchFamily="18" charset="0"/>
              </a:rPr>
              <a:t>OH</a:t>
            </a:r>
            <a:r>
              <a:rPr lang="en-US" altLang="zh-CN" sz="2800" baseline="30000">
                <a:solidFill>
                  <a:schemeClr val="tx1"/>
                </a:solidFill>
                <a:latin typeface="Times New Roman" panose="02020603050405020304" pitchFamily="18" charset="0"/>
              </a:rPr>
              <a:t>—</a:t>
            </a:r>
            <a:r>
              <a:rPr lang="zh-CN" altLang="en-US" sz="2800">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cs typeface="Times New Roman" panose="02020603050405020304" pitchFamily="18" charset="0"/>
              </a:rPr>
              <a:t> </a:t>
            </a:r>
            <a:r>
              <a:rPr lang="zh-CN" altLang="en-US" dirty="0">
                <a:solidFill>
                  <a:schemeClr val="tx1"/>
                </a:solidFill>
                <a:latin typeface="Times New Roman" panose="02020603050405020304" pitchFamily="18" charset="0"/>
              </a:rPr>
              <a:t>，在换算成混合后的</a:t>
            </a:r>
            <a:r>
              <a:rPr lang="en-US" altLang="zh-CN">
                <a:solidFill>
                  <a:schemeClr val="tx1"/>
                </a:solidFill>
                <a:latin typeface="Times New Roman" panose="02020603050405020304" pitchFamily="18" charset="0"/>
              </a:rPr>
              <a:t>c</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H</a:t>
            </a:r>
            <a:r>
              <a:rPr lang="en-US" altLang="zh-CN" baseline="30000">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cs typeface="Times New Roman" panose="02020603050405020304" pitchFamily="18" charset="0"/>
              </a:rPr>
              <a:t> </a:t>
            </a:r>
            <a:r>
              <a:rPr lang="zh-CN" altLang="en-US" dirty="0">
                <a:solidFill>
                  <a:schemeClr val="tx1"/>
                </a:solidFill>
                <a:latin typeface="Times New Roman" panose="02020603050405020304" pitchFamily="18" charset="0"/>
              </a:rPr>
              <a:t>。根据水离子积常数知，</a:t>
            </a:r>
            <a:r>
              <a:rPr lang="en-US" altLang="zh-CN">
                <a:solidFill>
                  <a:schemeClr val="tx1"/>
                </a:solidFill>
                <a:latin typeface="Times New Roman" panose="02020603050405020304" pitchFamily="18" charset="0"/>
                <a:cs typeface="Times New Roman" panose="02020603050405020304" pitchFamily="18" charset="0"/>
              </a:rPr>
              <a:t>PH=8</a:t>
            </a:r>
            <a:r>
              <a:rPr lang="zh-CN" altLang="en-US">
                <a:solidFill>
                  <a:schemeClr val="tx1"/>
                </a:solidFill>
                <a:latin typeface="Times New Roman" panose="02020603050405020304" pitchFamily="18" charset="0"/>
              </a:rPr>
              <a:t>和</a:t>
            </a:r>
            <a:r>
              <a:rPr lang="en-US" altLang="zh-CN">
                <a:solidFill>
                  <a:schemeClr val="tx1"/>
                </a:solidFill>
                <a:latin typeface="Times New Roman" panose="02020603050405020304" pitchFamily="18" charset="0"/>
                <a:cs typeface="Times New Roman" panose="02020603050405020304" pitchFamily="18" charset="0"/>
              </a:rPr>
              <a:t>PH=10</a:t>
            </a:r>
            <a:r>
              <a:rPr lang="zh-CN" altLang="en-US" dirty="0">
                <a:solidFill>
                  <a:schemeClr val="tx1"/>
                </a:solidFill>
                <a:latin typeface="Times New Roman" panose="02020603050405020304" pitchFamily="18" charset="0"/>
              </a:rPr>
              <a:t>的两种氢氧化钠溶液的</a:t>
            </a:r>
            <a:r>
              <a:rPr lang="en-US" altLang="zh-CN">
                <a:solidFill>
                  <a:schemeClr val="tx1"/>
                </a:solidFill>
                <a:latin typeface="Times New Roman" panose="02020603050405020304" pitchFamily="18" charset="0"/>
              </a:rPr>
              <a:t>c</a:t>
            </a:r>
            <a:r>
              <a:rPr lang="zh-CN" altLang="en-US" sz="2800">
                <a:solidFill>
                  <a:schemeClr val="tx1"/>
                </a:solidFill>
                <a:latin typeface="Times New Roman" panose="02020603050405020304" pitchFamily="18" charset="0"/>
              </a:rPr>
              <a:t>（</a:t>
            </a:r>
            <a:r>
              <a:rPr lang="en-US" altLang="zh-CN" sz="2800">
                <a:solidFill>
                  <a:schemeClr val="tx1"/>
                </a:solidFill>
                <a:latin typeface="Times New Roman" panose="02020603050405020304" pitchFamily="18" charset="0"/>
              </a:rPr>
              <a:t>OH</a:t>
            </a:r>
            <a:r>
              <a:rPr lang="en-US" altLang="zh-CN" sz="4400" baseline="30000">
                <a:solidFill>
                  <a:schemeClr val="tx1"/>
                </a:solidFill>
                <a:latin typeface="Times New Roman" panose="02020603050405020304" pitchFamily="18" charset="0"/>
              </a:rPr>
              <a:t>-</a:t>
            </a:r>
            <a:r>
              <a:rPr lang="zh-CN" altLang="en-US" sz="2800">
                <a:solidFill>
                  <a:schemeClr val="tx1"/>
                </a:solidFill>
                <a:latin typeface="Times New Roman" panose="02020603050405020304" pitchFamily="18" charset="0"/>
              </a:rPr>
              <a:t>）</a:t>
            </a:r>
            <a:r>
              <a:rPr lang="zh-CN" altLang="en-US" dirty="0">
                <a:solidFill>
                  <a:schemeClr val="tx1"/>
                </a:solidFill>
                <a:latin typeface="Times New Roman" panose="02020603050405020304" pitchFamily="18" charset="0"/>
              </a:rPr>
              <a:t>分别为</a:t>
            </a:r>
            <a:r>
              <a:rPr lang="en-US" altLang="zh-CN" dirty="0">
                <a:solidFill>
                  <a:schemeClr val="tx1"/>
                </a:solidFill>
                <a:latin typeface="Times New Roman" panose="02020603050405020304" pitchFamily="18" charset="0"/>
                <a:cs typeface="Times New Roman" panose="02020603050405020304" pitchFamily="18" charset="0"/>
              </a:rPr>
              <a:t>10</a:t>
            </a:r>
            <a:r>
              <a:rPr lang="en-US" altLang="zh-CN" baseline="30000" dirty="0">
                <a:solidFill>
                  <a:schemeClr val="tx1"/>
                </a:solidFill>
                <a:latin typeface="Times New Roman" panose="02020603050405020304" pitchFamily="18" charset="0"/>
                <a:cs typeface="Times New Roman" panose="02020603050405020304" pitchFamily="18" charset="0"/>
              </a:rPr>
              <a:t>-6</a:t>
            </a:r>
            <a:r>
              <a:rPr lang="zh-CN" altLang="en-US" dirty="0">
                <a:solidFill>
                  <a:schemeClr val="tx1"/>
                </a:solidFill>
                <a:latin typeface="Times New Roman" panose="02020603050405020304" pitchFamily="18" charset="0"/>
              </a:rPr>
              <a:t>和</a:t>
            </a:r>
            <a:r>
              <a:rPr lang="en-US" altLang="zh-CN" dirty="0">
                <a:solidFill>
                  <a:schemeClr val="tx1"/>
                </a:solidFill>
                <a:latin typeface="Times New Roman" panose="02020603050405020304" pitchFamily="18" charset="0"/>
                <a:cs typeface="Times New Roman" panose="02020603050405020304" pitchFamily="18" charset="0"/>
              </a:rPr>
              <a:t>10</a:t>
            </a:r>
            <a:r>
              <a:rPr lang="en-US" altLang="zh-CN" baseline="30000" dirty="0">
                <a:solidFill>
                  <a:schemeClr val="tx1"/>
                </a:solidFill>
                <a:latin typeface="Times New Roman" panose="02020603050405020304" pitchFamily="18" charset="0"/>
                <a:cs typeface="Times New Roman" panose="02020603050405020304" pitchFamily="18" charset="0"/>
              </a:rPr>
              <a:t>-4</a:t>
            </a:r>
            <a:r>
              <a:rPr lang="en-US" altLang="zh-CN" dirty="0">
                <a:solidFill>
                  <a:schemeClr val="tx1"/>
                </a:solidFill>
                <a:latin typeface="Times New Roman" panose="02020603050405020304" pitchFamily="18" charset="0"/>
                <a:cs typeface="Times New Roman" panose="02020603050405020304" pitchFamily="18" charset="0"/>
              </a:rPr>
              <a:t> </a:t>
            </a:r>
            <a:r>
              <a:rPr lang="en-US" altLang="zh-CN">
                <a:solidFill>
                  <a:schemeClr val="tx1"/>
                </a:solidFill>
                <a:latin typeface="Times New Roman" panose="02020603050405020304" pitchFamily="18" charset="0"/>
                <a:cs typeface="Times New Roman" panose="02020603050405020304" pitchFamily="18" charset="0"/>
              </a:rPr>
              <a:t>mol/L</a:t>
            </a:r>
            <a:r>
              <a:rPr lang="zh-CN" altLang="en-US" dirty="0">
                <a:solidFill>
                  <a:schemeClr val="tx1"/>
                </a:solidFill>
                <a:latin typeface="Times New Roman" panose="02020603050405020304" pitchFamily="18" charset="0"/>
              </a:rPr>
              <a:t>，因此混合后溶液的</a:t>
            </a:r>
            <a:r>
              <a:rPr lang="en-US" altLang="zh-CN">
                <a:solidFill>
                  <a:schemeClr val="tx1"/>
                </a:solidFill>
                <a:latin typeface="Times New Roman" panose="02020603050405020304" pitchFamily="18" charset="0"/>
              </a:rPr>
              <a:t>c</a:t>
            </a:r>
            <a:r>
              <a:rPr lang="zh-CN" altLang="en-US" sz="2800">
                <a:solidFill>
                  <a:schemeClr val="tx1"/>
                </a:solidFill>
                <a:latin typeface="Times New Roman" panose="02020603050405020304" pitchFamily="18" charset="0"/>
              </a:rPr>
              <a:t>（</a:t>
            </a:r>
            <a:r>
              <a:rPr lang="en-US" altLang="zh-CN" sz="2800">
                <a:solidFill>
                  <a:schemeClr val="tx1"/>
                </a:solidFill>
                <a:latin typeface="Times New Roman" panose="02020603050405020304" pitchFamily="18" charset="0"/>
              </a:rPr>
              <a:t>OH</a:t>
            </a:r>
            <a:r>
              <a:rPr lang="en-US" altLang="zh-CN" sz="4400" baseline="30000">
                <a:solidFill>
                  <a:schemeClr val="tx1"/>
                </a:solidFill>
                <a:latin typeface="Times New Roman" panose="02020603050405020304" pitchFamily="18" charset="0"/>
              </a:rPr>
              <a:t>-</a:t>
            </a:r>
            <a:r>
              <a:rPr lang="zh-CN" altLang="en-US" sz="2800">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cs typeface="Times New Roman" panose="02020603050405020304" pitchFamily="18" charset="0"/>
              </a:rPr>
              <a:t> </a:t>
            </a:r>
            <a:r>
              <a:rPr lang="en-US" altLang="zh-CN">
                <a:solidFill>
                  <a:schemeClr val="tx1"/>
                </a:solidFill>
                <a:latin typeface="Times New Roman" panose="02020603050405020304" pitchFamily="18" charset="0"/>
                <a:cs typeface="Times New Roman" panose="02020603050405020304" pitchFamily="18" charset="0"/>
              </a:rPr>
              <a:t>=</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10</a:t>
            </a:r>
            <a:r>
              <a:rPr lang="en-US" altLang="zh-CN" baseline="30000">
                <a:solidFill>
                  <a:schemeClr val="tx1"/>
                </a:solidFill>
                <a:latin typeface="Times New Roman" panose="02020603050405020304" pitchFamily="18" charset="0"/>
                <a:cs typeface="Times New Roman" panose="02020603050405020304" pitchFamily="18" charset="0"/>
              </a:rPr>
              <a:t>-6</a:t>
            </a:r>
            <a:r>
              <a:rPr lang="en-US" altLang="zh-CN">
                <a:solidFill>
                  <a:schemeClr val="tx1"/>
                </a:solidFill>
                <a:latin typeface="Times New Roman" panose="02020603050405020304" pitchFamily="18" charset="0"/>
                <a:cs typeface="Times New Roman" panose="02020603050405020304" pitchFamily="18" charset="0"/>
              </a:rPr>
              <a:t>+10</a:t>
            </a:r>
            <a:r>
              <a:rPr lang="en-US" altLang="zh-CN" baseline="30000">
                <a:solidFill>
                  <a:schemeClr val="tx1"/>
                </a:solidFill>
                <a:latin typeface="Times New Roman" panose="02020603050405020304" pitchFamily="18" charset="0"/>
                <a:cs typeface="Times New Roman" panose="02020603050405020304" pitchFamily="18" charset="0"/>
              </a:rPr>
              <a:t>-4</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/2 mol/L</a:t>
            </a:r>
            <a:r>
              <a:rPr lang="zh-CN" altLang="en-US" dirty="0">
                <a:solidFill>
                  <a:schemeClr val="tx1"/>
                </a:solidFill>
                <a:latin typeface="Times New Roman" panose="02020603050405020304" pitchFamily="18" charset="0"/>
              </a:rPr>
              <a:t>，可近似看作为</a:t>
            </a:r>
            <a:r>
              <a:rPr lang="en-US" altLang="zh-CN" dirty="0">
                <a:solidFill>
                  <a:schemeClr val="tx1"/>
                </a:solidFill>
                <a:latin typeface="Times New Roman" panose="02020603050405020304" pitchFamily="18" charset="0"/>
                <a:cs typeface="Times New Roman" panose="02020603050405020304" pitchFamily="18" charset="0"/>
              </a:rPr>
              <a:t>10</a:t>
            </a:r>
            <a:r>
              <a:rPr lang="en-US" altLang="zh-CN" baseline="30000" dirty="0">
                <a:solidFill>
                  <a:schemeClr val="tx1"/>
                </a:solidFill>
                <a:latin typeface="Times New Roman" panose="02020603050405020304" pitchFamily="18" charset="0"/>
                <a:cs typeface="Times New Roman" panose="02020603050405020304" pitchFamily="18" charset="0"/>
              </a:rPr>
              <a:t>-4</a:t>
            </a:r>
            <a:r>
              <a:rPr lang="en-US" altLang="zh-CN" dirty="0">
                <a:solidFill>
                  <a:schemeClr val="tx1"/>
                </a:solidFill>
                <a:latin typeface="Times New Roman" panose="02020603050405020304" pitchFamily="18" charset="0"/>
                <a:cs typeface="Times New Roman" panose="02020603050405020304" pitchFamily="18" charset="0"/>
              </a:rPr>
              <a:t>/2 </a:t>
            </a:r>
            <a:r>
              <a:rPr lang="en-US" altLang="zh-CN">
                <a:solidFill>
                  <a:schemeClr val="tx1"/>
                </a:solidFill>
                <a:latin typeface="Times New Roman" panose="02020603050405020304" pitchFamily="18" charset="0"/>
                <a:cs typeface="Times New Roman" panose="02020603050405020304" pitchFamily="18" charset="0"/>
              </a:rPr>
              <a:t>mol/L</a:t>
            </a:r>
            <a:r>
              <a:rPr lang="zh-CN" altLang="en-US" dirty="0">
                <a:solidFill>
                  <a:schemeClr val="tx1"/>
                </a:solidFill>
                <a:latin typeface="Times New Roman" panose="02020603050405020304" pitchFamily="18" charset="0"/>
              </a:rPr>
              <a:t>。根据水的离子积常数可知，混合后溶液的</a:t>
            </a:r>
            <a:r>
              <a:rPr lang="en-US" altLang="zh-CN">
                <a:solidFill>
                  <a:schemeClr val="tx1"/>
                </a:solidFill>
                <a:latin typeface="宋体" panose="02010600030101010101" pitchFamily="2" charset="-122"/>
              </a:rPr>
              <a:t>c</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H</a:t>
            </a:r>
            <a:r>
              <a:rPr lang="en-US" altLang="zh-CN" baseline="30000">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=2×10</a:t>
            </a:r>
            <a:r>
              <a:rPr lang="en-US" altLang="zh-CN" baseline="30000">
                <a:solidFill>
                  <a:schemeClr val="tx1"/>
                </a:solidFill>
                <a:latin typeface="Times New Roman" panose="02020603050405020304" pitchFamily="18" charset="0"/>
                <a:cs typeface="Times New Roman" panose="02020603050405020304" pitchFamily="18" charset="0"/>
              </a:rPr>
              <a:t>-10</a:t>
            </a:r>
            <a:r>
              <a:rPr lang="en-US" altLang="zh-CN">
                <a:solidFill>
                  <a:schemeClr val="tx1"/>
                </a:solidFill>
                <a:latin typeface="Times New Roman" panose="02020603050405020304" pitchFamily="18" charset="0"/>
                <a:cs typeface="Times New Roman" panose="02020603050405020304" pitchFamily="18" charset="0"/>
              </a:rPr>
              <a:t> mol/L</a:t>
            </a:r>
            <a:r>
              <a:rPr lang="zh-CN" altLang="en-US" sz="3600" dirty="0">
                <a:solidFill>
                  <a:srgbClr val="FF0000"/>
                </a:solidFill>
                <a:latin typeface="Times New Roman" panose="02020603050405020304" pitchFamily="18" charset="0"/>
                <a:ea typeface="黑体" panose="02010609060101010101" pitchFamily="2" charset="-122"/>
              </a:rPr>
              <a:t>故正确答案选</a:t>
            </a:r>
            <a:r>
              <a:rPr lang="zh-CN" altLang="en-US" sz="3600">
                <a:solidFill>
                  <a:srgbClr val="FF0000"/>
                </a:solidFill>
                <a:latin typeface="Times New Roman" panose="02020603050405020304" pitchFamily="18" charset="0"/>
                <a:ea typeface="黑体" panose="02010609060101010101" pitchFamily="2" charset="-122"/>
              </a:rPr>
              <a:t>（ </a:t>
            </a:r>
            <a:r>
              <a:rPr lang="en-US" altLang="zh-CN" sz="3600">
                <a:solidFill>
                  <a:srgbClr val="FF0000"/>
                </a:solidFill>
                <a:latin typeface="Times New Roman" panose="02020603050405020304" pitchFamily="18" charset="0"/>
                <a:ea typeface="黑体" panose="02010609060101010101" pitchFamily="2" charset="-122"/>
              </a:rPr>
              <a:t>D </a:t>
            </a:r>
            <a:r>
              <a:rPr lang="zh-CN" altLang="en-US" sz="3600">
                <a:solidFill>
                  <a:srgbClr val="FF0000"/>
                </a:solidFill>
                <a:latin typeface="Times New Roman" panose="02020603050405020304" pitchFamily="18" charset="0"/>
                <a:ea typeface="黑体" panose="02010609060101010101" pitchFamily="2" charset="-122"/>
              </a:rPr>
              <a:t>）</a:t>
            </a:r>
            <a:r>
              <a:rPr lang="en-US" altLang="zh-CN" sz="3600">
                <a:solidFill>
                  <a:srgbClr val="FF0000"/>
                </a:solidFill>
                <a:latin typeface="Times New Roman" panose="02020603050405020304" pitchFamily="18" charset="0"/>
                <a:ea typeface="黑体" panose="02010609060101010101" pitchFamily="2" charset="-122"/>
              </a:rPr>
              <a:t>2×10</a:t>
            </a:r>
            <a:r>
              <a:rPr lang="en-US" altLang="zh-CN" sz="3600" baseline="30000">
                <a:solidFill>
                  <a:srgbClr val="FF0000"/>
                </a:solidFill>
                <a:latin typeface="Times New Roman" panose="02020603050405020304" pitchFamily="18" charset="0"/>
                <a:ea typeface="黑体" panose="02010609060101010101" pitchFamily="2" charset="-122"/>
              </a:rPr>
              <a:t>-10</a:t>
            </a:r>
            <a:r>
              <a:rPr lang="en-US" altLang="zh-CN" sz="3600">
                <a:solidFill>
                  <a:srgbClr val="FF0000"/>
                </a:solidFill>
                <a:latin typeface="Times New Roman" panose="02020603050405020304" pitchFamily="18" charset="0"/>
                <a:ea typeface="黑体" panose="02010609060101010101" pitchFamily="2" charset="-122"/>
              </a:rPr>
              <a:t> </a:t>
            </a:r>
            <a:r>
              <a:rPr lang="zh-CN" altLang="en-US" sz="3600">
                <a:solidFill>
                  <a:srgbClr val="FF0000"/>
                </a:solidFill>
                <a:latin typeface="Times New Roman" panose="02020603050405020304" pitchFamily="18" charset="0"/>
                <a:ea typeface="黑体" panose="02010609060101010101" pitchFamily="2" charset="-122"/>
              </a:rPr>
              <a:t>。</a:t>
            </a:r>
            <a:endParaRPr lang="zh-CN" altLang="en-US" sz="3600">
              <a:solidFill>
                <a:srgbClr val="FF0000"/>
              </a:solidFill>
              <a:latin typeface="Times New Roman" panose="02020603050405020304" pitchFamily="18" charset="0"/>
              <a:ea typeface="黑体" panose="02010609060101010101" pitchFamily="2" charset="-122"/>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67586" name="文本框 67585"/>
          <p:cNvSpPr txBox="1"/>
          <p:nvPr/>
        </p:nvSpPr>
        <p:spPr>
          <a:xfrm>
            <a:off x="381000" y="457200"/>
            <a:ext cx="8382000" cy="3722688"/>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16</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zh-CN" altLang="en-US" sz="3600" dirty="0">
                <a:solidFill>
                  <a:schemeClr val="tx1"/>
                </a:solidFill>
                <a:latin typeface="宋体" panose="02010600030101010101" pitchFamily="2" charset="-122"/>
              </a:rPr>
              <a:t>标准状况下，往</a:t>
            </a:r>
            <a:r>
              <a:rPr lang="en-US" altLang="zh-CN" sz="3600" dirty="0">
                <a:solidFill>
                  <a:schemeClr val="tx1"/>
                </a:solidFill>
                <a:latin typeface="Times New Roman" panose="02020603050405020304" pitchFamily="18" charset="0"/>
              </a:rPr>
              <a:t>100</a:t>
            </a:r>
            <a:r>
              <a:rPr lang="en-US" altLang="zh-CN" sz="3600" err="1">
                <a:solidFill>
                  <a:schemeClr val="tx1"/>
                </a:solidFill>
                <a:latin typeface="Times New Roman" panose="02020603050405020304" pitchFamily="18" charset="0"/>
              </a:rPr>
              <a:t>mL</a:t>
            </a:r>
            <a:r>
              <a:rPr lang="en-US" altLang="zh-CN" sz="3600">
                <a:solidFill>
                  <a:schemeClr val="tx1"/>
                </a:solidFill>
                <a:latin typeface="Times New Roman" panose="02020603050405020304" pitchFamily="18" charset="0"/>
              </a:rPr>
              <a:t> 0.2mol/L</a:t>
            </a:r>
            <a:r>
              <a:rPr lang="zh-CN" altLang="en-US" sz="3600">
                <a:solidFill>
                  <a:schemeClr val="tx1"/>
                </a:solidFill>
                <a:latin typeface="宋体" panose="02010600030101010101" pitchFamily="2" charset="-122"/>
              </a:rPr>
              <a:t>的</a:t>
            </a:r>
            <a:r>
              <a:rPr lang="en-US" altLang="zh-CN" sz="3600">
                <a:solidFill>
                  <a:schemeClr val="tx1"/>
                </a:solidFill>
                <a:latin typeface="Times New Roman" panose="02020603050405020304" pitchFamily="18" charset="0"/>
              </a:rPr>
              <a:t>FeBr</a:t>
            </a:r>
            <a:r>
              <a:rPr lang="en-US" altLang="zh-CN" sz="2800">
                <a:solidFill>
                  <a:schemeClr val="tx1"/>
                </a:solidFill>
                <a:latin typeface="Times New Roman" panose="02020603050405020304" pitchFamily="18" charset="0"/>
              </a:rPr>
              <a:t>2</a:t>
            </a:r>
            <a:r>
              <a:rPr lang="zh-CN" altLang="en-US" sz="3600" dirty="0">
                <a:solidFill>
                  <a:schemeClr val="tx1"/>
                </a:solidFill>
                <a:latin typeface="宋体" panose="02010600030101010101" pitchFamily="2" charset="-122"/>
              </a:rPr>
              <a:t>溶液中通入一定体积的</a:t>
            </a:r>
            <a:r>
              <a:rPr lang="en-US" altLang="zh-CN" sz="3600">
                <a:solidFill>
                  <a:schemeClr val="tx1"/>
                </a:solidFill>
                <a:latin typeface="Times New Roman" panose="02020603050405020304" pitchFamily="18" charset="0"/>
              </a:rPr>
              <a:t>Cl</a:t>
            </a:r>
            <a:r>
              <a:rPr lang="en-US" altLang="zh-CN" sz="2800">
                <a:solidFill>
                  <a:schemeClr val="tx1"/>
                </a:solidFill>
                <a:latin typeface="Times New Roman" panose="02020603050405020304" pitchFamily="18" charset="0"/>
              </a:rPr>
              <a:t>2</a:t>
            </a:r>
            <a:r>
              <a:rPr lang="zh-CN" altLang="en-US" sz="3600" dirty="0">
                <a:solidFill>
                  <a:schemeClr val="tx1"/>
                </a:solidFill>
                <a:latin typeface="宋体" panose="02010600030101010101" pitchFamily="2" charset="-122"/>
              </a:rPr>
              <a:t>，充分反应后，溶液中有</a:t>
            </a:r>
            <a:r>
              <a:rPr lang="en-US" altLang="zh-CN" sz="3600" dirty="0">
                <a:solidFill>
                  <a:schemeClr val="tx1"/>
                </a:solidFill>
                <a:latin typeface="Times New Roman" panose="02020603050405020304" pitchFamily="18" charset="0"/>
              </a:rPr>
              <a:t>50%</a:t>
            </a:r>
            <a:r>
              <a:rPr lang="zh-CN" altLang="en-US" sz="3600" dirty="0">
                <a:solidFill>
                  <a:schemeClr val="tx1"/>
                </a:solidFill>
                <a:latin typeface="宋体" panose="02010600030101010101" pitchFamily="2" charset="-122"/>
              </a:rPr>
              <a:t>的</a:t>
            </a:r>
            <a:r>
              <a:rPr lang="en-US" altLang="zh-CN" sz="3600">
                <a:solidFill>
                  <a:schemeClr val="tx1"/>
                </a:solidFill>
                <a:latin typeface="Times New Roman" panose="02020603050405020304" pitchFamily="18" charset="0"/>
              </a:rPr>
              <a:t>Br</a:t>
            </a:r>
            <a:r>
              <a:rPr lang="en-US" altLang="zh-CN" sz="5400" b="0" baseline="30000">
                <a:solidFill>
                  <a:schemeClr val="tx1"/>
                </a:solidFill>
                <a:latin typeface="Times New Roman" panose="02020603050405020304" pitchFamily="18" charset="0"/>
              </a:rPr>
              <a:t>-</a:t>
            </a:r>
            <a:r>
              <a:rPr lang="en-US" altLang="zh-CN" sz="3600" b="0" baseline="3000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被氧化。则通入的氯气的体积是多少？</a:t>
            </a:r>
            <a:br>
              <a:rPr lang="zh-CN" altLang="en-US" sz="3600" dirty="0">
                <a:solidFill>
                  <a:schemeClr val="tx1"/>
                </a:solidFill>
                <a:latin typeface="Times New Roman" panose="02020603050405020304" pitchFamily="18" charset="0"/>
              </a:rPr>
            </a:br>
            <a:endParaRPr lang="zh-CN" altLang="en-US" sz="3600">
              <a:solidFill>
                <a:schemeClr val="tx1"/>
              </a:solidFill>
              <a:latin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68610" name="文本框 68609"/>
          <p:cNvSpPr txBox="1"/>
          <p:nvPr/>
        </p:nvSpPr>
        <p:spPr>
          <a:xfrm>
            <a:off x="457200" y="533400"/>
            <a:ext cx="8305800" cy="4362450"/>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sz="3600" dirty="0">
                <a:solidFill>
                  <a:schemeClr val="tx1"/>
                </a:solidFill>
                <a:latin typeface="宋体" panose="02010600030101010101" pitchFamily="2" charset="-122"/>
              </a:rPr>
              <a:t>由于</a:t>
            </a:r>
            <a:r>
              <a:rPr lang="en-US" altLang="zh-CN" sz="3600" dirty="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Br</a:t>
            </a:r>
            <a:r>
              <a:rPr lang="en-US" altLang="zh-CN" sz="4800" baseline="300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 + Cl</a:t>
            </a:r>
            <a:r>
              <a:rPr lang="en-US" altLang="zh-CN" sz="28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=Br</a:t>
            </a:r>
            <a:r>
              <a:rPr lang="en-US" altLang="zh-CN" sz="28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 + 2Cl</a:t>
            </a:r>
            <a:r>
              <a:rPr lang="en-US" altLang="zh-CN" sz="4400" baseline="30000">
                <a:solidFill>
                  <a:schemeClr val="tx1"/>
                </a:solidFill>
                <a:latin typeface="Times New Roman" panose="02020603050405020304" pitchFamily="18" charset="0"/>
              </a:rPr>
              <a:t>-</a:t>
            </a:r>
            <a:r>
              <a:rPr lang="zh-CN" altLang="en-US" sz="3600" dirty="0">
                <a:solidFill>
                  <a:schemeClr val="tx1"/>
                </a:solidFill>
                <a:latin typeface="宋体" panose="02010600030101010101" pitchFamily="2" charset="-122"/>
              </a:rPr>
              <a:t>，根据题意，有</a:t>
            </a:r>
            <a:r>
              <a:rPr lang="en-US" altLang="zh-CN" sz="3600" dirty="0">
                <a:solidFill>
                  <a:schemeClr val="tx1"/>
                </a:solidFill>
                <a:latin typeface="Times New Roman" panose="02020603050405020304" pitchFamily="18" charset="0"/>
              </a:rPr>
              <a:t>50%</a:t>
            </a:r>
            <a:r>
              <a:rPr lang="zh-CN" altLang="en-US" sz="3600" dirty="0">
                <a:solidFill>
                  <a:schemeClr val="tx1"/>
                </a:solidFill>
                <a:latin typeface="宋体" panose="02010600030101010101" pitchFamily="2" charset="-122"/>
              </a:rPr>
              <a:t>的</a:t>
            </a:r>
            <a:r>
              <a:rPr lang="en-US" altLang="zh-CN" sz="3600">
                <a:solidFill>
                  <a:schemeClr val="tx1"/>
                </a:solidFill>
                <a:latin typeface="Times New Roman" panose="02020603050405020304" pitchFamily="18" charset="0"/>
              </a:rPr>
              <a:t>Br</a:t>
            </a:r>
            <a:r>
              <a:rPr lang="en-US" altLang="zh-CN" sz="4400" baseline="30000">
                <a:solidFill>
                  <a:schemeClr val="tx1"/>
                </a:solidFill>
                <a:latin typeface="Times New Roman" panose="02020603050405020304" pitchFamily="18" charset="0"/>
              </a:rPr>
              <a:t>-</a:t>
            </a:r>
            <a:r>
              <a:rPr lang="zh-CN" altLang="en-US" sz="3600" dirty="0">
                <a:solidFill>
                  <a:schemeClr val="tx1"/>
                </a:solidFill>
                <a:latin typeface="宋体" panose="02010600030101010101" pitchFamily="2" charset="-122"/>
              </a:rPr>
              <a:t>被氧化，即有</a:t>
            </a:r>
            <a:r>
              <a:rPr lang="en-US" altLang="zh-CN" sz="3600" dirty="0">
                <a:solidFill>
                  <a:schemeClr val="tx1"/>
                </a:solidFill>
                <a:latin typeface="Times New Roman" panose="02020603050405020304" pitchFamily="18" charset="0"/>
              </a:rPr>
              <a:t>0.02</a:t>
            </a:r>
            <a:r>
              <a:rPr lang="en-US" altLang="zh-CN" sz="3600">
                <a:solidFill>
                  <a:schemeClr val="tx1"/>
                </a:solidFill>
                <a:latin typeface="Times New Roman" panose="02020603050405020304" pitchFamily="18" charset="0"/>
              </a:rPr>
              <a:t>mol</a:t>
            </a:r>
            <a:r>
              <a:rPr lang="zh-CN" altLang="en-US" sz="3600" dirty="0">
                <a:solidFill>
                  <a:schemeClr val="tx1"/>
                </a:solidFill>
                <a:latin typeface="宋体" panose="02010600030101010101" pitchFamily="2" charset="-122"/>
              </a:rPr>
              <a:t>被氧化，因此通入的氯气的体积为</a:t>
            </a:r>
            <a:r>
              <a:rPr lang="en-US" altLang="zh-CN" sz="3600" dirty="0">
                <a:solidFill>
                  <a:schemeClr val="tx1"/>
                </a:solidFill>
                <a:latin typeface="Times New Roman" panose="02020603050405020304" pitchFamily="18" charset="0"/>
              </a:rPr>
              <a:t>0.224</a:t>
            </a:r>
            <a:r>
              <a:rPr lang="en-US" altLang="zh-CN" sz="3600">
                <a:solidFill>
                  <a:schemeClr val="tx1"/>
                </a:solidFill>
                <a:latin typeface="Times New Roman" panose="02020603050405020304" pitchFamily="18" charset="0"/>
              </a:rPr>
              <a:t>L</a:t>
            </a:r>
            <a:br>
              <a:rPr lang="en-US" altLang="zh-CN" sz="360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 </a:t>
            </a:r>
            <a:endParaRPr lang="en-US" altLang="zh-CN" sz="3600">
              <a:solidFill>
                <a:schemeClr val="tx1"/>
              </a:solidFill>
              <a:latin typeface="Times New Roman" panose="02020603050405020304" pitchFamily="18" charset="0"/>
            </a:endParaRPr>
          </a:p>
          <a:p>
            <a:pPr algn="l" eaLnBrk="1" hangingPunct="1">
              <a:spcBef>
                <a:spcPct val="50000"/>
              </a:spcBef>
            </a:pPr>
            <a:r>
              <a:rPr lang="en-US" altLang="zh-CN">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忽略离子还原性强弱 （ </a:t>
            </a:r>
            <a:r>
              <a:rPr lang="en-US" altLang="zh-CN" sz="3600">
                <a:solidFill>
                  <a:schemeClr val="tx1"/>
                </a:solidFill>
                <a:latin typeface="Times New Roman" panose="02020603050405020304" pitchFamily="18" charset="0"/>
                <a:cs typeface="Times New Roman" panose="02020603050405020304" pitchFamily="18" charset="0"/>
              </a:rPr>
              <a:t>Fe</a:t>
            </a:r>
            <a:r>
              <a:rPr lang="en-US" altLang="zh-CN" sz="3600" baseline="30000">
                <a:solidFill>
                  <a:schemeClr val="tx1"/>
                </a:solidFill>
                <a:latin typeface="Times New Roman" panose="02020603050405020304" pitchFamily="18" charset="0"/>
                <a:cs typeface="Times New Roman" panose="02020603050405020304" pitchFamily="18" charset="0"/>
              </a:rPr>
              <a:t>2+</a:t>
            </a:r>
            <a:r>
              <a:rPr lang="en-US" altLang="zh-CN" sz="3600" dirty="0">
                <a:solidFill>
                  <a:schemeClr val="tx1"/>
                </a:solidFill>
                <a:latin typeface="宋体" panose="02010600030101010101" pitchFamily="2" charset="-122"/>
              </a:rPr>
              <a:t> &gt; </a:t>
            </a:r>
            <a:r>
              <a:rPr lang="en-US" altLang="zh-CN" sz="3600">
                <a:solidFill>
                  <a:schemeClr val="tx1"/>
                </a:solidFill>
                <a:latin typeface="Times New Roman" panose="02020603050405020304" pitchFamily="18" charset="0"/>
                <a:cs typeface="Times New Roman" panose="02020603050405020304" pitchFamily="18" charset="0"/>
              </a:rPr>
              <a:t>Br</a:t>
            </a:r>
            <a:r>
              <a:rPr lang="en-US" altLang="zh-CN" sz="4400" baseline="30000">
                <a:solidFill>
                  <a:schemeClr val="tx1"/>
                </a:solidFill>
                <a:latin typeface="Times New Roman" panose="02020603050405020304" pitchFamily="18" charset="0"/>
                <a:cs typeface="Times New Roman" panose="02020603050405020304" pitchFamily="18" charset="0"/>
              </a:rPr>
              <a:t>-</a:t>
            </a:r>
            <a:r>
              <a:rPr lang="en-US" altLang="zh-CN" sz="3600" dirty="0">
                <a:solidFill>
                  <a:schemeClr val="tx1"/>
                </a:solidFill>
                <a:latin typeface="宋体" panose="02010600030101010101" pitchFamily="2" charset="-122"/>
              </a:rPr>
              <a:t> </a:t>
            </a:r>
            <a:r>
              <a:rPr lang="zh-CN" altLang="en-US" sz="3600" dirty="0">
                <a:solidFill>
                  <a:schemeClr val="tx1"/>
                </a:solidFill>
                <a:latin typeface="宋体" panose="02010600030101010101" pitchFamily="2" charset="-122"/>
              </a:rPr>
              <a:t>）。</a:t>
            </a:r>
            <a:r>
              <a:rPr lang="zh-CN" altLang="en-US" sz="3600" dirty="0">
                <a:solidFill>
                  <a:schemeClr val="tx1"/>
                </a:solidFill>
                <a:latin typeface="Times New Roman" panose="02020603050405020304" pitchFamily="18" charset="0"/>
              </a:rPr>
              <a:t> </a:t>
            </a:r>
            <a:endParaRPr lang="zh-CN" altLang="en-US" sz="3600">
              <a:solidFill>
                <a:schemeClr val="tx1"/>
              </a:solidFill>
              <a:latin typeface="Times New Roman" panose="02020603050405020304"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69634" name="文本框 69633"/>
          <p:cNvSpPr txBox="1"/>
          <p:nvPr/>
        </p:nvSpPr>
        <p:spPr>
          <a:xfrm>
            <a:off x="457200" y="457200"/>
            <a:ext cx="8382000" cy="4821238"/>
          </a:xfrm>
          <a:prstGeom prst="rect">
            <a:avLst/>
          </a:prstGeom>
          <a:noFill/>
          <a:ln w="9525">
            <a:noFill/>
          </a:ln>
        </p:spPr>
        <p:txBody>
          <a:bodyPr>
            <a:spAutoFit/>
          </a:bodyPr>
          <a:p>
            <a:pPr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a:t>
            </a:r>
            <a:endParaRPr lang="en-US" altLang="zh-CN" dirty="0">
              <a:solidFill>
                <a:schemeClr val="tx1"/>
              </a:solidFill>
              <a:latin typeface="宋体" panose="02010600030101010101" pitchFamily="2" charset="-122"/>
              <a:cs typeface="Times New Roman" panose="02020603050405020304" pitchFamily="18" charset="0"/>
            </a:endParaRPr>
          </a:p>
          <a:p>
            <a:pPr eaLnBrk="1" hangingPunct="1">
              <a:spcBef>
                <a:spcPct val="50000"/>
              </a:spcBef>
            </a:pPr>
            <a:r>
              <a:rPr lang="zh-CN" altLang="en-US" sz="3600" dirty="0">
                <a:solidFill>
                  <a:schemeClr val="tx1"/>
                </a:solidFill>
                <a:latin typeface="Times New Roman" panose="02020603050405020304" pitchFamily="18" charset="0"/>
              </a:rPr>
              <a:t>由于</a:t>
            </a:r>
            <a:r>
              <a:rPr lang="en-US" altLang="zh-CN" sz="3600">
                <a:solidFill>
                  <a:schemeClr val="tx1"/>
                </a:solidFill>
                <a:latin typeface="Times New Roman" panose="02020603050405020304" pitchFamily="18" charset="0"/>
                <a:cs typeface="Times New Roman" panose="02020603050405020304" pitchFamily="18" charset="0"/>
              </a:rPr>
              <a:t>Fe</a:t>
            </a:r>
            <a:r>
              <a:rPr lang="en-US" altLang="zh-CN" sz="3600" baseline="30000">
                <a:solidFill>
                  <a:schemeClr val="tx1"/>
                </a:solidFill>
                <a:latin typeface="Times New Roman" panose="02020603050405020304" pitchFamily="18" charset="0"/>
                <a:cs typeface="Times New Roman" panose="02020603050405020304" pitchFamily="18" charset="0"/>
              </a:rPr>
              <a:t>2+</a:t>
            </a:r>
            <a:r>
              <a:rPr lang="zh-CN" altLang="en-US" sz="3600" dirty="0">
                <a:solidFill>
                  <a:schemeClr val="tx1"/>
                </a:solidFill>
                <a:latin typeface="Times New Roman" panose="02020603050405020304" pitchFamily="18" charset="0"/>
              </a:rPr>
              <a:t>还原性比</a:t>
            </a:r>
            <a:r>
              <a:rPr lang="en-US" altLang="zh-CN" sz="3600">
                <a:solidFill>
                  <a:schemeClr val="tx1"/>
                </a:solidFill>
                <a:latin typeface="Times New Roman" panose="02020603050405020304" pitchFamily="18" charset="0"/>
                <a:cs typeface="Times New Roman" panose="02020603050405020304" pitchFamily="18" charset="0"/>
              </a:rPr>
              <a:t>Br</a:t>
            </a:r>
            <a:r>
              <a:rPr lang="en-US" altLang="zh-CN" sz="4400" baseline="30000">
                <a:solidFill>
                  <a:schemeClr val="tx1"/>
                </a:solidFill>
                <a:latin typeface="Times New Roman" panose="02020603050405020304" pitchFamily="18" charset="0"/>
                <a:cs typeface="Times New Roman" panose="02020603050405020304" pitchFamily="18" charset="0"/>
              </a:rPr>
              <a:t>-</a:t>
            </a:r>
            <a:r>
              <a:rPr lang="zh-CN" altLang="en-US" sz="3600" dirty="0">
                <a:solidFill>
                  <a:schemeClr val="tx1"/>
                </a:solidFill>
                <a:latin typeface="Times New Roman" panose="02020603050405020304" pitchFamily="18" charset="0"/>
              </a:rPr>
              <a:t>强，因此</a:t>
            </a:r>
            <a:r>
              <a:rPr lang="en-US" altLang="zh-CN" sz="3600">
                <a:solidFill>
                  <a:schemeClr val="tx1"/>
                </a:solidFill>
                <a:latin typeface="Times New Roman" panose="02020603050405020304" pitchFamily="18" charset="0"/>
                <a:cs typeface="Times New Roman" panose="02020603050405020304" pitchFamily="18" charset="0"/>
              </a:rPr>
              <a:t>Cl</a:t>
            </a:r>
            <a:r>
              <a:rPr lang="en-US" altLang="zh-CN" sz="2800">
                <a:solidFill>
                  <a:schemeClr val="tx1"/>
                </a:solidFill>
                <a:latin typeface="Times New Roman" panose="02020603050405020304" pitchFamily="18" charset="0"/>
                <a:cs typeface="Times New Roman" panose="02020603050405020304" pitchFamily="18" charset="0"/>
              </a:rPr>
              <a:t>2</a:t>
            </a:r>
            <a:r>
              <a:rPr lang="zh-CN" altLang="en-US" sz="3600" dirty="0">
                <a:solidFill>
                  <a:schemeClr val="tx1"/>
                </a:solidFill>
                <a:latin typeface="Times New Roman" panose="02020603050405020304" pitchFamily="18" charset="0"/>
              </a:rPr>
              <a:t>先氧化</a:t>
            </a:r>
            <a:r>
              <a:rPr lang="en-US" altLang="zh-CN" sz="3600">
                <a:solidFill>
                  <a:schemeClr val="tx1"/>
                </a:solidFill>
                <a:latin typeface="Times New Roman" panose="02020603050405020304" pitchFamily="18" charset="0"/>
                <a:cs typeface="Times New Roman" panose="02020603050405020304" pitchFamily="18" charset="0"/>
              </a:rPr>
              <a:t>Fe</a:t>
            </a:r>
            <a:r>
              <a:rPr lang="en-US" altLang="zh-CN" sz="3600" baseline="30000">
                <a:solidFill>
                  <a:schemeClr val="tx1"/>
                </a:solidFill>
                <a:latin typeface="Times New Roman" panose="02020603050405020304" pitchFamily="18" charset="0"/>
                <a:cs typeface="Times New Roman" panose="02020603050405020304" pitchFamily="18" charset="0"/>
              </a:rPr>
              <a:t>2+</a:t>
            </a:r>
            <a:r>
              <a:rPr lang="zh-CN" altLang="en-US" sz="3600" dirty="0">
                <a:solidFill>
                  <a:schemeClr val="tx1"/>
                </a:solidFill>
                <a:latin typeface="Times New Roman" panose="02020603050405020304" pitchFamily="18" charset="0"/>
              </a:rPr>
              <a:t>，再氧化</a:t>
            </a:r>
            <a:r>
              <a:rPr lang="en-US" altLang="zh-CN" sz="3600">
                <a:solidFill>
                  <a:schemeClr val="tx1"/>
                </a:solidFill>
                <a:latin typeface="Times New Roman" panose="02020603050405020304" pitchFamily="18" charset="0"/>
                <a:cs typeface="Times New Roman" panose="02020603050405020304" pitchFamily="18" charset="0"/>
              </a:rPr>
              <a:t>Br</a:t>
            </a:r>
            <a:r>
              <a:rPr lang="en-US" altLang="zh-CN" sz="4400" baseline="30000">
                <a:solidFill>
                  <a:schemeClr val="tx1"/>
                </a:solidFill>
                <a:latin typeface="Times New Roman" panose="02020603050405020304" pitchFamily="18" charset="0"/>
                <a:cs typeface="Times New Roman" panose="02020603050405020304" pitchFamily="18" charset="0"/>
              </a:rPr>
              <a:t>-</a:t>
            </a:r>
            <a:r>
              <a:rPr lang="zh-CN" altLang="en-US" sz="3600" dirty="0">
                <a:solidFill>
                  <a:schemeClr val="tx1"/>
                </a:solidFill>
                <a:latin typeface="Times New Roman" panose="02020603050405020304" pitchFamily="18" charset="0"/>
              </a:rPr>
              <a:t>；因此溶液中发生的反应应该是：</a:t>
            </a:r>
            <a:r>
              <a:rPr lang="en-US" altLang="zh-CN" sz="3600">
                <a:solidFill>
                  <a:schemeClr val="tx1"/>
                </a:solidFill>
                <a:latin typeface="Times New Roman" panose="02020603050405020304" pitchFamily="18" charset="0"/>
                <a:cs typeface="Times New Roman" panose="02020603050405020304" pitchFamily="18" charset="0"/>
              </a:rPr>
              <a:t>Fe</a:t>
            </a:r>
            <a:r>
              <a:rPr lang="en-US" altLang="zh-CN" sz="3600" baseline="30000">
                <a:solidFill>
                  <a:schemeClr val="tx1"/>
                </a:solidFill>
                <a:latin typeface="Times New Roman" panose="02020603050405020304" pitchFamily="18" charset="0"/>
                <a:cs typeface="Times New Roman" panose="02020603050405020304" pitchFamily="18" charset="0"/>
              </a:rPr>
              <a:t>2+</a:t>
            </a:r>
            <a:r>
              <a:rPr lang="zh-CN" altLang="en-US" sz="3600" dirty="0">
                <a:solidFill>
                  <a:schemeClr val="tx1"/>
                </a:solidFill>
                <a:latin typeface="Times New Roman" panose="02020603050405020304" pitchFamily="18" charset="0"/>
              </a:rPr>
              <a:t>先被完全氧化，然后</a:t>
            </a:r>
            <a:r>
              <a:rPr lang="en-US" altLang="zh-CN" sz="3600">
                <a:solidFill>
                  <a:schemeClr val="tx1"/>
                </a:solidFill>
                <a:latin typeface="Times New Roman" panose="02020603050405020304" pitchFamily="18" charset="0"/>
                <a:cs typeface="Times New Roman" panose="02020603050405020304" pitchFamily="18" charset="0"/>
              </a:rPr>
              <a:t>Br</a:t>
            </a:r>
            <a:r>
              <a:rPr lang="en-US" altLang="zh-CN" sz="4400" baseline="30000">
                <a:solidFill>
                  <a:schemeClr val="tx1"/>
                </a:solidFill>
                <a:latin typeface="Times New Roman" panose="02020603050405020304" pitchFamily="18" charset="0"/>
                <a:cs typeface="Times New Roman" panose="02020603050405020304" pitchFamily="18" charset="0"/>
              </a:rPr>
              <a:t>-</a:t>
            </a:r>
            <a:r>
              <a:rPr lang="zh-CN" altLang="en-US" sz="3600" dirty="0">
                <a:solidFill>
                  <a:schemeClr val="tx1"/>
                </a:solidFill>
                <a:latin typeface="Times New Roman" panose="02020603050405020304" pitchFamily="18" charset="0"/>
              </a:rPr>
              <a:t>再被氧化</a:t>
            </a:r>
            <a:r>
              <a:rPr lang="en-US" altLang="zh-CN" sz="3600" dirty="0">
                <a:solidFill>
                  <a:schemeClr val="tx1"/>
                </a:solidFill>
                <a:latin typeface="Times New Roman" panose="02020603050405020304" pitchFamily="18" charset="0"/>
                <a:cs typeface="Times New Roman" panose="02020603050405020304" pitchFamily="18" charset="0"/>
              </a:rPr>
              <a:t>50%</a:t>
            </a:r>
            <a:r>
              <a:rPr lang="zh-CN" altLang="en-US" sz="3600" dirty="0">
                <a:solidFill>
                  <a:schemeClr val="tx1"/>
                </a:solidFill>
                <a:latin typeface="Times New Roman" panose="02020603050405020304" pitchFamily="18" charset="0"/>
              </a:rPr>
              <a:t>。</a:t>
            </a:r>
            <a:endParaRPr lang="zh-CN" altLang="en-US" sz="3600" dirty="0">
              <a:solidFill>
                <a:schemeClr val="tx1"/>
              </a:solidFill>
              <a:latin typeface="Times New Roman" panose="02020603050405020304" pitchFamily="18" charset="0"/>
            </a:endParaRPr>
          </a:p>
          <a:p>
            <a:pPr eaLnBrk="1" hangingPunct="1">
              <a:spcBef>
                <a:spcPct val="50000"/>
              </a:spcBef>
            </a:pPr>
            <a:r>
              <a:rPr lang="zh-CN" altLang="en-US" sz="3600" dirty="0">
                <a:solidFill>
                  <a:srgbClr val="FF0000"/>
                </a:solidFill>
                <a:latin typeface="黑体" panose="02010609060101010101" pitchFamily="2" charset="-122"/>
                <a:ea typeface="黑体" panose="02010609060101010101" pitchFamily="2" charset="-122"/>
              </a:rPr>
              <a:t>所以消耗的氯气的体积为</a:t>
            </a:r>
            <a:r>
              <a:rPr lang="en-US" altLang="zh-CN" sz="3600" dirty="0">
                <a:solidFill>
                  <a:srgbClr val="FF0000"/>
                </a:solidFill>
                <a:latin typeface="黑体" panose="02010609060101010101" pitchFamily="2" charset="-122"/>
                <a:ea typeface="黑体" panose="02010609060101010101" pitchFamily="2" charset="-122"/>
              </a:rPr>
              <a:t>0.448</a:t>
            </a:r>
            <a:r>
              <a:rPr lang="en-US" altLang="zh-CN" sz="3600">
                <a:solidFill>
                  <a:srgbClr val="FF0000"/>
                </a:solidFill>
                <a:latin typeface="黑体" panose="02010609060101010101" pitchFamily="2" charset="-122"/>
                <a:ea typeface="黑体" panose="02010609060101010101" pitchFamily="2" charset="-122"/>
              </a:rPr>
              <a:t>L</a:t>
            </a:r>
            <a:r>
              <a:rPr lang="zh-CN" altLang="en-US" sz="3600">
                <a:solidFill>
                  <a:srgbClr val="FF0000"/>
                </a:solidFill>
                <a:latin typeface="黑体" panose="02010609060101010101" pitchFamily="2" charset="-122"/>
                <a:ea typeface="黑体" panose="02010609060101010101" pitchFamily="2" charset="-122"/>
              </a:rPr>
              <a:t>。</a:t>
            </a:r>
            <a:endParaRPr lang="zh-CN" altLang="en-US" sz="3600">
              <a:solidFill>
                <a:srgbClr val="FF0000"/>
              </a:solidFill>
              <a:latin typeface="黑体" panose="02010609060101010101" pitchFamily="2" charset="-122"/>
              <a:ea typeface="黑体" panose="02010609060101010101" pitchFamily="2" charset="-122"/>
            </a:endParaRPr>
          </a:p>
          <a:p>
            <a:pPr algn="l" eaLnBrk="1" hangingPunct="1">
              <a:spcBef>
                <a:spcPct val="50000"/>
              </a:spcBef>
            </a:pPr>
            <a:endParaRPr lang="zh-CN" altLang="en-US" sz="3600">
              <a:solidFill>
                <a:srgbClr val="FF0000"/>
              </a:solidFill>
              <a:latin typeface="黑体" panose="02010609060101010101" pitchFamily="2" charset="-122"/>
              <a:ea typeface="黑体" panose="02010609060101010101" pitchFamily="2" charset="-122"/>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70658" name="文本框 70657"/>
          <p:cNvSpPr txBox="1"/>
          <p:nvPr/>
        </p:nvSpPr>
        <p:spPr>
          <a:xfrm>
            <a:off x="457200" y="533400"/>
            <a:ext cx="8305800" cy="5645150"/>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17</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zh-CN" altLang="en-US" sz="3600" dirty="0">
                <a:solidFill>
                  <a:schemeClr val="tx1"/>
                </a:solidFill>
                <a:latin typeface="Times New Roman" panose="02020603050405020304" pitchFamily="18" charset="0"/>
              </a:rPr>
              <a:t>在某</a:t>
            </a:r>
            <a:r>
              <a:rPr lang="en-US" altLang="zh-CN" sz="3600" dirty="0">
                <a:solidFill>
                  <a:schemeClr val="tx1"/>
                </a:solidFill>
                <a:latin typeface="Times New Roman" panose="02020603050405020304" pitchFamily="18" charset="0"/>
              </a:rPr>
              <a:t>100ml</a:t>
            </a:r>
            <a:r>
              <a:rPr lang="zh-CN" altLang="en-US" sz="3600" dirty="0">
                <a:solidFill>
                  <a:schemeClr val="tx1"/>
                </a:solidFill>
                <a:latin typeface="Times New Roman" panose="02020603050405020304" pitchFamily="18" charset="0"/>
              </a:rPr>
              <a:t>的混合液中，硝酸和硫酸的物质量浓度分别是</a:t>
            </a:r>
            <a:r>
              <a:rPr lang="en-US" altLang="zh-CN" sz="3600" dirty="0">
                <a:solidFill>
                  <a:schemeClr val="tx1"/>
                </a:solidFill>
                <a:latin typeface="Times New Roman" panose="02020603050405020304" pitchFamily="18" charset="0"/>
              </a:rPr>
              <a:t>0.4mol/L,0.1mol/L,</a:t>
            </a:r>
            <a:r>
              <a:rPr lang="zh-CN" altLang="en-US" sz="3600" dirty="0">
                <a:solidFill>
                  <a:schemeClr val="tx1"/>
                </a:solidFill>
                <a:latin typeface="Times New Roman" panose="02020603050405020304" pitchFamily="18" charset="0"/>
              </a:rPr>
              <a:t>向该混合液中加入</a:t>
            </a:r>
            <a:r>
              <a:rPr lang="en-US" altLang="zh-CN" sz="3600" dirty="0">
                <a:solidFill>
                  <a:schemeClr val="tx1"/>
                </a:solidFill>
                <a:latin typeface="Times New Roman" panose="02020603050405020304" pitchFamily="18" charset="0"/>
              </a:rPr>
              <a:t>1.92g</a:t>
            </a:r>
            <a:r>
              <a:rPr lang="zh-CN" altLang="en-US" sz="3600" dirty="0">
                <a:solidFill>
                  <a:schemeClr val="tx1"/>
                </a:solidFill>
                <a:latin typeface="Times New Roman" panose="02020603050405020304" pitchFamily="18" charset="0"/>
              </a:rPr>
              <a:t>铜粉</a:t>
            </a:r>
            <a:r>
              <a:rPr lang="en-US" altLang="zh-CN" sz="3600" dirty="0">
                <a:solidFill>
                  <a:schemeClr val="tx1"/>
                </a:solidFill>
                <a:latin typeface="Times New Roman" panose="02020603050405020304" pitchFamily="18" charset="0"/>
              </a:rPr>
              <a:t>,</a:t>
            </a:r>
            <a:r>
              <a:rPr lang="zh-CN" altLang="en-US" sz="3600" dirty="0">
                <a:solidFill>
                  <a:schemeClr val="tx1"/>
                </a:solidFill>
                <a:latin typeface="Times New Roman" panose="02020603050405020304" pitchFamily="18" charset="0"/>
              </a:rPr>
              <a:t>加热</a:t>
            </a:r>
            <a:r>
              <a:rPr lang="en-US" altLang="zh-CN" sz="3600" dirty="0">
                <a:solidFill>
                  <a:schemeClr val="tx1"/>
                </a:solidFill>
                <a:latin typeface="Times New Roman" panose="02020603050405020304" pitchFamily="18" charset="0"/>
              </a:rPr>
              <a:t>,</a:t>
            </a:r>
            <a:r>
              <a:rPr lang="zh-CN" altLang="en-US" sz="3600" dirty="0">
                <a:solidFill>
                  <a:schemeClr val="tx1"/>
                </a:solidFill>
                <a:latin typeface="Times New Roman" panose="02020603050405020304" pitchFamily="18" charset="0"/>
              </a:rPr>
              <a:t>待充分反应后</a:t>
            </a:r>
            <a:r>
              <a:rPr lang="en-US" altLang="zh-CN" sz="3600" dirty="0">
                <a:solidFill>
                  <a:schemeClr val="tx1"/>
                </a:solidFill>
                <a:latin typeface="Times New Roman" panose="02020603050405020304" pitchFamily="18" charset="0"/>
              </a:rPr>
              <a:t>,</a:t>
            </a:r>
            <a:r>
              <a:rPr lang="zh-CN" altLang="en-US" sz="3600" dirty="0">
                <a:solidFill>
                  <a:schemeClr val="tx1"/>
                </a:solidFill>
                <a:latin typeface="Times New Roman" panose="02020603050405020304" pitchFamily="18" charset="0"/>
              </a:rPr>
              <a:t>所得溶液中铜离子物质量浓度是</a:t>
            </a:r>
            <a:r>
              <a:rPr lang="en-US" altLang="zh-CN" sz="3600" dirty="0">
                <a:solidFill>
                  <a:schemeClr val="tx1"/>
                </a:solidFill>
                <a:latin typeface="Times New Roman" panose="02020603050405020304" pitchFamily="18" charset="0"/>
              </a:rPr>
              <a:t>—</a:t>
            </a:r>
            <a:r>
              <a:rPr lang="en-US" altLang="zh-CN" sz="3600" u="sng" dirty="0">
                <a:solidFill>
                  <a:schemeClr val="tx1"/>
                </a:solidFill>
                <a:latin typeface="Times New Roman" panose="02020603050405020304" pitchFamily="18" charset="0"/>
              </a:rPr>
              <a:t>   </a:t>
            </a:r>
            <a:r>
              <a:rPr lang="en-US" altLang="zh-CN" sz="3600" dirty="0">
                <a:solidFill>
                  <a:schemeClr val="tx1"/>
                </a:solidFill>
                <a:latin typeface="Times New Roman" panose="02020603050405020304" pitchFamily="18" charset="0"/>
              </a:rPr>
              <a:t> </a:t>
            </a:r>
            <a:r>
              <a:rPr lang="en-US" altLang="zh-CN" sz="3600" u="sng" dirty="0">
                <a:solidFill>
                  <a:schemeClr val="tx1"/>
                </a:solidFill>
                <a:latin typeface="Times New Roman" panose="02020603050405020304" pitchFamily="18" charset="0"/>
              </a:rPr>
              <a:t> </a:t>
            </a:r>
            <a:r>
              <a:rPr lang="en-US" altLang="zh-CN" sz="3600" dirty="0">
                <a:solidFill>
                  <a:schemeClr val="tx1"/>
                </a:solidFill>
                <a:latin typeface="Times New Roman" panose="02020603050405020304" pitchFamily="18" charset="0"/>
              </a:rPr>
              <a:t> (mol/L):</a:t>
            </a:r>
            <a:br>
              <a:rPr lang="en-US" altLang="zh-CN" sz="3600" dirty="0">
                <a:solidFill>
                  <a:schemeClr val="tx1"/>
                </a:solidFill>
                <a:latin typeface="Times New Roman" panose="02020603050405020304" pitchFamily="18" charset="0"/>
              </a:rPr>
            </a:br>
            <a:r>
              <a:rPr lang="en-US" altLang="zh-CN" sz="3600" dirty="0">
                <a:solidFill>
                  <a:schemeClr val="tx1"/>
                </a:solidFill>
                <a:latin typeface="Times New Roman" panose="02020603050405020304" pitchFamily="18" charset="0"/>
              </a:rPr>
              <a:t> A     0.15                         B     0.225  </a:t>
            </a:r>
            <a:endParaRPr lang="en-US" altLang="zh-CN" sz="3600" dirty="0">
              <a:solidFill>
                <a:schemeClr val="tx1"/>
              </a:solidFill>
              <a:latin typeface="Times New Roman" panose="02020603050405020304" pitchFamily="18" charset="0"/>
            </a:endParaRPr>
          </a:p>
          <a:p>
            <a:pPr algn="l" eaLnBrk="1" hangingPunct="1">
              <a:spcBef>
                <a:spcPct val="50000"/>
              </a:spcBef>
            </a:pPr>
            <a:r>
              <a:rPr lang="en-US" altLang="zh-CN" sz="3600" dirty="0">
                <a:solidFill>
                  <a:schemeClr val="tx1"/>
                </a:solidFill>
                <a:latin typeface="Times New Roman" panose="02020603050405020304" pitchFamily="18" charset="0"/>
              </a:rPr>
              <a:t> C    </a:t>
            </a:r>
            <a:r>
              <a:rPr lang="en-US" altLang="zh-CN" sz="3600">
                <a:solidFill>
                  <a:schemeClr val="tx1"/>
                </a:solidFill>
                <a:latin typeface="Times New Roman" panose="02020603050405020304" pitchFamily="18" charset="0"/>
              </a:rPr>
              <a:t> 0.35                         D     0.45 </a:t>
            </a:r>
            <a:br>
              <a:rPr lang="en-US" altLang="zh-CN" sz="3600">
                <a:solidFill>
                  <a:schemeClr val="tx1"/>
                </a:solidFill>
                <a:latin typeface="Times New Roman" panose="02020603050405020304" pitchFamily="18" charset="0"/>
              </a:rPr>
            </a:br>
            <a:endParaRPr lang="en-US" altLang="zh-CN" sz="3600">
              <a:solidFill>
                <a:schemeClr val="tx1"/>
              </a:solidFill>
              <a:latin typeface="Times New Roman" panose="02020603050405020304"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71682" name="文本框 71681"/>
          <p:cNvSpPr txBox="1"/>
          <p:nvPr/>
        </p:nvSpPr>
        <p:spPr>
          <a:xfrm>
            <a:off x="152400" y="609600"/>
            <a:ext cx="9144000" cy="5156200"/>
          </a:xfrm>
          <a:prstGeom prst="rect">
            <a:avLst/>
          </a:prstGeom>
          <a:noFill/>
          <a:ln w="9525">
            <a:noFill/>
          </a:ln>
        </p:spPr>
        <p:txBody>
          <a:bodyPr>
            <a:spAutoFit/>
          </a:bodyPr>
          <a:p>
            <a:pPr algn="l" eaLnBrk="1" hangingPunct="1"/>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 </a:t>
            </a:r>
            <a:r>
              <a:rPr lang="en-US" altLang="zh-CN" sz="3600">
                <a:solidFill>
                  <a:schemeClr val="tx1"/>
                </a:solidFill>
                <a:latin typeface="Times New Roman" panose="02020603050405020304" pitchFamily="18" charset="0"/>
              </a:rPr>
              <a:t>A</a:t>
            </a:r>
            <a:br>
              <a:rPr lang="en-US" altLang="zh-CN" sz="3600">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endParaRPr lang="en-US" altLang="zh-CN" dirty="0">
              <a:solidFill>
                <a:schemeClr val="tx1"/>
              </a:solidFill>
              <a:latin typeface="Times New Roman" panose="02020603050405020304" pitchFamily="18" charset="0"/>
            </a:endParaRPr>
          </a:p>
          <a:p>
            <a:pPr algn="l" eaLnBrk="1" hangingPunct="1"/>
            <a:r>
              <a:rPr lang="zh-CN" altLang="en-US" dirty="0">
                <a:solidFill>
                  <a:schemeClr val="tx1"/>
                </a:solidFill>
                <a:latin typeface="Times New Roman" panose="02020603050405020304" pitchFamily="18" charset="0"/>
              </a:rPr>
              <a:t>由</a:t>
            </a:r>
            <a:r>
              <a:rPr lang="en-US" altLang="zh-CN" dirty="0">
                <a:solidFill>
                  <a:schemeClr val="tx1"/>
                </a:solidFill>
                <a:latin typeface="Times New Roman" panose="02020603050405020304" pitchFamily="18" charset="0"/>
              </a:rPr>
              <a:t>3</a:t>
            </a:r>
            <a:r>
              <a:rPr lang="en-US" altLang="zh-CN">
                <a:solidFill>
                  <a:schemeClr val="tx1"/>
                </a:solidFill>
                <a:latin typeface="Times New Roman" panose="02020603050405020304" pitchFamily="18" charset="0"/>
              </a:rPr>
              <a:t>Cu + 8HNO</a:t>
            </a:r>
            <a:r>
              <a:rPr lang="en-US" altLang="zh-CN" sz="2400">
                <a:solidFill>
                  <a:schemeClr val="tx1"/>
                </a:solidFill>
                <a:latin typeface="Times New Roman" panose="02020603050405020304" pitchFamily="18" charset="0"/>
              </a:rPr>
              <a:t>3</a:t>
            </a:r>
            <a:r>
              <a:rPr lang="en-US" altLang="zh-CN">
                <a:solidFill>
                  <a:schemeClr val="tx1"/>
                </a:solidFill>
                <a:latin typeface="Times New Roman" panose="02020603050405020304" pitchFamily="18" charset="0"/>
              </a:rPr>
              <a:t> = 3Cu</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NO</a:t>
            </a:r>
            <a:r>
              <a:rPr lang="en-US" altLang="zh-CN" sz="2400">
                <a:solidFill>
                  <a:schemeClr val="tx1"/>
                </a:solidFill>
                <a:latin typeface="Times New Roman" panose="02020603050405020304" pitchFamily="18" charset="0"/>
              </a:rPr>
              <a:t>3</a:t>
            </a:r>
            <a:r>
              <a:rPr lang="zh-CN" altLang="en-US">
                <a:solidFill>
                  <a:schemeClr val="tx1"/>
                </a:solidFill>
                <a:latin typeface="Times New Roman" panose="02020603050405020304" pitchFamily="18" charset="0"/>
              </a:rPr>
              <a:t>）</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 + 2NO + 4H</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zh-CN" altLang="en-US" sz="3600">
                <a:solidFill>
                  <a:schemeClr val="tx1"/>
                </a:solidFill>
                <a:latin typeface="Times New Roman" panose="02020603050405020304" pitchFamily="18" charset="0"/>
              </a:rPr>
              <a:t>，</a:t>
            </a:r>
            <a:endParaRPr lang="zh-CN" altLang="en-US" sz="3600">
              <a:solidFill>
                <a:schemeClr val="tx1"/>
              </a:solidFill>
              <a:latin typeface="Times New Roman" panose="02020603050405020304" pitchFamily="18" charset="0"/>
            </a:endParaRPr>
          </a:p>
          <a:p>
            <a:pPr algn="l" eaLnBrk="1" hangingPunct="1"/>
            <a:r>
              <a:rPr lang="zh-CN" altLang="en-US" sz="3600" dirty="0">
                <a:solidFill>
                  <a:schemeClr val="tx1"/>
                </a:solidFill>
                <a:latin typeface="Times New Roman" panose="02020603050405020304" pitchFamily="18" charset="0"/>
              </a:rPr>
              <a:t>题目中给出的硝酸的物质的量为</a:t>
            </a:r>
            <a:r>
              <a:rPr lang="en-US" altLang="zh-CN" sz="3600" dirty="0">
                <a:solidFill>
                  <a:schemeClr val="tx1"/>
                </a:solidFill>
                <a:latin typeface="Times New Roman" panose="02020603050405020304" pitchFamily="18" charset="0"/>
              </a:rPr>
              <a:t>0.04</a:t>
            </a:r>
            <a:r>
              <a:rPr lang="en-US" altLang="zh-CN" sz="3600">
                <a:solidFill>
                  <a:schemeClr val="tx1"/>
                </a:solidFill>
                <a:latin typeface="Times New Roman" panose="02020603050405020304" pitchFamily="18" charset="0"/>
              </a:rPr>
              <a:t>mol</a:t>
            </a:r>
            <a:r>
              <a:rPr lang="zh-CN" altLang="en-US" sz="3600">
                <a:solidFill>
                  <a:schemeClr val="tx1"/>
                </a:solidFill>
                <a:latin typeface="Times New Roman" panose="02020603050405020304" pitchFamily="18" charset="0"/>
              </a:rPr>
              <a:t>，</a:t>
            </a:r>
            <a:endParaRPr lang="zh-CN" altLang="en-US" sz="3600">
              <a:solidFill>
                <a:schemeClr val="tx1"/>
              </a:solidFill>
              <a:latin typeface="Times New Roman" panose="02020603050405020304" pitchFamily="18" charset="0"/>
            </a:endParaRPr>
          </a:p>
          <a:p>
            <a:pPr algn="l" eaLnBrk="1" hangingPunct="1"/>
            <a:r>
              <a:rPr lang="zh-CN" altLang="en-US" sz="3600" dirty="0">
                <a:solidFill>
                  <a:schemeClr val="tx1"/>
                </a:solidFill>
                <a:latin typeface="Times New Roman" panose="02020603050405020304" pitchFamily="18" charset="0"/>
              </a:rPr>
              <a:t>因此，参与反应的</a:t>
            </a:r>
            <a:r>
              <a:rPr lang="en-US" altLang="zh-CN">
                <a:solidFill>
                  <a:schemeClr val="tx1"/>
                </a:solidFill>
                <a:latin typeface="Times New Roman" panose="02020603050405020304" pitchFamily="18" charset="0"/>
              </a:rPr>
              <a:t>Cu</a:t>
            </a:r>
            <a:r>
              <a:rPr lang="zh-CN" altLang="en-US" sz="3600" dirty="0">
                <a:solidFill>
                  <a:schemeClr val="tx1"/>
                </a:solidFill>
                <a:latin typeface="Times New Roman" panose="02020603050405020304" pitchFamily="18" charset="0"/>
              </a:rPr>
              <a:t>的物质的量为</a:t>
            </a:r>
            <a:r>
              <a:rPr lang="en-US" altLang="zh-CN" sz="3600" dirty="0">
                <a:solidFill>
                  <a:schemeClr val="tx1"/>
                </a:solidFill>
                <a:latin typeface="Times New Roman" panose="02020603050405020304" pitchFamily="18" charset="0"/>
              </a:rPr>
              <a:t>0.015mol</a:t>
            </a:r>
            <a:r>
              <a:rPr lang="zh-CN" altLang="en-US" sz="3600" dirty="0">
                <a:solidFill>
                  <a:schemeClr val="tx1"/>
                </a:solidFill>
                <a:latin typeface="Times New Roman" panose="02020603050405020304" pitchFamily="18" charset="0"/>
              </a:rPr>
              <a:t>，因此答案为</a:t>
            </a:r>
            <a:r>
              <a:rPr lang="en-US" altLang="zh-CN" sz="3600" dirty="0">
                <a:solidFill>
                  <a:schemeClr val="tx1"/>
                </a:solidFill>
                <a:latin typeface="Times New Roman" panose="02020603050405020304" pitchFamily="18" charset="0"/>
              </a:rPr>
              <a:t>A</a:t>
            </a:r>
            <a:r>
              <a:rPr lang="zh-CN" altLang="en-US" sz="3600" dirty="0">
                <a:solidFill>
                  <a:schemeClr val="tx1"/>
                </a:solidFill>
                <a:latin typeface="Times New Roman" panose="02020603050405020304" pitchFamily="18" charset="0"/>
              </a:rPr>
              <a:t>。解题时忽略溶液中仍然存在</a:t>
            </a:r>
            <a:endParaRPr lang="zh-CN" altLang="en-US" sz="3600" dirty="0">
              <a:solidFill>
                <a:schemeClr val="tx1"/>
              </a:solidFill>
              <a:latin typeface="Times New Roman" panose="02020603050405020304" pitchFamily="18" charset="0"/>
            </a:endParaRPr>
          </a:p>
          <a:p>
            <a:pPr algn="l" eaLnBrk="1" hangingPunct="1"/>
            <a:r>
              <a:rPr lang="en-US" altLang="zh-CN" sz="3600">
                <a:solidFill>
                  <a:schemeClr val="tx1"/>
                </a:solidFill>
                <a:latin typeface="Times New Roman" panose="02020603050405020304" pitchFamily="18" charset="0"/>
              </a:rPr>
              <a:t>H</a:t>
            </a:r>
            <a:r>
              <a:rPr lang="en-US" altLang="zh-CN" sz="3600" baseline="30000">
                <a:solidFill>
                  <a:schemeClr val="tx1"/>
                </a:solidFill>
                <a:latin typeface="Times New Roman" panose="02020603050405020304" pitchFamily="18" charset="0"/>
              </a:rPr>
              <a:t>+</a:t>
            </a:r>
            <a:r>
              <a:rPr lang="zh-CN" altLang="en-US" sz="3600" dirty="0">
                <a:solidFill>
                  <a:schemeClr val="tx1"/>
                </a:solidFill>
                <a:latin typeface="Times New Roman" panose="02020603050405020304" pitchFamily="18" charset="0"/>
              </a:rPr>
              <a:t>，在该条件下，生成的</a:t>
            </a:r>
            <a:r>
              <a:rPr lang="en-US" altLang="zh-CN" sz="3600" dirty="0">
                <a:solidFill>
                  <a:schemeClr val="tx1"/>
                </a:solidFill>
                <a:latin typeface="Times New Roman" panose="02020603050405020304" pitchFamily="18" charset="0"/>
              </a:rPr>
              <a:t>Cu</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NO3</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2</a:t>
            </a:r>
            <a:r>
              <a:rPr lang="zh-CN" altLang="en-US" sz="3600" dirty="0">
                <a:solidFill>
                  <a:schemeClr val="tx1"/>
                </a:solidFill>
                <a:latin typeface="Times New Roman" panose="02020603050405020304" pitchFamily="18" charset="0"/>
              </a:rPr>
              <a:t>中的硝酸根离子要和铜继续反应。</a:t>
            </a:r>
            <a:br>
              <a:rPr lang="zh-CN" altLang="en-US" sz="3600" dirty="0">
                <a:solidFill>
                  <a:schemeClr val="tx1"/>
                </a:solidFill>
                <a:latin typeface="Times New Roman" panose="02020603050405020304" pitchFamily="18" charset="0"/>
              </a:rPr>
            </a:br>
            <a:endParaRPr lang="zh-CN" altLang="en-US" sz="3600">
              <a:solidFill>
                <a:schemeClr val="tx1"/>
              </a:solidFill>
              <a:latin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72706" name="文本框 72705"/>
          <p:cNvSpPr txBox="1"/>
          <p:nvPr/>
        </p:nvSpPr>
        <p:spPr>
          <a:xfrm>
            <a:off x="457200" y="304800"/>
            <a:ext cx="8458200" cy="5095875"/>
          </a:xfrm>
          <a:prstGeom prst="rect">
            <a:avLst/>
          </a:prstGeom>
          <a:noFill/>
          <a:ln w="9525">
            <a:noFill/>
          </a:ln>
        </p:spPr>
        <p:txBody>
          <a:bodyPr>
            <a:spAutoFit/>
          </a:bodyPr>
          <a:p>
            <a:pPr marL="457200" indent="-457200"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a:t>
            </a:r>
            <a:endParaRPr lang="en-US" altLang="zh-CN" dirty="0">
              <a:solidFill>
                <a:schemeClr val="tx1"/>
              </a:solidFill>
              <a:latin typeface="宋体" panose="02010600030101010101" pitchFamily="2" charset="-122"/>
              <a:cs typeface="Times New Roman" panose="02020603050405020304" pitchFamily="18" charset="0"/>
            </a:endParaRPr>
          </a:p>
          <a:p>
            <a:pPr marL="457200" indent="-457200" eaLnBrk="1" hangingPunct="1">
              <a:spcBef>
                <a:spcPct val="50000"/>
              </a:spcBef>
            </a:pPr>
            <a:r>
              <a:rPr lang="zh-CN" altLang="en-US" sz="3600" dirty="0">
                <a:solidFill>
                  <a:schemeClr val="tx1"/>
                </a:solidFill>
                <a:latin typeface="Times New Roman" panose="02020603050405020304" pitchFamily="18" charset="0"/>
              </a:rPr>
              <a:t>根据</a:t>
            </a:r>
            <a:r>
              <a:rPr lang="en-US" altLang="zh-CN" sz="2800" dirty="0">
                <a:solidFill>
                  <a:schemeClr val="tx1"/>
                </a:solidFill>
                <a:latin typeface="Times New Roman" panose="02020603050405020304" pitchFamily="18" charset="0"/>
                <a:cs typeface="Times New Roman" panose="02020603050405020304" pitchFamily="18" charset="0"/>
              </a:rPr>
              <a:t>3</a:t>
            </a:r>
            <a:r>
              <a:rPr lang="en-US" altLang="zh-CN" sz="2800">
                <a:solidFill>
                  <a:schemeClr val="tx1"/>
                </a:solidFill>
                <a:latin typeface="Times New Roman" panose="02020603050405020304" pitchFamily="18" charset="0"/>
                <a:cs typeface="Times New Roman" panose="02020603050405020304" pitchFamily="18" charset="0"/>
              </a:rPr>
              <a:t>Cu +  8H</a:t>
            </a:r>
            <a:r>
              <a:rPr lang="en-US" altLang="zh-CN" sz="3600" baseline="30000">
                <a:solidFill>
                  <a:schemeClr val="tx1"/>
                </a:solidFill>
                <a:latin typeface="Times New Roman" panose="02020603050405020304" pitchFamily="18" charset="0"/>
                <a:cs typeface="Times New Roman" panose="02020603050405020304" pitchFamily="18" charset="0"/>
              </a:rPr>
              <a:t>+</a:t>
            </a:r>
            <a:r>
              <a:rPr lang="en-US" altLang="zh-CN" sz="2800">
                <a:solidFill>
                  <a:schemeClr val="tx1"/>
                </a:solidFill>
                <a:latin typeface="Times New Roman" panose="02020603050405020304" pitchFamily="18" charset="0"/>
                <a:cs typeface="Times New Roman" panose="02020603050405020304" pitchFamily="18" charset="0"/>
              </a:rPr>
              <a:t> + 2NO3</a:t>
            </a:r>
            <a:r>
              <a:rPr lang="en-US" altLang="zh-CN" sz="4800" baseline="30000">
                <a:solidFill>
                  <a:schemeClr val="tx1"/>
                </a:solidFill>
                <a:latin typeface="Times New Roman" panose="02020603050405020304" pitchFamily="18" charset="0"/>
                <a:cs typeface="Times New Roman" panose="02020603050405020304" pitchFamily="18" charset="0"/>
              </a:rPr>
              <a:t>-</a:t>
            </a:r>
            <a:r>
              <a:rPr lang="en-US" altLang="zh-CN" sz="2800">
                <a:solidFill>
                  <a:schemeClr val="tx1"/>
                </a:solidFill>
                <a:latin typeface="Times New Roman" panose="02020603050405020304" pitchFamily="18" charset="0"/>
                <a:cs typeface="Times New Roman" panose="02020603050405020304" pitchFamily="18" charset="0"/>
              </a:rPr>
              <a:t> ==3Cu</a:t>
            </a:r>
            <a:r>
              <a:rPr lang="en-US" altLang="zh-CN" sz="2800" baseline="30000">
                <a:solidFill>
                  <a:schemeClr val="tx1"/>
                </a:solidFill>
                <a:latin typeface="Times New Roman" panose="02020603050405020304" pitchFamily="18" charset="0"/>
                <a:cs typeface="Times New Roman" panose="02020603050405020304" pitchFamily="18" charset="0"/>
              </a:rPr>
              <a:t>2+</a:t>
            </a:r>
            <a:r>
              <a:rPr lang="en-US" altLang="zh-CN" sz="2800">
                <a:solidFill>
                  <a:schemeClr val="tx1"/>
                </a:solidFill>
                <a:latin typeface="Times New Roman" panose="02020603050405020304" pitchFamily="18" charset="0"/>
                <a:cs typeface="Times New Roman" panose="02020603050405020304" pitchFamily="18" charset="0"/>
              </a:rPr>
              <a:t> +2NO +4H</a:t>
            </a:r>
            <a:r>
              <a:rPr lang="en-US" altLang="zh-CN" sz="2000">
                <a:solidFill>
                  <a:schemeClr val="tx1"/>
                </a:solidFill>
                <a:latin typeface="Times New Roman" panose="02020603050405020304" pitchFamily="18" charset="0"/>
                <a:cs typeface="Times New Roman" panose="02020603050405020304" pitchFamily="18" charset="0"/>
              </a:rPr>
              <a:t>2</a:t>
            </a:r>
            <a:r>
              <a:rPr lang="en-US" altLang="zh-CN" sz="2800">
                <a:solidFill>
                  <a:schemeClr val="tx1"/>
                </a:solidFill>
                <a:latin typeface="Times New Roman" panose="02020603050405020304" pitchFamily="18" charset="0"/>
                <a:cs typeface="Times New Roman" panose="02020603050405020304" pitchFamily="18" charset="0"/>
              </a:rPr>
              <a:t>O </a:t>
            </a:r>
            <a:endParaRPr lang="en-US" altLang="zh-CN" sz="2800">
              <a:solidFill>
                <a:schemeClr val="tx1"/>
              </a:solidFill>
              <a:latin typeface="Times New Roman" panose="02020603050405020304" pitchFamily="18" charset="0"/>
              <a:cs typeface="Times New Roman" panose="02020603050405020304" pitchFamily="18" charset="0"/>
            </a:endParaRPr>
          </a:p>
          <a:p>
            <a:pPr marL="457200" indent="-457200" eaLnBrk="1" hangingPunct="1">
              <a:spcBef>
                <a:spcPct val="50000"/>
              </a:spcBef>
            </a:pPr>
            <a:r>
              <a:rPr lang="en-US" altLang="zh-CN" sz="2800">
                <a:solidFill>
                  <a:schemeClr val="tx1"/>
                </a:solidFill>
                <a:latin typeface="Times New Roman" panose="02020603050405020304" pitchFamily="18" charset="0"/>
                <a:cs typeface="Times New Roman" panose="02020603050405020304" pitchFamily="18" charset="0"/>
              </a:rPr>
              <a:t>          </a:t>
            </a:r>
            <a:r>
              <a:rPr lang="en-US" altLang="zh-CN" sz="3600" b="0">
                <a:solidFill>
                  <a:schemeClr val="tx1"/>
                </a:solidFill>
                <a:latin typeface="Times New Roman" panose="02020603050405020304" pitchFamily="18" charset="0"/>
              </a:rPr>
              <a:t>3          8        2            3</a:t>
            </a:r>
            <a:r>
              <a:rPr lang="en-US" altLang="zh-CN">
                <a:solidFill>
                  <a:schemeClr val="tx1"/>
                </a:solidFill>
                <a:latin typeface="Times New Roman" panose="02020603050405020304" pitchFamily="18" charset="0"/>
                <a:cs typeface="Times New Roman" panose="02020603050405020304" pitchFamily="18" charset="0"/>
              </a:rPr>
              <a:t> </a:t>
            </a:r>
            <a:r>
              <a:rPr lang="en-US" altLang="zh-CN" sz="3600">
                <a:solidFill>
                  <a:schemeClr val="tx1"/>
                </a:solidFill>
                <a:latin typeface="Times New Roman" panose="02020603050405020304" pitchFamily="18" charset="0"/>
                <a:cs typeface="Times New Roman" panose="02020603050405020304" pitchFamily="18" charset="0"/>
              </a:rPr>
              <a:t>                   </a:t>
            </a:r>
            <a:endParaRPr lang="en-US" altLang="zh-CN" sz="3600">
              <a:solidFill>
                <a:schemeClr val="tx1"/>
              </a:solidFill>
              <a:latin typeface="Times New Roman" panose="02020603050405020304" pitchFamily="18" charset="0"/>
              <a:cs typeface="Times New Roman" panose="02020603050405020304" pitchFamily="18" charset="0"/>
            </a:endParaRPr>
          </a:p>
          <a:p>
            <a:pPr marL="457200" indent="-457200" eaLnBrk="1" hangingPunct="1">
              <a:spcBef>
                <a:spcPct val="50000"/>
              </a:spcBef>
            </a:pPr>
            <a:r>
              <a:rPr lang="en-US" altLang="zh-CN" sz="3600">
                <a:solidFill>
                  <a:schemeClr val="tx1"/>
                </a:solidFill>
                <a:latin typeface="Times New Roman" panose="02020603050405020304" pitchFamily="18" charset="0"/>
                <a:cs typeface="Times New Roman" panose="02020603050405020304" pitchFamily="18" charset="0"/>
              </a:rPr>
              <a:t>   </a:t>
            </a:r>
            <a:r>
              <a:rPr lang="en-US" altLang="zh-CN" dirty="0">
                <a:solidFill>
                  <a:schemeClr val="tx1"/>
                </a:solidFill>
                <a:latin typeface="Times New Roman" panose="02020603050405020304" pitchFamily="18" charset="0"/>
                <a:cs typeface="Times New Roman" panose="02020603050405020304" pitchFamily="18" charset="0"/>
              </a:rPr>
              <a:t>0.03         0.06   </a:t>
            </a:r>
            <a:r>
              <a:rPr lang="en-US" altLang="zh-CN">
                <a:solidFill>
                  <a:schemeClr val="tx1"/>
                </a:solidFill>
                <a:latin typeface="Times New Roman" panose="02020603050405020304" pitchFamily="18" charset="0"/>
                <a:cs typeface="Times New Roman" panose="02020603050405020304" pitchFamily="18" charset="0"/>
              </a:rPr>
              <a:t>  0.04</a:t>
            </a:r>
            <a:r>
              <a:rPr lang="en-US" altLang="zh-CN" sz="3600">
                <a:solidFill>
                  <a:schemeClr val="tx1"/>
                </a:solidFill>
                <a:latin typeface="Times New Roman" panose="02020603050405020304" pitchFamily="18" charset="0"/>
                <a:cs typeface="Times New Roman" panose="02020603050405020304" pitchFamily="18" charset="0"/>
              </a:rPr>
              <a:t>         X</a:t>
            </a:r>
            <a:endParaRPr lang="en-US" altLang="zh-CN" sz="3600">
              <a:solidFill>
                <a:schemeClr val="tx1"/>
              </a:solidFill>
              <a:latin typeface="Times New Roman" panose="02020603050405020304" pitchFamily="18" charset="0"/>
              <a:cs typeface="Times New Roman" panose="02020603050405020304" pitchFamily="18" charset="0"/>
            </a:endParaRPr>
          </a:p>
          <a:p>
            <a:pPr marL="457200" indent="-457200" algn="l" eaLnBrk="1" hangingPunct="1">
              <a:spcBef>
                <a:spcPct val="50000"/>
              </a:spcBef>
            </a:pPr>
            <a:r>
              <a:rPr lang="en-US" altLang="zh-CN" sz="3600">
                <a:solidFill>
                  <a:schemeClr val="tx1"/>
                </a:solidFill>
                <a:latin typeface="Times New Roman" panose="02020603050405020304" pitchFamily="18" charset="0"/>
                <a:cs typeface="Times New Roman" panose="02020603050405020304" pitchFamily="18" charset="0"/>
              </a:rPr>
              <a:t>      </a:t>
            </a:r>
            <a:br>
              <a:rPr lang="en-US" altLang="zh-CN" sz="3600">
                <a:solidFill>
                  <a:schemeClr val="tx1"/>
                </a:solidFill>
                <a:latin typeface="Times New Roman" panose="02020603050405020304" pitchFamily="18" charset="0"/>
                <a:cs typeface="Times New Roman" panose="02020603050405020304" pitchFamily="18" charset="0"/>
              </a:rPr>
            </a:br>
            <a:r>
              <a:rPr lang="en-US" altLang="zh-CN" sz="3600">
                <a:solidFill>
                  <a:schemeClr val="tx1"/>
                </a:solidFill>
                <a:latin typeface="Times New Roman" panose="02020603050405020304" pitchFamily="18" charset="0"/>
                <a:cs typeface="Times New Roman" panose="02020603050405020304" pitchFamily="18" charset="0"/>
              </a:rPr>
              <a:t>   X=3*0.06/8=0.0225mol</a:t>
            </a:r>
            <a:br>
              <a:rPr lang="en-US" altLang="zh-CN" sz="3600">
                <a:solidFill>
                  <a:schemeClr val="tx1"/>
                </a:solidFill>
                <a:latin typeface="Times New Roman" panose="02020603050405020304" pitchFamily="18" charset="0"/>
                <a:cs typeface="Times New Roman" panose="02020603050405020304" pitchFamily="18" charset="0"/>
              </a:rPr>
            </a:br>
            <a:r>
              <a:rPr lang="zh-CN" altLang="en-US" sz="3600" dirty="0">
                <a:solidFill>
                  <a:schemeClr val="tx1"/>
                </a:solidFill>
                <a:latin typeface="Times New Roman" panose="02020603050405020304" pitchFamily="18" charset="0"/>
              </a:rPr>
              <a:t>因此，</a:t>
            </a:r>
            <a:r>
              <a:rPr lang="zh-CN" altLang="en-US" sz="3600" dirty="0">
                <a:solidFill>
                  <a:srgbClr val="FF0000"/>
                </a:solidFill>
                <a:latin typeface="黑体" panose="02010609060101010101" pitchFamily="2" charset="-122"/>
                <a:ea typeface="黑体" panose="02010609060101010101" pitchFamily="2" charset="-122"/>
              </a:rPr>
              <a:t>铜离子浓度为</a:t>
            </a:r>
            <a:r>
              <a:rPr lang="en-US" altLang="zh-CN" sz="3600" dirty="0">
                <a:solidFill>
                  <a:srgbClr val="FF0000"/>
                </a:solidFill>
                <a:latin typeface="黑体" panose="02010609060101010101" pitchFamily="2" charset="-122"/>
                <a:ea typeface="黑体" panose="02010609060101010101" pitchFamily="2" charset="-122"/>
              </a:rPr>
              <a:t>0.225</a:t>
            </a:r>
            <a:r>
              <a:rPr lang="en-US" altLang="zh-CN" sz="3600">
                <a:solidFill>
                  <a:srgbClr val="FF0000"/>
                </a:solidFill>
                <a:latin typeface="黑体" panose="02010609060101010101" pitchFamily="2" charset="-122"/>
                <a:ea typeface="黑体" panose="02010609060101010101" pitchFamily="2" charset="-122"/>
              </a:rPr>
              <a:t>mol/L</a:t>
            </a:r>
            <a:r>
              <a:rPr lang="en-US" altLang="zh-CN" sz="3600">
                <a:solidFill>
                  <a:schemeClr val="tx1"/>
                </a:solidFill>
                <a:latin typeface="Times New Roman" panose="02020603050405020304" pitchFamily="18" charset="0"/>
                <a:cs typeface="Times New Roman" panose="02020603050405020304" pitchFamily="18" charset="0"/>
              </a:rPr>
              <a:t> </a:t>
            </a:r>
            <a:r>
              <a:rPr lang="en-US" altLang="zh-CN" sz="3600" b="0">
                <a:solidFill>
                  <a:schemeClr val="tx1"/>
                </a:solidFill>
                <a:latin typeface="Times New Roman" panose="02020603050405020304" pitchFamily="18" charset="0"/>
                <a:cs typeface="Times New Roman" panose="02020603050405020304" pitchFamily="18" charset="0"/>
              </a:rPr>
              <a:t> </a:t>
            </a:r>
            <a:endParaRPr lang="en-US" altLang="zh-CN">
              <a:solidFill>
                <a:schemeClr val="tx1"/>
              </a:solidFill>
              <a:latin typeface="宋体" panose="02010600030101010101" pitchFamily="2" charset="-122"/>
              <a:ea typeface="Times New Roman" panose="02020603050405020304"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73730" name="文本框 73729"/>
          <p:cNvSpPr txBox="1"/>
          <p:nvPr/>
        </p:nvSpPr>
        <p:spPr>
          <a:xfrm>
            <a:off x="457200" y="533400"/>
            <a:ext cx="8001000" cy="4821238"/>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18</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zh-CN" altLang="en-US" sz="3600" dirty="0">
                <a:solidFill>
                  <a:schemeClr val="tx1"/>
                </a:solidFill>
                <a:latin typeface="宋体" panose="02010600030101010101" pitchFamily="2" charset="-122"/>
              </a:rPr>
              <a:t>为了测定某铜银合金成分，将</a:t>
            </a:r>
            <a:r>
              <a:rPr lang="en-US" altLang="zh-CN" sz="3600" dirty="0">
                <a:solidFill>
                  <a:schemeClr val="tx1"/>
                </a:solidFill>
                <a:latin typeface="Times New Roman" panose="02020603050405020304" pitchFamily="18" charset="0"/>
              </a:rPr>
              <a:t>30</a:t>
            </a:r>
            <a:r>
              <a:rPr lang="en-US" altLang="zh-CN" sz="3600">
                <a:solidFill>
                  <a:schemeClr val="tx1"/>
                </a:solidFill>
                <a:latin typeface="Times New Roman" panose="02020603050405020304" pitchFamily="18" charset="0"/>
              </a:rPr>
              <a:t>g</a:t>
            </a:r>
            <a:r>
              <a:rPr lang="zh-CN" altLang="en-US" sz="3600" dirty="0">
                <a:solidFill>
                  <a:schemeClr val="tx1"/>
                </a:solidFill>
                <a:latin typeface="宋体" panose="02010600030101010101" pitchFamily="2" charset="-122"/>
              </a:rPr>
              <a:t>合金完全溶于</a:t>
            </a:r>
            <a:r>
              <a:rPr lang="en-US" altLang="zh-CN" sz="3600" dirty="0">
                <a:solidFill>
                  <a:schemeClr val="tx1"/>
                </a:solidFill>
                <a:latin typeface="Times New Roman" panose="02020603050405020304" pitchFamily="18" charset="0"/>
              </a:rPr>
              <a:t>80</a:t>
            </a:r>
            <a:r>
              <a:rPr lang="en-US" altLang="zh-CN" sz="3600">
                <a:solidFill>
                  <a:schemeClr val="tx1"/>
                </a:solidFill>
                <a:latin typeface="Times New Roman" panose="02020603050405020304" pitchFamily="18" charset="0"/>
              </a:rPr>
              <a:t>ml13.5mol/L</a:t>
            </a:r>
            <a:r>
              <a:rPr lang="zh-CN" altLang="en-US" sz="3600" dirty="0">
                <a:solidFill>
                  <a:schemeClr val="tx1"/>
                </a:solidFill>
                <a:latin typeface="宋体" panose="02010600030101010101" pitchFamily="2" charset="-122"/>
              </a:rPr>
              <a:t>的浓硝酸中，待反应完全后，收集到</a:t>
            </a:r>
            <a:r>
              <a:rPr lang="en-US" altLang="zh-CN" sz="3600" dirty="0">
                <a:solidFill>
                  <a:schemeClr val="tx1"/>
                </a:solidFill>
                <a:latin typeface="Times New Roman" panose="02020603050405020304" pitchFamily="18" charset="0"/>
              </a:rPr>
              <a:t>6.72</a:t>
            </a:r>
            <a:r>
              <a:rPr lang="en-US" altLang="zh-CN" sz="3600">
                <a:solidFill>
                  <a:schemeClr val="tx1"/>
                </a:solidFill>
                <a:latin typeface="Times New Roman" panose="02020603050405020304" pitchFamily="18" charset="0"/>
              </a:rPr>
              <a:t>L</a:t>
            </a:r>
            <a:r>
              <a:rPr lang="zh-CN" altLang="en-US" sz="3600" dirty="0">
                <a:solidFill>
                  <a:schemeClr val="tx1"/>
                </a:solidFill>
                <a:latin typeface="宋体" panose="02010600030101010101" pitchFamily="2" charset="-122"/>
              </a:rPr>
              <a:t>气体</a:t>
            </a:r>
            <a:r>
              <a:rPr lang="en-US" altLang="zh-CN" sz="3600" dirty="0">
                <a:solidFill>
                  <a:schemeClr val="tx1"/>
                </a:solidFill>
                <a:latin typeface="Times New Roman" panose="02020603050405020304" pitchFamily="18" charset="0"/>
              </a:rPr>
              <a:t>(</a:t>
            </a:r>
            <a:r>
              <a:rPr lang="zh-CN" altLang="en-US" sz="3600" dirty="0">
                <a:solidFill>
                  <a:schemeClr val="tx1"/>
                </a:solidFill>
                <a:latin typeface="宋体" panose="02010600030101010101" pitchFamily="2" charset="-122"/>
              </a:rPr>
              <a:t>标况</a:t>
            </a:r>
            <a:r>
              <a:rPr lang="en-US" altLang="zh-CN" sz="3600" dirty="0">
                <a:solidFill>
                  <a:schemeClr val="tx1"/>
                </a:solidFill>
                <a:latin typeface="Times New Roman" panose="02020603050405020304" pitchFamily="18" charset="0"/>
              </a:rPr>
              <a:t>),</a:t>
            </a:r>
            <a:r>
              <a:rPr lang="zh-CN" altLang="en-US" sz="3600" dirty="0">
                <a:solidFill>
                  <a:schemeClr val="tx1"/>
                </a:solidFill>
                <a:latin typeface="宋体" panose="02010600030101010101" pitchFamily="2" charset="-122"/>
              </a:rPr>
              <a:t>并测得溶液中</a:t>
            </a:r>
            <a:r>
              <a:rPr lang="en-US" altLang="zh-CN" sz="3600">
                <a:solidFill>
                  <a:schemeClr val="tx1"/>
                </a:solidFill>
                <a:latin typeface="Times New Roman" panose="02020603050405020304" pitchFamily="18" charset="0"/>
              </a:rPr>
              <a:t>H</a:t>
            </a:r>
            <a:r>
              <a:rPr lang="en-US" altLang="zh-CN" sz="4000" baseline="30000">
                <a:solidFill>
                  <a:schemeClr val="tx1"/>
                </a:solidFill>
                <a:latin typeface="Times New Roman" panose="02020603050405020304" pitchFamily="18" charset="0"/>
              </a:rPr>
              <a:t>+</a:t>
            </a:r>
            <a:r>
              <a:rPr lang="zh-CN" altLang="en-US" sz="3600" dirty="0">
                <a:solidFill>
                  <a:schemeClr val="tx1"/>
                </a:solidFill>
                <a:latin typeface="宋体" panose="02010600030101010101" pitchFamily="2" charset="-122"/>
              </a:rPr>
              <a:t>浓度是</a:t>
            </a:r>
            <a:r>
              <a:rPr lang="en-US" altLang="zh-CN" sz="3600" dirty="0">
                <a:solidFill>
                  <a:schemeClr val="tx1"/>
                </a:solidFill>
                <a:latin typeface="Times New Roman" panose="02020603050405020304" pitchFamily="18" charset="0"/>
              </a:rPr>
              <a:t>1</a:t>
            </a:r>
            <a:r>
              <a:rPr lang="en-US" altLang="zh-CN" sz="3600">
                <a:solidFill>
                  <a:schemeClr val="tx1"/>
                </a:solidFill>
                <a:latin typeface="Times New Roman" panose="02020603050405020304" pitchFamily="18" charset="0"/>
              </a:rPr>
              <a:t>mol/L.</a:t>
            </a:r>
            <a:r>
              <a:rPr lang="zh-CN" altLang="en-US" sz="3600" dirty="0">
                <a:solidFill>
                  <a:schemeClr val="tx1"/>
                </a:solidFill>
                <a:latin typeface="宋体" panose="02010600030101010101" pitchFamily="2" charset="-122"/>
              </a:rPr>
              <a:t>假设反应后溶液体积仍为</a:t>
            </a:r>
            <a:r>
              <a:rPr lang="en-US" altLang="zh-CN" sz="3600" dirty="0">
                <a:solidFill>
                  <a:schemeClr val="tx1"/>
                </a:solidFill>
                <a:latin typeface="Times New Roman" panose="02020603050405020304" pitchFamily="18" charset="0"/>
              </a:rPr>
              <a:t>80</a:t>
            </a:r>
            <a:r>
              <a:rPr lang="en-US" altLang="zh-CN" sz="3600">
                <a:solidFill>
                  <a:schemeClr val="tx1"/>
                </a:solidFill>
                <a:latin typeface="Times New Roman" panose="02020603050405020304" pitchFamily="18" charset="0"/>
              </a:rPr>
              <a:t>ml,</a:t>
            </a:r>
            <a:r>
              <a:rPr lang="zh-CN" altLang="en-US" sz="3600" dirty="0">
                <a:solidFill>
                  <a:schemeClr val="tx1"/>
                </a:solidFill>
                <a:latin typeface="宋体" panose="02010600030101010101" pitchFamily="2" charset="-122"/>
              </a:rPr>
              <a:t>求合金中银的质量分数</a:t>
            </a:r>
            <a:r>
              <a:rPr lang="en-US" altLang="zh-CN" sz="3600" dirty="0">
                <a:solidFill>
                  <a:schemeClr val="tx1"/>
                </a:solidFill>
                <a:latin typeface="Times New Roman" panose="02020603050405020304" pitchFamily="18" charset="0"/>
              </a:rPr>
              <a:t>.</a:t>
            </a:r>
            <a:br>
              <a:rPr lang="en-US" altLang="zh-CN" sz="3600" dirty="0">
                <a:solidFill>
                  <a:schemeClr val="tx1"/>
                </a:solidFill>
                <a:latin typeface="Times New Roman" panose="02020603050405020304" pitchFamily="18" charset="0"/>
              </a:rPr>
            </a:br>
            <a:endParaRPr lang="en-US" altLang="zh-CN" sz="3600">
              <a:solidFill>
                <a:schemeClr val="tx1"/>
              </a:solidFill>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4342" name="文本框 14341"/>
          <p:cNvSpPr txBox="1"/>
          <p:nvPr/>
        </p:nvSpPr>
        <p:spPr>
          <a:xfrm>
            <a:off x="152400" y="609600"/>
            <a:ext cx="9067800" cy="4546600"/>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2</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zh-CN" altLang="en-US" sz="3600" dirty="0">
                <a:solidFill>
                  <a:schemeClr val="tx1"/>
                </a:solidFill>
                <a:latin typeface="宋体" panose="02010600030101010101" pitchFamily="2" charset="-122"/>
              </a:rPr>
              <a:t>浅绿色的</a:t>
            </a:r>
            <a:r>
              <a:rPr lang="en-US" altLang="zh-CN" sz="3600">
                <a:solidFill>
                  <a:schemeClr val="tx1"/>
                </a:solidFill>
                <a:latin typeface="Times New Roman" panose="02020603050405020304" pitchFamily="18" charset="0"/>
              </a:rPr>
              <a:t>Fe</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NO3</a:t>
            </a:r>
            <a:r>
              <a:rPr lang="zh-CN" altLang="en-US" sz="3600">
                <a:solidFill>
                  <a:schemeClr val="tx1"/>
                </a:solidFill>
                <a:latin typeface="宋体" panose="02010600030101010101" pitchFamily="2" charset="-122"/>
              </a:rPr>
              <a:t>）</a:t>
            </a:r>
            <a:r>
              <a:rPr lang="en-US" altLang="zh-CN" sz="2800">
                <a:solidFill>
                  <a:schemeClr val="tx1"/>
                </a:solidFill>
                <a:latin typeface="Times New Roman" panose="02020603050405020304" pitchFamily="18" charset="0"/>
              </a:rPr>
              <a:t>2 </a:t>
            </a:r>
            <a:r>
              <a:rPr lang="zh-CN" altLang="en-US" sz="3600" dirty="0">
                <a:solidFill>
                  <a:schemeClr val="tx1"/>
                </a:solidFill>
                <a:latin typeface="宋体" panose="02010600030101010101" pitchFamily="2" charset="-122"/>
              </a:rPr>
              <a:t>溶液中存在着如下的平衡：</a:t>
            </a:r>
            <a:r>
              <a:rPr lang="en-US" altLang="zh-CN" sz="3600">
                <a:solidFill>
                  <a:schemeClr val="tx1"/>
                </a:solidFill>
                <a:latin typeface="Times New Roman" panose="02020603050405020304" pitchFamily="18" charset="0"/>
              </a:rPr>
              <a:t>Fe </a:t>
            </a:r>
            <a:r>
              <a:rPr lang="en-US" altLang="zh-CN" sz="3600" baseline="300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 + 2H</a:t>
            </a:r>
            <a:r>
              <a:rPr lang="en-US" altLang="zh-CN" sz="3600" baseline="-250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O==Fe</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OH</a:t>
            </a:r>
            <a:r>
              <a:rPr lang="zh-CN" altLang="en-US" sz="3600">
                <a:solidFill>
                  <a:schemeClr val="tx1"/>
                </a:solidFill>
                <a:latin typeface="宋体" panose="02010600030101010101" pitchFamily="2" charset="-122"/>
              </a:rPr>
              <a:t>）</a:t>
            </a:r>
            <a:r>
              <a:rPr lang="en-US" altLang="zh-CN" sz="28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 + 2H</a:t>
            </a:r>
            <a:r>
              <a:rPr lang="en-US" altLang="zh-CN" sz="3600" baseline="30000">
                <a:solidFill>
                  <a:schemeClr val="tx1"/>
                </a:solidFill>
                <a:latin typeface="Times New Roman" panose="02020603050405020304" pitchFamily="18" charset="0"/>
              </a:rPr>
              <a:t>+</a:t>
            </a:r>
            <a:br>
              <a:rPr lang="en-US" altLang="zh-CN" sz="3600">
                <a:solidFill>
                  <a:schemeClr val="tx1"/>
                </a:solidFill>
                <a:latin typeface="Times New Roman" panose="02020603050405020304" pitchFamily="18" charset="0"/>
              </a:rPr>
            </a:br>
            <a:r>
              <a:rPr lang="zh-CN" altLang="en-US" sz="3600" dirty="0">
                <a:solidFill>
                  <a:schemeClr val="tx1"/>
                </a:solidFill>
                <a:latin typeface="宋体" panose="02010600030101010101" pitchFamily="2" charset="-122"/>
              </a:rPr>
              <a:t>若往此溶液中加入盐酸，则溶液的颜色（</a:t>
            </a:r>
            <a:r>
              <a:rPr lang="en-US" altLang="zh-CN" sz="3600" dirty="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a:t>
            </a:r>
            <a:br>
              <a:rPr lang="zh-CN" altLang="en-US" sz="3600" dirty="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A</a:t>
            </a:r>
            <a:r>
              <a:rPr lang="zh-CN" altLang="en-US" sz="3600" dirty="0">
                <a:solidFill>
                  <a:schemeClr val="tx1"/>
                </a:solidFill>
                <a:latin typeface="宋体" panose="02010600030101010101" pitchFamily="2" charset="-122"/>
              </a:rPr>
              <a:t>、绿色变深</a:t>
            </a:r>
            <a:r>
              <a:rPr lang="en-US" altLang="zh-CN" sz="3600" dirty="0">
                <a:solidFill>
                  <a:schemeClr val="tx1"/>
                </a:solidFill>
                <a:latin typeface="Times New Roman" panose="02020603050405020304" pitchFamily="18" charset="0"/>
              </a:rPr>
              <a:t>                  </a:t>
            </a:r>
            <a:r>
              <a:rPr lang="en-US" altLang="zh-CN" sz="3600">
                <a:solidFill>
                  <a:schemeClr val="tx1"/>
                </a:solidFill>
                <a:latin typeface="Times New Roman" panose="02020603050405020304" pitchFamily="18" charset="0"/>
              </a:rPr>
              <a:t>B</a:t>
            </a:r>
            <a:r>
              <a:rPr lang="zh-CN" altLang="en-US" sz="3600" dirty="0">
                <a:solidFill>
                  <a:schemeClr val="tx1"/>
                </a:solidFill>
                <a:latin typeface="宋体" panose="02010600030101010101" pitchFamily="2" charset="-122"/>
              </a:rPr>
              <a:t>、变得更浅</a:t>
            </a:r>
            <a:r>
              <a:rPr lang="en-US" altLang="zh-CN" sz="3600" dirty="0">
                <a:solidFill>
                  <a:schemeClr val="tx1"/>
                </a:solidFill>
                <a:latin typeface="Times New Roman" panose="02020603050405020304" pitchFamily="18" charset="0"/>
              </a:rPr>
              <a:t>   </a:t>
            </a:r>
            <a:endParaRPr lang="en-US" altLang="zh-CN" sz="3600" dirty="0">
              <a:solidFill>
                <a:schemeClr val="tx1"/>
              </a:solidFill>
              <a:latin typeface="Times New Roman" panose="02020603050405020304" pitchFamily="18" charset="0"/>
            </a:endParaRPr>
          </a:p>
          <a:p>
            <a:pPr algn="l" eaLnBrk="1" hangingPunct="1">
              <a:spcBef>
                <a:spcPct val="50000"/>
              </a:spcBef>
            </a:pPr>
            <a:r>
              <a:rPr lang="en-US" altLang="zh-CN" sz="3600">
                <a:solidFill>
                  <a:schemeClr val="tx1"/>
                </a:solidFill>
                <a:latin typeface="Times New Roman" panose="02020603050405020304" pitchFamily="18" charset="0"/>
              </a:rPr>
              <a:t>C</a:t>
            </a:r>
            <a:r>
              <a:rPr lang="zh-CN" altLang="en-US" sz="3600" dirty="0">
                <a:solidFill>
                  <a:schemeClr val="tx1"/>
                </a:solidFill>
                <a:latin typeface="宋体" panose="02010600030101010101" pitchFamily="2" charset="-122"/>
              </a:rPr>
              <a:t>、变黄绿色</a:t>
            </a:r>
            <a:r>
              <a:rPr lang="en-US" altLang="zh-CN" sz="3600" dirty="0">
                <a:solidFill>
                  <a:schemeClr val="tx1"/>
                </a:solidFill>
                <a:latin typeface="Times New Roman" panose="02020603050405020304" pitchFamily="18" charset="0"/>
              </a:rPr>
              <a:t>                  </a:t>
            </a:r>
            <a:r>
              <a:rPr lang="en-US" altLang="zh-CN" sz="3600">
                <a:solidFill>
                  <a:schemeClr val="tx1"/>
                </a:solidFill>
                <a:latin typeface="Times New Roman" panose="02020603050405020304" pitchFamily="18" charset="0"/>
              </a:rPr>
              <a:t>D</a:t>
            </a:r>
            <a:r>
              <a:rPr lang="zh-CN" altLang="en-US" sz="3600" dirty="0">
                <a:solidFill>
                  <a:schemeClr val="tx1"/>
                </a:solidFill>
                <a:latin typeface="宋体" panose="02010600030101010101" pitchFamily="2" charset="-122"/>
              </a:rPr>
              <a:t>、不变</a:t>
            </a:r>
            <a:br>
              <a:rPr lang="zh-CN" altLang="en-US" sz="3600" dirty="0">
                <a:solidFill>
                  <a:schemeClr val="tx1"/>
                </a:solidFill>
                <a:latin typeface="Times New Roman" panose="02020603050405020304" pitchFamily="18" charset="0"/>
              </a:rPr>
            </a:br>
            <a:endParaRPr lang="zh-CN" altLang="en-US" sz="3600">
              <a:solidFill>
                <a:schemeClr val="tx1"/>
              </a:solidFill>
              <a:latin typeface="Times New Roman" panose="02020603050405020304" pitchFamily="18" charset="0"/>
            </a:endParaRPr>
          </a:p>
        </p:txBody>
      </p:sp>
    </p:spTree>
  </p:cSld>
  <p:clrMapOvr>
    <a:masterClrMapping/>
  </p:clrMapOvr>
  <p:transition>
    <p:cu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74755" name="文本框 74754"/>
          <p:cNvSpPr txBox="1"/>
          <p:nvPr/>
        </p:nvSpPr>
        <p:spPr>
          <a:xfrm>
            <a:off x="0" y="457200"/>
            <a:ext cx="9525000" cy="5454650"/>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假设银的质量分数为</a:t>
            </a:r>
            <a:r>
              <a:rPr lang="en-US" altLang="zh-CN">
                <a:solidFill>
                  <a:schemeClr val="tx1"/>
                </a:solidFill>
                <a:latin typeface="Times New Roman" panose="02020603050405020304" pitchFamily="18" charset="0"/>
              </a:rPr>
              <a:t>x</a:t>
            </a:r>
            <a:r>
              <a:rPr lang="zh-CN" altLang="en-US" dirty="0">
                <a:solidFill>
                  <a:schemeClr val="tx1"/>
                </a:solidFill>
                <a:latin typeface="宋体" panose="02010600030101010101" pitchFamily="2" charset="-122"/>
              </a:rPr>
              <a:t>，则：</a:t>
            </a:r>
            <a:br>
              <a:rPr lang="zh-CN" altLang="en-US" dirty="0">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Ag     +    2HNO3   =   AgNO3   +   NO2   +  H2O</a:t>
            </a:r>
            <a:br>
              <a:rPr lang="en-US" altLang="zh-CN">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30x /108  60x/108         30x/108</a:t>
            </a:r>
            <a:br>
              <a:rPr lang="en-US" altLang="zh-CN">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Cu    +    4HNO3   =  Cu</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NO3</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  +2NO2   +2H2O</a:t>
            </a:r>
            <a:br>
              <a:rPr lang="en-US" altLang="zh-CN">
                <a:solidFill>
                  <a:schemeClr val="tx1"/>
                </a:solidFill>
                <a:latin typeface="Times New Roman" panose="02020603050405020304" pitchFamily="18" charset="0"/>
              </a:rPr>
            </a:br>
            <a:r>
              <a:rPr lang="en-US" altLang="zh-CN" sz="2000">
                <a:solidFill>
                  <a:schemeClr val="tx1"/>
                </a:solidFill>
                <a:latin typeface="Times New Roman" panose="02020603050405020304" pitchFamily="18" charset="0"/>
              </a:rPr>
              <a:t>30</a:t>
            </a:r>
            <a:r>
              <a:rPr lang="zh-CN" altLang="en-US" sz="2000">
                <a:solidFill>
                  <a:schemeClr val="tx1"/>
                </a:solidFill>
                <a:latin typeface="宋体" panose="02010600030101010101" pitchFamily="2" charset="-122"/>
              </a:rPr>
              <a:t>（</a:t>
            </a:r>
            <a:r>
              <a:rPr lang="en-US" altLang="zh-CN" sz="2000">
                <a:solidFill>
                  <a:schemeClr val="tx1"/>
                </a:solidFill>
                <a:latin typeface="Times New Roman" panose="02020603050405020304" pitchFamily="18" charset="0"/>
              </a:rPr>
              <a:t>1-x</a:t>
            </a:r>
            <a:r>
              <a:rPr lang="zh-CN" altLang="en-US" sz="2000">
                <a:solidFill>
                  <a:schemeClr val="tx1"/>
                </a:solidFill>
                <a:latin typeface="宋体" panose="02010600030101010101" pitchFamily="2" charset="-122"/>
              </a:rPr>
              <a:t>）</a:t>
            </a:r>
            <a:r>
              <a:rPr lang="en-US" altLang="zh-CN" sz="2000">
                <a:solidFill>
                  <a:schemeClr val="tx1"/>
                </a:solidFill>
                <a:latin typeface="Times New Roman" panose="02020603050405020304" pitchFamily="18" charset="0"/>
              </a:rPr>
              <a:t>/64</a:t>
            </a:r>
            <a:r>
              <a:rPr lang="en-US" altLang="zh-CN">
                <a:solidFill>
                  <a:schemeClr val="tx1"/>
                </a:solidFill>
                <a:latin typeface="Times New Roman" panose="02020603050405020304" pitchFamily="18" charset="0"/>
              </a:rPr>
              <a:t>    </a:t>
            </a:r>
            <a:r>
              <a:rPr lang="en-US" altLang="zh-CN" sz="1800">
                <a:solidFill>
                  <a:schemeClr val="tx1"/>
                </a:solidFill>
                <a:latin typeface="Times New Roman" panose="02020603050405020304" pitchFamily="18" charset="0"/>
              </a:rPr>
              <a:t>120</a:t>
            </a:r>
            <a:r>
              <a:rPr lang="zh-CN" altLang="en-US" sz="1800">
                <a:solidFill>
                  <a:schemeClr val="tx1"/>
                </a:solidFill>
                <a:latin typeface="宋体" panose="02010600030101010101" pitchFamily="2" charset="-122"/>
              </a:rPr>
              <a:t>（</a:t>
            </a:r>
            <a:r>
              <a:rPr lang="en-US" altLang="zh-CN" sz="1800">
                <a:solidFill>
                  <a:schemeClr val="tx1"/>
                </a:solidFill>
                <a:latin typeface="Times New Roman" panose="02020603050405020304" pitchFamily="18" charset="0"/>
              </a:rPr>
              <a:t>1-x</a:t>
            </a:r>
            <a:r>
              <a:rPr lang="zh-CN" altLang="en-US" sz="1800">
                <a:solidFill>
                  <a:schemeClr val="tx1"/>
                </a:solidFill>
                <a:latin typeface="宋体" panose="02010600030101010101" pitchFamily="2" charset="-122"/>
              </a:rPr>
              <a:t>）</a:t>
            </a:r>
            <a:r>
              <a:rPr lang="en-US" altLang="zh-CN" sz="1800">
                <a:solidFill>
                  <a:schemeClr val="tx1"/>
                </a:solidFill>
                <a:latin typeface="Times New Roman" panose="02020603050405020304" pitchFamily="18" charset="0"/>
              </a:rPr>
              <a:t>/64 </a:t>
            </a:r>
            <a:r>
              <a:rPr lang="en-US" altLang="zh-CN" dirty="0">
                <a:solidFill>
                  <a:schemeClr val="tx1"/>
                </a:solidFill>
                <a:latin typeface="Times New Roman" panose="02020603050405020304" pitchFamily="18" charset="0"/>
              </a:rPr>
              <a:t>                           </a:t>
            </a:r>
            <a:r>
              <a:rPr lang="en-US" altLang="zh-CN" sz="2000">
                <a:solidFill>
                  <a:schemeClr val="tx1"/>
                </a:solidFill>
                <a:latin typeface="Times New Roman" panose="02020603050405020304" pitchFamily="18" charset="0"/>
              </a:rPr>
              <a:t> 60</a:t>
            </a:r>
            <a:r>
              <a:rPr lang="zh-CN" altLang="en-US" sz="2000">
                <a:solidFill>
                  <a:schemeClr val="tx1"/>
                </a:solidFill>
                <a:latin typeface="宋体" panose="02010600030101010101" pitchFamily="2" charset="-122"/>
              </a:rPr>
              <a:t>（</a:t>
            </a:r>
            <a:r>
              <a:rPr lang="en-US" altLang="zh-CN" sz="2000">
                <a:solidFill>
                  <a:schemeClr val="tx1"/>
                </a:solidFill>
                <a:latin typeface="Times New Roman" panose="02020603050405020304" pitchFamily="18" charset="0"/>
              </a:rPr>
              <a:t>1-x</a:t>
            </a:r>
            <a:r>
              <a:rPr lang="zh-CN" altLang="en-US" sz="2000">
                <a:solidFill>
                  <a:schemeClr val="tx1"/>
                </a:solidFill>
                <a:latin typeface="宋体" panose="02010600030101010101" pitchFamily="2" charset="-122"/>
              </a:rPr>
              <a:t>）</a:t>
            </a:r>
            <a:r>
              <a:rPr lang="en-US" altLang="zh-CN" sz="2000">
                <a:solidFill>
                  <a:schemeClr val="tx1"/>
                </a:solidFill>
                <a:latin typeface="Times New Roman" panose="02020603050405020304" pitchFamily="18" charset="0"/>
              </a:rPr>
              <a:t>/64</a:t>
            </a:r>
            <a:br>
              <a:rPr lang="en-US" altLang="zh-CN">
                <a:solidFill>
                  <a:schemeClr val="tx1"/>
                </a:solidFill>
                <a:latin typeface="Times New Roman" panose="02020603050405020304" pitchFamily="18" charset="0"/>
              </a:rPr>
            </a:br>
            <a:r>
              <a:rPr lang="zh-CN" altLang="en-US" dirty="0">
                <a:solidFill>
                  <a:schemeClr val="tx1"/>
                </a:solidFill>
                <a:latin typeface="宋体" panose="02010600030101010101" pitchFamily="2" charset="-122"/>
              </a:rPr>
              <a:t>根据气体体积关系有：</a:t>
            </a:r>
            <a:r>
              <a:rPr lang="en-US" altLang="zh-CN" dirty="0">
                <a:solidFill>
                  <a:schemeClr val="tx1"/>
                </a:solidFill>
                <a:latin typeface="Times New Roman" panose="02020603050405020304" pitchFamily="18" charset="0"/>
              </a:rPr>
              <a:t> 30</a:t>
            </a:r>
            <a:r>
              <a:rPr lang="en-US" altLang="zh-CN">
                <a:solidFill>
                  <a:schemeClr val="tx1"/>
                </a:solidFill>
                <a:latin typeface="Times New Roman" panose="02020603050405020304" pitchFamily="18" charset="0"/>
              </a:rPr>
              <a:t>x/108 + 60</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1-x</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/64=0.3</a:t>
            </a:r>
            <a:r>
              <a:rPr lang="zh-CN" altLang="en-US" dirty="0">
                <a:solidFill>
                  <a:schemeClr val="tx1"/>
                </a:solidFill>
                <a:latin typeface="宋体" panose="02010600030101010101" pitchFamily="2" charset="-122"/>
              </a:rPr>
              <a:t>，解得</a:t>
            </a:r>
            <a:r>
              <a:rPr lang="en-US" altLang="zh-CN">
                <a:solidFill>
                  <a:schemeClr val="tx1"/>
                </a:solidFill>
                <a:latin typeface="Times New Roman" panose="02020603050405020304" pitchFamily="18" charset="0"/>
              </a:rPr>
              <a:t>x</a:t>
            </a:r>
            <a:br>
              <a:rPr lang="en-US" altLang="zh-CN">
                <a:solidFill>
                  <a:schemeClr val="tx1"/>
                </a:solidFill>
                <a:latin typeface="Times New Roman" panose="02020603050405020304" pitchFamily="18" charset="0"/>
              </a:rPr>
            </a:br>
            <a:r>
              <a:rPr lang="zh-CN" altLang="en-US" dirty="0">
                <a:solidFill>
                  <a:schemeClr val="tx1"/>
                </a:solidFill>
                <a:latin typeface="宋体" panose="02010600030101010101" pitchFamily="2" charset="-122"/>
              </a:rPr>
              <a:t>或根据</a:t>
            </a:r>
            <a:r>
              <a:rPr lang="en-US" altLang="zh-CN">
                <a:solidFill>
                  <a:schemeClr val="tx1"/>
                </a:solidFill>
                <a:latin typeface="Times New Roman" panose="02020603050405020304" pitchFamily="18" charset="0"/>
              </a:rPr>
              <a:t>HNO3</a:t>
            </a:r>
            <a:r>
              <a:rPr lang="zh-CN" altLang="en-US" dirty="0">
                <a:solidFill>
                  <a:schemeClr val="tx1"/>
                </a:solidFill>
                <a:latin typeface="宋体" panose="02010600030101010101" pitchFamily="2" charset="-122"/>
              </a:rPr>
              <a:t>量的关系有：</a:t>
            </a:r>
            <a:endParaRPr lang="zh-CN" altLang="en-US" dirty="0">
              <a:solidFill>
                <a:schemeClr val="tx1"/>
              </a:solidFill>
              <a:latin typeface="宋体" panose="02010600030101010101" pitchFamily="2" charset="-122"/>
            </a:endParaRPr>
          </a:p>
          <a:p>
            <a:pPr algn="l" eaLnBrk="1" hangingPunct="1">
              <a:spcBef>
                <a:spcPct val="50000"/>
              </a:spcBef>
            </a:pPr>
            <a:r>
              <a:rPr lang="en-US" altLang="zh-CN" dirty="0">
                <a:solidFill>
                  <a:schemeClr val="tx1"/>
                </a:solidFill>
                <a:latin typeface="Times New Roman" panose="02020603050405020304" pitchFamily="18" charset="0"/>
              </a:rPr>
              <a:t>60</a:t>
            </a:r>
            <a:r>
              <a:rPr lang="en-US" altLang="zh-CN">
                <a:solidFill>
                  <a:schemeClr val="tx1"/>
                </a:solidFill>
                <a:latin typeface="Times New Roman" panose="02020603050405020304" pitchFamily="18" charset="0"/>
              </a:rPr>
              <a:t>x/108 +120</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1-x</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/64=0.08</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13.5-1</a:t>
            </a:r>
            <a:r>
              <a:rPr lang="zh-CN" altLang="en-US" dirty="0">
                <a:solidFill>
                  <a:schemeClr val="tx1"/>
                </a:solidFill>
                <a:latin typeface="宋体" panose="02010600030101010101" pitchFamily="2" charset="-122"/>
              </a:rPr>
              <a:t>），解得</a:t>
            </a:r>
            <a:r>
              <a:rPr lang="en-US" altLang="zh-CN">
                <a:solidFill>
                  <a:schemeClr val="tx1"/>
                </a:solidFill>
                <a:latin typeface="Times New Roman" panose="02020603050405020304" pitchFamily="18" charset="0"/>
              </a:rPr>
              <a:t>x</a:t>
            </a:r>
            <a:br>
              <a:rPr lang="en-US" altLang="zh-CN">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没有考虑到硝酸浓度的变化。</a:t>
            </a:r>
            <a:endParaRPr lang="zh-CN" altLang="en-US">
              <a:solidFill>
                <a:schemeClr val="tx1"/>
              </a:solidFill>
              <a:latin typeface="Times New Roman" panose="02020603050405020304"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75778" name="文本框 75777"/>
          <p:cNvSpPr txBox="1"/>
          <p:nvPr/>
        </p:nvSpPr>
        <p:spPr>
          <a:xfrm>
            <a:off x="304800" y="533400"/>
            <a:ext cx="8382000" cy="4546600"/>
          </a:xfrm>
          <a:prstGeom prst="rect">
            <a:avLst/>
          </a:prstGeom>
          <a:noFill/>
          <a:ln w="9525">
            <a:noFill/>
          </a:ln>
        </p:spPr>
        <p:txBody>
          <a:bodyPr>
            <a:spAutoFit/>
          </a:bodyPr>
          <a:p>
            <a:pPr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a:t>
            </a:r>
            <a:endParaRPr lang="en-US" altLang="zh-CN" dirty="0">
              <a:solidFill>
                <a:schemeClr val="tx1"/>
              </a:solidFill>
              <a:latin typeface="宋体" panose="02010600030101010101" pitchFamily="2" charset="-122"/>
              <a:cs typeface="Times New Roman" panose="02020603050405020304" pitchFamily="18" charset="0"/>
            </a:endParaRPr>
          </a:p>
          <a:p>
            <a:pPr eaLnBrk="1" hangingPunct="1">
              <a:spcBef>
                <a:spcPct val="50000"/>
              </a:spcBef>
            </a:pPr>
            <a:r>
              <a:rPr lang="zh-CN" altLang="en-US" sz="3600" dirty="0">
                <a:solidFill>
                  <a:schemeClr val="tx1"/>
                </a:solidFill>
                <a:latin typeface="Times New Roman" panose="02020603050405020304" pitchFamily="18" charset="0"/>
              </a:rPr>
              <a:t>假设铜、银的物质的量依次为</a:t>
            </a:r>
            <a:r>
              <a:rPr lang="en-US" altLang="zh-CN" sz="3600">
                <a:solidFill>
                  <a:schemeClr val="tx1"/>
                </a:solidFill>
                <a:latin typeface="Times New Roman" panose="02020603050405020304" pitchFamily="18" charset="0"/>
                <a:cs typeface="Times New Roman" panose="02020603050405020304" pitchFamily="18" charset="0"/>
              </a:rPr>
              <a:t>X</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cs typeface="Times New Roman" panose="02020603050405020304" pitchFamily="18" charset="0"/>
              </a:rPr>
              <a:t>Y</a:t>
            </a:r>
            <a:r>
              <a:rPr lang="zh-CN" altLang="en-US" sz="3600" dirty="0">
                <a:solidFill>
                  <a:schemeClr val="tx1"/>
                </a:solidFill>
                <a:latin typeface="Times New Roman" panose="02020603050405020304" pitchFamily="18" charset="0"/>
              </a:rPr>
              <a:t>，则有</a:t>
            </a:r>
            <a:r>
              <a:rPr lang="en-US" altLang="zh-CN" sz="3600" dirty="0">
                <a:solidFill>
                  <a:schemeClr val="tx1"/>
                </a:solidFill>
                <a:latin typeface="Times New Roman" panose="02020603050405020304" pitchFamily="18" charset="0"/>
                <a:cs typeface="Times New Roman" panose="02020603050405020304" pitchFamily="18" charset="0"/>
              </a:rPr>
              <a:t>64</a:t>
            </a:r>
            <a:r>
              <a:rPr lang="en-US" altLang="zh-CN" sz="3600">
                <a:solidFill>
                  <a:schemeClr val="tx1"/>
                </a:solidFill>
                <a:latin typeface="Times New Roman" panose="02020603050405020304" pitchFamily="18" charset="0"/>
                <a:cs typeface="Times New Roman" panose="02020603050405020304" pitchFamily="18" charset="0"/>
              </a:rPr>
              <a:t>X+108Y=30</a:t>
            </a:r>
            <a:r>
              <a:rPr lang="zh-CN" altLang="en-US" sz="3600" dirty="0">
                <a:solidFill>
                  <a:schemeClr val="tx1"/>
                </a:solidFill>
                <a:latin typeface="Times New Roman" panose="02020603050405020304" pitchFamily="18" charset="0"/>
              </a:rPr>
              <a:t>（固体质量关系）</a:t>
            </a:r>
            <a:br>
              <a:rPr lang="zh-CN" altLang="en-US" sz="3600" dirty="0">
                <a:solidFill>
                  <a:schemeClr val="tx1"/>
                </a:solidFill>
                <a:latin typeface="Times New Roman" panose="02020603050405020304" pitchFamily="18" charset="0"/>
                <a:cs typeface="Times New Roman" panose="02020603050405020304" pitchFamily="18" charset="0"/>
              </a:rPr>
            </a:br>
            <a:r>
              <a:rPr lang="zh-CN" altLang="en-US" sz="3600" dirty="0">
                <a:solidFill>
                  <a:schemeClr val="tx1"/>
                </a:solidFill>
                <a:latin typeface="Times New Roman" panose="02020603050405020304" pitchFamily="18" charset="0"/>
              </a:rPr>
              <a:t>另有</a:t>
            </a:r>
            <a:r>
              <a:rPr lang="en-US" altLang="zh-CN" sz="3600">
                <a:solidFill>
                  <a:schemeClr val="tx1"/>
                </a:solidFill>
                <a:latin typeface="Times New Roman" panose="02020603050405020304" pitchFamily="18" charset="0"/>
                <a:cs typeface="Times New Roman" panose="02020603050405020304" pitchFamily="18" charset="0"/>
              </a:rPr>
              <a:t>2X+Y+0.3=0.08</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cs typeface="Times New Roman" panose="02020603050405020304" pitchFamily="18" charset="0"/>
              </a:rPr>
              <a:t>13.5-1</a:t>
            </a:r>
            <a:r>
              <a:rPr lang="zh-CN" altLang="en-US" sz="3600" dirty="0">
                <a:solidFill>
                  <a:schemeClr val="tx1"/>
                </a:solidFill>
                <a:latin typeface="Times New Roman" panose="02020603050405020304" pitchFamily="18" charset="0"/>
              </a:rPr>
              <a:t>）（硝酸中</a:t>
            </a:r>
            <a:r>
              <a:rPr lang="en-US" altLang="zh-CN" sz="3600">
                <a:solidFill>
                  <a:schemeClr val="tx1"/>
                </a:solidFill>
                <a:latin typeface="Times New Roman" panose="02020603050405020304" pitchFamily="18" charset="0"/>
                <a:cs typeface="Times New Roman" panose="02020603050405020304" pitchFamily="18" charset="0"/>
              </a:rPr>
              <a:t>N</a:t>
            </a:r>
            <a:r>
              <a:rPr lang="zh-CN" altLang="en-US" sz="3600" dirty="0">
                <a:solidFill>
                  <a:schemeClr val="tx1"/>
                </a:solidFill>
                <a:latin typeface="Times New Roman" panose="02020603050405020304" pitchFamily="18" charset="0"/>
              </a:rPr>
              <a:t>的守恒），</a:t>
            </a:r>
            <a:r>
              <a:rPr lang="zh-CN" altLang="en-US" sz="3600" dirty="0">
                <a:solidFill>
                  <a:srgbClr val="FF0000"/>
                </a:solidFill>
                <a:latin typeface="黑体" panose="02010609060101010101" pitchFamily="2" charset="-122"/>
                <a:ea typeface="黑体" panose="02010609060101010101" pitchFamily="2" charset="-122"/>
              </a:rPr>
              <a:t>从而得到</a:t>
            </a:r>
            <a:r>
              <a:rPr lang="en-US" altLang="zh-CN" sz="3600" dirty="0">
                <a:solidFill>
                  <a:srgbClr val="FF0000"/>
                </a:solidFill>
                <a:latin typeface="黑体" panose="02010609060101010101" pitchFamily="2" charset="-122"/>
                <a:ea typeface="黑体" panose="02010609060101010101" pitchFamily="2" charset="-122"/>
              </a:rPr>
              <a:t>X=0.1mol</a:t>
            </a:r>
            <a:r>
              <a:rPr lang="zh-CN" altLang="en-US" sz="3600" dirty="0">
                <a:solidFill>
                  <a:srgbClr val="FF0000"/>
                </a:solidFill>
                <a:latin typeface="黑体" panose="02010609060101010101" pitchFamily="2" charset="-122"/>
                <a:ea typeface="黑体" panose="02010609060101010101" pitchFamily="2" charset="-122"/>
              </a:rPr>
              <a:t>，即银的质量为</a:t>
            </a:r>
            <a:r>
              <a:rPr lang="en-US" altLang="zh-CN" sz="3600" dirty="0">
                <a:solidFill>
                  <a:srgbClr val="FF0000"/>
                </a:solidFill>
                <a:latin typeface="黑体" panose="02010609060101010101" pitchFamily="2" charset="-122"/>
                <a:ea typeface="黑体" panose="02010609060101010101" pitchFamily="2" charset="-122"/>
              </a:rPr>
              <a:t>23.6g</a:t>
            </a:r>
            <a:r>
              <a:rPr lang="zh-CN" altLang="en-US" sz="3600" dirty="0">
                <a:solidFill>
                  <a:srgbClr val="FF0000"/>
                </a:solidFill>
                <a:latin typeface="黑体" panose="02010609060101010101" pitchFamily="2" charset="-122"/>
                <a:ea typeface="黑体" panose="02010609060101010101" pitchFamily="2" charset="-122"/>
              </a:rPr>
              <a:t>质量分数为</a:t>
            </a:r>
            <a:r>
              <a:rPr lang="en-US" altLang="zh-CN" sz="3600" dirty="0">
                <a:solidFill>
                  <a:srgbClr val="FF0000"/>
                </a:solidFill>
                <a:latin typeface="黑体" panose="02010609060101010101" pitchFamily="2" charset="-122"/>
                <a:ea typeface="黑体" panose="02010609060101010101" pitchFamily="2" charset="-122"/>
              </a:rPr>
              <a:t>78.7%</a:t>
            </a:r>
            <a:endParaRPr lang="en-US" altLang="zh-CN" sz="36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endParaRPr lang="en-US" altLang="zh-CN" sz="3600">
              <a:solidFill>
                <a:srgbClr val="FF0000"/>
              </a:solidFill>
              <a:latin typeface="黑体" panose="02010609060101010101" pitchFamily="2" charset="-122"/>
              <a:ea typeface="黑体" panose="02010609060101010101" pitchFamily="2" charset="-122"/>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76802" name="文本框 76801"/>
          <p:cNvSpPr txBox="1"/>
          <p:nvPr/>
        </p:nvSpPr>
        <p:spPr>
          <a:xfrm>
            <a:off x="381000" y="381000"/>
            <a:ext cx="8153400" cy="4546600"/>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19</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en-US" altLang="zh-CN" sz="3600" dirty="0">
                <a:solidFill>
                  <a:schemeClr val="tx1"/>
                </a:solidFill>
                <a:latin typeface="Times New Roman" panose="02020603050405020304" pitchFamily="18" charset="0"/>
              </a:rPr>
              <a:t> </a:t>
            </a:r>
            <a:r>
              <a:rPr lang="zh-CN" altLang="en-US" sz="3600" dirty="0">
                <a:solidFill>
                  <a:schemeClr val="tx1"/>
                </a:solidFill>
                <a:latin typeface="Times New Roman" panose="02020603050405020304" pitchFamily="18" charset="0"/>
              </a:rPr>
              <a:t>有甲基、苯基、羟基、羧基两两结合的物质中，具有酸性的物质种类有（ ） </a:t>
            </a:r>
            <a:br>
              <a:rPr lang="zh-CN" altLang="en-US" sz="3600" dirty="0">
                <a:solidFill>
                  <a:schemeClr val="tx1"/>
                </a:solidFill>
                <a:latin typeface="Times New Roman" panose="02020603050405020304" pitchFamily="18" charset="0"/>
              </a:rPr>
            </a:br>
            <a:endParaRPr lang="zh-CN" altLang="en-US" sz="3600" dirty="0">
              <a:solidFill>
                <a:schemeClr val="tx1"/>
              </a:solidFill>
              <a:latin typeface="Times New Roman" panose="02020603050405020304" pitchFamily="18" charset="0"/>
            </a:endParaRPr>
          </a:p>
          <a:p>
            <a:pPr algn="l" eaLnBrk="1" hangingPunct="1">
              <a:spcBef>
                <a:spcPct val="50000"/>
              </a:spcBef>
            </a:pPr>
            <a:r>
              <a:rPr lang="en-US" altLang="zh-CN" sz="3600" dirty="0">
                <a:solidFill>
                  <a:schemeClr val="tx1"/>
                </a:solidFill>
                <a:latin typeface="Times New Roman" panose="02020603050405020304" pitchFamily="18" charset="0"/>
              </a:rPr>
              <a:t>A</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3</a:t>
            </a:r>
            <a:r>
              <a:rPr lang="zh-CN" altLang="en-US" sz="3600" dirty="0">
                <a:solidFill>
                  <a:schemeClr val="tx1"/>
                </a:solidFill>
                <a:latin typeface="Times New Roman" panose="02020603050405020304" pitchFamily="18" charset="0"/>
              </a:rPr>
              <a:t>种    </a:t>
            </a:r>
            <a:r>
              <a:rPr lang="en-US" altLang="zh-CN" sz="3600" dirty="0">
                <a:solidFill>
                  <a:schemeClr val="tx1"/>
                </a:solidFill>
                <a:latin typeface="Times New Roman" panose="02020603050405020304" pitchFamily="18" charset="0"/>
              </a:rPr>
              <a:t>B</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4</a:t>
            </a:r>
            <a:r>
              <a:rPr lang="zh-CN" altLang="en-US" sz="3600" dirty="0">
                <a:solidFill>
                  <a:schemeClr val="tx1"/>
                </a:solidFill>
                <a:latin typeface="Times New Roman" panose="02020603050405020304" pitchFamily="18" charset="0"/>
              </a:rPr>
              <a:t>种  </a:t>
            </a:r>
            <a:r>
              <a:rPr lang="en-US" altLang="zh-CN" sz="3600" dirty="0">
                <a:solidFill>
                  <a:schemeClr val="tx1"/>
                </a:solidFill>
                <a:latin typeface="Times New Roman" panose="02020603050405020304" pitchFamily="18" charset="0"/>
              </a:rPr>
              <a:t>C</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5</a:t>
            </a:r>
            <a:r>
              <a:rPr lang="zh-CN" altLang="en-US" sz="3600" dirty="0">
                <a:solidFill>
                  <a:schemeClr val="tx1"/>
                </a:solidFill>
                <a:latin typeface="Times New Roman" panose="02020603050405020304" pitchFamily="18" charset="0"/>
              </a:rPr>
              <a:t>种      </a:t>
            </a:r>
            <a:r>
              <a:rPr lang="en-US" altLang="zh-CN" sz="3600" dirty="0">
                <a:solidFill>
                  <a:schemeClr val="tx1"/>
                </a:solidFill>
                <a:latin typeface="Times New Roman" panose="02020603050405020304" pitchFamily="18" charset="0"/>
              </a:rPr>
              <a:t>D</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6</a:t>
            </a:r>
            <a:r>
              <a:rPr lang="zh-CN" altLang="en-US" sz="3600" dirty="0">
                <a:solidFill>
                  <a:schemeClr val="tx1"/>
                </a:solidFill>
                <a:latin typeface="Times New Roman" panose="02020603050405020304" pitchFamily="18" charset="0"/>
              </a:rPr>
              <a:t>种 </a:t>
            </a:r>
            <a:br>
              <a:rPr lang="zh-CN" altLang="en-US" sz="3600" dirty="0">
                <a:solidFill>
                  <a:schemeClr val="tx1"/>
                </a:solidFill>
                <a:latin typeface="Times New Roman" panose="02020603050405020304" pitchFamily="18" charset="0"/>
              </a:rPr>
            </a:br>
            <a:br>
              <a:rPr lang="zh-CN" altLang="en-US" sz="3600" dirty="0">
                <a:solidFill>
                  <a:schemeClr val="tx1"/>
                </a:solidFill>
                <a:latin typeface="Times New Roman" panose="02020603050405020304" pitchFamily="18" charset="0"/>
              </a:rPr>
            </a:br>
            <a:endParaRPr lang="zh-CN" altLang="en-US" sz="3600">
              <a:solidFill>
                <a:schemeClr val="tx1"/>
              </a:solidFill>
              <a:latin typeface="Times New Roman" panose="02020603050405020304"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77826" name="文本框 77825"/>
          <p:cNvSpPr txBox="1"/>
          <p:nvPr/>
        </p:nvSpPr>
        <p:spPr>
          <a:xfrm>
            <a:off x="304800" y="0"/>
            <a:ext cx="8534400" cy="2773363"/>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选</a:t>
            </a:r>
            <a:r>
              <a:rPr lang="en-US" altLang="zh-CN">
                <a:solidFill>
                  <a:schemeClr val="tx1"/>
                </a:solidFill>
                <a:latin typeface="Times New Roman" panose="02020603050405020304" pitchFamily="18" charset="0"/>
              </a:rPr>
              <a:t>A</a:t>
            </a:r>
            <a:r>
              <a:rPr lang="zh-CN" altLang="en-US" dirty="0">
                <a:solidFill>
                  <a:schemeClr val="tx1"/>
                </a:solidFill>
                <a:latin typeface="宋体" panose="02010600030101010101" pitchFamily="2" charset="-122"/>
              </a:rPr>
              <a:t>。                       根据有机物官能团性质，羧基和酚羟基具有酸性。因此本题具有酸性的物质可以是     </a:t>
            </a:r>
            <a:r>
              <a:rPr lang="en-US" altLang="zh-CN">
                <a:solidFill>
                  <a:schemeClr val="tx1"/>
                </a:solidFill>
                <a:latin typeface="Times New Roman" panose="02020603050405020304" pitchFamily="18" charset="0"/>
              </a:rPr>
              <a:t>CH</a:t>
            </a:r>
            <a:r>
              <a:rPr lang="en-US" altLang="zh-CN" sz="2400">
                <a:solidFill>
                  <a:schemeClr val="tx1"/>
                </a:solidFill>
                <a:latin typeface="Times New Roman" panose="02020603050405020304" pitchFamily="18" charset="0"/>
              </a:rPr>
              <a:t>3</a:t>
            </a:r>
            <a:r>
              <a:rPr lang="en-US" altLang="zh-CN">
                <a:solidFill>
                  <a:schemeClr val="tx1"/>
                </a:solidFill>
                <a:latin typeface="Times New Roman" panose="02020603050405020304" pitchFamily="18" charset="0"/>
              </a:rPr>
              <a:t>-COOH</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C</a:t>
            </a:r>
            <a:r>
              <a:rPr lang="en-US" altLang="zh-CN" sz="2400">
                <a:solidFill>
                  <a:schemeClr val="tx1"/>
                </a:solidFill>
                <a:latin typeface="Times New Roman" panose="02020603050405020304" pitchFamily="18" charset="0"/>
              </a:rPr>
              <a:t>6</a:t>
            </a:r>
            <a:r>
              <a:rPr lang="en-US" altLang="zh-CN">
                <a:solidFill>
                  <a:schemeClr val="tx1"/>
                </a:solidFill>
                <a:latin typeface="Times New Roman" panose="02020603050405020304" pitchFamily="18" charset="0"/>
              </a:rPr>
              <a:t>H</a:t>
            </a:r>
            <a:r>
              <a:rPr lang="en-US" altLang="zh-CN" sz="2400">
                <a:solidFill>
                  <a:schemeClr val="tx1"/>
                </a:solidFill>
                <a:latin typeface="Times New Roman" panose="02020603050405020304" pitchFamily="18" charset="0"/>
              </a:rPr>
              <a:t>5</a:t>
            </a:r>
            <a:r>
              <a:rPr lang="en-US" altLang="zh-CN">
                <a:solidFill>
                  <a:schemeClr val="tx1"/>
                </a:solidFill>
                <a:latin typeface="Times New Roman" panose="02020603050405020304" pitchFamily="18" charset="0"/>
              </a:rPr>
              <a:t>-COOH</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C</a:t>
            </a:r>
            <a:r>
              <a:rPr lang="en-US" altLang="zh-CN" sz="2400">
                <a:solidFill>
                  <a:schemeClr val="tx1"/>
                </a:solidFill>
                <a:latin typeface="Times New Roman" panose="02020603050405020304" pitchFamily="18" charset="0"/>
              </a:rPr>
              <a:t>6</a:t>
            </a:r>
            <a:r>
              <a:rPr lang="en-US" altLang="zh-CN">
                <a:solidFill>
                  <a:schemeClr val="tx1"/>
                </a:solidFill>
                <a:latin typeface="Times New Roman" panose="02020603050405020304" pitchFamily="18" charset="0"/>
              </a:rPr>
              <a:t>H</a:t>
            </a:r>
            <a:r>
              <a:rPr lang="en-US" altLang="zh-CN" sz="2400">
                <a:solidFill>
                  <a:schemeClr val="tx1"/>
                </a:solidFill>
                <a:latin typeface="Times New Roman" panose="02020603050405020304" pitchFamily="18" charset="0"/>
              </a:rPr>
              <a:t>5</a:t>
            </a:r>
            <a:r>
              <a:rPr lang="en-US" altLang="zh-CN">
                <a:solidFill>
                  <a:schemeClr val="tx1"/>
                </a:solidFill>
                <a:latin typeface="Times New Roman" panose="02020603050405020304" pitchFamily="18" charset="0"/>
              </a:rPr>
              <a:t>-OH</a:t>
            </a:r>
            <a:r>
              <a:rPr lang="zh-CN" altLang="en-US">
                <a:solidFill>
                  <a:schemeClr val="tx1"/>
                </a:solidFill>
                <a:latin typeface="宋体" panose="02010600030101010101" pitchFamily="2" charset="-122"/>
              </a:rPr>
              <a:t>。</a:t>
            </a:r>
            <a:r>
              <a:rPr lang="zh-CN" altLang="en-US">
                <a:solidFill>
                  <a:schemeClr val="tx1"/>
                </a:solidFill>
                <a:latin typeface="Times New Roman" panose="02020603050405020304" pitchFamily="18" charset="0"/>
              </a:rPr>
              <a:t> </a:t>
            </a:r>
            <a:br>
              <a:rPr lang="zh-CN" altLang="en-US">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en-US" altLang="zh-CN" dirty="0">
                <a:solidFill>
                  <a:schemeClr val="tx1"/>
                </a:solidFill>
                <a:latin typeface="宋体" panose="02010600030101010101" pitchFamily="2" charset="-122"/>
              </a:rPr>
              <a:t> </a:t>
            </a:r>
            <a:r>
              <a:rPr lang="zh-CN" altLang="en-US" dirty="0">
                <a:solidFill>
                  <a:schemeClr val="tx1"/>
                </a:solidFill>
                <a:latin typeface="宋体" panose="02010600030101010101" pitchFamily="2" charset="-122"/>
              </a:rPr>
              <a:t>不熟悉</a:t>
            </a:r>
            <a:r>
              <a:rPr lang="en-US" altLang="zh-CN">
                <a:solidFill>
                  <a:schemeClr val="tx1"/>
                </a:solidFill>
                <a:latin typeface="Times New Roman" panose="02020603050405020304" pitchFamily="18" charset="0"/>
                <a:cs typeface="Times New Roman" panose="02020603050405020304" pitchFamily="18" charset="0"/>
              </a:rPr>
              <a:t>H</a:t>
            </a:r>
            <a:r>
              <a:rPr lang="en-US" altLang="zh-CN" sz="2400">
                <a:solidFill>
                  <a:schemeClr val="tx1"/>
                </a:solidFill>
                <a:latin typeface="Times New Roman" panose="02020603050405020304" pitchFamily="18" charset="0"/>
                <a:cs typeface="Times New Roman" panose="02020603050405020304" pitchFamily="18" charset="0"/>
              </a:rPr>
              <a:t>2</a:t>
            </a:r>
            <a:r>
              <a:rPr lang="en-US" altLang="zh-CN">
                <a:solidFill>
                  <a:schemeClr val="tx1"/>
                </a:solidFill>
                <a:latin typeface="Times New Roman" panose="02020603050405020304" pitchFamily="18" charset="0"/>
                <a:cs typeface="Times New Roman" panose="02020603050405020304" pitchFamily="18" charset="0"/>
              </a:rPr>
              <a:t>CO</a:t>
            </a:r>
            <a:r>
              <a:rPr lang="en-US" altLang="zh-CN" sz="2400">
                <a:solidFill>
                  <a:schemeClr val="tx1"/>
                </a:solidFill>
                <a:latin typeface="Times New Roman" panose="02020603050405020304" pitchFamily="18" charset="0"/>
                <a:cs typeface="Times New Roman" panose="02020603050405020304" pitchFamily="18" charset="0"/>
              </a:rPr>
              <a:t>3</a:t>
            </a:r>
            <a:r>
              <a:rPr lang="zh-CN" altLang="en-US" dirty="0">
                <a:solidFill>
                  <a:schemeClr val="tx1"/>
                </a:solidFill>
                <a:latin typeface="宋体" panose="02010600030101010101" pitchFamily="2" charset="-122"/>
              </a:rPr>
              <a:t>的结构而被忽视。</a:t>
            </a:r>
            <a:endParaRPr lang="zh-CN" altLang="en-US">
              <a:solidFill>
                <a:schemeClr val="tx1"/>
              </a:solidFill>
              <a:latin typeface="宋体" panose="02010600030101010101" pitchFamily="2" charset="-122"/>
            </a:endParaRPr>
          </a:p>
        </p:txBody>
      </p:sp>
      <p:sp>
        <p:nvSpPr>
          <p:cNvPr id="77827" name="文本框 77826"/>
          <p:cNvSpPr txBox="1"/>
          <p:nvPr/>
        </p:nvSpPr>
        <p:spPr>
          <a:xfrm>
            <a:off x="228600" y="2743200"/>
            <a:ext cx="8305800" cy="3505200"/>
          </a:xfrm>
          <a:prstGeom prst="rect">
            <a:avLst/>
          </a:prstGeom>
          <a:noFill/>
          <a:ln w="9525">
            <a:noFill/>
          </a:ln>
        </p:spPr>
        <p:txBody>
          <a:bodyPr>
            <a:spAutoFit/>
          </a:bodyPr>
          <a:p>
            <a:pPr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a:t>
            </a:r>
            <a:endParaRPr lang="en-US" altLang="zh-CN" dirty="0">
              <a:solidFill>
                <a:schemeClr val="tx1"/>
              </a:solidFill>
              <a:latin typeface="宋体" panose="02010600030101010101" pitchFamily="2" charset="-122"/>
              <a:cs typeface="Times New Roman" panose="02020603050405020304" pitchFamily="18" charset="0"/>
            </a:endParaRPr>
          </a:p>
          <a:p>
            <a:pPr eaLnBrk="1" hangingPunct="1">
              <a:spcBef>
                <a:spcPct val="50000"/>
              </a:spcBef>
            </a:pPr>
            <a:r>
              <a:rPr lang="zh-CN" altLang="en-US" dirty="0">
                <a:solidFill>
                  <a:schemeClr val="tx1"/>
                </a:solidFill>
                <a:latin typeface="Times New Roman" panose="02020603050405020304" pitchFamily="18" charset="0"/>
              </a:rPr>
              <a:t>总体思路同</a:t>
            </a:r>
            <a:r>
              <a:rPr lang="zh-CN" altLang="en-US" dirty="0">
                <a:solidFill>
                  <a:schemeClr val="tx1"/>
                </a:solidFill>
                <a:latin typeface="Times New Roman" panose="02020603050405020304" pitchFamily="18" charset="0"/>
                <a:cs typeface="Times New Roman" panose="02020603050405020304" pitchFamily="18" charset="0"/>
              </a:rPr>
              <a:t>“</a:t>
            </a:r>
            <a:r>
              <a:rPr lang="zh-CN" altLang="en-US" dirty="0">
                <a:solidFill>
                  <a:schemeClr val="tx1"/>
                </a:solidFill>
                <a:latin typeface="Times New Roman" panose="02020603050405020304" pitchFamily="18" charset="0"/>
              </a:rPr>
              <a:t>错误解答</a:t>
            </a:r>
            <a:r>
              <a:rPr lang="zh-CN" altLang="en-US" dirty="0">
                <a:solidFill>
                  <a:schemeClr val="tx1"/>
                </a:solidFill>
                <a:latin typeface="Times New Roman" panose="02020603050405020304" pitchFamily="18" charset="0"/>
                <a:cs typeface="Times New Roman" panose="02020603050405020304" pitchFamily="18" charset="0"/>
              </a:rPr>
              <a:t>”</a:t>
            </a:r>
            <a:r>
              <a:rPr lang="zh-CN" altLang="en-US" dirty="0">
                <a:solidFill>
                  <a:schemeClr val="tx1"/>
                </a:solidFill>
                <a:latin typeface="Times New Roman" panose="02020603050405020304" pitchFamily="18" charset="0"/>
              </a:rPr>
              <a:t>，但必须注意，当羟基和羧基结合时，得到这样的一种物质： </a:t>
            </a:r>
            <a:r>
              <a:rPr lang="en-US" altLang="zh-CN">
                <a:solidFill>
                  <a:schemeClr val="tx1"/>
                </a:solidFill>
                <a:latin typeface="Times New Roman" panose="02020603050405020304" pitchFamily="18" charset="0"/>
                <a:cs typeface="Times New Roman" panose="02020603050405020304" pitchFamily="18" charset="0"/>
              </a:rPr>
              <a:t>HO-COOH</a:t>
            </a:r>
            <a:r>
              <a:rPr lang="zh-CN" altLang="en-US" dirty="0">
                <a:solidFill>
                  <a:schemeClr val="tx1"/>
                </a:solidFill>
                <a:latin typeface="Times New Roman" panose="02020603050405020304" pitchFamily="18" charset="0"/>
              </a:rPr>
              <a:t>，化学式为</a:t>
            </a:r>
            <a:r>
              <a:rPr lang="en-US" altLang="zh-CN">
                <a:solidFill>
                  <a:schemeClr val="tx1"/>
                </a:solidFill>
                <a:latin typeface="Times New Roman" panose="02020603050405020304" pitchFamily="18" charset="0"/>
                <a:cs typeface="Times New Roman" panose="02020603050405020304" pitchFamily="18" charset="0"/>
              </a:rPr>
              <a:t>H</a:t>
            </a:r>
            <a:r>
              <a:rPr lang="en-US" altLang="zh-CN" sz="2400">
                <a:solidFill>
                  <a:schemeClr val="tx1"/>
                </a:solidFill>
                <a:latin typeface="Times New Roman" panose="02020603050405020304" pitchFamily="18" charset="0"/>
                <a:cs typeface="Times New Roman" panose="02020603050405020304" pitchFamily="18" charset="0"/>
              </a:rPr>
              <a:t>2</a:t>
            </a:r>
            <a:r>
              <a:rPr lang="en-US" altLang="zh-CN">
                <a:solidFill>
                  <a:schemeClr val="tx1"/>
                </a:solidFill>
                <a:latin typeface="Times New Roman" panose="02020603050405020304" pitchFamily="18" charset="0"/>
                <a:cs typeface="Times New Roman" panose="02020603050405020304" pitchFamily="18" charset="0"/>
              </a:rPr>
              <a:t>CO</a:t>
            </a:r>
            <a:r>
              <a:rPr lang="en-US" altLang="zh-CN" sz="2400">
                <a:solidFill>
                  <a:schemeClr val="tx1"/>
                </a:solidFill>
                <a:latin typeface="Times New Roman" panose="02020603050405020304" pitchFamily="18" charset="0"/>
                <a:cs typeface="Times New Roman" panose="02020603050405020304" pitchFamily="18" charset="0"/>
              </a:rPr>
              <a:t>3</a:t>
            </a:r>
            <a:r>
              <a:rPr lang="zh-CN" altLang="en-US" dirty="0">
                <a:solidFill>
                  <a:schemeClr val="tx1"/>
                </a:solidFill>
                <a:latin typeface="Times New Roman" panose="02020603050405020304" pitchFamily="18" charset="0"/>
              </a:rPr>
              <a:t>，即碳酸，也具有酸性。因此具有酸性的物质共有</a:t>
            </a:r>
            <a:r>
              <a:rPr lang="en-US" altLang="zh-CN" dirty="0">
                <a:solidFill>
                  <a:srgbClr val="FF0000"/>
                </a:solidFill>
                <a:latin typeface="Times New Roman" panose="02020603050405020304" pitchFamily="18" charset="0"/>
                <a:cs typeface="Times New Roman" panose="02020603050405020304" pitchFamily="18" charset="0"/>
              </a:rPr>
              <a:t>4</a:t>
            </a:r>
            <a:r>
              <a:rPr lang="zh-CN" altLang="en-US" dirty="0">
                <a:solidFill>
                  <a:schemeClr val="tx1"/>
                </a:solidFill>
                <a:latin typeface="Times New Roman" panose="02020603050405020304" pitchFamily="18" charset="0"/>
              </a:rPr>
              <a:t>中，                  </a:t>
            </a:r>
            <a:r>
              <a:rPr lang="zh-CN" altLang="en-US" sz="4000" dirty="0">
                <a:solidFill>
                  <a:srgbClr val="FF0000"/>
                </a:solidFill>
                <a:latin typeface="Times New Roman" panose="02020603050405020304" pitchFamily="18" charset="0"/>
                <a:ea typeface="黑体" panose="02010609060101010101" pitchFamily="2" charset="-122"/>
              </a:rPr>
              <a:t>正确选项</a:t>
            </a:r>
            <a:r>
              <a:rPr lang="zh-CN" altLang="en-US" sz="4000" dirty="0">
                <a:solidFill>
                  <a:srgbClr val="FF0000"/>
                </a:solidFill>
                <a:latin typeface="黑体" panose="02010609060101010101" pitchFamily="2" charset="-122"/>
                <a:ea typeface="黑体" panose="02010609060101010101" pitchFamily="2" charset="-122"/>
              </a:rPr>
              <a:t>选</a:t>
            </a:r>
            <a:r>
              <a:rPr lang="en-US" altLang="zh-CN" sz="4000">
                <a:solidFill>
                  <a:srgbClr val="FF0000"/>
                </a:solidFill>
                <a:latin typeface="黑体" panose="02010609060101010101" pitchFamily="2" charset="-122"/>
                <a:ea typeface="黑体" panose="02010609060101010101" pitchFamily="2" charset="-122"/>
              </a:rPr>
              <a:t>B</a:t>
            </a:r>
            <a:r>
              <a:rPr lang="zh-CN" altLang="en-US" sz="4000">
                <a:solidFill>
                  <a:srgbClr val="FF0000"/>
                </a:solidFill>
                <a:latin typeface="黑体" panose="02010609060101010101" pitchFamily="2" charset="-122"/>
                <a:ea typeface="黑体" panose="02010609060101010101" pitchFamily="2" charset="-122"/>
              </a:rPr>
              <a:t>。</a:t>
            </a:r>
            <a:endParaRPr lang="zh-CN" altLang="en-US" sz="4000">
              <a:solidFill>
                <a:srgbClr val="FF0000"/>
              </a:solidFill>
              <a:latin typeface="黑体" panose="02010609060101010101" pitchFamily="2" charset="-122"/>
              <a:ea typeface="黑体" panose="02010609060101010101" pitchFamily="2"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78850" name="文本框 78849"/>
          <p:cNvSpPr txBox="1"/>
          <p:nvPr/>
        </p:nvSpPr>
        <p:spPr>
          <a:xfrm>
            <a:off x="533400" y="533400"/>
            <a:ext cx="8001000" cy="4845050"/>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20</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zh-CN" altLang="en-US" dirty="0">
                <a:solidFill>
                  <a:schemeClr val="tx1"/>
                </a:solidFill>
                <a:latin typeface="宋体" panose="02010600030101010101" pitchFamily="2" charset="-122"/>
              </a:rPr>
              <a:t>下列说法中正确的是              （</a:t>
            </a:r>
            <a:r>
              <a:rPr lang="zh-CN" altLang="en-US" dirty="0">
                <a:solidFill>
                  <a:schemeClr val="tx1"/>
                </a:solidFill>
                <a:latin typeface="Times New Roman" panose="02020603050405020304" pitchFamily="18" charset="0"/>
              </a:rPr>
              <a:t> </a:t>
            </a:r>
            <a:r>
              <a:rPr lang="zh-CN" altLang="en-US" dirty="0">
                <a:solidFill>
                  <a:schemeClr val="tx1"/>
                </a:solidFill>
                <a:latin typeface="宋体" panose="02010600030101010101" pitchFamily="2" charset="-122"/>
              </a:rPr>
              <a:t>）</a:t>
            </a:r>
            <a:r>
              <a:rPr lang="zh-CN" altLang="en-US" dirty="0">
                <a:solidFill>
                  <a:schemeClr val="tx1"/>
                </a:solidFill>
                <a:latin typeface="Times New Roman" panose="02020603050405020304" pitchFamily="18" charset="0"/>
              </a:rPr>
              <a:t> </a:t>
            </a:r>
            <a:br>
              <a:rPr lang="zh-CN" altLang="en-US" dirty="0">
                <a:solidFill>
                  <a:schemeClr val="tx1"/>
                </a:solidFill>
                <a:latin typeface="Times New Roman" panose="02020603050405020304" pitchFamily="18" charset="0"/>
              </a:rPr>
            </a:br>
            <a:r>
              <a:rPr lang="en-US" altLang="zh-CN" dirty="0">
                <a:solidFill>
                  <a:schemeClr val="tx1"/>
                </a:solidFill>
                <a:latin typeface="Times New Roman" panose="02020603050405020304" pitchFamily="18" charset="0"/>
              </a:rPr>
              <a:t>①</a:t>
            </a:r>
            <a:r>
              <a:rPr lang="zh-CN" altLang="en-US" dirty="0">
                <a:solidFill>
                  <a:schemeClr val="tx1"/>
                </a:solidFill>
                <a:latin typeface="宋体" panose="02010600030101010101" pitchFamily="2" charset="-122"/>
              </a:rPr>
              <a:t>只有一种元素组成的物质，一定是纯净物；</a:t>
            </a:r>
            <a:r>
              <a:rPr lang="en-US" altLang="zh-CN" dirty="0">
                <a:solidFill>
                  <a:schemeClr val="tx1"/>
                </a:solidFill>
                <a:latin typeface="Times New Roman" panose="02020603050405020304" pitchFamily="18" charset="0"/>
              </a:rPr>
              <a:t>②</a:t>
            </a:r>
            <a:r>
              <a:rPr lang="zh-CN" altLang="en-US" dirty="0">
                <a:solidFill>
                  <a:schemeClr val="tx1"/>
                </a:solidFill>
                <a:latin typeface="宋体" panose="02010600030101010101" pitchFamily="2" charset="-122"/>
              </a:rPr>
              <a:t>所有酸性氧化物都是非金属氧化物；   </a:t>
            </a:r>
            <a:r>
              <a:rPr lang="en-US" altLang="zh-CN" dirty="0">
                <a:solidFill>
                  <a:schemeClr val="tx1"/>
                </a:solidFill>
                <a:latin typeface="Times New Roman" panose="02020603050405020304" pitchFamily="18" charset="0"/>
              </a:rPr>
              <a:t>③</a:t>
            </a:r>
            <a:r>
              <a:rPr lang="zh-CN" altLang="en-US" dirty="0">
                <a:solidFill>
                  <a:schemeClr val="tx1"/>
                </a:solidFill>
                <a:latin typeface="宋体" panose="02010600030101010101" pitchFamily="2" charset="-122"/>
              </a:rPr>
              <a:t>硝酸和氢硫酸均既有氧化性又有还原性；</a:t>
            </a:r>
            <a:r>
              <a:rPr lang="en-US" altLang="zh-CN" dirty="0">
                <a:solidFill>
                  <a:schemeClr val="tx1"/>
                </a:solidFill>
                <a:latin typeface="Times New Roman" panose="02020603050405020304" pitchFamily="18" charset="0"/>
              </a:rPr>
              <a:t>④</a:t>
            </a:r>
            <a:r>
              <a:rPr lang="zh-CN" altLang="en-US" dirty="0">
                <a:solidFill>
                  <a:schemeClr val="tx1"/>
                </a:solidFill>
                <a:latin typeface="宋体" panose="02010600030101010101" pitchFamily="2" charset="-122"/>
              </a:rPr>
              <a:t>化学反应的实质就是旧化学键断裂、新化学键形成的过程。</a:t>
            </a:r>
            <a:r>
              <a:rPr lang="zh-CN" altLang="en-US" dirty="0">
                <a:solidFill>
                  <a:schemeClr val="tx1"/>
                </a:solidFill>
                <a:latin typeface="Times New Roman" panose="02020603050405020304" pitchFamily="18" charset="0"/>
              </a:rPr>
              <a:t> </a:t>
            </a:r>
            <a:br>
              <a:rPr lang="zh-CN" altLang="en-US" dirty="0">
                <a:solidFill>
                  <a:schemeClr val="tx1"/>
                </a:solidFill>
                <a:latin typeface="Times New Roman" panose="02020603050405020304" pitchFamily="18" charset="0"/>
              </a:rPr>
            </a:br>
            <a:r>
              <a:rPr lang="zh-CN" altLang="en-US" dirty="0">
                <a:solidFill>
                  <a:schemeClr val="tx1"/>
                </a:solidFill>
                <a:latin typeface="Times New Roman" panose="02020603050405020304" pitchFamily="18" charset="0"/>
              </a:rPr>
              <a:t>                                                                                </a:t>
            </a:r>
            <a:r>
              <a:rPr lang="en-US" altLang="zh-CN">
                <a:solidFill>
                  <a:schemeClr val="folHlink"/>
                </a:solidFill>
                <a:latin typeface="Times New Roman" panose="02020603050405020304" pitchFamily="18" charset="0"/>
              </a:rPr>
              <a:t>A</a:t>
            </a:r>
            <a:r>
              <a:rPr lang="zh-CN" altLang="en-US" dirty="0">
                <a:solidFill>
                  <a:schemeClr val="folHlink"/>
                </a:solidFill>
                <a:latin typeface="宋体" panose="02010600030101010101" pitchFamily="2" charset="-122"/>
              </a:rPr>
              <a:t>、都正确</a:t>
            </a:r>
            <a:r>
              <a:rPr lang="zh-CN" altLang="en-US" dirty="0">
                <a:solidFill>
                  <a:schemeClr val="folHlink"/>
                </a:solidFill>
                <a:latin typeface="Times New Roman" panose="02020603050405020304" pitchFamily="18" charset="0"/>
              </a:rPr>
              <a:t>   </a:t>
            </a:r>
            <a:r>
              <a:rPr lang="en-US" altLang="zh-CN">
                <a:solidFill>
                  <a:schemeClr val="folHlink"/>
                </a:solidFill>
                <a:latin typeface="Times New Roman" panose="02020603050405020304" pitchFamily="18" charset="0"/>
              </a:rPr>
              <a:t>B</a:t>
            </a:r>
            <a:r>
              <a:rPr lang="zh-CN" altLang="en-US">
                <a:solidFill>
                  <a:schemeClr val="folHlink"/>
                </a:solidFill>
                <a:latin typeface="宋体" panose="02010600030101010101" pitchFamily="2" charset="-122"/>
              </a:rPr>
              <a:t>、</a:t>
            </a:r>
            <a:r>
              <a:rPr lang="en-US" altLang="zh-CN">
                <a:solidFill>
                  <a:schemeClr val="folHlink"/>
                </a:solidFill>
                <a:latin typeface="Times New Roman" panose="02020603050405020304" pitchFamily="18" charset="0"/>
              </a:rPr>
              <a:t>①②④  C</a:t>
            </a:r>
            <a:r>
              <a:rPr lang="zh-CN" altLang="en-US">
                <a:solidFill>
                  <a:schemeClr val="folHlink"/>
                </a:solidFill>
                <a:latin typeface="宋体" panose="02010600030101010101" pitchFamily="2" charset="-122"/>
              </a:rPr>
              <a:t>、</a:t>
            </a:r>
            <a:r>
              <a:rPr lang="en-US" altLang="zh-CN">
                <a:solidFill>
                  <a:schemeClr val="folHlink"/>
                </a:solidFill>
                <a:latin typeface="Times New Roman" panose="02020603050405020304" pitchFamily="18" charset="0"/>
              </a:rPr>
              <a:t>③④   D</a:t>
            </a:r>
            <a:r>
              <a:rPr lang="zh-CN" altLang="en-US">
                <a:solidFill>
                  <a:schemeClr val="folHlink"/>
                </a:solidFill>
                <a:latin typeface="宋体" panose="02010600030101010101" pitchFamily="2" charset="-122"/>
              </a:rPr>
              <a:t>、</a:t>
            </a:r>
            <a:r>
              <a:rPr lang="en-US" altLang="zh-CN">
                <a:solidFill>
                  <a:schemeClr val="folHlink"/>
                </a:solidFill>
                <a:latin typeface="Times New Roman" panose="02020603050405020304" pitchFamily="18" charset="0"/>
              </a:rPr>
              <a:t>①② </a:t>
            </a:r>
            <a:endParaRPr lang="en-US" altLang="zh-CN">
              <a:solidFill>
                <a:schemeClr val="folHlink"/>
              </a:solidFill>
              <a:latin typeface="Times New Roman" panose="02020603050405020304"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79874" name="文本框 79873"/>
          <p:cNvSpPr txBox="1"/>
          <p:nvPr/>
        </p:nvSpPr>
        <p:spPr>
          <a:xfrm>
            <a:off x="228600" y="381000"/>
            <a:ext cx="8686800" cy="5697538"/>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选</a:t>
            </a:r>
            <a:r>
              <a:rPr lang="en-US" altLang="zh-CN">
                <a:solidFill>
                  <a:schemeClr val="tx1"/>
                </a:solidFill>
                <a:latin typeface="Times New Roman" panose="02020603050405020304" pitchFamily="18" charset="0"/>
              </a:rPr>
              <a:t>B</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1</a:t>
            </a:r>
            <a:r>
              <a:rPr lang="zh-CN" altLang="en-US" dirty="0">
                <a:solidFill>
                  <a:schemeClr val="tx1"/>
                </a:solidFill>
                <a:latin typeface="宋体" panose="02010600030101010101" pitchFamily="2" charset="-122"/>
              </a:rPr>
              <a:t>）由于单质是由同种元素组成的纯净物，因此，只有一种元素组成的物质，一定是纯净物；</a:t>
            </a:r>
            <a:r>
              <a:rPr lang="en-US" altLang="zh-CN" dirty="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CO</a:t>
            </a:r>
            <a:r>
              <a:rPr lang="en-US" altLang="zh-CN" sz="2400">
                <a:solidFill>
                  <a:schemeClr val="tx1"/>
                </a:solidFill>
                <a:latin typeface="Times New Roman" panose="02020603050405020304" pitchFamily="18" charset="0"/>
              </a:rPr>
              <a:t>2</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SO</a:t>
            </a:r>
            <a:r>
              <a:rPr lang="en-US" altLang="zh-CN" sz="2400">
                <a:solidFill>
                  <a:schemeClr val="tx1"/>
                </a:solidFill>
                <a:latin typeface="Times New Roman" panose="02020603050405020304" pitchFamily="18" charset="0"/>
              </a:rPr>
              <a:t>2</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P</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en-US" altLang="zh-CN" sz="2000">
                <a:solidFill>
                  <a:schemeClr val="tx1"/>
                </a:solidFill>
                <a:latin typeface="Times New Roman" panose="02020603050405020304" pitchFamily="18" charset="0"/>
              </a:rPr>
              <a:t>5</a:t>
            </a:r>
            <a:r>
              <a:rPr lang="zh-CN" altLang="en-US" dirty="0">
                <a:solidFill>
                  <a:schemeClr val="tx1"/>
                </a:solidFill>
                <a:latin typeface="宋体" panose="02010600030101010101" pitchFamily="2" charset="-122"/>
              </a:rPr>
              <a:t>等非金属氧化物都是酸性氧化物，因此</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所有酸性氧化物都是非金属氧化物</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说法正确；</a:t>
            </a:r>
            <a:r>
              <a:rPr lang="en-US" altLang="zh-CN" dirty="0">
                <a:solidFill>
                  <a:schemeClr val="tx1"/>
                </a:solidFill>
                <a:latin typeface="Times New Roman" panose="02020603050405020304" pitchFamily="18" charset="0"/>
              </a:rPr>
              <a:t>3</a:t>
            </a:r>
            <a:r>
              <a:rPr lang="zh-CN" altLang="en-US" dirty="0">
                <a:solidFill>
                  <a:schemeClr val="tx1"/>
                </a:solidFill>
                <a:latin typeface="宋体" panose="02010600030101010101" pitchFamily="2" charset="-122"/>
              </a:rPr>
              <a:t>）硝酸是强氧化性的酸，没有还原性；而氢硫酸是强还原性的酸，没有氧化性；</a:t>
            </a:r>
            <a:r>
              <a:rPr lang="en-US" altLang="zh-CN" dirty="0">
                <a:solidFill>
                  <a:schemeClr val="tx1"/>
                </a:solidFill>
                <a:latin typeface="Times New Roman" panose="02020603050405020304" pitchFamily="18" charset="0"/>
              </a:rPr>
              <a:t>4</a:t>
            </a:r>
            <a:r>
              <a:rPr lang="zh-CN" altLang="en-US" dirty="0">
                <a:solidFill>
                  <a:schemeClr val="tx1"/>
                </a:solidFill>
                <a:latin typeface="宋体" panose="02010600030101010101" pitchFamily="2" charset="-122"/>
              </a:rPr>
              <a:t>）有新物质生成是化学反应的表现，化学键的断裂和生成是化学反应的本质。因此选项</a:t>
            </a:r>
            <a:r>
              <a:rPr lang="en-US" altLang="zh-CN">
                <a:solidFill>
                  <a:schemeClr val="tx1"/>
                </a:solidFill>
                <a:latin typeface="Times New Roman" panose="02020603050405020304" pitchFamily="18" charset="0"/>
              </a:rPr>
              <a:t>B</a:t>
            </a:r>
            <a:r>
              <a:rPr lang="zh-CN" altLang="en-US" dirty="0">
                <a:solidFill>
                  <a:schemeClr val="tx1"/>
                </a:solidFill>
                <a:latin typeface="宋体" panose="02010600030101010101" pitchFamily="2" charset="-122"/>
              </a:rPr>
              <a:t>正确。</a:t>
            </a:r>
            <a:r>
              <a:rPr lang="zh-CN" altLang="en-US" dirty="0">
                <a:solidFill>
                  <a:schemeClr val="tx1"/>
                </a:solidFill>
                <a:latin typeface="Times New Roman" panose="02020603050405020304" pitchFamily="18" charset="0"/>
              </a:rPr>
              <a:t> </a:t>
            </a:r>
            <a:br>
              <a:rPr lang="zh-CN" altLang="en-US" dirty="0">
                <a:solidFill>
                  <a:schemeClr val="tx1"/>
                </a:solidFill>
                <a:latin typeface="Times New Roman" panose="02020603050405020304" pitchFamily="18" charset="0"/>
              </a:rPr>
            </a:br>
            <a:r>
              <a:rPr lang="zh-CN" altLang="en-US"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片面地理解化学概念和有关物质的性质。</a:t>
            </a:r>
            <a:r>
              <a:rPr lang="zh-CN" altLang="en-US" dirty="0">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80898" name="文本框 80897"/>
          <p:cNvSpPr txBox="1"/>
          <p:nvPr/>
        </p:nvSpPr>
        <p:spPr>
          <a:xfrm>
            <a:off x="381000" y="381000"/>
            <a:ext cx="8382000" cy="5697538"/>
          </a:xfrm>
          <a:prstGeom prst="rect">
            <a:avLst/>
          </a:prstGeom>
          <a:noFill/>
          <a:ln w="9525">
            <a:noFill/>
          </a:ln>
        </p:spPr>
        <p:txBody>
          <a:bodyPr>
            <a:spAutoFit/>
          </a:bodyPr>
          <a:p>
            <a:pPr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a:t>
            </a:r>
            <a:r>
              <a:rPr lang="zh-CN" altLang="en-US" dirty="0">
                <a:solidFill>
                  <a:schemeClr val="tx1"/>
                </a:solidFill>
                <a:latin typeface="宋体" panose="02010600030101010101" pitchFamily="2" charset="-122"/>
              </a:rPr>
              <a:t>（</a:t>
            </a:r>
            <a:r>
              <a:rPr lang="en-US" altLang="zh-CN" dirty="0">
                <a:solidFill>
                  <a:schemeClr val="tx1"/>
                </a:solidFill>
                <a:latin typeface="Times New Roman" panose="02020603050405020304" pitchFamily="18" charset="0"/>
              </a:rPr>
              <a:t>1</a:t>
            </a:r>
            <a:r>
              <a:rPr lang="zh-CN" altLang="en-US" dirty="0">
                <a:solidFill>
                  <a:schemeClr val="tx1"/>
                </a:solidFill>
                <a:latin typeface="宋体" panose="02010600030101010101" pitchFamily="2" charset="-122"/>
              </a:rPr>
              <a:t>）同素异形现象，如</a:t>
            </a:r>
            <a:r>
              <a:rPr lang="en-US" altLang="zh-CN">
                <a:solidFill>
                  <a:schemeClr val="tx1"/>
                </a:solidFill>
                <a:latin typeface="Times New Roman" panose="02020603050405020304" pitchFamily="18" charset="0"/>
              </a:rPr>
              <a:t>O</a:t>
            </a:r>
            <a:r>
              <a:rPr lang="en-US" altLang="zh-CN" sz="2400">
                <a:solidFill>
                  <a:schemeClr val="tx1"/>
                </a:solidFill>
                <a:latin typeface="Times New Roman" panose="02020603050405020304" pitchFamily="18" charset="0"/>
              </a:rPr>
              <a:t>2</a:t>
            </a:r>
            <a:r>
              <a:rPr lang="zh-CN" altLang="en-US">
                <a:solidFill>
                  <a:schemeClr val="tx1"/>
                </a:solidFill>
                <a:latin typeface="宋体" panose="02010600030101010101" pitchFamily="2" charset="-122"/>
              </a:rPr>
              <a:t>和</a:t>
            </a:r>
            <a:r>
              <a:rPr lang="en-US" altLang="zh-CN">
                <a:solidFill>
                  <a:schemeClr val="tx1"/>
                </a:solidFill>
                <a:latin typeface="Times New Roman" panose="02020603050405020304" pitchFamily="18" charset="0"/>
              </a:rPr>
              <a:t>O</a:t>
            </a:r>
            <a:r>
              <a:rPr lang="en-US" altLang="zh-CN" sz="2400">
                <a:solidFill>
                  <a:schemeClr val="tx1"/>
                </a:solidFill>
                <a:latin typeface="Times New Roman" panose="02020603050405020304" pitchFamily="18" charset="0"/>
              </a:rPr>
              <a:t>3</a:t>
            </a:r>
            <a:r>
              <a:rPr lang="zh-CN" altLang="en-US" dirty="0">
                <a:solidFill>
                  <a:schemeClr val="tx1"/>
                </a:solidFill>
                <a:latin typeface="宋体" panose="02010600030101010101" pitchFamily="2" charset="-122"/>
              </a:rPr>
              <a:t>、红磷和白磷等，都属于氧和磷的两种同素异形体。当</a:t>
            </a:r>
            <a:r>
              <a:rPr lang="en-US" altLang="zh-CN">
                <a:solidFill>
                  <a:schemeClr val="tx1"/>
                </a:solidFill>
                <a:latin typeface="Times New Roman" panose="02020603050405020304" pitchFamily="18" charset="0"/>
              </a:rPr>
              <a:t>O</a:t>
            </a:r>
            <a:r>
              <a:rPr lang="en-US" altLang="zh-CN" sz="2400">
                <a:solidFill>
                  <a:schemeClr val="tx1"/>
                </a:solidFill>
                <a:latin typeface="Times New Roman" panose="02020603050405020304" pitchFamily="18" charset="0"/>
              </a:rPr>
              <a:t>2</a:t>
            </a:r>
            <a:r>
              <a:rPr lang="zh-CN" altLang="en-US">
                <a:solidFill>
                  <a:schemeClr val="tx1"/>
                </a:solidFill>
                <a:latin typeface="宋体" panose="02010600030101010101" pitchFamily="2" charset="-122"/>
              </a:rPr>
              <a:t>和</a:t>
            </a:r>
            <a:r>
              <a:rPr lang="en-US" altLang="zh-CN">
                <a:solidFill>
                  <a:schemeClr val="tx1"/>
                </a:solidFill>
                <a:latin typeface="Times New Roman" panose="02020603050405020304" pitchFamily="18" charset="0"/>
              </a:rPr>
              <a:t>O</a:t>
            </a:r>
            <a:r>
              <a:rPr lang="en-US" altLang="zh-CN" sz="2400">
                <a:solidFill>
                  <a:schemeClr val="tx1"/>
                </a:solidFill>
                <a:latin typeface="Times New Roman" panose="02020603050405020304" pitchFamily="18" charset="0"/>
              </a:rPr>
              <a:t>3</a:t>
            </a:r>
            <a:r>
              <a:rPr lang="zh-CN" altLang="en-US" dirty="0">
                <a:solidFill>
                  <a:schemeClr val="tx1"/>
                </a:solidFill>
                <a:latin typeface="宋体" panose="02010600030101010101" pitchFamily="2" charset="-122"/>
              </a:rPr>
              <a:t>或红磷和白磷混合在一起时，虽然只有一种元素，但却组成了混合物。  （</a:t>
            </a:r>
            <a:r>
              <a:rPr lang="en-US" altLang="zh-CN" dirty="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）虽然大部分酸性氧化物是非金属氧化物，但有些金属氧化物也是酸性氧化物，如</a:t>
            </a:r>
            <a:r>
              <a:rPr lang="en-US" altLang="zh-CN">
                <a:solidFill>
                  <a:schemeClr val="tx1"/>
                </a:solidFill>
                <a:latin typeface="Times New Roman" panose="02020603050405020304" pitchFamily="18" charset="0"/>
              </a:rPr>
              <a:t>Mn</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en-US" altLang="zh-CN" sz="2400">
                <a:solidFill>
                  <a:schemeClr val="tx1"/>
                </a:solidFill>
                <a:latin typeface="Times New Roman" panose="02020603050405020304" pitchFamily="18" charset="0"/>
              </a:rPr>
              <a:t>7</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CrO</a:t>
            </a:r>
            <a:r>
              <a:rPr lang="en-US" altLang="zh-CN" sz="2400">
                <a:solidFill>
                  <a:schemeClr val="tx1"/>
                </a:solidFill>
                <a:latin typeface="Times New Roman" panose="02020603050405020304" pitchFamily="18" charset="0"/>
              </a:rPr>
              <a:t>3</a:t>
            </a:r>
            <a:r>
              <a:rPr lang="zh-CN" altLang="en-US" sz="2800" dirty="0">
                <a:solidFill>
                  <a:schemeClr val="tx1"/>
                </a:solidFill>
                <a:latin typeface="Times New Roman" panose="02020603050405020304" pitchFamily="18" charset="0"/>
              </a:rPr>
              <a:t>等</a:t>
            </a:r>
            <a:r>
              <a:rPr lang="zh-CN" altLang="en-US" dirty="0">
                <a:solidFill>
                  <a:schemeClr val="tx1"/>
                </a:solidFill>
                <a:latin typeface="宋体" panose="02010600030101010101" pitchFamily="2" charset="-122"/>
              </a:rPr>
              <a:t>；（</a:t>
            </a:r>
            <a:r>
              <a:rPr lang="en-US" altLang="zh-CN" dirty="0">
                <a:solidFill>
                  <a:schemeClr val="tx1"/>
                </a:solidFill>
                <a:latin typeface="Times New Roman" panose="02020603050405020304" pitchFamily="18" charset="0"/>
              </a:rPr>
              <a:t>3</a:t>
            </a:r>
            <a:r>
              <a:rPr lang="zh-CN" altLang="en-US" dirty="0">
                <a:solidFill>
                  <a:schemeClr val="tx1"/>
                </a:solidFill>
                <a:latin typeface="宋体" panose="02010600030101010101" pitchFamily="2" charset="-122"/>
              </a:rPr>
              <a:t>）虽然硝酸是强氧化性酸、氢硫酸是强还原性酸，但由于两种酸都不稳定，自身分解时，既体现氧化性，又体现还原性；  </a:t>
            </a:r>
            <a:r>
              <a:rPr lang="en-US" altLang="zh-CN" dirty="0">
                <a:solidFill>
                  <a:schemeClr val="tx1"/>
                </a:solidFill>
                <a:latin typeface="Times New Roman" panose="02020603050405020304" pitchFamily="18" charset="0"/>
              </a:rPr>
              <a:t>4</a:t>
            </a:r>
            <a:r>
              <a:rPr lang="zh-CN" altLang="en-US" dirty="0">
                <a:solidFill>
                  <a:schemeClr val="tx1"/>
                </a:solidFill>
                <a:latin typeface="宋体" panose="02010600030101010101" pitchFamily="2" charset="-122"/>
              </a:rPr>
              <a:t>）旧化学键断裂、新化学键形成就是化学反应的实质。</a:t>
            </a:r>
            <a:r>
              <a:rPr lang="zh-CN" altLang="en-US" sz="4000" dirty="0">
                <a:solidFill>
                  <a:schemeClr val="hlink"/>
                </a:solidFill>
                <a:latin typeface="黑体" panose="02010609060101010101" pitchFamily="2" charset="-122"/>
                <a:ea typeface="黑体" panose="02010609060101010101" pitchFamily="2" charset="-122"/>
              </a:rPr>
              <a:t>因此本题的正确选项为</a:t>
            </a:r>
            <a:r>
              <a:rPr lang="en-US" altLang="zh-CN" sz="4000">
                <a:solidFill>
                  <a:schemeClr val="hlink"/>
                </a:solidFill>
                <a:latin typeface="黑体" panose="02010609060101010101" pitchFamily="2" charset="-122"/>
                <a:ea typeface="黑体" panose="02010609060101010101" pitchFamily="2" charset="-122"/>
              </a:rPr>
              <a:t>C</a:t>
            </a:r>
            <a:r>
              <a:rPr lang="zh-CN" altLang="en-US" sz="4000">
                <a:solidFill>
                  <a:schemeClr val="hlink"/>
                </a:solidFill>
                <a:latin typeface="黑体" panose="02010609060101010101" pitchFamily="2" charset="-122"/>
                <a:ea typeface="黑体" panose="02010609060101010101" pitchFamily="2" charset="-122"/>
              </a:rPr>
              <a:t>。</a:t>
            </a:r>
            <a:endParaRPr lang="zh-CN" altLang="en-US" sz="4000">
              <a:solidFill>
                <a:schemeClr val="hlink"/>
              </a:solidFill>
              <a:latin typeface="黑体" panose="02010609060101010101" pitchFamily="2" charset="-122"/>
              <a:ea typeface="黑体" panose="02010609060101010101" pitchFamily="2" charset="-122"/>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81922" name="文本框 81921"/>
          <p:cNvSpPr txBox="1"/>
          <p:nvPr/>
        </p:nvSpPr>
        <p:spPr>
          <a:xfrm>
            <a:off x="304800" y="76200"/>
            <a:ext cx="8610600" cy="5575300"/>
          </a:xfrm>
          <a:prstGeom prst="rect">
            <a:avLst/>
          </a:prstGeom>
          <a:noFill/>
          <a:ln w="9525">
            <a:noFill/>
          </a:ln>
        </p:spPr>
        <p:txBody>
          <a:bodyPr>
            <a:spAutoFit/>
          </a:bodyPr>
          <a:p>
            <a:pPr eaLnBrk="1" hangingPunct="1"/>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21</a:t>
            </a:r>
            <a:endParaRPr lang="en-US" altLang="zh-CN" sz="4000" dirty="0">
              <a:solidFill>
                <a:srgbClr val="FF0000"/>
              </a:solidFill>
              <a:latin typeface="黑体" panose="02010609060101010101" pitchFamily="2" charset="-122"/>
              <a:ea typeface="黑体" panose="02010609060101010101" pitchFamily="2" charset="-122"/>
            </a:endParaRPr>
          </a:p>
          <a:p>
            <a:pPr eaLnBrk="1" hangingPunct="1"/>
            <a:r>
              <a:rPr lang="zh-CN" altLang="en-US" dirty="0">
                <a:solidFill>
                  <a:schemeClr val="tx1"/>
                </a:solidFill>
                <a:latin typeface="Times New Roman" panose="02020603050405020304" pitchFamily="18" charset="0"/>
              </a:rPr>
              <a:t>有机化合物环丙叉环丙烷，由于其特殊的电子结构一直受到理论化学家的注意，如图是它的结构示意图。下列关于环丙叉环丙烷的有关说法中错误的是</a:t>
            </a:r>
            <a:endParaRPr lang="zh-CN" altLang="en-US" dirty="0">
              <a:solidFill>
                <a:schemeClr val="tx1"/>
              </a:solidFill>
              <a:latin typeface="Times New Roman" panose="02020603050405020304" pitchFamily="18" charset="0"/>
            </a:endParaRPr>
          </a:p>
          <a:p>
            <a:pPr eaLnBrk="1" hangingPunct="1"/>
            <a:endParaRPr lang="zh-CN" altLang="en-US" dirty="0">
              <a:solidFill>
                <a:schemeClr val="tx1"/>
              </a:solidFill>
              <a:latin typeface="Times New Roman" panose="02020603050405020304" pitchFamily="18" charset="0"/>
            </a:endParaRPr>
          </a:p>
          <a:p>
            <a:pPr eaLnBrk="1" hangingPunct="1"/>
            <a:endParaRPr lang="zh-CN" altLang="en-US">
              <a:solidFill>
                <a:schemeClr val="tx1"/>
              </a:solidFill>
              <a:latin typeface="Times New Roman" panose="02020603050405020304" pitchFamily="18" charset="0"/>
            </a:endParaRPr>
          </a:p>
          <a:p>
            <a:pPr eaLnBrk="1" hangingPunct="1"/>
            <a:r>
              <a:rPr lang="en-US" altLang="zh-CN" dirty="0">
                <a:solidFill>
                  <a:schemeClr val="tx1"/>
                </a:solidFill>
                <a:latin typeface="Times New Roman" panose="02020603050405020304" pitchFamily="18" charset="0"/>
              </a:rPr>
              <a:t>A</a:t>
            </a:r>
            <a:r>
              <a:rPr lang="zh-CN" altLang="en-US" dirty="0">
                <a:solidFill>
                  <a:schemeClr val="tx1"/>
                </a:solidFill>
                <a:latin typeface="Times New Roman" panose="02020603050405020304" pitchFamily="18" charset="0"/>
              </a:rPr>
              <a:t>、环丙叉环丙烷的二氯取代物有四种         </a:t>
            </a:r>
            <a:endParaRPr lang="zh-CN" altLang="en-US" dirty="0">
              <a:solidFill>
                <a:schemeClr val="tx1"/>
              </a:solidFill>
              <a:latin typeface="Times New Roman" panose="02020603050405020304" pitchFamily="18" charset="0"/>
            </a:endParaRPr>
          </a:p>
          <a:p>
            <a:pPr eaLnBrk="1" hangingPunct="1"/>
            <a:r>
              <a:rPr lang="en-US" altLang="zh-CN" dirty="0">
                <a:solidFill>
                  <a:schemeClr val="tx1"/>
                </a:solidFill>
                <a:latin typeface="Times New Roman" panose="02020603050405020304" pitchFamily="18" charset="0"/>
              </a:rPr>
              <a:t>B</a:t>
            </a:r>
            <a:r>
              <a:rPr lang="zh-CN" altLang="en-US" dirty="0">
                <a:solidFill>
                  <a:schemeClr val="tx1"/>
                </a:solidFill>
                <a:latin typeface="Times New Roman" panose="02020603050405020304" pitchFamily="18" charset="0"/>
              </a:rPr>
              <a:t>、环丙叉环丙烷不可能是环丙烷的同系物</a:t>
            </a:r>
            <a:endParaRPr lang="zh-CN" altLang="en-US" dirty="0">
              <a:solidFill>
                <a:schemeClr val="tx1"/>
              </a:solidFill>
              <a:latin typeface="Times New Roman" panose="02020603050405020304" pitchFamily="18" charset="0"/>
            </a:endParaRPr>
          </a:p>
          <a:p>
            <a:pPr eaLnBrk="1" hangingPunct="1"/>
            <a:r>
              <a:rPr lang="en-US" altLang="zh-CN" dirty="0">
                <a:solidFill>
                  <a:schemeClr val="tx1"/>
                </a:solidFill>
                <a:latin typeface="Times New Roman" panose="02020603050405020304" pitchFamily="18" charset="0"/>
              </a:rPr>
              <a:t>C</a:t>
            </a:r>
            <a:r>
              <a:rPr lang="zh-CN" altLang="en-US" dirty="0">
                <a:solidFill>
                  <a:schemeClr val="tx1"/>
                </a:solidFill>
                <a:latin typeface="Times New Roman" panose="02020603050405020304" pitchFamily="18" charset="0"/>
              </a:rPr>
              <a:t>、环丙叉环丙烷与环己二烯互为同分异构体</a:t>
            </a:r>
            <a:endParaRPr lang="zh-CN" altLang="en-US" dirty="0">
              <a:solidFill>
                <a:schemeClr val="tx1"/>
              </a:solidFill>
              <a:latin typeface="Times New Roman" panose="02020603050405020304" pitchFamily="18" charset="0"/>
            </a:endParaRPr>
          </a:p>
          <a:p>
            <a:pPr eaLnBrk="1" hangingPunct="1"/>
            <a:r>
              <a:rPr lang="en-US" altLang="zh-CN" dirty="0">
                <a:solidFill>
                  <a:schemeClr val="tx1"/>
                </a:solidFill>
                <a:latin typeface="Times New Roman" panose="02020603050405020304" pitchFamily="18" charset="0"/>
              </a:rPr>
              <a:t>D</a:t>
            </a:r>
            <a:r>
              <a:rPr lang="zh-CN" altLang="en-US" dirty="0">
                <a:solidFill>
                  <a:schemeClr val="tx1"/>
                </a:solidFill>
                <a:latin typeface="Times New Roman" panose="02020603050405020304" pitchFamily="18" charset="0"/>
              </a:rPr>
              <a:t>、环丙叉环丙烷所有的原子均在同一平面上</a:t>
            </a:r>
            <a:endParaRPr lang="zh-CN" altLang="en-US">
              <a:solidFill>
                <a:schemeClr val="tx1"/>
              </a:solidFill>
              <a:latin typeface="Times New Roman" panose="02020603050405020304" pitchFamily="18" charset="0"/>
            </a:endParaRPr>
          </a:p>
        </p:txBody>
      </p:sp>
      <p:graphicFrame>
        <p:nvGraphicFramePr>
          <p:cNvPr id="81923" name="对象 81922"/>
          <p:cNvGraphicFramePr/>
          <p:nvPr/>
        </p:nvGraphicFramePr>
        <p:xfrm>
          <a:off x="5902325" y="2438400"/>
          <a:ext cx="2479675" cy="923925"/>
        </p:xfrm>
        <a:graphic>
          <a:graphicData uri="http://schemas.openxmlformats.org/presentationml/2006/ole">
            <mc:AlternateContent xmlns:mc="http://schemas.openxmlformats.org/markup-compatibility/2006">
              <mc:Choice xmlns:v="urn:schemas-microsoft-com:vml" Requires="v">
                <p:oleObj spid="_x0000_s3076" name="" r:id="rId1" imgW="895350" imgH="333375" progId="Paint.Picture">
                  <p:embed/>
                </p:oleObj>
              </mc:Choice>
              <mc:Fallback>
                <p:oleObj name="" r:id="rId1" imgW="895350" imgH="333375" progId="Paint.Picture">
                  <p:embed/>
                  <p:pic>
                    <p:nvPicPr>
                      <p:cNvPr id="0" name="图片 3075"/>
                      <p:cNvPicPr/>
                      <p:nvPr/>
                    </p:nvPicPr>
                    <p:blipFill>
                      <a:blip r:embed="rId2"/>
                      <a:stretch>
                        <a:fillRect/>
                      </a:stretch>
                    </p:blipFill>
                    <p:spPr>
                      <a:xfrm>
                        <a:off x="5902325" y="2438400"/>
                        <a:ext cx="2479675" cy="923925"/>
                      </a:xfrm>
                      <a:prstGeom prst="rect">
                        <a:avLst/>
                      </a:prstGeom>
                      <a:noFill/>
                      <a:ln w="38100">
                        <a:noFill/>
                        <a:miter/>
                      </a:ln>
                    </p:spPr>
                  </p:pic>
                </p:oleObj>
              </mc:Fallback>
            </mc:AlternateContent>
          </a:graphicData>
        </a:graphic>
      </p:graphicFrame>
      <p:sp>
        <p:nvSpPr>
          <p:cNvPr id="81924" name="文本框 81923"/>
          <p:cNvSpPr txBox="1"/>
          <p:nvPr/>
        </p:nvSpPr>
        <p:spPr>
          <a:xfrm>
            <a:off x="457200" y="5791200"/>
            <a:ext cx="2590800" cy="457200"/>
          </a:xfrm>
          <a:prstGeom prst="rect">
            <a:avLst/>
          </a:prstGeom>
          <a:noFill/>
          <a:ln w="9525">
            <a:noFill/>
          </a:ln>
        </p:spPr>
        <p:txBody>
          <a:bodyPr>
            <a:spAutoFit/>
          </a:bodyPr>
          <a:p>
            <a:pPr algn="l" eaLnBrk="1" hangingPunct="1">
              <a:spcBef>
                <a:spcPct val="50000"/>
              </a:spcBef>
            </a:pPr>
            <a:endParaRPr sz="2400" b="0">
              <a:solidFill>
                <a:schemeClr val="tx1"/>
              </a:solidFill>
              <a:latin typeface="Times New Roman" panose="02020603050405020304" pitchFamily="18" charset="0"/>
            </a:endParaRPr>
          </a:p>
        </p:txBody>
      </p:sp>
      <p:sp>
        <p:nvSpPr>
          <p:cNvPr id="81926" name="文本框 81925"/>
          <p:cNvSpPr txBox="1"/>
          <p:nvPr/>
        </p:nvSpPr>
        <p:spPr>
          <a:xfrm>
            <a:off x="304800" y="5715000"/>
            <a:ext cx="3200400" cy="701675"/>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A;</a:t>
            </a:r>
            <a:endParaRPr lang="en-US" altLang="zh-CN">
              <a:solidFill>
                <a:schemeClr val="tx1"/>
              </a:solidFill>
              <a:latin typeface="Times New Roman" panose="02020603050405020304" pitchFamily="18" charset="0"/>
            </a:endParaRPr>
          </a:p>
        </p:txBody>
      </p:sp>
      <p:sp>
        <p:nvSpPr>
          <p:cNvPr id="81927" name="文本框 81926"/>
          <p:cNvSpPr txBox="1"/>
          <p:nvPr/>
        </p:nvSpPr>
        <p:spPr>
          <a:xfrm>
            <a:off x="3810000" y="5715000"/>
            <a:ext cx="3505200" cy="701675"/>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 </a:t>
            </a:r>
            <a:r>
              <a:rPr lang="en-US" altLang="zh-CN">
                <a:solidFill>
                  <a:srgbClr val="FF0000"/>
                </a:solidFill>
                <a:latin typeface="Times New Roman" panose="02020603050405020304" pitchFamily="18" charset="0"/>
                <a:cs typeface="Times New Roman" panose="02020603050405020304" pitchFamily="18" charset="0"/>
              </a:rPr>
              <a:t>D</a:t>
            </a:r>
            <a:endParaRPr lang="en-US" altLang="zh-CN">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82946" name="文本框 82945"/>
          <p:cNvSpPr txBox="1"/>
          <p:nvPr/>
        </p:nvSpPr>
        <p:spPr>
          <a:xfrm>
            <a:off x="152400" y="228600"/>
            <a:ext cx="8839200" cy="6065838"/>
          </a:xfrm>
          <a:prstGeom prst="rect">
            <a:avLst/>
          </a:prstGeom>
          <a:noFill/>
          <a:ln w="9525">
            <a:noFill/>
          </a:ln>
        </p:spPr>
        <p:txBody>
          <a:bodyPr>
            <a:spAutoFit/>
          </a:bodyPr>
          <a:p>
            <a:pPr marL="457200" indent="-457200"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22</a:t>
            </a:r>
            <a:endParaRPr lang="en-US" altLang="zh-CN" sz="4000" dirty="0">
              <a:solidFill>
                <a:srgbClr val="FF0000"/>
              </a:solidFill>
              <a:latin typeface="黑体" panose="02010609060101010101" pitchFamily="2" charset="-122"/>
              <a:ea typeface="黑体" panose="02010609060101010101" pitchFamily="2" charset="-122"/>
            </a:endParaRPr>
          </a:p>
          <a:p>
            <a:pPr marL="457200" indent="-457200" algn="l" eaLnBrk="1" hangingPunct="1">
              <a:spcBef>
                <a:spcPct val="50000"/>
              </a:spcBef>
            </a:pPr>
            <a:r>
              <a:rPr lang="zh-CN" altLang="en-US" dirty="0">
                <a:solidFill>
                  <a:schemeClr val="tx1"/>
                </a:solidFill>
                <a:latin typeface="Times New Roman" panose="02020603050405020304" pitchFamily="18" charset="0"/>
              </a:rPr>
              <a:t>最近，媒体报道不法商贩销售“致癌大米”，已验证这种大米中含有黄曲霉毒素（</a:t>
            </a:r>
            <a:r>
              <a:rPr lang="en-US" altLang="zh-CN">
                <a:solidFill>
                  <a:schemeClr val="tx1"/>
                </a:solidFill>
                <a:latin typeface="Times New Roman" panose="02020603050405020304" pitchFamily="18" charset="0"/>
                <a:cs typeface="Times New Roman" panose="02020603050405020304" pitchFamily="18" charset="0"/>
              </a:rPr>
              <a:t>AFTB</a:t>
            </a:r>
            <a:r>
              <a:rPr lang="zh-CN" altLang="en-US" dirty="0">
                <a:solidFill>
                  <a:schemeClr val="tx1"/>
                </a:solidFill>
                <a:latin typeface="Times New Roman" panose="02020603050405020304" pitchFamily="18" charset="0"/>
              </a:rPr>
              <a:t>），其分子结构式为如右图所示，人体的特殊基因在黄曲霉素的作用下会发生突变，有转变为肝癌的可能。一般条件下跟</a:t>
            </a:r>
            <a:r>
              <a:rPr lang="en-US" altLang="zh-CN" dirty="0">
                <a:solidFill>
                  <a:schemeClr val="tx1"/>
                </a:solidFill>
                <a:latin typeface="Times New Roman" panose="02020603050405020304" pitchFamily="18" charset="0"/>
                <a:cs typeface="Times New Roman" panose="02020603050405020304" pitchFamily="18" charset="0"/>
              </a:rPr>
              <a:t>1</a:t>
            </a:r>
            <a:r>
              <a:rPr lang="en-US" altLang="zh-CN">
                <a:solidFill>
                  <a:schemeClr val="tx1"/>
                </a:solidFill>
                <a:latin typeface="Times New Roman" panose="02020603050405020304" pitchFamily="18" charset="0"/>
                <a:cs typeface="Times New Roman" panose="02020603050405020304" pitchFamily="18" charset="0"/>
              </a:rPr>
              <a:t>mol AFTB</a:t>
            </a:r>
            <a:r>
              <a:rPr lang="zh-CN" altLang="en-US" dirty="0">
                <a:solidFill>
                  <a:schemeClr val="tx1"/>
                </a:solidFill>
                <a:latin typeface="Times New Roman" panose="02020603050405020304" pitchFamily="18" charset="0"/>
              </a:rPr>
              <a:t>起反应的</a:t>
            </a:r>
            <a:r>
              <a:rPr lang="en-US" altLang="zh-CN">
                <a:solidFill>
                  <a:schemeClr val="tx1"/>
                </a:solidFill>
                <a:latin typeface="Times New Roman" panose="02020603050405020304" pitchFamily="18" charset="0"/>
              </a:rPr>
              <a:t>H</a:t>
            </a:r>
            <a:r>
              <a:rPr lang="en-US" altLang="zh-CN" sz="2400">
                <a:solidFill>
                  <a:schemeClr val="tx1"/>
                </a:solidFill>
                <a:latin typeface="Times New Roman" panose="02020603050405020304" pitchFamily="18" charset="0"/>
              </a:rPr>
              <a:t>2</a:t>
            </a:r>
            <a:r>
              <a:rPr lang="zh-CN" altLang="en-US">
                <a:solidFill>
                  <a:schemeClr val="tx1"/>
                </a:solidFill>
                <a:latin typeface="Times New Roman" panose="02020603050405020304" pitchFamily="18" charset="0"/>
              </a:rPr>
              <a:t>或</a:t>
            </a:r>
            <a:r>
              <a:rPr lang="en-US" altLang="zh-CN" err="1">
                <a:solidFill>
                  <a:schemeClr val="tx1"/>
                </a:solidFill>
                <a:latin typeface="Times New Roman" panose="02020603050405020304" pitchFamily="18" charset="0"/>
                <a:cs typeface="Times New Roman" panose="02020603050405020304" pitchFamily="18" charset="0"/>
              </a:rPr>
              <a:t>NaOH</a:t>
            </a:r>
            <a:r>
              <a:rPr lang="zh-CN" altLang="en-US" dirty="0">
                <a:solidFill>
                  <a:schemeClr val="tx1"/>
                </a:solidFill>
                <a:latin typeface="Times New Roman" panose="02020603050405020304" pitchFamily="18" charset="0"/>
              </a:rPr>
              <a:t>的最大量分别是</a:t>
            </a:r>
            <a:r>
              <a:rPr lang="zh-CN" altLang="en-US" dirty="0">
                <a:solidFill>
                  <a:schemeClr val="tx1"/>
                </a:solidFill>
                <a:latin typeface="Times New Roman" panose="02020603050405020304" pitchFamily="18" charset="0"/>
                <a:cs typeface="Times New Roman" panose="02020603050405020304" pitchFamily="18" charset="0"/>
              </a:rPr>
              <a:t>                        </a:t>
            </a:r>
            <a:endParaRPr lang="zh-CN" altLang="en-US" dirty="0">
              <a:solidFill>
                <a:schemeClr val="tx1"/>
              </a:solidFill>
              <a:latin typeface="Times New Roman" panose="02020603050405020304" pitchFamily="18" charset="0"/>
              <a:cs typeface="Times New Roman" panose="02020603050405020304" pitchFamily="18" charset="0"/>
            </a:endParaRPr>
          </a:p>
          <a:p>
            <a:pPr marL="457200" indent="-457200" eaLnBrk="1" hangingPunct="1">
              <a:spcBef>
                <a:spcPct val="50000"/>
              </a:spcBef>
            </a:pPr>
            <a:r>
              <a:rPr lang="zh-CN" altLang="en-US" dirty="0">
                <a:solidFill>
                  <a:schemeClr val="tx1"/>
                </a:solidFill>
                <a:latin typeface="Times New Roman" panose="02020603050405020304" pitchFamily="18" charset="0"/>
                <a:cs typeface="Times New Roman" panose="02020603050405020304" pitchFamily="18" charset="0"/>
              </a:rPr>
              <a:t>  </a:t>
            </a:r>
            <a:r>
              <a:rPr lang="zh-CN" altLang="en-US">
                <a:solidFill>
                  <a:schemeClr val="tx1"/>
                </a:solidFill>
                <a:latin typeface="Times New Roman" panose="02020603050405020304" pitchFamily="18" charset="0"/>
                <a:cs typeface="Times New Roman" panose="02020603050405020304" pitchFamily="18" charset="0"/>
              </a:rPr>
              <a:t> </a:t>
            </a:r>
            <a:endParaRPr lang="zh-CN" altLang="en-US">
              <a:solidFill>
                <a:schemeClr val="tx1"/>
              </a:solidFill>
              <a:latin typeface="Times New Roman" panose="02020603050405020304" pitchFamily="18" charset="0"/>
              <a:cs typeface="Times New Roman" panose="02020603050405020304" pitchFamily="18" charset="0"/>
            </a:endParaRPr>
          </a:p>
          <a:p>
            <a:pPr marL="457200" indent="-457200" eaLnBrk="1" hangingPunct="1">
              <a:spcBef>
                <a:spcPct val="50000"/>
              </a:spcBef>
            </a:pPr>
            <a:r>
              <a:rPr lang="zh-CN" altLang="en-US">
                <a:solidFill>
                  <a:schemeClr val="tx1"/>
                </a:solidFill>
                <a:latin typeface="Times New Roman" panose="02020603050405020304" pitchFamily="18" charset="0"/>
                <a:cs typeface="Times New Roman" panose="02020603050405020304" pitchFamily="18" charset="0"/>
              </a:rPr>
              <a:t>   </a:t>
            </a:r>
            <a:r>
              <a:rPr lang="en-US" altLang="zh-CN">
                <a:solidFill>
                  <a:schemeClr val="tx1"/>
                </a:solidFill>
                <a:latin typeface="Times New Roman" panose="02020603050405020304" pitchFamily="18" charset="0"/>
                <a:cs typeface="Times New Roman" panose="02020603050405020304" pitchFamily="18" charset="0"/>
              </a:rPr>
              <a:t>A</a:t>
            </a:r>
            <a:r>
              <a:rPr lang="en-US" altLang="zh-CN">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6mol</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1mol   B.5mol</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1mol</a:t>
            </a:r>
            <a:endParaRPr lang="en-US" altLang="zh-CN">
              <a:solidFill>
                <a:schemeClr val="tx1"/>
              </a:solidFill>
              <a:latin typeface="Times New Roman" panose="02020603050405020304" pitchFamily="18" charset="0"/>
              <a:cs typeface="Times New Roman" panose="02020603050405020304" pitchFamily="18" charset="0"/>
            </a:endParaRPr>
          </a:p>
          <a:p>
            <a:pPr marL="457200" indent="-457200" eaLnBrk="1" hangingPunct="1">
              <a:spcBef>
                <a:spcPct val="50000"/>
              </a:spcBef>
            </a:pPr>
            <a:r>
              <a:rPr lang="en-US" altLang="zh-CN">
                <a:solidFill>
                  <a:schemeClr val="tx1"/>
                </a:solidFill>
                <a:latin typeface="Times New Roman" panose="02020603050405020304" pitchFamily="18" charset="0"/>
                <a:cs typeface="Times New Roman" panose="02020603050405020304" pitchFamily="18" charset="0"/>
              </a:rPr>
              <a:t>   </a:t>
            </a:r>
            <a:r>
              <a:rPr lang="en-US" altLang="zh-CN">
                <a:solidFill>
                  <a:schemeClr val="tx1"/>
                </a:solidFill>
                <a:latin typeface="Times New Roman" panose="02020603050405020304" pitchFamily="18" charset="0"/>
              </a:rPr>
              <a:t>C.</a:t>
            </a:r>
            <a:r>
              <a:rPr lang="en-US" altLang="zh-CN">
                <a:solidFill>
                  <a:schemeClr val="tx1"/>
                </a:solidFill>
                <a:latin typeface="Times New Roman" panose="02020603050405020304" pitchFamily="18" charset="0"/>
                <a:cs typeface="Times New Roman" panose="02020603050405020304" pitchFamily="18" charset="0"/>
              </a:rPr>
              <a:t>6mol</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2mol</a:t>
            </a:r>
            <a:r>
              <a:rPr lang="en-US" altLang="zh-CN">
                <a:solidFill>
                  <a:srgbClr val="000000"/>
                </a:solidFill>
                <a:latin typeface="Times New Roman" panose="02020603050405020304" pitchFamily="18" charset="0"/>
                <a:cs typeface="Times New Roman" panose="02020603050405020304" pitchFamily="18" charset="0"/>
              </a:rPr>
              <a:t>  </a:t>
            </a:r>
            <a:r>
              <a:rPr lang="en-US" altLang="zh-CN">
                <a:solidFill>
                  <a:schemeClr val="tx1"/>
                </a:solidFill>
                <a:latin typeface="Times New Roman" panose="02020603050405020304" pitchFamily="18" charset="0"/>
                <a:cs typeface="Times New Roman" panose="02020603050405020304" pitchFamily="18" charset="0"/>
              </a:rPr>
              <a:t>D.7mol</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2mol</a:t>
            </a:r>
            <a:endParaRPr lang="en-US" altLang="zh-CN">
              <a:solidFill>
                <a:schemeClr val="tx1"/>
              </a:solidFill>
              <a:latin typeface="Times New Roman" panose="02020603050405020304" pitchFamily="18" charset="0"/>
            </a:endParaRPr>
          </a:p>
        </p:txBody>
      </p:sp>
      <p:pic>
        <p:nvPicPr>
          <p:cNvPr id="82947" name="图片 82946" descr="HX29-5"/>
          <p:cNvPicPr>
            <a:picLocks noChangeAspect="1"/>
          </p:cNvPicPr>
          <p:nvPr/>
        </p:nvPicPr>
        <p:blipFill>
          <a:blip r:embed="rId1"/>
          <a:srcRect b="14325"/>
          <a:stretch>
            <a:fillRect/>
          </a:stretch>
        </p:blipFill>
        <p:spPr>
          <a:xfrm>
            <a:off x="5978525" y="3929063"/>
            <a:ext cx="2936875" cy="2624137"/>
          </a:xfrm>
          <a:prstGeom prst="rect">
            <a:avLst/>
          </a:prstGeom>
          <a:noFill/>
          <a:ln w="9525">
            <a:noFill/>
          </a:ln>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87042" name="文本框 87041"/>
          <p:cNvSpPr txBox="1"/>
          <p:nvPr/>
        </p:nvSpPr>
        <p:spPr>
          <a:xfrm>
            <a:off x="533400" y="990600"/>
            <a:ext cx="8077200" cy="2165350"/>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D</a:t>
            </a:r>
            <a:endParaRPr lang="en-US" altLang="zh-CN">
              <a:solidFill>
                <a:schemeClr val="tx1"/>
              </a:solidFill>
              <a:latin typeface="Times New Roman" panose="02020603050405020304" pitchFamily="18" charset="0"/>
            </a:endParaRPr>
          </a:p>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RCOOR</a:t>
            </a:r>
            <a:r>
              <a:rPr lang="zh-CN" altLang="en-US" sz="3600" baseline="30000">
                <a:solidFill>
                  <a:schemeClr val="tx1"/>
                </a:solidFill>
                <a:latin typeface="Times New Roman" panose="02020603050405020304" pitchFamily="18" charset="0"/>
              </a:rPr>
              <a:t>！</a:t>
            </a:r>
            <a:r>
              <a:rPr lang="zh-CN" altLang="en-US" sz="3600" dirty="0">
                <a:solidFill>
                  <a:schemeClr val="tx1"/>
                </a:solidFill>
                <a:latin typeface="Times New Roman" panose="02020603050405020304" pitchFamily="18" charset="0"/>
              </a:rPr>
              <a:t> 中的羰基双键不可与氢气等 加成    </a:t>
            </a:r>
            <a:endParaRPr lang="zh-CN" altLang="en-US" sz="3600" dirty="0">
              <a:solidFill>
                <a:schemeClr val="tx1"/>
              </a:solidFill>
              <a:latin typeface="Times New Roman" panose="02020603050405020304" pitchFamily="18" charset="0"/>
            </a:endParaRPr>
          </a:p>
        </p:txBody>
      </p:sp>
      <p:sp>
        <p:nvSpPr>
          <p:cNvPr id="87043" name="文本框 87042"/>
          <p:cNvSpPr txBox="1"/>
          <p:nvPr/>
        </p:nvSpPr>
        <p:spPr>
          <a:xfrm>
            <a:off x="457200" y="3870325"/>
            <a:ext cx="7543800" cy="701675"/>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 </a:t>
            </a:r>
            <a:r>
              <a:rPr lang="en-US" altLang="zh-CN" sz="4000">
                <a:solidFill>
                  <a:srgbClr val="FF0000"/>
                </a:solidFill>
                <a:latin typeface="Times New Roman" panose="02020603050405020304" pitchFamily="18" charset="0"/>
                <a:cs typeface="Times New Roman" panose="02020603050405020304" pitchFamily="18" charset="0"/>
              </a:rPr>
              <a:t>C</a:t>
            </a:r>
            <a:r>
              <a:rPr lang="zh-CN" altLang="en-US" sz="4000">
                <a:solidFill>
                  <a:srgbClr val="FF0000"/>
                </a:solidFill>
                <a:latin typeface="Times New Roman" panose="02020603050405020304" pitchFamily="18" charset="0"/>
              </a:rPr>
              <a:t>、</a:t>
            </a:r>
            <a:r>
              <a:rPr lang="zh-CN" altLang="en-US" sz="4000">
                <a:solidFill>
                  <a:srgbClr val="FF0000"/>
                </a:solidFill>
                <a:latin typeface="Times New Roman" panose="02020603050405020304" pitchFamily="18" charset="0"/>
                <a:cs typeface="Times New Roman" panose="02020603050405020304" pitchFamily="18" charset="0"/>
              </a:rPr>
              <a:t> </a:t>
            </a:r>
            <a:r>
              <a:rPr lang="en-US" altLang="zh-CN" sz="3600">
                <a:solidFill>
                  <a:srgbClr val="FF0000"/>
                </a:solidFill>
                <a:latin typeface="Times New Roman" panose="02020603050405020304" pitchFamily="18" charset="0"/>
                <a:cs typeface="Times New Roman" panose="02020603050405020304" pitchFamily="18" charset="0"/>
              </a:rPr>
              <a:t>6mol</a:t>
            </a:r>
            <a:r>
              <a:rPr lang="zh-CN" altLang="en-US" sz="3600">
                <a:solidFill>
                  <a:srgbClr val="FF0000"/>
                </a:solidFill>
                <a:latin typeface="Times New Roman" panose="02020603050405020304" pitchFamily="18" charset="0"/>
              </a:rPr>
              <a:t>；</a:t>
            </a:r>
            <a:r>
              <a:rPr lang="en-US" altLang="zh-CN" sz="3600">
                <a:solidFill>
                  <a:srgbClr val="FF0000"/>
                </a:solidFill>
                <a:latin typeface="Times New Roman" panose="02020603050405020304" pitchFamily="18" charset="0"/>
                <a:cs typeface="Times New Roman" panose="02020603050405020304" pitchFamily="18" charset="0"/>
              </a:rPr>
              <a:t>2mol </a:t>
            </a:r>
            <a:endParaRPr lang="en-US" altLang="zh-CN" sz="360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6386" name="标题 16385"/>
          <p:cNvSpPr>
            <a:spLocks noGrp="1"/>
          </p:cNvSpPr>
          <p:nvPr>
            <p:ph type="title"/>
          </p:nvPr>
        </p:nvSpPr>
        <p:spPr>
          <a:xfrm>
            <a:off x="228600" y="457200"/>
            <a:ext cx="8915400" cy="3140075"/>
          </a:xfrm>
          <a:ln/>
        </p:spPr>
        <p:txBody>
          <a:bodyPr wrap="square" lIns="92075" tIns="46038" rIns="92075" bIns="46038" anchor="ctr"/>
          <a:p>
            <a:pPr algn="l"/>
            <a:r>
              <a:rPr lang="en-US" altLang="zh-CN" sz="3200">
                <a:solidFill>
                  <a:schemeClr val="tx1"/>
                </a:solidFill>
                <a:latin typeface="Times New Roman" panose="02020603050405020304" pitchFamily="18" charset="0"/>
              </a:rPr>
              <a:t>[</a:t>
            </a:r>
            <a:r>
              <a:rPr lang="zh-CN" altLang="en-US" sz="3600" b="1" dirty="0">
                <a:solidFill>
                  <a:srgbClr val="FF0000"/>
                </a:solidFill>
                <a:latin typeface="Times New Roman" panose="02020603050405020304" pitchFamily="18" charset="0"/>
                <a:ea typeface="华文新魏" pitchFamily="2" charset="-122"/>
              </a:rPr>
              <a:t>错误解答</a:t>
            </a:r>
            <a:r>
              <a:rPr lang="en-US" altLang="zh-CN" sz="3200">
                <a:solidFill>
                  <a:schemeClr val="tx1"/>
                </a:solidFill>
                <a:latin typeface="Times New Roman" panose="02020603050405020304" pitchFamily="18" charset="0"/>
              </a:rPr>
              <a:t>]</a:t>
            </a:r>
            <a:r>
              <a:rPr lang="zh-CN" altLang="en-US" sz="3200" b="1" dirty="0">
                <a:solidFill>
                  <a:schemeClr val="tx1"/>
                </a:solidFill>
                <a:latin typeface="Times New Roman" panose="02020603050405020304" pitchFamily="18" charset="0"/>
              </a:rPr>
              <a:t>选</a:t>
            </a:r>
            <a:r>
              <a:rPr lang="en-US" altLang="zh-CN" sz="3200" b="1" dirty="0">
                <a:solidFill>
                  <a:schemeClr val="tx1"/>
                </a:solidFill>
                <a:latin typeface="Times New Roman" panose="02020603050405020304" pitchFamily="18" charset="0"/>
              </a:rPr>
              <a:t>A</a:t>
            </a:r>
            <a:r>
              <a:rPr lang="zh-CN" altLang="en-US" sz="3200" b="1" dirty="0">
                <a:solidFill>
                  <a:schemeClr val="tx1"/>
                </a:solidFill>
                <a:latin typeface="Times New Roman" panose="02020603050405020304" pitchFamily="18" charset="0"/>
              </a:rPr>
              <a:t>。由于硝酸亚铁溶液中存在水解平衡，当往该溶液中加入盐酸时，促使水解平衡向左移动。使得溶液中的亚铁离子浓度增大。因此溶液的浅绿色加深。</a:t>
            </a:r>
            <a:br>
              <a:rPr lang="zh-CN" altLang="en-US" sz="3200" b="1" dirty="0">
                <a:solidFill>
                  <a:schemeClr val="tx1"/>
                </a:solidFill>
                <a:latin typeface="Times New Roman" panose="02020603050405020304" pitchFamily="18" charset="0"/>
              </a:rPr>
            </a:br>
            <a:r>
              <a:rPr lang="en-US" altLang="zh-CN" sz="3200" b="1">
                <a:solidFill>
                  <a:schemeClr val="tx1"/>
                </a:solidFill>
                <a:latin typeface="Times New Roman" panose="02020603050405020304" pitchFamily="18" charset="0"/>
              </a:rPr>
              <a:t>[</a:t>
            </a:r>
            <a:r>
              <a:rPr lang="zh-CN" altLang="en-US" sz="3600" b="1" dirty="0">
                <a:solidFill>
                  <a:srgbClr val="FF0000"/>
                </a:solidFill>
                <a:latin typeface="Times New Roman" panose="02020603050405020304" pitchFamily="18" charset="0"/>
                <a:ea typeface="华文新魏" pitchFamily="2" charset="-122"/>
              </a:rPr>
              <a:t>错误原因</a:t>
            </a:r>
            <a:r>
              <a:rPr lang="en-US" altLang="zh-CN" sz="3200" b="1" dirty="0">
                <a:solidFill>
                  <a:schemeClr val="tx1"/>
                </a:solidFill>
                <a:latin typeface="Times New Roman" panose="02020603050405020304" pitchFamily="18" charset="0"/>
              </a:rPr>
              <a:t>]</a:t>
            </a:r>
            <a:r>
              <a:rPr lang="zh-CN" altLang="en-US" sz="3200" b="1" dirty="0">
                <a:solidFill>
                  <a:schemeClr val="tx1"/>
                </a:solidFill>
                <a:latin typeface="Times New Roman" panose="02020603050405020304" pitchFamily="18" charset="0"/>
              </a:rPr>
              <a:t>忽视硝酸根离子在酸性条件下强氧化性，使得在加入盐酸时，亚铁离子被氧化。</a:t>
            </a:r>
            <a:endParaRPr lang="zh-CN" altLang="en-US" sz="3200" b="1">
              <a:solidFill>
                <a:schemeClr val="tx1"/>
              </a:solidFill>
              <a:latin typeface="Times New Roman" panose="02020603050405020304" pitchFamily="18" charset="0"/>
            </a:endParaRPr>
          </a:p>
        </p:txBody>
      </p:sp>
      <p:sp>
        <p:nvSpPr>
          <p:cNvPr id="16389" name="文本框 16388"/>
          <p:cNvSpPr txBox="1"/>
          <p:nvPr/>
        </p:nvSpPr>
        <p:spPr>
          <a:xfrm>
            <a:off x="304800" y="3505200"/>
            <a:ext cx="8458200" cy="2835275"/>
          </a:xfrm>
          <a:prstGeom prst="rect">
            <a:avLst/>
          </a:prstGeom>
          <a:noFill/>
          <a:ln w="9525">
            <a:noFill/>
          </a:ln>
        </p:spPr>
        <p:txBody>
          <a:bodyPr>
            <a:spAutoFit/>
          </a:bodyPr>
          <a:p>
            <a:pPr algn="l" eaLnBrk="1" hangingPunct="1">
              <a:spcBef>
                <a:spcPct val="50000"/>
              </a:spcBef>
            </a:pPr>
            <a:r>
              <a:rPr lang="en-US" altLang="zh-CN" b="0" dirty="0">
                <a:solidFill>
                  <a:schemeClr val="tx1"/>
                </a:solidFill>
                <a:latin typeface="Times New Roman" panose="02020603050405020304" pitchFamily="18" charset="0"/>
              </a:rPr>
              <a:t>[</a:t>
            </a:r>
            <a:r>
              <a:rPr lang="zh-CN" altLang="en-US" sz="3600" dirty="0">
                <a:solidFill>
                  <a:srgbClr val="FF0000"/>
                </a:solidFill>
                <a:latin typeface="Times New Roman" panose="02020603050405020304" pitchFamily="18" charset="0"/>
                <a:ea typeface="华文新魏" pitchFamily="2" charset="-122"/>
              </a:rPr>
              <a:t>正确解答</a:t>
            </a:r>
            <a:r>
              <a:rPr lang="en-US" altLang="zh-CN" b="0" dirty="0">
                <a:solidFill>
                  <a:schemeClr val="tx1"/>
                </a:solidFill>
                <a:latin typeface="Times New Roman" panose="02020603050405020304" pitchFamily="18" charset="0"/>
              </a:rPr>
              <a:t>]</a:t>
            </a:r>
            <a:endParaRPr lang="en-US" altLang="zh-CN" b="0" dirty="0">
              <a:solidFill>
                <a:schemeClr val="tx1"/>
              </a:solidFill>
              <a:latin typeface="Times New Roman" panose="02020603050405020304" pitchFamily="18" charset="0"/>
            </a:endParaRPr>
          </a:p>
          <a:p>
            <a:pPr algn="l" eaLnBrk="1" hangingPunct="1">
              <a:spcBef>
                <a:spcPct val="50000"/>
              </a:spcBef>
            </a:pPr>
            <a:r>
              <a:rPr lang="zh-CN" altLang="en-US" dirty="0">
                <a:solidFill>
                  <a:schemeClr val="tx1"/>
                </a:solidFill>
                <a:latin typeface="Times New Roman" panose="02020603050405020304" pitchFamily="18" charset="0"/>
              </a:rPr>
              <a:t>由于硝酸根离子在酸性条件下显强氧化性。当往硝酸亚铁溶液中加入盐酸时，溶液中的亚铁离子被氧化为铁离子，因此溶液呈黄绿色。故</a:t>
            </a:r>
            <a:r>
              <a:rPr lang="zh-CN" altLang="en-US" dirty="0">
                <a:solidFill>
                  <a:srgbClr val="FF0000"/>
                </a:solidFill>
                <a:latin typeface="Times New Roman" panose="02020603050405020304" pitchFamily="18" charset="0"/>
                <a:ea typeface="黑体" panose="02010609060101010101" pitchFamily="2" charset="-122"/>
              </a:rPr>
              <a:t>正确选项为  </a:t>
            </a:r>
            <a:r>
              <a:rPr lang="en-US" altLang="zh-CN" dirty="0">
                <a:solidFill>
                  <a:srgbClr val="FF0000"/>
                </a:solidFill>
                <a:latin typeface="Times New Roman" panose="02020603050405020304" pitchFamily="18" charset="0"/>
                <a:ea typeface="黑体" panose="02010609060101010101" pitchFamily="2" charset="-122"/>
              </a:rPr>
              <a:t>C </a:t>
            </a:r>
            <a:r>
              <a:rPr lang="zh-CN" altLang="en-US" dirty="0">
                <a:solidFill>
                  <a:srgbClr val="FF0000"/>
                </a:solidFill>
                <a:latin typeface="Times New Roman" panose="02020603050405020304" pitchFamily="18" charset="0"/>
                <a:ea typeface="黑体" panose="02010609060101010101" pitchFamily="2" charset="-122"/>
              </a:rPr>
              <a:t>。     变黄绿色</a:t>
            </a:r>
            <a:endParaRPr lang="zh-CN" altLang="en-US">
              <a:solidFill>
                <a:srgbClr val="FF0000"/>
              </a:solidFill>
              <a:latin typeface="Times New Roman" panose="02020603050405020304" pitchFamily="18" charset="0"/>
              <a:ea typeface="黑体" panose="02010609060101010101" pitchFamily="2" charset="-122"/>
            </a:endParaRPr>
          </a:p>
        </p:txBody>
      </p:sp>
    </p:spTree>
  </p:cSld>
  <p:clrMapOvr>
    <a:masterClrMapping/>
  </p:clrMapOvr>
  <p:transition>
    <p:cut/>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88066" name="文本框 88065"/>
          <p:cNvSpPr txBox="1"/>
          <p:nvPr/>
        </p:nvSpPr>
        <p:spPr>
          <a:xfrm>
            <a:off x="457200" y="685800"/>
            <a:ext cx="8686800" cy="4271963"/>
          </a:xfrm>
          <a:prstGeom prst="rect">
            <a:avLst/>
          </a:prstGeom>
          <a:noFill/>
          <a:ln w="9525">
            <a:noFill/>
          </a:ln>
        </p:spPr>
        <p:txBody>
          <a:bodyPr>
            <a:spAutoFit/>
          </a:bodyPr>
          <a:p>
            <a:pPr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23</a:t>
            </a:r>
            <a:endParaRPr lang="en-US" altLang="zh-CN" sz="4000" dirty="0">
              <a:solidFill>
                <a:srgbClr val="FF0000"/>
              </a:solidFill>
              <a:latin typeface="黑体" panose="02010609060101010101" pitchFamily="2" charset="-122"/>
              <a:ea typeface="黑体" panose="02010609060101010101" pitchFamily="2" charset="-122"/>
            </a:endParaRPr>
          </a:p>
          <a:p>
            <a:pPr eaLnBrk="1" hangingPunct="1">
              <a:spcBef>
                <a:spcPct val="50000"/>
              </a:spcBef>
            </a:pPr>
            <a:r>
              <a:rPr lang="zh-CN" altLang="en-US" sz="3600" dirty="0">
                <a:solidFill>
                  <a:schemeClr val="tx1"/>
                </a:solidFill>
                <a:latin typeface="Times New Roman" panose="02020603050405020304" pitchFamily="18" charset="0"/>
              </a:rPr>
              <a:t>有一种碘和氧的化合物可以称为碘酸碘，其中碘元素呈</a:t>
            </a:r>
            <a:r>
              <a:rPr lang="en-US" altLang="zh-CN" sz="3600" dirty="0">
                <a:solidFill>
                  <a:schemeClr val="tx1"/>
                </a:solidFill>
                <a:latin typeface="Times New Roman" panose="02020603050405020304" pitchFamily="18" charset="0"/>
                <a:cs typeface="Times New Roman" panose="02020603050405020304" pitchFamily="18" charset="0"/>
              </a:rPr>
              <a:t>+3</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cs typeface="Times New Roman" panose="02020603050405020304" pitchFamily="18" charset="0"/>
              </a:rPr>
              <a:t>+5</a:t>
            </a:r>
            <a:r>
              <a:rPr lang="zh-CN" altLang="en-US" sz="3600" dirty="0">
                <a:solidFill>
                  <a:schemeClr val="tx1"/>
                </a:solidFill>
                <a:latin typeface="Times New Roman" panose="02020603050405020304" pitchFamily="18" charset="0"/>
              </a:rPr>
              <a:t>两种价态，则这种</a:t>
            </a:r>
            <a:endParaRPr lang="zh-CN" altLang="en-US" sz="3600" dirty="0">
              <a:solidFill>
                <a:schemeClr val="tx1"/>
              </a:solidFill>
              <a:latin typeface="Times New Roman" panose="02020603050405020304" pitchFamily="18" charset="0"/>
            </a:endParaRPr>
          </a:p>
          <a:p>
            <a:pPr eaLnBrk="1" hangingPunct="1">
              <a:spcBef>
                <a:spcPct val="50000"/>
              </a:spcBef>
            </a:pPr>
            <a:r>
              <a:rPr lang="zh-CN" altLang="en-US" sz="3600" dirty="0">
                <a:solidFill>
                  <a:schemeClr val="tx1"/>
                </a:solidFill>
                <a:latin typeface="Times New Roman" panose="02020603050405020304" pitchFamily="18" charset="0"/>
              </a:rPr>
              <a:t>化合物的化学式为（</a:t>
            </a:r>
            <a:r>
              <a:rPr lang="zh-CN" altLang="en-US" sz="3600" dirty="0">
                <a:solidFill>
                  <a:schemeClr val="tx1"/>
                </a:solidFill>
                <a:latin typeface="Times New Roman" panose="02020603050405020304" pitchFamily="18" charset="0"/>
                <a:cs typeface="Times New Roman" panose="02020603050405020304" pitchFamily="18" charset="0"/>
              </a:rPr>
              <a:t> </a:t>
            </a:r>
            <a:r>
              <a:rPr lang="zh-CN" altLang="en-US" sz="3600" dirty="0">
                <a:solidFill>
                  <a:schemeClr val="tx1"/>
                </a:solidFill>
                <a:latin typeface="Times New Roman" panose="02020603050405020304" pitchFamily="18" charset="0"/>
              </a:rPr>
              <a:t>）</a:t>
            </a:r>
            <a:r>
              <a:rPr lang="zh-CN" altLang="en-US" sz="3600" dirty="0">
                <a:solidFill>
                  <a:schemeClr val="tx1"/>
                </a:solidFill>
                <a:latin typeface="Times New Roman" panose="02020603050405020304" pitchFamily="18" charset="0"/>
                <a:cs typeface="Times New Roman" panose="02020603050405020304" pitchFamily="18" charset="0"/>
              </a:rPr>
              <a:t> </a:t>
            </a:r>
            <a:br>
              <a:rPr lang="zh-CN" altLang="en-US" sz="3600" dirty="0">
                <a:solidFill>
                  <a:schemeClr val="tx1"/>
                </a:solidFill>
                <a:latin typeface="Times New Roman" panose="02020603050405020304" pitchFamily="18" charset="0"/>
                <a:cs typeface="Times New Roman" panose="02020603050405020304" pitchFamily="18" charset="0"/>
              </a:rPr>
            </a:br>
            <a:r>
              <a:rPr lang="en-US" altLang="zh-CN" sz="3600">
                <a:solidFill>
                  <a:schemeClr val="tx1"/>
                </a:solidFill>
                <a:latin typeface="Times New Roman" panose="02020603050405020304" pitchFamily="18" charset="0"/>
                <a:cs typeface="Times New Roman" panose="02020603050405020304" pitchFamily="18" charset="0"/>
              </a:rPr>
              <a:t>A</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cs typeface="Times New Roman" panose="02020603050405020304" pitchFamily="18" charset="0"/>
              </a:rPr>
              <a:t>I</a:t>
            </a:r>
            <a:r>
              <a:rPr lang="en-US" altLang="zh-CN" sz="3600" baseline="-30000">
                <a:solidFill>
                  <a:schemeClr val="tx1"/>
                </a:solidFill>
                <a:latin typeface="Times New Roman" panose="02020603050405020304" pitchFamily="18" charset="0"/>
                <a:cs typeface="Times New Roman" panose="02020603050405020304" pitchFamily="18" charset="0"/>
              </a:rPr>
              <a:t>2</a:t>
            </a:r>
            <a:r>
              <a:rPr lang="en-US" altLang="zh-CN" sz="3600">
                <a:solidFill>
                  <a:schemeClr val="tx1"/>
                </a:solidFill>
                <a:latin typeface="Times New Roman" panose="02020603050405020304" pitchFamily="18" charset="0"/>
                <a:cs typeface="Times New Roman" panose="02020603050405020304" pitchFamily="18" charset="0"/>
              </a:rPr>
              <a:t>O</a:t>
            </a:r>
            <a:r>
              <a:rPr lang="en-US" altLang="zh-CN" sz="3600" baseline="-30000">
                <a:solidFill>
                  <a:schemeClr val="tx1"/>
                </a:solidFill>
                <a:latin typeface="Times New Roman" panose="02020603050405020304" pitchFamily="18" charset="0"/>
                <a:cs typeface="Times New Roman" panose="02020603050405020304" pitchFamily="18" charset="0"/>
              </a:rPr>
              <a:t>4</a:t>
            </a:r>
            <a:r>
              <a:rPr lang="en-US" altLang="zh-CN" sz="3600">
                <a:solidFill>
                  <a:schemeClr val="tx1"/>
                </a:solidFill>
                <a:latin typeface="Times New Roman" panose="02020603050405020304" pitchFamily="18" charset="0"/>
                <a:cs typeface="Times New Roman" panose="02020603050405020304" pitchFamily="18" charset="0"/>
              </a:rPr>
              <a:t>   B</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cs typeface="Times New Roman" panose="02020603050405020304" pitchFamily="18" charset="0"/>
              </a:rPr>
              <a:t>I</a:t>
            </a:r>
            <a:r>
              <a:rPr lang="en-US" altLang="zh-CN" sz="3600" baseline="-30000">
                <a:solidFill>
                  <a:schemeClr val="tx1"/>
                </a:solidFill>
                <a:latin typeface="Times New Roman" panose="02020603050405020304" pitchFamily="18" charset="0"/>
                <a:cs typeface="Times New Roman" panose="02020603050405020304" pitchFamily="18" charset="0"/>
              </a:rPr>
              <a:t>2</a:t>
            </a:r>
            <a:r>
              <a:rPr lang="en-US" altLang="zh-CN" sz="3600">
                <a:solidFill>
                  <a:schemeClr val="tx1"/>
                </a:solidFill>
                <a:latin typeface="Times New Roman" panose="02020603050405020304" pitchFamily="18" charset="0"/>
                <a:cs typeface="Times New Roman" panose="02020603050405020304" pitchFamily="18" charset="0"/>
              </a:rPr>
              <a:t>O</a:t>
            </a:r>
            <a:r>
              <a:rPr lang="en-US" altLang="zh-CN" sz="3600" baseline="-30000">
                <a:solidFill>
                  <a:schemeClr val="tx1"/>
                </a:solidFill>
                <a:latin typeface="Times New Roman" panose="02020603050405020304" pitchFamily="18" charset="0"/>
                <a:cs typeface="Times New Roman" panose="02020603050405020304" pitchFamily="18" charset="0"/>
              </a:rPr>
              <a:t>5</a:t>
            </a:r>
            <a:r>
              <a:rPr lang="en-US" altLang="zh-CN" sz="3600">
                <a:solidFill>
                  <a:schemeClr val="tx1"/>
                </a:solidFill>
                <a:latin typeface="Times New Roman" panose="02020603050405020304" pitchFamily="18" charset="0"/>
                <a:cs typeface="Times New Roman" panose="02020603050405020304" pitchFamily="18" charset="0"/>
              </a:rPr>
              <a:t>     C</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cs typeface="Times New Roman" panose="02020603050405020304" pitchFamily="18" charset="0"/>
              </a:rPr>
              <a:t>I</a:t>
            </a:r>
            <a:r>
              <a:rPr lang="en-US" altLang="zh-CN" sz="3600" baseline="-30000">
                <a:solidFill>
                  <a:schemeClr val="tx1"/>
                </a:solidFill>
                <a:latin typeface="Times New Roman" panose="02020603050405020304" pitchFamily="18" charset="0"/>
                <a:cs typeface="Times New Roman" panose="02020603050405020304" pitchFamily="18" charset="0"/>
              </a:rPr>
              <a:t>4</a:t>
            </a:r>
            <a:r>
              <a:rPr lang="en-US" altLang="zh-CN" sz="3600">
                <a:solidFill>
                  <a:schemeClr val="tx1"/>
                </a:solidFill>
                <a:latin typeface="Times New Roman" panose="02020603050405020304" pitchFamily="18" charset="0"/>
                <a:cs typeface="Times New Roman" panose="02020603050405020304" pitchFamily="18" charset="0"/>
              </a:rPr>
              <a:t>O</a:t>
            </a:r>
            <a:r>
              <a:rPr lang="en-US" altLang="zh-CN" sz="3600" baseline="-30000">
                <a:solidFill>
                  <a:schemeClr val="tx1"/>
                </a:solidFill>
                <a:latin typeface="Times New Roman" panose="02020603050405020304" pitchFamily="18" charset="0"/>
                <a:cs typeface="Times New Roman" panose="02020603050405020304" pitchFamily="18" charset="0"/>
              </a:rPr>
              <a:t>7</a:t>
            </a:r>
            <a:r>
              <a:rPr lang="en-US" altLang="zh-CN" sz="3600">
                <a:solidFill>
                  <a:schemeClr val="tx1"/>
                </a:solidFill>
                <a:latin typeface="Times New Roman" panose="02020603050405020304" pitchFamily="18" charset="0"/>
                <a:cs typeface="Times New Roman" panose="02020603050405020304" pitchFamily="18" charset="0"/>
              </a:rPr>
              <a:t>    D</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cs typeface="Times New Roman" panose="02020603050405020304" pitchFamily="18" charset="0"/>
              </a:rPr>
              <a:t>I</a:t>
            </a:r>
            <a:r>
              <a:rPr lang="en-US" altLang="zh-CN" sz="3600" baseline="-30000">
                <a:solidFill>
                  <a:schemeClr val="tx1"/>
                </a:solidFill>
                <a:latin typeface="Times New Roman" panose="02020603050405020304" pitchFamily="18" charset="0"/>
                <a:cs typeface="Times New Roman" panose="02020603050405020304" pitchFamily="18" charset="0"/>
              </a:rPr>
              <a:t>4</a:t>
            </a:r>
            <a:r>
              <a:rPr lang="en-US" altLang="zh-CN" sz="3600">
                <a:solidFill>
                  <a:schemeClr val="tx1"/>
                </a:solidFill>
                <a:latin typeface="Times New Roman" panose="02020603050405020304" pitchFamily="18" charset="0"/>
                <a:cs typeface="Times New Roman" panose="02020603050405020304" pitchFamily="18" charset="0"/>
              </a:rPr>
              <a:t>O</a:t>
            </a:r>
            <a:r>
              <a:rPr lang="en-US" altLang="zh-CN" sz="3600" baseline="-30000">
                <a:solidFill>
                  <a:schemeClr val="tx1"/>
                </a:solidFill>
                <a:latin typeface="Times New Roman" panose="02020603050405020304" pitchFamily="18" charset="0"/>
                <a:cs typeface="Times New Roman" panose="02020603050405020304" pitchFamily="18" charset="0"/>
              </a:rPr>
              <a:t>9</a:t>
            </a:r>
            <a:endParaRPr lang="en-US" altLang="zh-CN" sz="3600">
              <a:solidFill>
                <a:schemeClr val="tx1"/>
              </a:solidFill>
              <a:latin typeface="Times New Roman" panose="02020603050405020304" pitchFamily="18" charset="0"/>
              <a:cs typeface="Times New Roman" panose="02020603050405020304" pitchFamily="18" charset="0"/>
            </a:endParaRPr>
          </a:p>
          <a:p>
            <a:pPr algn="l" eaLnBrk="1" hangingPunct="1">
              <a:spcBef>
                <a:spcPct val="50000"/>
              </a:spcBef>
            </a:pPr>
            <a:endParaRPr lang="en-US" altLang="zh-CN" sz="3600">
              <a:solidFill>
                <a:schemeClr val="tx1"/>
              </a:solidFill>
              <a:latin typeface="Times New Roman" panose="02020603050405020304"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89090" name="文本框 89089"/>
          <p:cNvSpPr txBox="1"/>
          <p:nvPr/>
        </p:nvSpPr>
        <p:spPr>
          <a:xfrm>
            <a:off x="381000" y="76200"/>
            <a:ext cx="8382000" cy="2773363"/>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选</a:t>
            </a:r>
            <a:r>
              <a:rPr lang="en-US" altLang="zh-CN">
                <a:solidFill>
                  <a:schemeClr val="tx1"/>
                </a:solidFill>
                <a:latin typeface="Times New Roman" panose="02020603050405020304" pitchFamily="18" charset="0"/>
              </a:rPr>
              <a:t>A</a:t>
            </a:r>
            <a:r>
              <a:rPr lang="zh-CN" altLang="en-US" dirty="0">
                <a:solidFill>
                  <a:schemeClr val="tx1"/>
                </a:solidFill>
                <a:latin typeface="宋体" panose="02010600030101010101" pitchFamily="2" charset="-122"/>
              </a:rPr>
              <a:t>。根据</a:t>
            </a:r>
            <a:r>
              <a:rPr lang="en-US" altLang="zh-CN">
                <a:solidFill>
                  <a:schemeClr val="tx1"/>
                </a:solidFill>
                <a:latin typeface="Times New Roman" panose="02020603050405020304" pitchFamily="18" charset="0"/>
              </a:rPr>
              <a:t>I</a:t>
            </a:r>
            <a:r>
              <a:rPr lang="zh-CN" altLang="en-US" dirty="0">
                <a:solidFill>
                  <a:schemeClr val="tx1"/>
                </a:solidFill>
                <a:latin typeface="宋体" panose="02010600030101010101" pitchFamily="2" charset="-122"/>
              </a:rPr>
              <a:t>呈现的价态和化合价代数和为</a:t>
            </a:r>
            <a:r>
              <a:rPr lang="en-US" altLang="zh-CN" dirty="0">
                <a:solidFill>
                  <a:schemeClr val="tx1"/>
                </a:solidFill>
                <a:latin typeface="Times New Roman" panose="02020603050405020304" pitchFamily="18" charset="0"/>
              </a:rPr>
              <a:t>0</a:t>
            </a:r>
            <a:r>
              <a:rPr lang="zh-CN" altLang="en-US" dirty="0">
                <a:solidFill>
                  <a:schemeClr val="tx1"/>
                </a:solidFill>
                <a:latin typeface="宋体" panose="02010600030101010101" pitchFamily="2" charset="-122"/>
              </a:rPr>
              <a:t>的原则带入试算，可知选项</a:t>
            </a:r>
            <a:r>
              <a:rPr lang="en-US" altLang="zh-CN">
                <a:solidFill>
                  <a:schemeClr val="tx1"/>
                </a:solidFill>
                <a:latin typeface="Times New Roman" panose="02020603050405020304" pitchFamily="18" charset="0"/>
              </a:rPr>
              <a:t>A</a:t>
            </a:r>
            <a:r>
              <a:rPr lang="zh-CN" altLang="en-US" dirty="0">
                <a:solidFill>
                  <a:schemeClr val="tx1"/>
                </a:solidFill>
                <a:latin typeface="宋体" panose="02010600030101010101" pitchFamily="2" charset="-122"/>
              </a:rPr>
              <a:t>符合题意。</a:t>
            </a:r>
            <a:r>
              <a:rPr lang="zh-CN" altLang="en-US" dirty="0">
                <a:solidFill>
                  <a:schemeClr val="tx1"/>
                </a:solidFill>
                <a:latin typeface="Times New Roman" panose="02020603050405020304" pitchFamily="18" charset="0"/>
              </a:rPr>
              <a:t> </a:t>
            </a:r>
            <a:br>
              <a:rPr lang="zh-CN" altLang="en-US" dirty="0">
                <a:solidFill>
                  <a:schemeClr val="tx1"/>
                </a:solidFill>
                <a:latin typeface="Times New Roman" panose="02020603050405020304" pitchFamily="18" charset="0"/>
              </a:rPr>
            </a:br>
            <a:r>
              <a:rPr lang="zh-CN" altLang="en-US" dirty="0">
                <a:solidFill>
                  <a:schemeClr val="tx1"/>
                </a:solidFill>
                <a:latin typeface="Times New Roman" panose="02020603050405020304" pitchFamily="18" charset="0"/>
              </a:rPr>
              <a:t> </a:t>
            </a: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忽视题目中</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碘酸碘</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的信息，或者无法从氯酸钾中将</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氯酸根</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的表示迁移过来。</a:t>
            </a:r>
            <a:r>
              <a:rPr lang="zh-CN" altLang="en-US" dirty="0">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
        <p:nvSpPr>
          <p:cNvPr id="89091" name="文本框 89090"/>
          <p:cNvSpPr txBox="1"/>
          <p:nvPr/>
        </p:nvSpPr>
        <p:spPr>
          <a:xfrm>
            <a:off x="457200" y="2895600"/>
            <a:ext cx="8686800" cy="3748088"/>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a:t>
            </a:r>
            <a:r>
              <a:rPr lang="zh-CN" altLang="en-US" dirty="0">
                <a:solidFill>
                  <a:schemeClr val="tx1"/>
                </a:solidFill>
                <a:latin typeface="宋体" panose="02010600030101010101" pitchFamily="2" charset="-122"/>
              </a:rPr>
              <a:t>根据氯酸钾的化学式可知，氯酸根为</a:t>
            </a:r>
            <a:r>
              <a:rPr lang="en-US" altLang="zh-CN">
                <a:solidFill>
                  <a:schemeClr val="tx1"/>
                </a:solidFill>
                <a:latin typeface="Times New Roman" panose="02020603050405020304" pitchFamily="18" charset="0"/>
              </a:rPr>
              <a:t>ClO</a:t>
            </a:r>
            <a:r>
              <a:rPr lang="en-US" altLang="zh-CN" sz="2400">
                <a:solidFill>
                  <a:schemeClr val="tx1"/>
                </a:solidFill>
                <a:latin typeface="Times New Roman" panose="02020603050405020304" pitchFamily="18" charset="0"/>
              </a:rPr>
              <a:t>3</a:t>
            </a:r>
            <a:r>
              <a:rPr lang="en-US" altLang="zh-CN" sz="4800" baseline="3000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，进而推知碘酸根的表示式为</a:t>
            </a:r>
            <a:r>
              <a:rPr lang="en-US" altLang="zh-CN">
                <a:solidFill>
                  <a:schemeClr val="tx1"/>
                </a:solidFill>
                <a:latin typeface="Times New Roman" panose="02020603050405020304" pitchFamily="18" charset="0"/>
              </a:rPr>
              <a:t>IO</a:t>
            </a:r>
            <a:r>
              <a:rPr lang="en-US" altLang="zh-CN" sz="2400">
                <a:solidFill>
                  <a:schemeClr val="tx1"/>
                </a:solidFill>
                <a:latin typeface="Times New Roman" panose="02020603050405020304" pitchFamily="18" charset="0"/>
              </a:rPr>
              <a:t>3</a:t>
            </a:r>
            <a:r>
              <a:rPr lang="en-US" altLang="zh-CN" sz="4800" baseline="3000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，其对应的</a:t>
            </a:r>
            <a:r>
              <a:rPr lang="en-US" altLang="zh-CN">
                <a:solidFill>
                  <a:schemeClr val="tx1"/>
                </a:solidFill>
                <a:latin typeface="Times New Roman" panose="02020603050405020304" pitchFamily="18" charset="0"/>
              </a:rPr>
              <a:t>I</a:t>
            </a:r>
            <a:r>
              <a:rPr lang="zh-CN" altLang="en-US" dirty="0">
                <a:solidFill>
                  <a:schemeClr val="tx1"/>
                </a:solidFill>
                <a:latin typeface="宋体" panose="02010600030101010101" pitchFamily="2" charset="-122"/>
              </a:rPr>
              <a:t>的化合价为</a:t>
            </a:r>
            <a:r>
              <a:rPr lang="en-US" altLang="zh-CN" dirty="0">
                <a:solidFill>
                  <a:schemeClr val="tx1"/>
                </a:solidFill>
                <a:latin typeface="Times New Roman" panose="02020603050405020304" pitchFamily="18" charset="0"/>
              </a:rPr>
              <a:t>+5</a:t>
            </a:r>
            <a:r>
              <a:rPr lang="zh-CN" altLang="en-US" dirty="0">
                <a:solidFill>
                  <a:schemeClr val="tx1"/>
                </a:solidFill>
                <a:latin typeface="宋体" panose="02010600030101010101" pitchFamily="2" charset="-122"/>
              </a:rPr>
              <a:t>；由于碘酸碘中碘的化合价为</a:t>
            </a:r>
            <a:r>
              <a:rPr lang="en-US" altLang="zh-CN" dirty="0">
                <a:solidFill>
                  <a:schemeClr val="tx1"/>
                </a:solidFill>
                <a:latin typeface="Times New Roman" panose="02020603050405020304" pitchFamily="18" charset="0"/>
              </a:rPr>
              <a:t>+3</a:t>
            </a:r>
            <a:r>
              <a:rPr lang="zh-CN" altLang="en-US" dirty="0">
                <a:solidFill>
                  <a:schemeClr val="tx1"/>
                </a:solidFill>
                <a:latin typeface="宋体" panose="02010600030101010101" pitchFamily="2" charset="-122"/>
              </a:rPr>
              <a:t>、</a:t>
            </a:r>
            <a:r>
              <a:rPr lang="en-US" altLang="zh-CN" dirty="0">
                <a:solidFill>
                  <a:schemeClr val="tx1"/>
                </a:solidFill>
                <a:latin typeface="Times New Roman" panose="02020603050405020304" pitchFamily="18" charset="0"/>
              </a:rPr>
              <a:t>+5</a:t>
            </a:r>
            <a:r>
              <a:rPr lang="zh-CN" altLang="en-US" dirty="0">
                <a:solidFill>
                  <a:schemeClr val="tx1"/>
                </a:solidFill>
                <a:latin typeface="宋体" panose="02010600030101010101" pitchFamily="2" charset="-122"/>
              </a:rPr>
              <a:t>两种价态，因此阳离子的化合价为</a:t>
            </a:r>
            <a:r>
              <a:rPr lang="en-US" altLang="zh-CN" dirty="0">
                <a:solidFill>
                  <a:schemeClr val="tx1"/>
                </a:solidFill>
                <a:latin typeface="Times New Roman" panose="02020603050405020304" pitchFamily="18" charset="0"/>
              </a:rPr>
              <a:t>+3</a:t>
            </a:r>
            <a:r>
              <a:rPr lang="zh-CN" altLang="en-US" dirty="0">
                <a:solidFill>
                  <a:schemeClr val="tx1"/>
                </a:solidFill>
                <a:latin typeface="宋体" panose="02010600030101010101" pitchFamily="2" charset="-122"/>
              </a:rPr>
              <a:t>价。根据化合价代数和为</a:t>
            </a:r>
            <a:r>
              <a:rPr lang="en-US" altLang="zh-CN" dirty="0">
                <a:solidFill>
                  <a:schemeClr val="tx1"/>
                </a:solidFill>
                <a:latin typeface="Times New Roman" panose="02020603050405020304" pitchFamily="18" charset="0"/>
              </a:rPr>
              <a:t>0</a:t>
            </a:r>
            <a:r>
              <a:rPr lang="zh-CN" altLang="en-US" dirty="0">
                <a:solidFill>
                  <a:schemeClr val="tx1"/>
                </a:solidFill>
                <a:latin typeface="宋体" panose="02010600030101010101" pitchFamily="2" charset="-122"/>
              </a:rPr>
              <a:t>的原则，该化合物的化学式为</a:t>
            </a:r>
            <a:r>
              <a:rPr lang="en-US" altLang="zh-CN">
                <a:solidFill>
                  <a:schemeClr val="tx1"/>
                </a:solidFill>
                <a:latin typeface="Times New Roman" panose="02020603050405020304" pitchFamily="18" charset="0"/>
              </a:rPr>
              <a:t>I</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IO</a:t>
            </a:r>
            <a:r>
              <a:rPr lang="en-US" altLang="zh-CN" sz="2400">
                <a:solidFill>
                  <a:schemeClr val="tx1"/>
                </a:solidFill>
                <a:latin typeface="Times New Roman" panose="02020603050405020304" pitchFamily="18" charset="0"/>
              </a:rPr>
              <a:t>3</a:t>
            </a:r>
            <a:r>
              <a:rPr lang="zh-CN" altLang="en-US">
                <a:solidFill>
                  <a:schemeClr val="tx1"/>
                </a:solidFill>
                <a:latin typeface="宋体" panose="02010600030101010101" pitchFamily="2" charset="-122"/>
              </a:rPr>
              <a:t>）</a:t>
            </a:r>
            <a:r>
              <a:rPr lang="en-US" altLang="zh-CN" sz="2400">
                <a:solidFill>
                  <a:schemeClr val="tx1"/>
                </a:solidFill>
                <a:latin typeface="Times New Roman" panose="02020603050405020304" pitchFamily="18" charset="0"/>
              </a:rPr>
              <a:t>3</a:t>
            </a:r>
            <a:r>
              <a:rPr lang="zh-CN" altLang="en-US">
                <a:solidFill>
                  <a:schemeClr val="tx1"/>
                </a:solidFill>
                <a:latin typeface="宋体" panose="02010600030101010101" pitchFamily="2" charset="-122"/>
              </a:rPr>
              <a:t>，即</a:t>
            </a:r>
            <a:r>
              <a:rPr lang="en-US" altLang="zh-CN">
                <a:solidFill>
                  <a:schemeClr val="tx1"/>
                </a:solidFill>
                <a:latin typeface="Times New Roman" panose="02020603050405020304" pitchFamily="18" charset="0"/>
              </a:rPr>
              <a:t>I</a:t>
            </a:r>
            <a:r>
              <a:rPr lang="en-US" altLang="zh-CN" sz="2400">
                <a:solidFill>
                  <a:schemeClr val="tx1"/>
                </a:solidFill>
                <a:latin typeface="Times New Roman" panose="02020603050405020304" pitchFamily="18" charset="0"/>
              </a:rPr>
              <a:t>4</a:t>
            </a:r>
            <a:r>
              <a:rPr lang="en-US" altLang="zh-CN">
                <a:solidFill>
                  <a:schemeClr val="tx1"/>
                </a:solidFill>
                <a:latin typeface="Times New Roman" panose="02020603050405020304" pitchFamily="18" charset="0"/>
              </a:rPr>
              <a:t>O</a:t>
            </a:r>
            <a:r>
              <a:rPr lang="en-US" altLang="zh-CN" sz="2400">
                <a:solidFill>
                  <a:schemeClr val="tx1"/>
                </a:solidFill>
                <a:latin typeface="Times New Roman" panose="02020603050405020304" pitchFamily="18" charset="0"/>
              </a:rPr>
              <a:t>9</a:t>
            </a:r>
            <a:r>
              <a:rPr lang="zh-CN" altLang="en-US" dirty="0">
                <a:solidFill>
                  <a:schemeClr val="tx1"/>
                </a:solidFill>
                <a:latin typeface="宋体" panose="02010600030101010101" pitchFamily="2" charset="-122"/>
              </a:rPr>
              <a:t>。       </a:t>
            </a:r>
            <a:r>
              <a:rPr lang="zh-CN" altLang="en-US">
                <a:solidFill>
                  <a:schemeClr val="tx1"/>
                </a:solidFill>
                <a:latin typeface="宋体" panose="02010600030101010101" pitchFamily="2" charset="-122"/>
              </a:rPr>
              <a:t>   </a:t>
            </a:r>
            <a:r>
              <a:rPr lang="zh-CN" altLang="en-US" sz="4000" dirty="0">
                <a:solidFill>
                  <a:srgbClr val="FF0000"/>
                </a:solidFill>
                <a:latin typeface="黑体" panose="02010609060101010101" pitchFamily="2" charset="-122"/>
                <a:ea typeface="黑体" panose="02010609060101010101" pitchFamily="2" charset="-122"/>
              </a:rPr>
              <a:t>正确选项为</a:t>
            </a:r>
            <a:r>
              <a:rPr lang="en-US" altLang="zh-CN" sz="4000">
                <a:solidFill>
                  <a:srgbClr val="FF0000"/>
                </a:solidFill>
                <a:latin typeface="黑体" panose="02010609060101010101" pitchFamily="2" charset="-122"/>
                <a:ea typeface="黑体" panose="02010609060101010101" pitchFamily="2" charset="-122"/>
              </a:rPr>
              <a:t>D </a:t>
            </a:r>
            <a:r>
              <a:rPr lang="zh-CN" altLang="en-US" sz="4000" dirty="0">
                <a:solidFill>
                  <a:schemeClr val="tx1"/>
                </a:solidFill>
                <a:latin typeface="宋体" panose="02010600030101010101" pitchFamily="2" charset="-122"/>
              </a:rPr>
              <a:t>。</a:t>
            </a:r>
            <a:r>
              <a:rPr lang="zh-CN" altLang="en-US" dirty="0">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90114" name="文本框 90113"/>
          <p:cNvSpPr txBox="1"/>
          <p:nvPr/>
        </p:nvSpPr>
        <p:spPr>
          <a:xfrm>
            <a:off x="152400" y="368300"/>
            <a:ext cx="8991600" cy="5575300"/>
          </a:xfrm>
          <a:prstGeom prst="rect">
            <a:avLst/>
          </a:prstGeom>
          <a:noFill/>
          <a:ln w="9525">
            <a:noFill/>
          </a:ln>
        </p:spPr>
        <p:txBody>
          <a:bodyPr>
            <a:spAutoFit/>
          </a:bodyPr>
          <a:p>
            <a:pPr eaLnBrk="1" hangingPunct="1"/>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24</a:t>
            </a:r>
            <a:endParaRPr lang="en-US" altLang="zh-CN" sz="4000" dirty="0">
              <a:solidFill>
                <a:srgbClr val="FF0000"/>
              </a:solidFill>
              <a:latin typeface="黑体" panose="02010609060101010101" pitchFamily="2" charset="-122"/>
              <a:ea typeface="黑体" panose="02010609060101010101" pitchFamily="2" charset="-122"/>
            </a:endParaRPr>
          </a:p>
          <a:p>
            <a:pPr eaLnBrk="1" hangingPunct="1"/>
            <a:r>
              <a:rPr lang="en-US" altLang="zh-CN" dirty="0">
                <a:solidFill>
                  <a:schemeClr val="tx1"/>
                </a:solidFill>
                <a:latin typeface="Times New Roman" panose="02020603050405020304" pitchFamily="18" charset="0"/>
                <a:cs typeface="Times New Roman" panose="02020603050405020304" pitchFamily="18" charset="0"/>
              </a:rPr>
              <a:t>25℃</a:t>
            </a:r>
            <a:r>
              <a:rPr lang="zh-CN" altLang="en-US" dirty="0">
                <a:solidFill>
                  <a:schemeClr val="tx1"/>
                </a:solidFill>
                <a:latin typeface="Times New Roman" panose="02020603050405020304" pitchFamily="18" charset="0"/>
              </a:rPr>
              <a:t>时，重水（</a:t>
            </a:r>
            <a:r>
              <a:rPr lang="en-US" altLang="zh-CN">
                <a:solidFill>
                  <a:schemeClr val="tx1"/>
                </a:solidFill>
                <a:latin typeface="Times New Roman" panose="02020603050405020304" pitchFamily="18" charset="0"/>
                <a:cs typeface="Times New Roman" panose="02020603050405020304" pitchFamily="18" charset="0"/>
              </a:rPr>
              <a:t>D</a:t>
            </a:r>
            <a:r>
              <a:rPr lang="en-US" altLang="zh-CN" baseline="-30000">
                <a:solidFill>
                  <a:schemeClr val="tx1"/>
                </a:solidFill>
                <a:latin typeface="Times New Roman" panose="02020603050405020304" pitchFamily="18" charset="0"/>
                <a:cs typeface="Times New Roman" panose="02020603050405020304" pitchFamily="18" charset="0"/>
              </a:rPr>
              <a:t>2</a:t>
            </a:r>
            <a:r>
              <a:rPr lang="en-US" altLang="zh-CN">
                <a:solidFill>
                  <a:schemeClr val="tx1"/>
                </a:solidFill>
                <a:latin typeface="Times New Roman" panose="02020603050405020304" pitchFamily="18" charset="0"/>
                <a:cs typeface="Times New Roman" panose="02020603050405020304" pitchFamily="18" charset="0"/>
              </a:rPr>
              <a:t>O</a:t>
            </a:r>
            <a:r>
              <a:rPr lang="zh-CN" altLang="en-US" dirty="0">
                <a:solidFill>
                  <a:schemeClr val="tx1"/>
                </a:solidFill>
                <a:latin typeface="Times New Roman" panose="02020603050405020304" pitchFamily="18" charset="0"/>
              </a:rPr>
              <a:t>）的离子积为</a:t>
            </a:r>
            <a:r>
              <a:rPr lang="en-US" altLang="zh-CN" dirty="0">
                <a:solidFill>
                  <a:schemeClr val="tx1"/>
                </a:solidFill>
                <a:latin typeface="Times New Roman" panose="02020603050405020304" pitchFamily="18" charset="0"/>
                <a:cs typeface="Times New Roman" panose="02020603050405020304" pitchFamily="18" charset="0"/>
              </a:rPr>
              <a:t>1.6</a:t>
            </a:r>
            <a:r>
              <a:rPr lang="en-US" altLang="zh-CN">
                <a:solidFill>
                  <a:schemeClr val="tx1"/>
                </a:solidFill>
                <a:latin typeface="Times New Roman" panose="02020603050405020304" pitchFamily="18" charset="0"/>
                <a:cs typeface="Times New Roman" panose="02020603050405020304" pitchFamily="18" charset="0"/>
              </a:rPr>
              <a:t>X10</a:t>
            </a:r>
            <a:r>
              <a:rPr lang="en-US" altLang="zh-CN" baseline="30000">
                <a:solidFill>
                  <a:schemeClr val="tx1"/>
                </a:solidFill>
                <a:latin typeface="Times New Roman" panose="02020603050405020304" pitchFamily="18" charset="0"/>
                <a:cs typeface="Times New Roman" panose="02020603050405020304" pitchFamily="18" charset="0"/>
              </a:rPr>
              <a:t>-15</a:t>
            </a:r>
            <a:r>
              <a:rPr lang="zh-CN" altLang="en-US" dirty="0">
                <a:solidFill>
                  <a:schemeClr val="tx1"/>
                </a:solidFill>
                <a:latin typeface="Times New Roman" panose="02020603050405020304" pitchFamily="18" charset="0"/>
              </a:rPr>
              <a:t>，也可用</a:t>
            </a:r>
            <a:r>
              <a:rPr lang="en-US" altLang="zh-CN">
                <a:solidFill>
                  <a:schemeClr val="tx1"/>
                </a:solidFill>
                <a:latin typeface="Times New Roman" panose="02020603050405020304" pitchFamily="18" charset="0"/>
                <a:cs typeface="Times New Roman" panose="02020603050405020304" pitchFamily="18" charset="0"/>
              </a:rPr>
              <a:t>PH</a:t>
            </a:r>
            <a:r>
              <a:rPr lang="zh-CN" altLang="en-US" dirty="0">
                <a:solidFill>
                  <a:schemeClr val="tx1"/>
                </a:solidFill>
                <a:latin typeface="Times New Roman" panose="02020603050405020304" pitchFamily="18" charset="0"/>
              </a:rPr>
              <a:t>值一样的定义来规定其酸碱度：</a:t>
            </a:r>
            <a:r>
              <a:rPr lang="en-US" altLang="zh-CN" dirty="0">
                <a:solidFill>
                  <a:schemeClr val="tx1"/>
                </a:solidFill>
                <a:latin typeface="Times New Roman" panose="02020603050405020304" pitchFamily="18" charset="0"/>
                <a:cs typeface="Times New Roman" panose="02020603050405020304" pitchFamily="18" charset="0"/>
              </a:rPr>
              <a:t>PD=       </a:t>
            </a:r>
            <a:r>
              <a:rPr lang="en-US" altLang="zh-CN" err="1">
                <a:solidFill>
                  <a:schemeClr val="tx1"/>
                </a:solidFill>
                <a:latin typeface="Times New Roman" panose="02020603050405020304" pitchFamily="18" charset="0"/>
                <a:cs typeface="Times New Roman" panose="02020603050405020304" pitchFamily="18" charset="0"/>
              </a:rPr>
              <a:t>  -lg</a:t>
            </a:r>
            <a:r>
              <a:rPr lang="en-US" altLang="zh-CN">
                <a:solidFill>
                  <a:schemeClr val="tx1"/>
                </a:solidFill>
                <a:latin typeface="Times New Roman" panose="02020603050405020304" pitchFamily="18" charset="0"/>
                <a:cs typeface="Times New Roman" panose="02020603050405020304" pitchFamily="18" charset="0"/>
              </a:rPr>
              <a:t>[D</a:t>
            </a:r>
            <a:r>
              <a:rPr lang="en-US" altLang="zh-CN" sz="3600" baseline="30000">
                <a:solidFill>
                  <a:schemeClr val="tx1"/>
                </a:solidFill>
                <a:latin typeface="Times New Roman" panose="02020603050405020304" pitchFamily="18" charset="0"/>
                <a:cs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a:t>
            </a:r>
            <a:r>
              <a:rPr lang="zh-CN" altLang="en-US" dirty="0">
                <a:solidFill>
                  <a:schemeClr val="tx1"/>
                </a:solidFill>
                <a:latin typeface="Times New Roman" panose="02020603050405020304" pitchFamily="18" charset="0"/>
              </a:rPr>
              <a:t>，下列有关</a:t>
            </a:r>
            <a:r>
              <a:rPr lang="en-US" altLang="zh-CN">
                <a:solidFill>
                  <a:schemeClr val="tx1"/>
                </a:solidFill>
                <a:latin typeface="Times New Roman" panose="02020603050405020304" pitchFamily="18" charset="0"/>
                <a:cs typeface="Times New Roman" panose="02020603050405020304" pitchFamily="18" charset="0"/>
              </a:rPr>
              <a:t>PD</a:t>
            </a:r>
            <a:r>
              <a:rPr lang="zh-CN" altLang="en-US" dirty="0">
                <a:solidFill>
                  <a:schemeClr val="tx1"/>
                </a:solidFill>
                <a:latin typeface="Times New Roman" panose="02020603050405020304" pitchFamily="18" charset="0"/>
              </a:rPr>
              <a:t>的叙述，正确的是（</a:t>
            </a:r>
            <a:r>
              <a:rPr lang="zh-CN" altLang="en-US" dirty="0">
                <a:solidFill>
                  <a:schemeClr val="tx1"/>
                </a:solidFill>
                <a:latin typeface="Times New Roman" panose="02020603050405020304" pitchFamily="18" charset="0"/>
                <a:cs typeface="Times New Roman" panose="02020603050405020304" pitchFamily="18" charset="0"/>
              </a:rPr>
              <a:t> </a:t>
            </a:r>
            <a:r>
              <a:rPr lang="zh-CN" altLang="en-US" dirty="0">
                <a:solidFill>
                  <a:schemeClr val="tx1"/>
                </a:solidFill>
                <a:latin typeface="Times New Roman" panose="02020603050405020304" pitchFamily="18" charset="0"/>
              </a:rPr>
              <a:t>）</a:t>
            </a:r>
            <a:r>
              <a:rPr lang="zh-CN" altLang="en-US" dirty="0">
                <a:solidFill>
                  <a:schemeClr val="tx1"/>
                </a:solidFill>
                <a:latin typeface="Times New Roman" panose="02020603050405020304" pitchFamily="18" charset="0"/>
                <a:cs typeface="Times New Roman" panose="02020603050405020304" pitchFamily="18" charset="0"/>
              </a:rPr>
              <a:t> </a:t>
            </a:r>
            <a:br>
              <a:rPr lang="zh-CN" altLang="en-US" dirty="0">
                <a:solidFill>
                  <a:schemeClr val="tx1"/>
                </a:solidFill>
                <a:latin typeface="Times New Roman" panose="02020603050405020304" pitchFamily="18" charset="0"/>
                <a:cs typeface="Times New Roman" panose="02020603050405020304" pitchFamily="18" charset="0"/>
              </a:rPr>
            </a:br>
            <a:r>
              <a:rPr lang="en-US" altLang="zh-CN" dirty="0">
                <a:solidFill>
                  <a:schemeClr val="tx1"/>
                </a:solidFill>
                <a:latin typeface="Times New Roman" panose="02020603050405020304" pitchFamily="18" charset="0"/>
                <a:cs typeface="Times New Roman" panose="02020603050405020304" pitchFamily="18" charset="0"/>
              </a:rPr>
              <a:t>①</a:t>
            </a:r>
            <a:r>
              <a:rPr lang="zh-CN" altLang="en-US" dirty="0">
                <a:solidFill>
                  <a:schemeClr val="tx1"/>
                </a:solidFill>
                <a:latin typeface="Times New Roman" panose="02020603050405020304" pitchFamily="18" charset="0"/>
              </a:rPr>
              <a:t>中性</a:t>
            </a:r>
            <a:r>
              <a:rPr lang="en-US" altLang="zh-CN">
                <a:solidFill>
                  <a:schemeClr val="tx1"/>
                </a:solidFill>
                <a:latin typeface="Times New Roman" panose="02020603050405020304" pitchFamily="18" charset="0"/>
                <a:cs typeface="Times New Roman" panose="02020603050405020304" pitchFamily="18" charset="0"/>
              </a:rPr>
              <a:t>D</a:t>
            </a:r>
            <a:r>
              <a:rPr lang="en-US" altLang="zh-CN" sz="2400">
                <a:solidFill>
                  <a:schemeClr val="tx1"/>
                </a:solidFill>
                <a:latin typeface="Times New Roman" panose="02020603050405020304" pitchFamily="18" charset="0"/>
                <a:cs typeface="Times New Roman" panose="02020603050405020304" pitchFamily="18" charset="0"/>
              </a:rPr>
              <a:t>2</a:t>
            </a:r>
            <a:r>
              <a:rPr lang="en-US" altLang="zh-CN">
                <a:solidFill>
                  <a:schemeClr val="tx1"/>
                </a:solidFill>
                <a:latin typeface="Times New Roman" panose="02020603050405020304" pitchFamily="18" charset="0"/>
                <a:cs typeface="Times New Roman" panose="02020603050405020304" pitchFamily="18" charset="0"/>
              </a:rPr>
              <a:t>O</a:t>
            </a:r>
            <a:r>
              <a:rPr lang="zh-CN" altLang="en-US">
                <a:solidFill>
                  <a:schemeClr val="tx1"/>
                </a:solidFill>
                <a:latin typeface="Times New Roman" panose="02020603050405020304" pitchFamily="18" charset="0"/>
              </a:rPr>
              <a:t>的</a:t>
            </a:r>
            <a:r>
              <a:rPr lang="en-US" altLang="zh-CN">
                <a:solidFill>
                  <a:schemeClr val="tx1"/>
                </a:solidFill>
                <a:latin typeface="Times New Roman" panose="02020603050405020304" pitchFamily="18" charset="0"/>
                <a:cs typeface="Times New Roman" panose="02020603050405020304" pitchFamily="18" charset="0"/>
              </a:rPr>
              <a:t>PD=7                  </a:t>
            </a:r>
            <a:endParaRPr lang="en-US" altLang="zh-CN">
              <a:solidFill>
                <a:schemeClr val="tx1"/>
              </a:solidFill>
              <a:latin typeface="Times New Roman" panose="02020603050405020304" pitchFamily="18" charset="0"/>
              <a:cs typeface="Times New Roman" panose="02020603050405020304" pitchFamily="18" charset="0"/>
            </a:endParaRPr>
          </a:p>
          <a:p>
            <a:pPr eaLnBrk="1" hangingPunct="1"/>
            <a:r>
              <a:rPr lang="en-US" altLang="zh-CN">
                <a:solidFill>
                  <a:schemeClr val="tx1"/>
                </a:solidFill>
                <a:latin typeface="Times New Roman" panose="02020603050405020304" pitchFamily="18" charset="0"/>
                <a:cs typeface="Times New Roman" panose="02020603050405020304" pitchFamily="18" charset="0"/>
              </a:rPr>
              <a:t>②</a:t>
            </a:r>
            <a:r>
              <a:rPr lang="zh-CN" altLang="en-US" dirty="0">
                <a:solidFill>
                  <a:schemeClr val="tx1"/>
                </a:solidFill>
                <a:latin typeface="Times New Roman" panose="02020603050405020304" pitchFamily="18" charset="0"/>
              </a:rPr>
              <a:t>在</a:t>
            </a:r>
            <a:r>
              <a:rPr lang="en-US" altLang="zh-CN" dirty="0">
                <a:solidFill>
                  <a:schemeClr val="tx1"/>
                </a:solidFill>
                <a:latin typeface="Times New Roman" panose="02020603050405020304" pitchFamily="18" charset="0"/>
                <a:cs typeface="Times New Roman" panose="02020603050405020304" pitchFamily="18" charset="0"/>
              </a:rPr>
              <a:t>1</a:t>
            </a:r>
            <a:r>
              <a:rPr lang="en-US" altLang="zh-CN">
                <a:solidFill>
                  <a:schemeClr val="tx1"/>
                </a:solidFill>
                <a:latin typeface="Times New Roman" panose="02020603050405020304" pitchFamily="18" charset="0"/>
                <a:cs typeface="Times New Roman" panose="02020603050405020304" pitchFamily="18" charset="0"/>
              </a:rPr>
              <a:t>LD</a:t>
            </a:r>
            <a:r>
              <a:rPr lang="en-US" altLang="zh-CN" baseline="-30000">
                <a:solidFill>
                  <a:schemeClr val="tx1"/>
                </a:solidFill>
                <a:latin typeface="Times New Roman" panose="02020603050405020304" pitchFamily="18" charset="0"/>
                <a:cs typeface="Times New Roman" panose="02020603050405020304" pitchFamily="18" charset="0"/>
              </a:rPr>
              <a:t>2</a:t>
            </a:r>
            <a:r>
              <a:rPr lang="en-US" altLang="zh-CN">
                <a:solidFill>
                  <a:schemeClr val="tx1"/>
                </a:solidFill>
                <a:latin typeface="Times New Roman" panose="02020603050405020304" pitchFamily="18" charset="0"/>
                <a:cs typeface="Times New Roman" panose="02020603050405020304" pitchFamily="18" charset="0"/>
              </a:rPr>
              <a:t>O</a:t>
            </a:r>
            <a:r>
              <a:rPr lang="zh-CN" altLang="en-US" dirty="0">
                <a:solidFill>
                  <a:schemeClr val="tx1"/>
                </a:solidFill>
                <a:latin typeface="Times New Roman" panose="02020603050405020304" pitchFamily="18" charset="0"/>
              </a:rPr>
              <a:t>中，溶解</a:t>
            </a:r>
            <a:r>
              <a:rPr lang="en-US" altLang="zh-CN" dirty="0">
                <a:solidFill>
                  <a:schemeClr val="tx1"/>
                </a:solidFill>
                <a:latin typeface="Times New Roman" panose="02020603050405020304" pitchFamily="18" charset="0"/>
                <a:cs typeface="Times New Roman" panose="02020603050405020304" pitchFamily="18" charset="0"/>
              </a:rPr>
              <a:t>0.01</a:t>
            </a:r>
            <a:r>
              <a:rPr lang="en-US" altLang="zh-CN" err="1">
                <a:solidFill>
                  <a:schemeClr val="tx1"/>
                </a:solidFill>
                <a:latin typeface="Times New Roman" panose="02020603050405020304" pitchFamily="18" charset="0"/>
                <a:cs typeface="Times New Roman" panose="02020603050405020304" pitchFamily="18" charset="0"/>
              </a:rPr>
              <a:t>molNaOD</a:t>
            </a:r>
            <a:r>
              <a:rPr lang="zh-CN" altLang="en-US">
                <a:solidFill>
                  <a:schemeClr val="tx1"/>
                </a:solidFill>
                <a:latin typeface="Times New Roman" panose="02020603050405020304" pitchFamily="18" charset="0"/>
              </a:rPr>
              <a:t>，其</a:t>
            </a:r>
            <a:r>
              <a:rPr lang="en-US" altLang="zh-CN">
                <a:solidFill>
                  <a:schemeClr val="tx1"/>
                </a:solidFill>
                <a:latin typeface="Times New Roman" panose="02020603050405020304" pitchFamily="18" charset="0"/>
                <a:cs typeface="Times New Roman" panose="02020603050405020304" pitchFamily="18" charset="0"/>
              </a:rPr>
              <a:t>PD</a:t>
            </a:r>
            <a:r>
              <a:rPr lang="zh-CN" altLang="en-US" dirty="0">
                <a:solidFill>
                  <a:schemeClr val="tx1"/>
                </a:solidFill>
                <a:latin typeface="Times New Roman" panose="02020603050405020304" pitchFamily="18" charset="0"/>
              </a:rPr>
              <a:t>值为</a:t>
            </a:r>
            <a:r>
              <a:rPr lang="en-US" altLang="zh-CN" dirty="0">
                <a:solidFill>
                  <a:schemeClr val="tx1"/>
                </a:solidFill>
                <a:latin typeface="Times New Roman" panose="02020603050405020304" pitchFamily="18" charset="0"/>
                <a:cs typeface="Times New Roman" panose="02020603050405020304" pitchFamily="18" charset="0"/>
              </a:rPr>
              <a:t>12 </a:t>
            </a:r>
            <a:br>
              <a:rPr lang="en-US" altLang="zh-CN" dirty="0">
                <a:solidFill>
                  <a:schemeClr val="tx1"/>
                </a:solidFill>
                <a:latin typeface="Times New Roman" panose="02020603050405020304" pitchFamily="18" charset="0"/>
                <a:cs typeface="Times New Roman" panose="02020603050405020304" pitchFamily="18" charset="0"/>
              </a:rPr>
            </a:br>
            <a:r>
              <a:rPr lang="en-US" altLang="zh-CN" dirty="0">
                <a:solidFill>
                  <a:schemeClr val="tx1"/>
                </a:solidFill>
                <a:latin typeface="Times New Roman" panose="02020603050405020304" pitchFamily="18" charset="0"/>
                <a:cs typeface="Times New Roman" panose="02020603050405020304" pitchFamily="18" charset="0"/>
              </a:rPr>
              <a:t>③1</a:t>
            </a:r>
            <a:r>
              <a:rPr lang="en-US" altLang="zh-CN">
                <a:solidFill>
                  <a:schemeClr val="tx1"/>
                </a:solidFill>
                <a:latin typeface="Times New Roman" panose="02020603050405020304" pitchFamily="18" charset="0"/>
                <a:cs typeface="Times New Roman" panose="02020603050405020304" pitchFamily="18" charset="0"/>
              </a:rPr>
              <a:t>L0.01mol/L</a:t>
            </a:r>
            <a:r>
              <a:rPr lang="zh-CN" altLang="en-US">
                <a:solidFill>
                  <a:schemeClr val="tx1"/>
                </a:solidFill>
                <a:latin typeface="Times New Roman" panose="02020603050405020304" pitchFamily="18" charset="0"/>
              </a:rPr>
              <a:t>的</a:t>
            </a:r>
            <a:r>
              <a:rPr lang="en-US" altLang="zh-CN" err="1">
                <a:solidFill>
                  <a:schemeClr val="tx1"/>
                </a:solidFill>
                <a:latin typeface="Times New Roman" panose="02020603050405020304" pitchFamily="18" charset="0"/>
                <a:cs typeface="Times New Roman" panose="02020603050405020304" pitchFamily="18" charset="0"/>
              </a:rPr>
              <a:t>DCl</a:t>
            </a:r>
            <a:r>
              <a:rPr lang="zh-CN" altLang="en-US" dirty="0">
                <a:solidFill>
                  <a:schemeClr val="tx1"/>
                </a:solidFill>
                <a:latin typeface="Times New Roman" panose="02020603050405020304" pitchFamily="18" charset="0"/>
              </a:rPr>
              <a:t>的重水溶液，</a:t>
            </a:r>
            <a:r>
              <a:rPr lang="en-US" altLang="zh-CN">
                <a:solidFill>
                  <a:schemeClr val="tx1"/>
                </a:solidFill>
                <a:latin typeface="Times New Roman" panose="02020603050405020304" pitchFamily="18" charset="0"/>
                <a:cs typeface="Times New Roman" panose="02020603050405020304" pitchFamily="18" charset="0"/>
              </a:rPr>
              <a:t>PD=2 </a:t>
            </a:r>
            <a:br>
              <a:rPr lang="en-US" altLang="zh-CN">
                <a:solidFill>
                  <a:schemeClr val="tx1"/>
                </a:solidFill>
                <a:latin typeface="Times New Roman" panose="02020603050405020304" pitchFamily="18" charset="0"/>
                <a:cs typeface="Times New Roman" panose="02020603050405020304" pitchFamily="18" charset="0"/>
              </a:rPr>
            </a:br>
            <a:r>
              <a:rPr lang="en-US" altLang="zh-CN">
                <a:solidFill>
                  <a:schemeClr val="tx1"/>
                </a:solidFill>
                <a:latin typeface="Times New Roman" panose="02020603050405020304" pitchFamily="18" charset="0"/>
                <a:cs typeface="Times New Roman" panose="02020603050405020304" pitchFamily="18" charset="0"/>
              </a:rPr>
              <a:t>④</a:t>
            </a:r>
            <a:r>
              <a:rPr lang="zh-CN" altLang="en-US" dirty="0">
                <a:solidFill>
                  <a:schemeClr val="tx1"/>
                </a:solidFill>
                <a:latin typeface="Times New Roman" panose="02020603050405020304" pitchFamily="18" charset="0"/>
              </a:rPr>
              <a:t>在</a:t>
            </a:r>
            <a:r>
              <a:rPr lang="en-US" altLang="zh-CN" dirty="0">
                <a:solidFill>
                  <a:schemeClr val="tx1"/>
                </a:solidFill>
                <a:latin typeface="Times New Roman" panose="02020603050405020304" pitchFamily="18" charset="0"/>
                <a:cs typeface="Times New Roman" panose="02020603050405020304" pitchFamily="18" charset="0"/>
              </a:rPr>
              <a:t>100</a:t>
            </a:r>
            <a:r>
              <a:rPr lang="en-US" altLang="zh-CN" err="1">
                <a:solidFill>
                  <a:schemeClr val="tx1"/>
                </a:solidFill>
                <a:latin typeface="Times New Roman" panose="02020603050405020304" pitchFamily="18" charset="0"/>
                <a:cs typeface="Times New Roman" panose="02020603050405020304" pitchFamily="18" charset="0"/>
              </a:rPr>
              <a:t>mL 0.25mol/L DCl</a:t>
            </a:r>
            <a:r>
              <a:rPr lang="zh-CN" altLang="en-US" dirty="0">
                <a:solidFill>
                  <a:schemeClr val="tx1"/>
                </a:solidFill>
                <a:latin typeface="Times New Roman" panose="02020603050405020304" pitchFamily="18" charset="0"/>
              </a:rPr>
              <a:t>的重水溶液中，加入</a:t>
            </a:r>
            <a:r>
              <a:rPr lang="en-US" altLang="zh-CN" dirty="0">
                <a:solidFill>
                  <a:schemeClr val="tx1"/>
                </a:solidFill>
                <a:latin typeface="Times New Roman" panose="02020603050405020304" pitchFamily="18" charset="0"/>
                <a:cs typeface="Times New Roman" panose="02020603050405020304" pitchFamily="18" charset="0"/>
              </a:rPr>
              <a:t>50</a:t>
            </a:r>
            <a:r>
              <a:rPr lang="en-US" altLang="zh-CN" err="1">
                <a:solidFill>
                  <a:schemeClr val="tx1"/>
                </a:solidFill>
                <a:latin typeface="Times New Roman" panose="02020603050405020304" pitchFamily="18" charset="0"/>
                <a:cs typeface="Times New Roman" panose="02020603050405020304" pitchFamily="18" charset="0"/>
              </a:rPr>
              <a:t>mL 0.2mol/L NaOD</a:t>
            </a:r>
            <a:r>
              <a:rPr lang="zh-CN" altLang="en-US" dirty="0">
                <a:solidFill>
                  <a:schemeClr val="tx1"/>
                </a:solidFill>
                <a:latin typeface="Times New Roman" panose="02020603050405020304" pitchFamily="18" charset="0"/>
              </a:rPr>
              <a:t>的重水溶液，反应后溶液的</a:t>
            </a:r>
            <a:r>
              <a:rPr lang="en-US" altLang="zh-CN">
                <a:solidFill>
                  <a:schemeClr val="tx1"/>
                </a:solidFill>
                <a:latin typeface="Times New Roman" panose="02020603050405020304" pitchFamily="18" charset="0"/>
                <a:cs typeface="Times New Roman" panose="02020603050405020304" pitchFamily="18" charset="0"/>
              </a:rPr>
              <a:t>PD=1 </a:t>
            </a:r>
            <a:endParaRPr lang="en-US" altLang="zh-CN">
              <a:solidFill>
                <a:schemeClr val="tx1"/>
              </a:solidFill>
              <a:latin typeface="Times New Roman" panose="02020603050405020304" pitchFamily="18" charset="0"/>
            </a:endParaRPr>
          </a:p>
          <a:p>
            <a:pPr eaLnBrk="1" hangingPunct="1"/>
            <a:r>
              <a:rPr lang="en-US" altLang="zh-CN">
                <a:solidFill>
                  <a:schemeClr val="tx1"/>
                </a:solidFill>
                <a:latin typeface="Times New Roman" panose="02020603050405020304" pitchFamily="18" charset="0"/>
                <a:cs typeface="Times New Roman" panose="02020603050405020304" pitchFamily="18" charset="0"/>
              </a:rPr>
              <a:t>A</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①②     B</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③④      C</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①③④    D</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cs typeface="Times New Roman" panose="02020603050405020304" pitchFamily="18" charset="0"/>
              </a:rPr>
              <a:t>①②③④</a:t>
            </a:r>
            <a:endParaRPr lang="en-US" altLang="zh-CN">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91138" name="文本框 91137"/>
          <p:cNvSpPr txBox="1"/>
          <p:nvPr/>
        </p:nvSpPr>
        <p:spPr>
          <a:xfrm>
            <a:off x="304800" y="152400"/>
            <a:ext cx="8839200" cy="6184900"/>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选</a:t>
            </a:r>
            <a:r>
              <a:rPr lang="en-US" altLang="zh-CN">
                <a:solidFill>
                  <a:schemeClr val="tx1"/>
                </a:solidFill>
                <a:latin typeface="Times New Roman" panose="02020603050405020304" pitchFamily="18" charset="0"/>
              </a:rPr>
              <a:t>D</a:t>
            </a:r>
            <a:r>
              <a:rPr lang="zh-CN" altLang="en-US">
                <a:solidFill>
                  <a:schemeClr val="tx1"/>
                </a:solidFill>
                <a:latin typeface="宋体" panose="02010600030101010101" pitchFamily="2" charset="-122"/>
              </a:rPr>
              <a:t>。用</a:t>
            </a:r>
            <a:r>
              <a:rPr lang="en-US" altLang="zh-CN">
                <a:solidFill>
                  <a:schemeClr val="tx1"/>
                </a:solidFill>
                <a:latin typeface="Times New Roman" panose="02020603050405020304" pitchFamily="18" charset="0"/>
              </a:rPr>
              <a:t>H</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zh-CN" altLang="en-US">
                <a:solidFill>
                  <a:schemeClr val="tx1"/>
                </a:solidFill>
                <a:latin typeface="宋体" panose="02010600030101010101" pitchFamily="2" charset="-122"/>
              </a:rPr>
              <a:t>、</a:t>
            </a:r>
            <a:r>
              <a:rPr lang="en-US" altLang="zh-CN" err="1">
                <a:solidFill>
                  <a:schemeClr val="tx1"/>
                </a:solidFill>
                <a:latin typeface="Times New Roman" panose="02020603050405020304" pitchFamily="18" charset="0"/>
              </a:rPr>
              <a:t>NaOH</a:t>
            </a:r>
            <a:r>
              <a:rPr lang="zh-CN" altLang="en-US">
                <a:solidFill>
                  <a:schemeClr val="tx1"/>
                </a:solidFill>
                <a:latin typeface="宋体" panose="02010600030101010101" pitchFamily="2" charset="-122"/>
              </a:rPr>
              <a:t>、</a:t>
            </a:r>
            <a:r>
              <a:rPr lang="en-US" altLang="zh-CN" err="1">
                <a:solidFill>
                  <a:schemeClr val="tx1"/>
                </a:solidFill>
                <a:latin typeface="Times New Roman" panose="02020603050405020304" pitchFamily="18" charset="0"/>
              </a:rPr>
              <a:t>HCl</a:t>
            </a:r>
            <a:r>
              <a:rPr lang="zh-CN" altLang="en-US" dirty="0">
                <a:solidFill>
                  <a:schemeClr val="tx1"/>
                </a:solidFill>
                <a:latin typeface="宋体" panose="02010600030101010101" pitchFamily="2" charset="-122"/>
              </a:rPr>
              <a:t>来替代题目中的</a:t>
            </a:r>
            <a:r>
              <a:rPr lang="en-US" altLang="zh-CN">
                <a:solidFill>
                  <a:schemeClr val="tx1"/>
                </a:solidFill>
                <a:latin typeface="Times New Roman" panose="02020603050405020304" pitchFamily="18" charset="0"/>
              </a:rPr>
              <a:t>D</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zh-CN" altLang="en-US">
                <a:solidFill>
                  <a:schemeClr val="tx1"/>
                </a:solidFill>
                <a:latin typeface="宋体" panose="02010600030101010101" pitchFamily="2" charset="-122"/>
              </a:rPr>
              <a:t>、</a:t>
            </a:r>
            <a:r>
              <a:rPr lang="en-US" altLang="zh-CN" err="1">
                <a:solidFill>
                  <a:schemeClr val="tx1"/>
                </a:solidFill>
                <a:latin typeface="Times New Roman" panose="02020603050405020304" pitchFamily="18" charset="0"/>
              </a:rPr>
              <a:t>NaOD</a:t>
            </a:r>
            <a:r>
              <a:rPr lang="zh-CN" altLang="en-US">
                <a:solidFill>
                  <a:schemeClr val="tx1"/>
                </a:solidFill>
                <a:latin typeface="宋体" panose="02010600030101010101" pitchFamily="2" charset="-122"/>
              </a:rPr>
              <a:t>、</a:t>
            </a:r>
            <a:r>
              <a:rPr lang="en-US" altLang="zh-CN" err="1">
                <a:solidFill>
                  <a:schemeClr val="tx1"/>
                </a:solidFill>
                <a:latin typeface="Times New Roman" panose="02020603050405020304" pitchFamily="18" charset="0"/>
              </a:rPr>
              <a:t>DCl</a:t>
            </a:r>
            <a:r>
              <a:rPr lang="zh-CN" altLang="en-US" dirty="0">
                <a:solidFill>
                  <a:schemeClr val="tx1"/>
                </a:solidFill>
                <a:latin typeface="宋体" panose="02010600030101010101" pitchFamily="2" charset="-122"/>
              </a:rPr>
              <a:t>，并结合水的离子积常数、中和反应和</a:t>
            </a:r>
            <a:r>
              <a:rPr lang="en-US" altLang="zh-CN">
                <a:solidFill>
                  <a:schemeClr val="tx1"/>
                </a:solidFill>
                <a:latin typeface="Times New Roman" panose="02020603050405020304" pitchFamily="18" charset="0"/>
              </a:rPr>
              <a:t>PH</a:t>
            </a:r>
            <a:r>
              <a:rPr lang="zh-CN" altLang="en-US" dirty="0">
                <a:solidFill>
                  <a:schemeClr val="tx1"/>
                </a:solidFill>
                <a:latin typeface="宋体" panose="02010600030101010101" pitchFamily="2" charset="-122"/>
              </a:rPr>
              <a:t>等知识来推断：因为常温下中性溶液的</a:t>
            </a:r>
            <a:r>
              <a:rPr lang="en-US" altLang="zh-CN">
                <a:solidFill>
                  <a:schemeClr val="tx1"/>
                </a:solidFill>
                <a:latin typeface="Times New Roman" panose="02020603050405020304" pitchFamily="18" charset="0"/>
              </a:rPr>
              <a:t>PH=7</a:t>
            </a:r>
            <a:r>
              <a:rPr lang="zh-CN" altLang="en-US" dirty="0">
                <a:solidFill>
                  <a:schemeClr val="tx1"/>
                </a:solidFill>
                <a:latin typeface="宋体" panose="02010600030101010101" pitchFamily="2" charset="-122"/>
              </a:rPr>
              <a:t>，因此中性</a:t>
            </a:r>
            <a:r>
              <a:rPr lang="en-US" altLang="zh-CN">
                <a:solidFill>
                  <a:schemeClr val="tx1"/>
                </a:solidFill>
                <a:latin typeface="Times New Roman" panose="02020603050405020304" pitchFamily="18" charset="0"/>
              </a:rPr>
              <a:t>D2O</a:t>
            </a:r>
            <a:r>
              <a:rPr lang="zh-CN" altLang="en-US">
                <a:solidFill>
                  <a:schemeClr val="tx1"/>
                </a:solidFill>
                <a:latin typeface="宋体" panose="02010600030101010101" pitchFamily="2" charset="-122"/>
              </a:rPr>
              <a:t>的</a:t>
            </a:r>
            <a:r>
              <a:rPr lang="en-US" altLang="zh-CN">
                <a:solidFill>
                  <a:schemeClr val="tx1"/>
                </a:solidFill>
                <a:latin typeface="Times New Roman" panose="02020603050405020304" pitchFamily="18" charset="0"/>
              </a:rPr>
              <a:t>PD=7</a:t>
            </a:r>
            <a:r>
              <a:rPr lang="zh-CN" altLang="en-US">
                <a:solidFill>
                  <a:schemeClr val="tx1"/>
                </a:solidFill>
                <a:latin typeface="宋体" panose="02010600030101010101" pitchFamily="2" charset="-122"/>
              </a:rPr>
              <a:t>；</a:t>
            </a:r>
            <a:r>
              <a:rPr lang="en-US" altLang="zh-CN" err="1">
                <a:solidFill>
                  <a:schemeClr val="tx1"/>
                </a:solidFill>
                <a:latin typeface="Times New Roman" panose="02020603050405020304" pitchFamily="18" charset="0"/>
              </a:rPr>
              <a:t>0.01mol/LNaOH</a:t>
            </a:r>
            <a:r>
              <a:rPr lang="zh-CN" altLang="en-US" dirty="0">
                <a:solidFill>
                  <a:schemeClr val="tx1"/>
                </a:solidFill>
                <a:latin typeface="宋体" panose="02010600030101010101" pitchFamily="2" charset="-122"/>
              </a:rPr>
              <a:t>溶液的</a:t>
            </a:r>
            <a:r>
              <a:rPr lang="en-US" altLang="zh-CN">
                <a:solidFill>
                  <a:schemeClr val="tx1"/>
                </a:solidFill>
                <a:latin typeface="Times New Roman" panose="02020603050405020304" pitchFamily="18" charset="0"/>
              </a:rPr>
              <a:t>PH=12</a:t>
            </a:r>
            <a:r>
              <a:rPr lang="zh-CN" altLang="en-US" dirty="0">
                <a:solidFill>
                  <a:schemeClr val="tx1"/>
                </a:solidFill>
                <a:latin typeface="宋体" panose="02010600030101010101" pitchFamily="2" charset="-122"/>
              </a:rPr>
              <a:t>，对应浓度的</a:t>
            </a:r>
            <a:r>
              <a:rPr lang="en-US" altLang="zh-CN" err="1">
                <a:solidFill>
                  <a:schemeClr val="tx1"/>
                </a:solidFill>
                <a:latin typeface="Times New Roman" panose="02020603050405020304" pitchFamily="18" charset="0"/>
              </a:rPr>
              <a:t>NaOD</a:t>
            </a:r>
            <a:r>
              <a:rPr lang="zh-CN" altLang="en-US">
                <a:solidFill>
                  <a:schemeClr val="tx1"/>
                </a:solidFill>
                <a:latin typeface="宋体" panose="02010600030101010101" pitchFamily="2" charset="-122"/>
              </a:rPr>
              <a:t>的</a:t>
            </a:r>
            <a:r>
              <a:rPr lang="en-US" altLang="zh-CN">
                <a:solidFill>
                  <a:schemeClr val="tx1"/>
                </a:solidFill>
                <a:latin typeface="Times New Roman" panose="02020603050405020304" pitchFamily="18" charset="0"/>
              </a:rPr>
              <a:t>PD=12</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0.01mol/L</a:t>
            </a:r>
            <a:r>
              <a:rPr lang="zh-CN" altLang="en-US">
                <a:solidFill>
                  <a:schemeClr val="tx1"/>
                </a:solidFill>
                <a:latin typeface="宋体" panose="02010600030101010101" pitchFamily="2" charset="-122"/>
              </a:rPr>
              <a:t>的</a:t>
            </a:r>
            <a:r>
              <a:rPr lang="en-US" altLang="zh-CN" err="1">
                <a:solidFill>
                  <a:schemeClr val="tx1"/>
                </a:solidFill>
                <a:latin typeface="Times New Roman" panose="02020603050405020304" pitchFamily="18" charset="0"/>
              </a:rPr>
              <a:t>HCl</a:t>
            </a:r>
            <a:r>
              <a:rPr lang="zh-CN" altLang="en-US">
                <a:solidFill>
                  <a:schemeClr val="tx1"/>
                </a:solidFill>
                <a:latin typeface="宋体" panose="02010600030101010101" pitchFamily="2" charset="-122"/>
              </a:rPr>
              <a:t>的</a:t>
            </a:r>
            <a:r>
              <a:rPr lang="en-US" altLang="zh-CN">
                <a:solidFill>
                  <a:schemeClr val="tx1"/>
                </a:solidFill>
                <a:latin typeface="Times New Roman" panose="02020603050405020304" pitchFamily="18" charset="0"/>
              </a:rPr>
              <a:t>PH=2</a:t>
            </a:r>
            <a:r>
              <a:rPr lang="zh-CN" altLang="en-US" dirty="0">
                <a:solidFill>
                  <a:schemeClr val="tx1"/>
                </a:solidFill>
                <a:latin typeface="宋体" panose="02010600030101010101" pitchFamily="2" charset="-122"/>
              </a:rPr>
              <a:t>，对应的</a:t>
            </a:r>
            <a:r>
              <a:rPr lang="en-US" altLang="zh-CN" dirty="0">
                <a:solidFill>
                  <a:schemeClr val="tx1"/>
                </a:solidFill>
                <a:latin typeface="Times New Roman" panose="02020603050405020304" pitchFamily="18" charset="0"/>
              </a:rPr>
              <a:t>0.01</a:t>
            </a:r>
            <a:r>
              <a:rPr lang="en-US" altLang="zh-CN">
                <a:solidFill>
                  <a:schemeClr val="tx1"/>
                </a:solidFill>
                <a:latin typeface="Times New Roman" panose="02020603050405020304" pitchFamily="18" charset="0"/>
              </a:rPr>
              <a:t>mol/L</a:t>
            </a:r>
            <a:r>
              <a:rPr lang="zh-CN" altLang="en-US">
                <a:solidFill>
                  <a:schemeClr val="tx1"/>
                </a:solidFill>
                <a:latin typeface="宋体" panose="02010600030101010101" pitchFamily="2" charset="-122"/>
              </a:rPr>
              <a:t>的</a:t>
            </a:r>
            <a:r>
              <a:rPr lang="en-US" altLang="zh-CN" err="1">
                <a:solidFill>
                  <a:schemeClr val="tx1"/>
                </a:solidFill>
                <a:latin typeface="Times New Roman" panose="02020603050405020304" pitchFamily="18" charset="0"/>
              </a:rPr>
              <a:t>DCl </a:t>
            </a:r>
            <a:r>
              <a:rPr lang="zh-CN" altLang="en-US">
                <a:solidFill>
                  <a:schemeClr val="tx1"/>
                </a:solidFill>
                <a:latin typeface="宋体" panose="02010600030101010101" pitchFamily="2" charset="-122"/>
              </a:rPr>
              <a:t>的</a:t>
            </a:r>
            <a:r>
              <a:rPr lang="en-US" altLang="zh-CN">
                <a:solidFill>
                  <a:schemeClr val="tx1"/>
                </a:solidFill>
                <a:latin typeface="Times New Roman" panose="02020603050405020304" pitchFamily="18" charset="0"/>
              </a:rPr>
              <a:t>PD=2</a:t>
            </a:r>
            <a:r>
              <a:rPr lang="zh-CN" altLang="en-US">
                <a:solidFill>
                  <a:schemeClr val="tx1"/>
                </a:solidFill>
                <a:latin typeface="宋体" panose="02010600030101010101" pitchFamily="2" charset="-122"/>
              </a:rPr>
              <a:t>；</a:t>
            </a:r>
            <a:r>
              <a:rPr lang="en-US" altLang="zh-CN" err="1">
                <a:solidFill>
                  <a:schemeClr val="tx1"/>
                </a:solidFill>
                <a:latin typeface="Times New Roman" panose="02020603050405020304" pitchFamily="18" charset="0"/>
              </a:rPr>
              <a:t>100mL 0.25mol/L HCl</a:t>
            </a:r>
            <a:r>
              <a:rPr lang="zh-CN" altLang="en-US" dirty="0">
                <a:solidFill>
                  <a:schemeClr val="tx1"/>
                </a:solidFill>
                <a:latin typeface="宋体" panose="02010600030101010101" pitchFamily="2" charset="-122"/>
              </a:rPr>
              <a:t>与</a:t>
            </a:r>
            <a:r>
              <a:rPr lang="en-US" altLang="zh-CN" dirty="0">
                <a:solidFill>
                  <a:schemeClr val="tx1"/>
                </a:solidFill>
                <a:latin typeface="Times New Roman" panose="02020603050405020304" pitchFamily="18" charset="0"/>
              </a:rPr>
              <a:t>50</a:t>
            </a:r>
            <a:r>
              <a:rPr lang="en-US" altLang="zh-CN" err="1">
                <a:solidFill>
                  <a:schemeClr val="tx1"/>
                </a:solidFill>
                <a:latin typeface="Times New Roman" panose="02020603050405020304" pitchFamily="18" charset="0"/>
              </a:rPr>
              <a:t>mL 0.2mol/L NaOH</a:t>
            </a:r>
            <a:r>
              <a:rPr lang="zh-CN" altLang="en-US" dirty="0">
                <a:solidFill>
                  <a:schemeClr val="tx1"/>
                </a:solidFill>
                <a:latin typeface="宋体" panose="02010600030101010101" pitchFamily="2" charset="-122"/>
              </a:rPr>
              <a:t>中和，中和后溶液的</a:t>
            </a:r>
            <a:r>
              <a:rPr lang="en-US" altLang="zh-CN">
                <a:solidFill>
                  <a:schemeClr val="tx1"/>
                </a:solidFill>
                <a:latin typeface="Times New Roman" panose="02020603050405020304" pitchFamily="18" charset="0"/>
              </a:rPr>
              <a:t>PH=1</a:t>
            </a:r>
            <a:r>
              <a:rPr lang="zh-CN" altLang="en-US" dirty="0">
                <a:solidFill>
                  <a:schemeClr val="tx1"/>
                </a:solidFill>
                <a:latin typeface="宋体" panose="02010600030101010101" pitchFamily="2" charset="-122"/>
              </a:rPr>
              <a:t>，因此对应的</a:t>
            </a:r>
            <a:r>
              <a:rPr lang="en-US" altLang="zh-CN" dirty="0">
                <a:solidFill>
                  <a:schemeClr val="tx1"/>
                </a:solidFill>
                <a:latin typeface="Times New Roman" panose="02020603050405020304" pitchFamily="18" charset="0"/>
              </a:rPr>
              <a:t>100</a:t>
            </a:r>
            <a:r>
              <a:rPr lang="en-US" altLang="zh-CN" err="1">
                <a:solidFill>
                  <a:schemeClr val="tx1"/>
                </a:solidFill>
                <a:latin typeface="Times New Roman" panose="02020603050405020304" pitchFamily="18" charset="0"/>
              </a:rPr>
              <a:t>mL 0.25mol/L DCl</a:t>
            </a:r>
            <a:r>
              <a:rPr lang="zh-CN" altLang="en-US" dirty="0">
                <a:solidFill>
                  <a:schemeClr val="tx1"/>
                </a:solidFill>
                <a:latin typeface="宋体" panose="02010600030101010101" pitchFamily="2" charset="-122"/>
              </a:rPr>
              <a:t>和</a:t>
            </a:r>
            <a:r>
              <a:rPr lang="en-US" altLang="zh-CN" dirty="0">
                <a:solidFill>
                  <a:schemeClr val="tx1"/>
                </a:solidFill>
                <a:latin typeface="Times New Roman" panose="02020603050405020304" pitchFamily="18" charset="0"/>
              </a:rPr>
              <a:t>50</a:t>
            </a:r>
            <a:r>
              <a:rPr lang="en-US" altLang="zh-CN" err="1">
                <a:solidFill>
                  <a:schemeClr val="tx1"/>
                </a:solidFill>
                <a:latin typeface="Times New Roman" panose="02020603050405020304" pitchFamily="18" charset="0"/>
              </a:rPr>
              <a:t>mL 0.2mol/L NaOD</a:t>
            </a:r>
            <a:r>
              <a:rPr lang="zh-CN" altLang="en-US" dirty="0">
                <a:solidFill>
                  <a:schemeClr val="tx1"/>
                </a:solidFill>
                <a:latin typeface="宋体" panose="02010600030101010101" pitchFamily="2" charset="-122"/>
              </a:rPr>
              <a:t>中和后溶液的</a:t>
            </a:r>
            <a:r>
              <a:rPr lang="en-US" altLang="zh-CN" dirty="0">
                <a:solidFill>
                  <a:schemeClr val="tx1"/>
                </a:solidFill>
                <a:latin typeface="Times New Roman" panose="02020603050405020304" pitchFamily="18" charset="0"/>
              </a:rPr>
              <a:t>PD=1 </a:t>
            </a:r>
            <a:br>
              <a:rPr lang="en-US" altLang="zh-CN" dirty="0">
                <a:solidFill>
                  <a:schemeClr val="tx1"/>
                </a:solidFill>
                <a:latin typeface="Times New Roman" panose="02020603050405020304" pitchFamily="18" charset="0"/>
              </a:rPr>
            </a:br>
            <a:r>
              <a:rPr lang="en-US" altLang="zh-CN" dirty="0">
                <a:solidFill>
                  <a:schemeClr val="tx1"/>
                </a:solidFill>
                <a:latin typeface="Times New Roman" panose="02020603050405020304" pitchFamily="18" charset="0"/>
              </a:rPr>
              <a:t> [</a:t>
            </a:r>
            <a:r>
              <a:rPr lang="zh-CN" altLang="en-US" sz="4000" dirty="0">
                <a:solidFill>
                  <a:srgbClr val="FF0000"/>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简单机械迁移；忽视重水和普通水的离子积常数值的差异。</a:t>
            </a:r>
            <a:r>
              <a:rPr lang="zh-CN" altLang="en-US" dirty="0">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92162" name="文本框 92161"/>
          <p:cNvSpPr txBox="1"/>
          <p:nvPr/>
        </p:nvSpPr>
        <p:spPr>
          <a:xfrm>
            <a:off x="304800" y="381000"/>
            <a:ext cx="8610600" cy="6124575"/>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a:t>
            </a:r>
            <a:r>
              <a:rPr lang="en-US" altLang="zh-CN" dirty="0">
                <a:solidFill>
                  <a:schemeClr val="tx1"/>
                </a:solidFill>
                <a:latin typeface="Times New Roman" panose="02020603050405020304" pitchFamily="18" charset="0"/>
              </a:rPr>
              <a:t> </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1</a:t>
            </a:r>
            <a:r>
              <a:rPr lang="zh-CN" altLang="en-US" dirty="0">
                <a:solidFill>
                  <a:schemeClr val="tx1"/>
                </a:solidFill>
                <a:latin typeface="宋体" panose="02010600030101010101" pitchFamily="2" charset="-122"/>
              </a:rPr>
              <a:t>）由于重水的离子积常数为</a:t>
            </a:r>
            <a:r>
              <a:rPr lang="en-US" altLang="zh-CN" dirty="0">
                <a:solidFill>
                  <a:schemeClr val="tx1"/>
                </a:solidFill>
                <a:latin typeface="Times New Roman" panose="02020603050405020304" pitchFamily="18" charset="0"/>
              </a:rPr>
              <a:t>1.6</a:t>
            </a:r>
            <a:r>
              <a:rPr lang="en-US" altLang="zh-CN">
                <a:solidFill>
                  <a:schemeClr val="tx1"/>
                </a:solidFill>
                <a:latin typeface="Times New Roman" panose="02020603050405020304" pitchFamily="18" charset="0"/>
              </a:rPr>
              <a:t>X10</a:t>
            </a:r>
            <a:r>
              <a:rPr lang="en-US" altLang="zh-CN" baseline="30000">
                <a:solidFill>
                  <a:schemeClr val="tx1"/>
                </a:solidFill>
                <a:latin typeface="Times New Roman" panose="02020603050405020304" pitchFamily="18" charset="0"/>
              </a:rPr>
              <a:t>-15</a:t>
            </a:r>
            <a:r>
              <a:rPr lang="zh-CN" altLang="en-US" dirty="0">
                <a:solidFill>
                  <a:schemeClr val="tx1"/>
                </a:solidFill>
                <a:latin typeface="宋体" panose="02010600030101010101" pitchFamily="2" charset="-122"/>
              </a:rPr>
              <a:t>，因此重水中</a:t>
            </a:r>
            <a:r>
              <a:rPr lang="en-US" altLang="zh-CN" dirty="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D</a:t>
            </a:r>
            <a:r>
              <a:rPr lang="en-US" altLang="zh-CN" baseline="300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]=4X10</a:t>
            </a:r>
            <a:r>
              <a:rPr lang="en-US" altLang="zh-CN" baseline="30000">
                <a:solidFill>
                  <a:schemeClr val="tx1"/>
                </a:solidFill>
                <a:latin typeface="Times New Roman" panose="02020603050405020304" pitchFamily="18" charset="0"/>
              </a:rPr>
              <a:t>-8</a:t>
            </a:r>
            <a:r>
              <a:rPr lang="zh-CN" altLang="en-US" dirty="0">
                <a:solidFill>
                  <a:schemeClr val="tx1"/>
                </a:solidFill>
                <a:latin typeface="宋体" panose="02010600030101010101" pitchFamily="2" charset="-122"/>
              </a:rPr>
              <a:t>，对应的</a:t>
            </a:r>
            <a:r>
              <a:rPr lang="en-US" altLang="zh-CN">
                <a:solidFill>
                  <a:schemeClr val="tx1"/>
                </a:solidFill>
                <a:latin typeface="Times New Roman" panose="02020603050405020304" pitchFamily="18" charset="0"/>
              </a:rPr>
              <a:t>PD=7.6</a:t>
            </a:r>
            <a:r>
              <a:rPr lang="zh-CN" altLang="en-US" dirty="0">
                <a:solidFill>
                  <a:schemeClr val="tx1"/>
                </a:solidFill>
                <a:latin typeface="宋体" panose="02010600030101010101" pitchFamily="2" charset="-122"/>
              </a:rPr>
              <a:t>，故叙述</a:t>
            </a:r>
            <a:r>
              <a:rPr lang="en-US" altLang="zh-CN" dirty="0">
                <a:solidFill>
                  <a:schemeClr val="tx1"/>
                </a:solidFill>
                <a:latin typeface="Times New Roman" panose="02020603050405020304" pitchFamily="18" charset="0"/>
              </a:rPr>
              <a:t>①</a:t>
            </a:r>
            <a:r>
              <a:rPr lang="zh-CN" altLang="en-US" dirty="0">
                <a:solidFill>
                  <a:schemeClr val="tx1"/>
                </a:solidFill>
                <a:latin typeface="宋体" panose="02010600030101010101" pitchFamily="2" charset="-122"/>
              </a:rPr>
              <a:t>错；（</a:t>
            </a:r>
            <a:r>
              <a:rPr lang="en-US" altLang="zh-CN" dirty="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）在</a:t>
            </a:r>
            <a:r>
              <a:rPr lang="en-US" altLang="zh-CN" dirty="0">
                <a:solidFill>
                  <a:schemeClr val="tx1"/>
                </a:solidFill>
                <a:latin typeface="Times New Roman" panose="02020603050405020304" pitchFamily="18" charset="0"/>
              </a:rPr>
              <a:t>0.01</a:t>
            </a:r>
            <a:r>
              <a:rPr lang="en-US" altLang="zh-CN" err="1">
                <a:solidFill>
                  <a:schemeClr val="tx1"/>
                </a:solidFill>
                <a:latin typeface="Times New Roman" panose="02020603050405020304" pitchFamily="18" charset="0"/>
              </a:rPr>
              <a:t>mol/LNaOD</a:t>
            </a:r>
            <a:r>
              <a:rPr lang="zh-CN" altLang="en-US" dirty="0">
                <a:solidFill>
                  <a:schemeClr val="tx1"/>
                </a:solidFill>
                <a:latin typeface="宋体" panose="02010600030101010101" pitchFamily="2" charset="-122"/>
              </a:rPr>
              <a:t>溶液溶液中，</a:t>
            </a:r>
            <a:r>
              <a:rPr lang="en-US" altLang="zh-CN" dirty="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OD</a:t>
            </a:r>
            <a:r>
              <a:rPr lang="en-US" altLang="zh-CN" sz="4000" baseline="300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]=0.01mol/L</a:t>
            </a:r>
            <a:r>
              <a:rPr lang="zh-CN" altLang="en-US" dirty="0">
                <a:solidFill>
                  <a:schemeClr val="tx1"/>
                </a:solidFill>
                <a:latin typeface="宋体" panose="02010600030101010101" pitchFamily="2" charset="-122"/>
              </a:rPr>
              <a:t>，根据重水离子积常数，可推知</a:t>
            </a:r>
            <a:r>
              <a:rPr lang="en-US" altLang="zh-CN" dirty="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D</a:t>
            </a:r>
            <a:r>
              <a:rPr lang="en-US" altLang="zh-CN" baseline="300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]=1.6X10</a:t>
            </a:r>
            <a:r>
              <a:rPr lang="en-US" altLang="zh-CN" baseline="30000">
                <a:solidFill>
                  <a:schemeClr val="tx1"/>
                </a:solidFill>
                <a:latin typeface="Times New Roman" panose="02020603050405020304" pitchFamily="18" charset="0"/>
              </a:rPr>
              <a:t>-13</a:t>
            </a:r>
            <a:r>
              <a:rPr lang="en-US" altLang="zh-CN">
                <a:solidFill>
                  <a:schemeClr val="tx1"/>
                </a:solidFill>
                <a:latin typeface="Times New Roman" panose="02020603050405020304" pitchFamily="18" charset="0"/>
              </a:rPr>
              <a:t> mol/L</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PD</a:t>
            </a:r>
            <a:r>
              <a:rPr lang="zh-CN" altLang="en-US" dirty="0">
                <a:solidFill>
                  <a:schemeClr val="tx1"/>
                </a:solidFill>
                <a:latin typeface="宋体" panose="02010600030101010101" pitchFamily="2" charset="-122"/>
              </a:rPr>
              <a:t>值不等于</a:t>
            </a:r>
            <a:r>
              <a:rPr lang="en-US" altLang="zh-CN" dirty="0">
                <a:solidFill>
                  <a:schemeClr val="tx1"/>
                </a:solidFill>
                <a:latin typeface="Times New Roman" panose="02020603050405020304" pitchFamily="18" charset="0"/>
              </a:rPr>
              <a:t>12</a:t>
            </a:r>
            <a:r>
              <a:rPr lang="zh-CN" altLang="en-US" dirty="0">
                <a:solidFill>
                  <a:schemeClr val="tx1"/>
                </a:solidFill>
                <a:latin typeface="宋体" panose="02010600030101010101" pitchFamily="2" charset="-122"/>
              </a:rPr>
              <a:t>，故</a:t>
            </a:r>
            <a:r>
              <a:rPr lang="en-US" altLang="zh-CN" dirty="0">
                <a:solidFill>
                  <a:schemeClr val="tx1"/>
                </a:solidFill>
                <a:latin typeface="Times New Roman" panose="02020603050405020304" pitchFamily="18" charset="0"/>
              </a:rPr>
              <a:t>②</a:t>
            </a:r>
            <a:r>
              <a:rPr lang="zh-CN" altLang="en-US" dirty="0">
                <a:solidFill>
                  <a:schemeClr val="tx1"/>
                </a:solidFill>
                <a:latin typeface="宋体" panose="02010600030101010101" pitchFamily="2" charset="-122"/>
              </a:rPr>
              <a:t>叙述错；（</a:t>
            </a:r>
            <a:r>
              <a:rPr lang="en-US" altLang="zh-CN" dirty="0">
                <a:solidFill>
                  <a:schemeClr val="tx1"/>
                </a:solidFill>
                <a:latin typeface="Times New Roman" panose="02020603050405020304" pitchFamily="18" charset="0"/>
              </a:rPr>
              <a:t>3</a:t>
            </a:r>
            <a:r>
              <a:rPr lang="zh-CN" altLang="en-US" dirty="0">
                <a:solidFill>
                  <a:schemeClr val="tx1"/>
                </a:solidFill>
                <a:latin typeface="宋体" panose="02010600030101010101" pitchFamily="2" charset="-122"/>
              </a:rPr>
              <a:t>）在</a:t>
            </a:r>
            <a:r>
              <a:rPr lang="en-US" altLang="zh-CN" dirty="0">
                <a:solidFill>
                  <a:schemeClr val="tx1"/>
                </a:solidFill>
                <a:latin typeface="Times New Roman" panose="02020603050405020304" pitchFamily="18" charset="0"/>
              </a:rPr>
              <a:t>0.01</a:t>
            </a:r>
            <a:r>
              <a:rPr lang="en-US" altLang="zh-CN">
                <a:solidFill>
                  <a:schemeClr val="tx1"/>
                </a:solidFill>
                <a:latin typeface="Times New Roman" panose="02020603050405020304" pitchFamily="18" charset="0"/>
              </a:rPr>
              <a:t>mol/L</a:t>
            </a:r>
            <a:r>
              <a:rPr lang="zh-CN" altLang="en-US">
                <a:solidFill>
                  <a:schemeClr val="tx1"/>
                </a:solidFill>
                <a:latin typeface="宋体" panose="02010600030101010101" pitchFamily="2" charset="-122"/>
              </a:rPr>
              <a:t>的</a:t>
            </a:r>
            <a:r>
              <a:rPr lang="en-US" altLang="zh-CN" err="1">
                <a:solidFill>
                  <a:schemeClr val="tx1"/>
                </a:solidFill>
                <a:latin typeface="Times New Roman" panose="02020603050405020304" pitchFamily="18" charset="0"/>
              </a:rPr>
              <a:t>DCl</a:t>
            </a:r>
            <a:r>
              <a:rPr lang="zh-CN" altLang="en-US" dirty="0">
                <a:solidFill>
                  <a:schemeClr val="tx1"/>
                </a:solidFill>
                <a:latin typeface="宋体" panose="02010600030101010101" pitchFamily="2" charset="-122"/>
              </a:rPr>
              <a:t>的重水溶液，</a:t>
            </a:r>
            <a:r>
              <a:rPr lang="en-US" altLang="zh-CN" dirty="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D</a:t>
            </a:r>
            <a:r>
              <a:rPr lang="en-US" altLang="zh-CN" baseline="300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]=0.01mol/L</a:t>
            </a:r>
            <a:r>
              <a:rPr lang="zh-CN" altLang="en-US" dirty="0">
                <a:solidFill>
                  <a:schemeClr val="tx1"/>
                </a:solidFill>
                <a:latin typeface="宋体" panose="02010600030101010101" pitchFamily="2" charset="-122"/>
              </a:rPr>
              <a:t>，因此</a:t>
            </a:r>
            <a:r>
              <a:rPr lang="en-US" altLang="zh-CN">
                <a:solidFill>
                  <a:schemeClr val="tx1"/>
                </a:solidFill>
                <a:latin typeface="Times New Roman" panose="02020603050405020304" pitchFamily="18" charset="0"/>
              </a:rPr>
              <a:t>PD=2</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③</a:t>
            </a:r>
            <a:r>
              <a:rPr lang="zh-CN" altLang="en-US" dirty="0">
                <a:solidFill>
                  <a:schemeClr val="tx1"/>
                </a:solidFill>
                <a:latin typeface="宋体" panose="02010600030101010101" pitchFamily="2" charset="-122"/>
              </a:rPr>
              <a:t>的叙述正确；（</a:t>
            </a:r>
            <a:r>
              <a:rPr lang="en-US" altLang="zh-CN" dirty="0">
                <a:solidFill>
                  <a:schemeClr val="tx1"/>
                </a:solidFill>
                <a:latin typeface="Times New Roman" panose="02020603050405020304" pitchFamily="18" charset="0"/>
              </a:rPr>
              <a:t>4</a:t>
            </a:r>
            <a:r>
              <a:rPr lang="zh-CN" altLang="en-US" dirty="0">
                <a:solidFill>
                  <a:schemeClr val="tx1"/>
                </a:solidFill>
                <a:latin typeface="宋体" panose="02010600030101010101" pitchFamily="2" charset="-122"/>
              </a:rPr>
              <a:t>）根据中和反应量的关系，</a:t>
            </a:r>
            <a:r>
              <a:rPr lang="en-US" altLang="zh-CN" dirty="0">
                <a:solidFill>
                  <a:schemeClr val="tx1"/>
                </a:solidFill>
                <a:latin typeface="Times New Roman" panose="02020603050405020304" pitchFamily="18" charset="0"/>
              </a:rPr>
              <a:t>100</a:t>
            </a:r>
            <a:r>
              <a:rPr lang="en-US" altLang="zh-CN" err="1">
                <a:solidFill>
                  <a:schemeClr val="tx1"/>
                </a:solidFill>
                <a:latin typeface="Times New Roman" panose="02020603050405020304" pitchFamily="18" charset="0"/>
              </a:rPr>
              <a:t>mL 0.25mol/L DCl</a:t>
            </a:r>
            <a:r>
              <a:rPr lang="zh-CN" altLang="en-US" dirty="0">
                <a:solidFill>
                  <a:schemeClr val="tx1"/>
                </a:solidFill>
                <a:latin typeface="宋体" panose="02010600030101010101" pitchFamily="2" charset="-122"/>
              </a:rPr>
              <a:t>和</a:t>
            </a:r>
            <a:r>
              <a:rPr lang="en-US" altLang="zh-CN" dirty="0">
                <a:solidFill>
                  <a:schemeClr val="tx1"/>
                </a:solidFill>
                <a:latin typeface="Times New Roman" panose="02020603050405020304" pitchFamily="18" charset="0"/>
              </a:rPr>
              <a:t>50</a:t>
            </a:r>
            <a:r>
              <a:rPr lang="en-US" altLang="zh-CN" err="1">
                <a:solidFill>
                  <a:schemeClr val="tx1"/>
                </a:solidFill>
                <a:latin typeface="Times New Roman" panose="02020603050405020304" pitchFamily="18" charset="0"/>
              </a:rPr>
              <a:t>mL 0.2mol/L NaOD</a:t>
            </a:r>
            <a:r>
              <a:rPr lang="zh-CN" altLang="en-US" dirty="0">
                <a:solidFill>
                  <a:schemeClr val="tx1"/>
                </a:solidFill>
                <a:latin typeface="宋体" panose="02010600030101010101" pitchFamily="2" charset="-122"/>
              </a:rPr>
              <a:t>中和后溶液有</a:t>
            </a:r>
            <a:r>
              <a:rPr lang="en-US" altLang="zh-CN" dirty="0">
                <a:solidFill>
                  <a:schemeClr val="tx1"/>
                </a:solidFill>
                <a:latin typeface="Times New Roman" panose="02020603050405020304" pitchFamily="18" charset="0"/>
              </a:rPr>
              <a:t>0.1</a:t>
            </a:r>
            <a:r>
              <a:rPr lang="en-US" altLang="zh-CN">
                <a:solidFill>
                  <a:schemeClr val="tx1"/>
                </a:solidFill>
                <a:latin typeface="Times New Roman" panose="02020603050405020304" pitchFamily="18" charset="0"/>
              </a:rPr>
              <a:t>mol/L</a:t>
            </a:r>
            <a:r>
              <a:rPr lang="zh-CN" altLang="en-US">
                <a:solidFill>
                  <a:schemeClr val="tx1"/>
                </a:solidFill>
                <a:latin typeface="宋体" panose="02010600030101010101" pitchFamily="2" charset="-122"/>
              </a:rPr>
              <a:t>的</a:t>
            </a:r>
            <a:r>
              <a:rPr lang="en-US" altLang="zh-CN" err="1">
                <a:solidFill>
                  <a:schemeClr val="tx1"/>
                </a:solidFill>
                <a:latin typeface="Times New Roman" panose="02020603050405020304" pitchFamily="18" charset="0"/>
              </a:rPr>
              <a:t>DCl</a:t>
            </a:r>
            <a:r>
              <a:rPr lang="zh-CN" altLang="en-US" dirty="0">
                <a:solidFill>
                  <a:schemeClr val="tx1"/>
                </a:solidFill>
                <a:latin typeface="宋体" panose="02010600030101010101" pitchFamily="2" charset="-122"/>
              </a:rPr>
              <a:t>过量，因此对应溶液的</a:t>
            </a:r>
            <a:r>
              <a:rPr lang="en-US" altLang="zh-CN">
                <a:solidFill>
                  <a:schemeClr val="tx1"/>
                </a:solidFill>
                <a:latin typeface="Times New Roman" panose="02020603050405020304" pitchFamily="18" charset="0"/>
              </a:rPr>
              <a:t>PD=1</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④</a:t>
            </a:r>
            <a:r>
              <a:rPr lang="zh-CN" altLang="en-US" dirty="0">
                <a:solidFill>
                  <a:schemeClr val="tx1"/>
                </a:solidFill>
                <a:latin typeface="宋体" panose="02010600030101010101" pitchFamily="2" charset="-122"/>
              </a:rPr>
              <a:t>的叙述也正确。             综上所述，</a:t>
            </a:r>
            <a:r>
              <a:rPr lang="zh-CN" altLang="en-US" sz="3600" dirty="0">
                <a:solidFill>
                  <a:srgbClr val="FF0000"/>
                </a:solidFill>
                <a:latin typeface="黑体" panose="02010609060101010101" pitchFamily="2" charset="-122"/>
                <a:ea typeface="黑体" panose="02010609060101010101" pitchFamily="2" charset="-122"/>
              </a:rPr>
              <a:t>正确选项为</a:t>
            </a:r>
            <a:r>
              <a:rPr lang="en-US" altLang="zh-CN" sz="3600">
                <a:solidFill>
                  <a:srgbClr val="FF0000"/>
                </a:solidFill>
                <a:latin typeface="黑体" panose="02010609060101010101" pitchFamily="2" charset="-122"/>
                <a:ea typeface="黑体" panose="02010609060101010101" pitchFamily="2" charset="-122"/>
              </a:rPr>
              <a:t>B</a:t>
            </a:r>
            <a:r>
              <a:rPr lang="zh-CN" altLang="en-US" sz="3600">
                <a:solidFill>
                  <a:srgbClr val="FF0000"/>
                </a:solidFill>
                <a:latin typeface="黑体" panose="02010609060101010101" pitchFamily="2" charset="-122"/>
                <a:ea typeface="黑体" panose="02010609060101010101" pitchFamily="2" charset="-122"/>
              </a:rPr>
              <a:t>。</a:t>
            </a:r>
            <a:r>
              <a:rPr lang="zh-CN" altLang="en-US">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83971" name="文本框 83970"/>
          <p:cNvSpPr txBox="1"/>
          <p:nvPr/>
        </p:nvSpPr>
        <p:spPr>
          <a:xfrm>
            <a:off x="152400" y="304800"/>
            <a:ext cx="8610600" cy="3306763"/>
          </a:xfrm>
          <a:prstGeom prst="rect">
            <a:avLst/>
          </a:prstGeom>
          <a:noFill/>
          <a:ln w="9525">
            <a:noFill/>
          </a:ln>
        </p:spPr>
        <p:txBody>
          <a:bodyPr>
            <a:spAutoFit/>
          </a:bodyPr>
          <a:p>
            <a:pPr eaLnBrk="1" hangingPunct="1">
              <a:spcBef>
                <a:spcPct val="20000"/>
              </a:spcBef>
              <a:buClr>
                <a:schemeClr val="accent2"/>
              </a:buClr>
              <a:buFont typeface="Wingdings" panose="05000000000000000000" pitchFamily="2" charset="2"/>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25</a:t>
            </a:r>
            <a:r>
              <a:rPr lang="en-US" altLang="zh-CN" sz="3000" dirty="0">
                <a:solidFill>
                  <a:schemeClr val="tx1"/>
                </a:solidFill>
                <a:latin typeface="Verdana" panose="020B0604030504040204" pitchFamily="34" charset="0"/>
                <a:cs typeface="Times New Roman" panose="02020603050405020304" pitchFamily="18" charset="0"/>
              </a:rPr>
              <a:t> </a:t>
            </a:r>
            <a:r>
              <a:rPr lang="zh-CN" altLang="en-US" sz="3000" dirty="0">
                <a:solidFill>
                  <a:schemeClr val="tx1"/>
                </a:solidFill>
                <a:latin typeface="Verdana" panose="020B0604030504040204" pitchFamily="34" charset="0"/>
                <a:cs typeface="Times New Roman" panose="02020603050405020304" pitchFamily="18" charset="0"/>
              </a:rPr>
              <a:t>（</a:t>
            </a:r>
            <a:r>
              <a:rPr lang="en-US" altLang="zh-CN" sz="3000" dirty="0">
                <a:solidFill>
                  <a:schemeClr val="tx1"/>
                </a:solidFill>
                <a:latin typeface="Verdana" panose="020B0604030504040204" pitchFamily="34" charset="0"/>
                <a:cs typeface="Times New Roman" panose="02020603050405020304" pitchFamily="18" charset="0"/>
              </a:rPr>
              <a:t>2004</a:t>
            </a:r>
            <a:r>
              <a:rPr lang="zh-CN" altLang="en-US" sz="3000" dirty="0">
                <a:solidFill>
                  <a:schemeClr val="tx1"/>
                </a:solidFill>
                <a:latin typeface="Verdana" panose="020B0604030504040204" pitchFamily="34" charset="0"/>
                <a:cs typeface="Times New Roman" panose="02020603050405020304" pitchFamily="18" charset="0"/>
              </a:rPr>
              <a:t>年</a:t>
            </a:r>
            <a:r>
              <a:rPr lang="zh-CN" altLang="en-US" sz="3000" dirty="0">
                <a:solidFill>
                  <a:schemeClr val="tx1"/>
                </a:solidFill>
                <a:latin typeface="Verdana" panose="020B0604030504040204" pitchFamily="34" charset="0"/>
              </a:rPr>
              <a:t>上海高考</a:t>
            </a:r>
            <a:r>
              <a:rPr lang="zh-CN" altLang="en-US" sz="3000" dirty="0">
                <a:solidFill>
                  <a:schemeClr val="tx1"/>
                </a:solidFill>
                <a:latin typeface="Verdana" panose="020B0604030504040204" pitchFamily="34" charset="0"/>
                <a:cs typeface="Times New Roman" panose="02020603050405020304" pitchFamily="18" charset="0"/>
              </a:rPr>
              <a:t>试题）</a:t>
            </a:r>
            <a:endParaRPr lang="zh-CN" altLang="en-US" sz="3000" dirty="0">
              <a:solidFill>
                <a:schemeClr val="tx1"/>
              </a:solidFill>
              <a:latin typeface="Verdana" panose="020B0604030504040204" pitchFamily="34" charset="0"/>
              <a:cs typeface="Times New Roman" panose="02020603050405020304" pitchFamily="18" charset="0"/>
            </a:endParaRPr>
          </a:p>
          <a:p>
            <a:pPr eaLnBrk="1" hangingPunct="1">
              <a:spcBef>
                <a:spcPct val="50000"/>
              </a:spcBef>
              <a:buClr>
                <a:schemeClr val="accent2"/>
              </a:buClr>
              <a:buFont typeface="Wingdings" panose="05000000000000000000" pitchFamily="2" charset="2"/>
            </a:pPr>
            <a:r>
              <a:rPr lang="zh-CN" altLang="en-US" sz="3000" dirty="0">
                <a:solidFill>
                  <a:schemeClr val="tx1"/>
                </a:solidFill>
                <a:latin typeface="Verdana" panose="020B0604030504040204" pitchFamily="34" charset="0"/>
                <a:cs typeface="Times New Roman" panose="02020603050405020304" pitchFamily="18" charset="0"/>
              </a:rPr>
              <a:t>最近发现一种由钛原子和碳原子构成的气态团簇分子，如右图所示。顶角和面心的原子是钛原子，棱的中心和体心的原子是碳原子，它的化学式是</a:t>
            </a:r>
            <a:r>
              <a:rPr lang="en-US" altLang="zh-CN" sz="3000" dirty="0">
                <a:solidFill>
                  <a:schemeClr val="tx1"/>
                </a:solidFill>
                <a:latin typeface="Verdana" panose="020B0604030504040204" pitchFamily="34" charset="0"/>
                <a:cs typeface="Times New Roman" panose="02020603050405020304" pitchFamily="18" charset="0"/>
              </a:rPr>
              <a:t>______</a:t>
            </a:r>
            <a:r>
              <a:rPr lang="zh-CN" altLang="en-US" sz="3000" dirty="0">
                <a:solidFill>
                  <a:schemeClr val="tx1"/>
                </a:solidFill>
                <a:latin typeface="Verdana" panose="020B0604030504040204" pitchFamily="34" charset="0"/>
                <a:cs typeface="Times New Roman" panose="02020603050405020304" pitchFamily="18" charset="0"/>
              </a:rPr>
              <a:t>。</a:t>
            </a:r>
            <a:endParaRPr lang="zh-CN" altLang="en-US" sz="3000" dirty="0">
              <a:solidFill>
                <a:schemeClr val="tx1"/>
              </a:solidFill>
              <a:latin typeface="Verdana" panose="020B0604030504040204" pitchFamily="34" charset="0"/>
            </a:endParaRPr>
          </a:p>
          <a:p>
            <a:pPr algn="l" eaLnBrk="1" hangingPunct="1">
              <a:spcBef>
                <a:spcPct val="50000"/>
              </a:spcBef>
            </a:pPr>
            <a:endParaRPr lang="zh-CN" altLang="en-US" sz="2400" b="0">
              <a:solidFill>
                <a:schemeClr val="tx1"/>
              </a:solidFill>
              <a:latin typeface="Times New Roman" panose="02020603050405020304" pitchFamily="18" charset="0"/>
            </a:endParaRPr>
          </a:p>
        </p:txBody>
      </p:sp>
      <p:pic>
        <p:nvPicPr>
          <p:cNvPr id="83973" name="图片 83972" descr="LG25"/>
          <p:cNvPicPr>
            <a:picLocks noChangeAspect="1"/>
          </p:cNvPicPr>
          <p:nvPr/>
        </p:nvPicPr>
        <p:blipFill>
          <a:blip r:embed="rId1"/>
          <a:stretch>
            <a:fillRect/>
          </a:stretch>
        </p:blipFill>
        <p:spPr>
          <a:xfrm>
            <a:off x="2489200" y="3581400"/>
            <a:ext cx="2540000" cy="2540000"/>
          </a:xfrm>
          <a:prstGeom prst="rect">
            <a:avLst/>
          </a:prstGeom>
          <a:noFill/>
          <a:ln w="9525">
            <a:noFill/>
          </a:ln>
        </p:spPr>
      </p:pic>
      <p:sp>
        <p:nvSpPr>
          <p:cNvPr id="83976" name="矩形 83975"/>
          <p:cNvSpPr/>
          <p:nvPr/>
        </p:nvSpPr>
        <p:spPr>
          <a:xfrm>
            <a:off x="6305550" y="4805363"/>
            <a:ext cx="719138" cy="519112"/>
          </a:xfrm>
          <a:prstGeom prst="rect">
            <a:avLst/>
          </a:prstGeom>
          <a:noFill/>
          <a:ln w="9525">
            <a:noFill/>
          </a:ln>
        </p:spPr>
        <p:txBody>
          <a:bodyPr>
            <a:spAutoFit/>
          </a:bodyPr>
          <a:p>
            <a:pPr algn="l" eaLnBrk="1" hangingPunct="1"/>
            <a:r>
              <a:rPr lang="en-US" altLang="zh-CN" sz="2800">
                <a:solidFill>
                  <a:schemeClr val="tx1"/>
                </a:solidFill>
                <a:latin typeface="Verdana" panose="020B0604030504040204" pitchFamily="34" charset="0"/>
              </a:rPr>
              <a:t>Ti</a:t>
            </a:r>
            <a:endParaRPr lang="en-US" altLang="zh-CN" sz="2800" baseline="30000">
              <a:solidFill>
                <a:schemeClr val="tx1"/>
              </a:solidFill>
              <a:latin typeface="Verdana" panose="020B0604030504040204" pitchFamily="34" charset="0"/>
            </a:endParaRPr>
          </a:p>
        </p:txBody>
      </p:sp>
      <p:grpSp>
        <p:nvGrpSpPr>
          <p:cNvPr id="83979" name="组合 83978"/>
          <p:cNvGrpSpPr/>
          <p:nvPr/>
        </p:nvGrpSpPr>
        <p:grpSpPr>
          <a:xfrm>
            <a:off x="1143000" y="3797300"/>
            <a:ext cx="5810250" cy="2041525"/>
            <a:chOff x="720" y="2392"/>
            <a:chExt cx="3660" cy="1286"/>
          </a:xfrm>
        </p:grpSpPr>
        <p:sp>
          <p:nvSpPr>
            <p:cNvPr id="83974" name="矩形 83973"/>
            <p:cNvSpPr/>
            <p:nvPr/>
          </p:nvSpPr>
          <p:spPr>
            <a:xfrm>
              <a:off x="3964" y="2619"/>
              <a:ext cx="416" cy="327"/>
            </a:xfrm>
            <a:prstGeom prst="rect">
              <a:avLst/>
            </a:prstGeom>
            <a:noFill/>
            <a:ln w="9525">
              <a:noFill/>
            </a:ln>
          </p:spPr>
          <p:txBody>
            <a:bodyPr>
              <a:spAutoFit/>
            </a:bodyPr>
            <a:p>
              <a:pPr algn="l" eaLnBrk="1" hangingPunct="1"/>
              <a:r>
                <a:rPr lang="en-US" altLang="zh-CN" sz="2800">
                  <a:solidFill>
                    <a:schemeClr val="tx1"/>
                  </a:solidFill>
                  <a:latin typeface="Verdana" panose="020B0604030504040204" pitchFamily="34" charset="0"/>
                </a:rPr>
                <a:t>C</a:t>
              </a:r>
              <a:endParaRPr lang="en-US" altLang="zh-CN" sz="2800" baseline="30000">
                <a:solidFill>
                  <a:schemeClr val="tx1"/>
                </a:solidFill>
                <a:latin typeface="Verdana" panose="020B0604030504040204" pitchFamily="34" charset="0"/>
              </a:endParaRPr>
            </a:p>
          </p:txBody>
        </p:sp>
        <p:sp>
          <p:nvSpPr>
            <p:cNvPr id="83975" name="椭圆 83974"/>
            <p:cNvSpPr/>
            <p:nvPr/>
          </p:nvSpPr>
          <p:spPr>
            <a:xfrm>
              <a:off x="3680" y="3128"/>
              <a:ext cx="135" cy="136"/>
            </a:xfrm>
            <a:prstGeom prst="ellipse">
              <a:avLst/>
            </a:prstGeom>
            <a:solidFill>
              <a:schemeClr val="bg2"/>
            </a:solidFill>
            <a:ln w="9525" cap="flat" cmpd="sng">
              <a:solidFill>
                <a:schemeClr val="tx1"/>
              </a:solidFill>
              <a:prstDash val="solid"/>
              <a:headEnd type="none" w="med" len="med"/>
              <a:tailEnd type="none" w="med" len="med"/>
            </a:ln>
          </p:spPr>
          <p:txBody>
            <a:bodyPr/>
            <a:p>
              <a:endParaRPr lang="zh-CN" altLang="en-US"/>
            </a:p>
          </p:txBody>
        </p:sp>
        <p:sp>
          <p:nvSpPr>
            <p:cNvPr id="83977" name="矩形 83976"/>
            <p:cNvSpPr/>
            <p:nvPr/>
          </p:nvSpPr>
          <p:spPr>
            <a:xfrm>
              <a:off x="720" y="2392"/>
              <a:ext cx="439" cy="1286"/>
            </a:xfrm>
            <a:prstGeom prst="rect">
              <a:avLst/>
            </a:prstGeom>
            <a:noFill/>
            <a:ln w="9525">
              <a:noFill/>
            </a:ln>
          </p:spPr>
          <p:txBody>
            <a:bodyPr>
              <a:spAutoFit/>
            </a:bodyPr>
            <a:p>
              <a:pPr algn="l" eaLnBrk="1" hangingPunct="1"/>
              <a:r>
                <a:rPr lang="zh-CN" altLang="en-US" dirty="0">
                  <a:solidFill>
                    <a:srgbClr val="66FF33"/>
                  </a:solidFill>
                  <a:latin typeface="Verdana" panose="020B0604030504040204" pitchFamily="34" charset="0"/>
                  <a:ea typeface="隶书" pitchFamily="49" charset="-122"/>
                </a:rPr>
                <a:t>团簇分子</a:t>
              </a:r>
              <a:endParaRPr lang="zh-CN" altLang="en-US" dirty="0">
                <a:solidFill>
                  <a:srgbClr val="66FF33"/>
                </a:solidFill>
                <a:latin typeface="Verdana" panose="020B0604030504040204" pitchFamily="34" charset="0"/>
                <a:ea typeface="隶书" pitchFamily="49" charset="-122"/>
              </a:endParaRPr>
            </a:p>
          </p:txBody>
        </p:sp>
        <p:sp>
          <p:nvSpPr>
            <p:cNvPr id="83978" name="椭圆 83977"/>
            <p:cNvSpPr/>
            <p:nvPr/>
          </p:nvSpPr>
          <p:spPr>
            <a:xfrm>
              <a:off x="3699" y="2739"/>
              <a:ext cx="92" cy="92"/>
            </a:xfrm>
            <a:prstGeom prst="ellipse">
              <a:avLst/>
            </a:prstGeom>
            <a:solidFill>
              <a:schemeClr val="tx1"/>
            </a:solidFill>
            <a:ln w="9525" cap="flat" cmpd="sng">
              <a:solidFill>
                <a:schemeClr val="tx1"/>
              </a:solidFill>
              <a:prstDash val="solid"/>
              <a:headEnd type="none" w="med" len="med"/>
              <a:tailEnd type="none" w="med" len="med"/>
            </a:ln>
          </p:spPr>
          <p:txBody>
            <a:bodyPr/>
            <a:p>
              <a:endParaRPr lang="zh-CN" altLang="en-US"/>
            </a:p>
          </p:txBody>
        </p:sp>
      </p:gr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93186" name="文本框 93185"/>
          <p:cNvSpPr txBox="1"/>
          <p:nvPr/>
        </p:nvSpPr>
        <p:spPr>
          <a:xfrm>
            <a:off x="304800" y="228600"/>
            <a:ext cx="8229600" cy="2835275"/>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该物质的化学式为</a:t>
            </a:r>
            <a:r>
              <a:rPr lang="en-US" altLang="zh-CN" sz="3600">
                <a:solidFill>
                  <a:schemeClr val="tx1"/>
                </a:solidFill>
                <a:latin typeface="Times New Roman" panose="02020603050405020304" pitchFamily="18" charset="0"/>
              </a:rPr>
              <a:t>Ti</a:t>
            </a:r>
            <a:r>
              <a:rPr lang="en-US" altLang="zh-CN" sz="2800">
                <a:solidFill>
                  <a:schemeClr val="tx1"/>
                </a:solidFill>
                <a:latin typeface="Times New Roman" panose="02020603050405020304" pitchFamily="18" charset="0"/>
              </a:rPr>
              <a:t>4</a:t>
            </a:r>
            <a:r>
              <a:rPr lang="en-US" altLang="zh-CN" sz="3600">
                <a:solidFill>
                  <a:schemeClr val="tx1"/>
                </a:solidFill>
                <a:latin typeface="Times New Roman" panose="02020603050405020304" pitchFamily="18" charset="0"/>
              </a:rPr>
              <a:t>C</a:t>
            </a:r>
            <a:r>
              <a:rPr lang="en-US" altLang="zh-CN" sz="2800">
                <a:solidFill>
                  <a:schemeClr val="tx1"/>
                </a:solidFill>
                <a:latin typeface="Times New Roman" panose="02020603050405020304" pitchFamily="18" charset="0"/>
              </a:rPr>
              <a:t>4</a:t>
            </a:r>
            <a:r>
              <a:rPr lang="zh-CN" altLang="en-US" sz="3600">
                <a:solidFill>
                  <a:schemeClr val="tx1"/>
                </a:solidFill>
                <a:latin typeface="宋体" panose="02010600030101010101" pitchFamily="2" charset="-122"/>
              </a:rPr>
              <a:t>或</a:t>
            </a:r>
            <a:r>
              <a:rPr lang="en-US" altLang="zh-CN" sz="3600" err="1">
                <a:solidFill>
                  <a:schemeClr val="tx1"/>
                </a:solidFill>
                <a:latin typeface="Times New Roman" panose="02020603050405020304" pitchFamily="18" charset="0"/>
              </a:rPr>
              <a:t>TiC             </a:t>
            </a:r>
            <a:r>
              <a:rPr lang="en-US" altLang="zh-CN" sz="360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                                                           </a:t>
            </a:r>
            <a:r>
              <a:rPr lang="zh-CN" altLang="en-US" dirty="0">
                <a:solidFill>
                  <a:schemeClr val="tx1"/>
                </a:solidFill>
                <a:latin typeface="宋体" panose="02010600030101010101" pitchFamily="2" charset="-122"/>
              </a:rPr>
              <a:t>忽略指定的结构为</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气态团簇分子</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，把它按常规的</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晶胞</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处理。</a:t>
            </a:r>
            <a:r>
              <a:rPr lang="zh-CN" altLang="en-US" dirty="0">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
        <p:nvSpPr>
          <p:cNvPr id="93187" name="文本框 93186"/>
          <p:cNvSpPr txBox="1"/>
          <p:nvPr/>
        </p:nvSpPr>
        <p:spPr>
          <a:xfrm>
            <a:off x="152400" y="3048000"/>
            <a:ext cx="8534400" cy="3262313"/>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                           </a:t>
            </a:r>
            <a:r>
              <a:rPr lang="zh-CN" altLang="en-US" dirty="0">
                <a:solidFill>
                  <a:schemeClr val="tx1"/>
                </a:solidFill>
                <a:latin typeface="宋体" panose="02010600030101010101" pitchFamily="2" charset="-122"/>
              </a:rPr>
              <a:t>由于该结构为</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气态团簇分子</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，给出的结构就是一个</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完整</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的分子，因此结构中的每个原子都是构成分子的一部分。由于该</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气态团簇分子</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结构含有</a:t>
            </a:r>
            <a:r>
              <a:rPr lang="en-US" altLang="zh-CN" dirty="0">
                <a:solidFill>
                  <a:schemeClr val="tx1"/>
                </a:solidFill>
                <a:latin typeface="Times New Roman" panose="02020603050405020304" pitchFamily="18" charset="0"/>
              </a:rPr>
              <a:t>14</a:t>
            </a:r>
            <a:r>
              <a:rPr lang="zh-CN" altLang="en-US" dirty="0">
                <a:solidFill>
                  <a:schemeClr val="tx1"/>
                </a:solidFill>
                <a:latin typeface="宋体" panose="02010600030101010101" pitchFamily="2" charset="-122"/>
              </a:rPr>
              <a:t>个</a:t>
            </a:r>
            <a:r>
              <a:rPr lang="en-US" altLang="zh-CN">
                <a:solidFill>
                  <a:schemeClr val="tx1"/>
                </a:solidFill>
                <a:latin typeface="Times New Roman" panose="02020603050405020304" pitchFamily="18" charset="0"/>
              </a:rPr>
              <a:t>Ti</a:t>
            </a:r>
            <a:r>
              <a:rPr lang="zh-CN" altLang="en-US" dirty="0">
                <a:solidFill>
                  <a:schemeClr val="tx1"/>
                </a:solidFill>
                <a:latin typeface="宋体" panose="02010600030101010101" pitchFamily="2" charset="-122"/>
              </a:rPr>
              <a:t>和</a:t>
            </a:r>
            <a:r>
              <a:rPr lang="en-US" altLang="zh-CN" dirty="0">
                <a:solidFill>
                  <a:schemeClr val="tx1"/>
                </a:solidFill>
                <a:latin typeface="Times New Roman" panose="02020603050405020304" pitchFamily="18" charset="0"/>
              </a:rPr>
              <a:t>13</a:t>
            </a:r>
            <a:r>
              <a:rPr lang="zh-CN" altLang="en-US" dirty="0">
                <a:solidFill>
                  <a:schemeClr val="tx1"/>
                </a:solidFill>
                <a:latin typeface="宋体" panose="02010600030101010101" pitchFamily="2" charset="-122"/>
              </a:rPr>
              <a:t>个</a:t>
            </a:r>
            <a:r>
              <a:rPr lang="en-US" altLang="zh-CN">
                <a:solidFill>
                  <a:schemeClr val="tx1"/>
                </a:solidFill>
                <a:latin typeface="Times New Roman" panose="02020603050405020304" pitchFamily="18" charset="0"/>
              </a:rPr>
              <a:t>C</a:t>
            </a:r>
            <a:r>
              <a:rPr lang="zh-CN" altLang="en-US">
                <a:solidFill>
                  <a:schemeClr val="tx1"/>
                </a:solidFill>
                <a:latin typeface="宋体" panose="02010600030101010101" pitchFamily="2" charset="-122"/>
              </a:rPr>
              <a:t>，</a:t>
            </a:r>
            <a:r>
              <a:rPr lang="zh-CN" altLang="en-US" sz="3600" dirty="0">
                <a:solidFill>
                  <a:srgbClr val="66FF33"/>
                </a:solidFill>
                <a:latin typeface="Times New Roman" panose="02020603050405020304" pitchFamily="18" charset="0"/>
                <a:ea typeface="黑体" panose="02010609060101010101" pitchFamily="2" charset="-122"/>
              </a:rPr>
              <a:t>于是该物质的化学式为</a:t>
            </a:r>
            <a:r>
              <a:rPr lang="en-US" altLang="zh-CN" sz="3600">
                <a:solidFill>
                  <a:srgbClr val="66FF33"/>
                </a:solidFill>
                <a:latin typeface="Times New Roman" panose="02020603050405020304" pitchFamily="18" charset="0"/>
                <a:ea typeface="黑体" panose="02010609060101010101" pitchFamily="2" charset="-122"/>
              </a:rPr>
              <a:t>Ti</a:t>
            </a:r>
            <a:r>
              <a:rPr lang="en-US" altLang="zh-CN" sz="2800">
                <a:solidFill>
                  <a:srgbClr val="66FF33"/>
                </a:solidFill>
                <a:latin typeface="Times New Roman" panose="02020603050405020304" pitchFamily="18" charset="0"/>
                <a:ea typeface="黑体" panose="02010609060101010101" pitchFamily="2" charset="-122"/>
              </a:rPr>
              <a:t>14</a:t>
            </a:r>
            <a:r>
              <a:rPr lang="en-US" altLang="zh-CN" sz="3600">
                <a:solidFill>
                  <a:srgbClr val="66FF33"/>
                </a:solidFill>
                <a:latin typeface="Times New Roman" panose="02020603050405020304" pitchFamily="18" charset="0"/>
                <a:ea typeface="黑体" panose="02010609060101010101" pitchFamily="2" charset="-122"/>
              </a:rPr>
              <a:t>C</a:t>
            </a:r>
            <a:r>
              <a:rPr lang="en-US" altLang="zh-CN" sz="2800">
                <a:solidFill>
                  <a:srgbClr val="66FF33"/>
                </a:solidFill>
                <a:latin typeface="Times New Roman" panose="02020603050405020304" pitchFamily="18" charset="0"/>
                <a:ea typeface="黑体" panose="02010609060101010101" pitchFamily="2" charset="-122"/>
              </a:rPr>
              <a:t>13</a:t>
            </a:r>
            <a:r>
              <a:rPr lang="zh-CN" altLang="en-US" sz="3600">
                <a:solidFill>
                  <a:srgbClr val="66FF33"/>
                </a:solidFill>
                <a:latin typeface="Times New Roman" panose="02020603050405020304" pitchFamily="18" charset="0"/>
                <a:ea typeface="黑体" panose="02010609060101010101" pitchFamily="2" charset="-122"/>
              </a:rPr>
              <a:t>。 </a:t>
            </a:r>
            <a:endParaRPr lang="zh-CN" altLang="en-US" sz="3600">
              <a:solidFill>
                <a:srgbClr val="66FF33"/>
              </a:solidFill>
              <a:latin typeface="Times New Roman" panose="02020603050405020304" pitchFamily="18" charset="0"/>
              <a:ea typeface="黑体" panose="02010609060101010101" pitchFamily="2" charset="-122"/>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84994" name="文本框 84993"/>
          <p:cNvSpPr txBox="1"/>
          <p:nvPr/>
        </p:nvSpPr>
        <p:spPr>
          <a:xfrm>
            <a:off x="457200" y="990600"/>
            <a:ext cx="7620000" cy="457200"/>
          </a:xfrm>
          <a:prstGeom prst="rect">
            <a:avLst/>
          </a:prstGeom>
          <a:noFill/>
          <a:ln w="9525">
            <a:noFill/>
          </a:ln>
        </p:spPr>
        <p:txBody>
          <a:bodyPr>
            <a:spAutoFit/>
          </a:bodyPr>
          <a:p>
            <a:pPr algn="l" eaLnBrk="1" hangingPunct="1">
              <a:spcBef>
                <a:spcPct val="50000"/>
              </a:spcBef>
            </a:pPr>
            <a:endParaRPr sz="2400" b="0">
              <a:solidFill>
                <a:schemeClr val="tx1"/>
              </a:solidFill>
              <a:latin typeface="Times New Roman" panose="02020603050405020304" pitchFamily="18" charset="0"/>
            </a:endParaRPr>
          </a:p>
        </p:txBody>
      </p:sp>
      <p:sp>
        <p:nvSpPr>
          <p:cNvPr id="84995" name="文本框 84994"/>
          <p:cNvSpPr txBox="1"/>
          <p:nvPr/>
        </p:nvSpPr>
        <p:spPr>
          <a:xfrm>
            <a:off x="152400" y="76200"/>
            <a:ext cx="8991600" cy="5819775"/>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26</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zh-CN" altLang="en-US" dirty="0">
                <a:solidFill>
                  <a:schemeClr val="tx1"/>
                </a:solidFill>
                <a:latin typeface="Times New Roman" panose="02020603050405020304" pitchFamily="18" charset="0"/>
              </a:rPr>
              <a:t>某混合气体可能含有</a:t>
            </a:r>
            <a:r>
              <a:rPr lang="en-US" altLang="zh-CN">
                <a:solidFill>
                  <a:schemeClr val="tx1"/>
                </a:solidFill>
                <a:latin typeface="Times New Roman" panose="02020603050405020304" pitchFamily="18" charset="0"/>
              </a:rPr>
              <a:t>H</a:t>
            </a:r>
            <a:r>
              <a:rPr lang="en-US" altLang="zh-CN" sz="2400">
                <a:solidFill>
                  <a:schemeClr val="tx1"/>
                </a:solidFill>
                <a:latin typeface="Times New Roman" panose="02020603050405020304" pitchFamily="18" charset="0"/>
              </a:rPr>
              <a:t>2</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CO</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CO</a:t>
            </a:r>
            <a:r>
              <a:rPr lang="en-US" altLang="zh-CN" sz="2400">
                <a:solidFill>
                  <a:schemeClr val="tx1"/>
                </a:solidFill>
                <a:latin typeface="Times New Roman" panose="02020603050405020304" pitchFamily="18" charset="0"/>
              </a:rPr>
              <a:t>2</a:t>
            </a:r>
            <a:r>
              <a:rPr lang="zh-CN" altLang="en-US" err="1">
                <a:solidFill>
                  <a:schemeClr val="tx1"/>
                </a:solidFill>
                <a:latin typeface="Times New Roman" panose="02020603050405020304" pitchFamily="18" charset="0"/>
              </a:rPr>
              <a:t>、</a:t>
            </a:r>
            <a:r>
              <a:rPr lang="en-US" altLang="zh-CN" err="1">
                <a:solidFill>
                  <a:schemeClr val="tx1"/>
                </a:solidFill>
                <a:latin typeface="Times New Roman" panose="02020603050405020304" pitchFamily="18" charset="0"/>
              </a:rPr>
              <a:t>HCl</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NH</a:t>
            </a:r>
            <a:r>
              <a:rPr lang="en-US" altLang="zh-CN" sz="2400">
                <a:solidFill>
                  <a:schemeClr val="tx1"/>
                </a:solidFill>
                <a:latin typeface="Times New Roman" panose="02020603050405020304" pitchFamily="18" charset="0"/>
              </a:rPr>
              <a:t>3</a:t>
            </a:r>
            <a:r>
              <a:rPr lang="zh-CN" altLang="en-US" dirty="0">
                <a:solidFill>
                  <a:schemeClr val="tx1"/>
                </a:solidFill>
                <a:latin typeface="Times New Roman" panose="02020603050405020304" pitchFamily="18" charset="0"/>
              </a:rPr>
              <a:t>和水蒸气中的两种或多种，当混合气体依次通过：</a:t>
            </a:r>
            <a:r>
              <a:rPr lang="en-US" altLang="zh-CN" dirty="0">
                <a:solidFill>
                  <a:schemeClr val="tx1"/>
                </a:solidFill>
                <a:latin typeface="Times New Roman" panose="02020603050405020304" pitchFamily="18" charset="0"/>
              </a:rPr>
              <a:t>①</a:t>
            </a:r>
            <a:r>
              <a:rPr lang="zh-CN" altLang="en-US" dirty="0">
                <a:solidFill>
                  <a:schemeClr val="tx1"/>
                </a:solidFill>
                <a:latin typeface="Times New Roman" panose="02020603050405020304" pitchFamily="18" charset="0"/>
              </a:rPr>
              <a:t>澄清石灰水（无浑浊现象）， </a:t>
            </a:r>
            <a:r>
              <a:rPr lang="en-US" altLang="zh-CN" dirty="0">
                <a:solidFill>
                  <a:schemeClr val="tx1"/>
                </a:solidFill>
                <a:latin typeface="Times New Roman" panose="02020603050405020304" pitchFamily="18" charset="0"/>
              </a:rPr>
              <a:t>②</a:t>
            </a:r>
            <a:r>
              <a:rPr lang="en-US" altLang="zh-CN" err="1">
                <a:solidFill>
                  <a:schemeClr val="tx1"/>
                </a:solidFill>
                <a:latin typeface="Times New Roman" panose="02020603050405020304" pitchFamily="18" charset="0"/>
              </a:rPr>
              <a:t>Ba</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OH</a:t>
            </a:r>
            <a:r>
              <a:rPr lang="zh-CN" altLang="en-US">
                <a:solidFill>
                  <a:schemeClr val="tx1"/>
                </a:solidFill>
                <a:latin typeface="Times New Roman" panose="02020603050405020304" pitchFamily="18" charset="0"/>
              </a:rPr>
              <a:t>）</a:t>
            </a:r>
            <a:r>
              <a:rPr lang="en-US" altLang="zh-CN" sz="2400">
                <a:solidFill>
                  <a:schemeClr val="tx1"/>
                </a:solidFill>
                <a:latin typeface="Times New Roman" panose="02020603050405020304" pitchFamily="18" charset="0"/>
              </a:rPr>
              <a:t>2</a:t>
            </a:r>
            <a:r>
              <a:rPr lang="zh-CN" altLang="en-US" dirty="0">
                <a:solidFill>
                  <a:schemeClr val="tx1"/>
                </a:solidFill>
                <a:latin typeface="Times New Roman" panose="02020603050405020304" pitchFamily="18" charset="0"/>
              </a:rPr>
              <a:t>溶液（出现白色沉淀），</a:t>
            </a:r>
            <a:r>
              <a:rPr lang="en-US" altLang="zh-CN" dirty="0">
                <a:solidFill>
                  <a:schemeClr val="tx1"/>
                </a:solidFill>
                <a:latin typeface="Times New Roman" panose="02020603050405020304" pitchFamily="18" charset="0"/>
              </a:rPr>
              <a:t>③</a:t>
            </a:r>
            <a:r>
              <a:rPr lang="zh-CN" altLang="en-US" dirty="0">
                <a:solidFill>
                  <a:schemeClr val="tx1"/>
                </a:solidFill>
                <a:latin typeface="Times New Roman" panose="02020603050405020304" pitchFamily="18" charset="0"/>
              </a:rPr>
              <a:t>浓硫酸（无明显变化），</a:t>
            </a:r>
            <a:r>
              <a:rPr lang="en-US" altLang="zh-CN" dirty="0">
                <a:solidFill>
                  <a:schemeClr val="tx1"/>
                </a:solidFill>
                <a:latin typeface="Times New Roman" panose="02020603050405020304" pitchFamily="18" charset="0"/>
              </a:rPr>
              <a:t>④</a:t>
            </a:r>
            <a:r>
              <a:rPr lang="zh-CN" altLang="en-US" dirty="0">
                <a:solidFill>
                  <a:schemeClr val="tx1"/>
                </a:solidFill>
                <a:latin typeface="Times New Roman" panose="02020603050405020304" pitchFamily="18" charset="0"/>
              </a:rPr>
              <a:t>灼热的氧化铜（变红），</a:t>
            </a:r>
            <a:r>
              <a:rPr lang="en-US" altLang="zh-CN" dirty="0">
                <a:solidFill>
                  <a:schemeClr val="tx1"/>
                </a:solidFill>
                <a:latin typeface="Times New Roman" panose="02020603050405020304" pitchFamily="18" charset="0"/>
              </a:rPr>
              <a:t>⑤</a:t>
            </a:r>
            <a:r>
              <a:rPr lang="zh-CN" altLang="en-US" dirty="0">
                <a:solidFill>
                  <a:schemeClr val="tx1"/>
                </a:solidFill>
                <a:latin typeface="Times New Roman" panose="02020603050405020304" pitchFamily="18" charset="0"/>
              </a:rPr>
              <a:t>无水硫酸铜（变蓝）。则可以判断混合气体中（    ） </a:t>
            </a:r>
            <a:br>
              <a:rPr lang="zh-CN" altLang="en-US" dirty="0">
                <a:solidFill>
                  <a:schemeClr val="tx1"/>
                </a:solidFill>
                <a:latin typeface="Times New Roman" panose="02020603050405020304" pitchFamily="18" charset="0"/>
              </a:rPr>
            </a:br>
            <a:r>
              <a:rPr lang="en-US" altLang="zh-CN" dirty="0">
                <a:solidFill>
                  <a:schemeClr val="tx1"/>
                </a:solidFill>
                <a:latin typeface="Times New Roman" panose="02020603050405020304" pitchFamily="18" charset="0"/>
              </a:rPr>
              <a:t>A</a:t>
            </a:r>
            <a:r>
              <a:rPr lang="zh-CN" altLang="en-US" dirty="0">
                <a:solidFill>
                  <a:schemeClr val="tx1"/>
                </a:solidFill>
                <a:latin typeface="Times New Roman" panose="02020603050405020304" pitchFamily="18" charset="0"/>
              </a:rPr>
              <a:t>、一定没有</a:t>
            </a:r>
            <a:r>
              <a:rPr lang="en-US" altLang="zh-CN">
                <a:solidFill>
                  <a:schemeClr val="tx1"/>
                </a:solidFill>
                <a:latin typeface="Times New Roman" panose="02020603050405020304" pitchFamily="18" charset="0"/>
              </a:rPr>
              <a:t>CO</a:t>
            </a:r>
            <a:r>
              <a:rPr lang="en-US" altLang="zh-CN" sz="2400">
                <a:solidFill>
                  <a:schemeClr val="tx1"/>
                </a:solidFill>
                <a:latin typeface="Times New Roman" panose="02020603050405020304" pitchFamily="18" charset="0"/>
              </a:rPr>
              <a:t>2</a:t>
            </a:r>
            <a:r>
              <a:rPr lang="zh-CN" altLang="en-US" dirty="0">
                <a:solidFill>
                  <a:schemeClr val="tx1"/>
                </a:solidFill>
                <a:latin typeface="Times New Roman" panose="02020603050405020304" pitchFamily="18" charset="0"/>
              </a:rPr>
              <a:t>，肯定有</a:t>
            </a:r>
            <a:r>
              <a:rPr lang="en-US" altLang="zh-CN">
                <a:solidFill>
                  <a:schemeClr val="tx1"/>
                </a:solidFill>
                <a:latin typeface="Times New Roman" panose="02020603050405020304" pitchFamily="18" charset="0"/>
              </a:rPr>
              <a:t>H</a:t>
            </a:r>
            <a:r>
              <a:rPr lang="en-US" altLang="zh-CN" sz="2400">
                <a:solidFill>
                  <a:schemeClr val="tx1"/>
                </a:solidFill>
                <a:latin typeface="Times New Roman" panose="02020603050405020304" pitchFamily="18" charset="0"/>
              </a:rPr>
              <a:t>2</a:t>
            </a:r>
            <a:r>
              <a:rPr lang="en-US" altLang="zh-CN" dirty="0">
                <a:solidFill>
                  <a:schemeClr val="tx1"/>
                </a:solidFill>
                <a:latin typeface="Times New Roman" panose="02020603050405020304" pitchFamily="18" charset="0"/>
              </a:rPr>
              <a:t>                                 B</a:t>
            </a:r>
            <a:r>
              <a:rPr lang="zh-CN" altLang="en-US" dirty="0">
                <a:solidFill>
                  <a:schemeClr val="tx1"/>
                </a:solidFill>
                <a:latin typeface="Times New Roman" panose="02020603050405020304" pitchFamily="18" charset="0"/>
              </a:rPr>
              <a:t>、一定有</a:t>
            </a:r>
            <a:r>
              <a:rPr lang="en-US" altLang="zh-CN">
                <a:solidFill>
                  <a:schemeClr val="tx1"/>
                </a:solidFill>
                <a:latin typeface="Times New Roman" panose="02020603050405020304" pitchFamily="18" charset="0"/>
              </a:rPr>
              <a:t>H</a:t>
            </a:r>
            <a:r>
              <a:rPr lang="en-US" altLang="zh-CN" sz="2400">
                <a:solidFill>
                  <a:schemeClr val="tx1"/>
                </a:solidFill>
                <a:latin typeface="Times New Roman" panose="02020603050405020304" pitchFamily="18" charset="0"/>
              </a:rPr>
              <a:t>2</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CO</a:t>
            </a:r>
            <a:r>
              <a:rPr lang="en-US" altLang="zh-CN" sz="2400">
                <a:solidFill>
                  <a:schemeClr val="tx1"/>
                </a:solidFill>
                <a:latin typeface="Times New Roman" panose="02020603050405020304" pitchFamily="18" charset="0"/>
              </a:rPr>
              <a:t>2</a:t>
            </a:r>
            <a:r>
              <a:rPr lang="zh-CN" altLang="en-US" err="1">
                <a:solidFill>
                  <a:schemeClr val="tx1"/>
                </a:solidFill>
                <a:latin typeface="Times New Roman" panose="02020603050405020304" pitchFamily="18" charset="0"/>
              </a:rPr>
              <a:t>，和</a:t>
            </a:r>
            <a:r>
              <a:rPr lang="en-US" altLang="zh-CN" err="1">
                <a:solidFill>
                  <a:schemeClr val="tx1"/>
                </a:solidFill>
                <a:latin typeface="Times New Roman" panose="02020603050405020304" pitchFamily="18" charset="0"/>
              </a:rPr>
              <a:t>HCl</a:t>
            </a:r>
            <a:r>
              <a:rPr lang="en-US" altLang="zh-CN" dirty="0">
                <a:solidFill>
                  <a:schemeClr val="tx1"/>
                </a:solidFill>
                <a:latin typeface="Times New Roman" panose="02020603050405020304" pitchFamily="18" charset="0"/>
              </a:rPr>
              <a:t> </a:t>
            </a:r>
            <a:br>
              <a:rPr lang="en-US" altLang="zh-CN" dirty="0">
                <a:solidFill>
                  <a:schemeClr val="tx1"/>
                </a:solidFill>
                <a:latin typeface="Times New Roman" panose="02020603050405020304" pitchFamily="18" charset="0"/>
              </a:rPr>
            </a:br>
            <a:r>
              <a:rPr lang="en-US" altLang="zh-CN" dirty="0">
                <a:solidFill>
                  <a:schemeClr val="tx1"/>
                </a:solidFill>
                <a:latin typeface="Times New Roman" panose="02020603050405020304" pitchFamily="18" charset="0"/>
              </a:rPr>
              <a:t>C</a:t>
            </a:r>
            <a:r>
              <a:rPr lang="zh-CN" altLang="en-US" dirty="0">
                <a:solidFill>
                  <a:schemeClr val="tx1"/>
                </a:solidFill>
                <a:latin typeface="Times New Roman" panose="02020603050405020304" pitchFamily="18" charset="0"/>
              </a:rPr>
              <a:t>、一定有</a:t>
            </a:r>
            <a:r>
              <a:rPr lang="en-US" altLang="zh-CN">
                <a:solidFill>
                  <a:schemeClr val="tx1"/>
                </a:solidFill>
                <a:latin typeface="Times New Roman" panose="02020603050405020304" pitchFamily="18" charset="0"/>
              </a:rPr>
              <a:t>CO</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CO</a:t>
            </a:r>
            <a:r>
              <a:rPr lang="en-US" altLang="zh-CN" sz="2400">
                <a:solidFill>
                  <a:schemeClr val="tx1"/>
                </a:solidFill>
                <a:latin typeface="Times New Roman" panose="02020603050405020304" pitchFamily="18" charset="0"/>
              </a:rPr>
              <a:t>2</a:t>
            </a:r>
            <a:r>
              <a:rPr lang="zh-CN" altLang="en-US" dirty="0">
                <a:solidFill>
                  <a:schemeClr val="tx1"/>
                </a:solidFill>
                <a:latin typeface="Times New Roman" panose="02020603050405020304" pitchFamily="18" charset="0"/>
              </a:rPr>
              <a:t>和水蒸气                                </a:t>
            </a:r>
            <a:r>
              <a:rPr lang="en-US" altLang="zh-CN" dirty="0">
                <a:solidFill>
                  <a:schemeClr val="tx1"/>
                </a:solidFill>
                <a:latin typeface="Times New Roman" panose="02020603050405020304" pitchFamily="18" charset="0"/>
              </a:rPr>
              <a:t>D</a:t>
            </a:r>
            <a:r>
              <a:rPr lang="zh-CN" altLang="en-US" dirty="0">
                <a:solidFill>
                  <a:schemeClr val="tx1"/>
                </a:solidFill>
                <a:latin typeface="Times New Roman" panose="02020603050405020304" pitchFamily="18" charset="0"/>
              </a:rPr>
              <a:t>、可能有</a:t>
            </a:r>
            <a:r>
              <a:rPr lang="en-US" altLang="zh-CN">
                <a:solidFill>
                  <a:schemeClr val="tx1"/>
                </a:solidFill>
                <a:latin typeface="Times New Roman" panose="02020603050405020304" pitchFamily="18" charset="0"/>
              </a:rPr>
              <a:t>CO</a:t>
            </a:r>
            <a:r>
              <a:rPr lang="en-US" altLang="zh-CN" sz="2400">
                <a:solidFill>
                  <a:schemeClr val="tx1"/>
                </a:solidFill>
                <a:latin typeface="Times New Roman" panose="02020603050405020304" pitchFamily="18" charset="0"/>
              </a:rPr>
              <a:t>2</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NH</a:t>
            </a:r>
            <a:r>
              <a:rPr lang="en-US" altLang="zh-CN" sz="2400">
                <a:solidFill>
                  <a:schemeClr val="tx1"/>
                </a:solidFill>
                <a:latin typeface="Times New Roman" panose="02020603050405020304" pitchFamily="18" charset="0"/>
              </a:rPr>
              <a:t>3</a:t>
            </a:r>
            <a:r>
              <a:rPr lang="zh-CN" altLang="en-US" dirty="0">
                <a:solidFill>
                  <a:schemeClr val="tx1"/>
                </a:solidFill>
                <a:latin typeface="Times New Roman" panose="02020603050405020304" pitchFamily="18" charset="0"/>
              </a:rPr>
              <a:t>和水蒸气</a:t>
            </a:r>
            <a:endParaRPr lang="zh-CN" altLang="en-US">
              <a:solidFill>
                <a:schemeClr val="tx1"/>
              </a:solidFill>
              <a:latin typeface="Times New Roman" panose="02020603050405020304"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94210" name="文本框 94209"/>
          <p:cNvSpPr txBox="1"/>
          <p:nvPr/>
        </p:nvSpPr>
        <p:spPr>
          <a:xfrm>
            <a:off x="304800" y="533400"/>
            <a:ext cx="8458200" cy="5210175"/>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选择</a:t>
            </a:r>
            <a:r>
              <a:rPr lang="en-US" altLang="zh-CN">
                <a:solidFill>
                  <a:schemeClr val="tx1"/>
                </a:solidFill>
                <a:latin typeface="Times New Roman" panose="02020603050405020304" pitchFamily="18" charset="0"/>
              </a:rPr>
              <a:t>A</a:t>
            </a:r>
            <a:r>
              <a:rPr lang="zh-CN" altLang="en-US" dirty="0">
                <a:solidFill>
                  <a:schemeClr val="tx1"/>
                </a:solidFill>
                <a:latin typeface="宋体" panose="02010600030101010101" pitchFamily="2" charset="-122"/>
              </a:rPr>
              <a:t>。由于气体通过澄清石灰水时无浑浊现象，因此混合气体中没有</a:t>
            </a:r>
            <a:r>
              <a:rPr lang="en-US" altLang="zh-CN">
                <a:solidFill>
                  <a:schemeClr val="tx1"/>
                </a:solidFill>
                <a:latin typeface="Times New Roman" panose="02020603050405020304" pitchFamily="18" charset="0"/>
              </a:rPr>
              <a:t>CO</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，故选</a:t>
            </a:r>
            <a:r>
              <a:rPr lang="en-US" altLang="zh-CN">
                <a:solidFill>
                  <a:schemeClr val="tx1"/>
                </a:solidFill>
                <a:latin typeface="Times New Roman" panose="02020603050405020304" pitchFamily="18" charset="0"/>
              </a:rPr>
              <a:t>A</a:t>
            </a:r>
            <a:r>
              <a:rPr lang="zh-CN" altLang="en-US" dirty="0">
                <a:solidFill>
                  <a:schemeClr val="tx1"/>
                </a:solidFill>
                <a:latin typeface="宋体" panose="02010600030101010101" pitchFamily="2" charset="-122"/>
              </a:rPr>
              <a:t>。也有学生因为看到混合气体通入如下溶液及看到如下的现象：</a:t>
            </a:r>
            <a:r>
              <a:rPr lang="en-US" altLang="zh-CN" dirty="0">
                <a:solidFill>
                  <a:schemeClr val="tx1"/>
                </a:solidFill>
                <a:latin typeface="Times New Roman" panose="02020603050405020304" pitchFamily="18" charset="0"/>
              </a:rPr>
              <a:t>①</a:t>
            </a:r>
            <a:r>
              <a:rPr lang="zh-CN" altLang="en-US" dirty="0">
                <a:solidFill>
                  <a:schemeClr val="tx1"/>
                </a:solidFill>
                <a:latin typeface="宋体" panose="02010600030101010101" pitchFamily="2" charset="-122"/>
              </a:rPr>
              <a:t>澄清石灰水（无浑浊现象），</a:t>
            </a:r>
            <a:r>
              <a:rPr lang="en-US" altLang="zh-CN" dirty="0">
                <a:solidFill>
                  <a:schemeClr val="tx1"/>
                </a:solidFill>
                <a:latin typeface="Times New Roman" panose="02020603050405020304" pitchFamily="18" charset="0"/>
              </a:rPr>
              <a:t>②</a:t>
            </a:r>
            <a:r>
              <a:rPr lang="en-US" altLang="zh-CN" err="1">
                <a:solidFill>
                  <a:schemeClr val="tx1"/>
                </a:solidFill>
                <a:latin typeface="Times New Roman" panose="02020603050405020304" pitchFamily="18" charset="0"/>
              </a:rPr>
              <a:t>Ba</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OH</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溶液（出现白色沉淀）。由于这两种现象的</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矛盾</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，很多学生无从作答。</a:t>
            </a:r>
            <a:r>
              <a:rPr lang="zh-CN" altLang="en-US" dirty="0">
                <a:solidFill>
                  <a:schemeClr val="tx1"/>
                </a:solidFill>
                <a:latin typeface="Times New Roman" panose="02020603050405020304" pitchFamily="18" charset="0"/>
              </a:rPr>
              <a:t> </a:t>
            </a:r>
            <a:br>
              <a:rPr lang="zh-CN" altLang="en-US" dirty="0">
                <a:solidFill>
                  <a:schemeClr val="tx1"/>
                </a:solidFill>
                <a:latin typeface="Times New Roman" panose="02020603050405020304" pitchFamily="18" charset="0"/>
              </a:rPr>
            </a:br>
            <a:r>
              <a:rPr lang="zh-CN" altLang="en-US" dirty="0">
                <a:solidFill>
                  <a:schemeClr val="tx1"/>
                </a:solidFill>
                <a:latin typeface="Times New Roman" panose="02020603050405020304" pitchFamily="18" charset="0"/>
              </a:rPr>
              <a:t> </a:t>
            </a: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1</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审题不认真，没有抓住</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依次</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这一关键，</a:t>
            </a:r>
            <a:r>
              <a:rPr lang="en-US" altLang="zh-CN">
                <a:solidFill>
                  <a:schemeClr val="tx1"/>
                </a:solidFill>
                <a:latin typeface="Times New Roman" panose="02020603050405020304" pitchFamily="18" charset="0"/>
              </a:rPr>
              <a:t>CO</a:t>
            </a:r>
            <a:r>
              <a:rPr lang="en-US" altLang="zh-CN" sz="2400">
                <a:solidFill>
                  <a:schemeClr val="tx1"/>
                </a:solidFill>
                <a:latin typeface="Times New Roman" panose="02020603050405020304" pitchFamily="18" charset="0"/>
              </a:rPr>
              <a:t>2</a:t>
            </a:r>
            <a:r>
              <a:rPr lang="zh-CN" altLang="en-US" err="1">
                <a:solidFill>
                  <a:schemeClr val="tx1"/>
                </a:solidFill>
                <a:latin typeface="Times New Roman" panose="02020603050405020304" pitchFamily="18" charset="0"/>
              </a:rPr>
              <a:t>、</a:t>
            </a:r>
            <a:r>
              <a:rPr lang="en-US" altLang="zh-CN" err="1">
                <a:solidFill>
                  <a:schemeClr val="tx1"/>
                </a:solidFill>
                <a:latin typeface="Times New Roman" panose="02020603050405020304" pitchFamily="18" charset="0"/>
              </a:rPr>
              <a:t>HCl</a:t>
            </a:r>
            <a:r>
              <a:rPr lang="zh-CN" altLang="en-US" dirty="0">
                <a:solidFill>
                  <a:schemeClr val="tx1"/>
                </a:solidFill>
                <a:latin typeface="Times New Roman" panose="02020603050405020304" pitchFamily="18" charset="0"/>
              </a:rPr>
              <a:t>共存原理</a:t>
            </a:r>
            <a:r>
              <a:rPr lang="zh-CN" altLang="en-US" dirty="0">
                <a:solidFill>
                  <a:schemeClr val="tx1"/>
                </a:solidFill>
                <a:latin typeface="宋体" panose="02010600030101010101" pitchFamily="2" charset="-122"/>
              </a:rPr>
              <a:t>；（</a:t>
            </a:r>
            <a:r>
              <a:rPr lang="en-US" altLang="zh-CN" dirty="0">
                <a:solidFill>
                  <a:schemeClr val="tx1"/>
                </a:solidFill>
                <a:latin typeface="宋体" panose="02010600030101010101" pitchFamily="2" charset="-122"/>
              </a:rPr>
              <a:t>2</a:t>
            </a:r>
            <a:r>
              <a:rPr lang="zh-CN" altLang="en-US" dirty="0">
                <a:solidFill>
                  <a:schemeClr val="tx1"/>
                </a:solidFill>
                <a:latin typeface="宋体" panose="02010600030101010101" pitchFamily="2" charset="-122"/>
              </a:rPr>
              <a:t>）由于逻辑推理能力不强而无从作答。</a:t>
            </a:r>
            <a:endParaRPr lang="zh-CN" altLang="en-US">
              <a:solidFill>
                <a:schemeClr val="tx1"/>
              </a:solidFill>
              <a:latin typeface="宋体" panose="02010600030101010101" pitchFamily="2" charset="-122"/>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95234" name="文本框 95233"/>
          <p:cNvSpPr txBox="1"/>
          <p:nvPr/>
        </p:nvSpPr>
        <p:spPr>
          <a:xfrm>
            <a:off x="228600" y="304800"/>
            <a:ext cx="8686800" cy="5942013"/>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宋体" panose="02010600030101010101" pitchFamily="2" charset="-122"/>
                <a:cs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dirty="0">
                <a:solidFill>
                  <a:schemeClr val="tx1"/>
                </a:solidFill>
                <a:latin typeface="宋体" panose="02010600030101010101" pitchFamily="2" charset="-122"/>
                <a:cs typeface="Times New Roman" panose="02020603050405020304" pitchFamily="18" charset="0"/>
              </a:rPr>
              <a:t>]</a:t>
            </a:r>
            <a:endParaRPr lang="en-US" altLang="zh-CN" dirty="0">
              <a:solidFill>
                <a:schemeClr val="tx1"/>
              </a:solidFill>
              <a:latin typeface="宋体" panose="02010600030101010101" pitchFamily="2" charset="-122"/>
              <a:cs typeface="Times New Roman" panose="02020603050405020304" pitchFamily="18" charset="0"/>
            </a:endParaRPr>
          </a:p>
          <a:p>
            <a:pPr algn="l" eaLnBrk="1" hangingPunct="1">
              <a:spcBef>
                <a:spcPct val="50000"/>
              </a:spcBef>
            </a:pPr>
            <a:r>
              <a:rPr lang="zh-CN" altLang="en-US" dirty="0">
                <a:solidFill>
                  <a:schemeClr val="tx1"/>
                </a:solidFill>
                <a:latin typeface="宋体" panose="02010600030101010101" pitchFamily="2" charset="-122"/>
              </a:rPr>
              <a:t>必须抓住现象：气体通入</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澄清石灰水（无浑浊现象）</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，原因有两种：</a:t>
            </a:r>
            <a:r>
              <a:rPr lang="en-US" altLang="zh-CN" dirty="0">
                <a:solidFill>
                  <a:srgbClr val="FF0000"/>
                </a:solidFill>
                <a:latin typeface="Times New Roman" panose="02020603050405020304" pitchFamily="18" charset="0"/>
              </a:rPr>
              <a:t>1</a:t>
            </a:r>
            <a:r>
              <a:rPr lang="zh-CN" altLang="en-US" dirty="0">
                <a:solidFill>
                  <a:srgbClr val="FF0000"/>
                </a:solidFill>
                <a:latin typeface="宋体" panose="02010600030101010101" pitchFamily="2" charset="-122"/>
              </a:rPr>
              <a:t>）</a:t>
            </a:r>
            <a:r>
              <a:rPr lang="zh-CN" altLang="en-US" dirty="0">
                <a:solidFill>
                  <a:schemeClr val="tx1"/>
                </a:solidFill>
                <a:latin typeface="宋体" panose="02010600030101010101" pitchFamily="2" charset="-122"/>
              </a:rPr>
              <a:t>混合气体中无</a:t>
            </a:r>
            <a:r>
              <a:rPr lang="en-US" altLang="zh-CN">
                <a:solidFill>
                  <a:schemeClr val="tx1"/>
                </a:solidFill>
                <a:latin typeface="Times New Roman" panose="02020603050405020304" pitchFamily="18" charset="0"/>
              </a:rPr>
              <a:t>CO</a:t>
            </a:r>
            <a:r>
              <a:rPr lang="en-US" altLang="zh-CN" sz="2400">
                <a:solidFill>
                  <a:schemeClr val="tx1"/>
                </a:solidFill>
                <a:latin typeface="Times New Roman" panose="02020603050405020304" pitchFamily="18" charset="0"/>
              </a:rPr>
              <a:t>2</a:t>
            </a:r>
            <a:r>
              <a:rPr lang="en-US" altLang="zh-CN">
                <a:solidFill>
                  <a:schemeClr val="tx1"/>
                </a:solidFill>
                <a:latin typeface="宋体" panose="02010600030101010101" pitchFamily="2" charset="-122"/>
              </a:rPr>
              <a:t> </a:t>
            </a:r>
            <a:r>
              <a:rPr lang="zh-CN" altLang="en-US">
                <a:solidFill>
                  <a:schemeClr val="tx1"/>
                </a:solidFill>
                <a:latin typeface="宋体" panose="02010600030101010101" pitchFamily="2" charset="-122"/>
              </a:rPr>
              <a:t>；</a:t>
            </a:r>
            <a:r>
              <a:rPr lang="en-US" altLang="zh-CN">
                <a:solidFill>
                  <a:srgbClr val="FF0000"/>
                </a:solidFill>
                <a:latin typeface="Times New Roman" panose="02020603050405020304" pitchFamily="18" charset="0"/>
              </a:rPr>
              <a:t>2</a:t>
            </a:r>
            <a:r>
              <a:rPr lang="zh-CN" altLang="en-US">
                <a:solidFill>
                  <a:srgbClr val="FF0000"/>
                </a:solidFill>
                <a:latin typeface="宋体" panose="02010600030101010101" pitchFamily="2" charset="-122"/>
              </a:rPr>
              <a:t>）</a:t>
            </a:r>
            <a:r>
              <a:rPr lang="zh-CN" altLang="en-US" dirty="0">
                <a:solidFill>
                  <a:schemeClr val="tx1"/>
                </a:solidFill>
                <a:latin typeface="宋体" panose="02010600030101010101" pitchFamily="2" charset="-122"/>
              </a:rPr>
              <a:t>混合气体中有</a:t>
            </a:r>
            <a:r>
              <a:rPr lang="en-US" altLang="zh-CN">
                <a:solidFill>
                  <a:schemeClr val="tx1"/>
                </a:solidFill>
                <a:latin typeface="Times New Roman" panose="02020603050405020304" pitchFamily="18" charset="0"/>
              </a:rPr>
              <a:t>CO</a:t>
            </a:r>
            <a:r>
              <a:rPr lang="en-US" altLang="zh-CN" sz="2400">
                <a:solidFill>
                  <a:schemeClr val="tx1"/>
                </a:solidFill>
                <a:latin typeface="Times New Roman" panose="02020603050405020304" pitchFamily="18" charset="0"/>
              </a:rPr>
              <a:t>2</a:t>
            </a:r>
            <a:r>
              <a:rPr lang="en-US" altLang="zh-CN" dirty="0">
                <a:solidFill>
                  <a:schemeClr val="tx1"/>
                </a:solidFill>
                <a:latin typeface="宋体" panose="02010600030101010101" pitchFamily="2" charset="-122"/>
              </a:rPr>
              <a:t> </a:t>
            </a:r>
            <a:r>
              <a:rPr lang="zh-CN" altLang="en-US" dirty="0">
                <a:solidFill>
                  <a:schemeClr val="tx1"/>
                </a:solidFill>
                <a:latin typeface="宋体" panose="02010600030101010101" pitchFamily="2" charset="-122"/>
              </a:rPr>
              <a:t>，同时也有</a:t>
            </a:r>
            <a:r>
              <a:rPr lang="en-US" altLang="zh-CN" err="1">
                <a:solidFill>
                  <a:schemeClr val="tx1"/>
                </a:solidFill>
                <a:latin typeface="Times New Roman" panose="02020603050405020304" pitchFamily="18" charset="0"/>
              </a:rPr>
              <a:t>HCl</a:t>
            </a:r>
            <a:r>
              <a:rPr lang="zh-CN" altLang="en-US" dirty="0">
                <a:solidFill>
                  <a:schemeClr val="tx1"/>
                </a:solidFill>
                <a:latin typeface="宋体" panose="02010600030101010101" pitchFamily="2" charset="-122"/>
              </a:rPr>
              <a:t>，在这样的条件下，由于石灰水优先和</a:t>
            </a:r>
            <a:r>
              <a:rPr lang="en-US" altLang="zh-CN" err="1">
                <a:solidFill>
                  <a:schemeClr val="tx1"/>
                </a:solidFill>
                <a:latin typeface="Times New Roman" panose="02020603050405020304" pitchFamily="18" charset="0"/>
              </a:rPr>
              <a:t>HCl</a:t>
            </a:r>
            <a:r>
              <a:rPr lang="zh-CN" altLang="en-US" dirty="0">
                <a:solidFill>
                  <a:schemeClr val="tx1"/>
                </a:solidFill>
                <a:latin typeface="宋体" panose="02010600030101010101" pitchFamily="2" charset="-122"/>
              </a:rPr>
              <a:t>反应，也观察不到沉淀。气体通入</a:t>
            </a:r>
            <a:r>
              <a:rPr lang="zh-CN" altLang="en-US" dirty="0">
                <a:solidFill>
                  <a:schemeClr val="tx1"/>
                </a:solidFill>
                <a:latin typeface="Times New Roman" panose="02020603050405020304" pitchFamily="18" charset="0"/>
              </a:rPr>
              <a:t>“</a:t>
            </a:r>
            <a:r>
              <a:rPr lang="en-US" altLang="zh-CN" err="1">
                <a:solidFill>
                  <a:schemeClr val="tx1"/>
                </a:solidFill>
                <a:latin typeface="Times New Roman" panose="02020603050405020304" pitchFamily="18" charset="0"/>
              </a:rPr>
              <a:t>Ba</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OH</a:t>
            </a:r>
            <a:r>
              <a:rPr lang="zh-CN" altLang="en-US">
                <a:solidFill>
                  <a:schemeClr val="tx1"/>
                </a:solidFill>
                <a:latin typeface="宋体" panose="02010600030101010101" pitchFamily="2" charset="-122"/>
              </a:rPr>
              <a:t>）</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溶液（出现白色沉淀）</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，这里的沉淀一定是碳酸钡，因此混合气体中一定有</a:t>
            </a:r>
            <a:r>
              <a:rPr lang="en-US" altLang="zh-CN">
                <a:solidFill>
                  <a:schemeClr val="tx1"/>
                </a:solidFill>
                <a:latin typeface="Times New Roman" panose="02020603050405020304" pitchFamily="18" charset="0"/>
              </a:rPr>
              <a:t>CO</a:t>
            </a:r>
            <a:r>
              <a:rPr lang="en-US" altLang="zh-CN" sz="2400">
                <a:solidFill>
                  <a:schemeClr val="tx1"/>
                </a:solidFill>
                <a:latin typeface="Times New Roman" panose="02020603050405020304" pitchFamily="18" charset="0"/>
              </a:rPr>
              <a:t>2</a:t>
            </a:r>
            <a:r>
              <a:rPr lang="en-US" altLang="zh-CN" dirty="0">
                <a:solidFill>
                  <a:schemeClr val="tx1"/>
                </a:solidFill>
                <a:latin typeface="宋体" panose="02010600030101010101" pitchFamily="2" charset="-122"/>
              </a:rPr>
              <a:t> </a:t>
            </a:r>
            <a:r>
              <a:rPr lang="zh-CN" altLang="en-US" dirty="0">
                <a:solidFill>
                  <a:schemeClr val="tx1"/>
                </a:solidFill>
                <a:latin typeface="宋体" panose="02010600030101010101" pitchFamily="2" charset="-122"/>
              </a:rPr>
              <a:t>，同样的也证明混合气体中一定有</a:t>
            </a:r>
            <a:r>
              <a:rPr lang="en-US" altLang="zh-CN" err="1">
                <a:solidFill>
                  <a:schemeClr val="tx1"/>
                </a:solidFill>
                <a:latin typeface="Times New Roman" panose="02020603050405020304" pitchFamily="18" charset="0"/>
              </a:rPr>
              <a:t>HCl</a:t>
            </a:r>
            <a:r>
              <a:rPr lang="en-US" altLang="zh-CN">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并溶解在澄清石灰水中。综观本题，不能确定是否有</a:t>
            </a:r>
            <a:r>
              <a:rPr lang="en-US" altLang="zh-CN">
                <a:solidFill>
                  <a:schemeClr val="tx1"/>
                </a:solidFill>
                <a:latin typeface="Times New Roman" panose="02020603050405020304" pitchFamily="18" charset="0"/>
              </a:rPr>
              <a:t>CO</a:t>
            </a:r>
            <a:r>
              <a:rPr lang="zh-CN" altLang="en-US" dirty="0">
                <a:solidFill>
                  <a:schemeClr val="tx1"/>
                </a:solidFill>
                <a:latin typeface="宋体" panose="02010600030101010101" pitchFamily="2" charset="-122"/>
              </a:rPr>
              <a:t>、水蒸气。因此本题的</a:t>
            </a:r>
            <a:r>
              <a:rPr lang="zh-CN" altLang="en-US" sz="4000" dirty="0">
                <a:solidFill>
                  <a:srgbClr val="66FF33"/>
                </a:solidFill>
                <a:latin typeface="黑体" panose="02010609060101010101" pitchFamily="2" charset="-122"/>
                <a:ea typeface="黑体" panose="02010609060101010101" pitchFamily="2" charset="-122"/>
              </a:rPr>
              <a:t>正确选项为</a:t>
            </a:r>
            <a:r>
              <a:rPr lang="en-US" altLang="zh-CN" sz="4000">
                <a:solidFill>
                  <a:srgbClr val="66FF33"/>
                </a:solidFill>
                <a:latin typeface="黑体" panose="02010609060101010101" pitchFamily="2" charset="-122"/>
                <a:ea typeface="黑体" panose="02010609060101010101" pitchFamily="2" charset="-122"/>
              </a:rPr>
              <a:t>B</a:t>
            </a:r>
            <a:r>
              <a:rPr lang="zh-CN" altLang="en-US">
                <a:solidFill>
                  <a:schemeClr val="tx1"/>
                </a:solidFill>
                <a:latin typeface="宋体" panose="02010600030101010101" pitchFamily="2" charset="-122"/>
              </a:rPr>
              <a:t>。</a:t>
            </a:r>
            <a:endParaRPr lang="zh-CN" altLang="en-US">
              <a:solidFill>
                <a:schemeClr val="tx1"/>
              </a:solidFill>
              <a:latin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8438" name="文本框 18437"/>
          <p:cNvSpPr txBox="1"/>
          <p:nvPr/>
        </p:nvSpPr>
        <p:spPr>
          <a:xfrm>
            <a:off x="304800" y="685800"/>
            <a:ext cx="8610600" cy="4452938"/>
          </a:xfrm>
          <a:prstGeom prst="rect">
            <a:avLst/>
          </a:prstGeom>
          <a:noFill/>
          <a:ln w="9525">
            <a:noFill/>
          </a:ln>
        </p:spPr>
        <p:txBody>
          <a:bodyPr>
            <a:spAutoFit/>
          </a:bodyPr>
          <a:p>
            <a:pPr algn="l" eaLnBrk="1" hangingPunct="1">
              <a:spcBef>
                <a:spcPct val="50000"/>
              </a:spcBef>
            </a:pPr>
            <a:r>
              <a:rPr lang="zh-CN" altLang="en-US" sz="4000" dirty="0">
                <a:solidFill>
                  <a:srgbClr val="FF0000"/>
                </a:solidFill>
                <a:latin typeface="黑体" panose="02010609060101010101" pitchFamily="2" charset="-122"/>
                <a:ea typeface="黑体" panose="02010609060101010101" pitchFamily="2" charset="-122"/>
              </a:rPr>
              <a:t>例题</a:t>
            </a:r>
            <a:r>
              <a:rPr lang="en-US" altLang="zh-CN" sz="4000" dirty="0">
                <a:solidFill>
                  <a:srgbClr val="FF0000"/>
                </a:solidFill>
                <a:latin typeface="黑体" panose="02010609060101010101" pitchFamily="2" charset="-122"/>
                <a:ea typeface="黑体" panose="02010609060101010101" pitchFamily="2" charset="-122"/>
              </a:rPr>
              <a:t>3</a:t>
            </a:r>
            <a:endParaRPr lang="en-US" altLang="zh-CN" sz="4000" dirty="0">
              <a:solidFill>
                <a:srgbClr val="FF0000"/>
              </a:solidFill>
              <a:latin typeface="黑体" panose="02010609060101010101" pitchFamily="2" charset="-122"/>
              <a:ea typeface="黑体" panose="02010609060101010101" pitchFamily="2" charset="-122"/>
            </a:endParaRPr>
          </a:p>
          <a:p>
            <a:pPr algn="l" eaLnBrk="1" hangingPunct="1">
              <a:spcBef>
                <a:spcPct val="50000"/>
              </a:spcBef>
            </a:pPr>
            <a:r>
              <a:rPr lang="en-US" altLang="zh-CN" sz="3600">
                <a:solidFill>
                  <a:schemeClr val="tx1"/>
                </a:solidFill>
                <a:latin typeface="Times New Roman" panose="02020603050405020304" pitchFamily="18" charset="0"/>
              </a:rPr>
              <a:t>F</a:t>
            </a:r>
            <a:r>
              <a:rPr lang="en-US" altLang="zh-CN" sz="2800">
                <a:solidFill>
                  <a:schemeClr val="tx1"/>
                </a:solidFill>
                <a:latin typeface="Times New Roman" panose="02020603050405020304" pitchFamily="18" charset="0"/>
              </a:rPr>
              <a:t>2</a:t>
            </a:r>
            <a:r>
              <a:rPr lang="zh-CN" altLang="en-US" sz="3600" dirty="0">
                <a:solidFill>
                  <a:schemeClr val="tx1"/>
                </a:solidFill>
                <a:latin typeface="宋体" panose="02010600030101010101" pitchFamily="2" charset="-122"/>
              </a:rPr>
              <a:t>是氧化性最强的非金属单质，在加热的条件下，物质的量相同的</a:t>
            </a:r>
            <a:r>
              <a:rPr lang="en-US" altLang="zh-CN" sz="3600">
                <a:solidFill>
                  <a:schemeClr val="tx1"/>
                </a:solidFill>
                <a:latin typeface="Times New Roman" panose="02020603050405020304" pitchFamily="18" charset="0"/>
              </a:rPr>
              <a:t>F</a:t>
            </a:r>
            <a:r>
              <a:rPr lang="en-US" altLang="zh-CN" sz="2800">
                <a:solidFill>
                  <a:schemeClr val="tx1"/>
                </a:solidFill>
                <a:latin typeface="Times New Roman" panose="02020603050405020304" pitchFamily="18" charset="0"/>
              </a:rPr>
              <a:t>2</a:t>
            </a:r>
            <a:r>
              <a:rPr lang="zh-CN" altLang="en-US" sz="3600" dirty="0">
                <a:solidFill>
                  <a:schemeClr val="tx1"/>
                </a:solidFill>
                <a:latin typeface="宋体" panose="02010600030101010101" pitchFamily="2" charset="-122"/>
              </a:rPr>
              <a:t>（气体）跟烧碱完全反应，生成</a:t>
            </a:r>
            <a:r>
              <a:rPr lang="en-US" altLang="zh-CN" sz="3600" err="1">
                <a:solidFill>
                  <a:schemeClr val="tx1"/>
                </a:solidFill>
                <a:latin typeface="Times New Roman" panose="02020603050405020304" pitchFamily="18" charset="0"/>
              </a:rPr>
              <a:t>NaF</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H</a:t>
            </a:r>
            <a:r>
              <a:rPr lang="en-US" altLang="zh-CN" sz="28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O</a:t>
            </a:r>
            <a:r>
              <a:rPr lang="zh-CN" altLang="en-US" sz="3600" dirty="0">
                <a:solidFill>
                  <a:schemeClr val="tx1"/>
                </a:solidFill>
                <a:latin typeface="宋体" panose="02010600030101010101" pitchFamily="2" charset="-122"/>
              </a:rPr>
              <a:t>和另一种气体，该气体是下列中的（</a:t>
            </a:r>
            <a:r>
              <a:rPr lang="en-US" altLang="zh-CN" sz="3600" dirty="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a:t>
            </a:r>
            <a:br>
              <a:rPr lang="zh-CN" altLang="en-US" sz="3600" dirty="0">
                <a:solidFill>
                  <a:schemeClr val="tx1"/>
                </a:solidFill>
                <a:latin typeface="Times New Roman" panose="02020603050405020304" pitchFamily="18" charset="0"/>
              </a:rPr>
            </a:br>
            <a:r>
              <a:rPr lang="en-US" altLang="zh-CN" sz="3600">
                <a:solidFill>
                  <a:schemeClr val="tx1"/>
                </a:solidFill>
                <a:latin typeface="Times New Roman" panose="02020603050405020304" pitchFamily="18" charset="0"/>
              </a:rPr>
              <a:t>A</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H</a:t>
            </a:r>
            <a:r>
              <a:rPr lang="en-US" altLang="zh-CN" sz="28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       B</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HF       C</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OF</a:t>
            </a:r>
            <a:r>
              <a:rPr lang="en-US" altLang="zh-CN" sz="28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       D</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O</a:t>
            </a:r>
            <a:r>
              <a:rPr lang="en-US" altLang="zh-CN" sz="2800">
                <a:solidFill>
                  <a:schemeClr val="tx1"/>
                </a:solidFill>
                <a:latin typeface="Times New Roman" panose="02020603050405020304" pitchFamily="18" charset="0"/>
              </a:rPr>
              <a:t>2</a:t>
            </a:r>
            <a:br>
              <a:rPr lang="en-US" altLang="zh-CN" sz="3600">
                <a:solidFill>
                  <a:schemeClr val="tx1"/>
                </a:solidFill>
                <a:latin typeface="Times New Roman" panose="02020603050405020304" pitchFamily="18" charset="0"/>
              </a:rPr>
            </a:br>
            <a:br>
              <a:rPr lang="en-US" altLang="zh-CN" sz="2400" b="0">
                <a:solidFill>
                  <a:schemeClr val="tx1"/>
                </a:solidFill>
                <a:latin typeface="Times New Roman" panose="02020603050405020304" pitchFamily="18" charset="0"/>
              </a:rPr>
            </a:br>
            <a:endParaRPr lang="en-US" altLang="zh-CN" sz="2400" b="0">
              <a:solidFill>
                <a:schemeClr val="tx1"/>
              </a:solidFill>
              <a:latin typeface="Times New Roman" panose="02020603050405020304" pitchFamily="18" charset="0"/>
            </a:endParaRPr>
          </a:p>
        </p:txBody>
      </p:sp>
    </p:spTree>
  </p:cSld>
  <p:clrMapOvr>
    <a:masterClrMapping/>
  </p:clrMapOvr>
  <p:transition>
    <p:cut/>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96258" name="文本框 96257"/>
          <p:cNvSpPr txBox="1"/>
          <p:nvPr/>
        </p:nvSpPr>
        <p:spPr>
          <a:xfrm>
            <a:off x="304800" y="609600"/>
            <a:ext cx="8458200" cy="5370513"/>
          </a:xfrm>
          <a:prstGeom prst="rect">
            <a:avLst/>
          </a:prstGeom>
          <a:noFill/>
          <a:ln w="9525">
            <a:noFill/>
          </a:ln>
        </p:spPr>
        <p:txBody>
          <a:bodyPr>
            <a:spAutoFit/>
          </a:bodyPr>
          <a:p>
            <a:pPr algn="l" eaLnBrk="1" hangingPunct="1">
              <a:spcBef>
                <a:spcPct val="50000"/>
              </a:spcBef>
            </a:pPr>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27</a:t>
            </a:r>
            <a:endParaRPr lang="en-US" altLang="zh-CN" sz="4000" dirty="0">
              <a:solidFill>
                <a:srgbClr val="66FF33"/>
              </a:solidFill>
              <a:latin typeface="黑体" panose="02010609060101010101" pitchFamily="2" charset="-122"/>
              <a:ea typeface="黑体" panose="02010609060101010101" pitchFamily="2" charset="-122"/>
            </a:endParaRPr>
          </a:p>
          <a:p>
            <a:pPr algn="l" eaLnBrk="1" hangingPunct="1">
              <a:spcBef>
                <a:spcPct val="50000"/>
              </a:spcBef>
            </a:pPr>
            <a:r>
              <a:rPr lang="zh-CN" altLang="en-US" sz="3600" dirty="0">
                <a:solidFill>
                  <a:schemeClr val="tx1"/>
                </a:solidFill>
                <a:latin typeface="Times New Roman" panose="02020603050405020304" pitchFamily="18" charset="0"/>
              </a:rPr>
              <a:t>中和一定量的某醋酸溶液时，消耗氢氧化钠</a:t>
            </a:r>
            <a:r>
              <a:rPr lang="en-US" altLang="zh-CN" sz="3600" dirty="0">
                <a:solidFill>
                  <a:schemeClr val="tx1"/>
                </a:solidFill>
                <a:latin typeface="Times New Roman" panose="02020603050405020304" pitchFamily="18" charset="0"/>
              </a:rPr>
              <a:t>m g</a:t>
            </a:r>
            <a:r>
              <a:rPr lang="zh-CN" altLang="en-US" sz="3600" dirty="0">
                <a:solidFill>
                  <a:schemeClr val="tx1"/>
                </a:solidFill>
                <a:latin typeface="Times New Roman" panose="02020603050405020304" pitchFamily="18" charset="0"/>
              </a:rPr>
              <a:t>。如果先向该醋酸溶液中加入少量的醋酸钠，然后再用氢氧化钠中和，此时可消耗氢氧化钠</a:t>
            </a:r>
            <a:r>
              <a:rPr lang="en-US" altLang="zh-CN" sz="3600" dirty="0">
                <a:solidFill>
                  <a:schemeClr val="tx1"/>
                </a:solidFill>
                <a:latin typeface="Times New Roman" panose="02020603050405020304" pitchFamily="18" charset="0"/>
              </a:rPr>
              <a:t>n g</a:t>
            </a:r>
            <a:r>
              <a:rPr lang="zh-CN" altLang="en-US" sz="3600" dirty="0">
                <a:solidFill>
                  <a:schemeClr val="tx1"/>
                </a:solidFill>
                <a:latin typeface="Times New Roman" panose="02020603050405020304" pitchFamily="18" charset="0"/>
              </a:rPr>
              <a:t>。则</a:t>
            </a:r>
            <a:r>
              <a:rPr lang="en-US" altLang="zh-CN" sz="3600" dirty="0">
                <a:solidFill>
                  <a:schemeClr val="tx1"/>
                </a:solidFill>
                <a:latin typeface="Times New Roman" panose="02020603050405020304" pitchFamily="18" charset="0"/>
              </a:rPr>
              <a:t>m</a:t>
            </a:r>
            <a:r>
              <a:rPr lang="zh-CN" altLang="en-US" sz="3600" dirty="0">
                <a:solidFill>
                  <a:schemeClr val="tx1"/>
                </a:solidFill>
                <a:latin typeface="Times New Roman" panose="02020603050405020304" pitchFamily="18" charset="0"/>
              </a:rPr>
              <a:t>与</a:t>
            </a:r>
            <a:r>
              <a:rPr lang="en-US" altLang="zh-CN" sz="3600" dirty="0">
                <a:solidFill>
                  <a:schemeClr val="tx1"/>
                </a:solidFill>
                <a:latin typeface="Times New Roman" panose="02020603050405020304" pitchFamily="18" charset="0"/>
              </a:rPr>
              <a:t>n</a:t>
            </a:r>
            <a:r>
              <a:rPr lang="zh-CN" altLang="en-US" sz="3600" dirty="0">
                <a:solidFill>
                  <a:schemeClr val="tx1"/>
                </a:solidFill>
                <a:latin typeface="Times New Roman" panose="02020603050405020304" pitchFamily="18" charset="0"/>
              </a:rPr>
              <a:t>的关系为（　　） </a:t>
            </a:r>
            <a:br>
              <a:rPr lang="zh-CN" altLang="en-US" sz="3600" dirty="0">
                <a:solidFill>
                  <a:schemeClr val="tx1"/>
                </a:solidFill>
                <a:latin typeface="Times New Roman" panose="02020603050405020304" pitchFamily="18" charset="0"/>
              </a:rPr>
            </a:br>
            <a:r>
              <a:rPr lang="zh-CN" altLang="en-US" sz="3600" dirty="0">
                <a:solidFill>
                  <a:schemeClr val="tx1"/>
                </a:solidFill>
                <a:latin typeface="Times New Roman" panose="02020603050405020304" pitchFamily="18" charset="0"/>
              </a:rPr>
              <a:t>Ａ、ｍ</a:t>
            </a:r>
            <a:r>
              <a:rPr lang="en-US" altLang="zh-CN" sz="3600" dirty="0">
                <a:solidFill>
                  <a:schemeClr val="tx1"/>
                </a:solidFill>
                <a:latin typeface="Times New Roman" panose="02020603050405020304" pitchFamily="18" charset="0"/>
              </a:rPr>
              <a:t>&gt;</a:t>
            </a:r>
            <a:r>
              <a:rPr lang="zh-CN" altLang="en-US" sz="3600" dirty="0">
                <a:solidFill>
                  <a:schemeClr val="tx1"/>
                </a:solidFill>
                <a:latin typeface="Times New Roman" panose="02020603050405020304" pitchFamily="18" charset="0"/>
              </a:rPr>
              <a:t>ｎ                     </a:t>
            </a:r>
            <a:r>
              <a:rPr lang="en-US" altLang="zh-CN" sz="3600" dirty="0">
                <a:solidFill>
                  <a:schemeClr val="tx1"/>
                </a:solidFill>
                <a:latin typeface="Times New Roman" panose="02020603050405020304" pitchFamily="18" charset="0"/>
              </a:rPr>
              <a:t>B</a:t>
            </a:r>
            <a:r>
              <a:rPr lang="zh-CN" altLang="en-US" sz="3600" dirty="0">
                <a:solidFill>
                  <a:schemeClr val="tx1"/>
                </a:solidFill>
                <a:latin typeface="Times New Roman" panose="02020603050405020304" pitchFamily="18" charset="0"/>
              </a:rPr>
              <a:t>、ｍ</a:t>
            </a:r>
            <a:r>
              <a:rPr lang="en-US" altLang="zh-CN" sz="3600" dirty="0">
                <a:solidFill>
                  <a:schemeClr val="tx1"/>
                </a:solidFill>
                <a:latin typeface="Times New Roman" panose="02020603050405020304" pitchFamily="18" charset="0"/>
              </a:rPr>
              <a:t>&lt;</a:t>
            </a:r>
            <a:r>
              <a:rPr lang="zh-CN" altLang="en-US" sz="3600" dirty="0">
                <a:solidFill>
                  <a:schemeClr val="tx1"/>
                </a:solidFill>
                <a:latin typeface="Times New Roman" panose="02020603050405020304" pitchFamily="18" charset="0"/>
              </a:rPr>
              <a:t>ｎ                                  Ｃ、ｍ＝ｎ　　　      Ｄ、无法确定 </a:t>
            </a:r>
            <a:br>
              <a:rPr lang="zh-CN" altLang="en-US" sz="3600" dirty="0">
                <a:solidFill>
                  <a:schemeClr val="tx1"/>
                </a:solidFill>
                <a:latin typeface="Times New Roman" panose="02020603050405020304" pitchFamily="18" charset="0"/>
              </a:rPr>
            </a:br>
            <a:endParaRPr lang="zh-CN" altLang="en-US" sz="3600">
              <a:solidFill>
                <a:schemeClr val="tx1"/>
              </a:solidFill>
              <a:latin typeface="Times New Roman" panose="02020603050405020304"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97282" name="文本框 97281"/>
          <p:cNvSpPr txBox="1"/>
          <p:nvPr/>
        </p:nvSpPr>
        <p:spPr>
          <a:xfrm>
            <a:off x="152400" y="304800"/>
            <a:ext cx="8686800" cy="3322638"/>
          </a:xfrm>
          <a:prstGeom prst="rect">
            <a:avLst/>
          </a:prstGeom>
          <a:noFill/>
          <a:ln w="9525">
            <a:noFill/>
          </a:ln>
        </p:spPr>
        <p:txBody>
          <a:bodyPr>
            <a:spAutoFit/>
          </a:bodyPr>
          <a:p>
            <a:pPr algn="l" eaLnBrk="1" hangingPunct="1">
              <a:spcBef>
                <a:spcPct val="50000"/>
              </a:spcBef>
            </a:pPr>
            <a:r>
              <a:rPr lang="zh-CN" altLang="en-US" sz="3600" dirty="0">
                <a:solidFill>
                  <a:schemeClr val="tx1"/>
                </a:solidFill>
                <a:latin typeface="宋体" panose="02010600030101010101" pitchFamily="2" charset="-122"/>
              </a:rPr>
              <a:t>［</a:t>
            </a:r>
            <a:r>
              <a:rPr lang="zh-CN" altLang="en-US" sz="4000" dirty="0">
                <a:solidFill>
                  <a:srgbClr val="66FF33"/>
                </a:solidFill>
                <a:latin typeface="华文新魏" pitchFamily="2" charset="-122"/>
                <a:ea typeface="华文新魏" pitchFamily="2" charset="-122"/>
              </a:rPr>
              <a:t>错误解答</a:t>
            </a:r>
            <a:r>
              <a:rPr lang="zh-CN" altLang="en-US" sz="3600" dirty="0">
                <a:solidFill>
                  <a:schemeClr val="tx1"/>
                </a:solidFill>
                <a:latin typeface="宋体" panose="02010600030101010101" pitchFamily="2" charset="-122"/>
              </a:rPr>
              <a:t>］</a:t>
            </a:r>
            <a:r>
              <a:rPr lang="zh-CN" altLang="en-US" dirty="0">
                <a:solidFill>
                  <a:schemeClr val="tx1"/>
                </a:solidFill>
                <a:latin typeface="宋体" panose="02010600030101010101" pitchFamily="2" charset="-122"/>
              </a:rPr>
              <a:t>选Ａ。因为醋酸钠水解呈碱性，所以当向醋酸溶液中加入少量的醋酸钠后，相当于加入了碱。此时再用氢氧化钠中和酸溶液时，消耗的氢氧化钠的量就会减少，因此选Ａ。</a:t>
            </a:r>
            <a:r>
              <a:rPr lang="zh-CN" altLang="en-US" dirty="0">
                <a:solidFill>
                  <a:schemeClr val="tx1"/>
                </a:solidFill>
                <a:latin typeface="Times New Roman" panose="02020603050405020304" pitchFamily="18" charset="0"/>
              </a:rPr>
              <a:t> </a:t>
            </a:r>
            <a:br>
              <a:rPr lang="zh-CN" altLang="en-US" dirty="0">
                <a:solidFill>
                  <a:schemeClr val="tx1"/>
                </a:solidFill>
                <a:latin typeface="Times New Roman" panose="02020603050405020304" pitchFamily="18" charset="0"/>
              </a:rPr>
            </a:br>
            <a:r>
              <a:rPr lang="zh-CN" altLang="en-US" sz="3600" dirty="0">
                <a:solidFill>
                  <a:schemeClr val="tx1"/>
                </a:solidFill>
                <a:latin typeface="宋体" panose="02010600030101010101" pitchFamily="2" charset="-122"/>
              </a:rPr>
              <a:t>［</a:t>
            </a:r>
            <a:r>
              <a:rPr lang="zh-CN" altLang="en-US" sz="4000" dirty="0">
                <a:solidFill>
                  <a:srgbClr val="66FF33"/>
                </a:solidFill>
                <a:latin typeface="华文新魏" pitchFamily="2" charset="-122"/>
                <a:ea typeface="华文新魏" pitchFamily="2" charset="-122"/>
              </a:rPr>
              <a:t>错解原因</a:t>
            </a:r>
            <a:r>
              <a:rPr lang="zh-CN" altLang="en-US" sz="3600" dirty="0">
                <a:solidFill>
                  <a:schemeClr val="tx1"/>
                </a:solidFill>
                <a:latin typeface="宋体" panose="02010600030101010101" pitchFamily="2" charset="-122"/>
              </a:rPr>
              <a:t>］</a:t>
            </a:r>
            <a:r>
              <a:rPr lang="zh-CN" altLang="en-US" dirty="0">
                <a:solidFill>
                  <a:schemeClr val="tx1"/>
                </a:solidFill>
                <a:latin typeface="宋体" panose="02010600030101010101" pitchFamily="2" charset="-122"/>
              </a:rPr>
              <a:t>对中和反应的实质和水解知识的掌握存在一定的偏差。</a:t>
            </a:r>
            <a:r>
              <a:rPr lang="zh-CN" altLang="en-US" sz="3600" dirty="0">
                <a:solidFill>
                  <a:schemeClr val="tx1"/>
                </a:solidFill>
                <a:latin typeface="Times New Roman" panose="02020603050405020304" pitchFamily="18" charset="0"/>
              </a:rPr>
              <a:t> </a:t>
            </a:r>
            <a:endParaRPr lang="zh-CN" altLang="en-US" sz="3600">
              <a:solidFill>
                <a:schemeClr val="tx1"/>
              </a:solidFill>
              <a:latin typeface="Times New Roman" panose="02020603050405020304" pitchFamily="18" charset="0"/>
            </a:endParaRPr>
          </a:p>
        </p:txBody>
      </p:sp>
      <p:sp>
        <p:nvSpPr>
          <p:cNvPr id="97283" name="文本框 97282"/>
          <p:cNvSpPr txBox="1"/>
          <p:nvPr/>
        </p:nvSpPr>
        <p:spPr>
          <a:xfrm>
            <a:off x="152400" y="3657600"/>
            <a:ext cx="8839200" cy="2713038"/>
          </a:xfrm>
          <a:prstGeom prst="rect">
            <a:avLst/>
          </a:prstGeom>
          <a:noFill/>
          <a:ln w="9525">
            <a:noFill/>
          </a:ln>
        </p:spPr>
        <p:txBody>
          <a:bodyPr>
            <a:spAutoFit/>
          </a:bodyPr>
          <a:p>
            <a:pPr algn="l" eaLnBrk="1" hangingPunct="1">
              <a:spcBef>
                <a:spcPct val="50000"/>
              </a:spcBef>
            </a:pPr>
            <a:r>
              <a:rPr lang="zh-CN" altLang="en-US" dirty="0">
                <a:solidFill>
                  <a:schemeClr val="tx1"/>
                </a:solidFill>
                <a:latin typeface="宋体" panose="02010600030101010101" pitchFamily="2" charset="-122"/>
              </a:rPr>
              <a:t>［</a:t>
            </a:r>
            <a:r>
              <a:rPr lang="zh-CN" altLang="en-US" sz="4000" dirty="0">
                <a:solidFill>
                  <a:srgbClr val="66FF33"/>
                </a:solidFill>
                <a:latin typeface="华文新魏" pitchFamily="2" charset="-122"/>
                <a:ea typeface="华文新魏" pitchFamily="2" charset="-122"/>
              </a:rPr>
              <a:t>正确解答</a:t>
            </a:r>
            <a:r>
              <a:rPr lang="zh-CN" altLang="en-US" dirty="0">
                <a:solidFill>
                  <a:schemeClr val="tx1"/>
                </a:solidFill>
                <a:latin typeface="宋体" panose="02010600030101010101" pitchFamily="2" charset="-122"/>
              </a:rPr>
              <a:t>］因为中和反应是酸和碱的反应生成盐和水的过程，其实质为</a:t>
            </a:r>
            <a:r>
              <a:rPr lang="en-US" altLang="zh-CN">
                <a:solidFill>
                  <a:schemeClr val="tx1"/>
                </a:solidFill>
                <a:latin typeface="Times New Roman" panose="02020603050405020304" pitchFamily="18" charset="0"/>
              </a:rPr>
              <a:t>H</a:t>
            </a:r>
            <a:r>
              <a:rPr lang="zh-CN" altLang="en-US" baseline="30000">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+OH</a:t>
            </a:r>
            <a:r>
              <a:rPr lang="en-US" altLang="zh-CN" sz="4800" baseline="300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=H</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zh-CN" altLang="en-US" dirty="0">
                <a:solidFill>
                  <a:schemeClr val="tx1"/>
                </a:solidFill>
                <a:latin typeface="宋体" panose="02010600030101010101" pitchFamily="2" charset="-122"/>
              </a:rPr>
              <a:t>。当往醋酸溶液中加入醋酸钠，并不会影响原来醋酸所能够电离出来的Ｈ</a:t>
            </a:r>
            <a:r>
              <a:rPr lang="zh-CN" altLang="en-US" baseline="30000" dirty="0">
                <a:solidFill>
                  <a:schemeClr val="tx1"/>
                </a:solidFill>
                <a:latin typeface="宋体" panose="02010600030101010101" pitchFamily="2" charset="-122"/>
              </a:rPr>
              <a:t>＋</a:t>
            </a:r>
            <a:r>
              <a:rPr lang="zh-CN" altLang="en-US" dirty="0">
                <a:solidFill>
                  <a:schemeClr val="tx1"/>
                </a:solidFill>
                <a:latin typeface="宋体" panose="02010600030101010101" pitchFamily="2" charset="-122"/>
              </a:rPr>
              <a:t>的总物质的量，因此不会影响中和反应消耗碱的量。</a:t>
            </a:r>
            <a:r>
              <a:rPr lang="zh-CN" altLang="en-US" sz="3600" dirty="0">
                <a:solidFill>
                  <a:srgbClr val="66FF33"/>
                </a:solidFill>
                <a:latin typeface="黑体" panose="02010609060101010101" pitchFamily="2" charset="-122"/>
                <a:ea typeface="黑体" panose="02010609060101010101" pitchFamily="2" charset="-122"/>
              </a:rPr>
              <a:t>正确选项为Ｃ。</a:t>
            </a:r>
            <a:r>
              <a:rPr lang="zh-CN" altLang="en-US" dirty="0">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98306" name="文本框 98305"/>
          <p:cNvSpPr txBox="1"/>
          <p:nvPr/>
        </p:nvSpPr>
        <p:spPr>
          <a:xfrm>
            <a:off x="228600" y="381000"/>
            <a:ext cx="8915400" cy="5095875"/>
          </a:xfrm>
          <a:prstGeom prst="rect">
            <a:avLst/>
          </a:prstGeom>
          <a:noFill/>
          <a:ln w="9525">
            <a:noFill/>
          </a:ln>
        </p:spPr>
        <p:txBody>
          <a:bodyPr>
            <a:spAutoFit/>
          </a:bodyPr>
          <a:p>
            <a:pPr algn="l" eaLnBrk="1" hangingPunct="1">
              <a:spcBef>
                <a:spcPct val="50000"/>
              </a:spcBef>
            </a:pPr>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28</a:t>
            </a:r>
            <a:endParaRPr lang="en-US" altLang="zh-CN" sz="4000" dirty="0">
              <a:solidFill>
                <a:srgbClr val="66FF33"/>
              </a:solidFill>
              <a:latin typeface="黑体" panose="02010609060101010101" pitchFamily="2" charset="-122"/>
              <a:ea typeface="黑体" panose="02010609060101010101" pitchFamily="2" charset="-122"/>
            </a:endParaRPr>
          </a:p>
          <a:p>
            <a:pPr algn="l" eaLnBrk="1" hangingPunct="1">
              <a:spcBef>
                <a:spcPct val="50000"/>
              </a:spcBef>
            </a:pPr>
            <a:r>
              <a:rPr lang="zh-CN" altLang="en-US" sz="3600" dirty="0">
                <a:solidFill>
                  <a:schemeClr val="tx1"/>
                </a:solidFill>
                <a:latin typeface="宋体" panose="02010600030101010101" pitchFamily="2" charset="-122"/>
              </a:rPr>
              <a:t>在反应</a:t>
            </a:r>
            <a:r>
              <a:rPr lang="en-US" altLang="zh-CN" sz="3600" dirty="0">
                <a:solidFill>
                  <a:schemeClr val="tx1"/>
                </a:solidFill>
                <a:latin typeface="Times New Roman" panose="02020603050405020304" pitchFamily="18" charset="0"/>
              </a:rPr>
              <a:t>11</a:t>
            </a:r>
            <a:r>
              <a:rPr lang="en-US" altLang="zh-CN" sz="3600">
                <a:solidFill>
                  <a:schemeClr val="tx1"/>
                </a:solidFill>
                <a:latin typeface="Times New Roman" panose="02020603050405020304" pitchFamily="18" charset="0"/>
              </a:rPr>
              <a:t>P+15CuSO</a:t>
            </a:r>
            <a:r>
              <a:rPr lang="en-US" altLang="zh-CN" sz="2800">
                <a:solidFill>
                  <a:schemeClr val="tx1"/>
                </a:solidFill>
                <a:latin typeface="Times New Roman" panose="02020603050405020304" pitchFamily="18" charset="0"/>
              </a:rPr>
              <a:t>4</a:t>
            </a:r>
            <a:r>
              <a:rPr lang="en-US" altLang="zh-CN" sz="3600">
                <a:solidFill>
                  <a:schemeClr val="tx1"/>
                </a:solidFill>
                <a:latin typeface="Times New Roman" panose="02020603050405020304" pitchFamily="18" charset="0"/>
              </a:rPr>
              <a:t>+24H</a:t>
            </a:r>
            <a:r>
              <a:rPr lang="en-US" altLang="zh-CN" sz="28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O=5Cu</a:t>
            </a:r>
            <a:r>
              <a:rPr lang="en-US" altLang="zh-CN" sz="2400">
                <a:solidFill>
                  <a:schemeClr val="tx1"/>
                </a:solidFill>
                <a:latin typeface="Times New Roman" panose="02020603050405020304" pitchFamily="18" charset="0"/>
              </a:rPr>
              <a:t>3</a:t>
            </a:r>
            <a:r>
              <a:rPr lang="en-US" altLang="zh-CN" sz="3600">
                <a:solidFill>
                  <a:schemeClr val="tx1"/>
                </a:solidFill>
                <a:latin typeface="Times New Roman" panose="02020603050405020304" pitchFamily="18" charset="0"/>
              </a:rPr>
              <a:t>P+6H</a:t>
            </a:r>
            <a:r>
              <a:rPr lang="en-US" altLang="zh-CN" sz="2400">
                <a:solidFill>
                  <a:schemeClr val="tx1"/>
                </a:solidFill>
                <a:latin typeface="Times New Roman" panose="02020603050405020304" pitchFamily="18" charset="0"/>
              </a:rPr>
              <a:t>3</a:t>
            </a:r>
            <a:r>
              <a:rPr lang="en-US" altLang="zh-CN" sz="3600">
                <a:solidFill>
                  <a:schemeClr val="tx1"/>
                </a:solidFill>
                <a:latin typeface="Times New Roman" panose="02020603050405020304" pitchFamily="18" charset="0"/>
              </a:rPr>
              <a:t>PO</a:t>
            </a:r>
            <a:r>
              <a:rPr lang="en-US" altLang="zh-CN" sz="2400">
                <a:solidFill>
                  <a:schemeClr val="tx1"/>
                </a:solidFill>
                <a:latin typeface="Times New Roman" panose="02020603050405020304" pitchFamily="18" charset="0"/>
              </a:rPr>
              <a:t>4</a:t>
            </a:r>
            <a:r>
              <a:rPr lang="en-US" altLang="zh-CN" sz="3600">
                <a:solidFill>
                  <a:schemeClr val="tx1"/>
                </a:solidFill>
                <a:latin typeface="Times New Roman" panose="02020603050405020304" pitchFamily="18" charset="0"/>
              </a:rPr>
              <a:t>+15H</a:t>
            </a:r>
            <a:r>
              <a:rPr lang="en-US" altLang="zh-CN" sz="28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SO</a:t>
            </a:r>
            <a:r>
              <a:rPr lang="en-US" altLang="zh-CN" sz="2400">
                <a:solidFill>
                  <a:schemeClr val="tx1"/>
                </a:solidFill>
                <a:latin typeface="Times New Roman" panose="02020603050405020304" pitchFamily="18" charset="0"/>
              </a:rPr>
              <a:t>4</a:t>
            </a:r>
            <a:r>
              <a:rPr lang="zh-CN" altLang="en-US" sz="3600" dirty="0">
                <a:solidFill>
                  <a:schemeClr val="tx1"/>
                </a:solidFill>
                <a:latin typeface="宋体" panose="02010600030101010101" pitchFamily="2" charset="-122"/>
              </a:rPr>
              <a:t>中，每摩尔</a:t>
            </a:r>
            <a:r>
              <a:rPr lang="en-US" altLang="zh-CN" sz="3600">
                <a:solidFill>
                  <a:schemeClr val="tx1"/>
                </a:solidFill>
                <a:latin typeface="Times New Roman" panose="02020603050405020304" pitchFamily="18" charset="0"/>
              </a:rPr>
              <a:t>CuSO</a:t>
            </a:r>
            <a:r>
              <a:rPr lang="en-US" altLang="zh-CN" sz="2800">
                <a:solidFill>
                  <a:schemeClr val="tx1"/>
                </a:solidFill>
                <a:latin typeface="Times New Roman" panose="02020603050405020304" pitchFamily="18" charset="0"/>
              </a:rPr>
              <a:t>4</a:t>
            </a:r>
            <a:r>
              <a:rPr lang="zh-CN" altLang="en-US" sz="3600" dirty="0">
                <a:solidFill>
                  <a:schemeClr val="tx1"/>
                </a:solidFill>
                <a:latin typeface="宋体" panose="02010600030101010101" pitchFamily="2" charset="-122"/>
              </a:rPr>
              <a:t>能氧化</a:t>
            </a:r>
            <a:r>
              <a:rPr lang="en-US" altLang="zh-CN" sz="3600">
                <a:solidFill>
                  <a:schemeClr val="tx1"/>
                </a:solidFill>
                <a:latin typeface="Times New Roman" panose="02020603050405020304" pitchFamily="18" charset="0"/>
              </a:rPr>
              <a:t>P</a:t>
            </a:r>
            <a:r>
              <a:rPr lang="zh-CN" altLang="en-US" sz="3600" dirty="0">
                <a:solidFill>
                  <a:schemeClr val="tx1"/>
                </a:solidFill>
                <a:latin typeface="宋体" panose="02010600030101010101" pitchFamily="2" charset="-122"/>
              </a:rPr>
              <a:t>的物质的量为（</a:t>
            </a:r>
            <a:r>
              <a:rPr lang="zh-CN" altLang="en-US" sz="3600" dirty="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a:t>
            </a:r>
            <a:r>
              <a:rPr lang="zh-CN" altLang="en-US" sz="3600" dirty="0">
                <a:solidFill>
                  <a:schemeClr val="tx1"/>
                </a:solidFill>
                <a:latin typeface="Times New Roman" panose="02020603050405020304" pitchFamily="18" charset="0"/>
              </a:rPr>
              <a:t> </a:t>
            </a:r>
            <a:br>
              <a:rPr lang="zh-CN" altLang="en-US" sz="3600" dirty="0">
                <a:solidFill>
                  <a:schemeClr val="tx1"/>
                </a:solidFill>
                <a:latin typeface="Times New Roman" panose="02020603050405020304" pitchFamily="18" charset="0"/>
              </a:rPr>
            </a:br>
            <a:endParaRPr lang="zh-CN" altLang="en-US" sz="3600" dirty="0">
              <a:solidFill>
                <a:schemeClr val="tx1"/>
              </a:solidFill>
              <a:latin typeface="Times New Roman" panose="02020603050405020304" pitchFamily="18" charset="0"/>
            </a:endParaRPr>
          </a:p>
          <a:p>
            <a:pPr algn="l" eaLnBrk="1" hangingPunct="1">
              <a:spcBef>
                <a:spcPct val="50000"/>
              </a:spcBef>
            </a:pPr>
            <a:r>
              <a:rPr lang="en-US" altLang="zh-CN" sz="3600">
                <a:solidFill>
                  <a:schemeClr val="tx1"/>
                </a:solidFill>
                <a:latin typeface="Times New Roman" panose="02020603050405020304" pitchFamily="18" charset="0"/>
              </a:rPr>
              <a:t>A</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1/5 mol                  B</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2/5 mol                                  C</a:t>
            </a:r>
            <a:r>
              <a:rPr lang="zh-CN" altLang="en-US" sz="3600">
                <a:solidFill>
                  <a:schemeClr val="tx1"/>
                </a:solidFill>
                <a:latin typeface="宋体" panose="02010600030101010101" pitchFamily="2" charset="-122"/>
              </a:rPr>
              <a:t>、</a:t>
            </a:r>
            <a:r>
              <a:rPr lang="en-US" altLang="zh-CN" sz="3600" dirty="0">
                <a:solidFill>
                  <a:schemeClr val="tx1"/>
                </a:solidFill>
                <a:latin typeface="Times New Roman" panose="02020603050405020304" pitchFamily="18" charset="0"/>
              </a:rPr>
              <a:t>3/5mol                  </a:t>
            </a:r>
            <a:r>
              <a:rPr lang="en-US" altLang="zh-CN" sz="3600">
                <a:solidFill>
                  <a:schemeClr val="tx1"/>
                </a:solidFill>
                <a:latin typeface="Times New Roman" panose="02020603050405020304" pitchFamily="18" charset="0"/>
              </a:rPr>
              <a:t> D</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11/5 mol </a:t>
            </a:r>
            <a:endParaRPr lang="en-US" altLang="zh-CN" sz="3600">
              <a:solidFill>
                <a:schemeClr val="tx1"/>
              </a:solidFill>
              <a:latin typeface="Times New Roman" panose="02020603050405020304"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99330" name="文本框 99329"/>
          <p:cNvSpPr txBox="1"/>
          <p:nvPr/>
        </p:nvSpPr>
        <p:spPr>
          <a:xfrm>
            <a:off x="152400" y="76200"/>
            <a:ext cx="8839200" cy="2773363"/>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选</a:t>
            </a:r>
            <a:r>
              <a:rPr lang="en-US" altLang="zh-CN">
                <a:solidFill>
                  <a:schemeClr val="tx1"/>
                </a:solidFill>
                <a:latin typeface="Times New Roman" panose="02020603050405020304" pitchFamily="18" charset="0"/>
              </a:rPr>
              <a:t>B</a:t>
            </a:r>
            <a:r>
              <a:rPr lang="zh-CN" altLang="en-US" dirty="0">
                <a:solidFill>
                  <a:schemeClr val="tx1"/>
                </a:solidFill>
                <a:latin typeface="宋体" panose="02010600030101010101" pitchFamily="2" charset="-122"/>
              </a:rPr>
              <a:t>。从化学方程式可以看出，</a:t>
            </a:r>
            <a:r>
              <a:rPr lang="en-US" altLang="zh-CN" dirty="0">
                <a:solidFill>
                  <a:schemeClr val="tx1"/>
                </a:solidFill>
                <a:latin typeface="Times New Roman" panose="02020603050405020304" pitchFamily="18" charset="0"/>
              </a:rPr>
              <a:t>15mol   CuSO4   </a:t>
            </a:r>
            <a:r>
              <a:rPr lang="zh-CN" altLang="en-US" dirty="0">
                <a:solidFill>
                  <a:schemeClr val="tx1"/>
                </a:solidFill>
                <a:latin typeface="宋体" panose="02010600030101010101" pitchFamily="2" charset="-122"/>
              </a:rPr>
              <a:t>生成</a:t>
            </a:r>
            <a:r>
              <a:rPr lang="en-US" altLang="zh-CN" dirty="0">
                <a:solidFill>
                  <a:schemeClr val="tx1"/>
                </a:solidFill>
                <a:latin typeface="Times New Roman" panose="02020603050405020304" pitchFamily="18" charset="0"/>
              </a:rPr>
              <a:t>6</a:t>
            </a:r>
            <a:r>
              <a:rPr lang="en-US" altLang="zh-CN">
                <a:solidFill>
                  <a:schemeClr val="tx1"/>
                </a:solidFill>
                <a:latin typeface="Times New Roman" panose="02020603050405020304" pitchFamily="18" charset="0"/>
              </a:rPr>
              <a:t>mol     H</a:t>
            </a:r>
            <a:r>
              <a:rPr lang="en-US" altLang="zh-CN" sz="2400">
                <a:solidFill>
                  <a:schemeClr val="tx1"/>
                </a:solidFill>
                <a:latin typeface="Times New Roman" panose="02020603050405020304" pitchFamily="18" charset="0"/>
              </a:rPr>
              <a:t>3</a:t>
            </a:r>
            <a:r>
              <a:rPr lang="en-US" altLang="zh-CN">
                <a:solidFill>
                  <a:schemeClr val="tx1"/>
                </a:solidFill>
                <a:latin typeface="Times New Roman" panose="02020603050405020304" pitchFamily="18" charset="0"/>
              </a:rPr>
              <a:t>PO</a:t>
            </a:r>
            <a:r>
              <a:rPr lang="en-US" altLang="zh-CN" sz="2400">
                <a:solidFill>
                  <a:schemeClr val="tx1"/>
                </a:solidFill>
                <a:latin typeface="Times New Roman" panose="02020603050405020304" pitchFamily="18" charset="0"/>
              </a:rPr>
              <a:t>4</a:t>
            </a:r>
            <a:r>
              <a:rPr lang="zh-CN" altLang="en-US" dirty="0">
                <a:solidFill>
                  <a:schemeClr val="tx1"/>
                </a:solidFill>
                <a:latin typeface="宋体" panose="02010600030101010101" pitchFamily="2" charset="-122"/>
              </a:rPr>
              <a:t>，所以</a:t>
            </a:r>
            <a:r>
              <a:rPr lang="en-US" altLang="zh-CN" dirty="0">
                <a:solidFill>
                  <a:schemeClr val="tx1"/>
                </a:solidFill>
                <a:latin typeface="Times New Roman" panose="02020603050405020304" pitchFamily="18" charset="0"/>
              </a:rPr>
              <a:t>1</a:t>
            </a:r>
            <a:r>
              <a:rPr lang="en-US" altLang="zh-CN">
                <a:solidFill>
                  <a:schemeClr val="tx1"/>
                </a:solidFill>
                <a:latin typeface="Times New Roman" panose="02020603050405020304" pitchFamily="18" charset="0"/>
              </a:rPr>
              <a:t>mol CuSO</a:t>
            </a:r>
            <a:r>
              <a:rPr lang="en-US" altLang="zh-CN" sz="2400" dirty="0">
                <a:solidFill>
                  <a:schemeClr val="tx1"/>
                </a:solidFill>
                <a:latin typeface="Times New Roman" panose="02020603050405020304" pitchFamily="18" charset="0"/>
              </a:rPr>
              <a:t>4       </a:t>
            </a:r>
            <a:r>
              <a:rPr lang="zh-CN" altLang="en-US" dirty="0">
                <a:solidFill>
                  <a:schemeClr val="tx1"/>
                </a:solidFill>
                <a:latin typeface="宋体" panose="02010600030101010101" pitchFamily="2" charset="-122"/>
              </a:rPr>
              <a:t>生成     </a:t>
            </a:r>
            <a:r>
              <a:rPr lang="en-US" altLang="zh-CN" dirty="0">
                <a:solidFill>
                  <a:schemeClr val="tx1"/>
                </a:solidFill>
                <a:latin typeface="Times New Roman" panose="02020603050405020304" pitchFamily="18" charset="0"/>
              </a:rPr>
              <a:t>2/5</a:t>
            </a:r>
            <a:r>
              <a:rPr lang="en-US" altLang="zh-CN">
                <a:solidFill>
                  <a:schemeClr val="tx1"/>
                </a:solidFill>
                <a:latin typeface="Times New Roman" panose="02020603050405020304" pitchFamily="18" charset="0"/>
              </a:rPr>
              <a:t>mol H</a:t>
            </a:r>
            <a:r>
              <a:rPr lang="en-US" altLang="zh-CN" sz="2400">
                <a:solidFill>
                  <a:schemeClr val="tx1"/>
                </a:solidFill>
                <a:latin typeface="Times New Roman" panose="02020603050405020304" pitchFamily="18" charset="0"/>
              </a:rPr>
              <a:t>3</a:t>
            </a:r>
            <a:r>
              <a:rPr lang="en-US" altLang="zh-CN">
                <a:solidFill>
                  <a:schemeClr val="tx1"/>
                </a:solidFill>
                <a:latin typeface="Times New Roman" panose="02020603050405020304" pitchFamily="18" charset="0"/>
              </a:rPr>
              <a:t>PO</a:t>
            </a:r>
            <a:r>
              <a:rPr lang="en-US" altLang="zh-CN" sz="2400">
                <a:solidFill>
                  <a:schemeClr val="tx1"/>
                </a:solidFill>
                <a:latin typeface="Times New Roman" panose="02020603050405020304" pitchFamily="18" charset="0"/>
              </a:rPr>
              <a:t>4</a:t>
            </a:r>
            <a:r>
              <a:rPr lang="zh-CN" altLang="en-US">
                <a:solidFill>
                  <a:schemeClr val="tx1"/>
                </a:solidFill>
                <a:latin typeface="宋体" panose="02010600030101010101" pitchFamily="2" charset="-122"/>
              </a:rPr>
              <a:t>。</a:t>
            </a:r>
            <a:r>
              <a:rPr lang="zh-CN" altLang="en-US">
                <a:solidFill>
                  <a:schemeClr val="tx1"/>
                </a:solidFill>
                <a:latin typeface="Times New Roman" panose="02020603050405020304" pitchFamily="18" charset="0"/>
              </a:rPr>
              <a:t> </a:t>
            </a:r>
            <a:br>
              <a:rPr lang="zh-CN" altLang="en-US">
                <a:solidFill>
                  <a:schemeClr val="tx1"/>
                </a:solidFill>
                <a:latin typeface="Times New Roman" panose="02020603050405020304" pitchFamily="18" charset="0"/>
              </a:rPr>
            </a:br>
            <a:r>
              <a:rPr lang="en-US" altLang="zh-CN">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没有注意到生成物中的</a:t>
            </a:r>
            <a:r>
              <a:rPr lang="en-US" altLang="zh-CN">
                <a:solidFill>
                  <a:schemeClr val="tx1"/>
                </a:solidFill>
                <a:latin typeface="Times New Roman" panose="02020603050405020304" pitchFamily="18" charset="0"/>
              </a:rPr>
              <a:t>H</a:t>
            </a:r>
            <a:r>
              <a:rPr lang="en-US" altLang="zh-CN" sz="2400">
                <a:solidFill>
                  <a:schemeClr val="tx1"/>
                </a:solidFill>
                <a:latin typeface="Times New Roman" panose="02020603050405020304" pitchFamily="18" charset="0"/>
              </a:rPr>
              <a:t>3</a:t>
            </a:r>
            <a:r>
              <a:rPr lang="en-US" altLang="zh-CN">
                <a:solidFill>
                  <a:schemeClr val="tx1"/>
                </a:solidFill>
                <a:latin typeface="Times New Roman" panose="02020603050405020304" pitchFamily="18" charset="0"/>
              </a:rPr>
              <a:t>PO</a:t>
            </a:r>
            <a:r>
              <a:rPr lang="en-US" altLang="zh-CN" sz="2400">
                <a:solidFill>
                  <a:schemeClr val="tx1"/>
                </a:solidFill>
                <a:latin typeface="Times New Roman" panose="02020603050405020304" pitchFamily="18" charset="0"/>
              </a:rPr>
              <a:t>4</a:t>
            </a:r>
            <a:r>
              <a:rPr lang="zh-CN" altLang="en-US" dirty="0">
                <a:solidFill>
                  <a:schemeClr val="tx1"/>
                </a:solidFill>
                <a:latin typeface="宋体" panose="02010600030101010101" pitchFamily="2" charset="-122"/>
              </a:rPr>
              <a:t>有一半是</a:t>
            </a:r>
            <a:r>
              <a:rPr lang="en-US" altLang="zh-CN">
                <a:solidFill>
                  <a:schemeClr val="tx1"/>
                </a:solidFill>
                <a:latin typeface="Times New Roman" panose="02020603050405020304" pitchFamily="18" charset="0"/>
              </a:rPr>
              <a:t>P</a:t>
            </a:r>
            <a:r>
              <a:rPr lang="zh-CN" altLang="en-US" dirty="0">
                <a:solidFill>
                  <a:schemeClr val="tx1"/>
                </a:solidFill>
                <a:latin typeface="宋体" panose="02010600030101010101" pitchFamily="2" charset="-122"/>
              </a:rPr>
              <a:t>自身氧化还原反应（歧化反应）生成的。</a:t>
            </a:r>
            <a:endParaRPr lang="zh-CN" altLang="en-US">
              <a:solidFill>
                <a:schemeClr val="tx1"/>
              </a:solidFill>
              <a:latin typeface="宋体" panose="02010600030101010101" pitchFamily="2" charset="-122"/>
            </a:endParaRPr>
          </a:p>
        </p:txBody>
      </p:sp>
      <p:sp>
        <p:nvSpPr>
          <p:cNvPr id="99331" name="文本框 99330"/>
          <p:cNvSpPr txBox="1"/>
          <p:nvPr/>
        </p:nvSpPr>
        <p:spPr>
          <a:xfrm>
            <a:off x="76200" y="2743200"/>
            <a:ext cx="8686800" cy="3687763"/>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本题中的还原剂是</a:t>
            </a:r>
            <a:r>
              <a:rPr lang="en-US" altLang="zh-CN">
                <a:solidFill>
                  <a:schemeClr val="tx1"/>
                </a:solidFill>
                <a:latin typeface="Times New Roman" panose="02020603050405020304" pitchFamily="18" charset="0"/>
              </a:rPr>
              <a:t>P</a:t>
            </a:r>
            <a:r>
              <a:rPr lang="zh-CN" altLang="en-US" dirty="0">
                <a:solidFill>
                  <a:schemeClr val="tx1"/>
                </a:solidFill>
                <a:latin typeface="宋体" panose="02010600030101010101" pitchFamily="2" charset="-122"/>
              </a:rPr>
              <a:t>，而氧化剂是</a:t>
            </a:r>
            <a:r>
              <a:rPr lang="en-US" altLang="zh-CN">
                <a:solidFill>
                  <a:schemeClr val="tx1"/>
                </a:solidFill>
                <a:latin typeface="Times New Roman" panose="02020603050405020304" pitchFamily="18" charset="0"/>
              </a:rPr>
              <a:t>P</a:t>
            </a:r>
            <a:r>
              <a:rPr lang="zh-CN" altLang="en-US">
                <a:solidFill>
                  <a:schemeClr val="tx1"/>
                </a:solidFill>
                <a:latin typeface="宋体" panose="02010600030101010101" pitchFamily="2" charset="-122"/>
              </a:rPr>
              <a:t>和</a:t>
            </a:r>
            <a:r>
              <a:rPr lang="en-US" altLang="zh-CN">
                <a:solidFill>
                  <a:schemeClr val="tx1"/>
                </a:solidFill>
                <a:latin typeface="Times New Roman" panose="02020603050405020304" pitchFamily="18" charset="0"/>
              </a:rPr>
              <a:t>CuSO4</a:t>
            </a:r>
            <a:r>
              <a:rPr lang="zh-CN" altLang="en-US" dirty="0">
                <a:solidFill>
                  <a:schemeClr val="tx1"/>
                </a:solidFill>
                <a:latin typeface="宋体" panose="02010600030101010101" pitchFamily="2" charset="-122"/>
              </a:rPr>
              <a:t>。由于反应过程中</a:t>
            </a:r>
            <a:r>
              <a:rPr lang="en-US" altLang="zh-CN">
                <a:solidFill>
                  <a:schemeClr val="tx1"/>
                </a:solidFill>
                <a:latin typeface="Times New Roman" panose="02020603050405020304" pitchFamily="18" charset="0"/>
              </a:rPr>
              <a:t>Cu</a:t>
            </a:r>
            <a:r>
              <a:rPr lang="zh-CN" altLang="en-US" dirty="0">
                <a:solidFill>
                  <a:schemeClr val="tx1"/>
                </a:solidFill>
                <a:latin typeface="宋体" panose="02010600030101010101" pitchFamily="2" charset="-122"/>
              </a:rPr>
              <a:t>从</a:t>
            </a:r>
            <a:r>
              <a:rPr lang="en-US" altLang="zh-CN" dirty="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降为</a:t>
            </a:r>
            <a:r>
              <a:rPr lang="en-US" altLang="zh-CN" dirty="0">
                <a:solidFill>
                  <a:schemeClr val="tx1"/>
                </a:solidFill>
                <a:latin typeface="Times New Roman" panose="02020603050405020304" pitchFamily="18" charset="0"/>
              </a:rPr>
              <a:t>+1</a:t>
            </a:r>
            <a:r>
              <a:rPr lang="zh-CN" altLang="en-US" dirty="0">
                <a:solidFill>
                  <a:schemeClr val="tx1"/>
                </a:solidFill>
                <a:latin typeface="宋体" panose="02010600030101010101" pitchFamily="2" charset="-122"/>
              </a:rPr>
              <a:t>，因此反应中共得到</a:t>
            </a:r>
            <a:r>
              <a:rPr lang="en-US" altLang="zh-CN" dirty="0">
                <a:solidFill>
                  <a:schemeClr val="tx1"/>
                </a:solidFill>
                <a:latin typeface="Times New Roman" panose="02020603050405020304" pitchFamily="18" charset="0"/>
              </a:rPr>
              <a:t>15</a:t>
            </a:r>
            <a:r>
              <a:rPr lang="en-US" altLang="zh-CN">
                <a:solidFill>
                  <a:schemeClr val="tx1"/>
                </a:solidFill>
                <a:latin typeface="Times New Roman" panose="02020603050405020304" pitchFamily="18" charset="0"/>
              </a:rPr>
              <a:t>mol</a:t>
            </a:r>
            <a:r>
              <a:rPr lang="zh-CN" altLang="en-US" dirty="0">
                <a:solidFill>
                  <a:schemeClr val="tx1"/>
                </a:solidFill>
                <a:latin typeface="宋体" panose="02010600030101010101" pitchFamily="2" charset="-122"/>
              </a:rPr>
              <a:t>的电子；而做还原剂的</a:t>
            </a:r>
            <a:r>
              <a:rPr lang="en-US" altLang="zh-CN">
                <a:solidFill>
                  <a:schemeClr val="tx1"/>
                </a:solidFill>
                <a:latin typeface="Times New Roman" panose="02020603050405020304" pitchFamily="18" charset="0"/>
              </a:rPr>
              <a:t>P</a:t>
            </a:r>
            <a:r>
              <a:rPr lang="zh-CN" altLang="en-US" dirty="0">
                <a:solidFill>
                  <a:schemeClr val="tx1"/>
                </a:solidFill>
                <a:latin typeface="宋体" panose="02010600030101010101" pitchFamily="2" charset="-122"/>
              </a:rPr>
              <a:t>在反应中从</a:t>
            </a:r>
            <a:r>
              <a:rPr lang="en-US" altLang="zh-CN" dirty="0">
                <a:solidFill>
                  <a:schemeClr val="tx1"/>
                </a:solidFill>
                <a:latin typeface="Times New Roman" panose="02020603050405020304" pitchFamily="18" charset="0"/>
              </a:rPr>
              <a:t>0</a:t>
            </a:r>
            <a:r>
              <a:rPr lang="zh-CN" altLang="en-US" dirty="0">
                <a:solidFill>
                  <a:schemeClr val="tx1"/>
                </a:solidFill>
                <a:latin typeface="宋体" panose="02010600030101010101" pitchFamily="2" charset="-122"/>
              </a:rPr>
              <a:t>升至</a:t>
            </a:r>
            <a:r>
              <a:rPr lang="en-US" altLang="zh-CN" dirty="0">
                <a:solidFill>
                  <a:schemeClr val="tx1"/>
                </a:solidFill>
                <a:latin typeface="Times New Roman" panose="02020603050405020304" pitchFamily="18" charset="0"/>
              </a:rPr>
              <a:t>+5</a:t>
            </a:r>
            <a:r>
              <a:rPr lang="zh-CN" altLang="en-US" dirty="0">
                <a:solidFill>
                  <a:schemeClr val="tx1"/>
                </a:solidFill>
                <a:latin typeface="宋体" panose="02010600030101010101" pitchFamily="2" charset="-122"/>
              </a:rPr>
              <a:t>价，因此</a:t>
            </a:r>
            <a:r>
              <a:rPr lang="en-US" altLang="zh-CN" dirty="0">
                <a:solidFill>
                  <a:schemeClr val="tx1"/>
                </a:solidFill>
                <a:latin typeface="Times New Roman" panose="02020603050405020304" pitchFamily="18" charset="0"/>
              </a:rPr>
              <a:t>1</a:t>
            </a:r>
            <a:r>
              <a:rPr lang="en-US" altLang="zh-CN">
                <a:solidFill>
                  <a:schemeClr val="tx1"/>
                </a:solidFill>
                <a:latin typeface="Times New Roman" panose="02020603050405020304" pitchFamily="18" charset="0"/>
              </a:rPr>
              <a:t>mol P</a:t>
            </a:r>
            <a:r>
              <a:rPr lang="zh-CN" altLang="en-US" dirty="0">
                <a:solidFill>
                  <a:schemeClr val="tx1"/>
                </a:solidFill>
                <a:latin typeface="宋体" panose="02010600030101010101" pitchFamily="2" charset="-122"/>
              </a:rPr>
              <a:t>得到</a:t>
            </a:r>
            <a:r>
              <a:rPr lang="en-US" altLang="zh-CN" dirty="0">
                <a:solidFill>
                  <a:schemeClr val="tx1"/>
                </a:solidFill>
                <a:latin typeface="Times New Roman" panose="02020603050405020304" pitchFamily="18" charset="0"/>
              </a:rPr>
              <a:t>5</a:t>
            </a:r>
            <a:r>
              <a:rPr lang="en-US" altLang="zh-CN">
                <a:solidFill>
                  <a:schemeClr val="tx1"/>
                </a:solidFill>
                <a:latin typeface="Times New Roman" panose="02020603050405020304" pitchFamily="18" charset="0"/>
              </a:rPr>
              <a:t>mol</a:t>
            </a:r>
            <a:r>
              <a:rPr lang="zh-CN" altLang="en-US" dirty="0">
                <a:solidFill>
                  <a:schemeClr val="tx1"/>
                </a:solidFill>
                <a:latin typeface="宋体" panose="02010600030101010101" pitchFamily="2" charset="-122"/>
              </a:rPr>
              <a:t>电子。因此</a:t>
            </a:r>
            <a:r>
              <a:rPr lang="en-US" altLang="zh-CN" dirty="0">
                <a:solidFill>
                  <a:schemeClr val="tx1"/>
                </a:solidFill>
                <a:latin typeface="Times New Roman" panose="02020603050405020304" pitchFamily="18" charset="0"/>
              </a:rPr>
              <a:t>15</a:t>
            </a:r>
            <a:r>
              <a:rPr lang="en-US" altLang="zh-CN">
                <a:solidFill>
                  <a:schemeClr val="tx1"/>
                </a:solidFill>
                <a:latin typeface="Times New Roman" panose="02020603050405020304" pitchFamily="18" charset="0"/>
              </a:rPr>
              <a:t>molCuSO4</a:t>
            </a:r>
            <a:r>
              <a:rPr lang="zh-CN" altLang="en-US" dirty="0">
                <a:solidFill>
                  <a:schemeClr val="tx1"/>
                </a:solidFill>
                <a:latin typeface="宋体" panose="02010600030101010101" pitchFamily="2" charset="-122"/>
              </a:rPr>
              <a:t>在反应中氧化</a:t>
            </a:r>
            <a:r>
              <a:rPr lang="en-US" altLang="zh-CN" dirty="0">
                <a:solidFill>
                  <a:schemeClr val="tx1"/>
                </a:solidFill>
                <a:latin typeface="Times New Roman" panose="02020603050405020304" pitchFamily="18" charset="0"/>
              </a:rPr>
              <a:t>3</a:t>
            </a:r>
            <a:r>
              <a:rPr lang="en-US" altLang="zh-CN">
                <a:solidFill>
                  <a:schemeClr val="tx1"/>
                </a:solidFill>
                <a:latin typeface="Times New Roman" panose="02020603050405020304" pitchFamily="18" charset="0"/>
              </a:rPr>
              <a:t>mol</a:t>
            </a:r>
            <a:r>
              <a:rPr lang="zh-CN" altLang="en-US">
                <a:solidFill>
                  <a:schemeClr val="tx1"/>
                </a:solidFill>
                <a:latin typeface="宋体" panose="02010600030101010101" pitchFamily="2" charset="-122"/>
              </a:rPr>
              <a:t>的</a:t>
            </a:r>
            <a:r>
              <a:rPr lang="en-US" altLang="zh-CN">
                <a:solidFill>
                  <a:schemeClr val="tx1"/>
                </a:solidFill>
                <a:latin typeface="Times New Roman" panose="02020603050405020304" pitchFamily="18" charset="0"/>
              </a:rPr>
              <a:t>P</a:t>
            </a:r>
            <a:r>
              <a:rPr lang="zh-CN" altLang="en-US" dirty="0">
                <a:solidFill>
                  <a:schemeClr val="tx1"/>
                </a:solidFill>
                <a:latin typeface="宋体" panose="02010600030101010101" pitchFamily="2" charset="-122"/>
              </a:rPr>
              <a:t>，即每摩尔硫酸铜能够氧化</a:t>
            </a:r>
            <a:r>
              <a:rPr lang="en-US" altLang="zh-CN" dirty="0">
                <a:solidFill>
                  <a:schemeClr val="tx1"/>
                </a:solidFill>
                <a:latin typeface="Times New Roman" panose="02020603050405020304" pitchFamily="18" charset="0"/>
              </a:rPr>
              <a:t>0.2</a:t>
            </a:r>
            <a:r>
              <a:rPr lang="en-US" altLang="zh-CN">
                <a:solidFill>
                  <a:schemeClr val="tx1"/>
                </a:solidFill>
                <a:latin typeface="Times New Roman" panose="02020603050405020304" pitchFamily="18" charset="0"/>
              </a:rPr>
              <a:t>mol</a:t>
            </a:r>
            <a:r>
              <a:rPr lang="zh-CN" altLang="en-US">
                <a:solidFill>
                  <a:schemeClr val="tx1"/>
                </a:solidFill>
                <a:latin typeface="宋体" panose="02010600030101010101" pitchFamily="2" charset="-122"/>
              </a:rPr>
              <a:t>的</a:t>
            </a:r>
            <a:r>
              <a:rPr lang="en-US" altLang="zh-CN">
                <a:solidFill>
                  <a:schemeClr val="tx1"/>
                </a:solidFill>
                <a:latin typeface="Times New Roman" panose="02020603050405020304" pitchFamily="18" charset="0"/>
              </a:rPr>
              <a:t>P</a:t>
            </a:r>
            <a:r>
              <a:rPr lang="zh-CN" altLang="en-US" dirty="0">
                <a:solidFill>
                  <a:schemeClr val="tx1"/>
                </a:solidFill>
                <a:latin typeface="宋体" panose="02010600030101010101" pitchFamily="2" charset="-122"/>
              </a:rPr>
              <a:t>。                      </a:t>
            </a:r>
            <a:r>
              <a:rPr lang="zh-CN" altLang="en-US" sz="3600" dirty="0">
                <a:solidFill>
                  <a:srgbClr val="66FF33"/>
                </a:solidFill>
                <a:latin typeface="黑体" panose="02010609060101010101" pitchFamily="2" charset="-122"/>
                <a:ea typeface="黑体" panose="02010609060101010101" pitchFamily="2" charset="-122"/>
              </a:rPr>
              <a:t>正确选项为</a:t>
            </a:r>
            <a:r>
              <a:rPr lang="en-US" altLang="zh-CN" sz="3600">
                <a:solidFill>
                  <a:srgbClr val="66FF33"/>
                </a:solidFill>
                <a:latin typeface="黑体" panose="02010609060101010101" pitchFamily="2" charset="-122"/>
                <a:ea typeface="黑体" panose="02010609060101010101" pitchFamily="2" charset="-122"/>
              </a:rPr>
              <a:t>A</a:t>
            </a:r>
            <a:r>
              <a:rPr lang="zh-CN" altLang="en-US">
                <a:solidFill>
                  <a:schemeClr val="tx1"/>
                </a:solidFill>
                <a:latin typeface="宋体" panose="02010600030101010101" pitchFamily="2" charset="-122"/>
              </a:rPr>
              <a:t>。</a:t>
            </a:r>
            <a:r>
              <a:rPr lang="zh-CN" altLang="en-US">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8786" name="文本框 118785"/>
          <p:cNvSpPr txBox="1"/>
          <p:nvPr/>
        </p:nvSpPr>
        <p:spPr>
          <a:xfrm>
            <a:off x="304800" y="76200"/>
            <a:ext cx="8839200" cy="4113213"/>
          </a:xfrm>
          <a:prstGeom prst="rect">
            <a:avLst/>
          </a:prstGeom>
          <a:noFill/>
          <a:ln w="9525">
            <a:noFill/>
          </a:ln>
        </p:spPr>
        <p:txBody>
          <a:bodyPr>
            <a:spAutoFit/>
          </a:bodyPr>
          <a:p>
            <a:r>
              <a:rPr lang="zh-CN" altLang="en-US" sz="4000" dirty="0">
                <a:solidFill>
                  <a:srgbClr val="66FF33"/>
                </a:solidFill>
                <a:latin typeface="Times New Roman" panose="02020603050405020304" pitchFamily="18" charset="0"/>
                <a:ea typeface="黑体" panose="02010609060101010101" pitchFamily="2" charset="-122"/>
              </a:rPr>
              <a:t>练习</a:t>
            </a:r>
            <a:endParaRPr lang="zh-CN" altLang="en-US" sz="4000" dirty="0">
              <a:solidFill>
                <a:srgbClr val="66FF33"/>
              </a:solidFill>
              <a:latin typeface="Times New Roman" panose="02020603050405020304" pitchFamily="18" charset="0"/>
              <a:ea typeface="黑体" panose="02010609060101010101" pitchFamily="2" charset="-122"/>
            </a:endParaRPr>
          </a:p>
          <a:p>
            <a:r>
              <a:rPr lang="zh-CN" altLang="en-US" dirty="0">
                <a:solidFill>
                  <a:schemeClr val="tx1"/>
                </a:solidFill>
                <a:latin typeface="Times New Roman" panose="02020603050405020304" pitchFamily="18" charset="0"/>
              </a:rPr>
              <a:t>从矿物学资料查得，一定条件下自然界存在如下反应：</a:t>
            </a:r>
            <a:r>
              <a:rPr lang="en-US" altLang="zh-CN" dirty="0">
                <a:solidFill>
                  <a:schemeClr val="tx1"/>
                </a:solidFill>
                <a:latin typeface="Times New Roman" panose="02020603050405020304" pitchFamily="18" charset="0"/>
              </a:rPr>
              <a:t>14</a:t>
            </a:r>
            <a:r>
              <a:rPr lang="en-US" altLang="zh-CN">
                <a:solidFill>
                  <a:schemeClr val="tx1"/>
                </a:solidFill>
                <a:latin typeface="Times New Roman" panose="02020603050405020304" pitchFamily="18" charset="0"/>
              </a:rPr>
              <a:t>CuSO</a:t>
            </a:r>
            <a:r>
              <a:rPr lang="en-US" altLang="zh-CN" sz="2400">
                <a:solidFill>
                  <a:schemeClr val="tx1"/>
                </a:solidFill>
                <a:latin typeface="Times New Roman" panose="02020603050405020304" pitchFamily="18" charset="0"/>
              </a:rPr>
              <a:t>4</a:t>
            </a:r>
            <a:r>
              <a:rPr lang="en-US" altLang="zh-CN">
                <a:solidFill>
                  <a:schemeClr val="tx1"/>
                </a:solidFill>
                <a:latin typeface="Times New Roman" panose="02020603050405020304" pitchFamily="18" charset="0"/>
              </a:rPr>
              <a:t>+5FeS</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+12H</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O==7Cu</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S+5FeSO</a:t>
            </a:r>
            <a:r>
              <a:rPr lang="en-US" altLang="zh-CN" sz="2400">
                <a:solidFill>
                  <a:schemeClr val="tx1"/>
                </a:solidFill>
                <a:latin typeface="Times New Roman" panose="02020603050405020304" pitchFamily="18" charset="0"/>
              </a:rPr>
              <a:t>4</a:t>
            </a:r>
            <a:r>
              <a:rPr lang="en-US" altLang="zh-CN">
                <a:solidFill>
                  <a:schemeClr val="tx1"/>
                </a:solidFill>
                <a:latin typeface="Times New Roman" panose="02020603050405020304" pitchFamily="18" charset="0"/>
              </a:rPr>
              <a:t> 12H</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SO</a:t>
            </a:r>
            <a:r>
              <a:rPr lang="en-US" altLang="zh-CN" sz="2400" dirty="0">
                <a:solidFill>
                  <a:schemeClr val="tx1"/>
                </a:solidFill>
                <a:latin typeface="Times New Roman" panose="02020603050405020304" pitchFamily="18" charset="0"/>
              </a:rPr>
              <a:t>4  </a:t>
            </a:r>
            <a:r>
              <a:rPr lang="zh-CN" altLang="en-US" dirty="0">
                <a:solidFill>
                  <a:schemeClr val="tx1"/>
                </a:solidFill>
                <a:latin typeface="Times New Roman" panose="02020603050405020304" pitchFamily="18" charset="0"/>
              </a:rPr>
              <a:t>，下列说法正确的是</a:t>
            </a:r>
            <a:endParaRPr lang="zh-CN" altLang="en-US" dirty="0">
              <a:solidFill>
                <a:schemeClr val="tx1"/>
              </a:solidFill>
              <a:latin typeface="Times New Roman" panose="02020603050405020304" pitchFamily="18" charset="0"/>
            </a:endParaRPr>
          </a:p>
          <a:p>
            <a:r>
              <a:rPr lang="zh-CN" altLang="en-US"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A. FeS</a:t>
            </a:r>
            <a:r>
              <a:rPr lang="en-US" altLang="zh-CN" baseline="-30000">
                <a:solidFill>
                  <a:schemeClr val="tx1"/>
                </a:solidFill>
                <a:latin typeface="Times New Roman" panose="02020603050405020304" pitchFamily="18" charset="0"/>
              </a:rPr>
              <a:t>2</a:t>
            </a:r>
            <a:r>
              <a:rPr lang="zh-CN" altLang="en-US" dirty="0">
                <a:solidFill>
                  <a:schemeClr val="tx1"/>
                </a:solidFill>
                <a:latin typeface="Times New Roman" panose="02020603050405020304" pitchFamily="18" charset="0"/>
              </a:rPr>
              <a:t>只作还原剂，</a:t>
            </a:r>
            <a:r>
              <a:rPr lang="en-US" altLang="zh-CN">
                <a:solidFill>
                  <a:schemeClr val="tx1"/>
                </a:solidFill>
                <a:latin typeface="Times New Roman" panose="02020603050405020304" pitchFamily="18" charset="0"/>
              </a:rPr>
              <a:t>CuSO</a:t>
            </a:r>
            <a:r>
              <a:rPr lang="en-US" altLang="zh-CN" baseline="-30000">
                <a:solidFill>
                  <a:schemeClr val="tx1"/>
                </a:solidFill>
                <a:latin typeface="Times New Roman" panose="02020603050405020304" pitchFamily="18" charset="0"/>
              </a:rPr>
              <a:t>4</a:t>
            </a:r>
            <a:r>
              <a:rPr lang="zh-CN" altLang="en-US" dirty="0">
                <a:solidFill>
                  <a:schemeClr val="tx1"/>
                </a:solidFill>
                <a:latin typeface="Times New Roman" panose="02020603050405020304" pitchFamily="18" charset="0"/>
              </a:rPr>
              <a:t>只作氧化剂 </a:t>
            </a:r>
            <a:endParaRPr lang="zh-CN" altLang="en-US" dirty="0">
              <a:solidFill>
                <a:schemeClr val="tx1"/>
              </a:solidFill>
              <a:latin typeface="Times New Roman" panose="02020603050405020304" pitchFamily="18" charset="0"/>
            </a:endParaRPr>
          </a:p>
          <a:p>
            <a:r>
              <a:rPr lang="zh-CN" altLang="en-US"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B. 5mol FeS</a:t>
            </a:r>
            <a:r>
              <a:rPr lang="en-US" altLang="zh-CN" baseline="-30000">
                <a:solidFill>
                  <a:schemeClr val="tx1"/>
                </a:solidFill>
                <a:latin typeface="Times New Roman" panose="02020603050405020304" pitchFamily="18" charset="0"/>
              </a:rPr>
              <a:t>2</a:t>
            </a:r>
            <a:r>
              <a:rPr lang="zh-CN" altLang="en-US" dirty="0">
                <a:solidFill>
                  <a:schemeClr val="tx1"/>
                </a:solidFill>
                <a:latin typeface="Times New Roman" panose="02020603050405020304" pitchFamily="18" charset="0"/>
              </a:rPr>
              <a:t>发生反应，有</a:t>
            </a:r>
            <a:r>
              <a:rPr lang="en-US" altLang="zh-CN" dirty="0">
                <a:solidFill>
                  <a:schemeClr val="tx1"/>
                </a:solidFill>
                <a:latin typeface="Times New Roman" panose="02020603050405020304" pitchFamily="18" charset="0"/>
              </a:rPr>
              <a:t>21mol</a:t>
            </a:r>
            <a:r>
              <a:rPr lang="zh-CN" altLang="en-US" dirty="0">
                <a:solidFill>
                  <a:schemeClr val="tx1"/>
                </a:solidFill>
                <a:latin typeface="Times New Roman" panose="02020603050405020304" pitchFamily="18" charset="0"/>
              </a:rPr>
              <a:t>电子转移</a:t>
            </a:r>
            <a:endParaRPr lang="zh-CN" altLang="en-US" dirty="0">
              <a:solidFill>
                <a:schemeClr val="tx1"/>
              </a:solidFill>
              <a:latin typeface="Times New Roman" panose="02020603050405020304" pitchFamily="18" charset="0"/>
            </a:endParaRPr>
          </a:p>
          <a:p>
            <a:r>
              <a:rPr lang="zh-CN" altLang="en-US" dirty="0">
                <a:solidFill>
                  <a:schemeClr val="tx1"/>
                </a:solidFill>
                <a:latin typeface="Times New Roman" panose="02020603050405020304" pitchFamily="18" charset="0"/>
              </a:rPr>
              <a:t>   </a:t>
            </a:r>
            <a:r>
              <a:rPr lang="en-US" altLang="zh-CN" dirty="0">
                <a:solidFill>
                  <a:schemeClr val="tx1"/>
                </a:solidFill>
                <a:latin typeface="Times New Roman" panose="02020603050405020304" pitchFamily="18" charset="0"/>
              </a:rPr>
              <a:t>C. </a:t>
            </a:r>
            <a:r>
              <a:rPr lang="zh-CN" altLang="en-US" dirty="0">
                <a:solidFill>
                  <a:schemeClr val="tx1"/>
                </a:solidFill>
                <a:latin typeface="Times New Roman" panose="02020603050405020304" pitchFamily="18" charset="0"/>
              </a:rPr>
              <a:t>产物中的离子都是氧化产物    </a:t>
            </a:r>
            <a:endParaRPr lang="zh-CN" altLang="en-US" dirty="0">
              <a:solidFill>
                <a:schemeClr val="tx1"/>
              </a:solidFill>
              <a:latin typeface="Times New Roman" panose="02020603050405020304" pitchFamily="18" charset="0"/>
            </a:endParaRPr>
          </a:p>
          <a:p>
            <a:r>
              <a:rPr lang="zh-CN" altLang="en-US"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D. Cu</a:t>
            </a:r>
            <a:r>
              <a:rPr lang="en-US" altLang="zh-CN" baseline="-30000">
                <a:solidFill>
                  <a:schemeClr val="tx1"/>
                </a:solidFill>
                <a:latin typeface="Times New Roman" panose="02020603050405020304" pitchFamily="18" charset="0"/>
              </a:rPr>
              <a:t>2</a:t>
            </a:r>
            <a:r>
              <a:rPr lang="en-US" altLang="zh-CN" dirty="0">
                <a:solidFill>
                  <a:schemeClr val="tx1"/>
                </a:solidFill>
                <a:latin typeface="Times New Roman" panose="02020603050405020304" pitchFamily="18" charset="0"/>
              </a:rPr>
              <a:t>S</a:t>
            </a:r>
            <a:r>
              <a:rPr lang="zh-CN" altLang="en-US" dirty="0">
                <a:solidFill>
                  <a:schemeClr val="tx1"/>
                </a:solidFill>
                <a:latin typeface="Times New Roman" panose="02020603050405020304" pitchFamily="18" charset="0"/>
              </a:rPr>
              <a:t>既是氧化产物又是还原产物</a:t>
            </a:r>
            <a:endParaRPr lang="zh-CN" altLang="en-US">
              <a:solidFill>
                <a:schemeClr val="tx1"/>
              </a:solidFill>
              <a:latin typeface="Times New Roman" panose="02020603050405020304" pitchFamily="18" charset="0"/>
            </a:endParaRPr>
          </a:p>
        </p:txBody>
      </p:sp>
      <p:sp>
        <p:nvSpPr>
          <p:cNvPr id="118788" name="矩形 118787"/>
          <p:cNvSpPr/>
          <p:nvPr/>
        </p:nvSpPr>
        <p:spPr>
          <a:xfrm>
            <a:off x="2743200" y="3319463"/>
            <a:ext cx="9144000" cy="0"/>
          </a:xfrm>
          <a:prstGeom prst="rect">
            <a:avLst/>
          </a:prstGeom>
          <a:noFill/>
          <a:ln w="9525">
            <a:noFill/>
          </a:ln>
        </p:spPr>
        <p:txBody>
          <a:bodyPr/>
          <a:p>
            <a:endParaRPr lang="zh-CN" altLang="en-US"/>
          </a:p>
        </p:txBody>
      </p:sp>
      <p:sp>
        <p:nvSpPr>
          <p:cNvPr id="118845" name="文本框 118844"/>
          <p:cNvSpPr txBox="1"/>
          <p:nvPr/>
        </p:nvSpPr>
        <p:spPr>
          <a:xfrm>
            <a:off x="533400" y="4572000"/>
            <a:ext cx="5638800" cy="641350"/>
          </a:xfrm>
          <a:prstGeom prst="rect">
            <a:avLst/>
          </a:prstGeom>
          <a:noFill/>
          <a:ln w="9525">
            <a:noFill/>
          </a:ln>
        </p:spPr>
        <p:txBody>
          <a:bodyPr>
            <a:spAutoFit/>
          </a:bodyPr>
          <a:p>
            <a:pPr>
              <a:spcBef>
                <a:spcPct val="50000"/>
              </a:spcBef>
            </a:pPr>
            <a:r>
              <a:rPr lang="zh-CN" altLang="en-US" sz="3600" dirty="0">
                <a:solidFill>
                  <a:srgbClr val="66FF33"/>
                </a:solidFill>
                <a:latin typeface="黑体" panose="02010609060101010101" pitchFamily="2" charset="-122"/>
                <a:ea typeface="黑体" panose="02010609060101010101" pitchFamily="2" charset="-122"/>
              </a:rPr>
              <a:t>正确选项为  </a:t>
            </a:r>
            <a:r>
              <a:rPr lang="en-US" altLang="zh-CN" sz="3600">
                <a:solidFill>
                  <a:srgbClr val="66FF33"/>
                </a:solidFill>
                <a:latin typeface="Times New Roman" panose="02020603050405020304" pitchFamily="18" charset="0"/>
                <a:ea typeface="黑体" panose="02010609060101010101" pitchFamily="2" charset="-122"/>
              </a:rPr>
              <a:t>B</a:t>
            </a:r>
            <a:r>
              <a:rPr lang="zh-CN" altLang="en-US">
                <a:solidFill>
                  <a:srgbClr val="66FF33"/>
                </a:solidFill>
                <a:latin typeface="Times New Roman" panose="02020603050405020304" pitchFamily="18" charset="0"/>
              </a:rPr>
              <a:t>。</a:t>
            </a:r>
            <a:endParaRPr lang="zh-CN" altLang="en-US">
              <a:solidFill>
                <a:srgbClr val="66FF33"/>
              </a:solidFill>
              <a:latin typeface="Times New Roman" panose="02020603050405020304" pitchFamily="18"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00354" name="文本框 100353"/>
          <p:cNvSpPr txBox="1"/>
          <p:nvPr/>
        </p:nvSpPr>
        <p:spPr>
          <a:xfrm>
            <a:off x="76200" y="76200"/>
            <a:ext cx="8839200" cy="6307138"/>
          </a:xfrm>
          <a:prstGeom prst="rect">
            <a:avLst/>
          </a:prstGeom>
          <a:noFill/>
          <a:ln w="9525">
            <a:noFill/>
          </a:ln>
        </p:spPr>
        <p:txBody>
          <a:bodyPr>
            <a:spAutoFit/>
          </a:bodyPr>
          <a:p>
            <a:pPr algn="l" eaLnBrk="1" hangingPunct="1">
              <a:spcBef>
                <a:spcPct val="50000"/>
              </a:spcBef>
            </a:pPr>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29</a:t>
            </a:r>
            <a:endParaRPr lang="en-US" altLang="zh-CN" sz="4000" dirty="0">
              <a:solidFill>
                <a:srgbClr val="66FF33"/>
              </a:solidFill>
              <a:latin typeface="黑体" panose="02010609060101010101" pitchFamily="2" charset="-122"/>
              <a:ea typeface="黑体" panose="02010609060101010101" pitchFamily="2" charset="-122"/>
            </a:endParaRPr>
          </a:p>
          <a:p>
            <a:pPr algn="l" eaLnBrk="1" hangingPunct="1">
              <a:spcBef>
                <a:spcPct val="50000"/>
              </a:spcBef>
            </a:pPr>
            <a:r>
              <a:rPr lang="en-US" altLang="zh-CN" dirty="0">
                <a:solidFill>
                  <a:schemeClr val="tx1"/>
                </a:solidFill>
                <a:latin typeface="Times New Roman" panose="02020603050405020304" pitchFamily="18" charset="0"/>
              </a:rPr>
              <a:t>1824</a:t>
            </a:r>
            <a:r>
              <a:rPr lang="zh-CN" altLang="en-US" dirty="0">
                <a:solidFill>
                  <a:schemeClr val="tx1"/>
                </a:solidFill>
                <a:latin typeface="Times New Roman" panose="02020603050405020304" pitchFamily="18" charset="0"/>
              </a:rPr>
              <a:t>年法国巴拉尔发现溴。在他以前，有一家工厂曾将一瓶红棕色的液体送给德国化学家李比希检测，李比希凭经验武断地认为该液体为氯化碘（化学式为</a:t>
            </a:r>
            <a:r>
              <a:rPr lang="en-US" altLang="zh-CN" err="1">
                <a:solidFill>
                  <a:schemeClr val="tx1"/>
                </a:solidFill>
                <a:latin typeface="Times New Roman" panose="02020603050405020304" pitchFamily="18" charset="0"/>
              </a:rPr>
              <a:t>ICl</a:t>
            </a:r>
            <a:r>
              <a:rPr lang="zh-CN" altLang="en-US" dirty="0">
                <a:solidFill>
                  <a:schemeClr val="tx1"/>
                </a:solidFill>
                <a:latin typeface="Times New Roman" panose="02020603050405020304" pitchFamily="18" charset="0"/>
              </a:rPr>
              <a:t>，性质和溴非常相似）。后来看到巴拉尔发现溴的报道后，忏悔不已。下列关于</a:t>
            </a:r>
            <a:r>
              <a:rPr lang="en-US" altLang="zh-CN" err="1">
                <a:solidFill>
                  <a:schemeClr val="tx1"/>
                </a:solidFill>
                <a:latin typeface="Times New Roman" panose="02020603050405020304" pitchFamily="18" charset="0"/>
              </a:rPr>
              <a:t>ICl</a:t>
            </a:r>
            <a:r>
              <a:rPr lang="zh-CN" altLang="en-US" dirty="0">
                <a:solidFill>
                  <a:schemeClr val="tx1"/>
                </a:solidFill>
                <a:latin typeface="Times New Roman" panose="02020603050405020304" pitchFamily="18" charset="0"/>
              </a:rPr>
              <a:t>的有关说法中不正确的是（    ） </a:t>
            </a:r>
            <a:br>
              <a:rPr lang="zh-CN" altLang="en-US" dirty="0">
                <a:solidFill>
                  <a:schemeClr val="tx1"/>
                </a:solidFill>
                <a:latin typeface="Times New Roman" panose="02020603050405020304" pitchFamily="18" charset="0"/>
              </a:rPr>
            </a:br>
            <a:r>
              <a:rPr lang="en-US" altLang="zh-CN" err="1">
                <a:solidFill>
                  <a:schemeClr val="tx1"/>
                </a:solidFill>
                <a:latin typeface="Times New Roman" panose="02020603050405020304" pitchFamily="18" charset="0"/>
              </a:rPr>
              <a:t>A</a:t>
            </a:r>
            <a:r>
              <a:rPr lang="zh-CN" altLang="en-US" err="1">
                <a:solidFill>
                  <a:schemeClr val="tx1"/>
                </a:solidFill>
                <a:latin typeface="Times New Roman" panose="02020603050405020304" pitchFamily="18" charset="0"/>
              </a:rPr>
              <a:t>、</a:t>
            </a:r>
            <a:r>
              <a:rPr lang="en-US" altLang="zh-CN" err="1">
                <a:solidFill>
                  <a:schemeClr val="tx1"/>
                </a:solidFill>
                <a:latin typeface="Times New Roman" panose="02020603050405020304" pitchFamily="18" charset="0"/>
              </a:rPr>
              <a:t>I-Cl</a:t>
            </a:r>
            <a:r>
              <a:rPr lang="zh-CN" altLang="en-US" dirty="0">
                <a:solidFill>
                  <a:schemeClr val="tx1"/>
                </a:solidFill>
                <a:latin typeface="Times New Roman" panose="02020603050405020304" pitchFamily="18" charset="0"/>
              </a:rPr>
              <a:t>键为极性共价键                                                       </a:t>
            </a:r>
            <a:r>
              <a:rPr lang="en-US" altLang="zh-CN" err="1">
                <a:solidFill>
                  <a:schemeClr val="tx1"/>
                </a:solidFill>
                <a:latin typeface="Times New Roman" panose="02020603050405020304" pitchFamily="18" charset="0"/>
              </a:rPr>
              <a:t>B</a:t>
            </a:r>
            <a:r>
              <a:rPr lang="zh-CN" altLang="en-US" err="1">
                <a:solidFill>
                  <a:schemeClr val="tx1"/>
                </a:solidFill>
                <a:latin typeface="Times New Roman" panose="02020603050405020304" pitchFamily="18" charset="0"/>
              </a:rPr>
              <a:t>、</a:t>
            </a:r>
            <a:r>
              <a:rPr lang="en-US" altLang="zh-CN" err="1">
                <a:solidFill>
                  <a:schemeClr val="tx1"/>
                </a:solidFill>
                <a:latin typeface="Times New Roman" panose="02020603050405020304" pitchFamily="18" charset="0"/>
              </a:rPr>
              <a:t>ICl</a:t>
            </a:r>
            <a:r>
              <a:rPr lang="zh-CN" altLang="en-US" dirty="0">
                <a:solidFill>
                  <a:schemeClr val="tx1"/>
                </a:solidFill>
                <a:latin typeface="Times New Roman" panose="02020603050405020304" pitchFamily="18" charset="0"/>
              </a:rPr>
              <a:t>分子为非极性分子 </a:t>
            </a:r>
            <a:br>
              <a:rPr lang="zh-CN" altLang="en-US" dirty="0">
                <a:solidFill>
                  <a:schemeClr val="tx1"/>
                </a:solidFill>
                <a:latin typeface="Times New Roman" panose="02020603050405020304" pitchFamily="18" charset="0"/>
              </a:rPr>
            </a:br>
            <a:r>
              <a:rPr lang="en-US" altLang="zh-CN" dirty="0">
                <a:solidFill>
                  <a:schemeClr val="tx1"/>
                </a:solidFill>
                <a:latin typeface="Times New Roman" panose="02020603050405020304" pitchFamily="18" charset="0"/>
              </a:rPr>
              <a:t>C</a:t>
            </a:r>
            <a:r>
              <a:rPr lang="zh-CN" altLang="en-US" dirty="0">
                <a:solidFill>
                  <a:schemeClr val="tx1"/>
                </a:solidFill>
                <a:latin typeface="Times New Roman" panose="02020603050405020304" pitchFamily="18" charset="0"/>
              </a:rPr>
              <a:t>、该物质在反应中通常体现氧化性 </a:t>
            </a:r>
            <a:br>
              <a:rPr lang="zh-CN" altLang="en-US" dirty="0">
                <a:solidFill>
                  <a:schemeClr val="tx1"/>
                </a:solidFill>
                <a:latin typeface="Times New Roman" panose="02020603050405020304" pitchFamily="18" charset="0"/>
              </a:rPr>
            </a:br>
            <a:r>
              <a:rPr lang="en-US" altLang="zh-CN" dirty="0">
                <a:solidFill>
                  <a:schemeClr val="tx1"/>
                </a:solidFill>
                <a:latin typeface="Times New Roman" panose="02020603050405020304" pitchFamily="18" charset="0"/>
              </a:rPr>
              <a:t>D</a:t>
            </a:r>
            <a:r>
              <a:rPr lang="zh-CN" altLang="en-US" dirty="0">
                <a:solidFill>
                  <a:schemeClr val="tx1"/>
                </a:solidFill>
                <a:latin typeface="Times New Roman" panose="02020603050405020304" pitchFamily="18" charset="0"/>
              </a:rPr>
              <a:t>、在反应</a:t>
            </a:r>
            <a:r>
              <a:rPr lang="en-US" altLang="zh-CN" err="1">
                <a:solidFill>
                  <a:schemeClr val="tx1"/>
                </a:solidFill>
                <a:latin typeface="Times New Roman" panose="02020603050405020304" pitchFamily="18" charset="0"/>
              </a:rPr>
              <a:t>ICl+2NaOH=NaCl+NaIO</a:t>
            </a:r>
            <a:r>
              <a:rPr lang="en-US" altLang="zh-CN" dirty="0">
                <a:solidFill>
                  <a:schemeClr val="tx1"/>
                </a:solidFill>
                <a:latin typeface="Times New Roman" panose="02020603050405020304" pitchFamily="18" charset="0"/>
              </a:rPr>
              <a:t>+H2O</a:t>
            </a:r>
            <a:r>
              <a:rPr lang="zh-CN" altLang="en-US" dirty="0">
                <a:solidFill>
                  <a:schemeClr val="tx1"/>
                </a:solidFill>
                <a:latin typeface="Times New Roman" panose="02020603050405020304" pitchFamily="18" charset="0"/>
              </a:rPr>
              <a:t>中作氧化剂</a:t>
            </a:r>
            <a:endParaRPr lang="zh-CN" altLang="en-US">
              <a:solidFill>
                <a:schemeClr val="tx1"/>
              </a:solidFill>
              <a:latin typeface="Times New Roman" panose="02020603050405020304" pitchFamily="18"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01378" name="文本框 101377"/>
          <p:cNvSpPr txBox="1"/>
          <p:nvPr/>
        </p:nvSpPr>
        <p:spPr>
          <a:xfrm>
            <a:off x="152400" y="228600"/>
            <a:ext cx="8915400" cy="3748088"/>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选</a:t>
            </a:r>
            <a:r>
              <a:rPr lang="en-US" altLang="zh-CN">
                <a:solidFill>
                  <a:schemeClr val="tx1"/>
                </a:solidFill>
                <a:latin typeface="Times New Roman" panose="02020603050405020304" pitchFamily="18" charset="0"/>
              </a:rPr>
              <a:t>B</a:t>
            </a:r>
            <a:r>
              <a:rPr lang="zh-CN" altLang="en-US" dirty="0">
                <a:solidFill>
                  <a:schemeClr val="tx1"/>
                </a:solidFill>
                <a:latin typeface="宋体" panose="02010600030101010101" pitchFamily="2" charset="-122"/>
              </a:rPr>
              <a:t>。由于</a:t>
            </a:r>
            <a:r>
              <a:rPr lang="en-US" altLang="zh-CN" err="1">
                <a:solidFill>
                  <a:schemeClr val="tx1"/>
                </a:solidFill>
                <a:latin typeface="Times New Roman" panose="02020603050405020304" pitchFamily="18" charset="0"/>
              </a:rPr>
              <a:t>ICl</a:t>
            </a:r>
            <a:r>
              <a:rPr lang="zh-CN" altLang="en-US" dirty="0">
                <a:solidFill>
                  <a:schemeClr val="tx1"/>
                </a:solidFill>
                <a:latin typeface="宋体" panose="02010600030101010101" pitchFamily="2" charset="-122"/>
              </a:rPr>
              <a:t>成键原子不同，因此</a:t>
            </a:r>
            <a:r>
              <a:rPr lang="en-US" altLang="zh-CN" err="1">
                <a:solidFill>
                  <a:schemeClr val="tx1"/>
                </a:solidFill>
                <a:latin typeface="Times New Roman" panose="02020603050405020304" pitchFamily="18" charset="0"/>
              </a:rPr>
              <a:t>ICl</a:t>
            </a:r>
            <a:r>
              <a:rPr lang="zh-CN" altLang="en-US" dirty="0">
                <a:solidFill>
                  <a:schemeClr val="tx1"/>
                </a:solidFill>
                <a:latin typeface="宋体" panose="02010600030101010101" pitchFamily="2" charset="-122"/>
              </a:rPr>
              <a:t>是极性键构成的极性分子。而且由于</a:t>
            </a:r>
            <a:r>
              <a:rPr lang="en-US" altLang="zh-CN" err="1">
                <a:solidFill>
                  <a:schemeClr val="tx1"/>
                </a:solidFill>
                <a:latin typeface="Times New Roman" panose="02020603050405020304" pitchFamily="18" charset="0"/>
              </a:rPr>
              <a:t>ICl</a:t>
            </a:r>
            <a:r>
              <a:rPr lang="zh-CN" altLang="en-US" dirty="0">
                <a:solidFill>
                  <a:schemeClr val="tx1"/>
                </a:solidFill>
                <a:latin typeface="宋体" panose="02010600030101010101" pitchFamily="2" charset="-122"/>
              </a:rPr>
              <a:t>性质和</a:t>
            </a:r>
            <a:r>
              <a:rPr lang="en-US" altLang="zh-CN">
                <a:solidFill>
                  <a:schemeClr val="tx1"/>
                </a:solidFill>
                <a:latin typeface="Times New Roman" panose="02020603050405020304" pitchFamily="18" charset="0"/>
              </a:rPr>
              <a:t>Br</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相似，</a:t>
            </a:r>
            <a:r>
              <a:rPr lang="en-US" altLang="zh-CN">
                <a:solidFill>
                  <a:schemeClr val="tx1"/>
                </a:solidFill>
                <a:latin typeface="Times New Roman" panose="02020603050405020304" pitchFamily="18" charset="0"/>
              </a:rPr>
              <a:t>Br</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在反应中通常作氧化剂（包括在与氢氧化钠反应中），因此该物质在反应中通常做氧化剂，呈现氧化性。</a:t>
            </a:r>
            <a:r>
              <a:rPr lang="zh-CN" altLang="en-US" dirty="0">
                <a:solidFill>
                  <a:schemeClr val="tx1"/>
                </a:solidFill>
                <a:latin typeface="Times New Roman" panose="02020603050405020304" pitchFamily="18" charset="0"/>
              </a:rPr>
              <a:t> </a:t>
            </a:r>
            <a:br>
              <a:rPr lang="zh-CN" altLang="en-US" dirty="0">
                <a:solidFill>
                  <a:schemeClr val="tx1"/>
                </a:solidFill>
                <a:latin typeface="Times New Roman" panose="02020603050405020304" pitchFamily="18" charset="0"/>
              </a:rPr>
            </a:b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错解原因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机械迁移，没有认真分析</a:t>
            </a:r>
            <a:r>
              <a:rPr lang="en-US" altLang="zh-CN" err="1">
                <a:solidFill>
                  <a:schemeClr val="tx1"/>
                </a:solidFill>
                <a:latin typeface="Times New Roman" panose="02020603050405020304" pitchFamily="18" charset="0"/>
              </a:rPr>
              <a:t>ICl</a:t>
            </a:r>
            <a:r>
              <a:rPr lang="zh-CN" altLang="en-US" dirty="0">
                <a:solidFill>
                  <a:schemeClr val="tx1"/>
                </a:solidFill>
                <a:latin typeface="宋体" panose="02010600030101010101" pitchFamily="2" charset="-122"/>
              </a:rPr>
              <a:t>与氢氧化钠的反应而导致漏选答案。</a:t>
            </a:r>
            <a:r>
              <a:rPr lang="zh-CN" altLang="en-US" dirty="0">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
        <p:nvSpPr>
          <p:cNvPr id="101379" name="文本框 101378"/>
          <p:cNvSpPr txBox="1"/>
          <p:nvPr/>
        </p:nvSpPr>
        <p:spPr>
          <a:xfrm>
            <a:off x="228600" y="4191000"/>
            <a:ext cx="8534400" cy="2163763"/>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思路同</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错误解答</a:t>
            </a:r>
            <a:r>
              <a:rPr lang="zh-CN" altLang="en-US"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。应该注意在</a:t>
            </a:r>
            <a:r>
              <a:rPr lang="en-US" altLang="zh-CN" err="1">
                <a:solidFill>
                  <a:schemeClr val="tx1"/>
                </a:solidFill>
                <a:latin typeface="Times New Roman" panose="02020603050405020304" pitchFamily="18" charset="0"/>
              </a:rPr>
              <a:t>ICl+2NaOH=NaCl+NaIO</a:t>
            </a:r>
            <a:r>
              <a:rPr lang="en-US" altLang="zh-CN">
                <a:solidFill>
                  <a:schemeClr val="tx1"/>
                </a:solidFill>
                <a:latin typeface="Times New Roman" panose="02020603050405020304" pitchFamily="18" charset="0"/>
              </a:rPr>
              <a:t>+H2O</a:t>
            </a:r>
            <a:r>
              <a:rPr lang="zh-CN" altLang="en-US" dirty="0">
                <a:solidFill>
                  <a:schemeClr val="tx1"/>
                </a:solidFill>
                <a:latin typeface="宋体" panose="02010600030101010101" pitchFamily="2" charset="-122"/>
              </a:rPr>
              <a:t>反应中，</a:t>
            </a:r>
            <a:r>
              <a:rPr lang="en-US" altLang="zh-CN" err="1">
                <a:solidFill>
                  <a:schemeClr val="tx1"/>
                </a:solidFill>
                <a:latin typeface="Times New Roman" panose="02020603050405020304" pitchFamily="18" charset="0"/>
              </a:rPr>
              <a:t>ICl</a:t>
            </a:r>
            <a:r>
              <a:rPr lang="zh-CN" altLang="en-US" dirty="0">
                <a:solidFill>
                  <a:schemeClr val="tx1"/>
                </a:solidFill>
                <a:latin typeface="宋体" panose="02010600030101010101" pitchFamily="2" charset="-122"/>
              </a:rPr>
              <a:t>各种元素的化合价并没有改变，因此不是氧化剂。因此本题选项为</a:t>
            </a:r>
            <a:r>
              <a:rPr lang="en-US" altLang="zh-CN">
                <a:solidFill>
                  <a:schemeClr val="tx1"/>
                </a:solidFill>
                <a:latin typeface="Times New Roman" panose="02020603050405020304" pitchFamily="18" charset="0"/>
              </a:rPr>
              <a:t>B</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D</a:t>
            </a:r>
            <a:r>
              <a:rPr lang="zh-CN" altLang="en-US">
                <a:solidFill>
                  <a:schemeClr val="tx1"/>
                </a:solidFill>
                <a:latin typeface="宋体" panose="02010600030101010101" pitchFamily="2" charset="-122"/>
              </a:rPr>
              <a:t>。</a:t>
            </a:r>
            <a:endParaRPr lang="zh-CN" altLang="en-US">
              <a:solidFill>
                <a:schemeClr val="tx1"/>
              </a:solidFill>
              <a:latin typeface="宋体" panose="02010600030101010101" pitchFamily="2" charset="-122"/>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03426" name="文本框 103425"/>
          <p:cNvSpPr txBox="1"/>
          <p:nvPr/>
        </p:nvSpPr>
        <p:spPr>
          <a:xfrm>
            <a:off x="304800" y="381000"/>
            <a:ext cx="8229600" cy="6194425"/>
          </a:xfrm>
          <a:prstGeom prst="rect">
            <a:avLst/>
          </a:prstGeom>
          <a:noFill/>
          <a:ln w="9525">
            <a:noFill/>
          </a:ln>
        </p:spPr>
        <p:txBody>
          <a:bodyPr>
            <a:spAutoFit/>
          </a:bodyPr>
          <a:p>
            <a:pPr algn="l" eaLnBrk="1" hangingPunct="1">
              <a:spcBef>
                <a:spcPct val="50000"/>
              </a:spcBef>
            </a:pPr>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30</a:t>
            </a:r>
            <a:endParaRPr lang="en-US" altLang="zh-CN" sz="4000" dirty="0">
              <a:solidFill>
                <a:srgbClr val="66FF33"/>
              </a:solidFill>
              <a:latin typeface="黑体" panose="02010609060101010101" pitchFamily="2" charset="-122"/>
              <a:ea typeface="黑体" panose="02010609060101010101" pitchFamily="2" charset="-122"/>
            </a:endParaRPr>
          </a:p>
          <a:p>
            <a:pPr algn="l" eaLnBrk="1" hangingPunct="1">
              <a:spcBef>
                <a:spcPct val="50000"/>
              </a:spcBef>
            </a:pPr>
            <a:r>
              <a:rPr lang="zh-CN" altLang="en-US" sz="3600" dirty="0">
                <a:solidFill>
                  <a:schemeClr val="tx1"/>
                </a:solidFill>
                <a:latin typeface="宋体" panose="02010600030101010101" pitchFamily="2" charset="-122"/>
              </a:rPr>
              <a:t>某溶液中有</a:t>
            </a:r>
            <a:r>
              <a:rPr lang="en-US" altLang="zh-CN" sz="3600">
                <a:solidFill>
                  <a:schemeClr val="tx1"/>
                </a:solidFill>
                <a:latin typeface="Times New Roman" panose="02020603050405020304" pitchFamily="18" charset="0"/>
              </a:rPr>
              <a:t>NH</a:t>
            </a:r>
            <a:r>
              <a:rPr lang="en-US" altLang="zh-CN" sz="2800">
                <a:solidFill>
                  <a:schemeClr val="tx1"/>
                </a:solidFill>
                <a:latin typeface="Times New Roman" panose="02020603050405020304" pitchFamily="18" charset="0"/>
              </a:rPr>
              <a:t>4</a:t>
            </a:r>
            <a:r>
              <a:rPr lang="en-US" altLang="zh-CN" sz="4000" baseline="30000">
                <a:solidFill>
                  <a:schemeClr val="tx1"/>
                </a:solidFill>
                <a:latin typeface="Times New Roman" panose="02020603050405020304" pitchFamily="18" charset="0"/>
              </a:rPr>
              <a:t>+</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Mg </a:t>
            </a:r>
            <a:r>
              <a:rPr lang="en-US" altLang="zh-CN" sz="3600" baseline="30000">
                <a:solidFill>
                  <a:schemeClr val="tx1"/>
                </a:solidFill>
                <a:latin typeface="Times New Roman" panose="02020603050405020304" pitchFamily="18" charset="0"/>
              </a:rPr>
              <a:t>2+</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Fe </a:t>
            </a:r>
            <a:r>
              <a:rPr lang="en-US" altLang="zh-CN" sz="3600" baseline="30000">
                <a:solidFill>
                  <a:schemeClr val="tx1"/>
                </a:solidFill>
                <a:latin typeface="Times New Roman" panose="02020603050405020304" pitchFamily="18" charset="0"/>
              </a:rPr>
              <a:t>2+</a:t>
            </a:r>
            <a:r>
              <a:rPr lang="zh-CN" altLang="en-US" sz="3600">
                <a:solidFill>
                  <a:schemeClr val="tx1"/>
                </a:solidFill>
                <a:latin typeface="宋体" panose="02010600030101010101" pitchFamily="2" charset="-122"/>
              </a:rPr>
              <a:t>和</a:t>
            </a:r>
            <a:r>
              <a:rPr lang="en-US" altLang="zh-CN" sz="3600">
                <a:solidFill>
                  <a:schemeClr val="tx1"/>
                </a:solidFill>
                <a:latin typeface="Times New Roman" panose="02020603050405020304" pitchFamily="18" charset="0"/>
              </a:rPr>
              <a:t>Al </a:t>
            </a:r>
            <a:r>
              <a:rPr lang="en-US" altLang="zh-CN" sz="3600" baseline="30000">
                <a:solidFill>
                  <a:schemeClr val="tx1"/>
                </a:solidFill>
                <a:latin typeface="Times New Roman" panose="02020603050405020304" pitchFamily="18" charset="0"/>
              </a:rPr>
              <a:t>3+</a:t>
            </a:r>
            <a:r>
              <a:rPr lang="zh-CN" altLang="en-US" sz="3600" dirty="0">
                <a:solidFill>
                  <a:schemeClr val="tx1"/>
                </a:solidFill>
                <a:latin typeface="宋体" panose="02010600030101010101" pitchFamily="2" charset="-122"/>
              </a:rPr>
              <a:t>四种离子，若向其中加入过量的</a:t>
            </a:r>
            <a:r>
              <a:rPr lang="en-US" altLang="zh-CN" sz="3600" err="1">
                <a:solidFill>
                  <a:schemeClr val="tx1"/>
                </a:solidFill>
                <a:latin typeface="Times New Roman" panose="02020603050405020304" pitchFamily="18" charset="0"/>
              </a:rPr>
              <a:t>NaOH</a:t>
            </a:r>
            <a:r>
              <a:rPr lang="zh-CN" altLang="en-US" sz="3600" dirty="0">
                <a:solidFill>
                  <a:schemeClr val="tx1"/>
                </a:solidFill>
                <a:latin typeface="宋体" panose="02010600030101010101" pitchFamily="2" charset="-122"/>
              </a:rPr>
              <a:t>溶液，微热并搅拌，再加入过量的盐酸，溶液中大量减少的阳离子是（</a:t>
            </a:r>
            <a:r>
              <a:rPr lang="zh-CN" altLang="en-US" sz="3600" dirty="0">
                <a:solidFill>
                  <a:schemeClr val="tx1"/>
                </a:solidFill>
                <a:latin typeface="Times New Roman" panose="02020603050405020304" pitchFamily="18" charset="0"/>
              </a:rPr>
              <a:t> </a:t>
            </a:r>
            <a:r>
              <a:rPr lang="zh-CN" altLang="en-US" sz="3600" dirty="0">
                <a:solidFill>
                  <a:schemeClr val="tx1"/>
                </a:solidFill>
                <a:latin typeface="宋体" panose="02010600030101010101" pitchFamily="2" charset="-122"/>
              </a:rPr>
              <a:t>）</a:t>
            </a:r>
            <a:r>
              <a:rPr lang="zh-CN" altLang="en-US" sz="3600" dirty="0">
                <a:solidFill>
                  <a:schemeClr val="tx1"/>
                </a:solidFill>
                <a:latin typeface="Times New Roman" panose="02020603050405020304" pitchFamily="18" charset="0"/>
              </a:rPr>
              <a:t> </a:t>
            </a:r>
            <a:br>
              <a:rPr lang="zh-CN" altLang="en-US" sz="3600" dirty="0">
                <a:solidFill>
                  <a:schemeClr val="tx1"/>
                </a:solidFill>
                <a:latin typeface="Times New Roman" panose="02020603050405020304" pitchFamily="18" charset="0"/>
              </a:rPr>
            </a:br>
            <a:endParaRPr lang="zh-CN" altLang="en-US" sz="3600" dirty="0">
              <a:solidFill>
                <a:schemeClr val="tx1"/>
              </a:solidFill>
              <a:latin typeface="Times New Roman" panose="02020603050405020304" pitchFamily="18" charset="0"/>
            </a:endParaRPr>
          </a:p>
          <a:p>
            <a:pPr algn="l" eaLnBrk="1" hangingPunct="1">
              <a:spcBef>
                <a:spcPct val="50000"/>
              </a:spcBef>
            </a:pPr>
            <a:r>
              <a:rPr lang="en-US" altLang="zh-CN" sz="3600">
                <a:solidFill>
                  <a:schemeClr val="tx1"/>
                </a:solidFill>
                <a:latin typeface="Times New Roman" panose="02020603050405020304" pitchFamily="18" charset="0"/>
              </a:rPr>
              <a:t>A</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NH</a:t>
            </a:r>
            <a:r>
              <a:rPr lang="en-US" altLang="zh-CN" sz="2800">
                <a:solidFill>
                  <a:schemeClr val="tx1"/>
                </a:solidFill>
                <a:latin typeface="Times New Roman" panose="02020603050405020304" pitchFamily="18" charset="0"/>
              </a:rPr>
              <a:t>4</a:t>
            </a:r>
            <a:r>
              <a:rPr lang="en-US" altLang="zh-CN" sz="3600" baseline="300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                        B</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Mg </a:t>
            </a:r>
            <a:r>
              <a:rPr lang="en-US" altLang="zh-CN" sz="3600" baseline="30000" dirty="0">
                <a:solidFill>
                  <a:schemeClr val="tx1"/>
                </a:solidFill>
                <a:latin typeface="Times New Roman" panose="02020603050405020304" pitchFamily="18" charset="0"/>
              </a:rPr>
              <a:t>2+                </a:t>
            </a:r>
            <a:r>
              <a:rPr lang="en-US" altLang="zh-CN" sz="3600">
                <a:solidFill>
                  <a:schemeClr val="tx1"/>
                </a:solidFill>
                <a:latin typeface="Times New Roman" panose="02020603050405020304" pitchFamily="18" charset="0"/>
              </a:rPr>
              <a:t> C</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Fe </a:t>
            </a:r>
            <a:r>
              <a:rPr lang="en-US" altLang="zh-CN" sz="3600" baseline="300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                         D</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Al </a:t>
            </a:r>
            <a:r>
              <a:rPr lang="en-US" altLang="zh-CN" sz="3600" baseline="30000">
                <a:solidFill>
                  <a:schemeClr val="tx1"/>
                </a:solidFill>
                <a:latin typeface="Times New Roman" panose="02020603050405020304" pitchFamily="18" charset="0"/>
              </a:rPr>
              <a:t>3+</a:t>
            </a:r>
            <a:r>
              <a:rPr lang="en-US" altLang="zh-CN" sz="3600">
                <a:solidFill>
                  <a:schemeClr val="tx1"/>
                </a:solidFill>
                <a:latin typeface="Times New Roman" panose="02020603050405020304" pitchFamily="18" charset="0"/>
              </a:rPr>
              <a:t> </a:t>
            </a:r>
            <a:br>
              <a:rPr lang="en-US" altLang="zh-CN" sz="3600">
                <a:solidFill>
                  <a:schemeClr val="tx1"/>
                </a:solidFill>
                <a:latin typeface="Times New Roman" panose="02020603050405020304" pitchFamily="18" charset="0"/>
              </a:rPr>
            </a:br>
            <a:br>
              <a:rPr lang="en-US" altLang="zh-CN" sz="3600">
                <a:solidFill>
                  <a:schemeClr val="tx1"/>
                </a:solidFill>
                <a:latin typeface="Times New Roman" panose="02020603050405020304" pitchFamily="18" charset="0"/>
              </a:rPr>
            </a:br>
            <a:endParaRPr lang="en-US" altLang="zh-CN" sz="3600">
              <a:solidFill>
                <a:schemeClr val="tx1"/>
              </a:solidFill>
              <a:latin typeface="Times New Roman" panose="02020603050405020304"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04450" name="文本框 104449"/>
          <p:cNvSpPr txBox="1"/>
          <p:nvPr/>
        </p:nvSpPr>
        <p:spPr>
          <a:xfrm>
            <a:off x="304800" y="76200"/>
            <a:ext cx="8458200" cy="2835275"/>
          </a:xfrm>
          <a:prstGeom prst="rect">
            <a:avLst/>
          </a:prstGeom>
          <a:noFill/>
          <a:ln w="9525">
            <a:noFill/>
          </a:ln>
        </p:spPr>
        <p:txBody>
          <a:bodyPr>
            <a:spAutoFit/>
          </a:bodyPr>
          <a:p>
            <a:pPr algn="l" eaLnBrk="1" hangingPunct="1">
              <a:spcBef>
                <a:spcPct val="50000"/>
              </a:spcBef>
            </a:pPr>
            <a:r>
              <a:rPr lang="en-US" altLang="zh-CN" sz="3600"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错误解答</a:t>
            </a:r>
            <a:r>
              <a:rPr lang="en-US" altLang="zh-CN" sz="3600"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选</a:t>
            </a:r>
            <a:r>
              <a:rPr lang="en-US" altLang="zh-CN">
                <a:solidFill>
                  <a:schemeClr val="tx1"/>
                </a:solidFill>
                <a:latin typeface="Times New Roman" panose="02020603050405020304" pitchFamily="18" charset="0"/>
              </a:rPr>
              <a:t>A</a:t>
            </a:r>
            <a:r>
              <a:rPr lang="zh-CN" altLang="en-US" dirty="0">
                <a:solidFill>
                  <a:schemeClr val="tx1"/>
                </a:solidFill>
                <a:latin typeface="宋体" panose="02010600030101010101" pitchFamily="2" charset="-122"/>
              </a:rPr>
              <a:t>。由于</a:t>
            </a:r>
            <a:r>
              <a:rPr lang="en-US" altLang="zh-CN">
                <a:solidFill>
                  <a:schemeClr val="tx1"/>
                </a:solidFill>
                <a:latin typeface="Times New Roman" panose="02020603050405020304" pitchFamily="18" charset="0"/>
              </a:rPr>
              <a:t>NH</a:t>
            </a:r>
            <a:r>
              <a:rPr lang="en-US" altLang="zh-CN" sz="2400">
                <a:solidFill>
                  <a:schemeClr val="tx1"/>
                </a:solidFill>
                <a:latin typeface="Times New Roman" panose="02020603050405020304" pitchFamily="18" charset="0"/>
              </a:rPr>
              <a:t>4</a:t>
            </a:r>
            <a:r>
              <a:rPr lang="en-US" altLang="zh-CN" sz="4000" baseline="30000">
                <a:solidFill>
                  <a:schemeClr val="tx1"/>
                </a:solidFill>
                <a:latin typeface="Times New Roman" panose="02020603050405020304" pitchFamily="18" charset="0"/>
              </a:rPr>
              <a:t>+</a:t>
            </a:r>
            <a:r>
              <a:rPr lang="zh-CN" altLang="en-US">
                <a:solidFill>
                  <a:schemeClr val="tx1"/>
                </a:solidFill>
                <a:latin typeface="宋体" panose="02010600030101010101" pitchFamily="2" charset="-122"/>
              </a:rPr>
              <a:t>与</a:t>
            </a:r>
            <a:r>
              <a:rPr lang="en-US" altLang="zh-CN">
                <a:solidFill>
                  <a:schemeClr val="tx1"/>
                </a:solidFill>
                <a:latin typeface="Times New Roman" panose="02020603050405020304" pitchFamily="18" charset="0"/>
              </a:rPr>
              <a:t>OH</a:t>
            </a:r>
            <a:r>
              <a:rPr lang="en-US" altLang="zh-CN" baseline="3000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作用生成一水合氨，一水合氨在加热条件下分解释放出氨气，因此离子浓度将减小。</a:t>
            </a:r>
            <a:r>
              <a:rPr lang="zh-CN" altLang="en-US" sz="3600" dirty="0">
                <a:solidFill>
                  <a:schemeClr val="tx1"/>
                </a:solidFill>
                <a:latin typeface="Times New Roman" panose="02020603050405020304" pitchFamily="18" charset="0"/>
              </a:rPr>
              <a:t> </a:t>
            </a:r>
            <a:br>
              <a:rPr lang="zh-CN" altLang="en-US" sz="3600" dirty="0">
                <a:solidFill>
                  <a:schemeClr val="tx1"/>
                </a:solidFill>
                <a:latin typeface="Times New Roman" panose="02020603050405020304" pitchFamily="18" charset="0"/>
              </a:rPr>
            </a:br>
            <a:r>
              <a:rPr lang="en-US" altLang="zh-CN" sz="3600"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错解原因</a:t>
            </a:r>
            <a:r>
              <a:rPr lang="en-US" altLang="zh-CN" sz="3600"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因不能掌握</a:t>
            </a:r>
            <a:r>
              <a:rPr lang="en-US" altLang="zh-CN">
                <a:solidFill>
                  <a:schemeClr val="tx1"/>
                </a:solidFill>
                <a:latin typeface="Times New Roman" panose="02020603050405020304" pitchFamily="18" charset="0"/>
              </a:rPr>
              <a:t>Fe</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OH</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的强还原性而漏选。</a:t>
            </a:r>
            <a:r>
              <a:rPr lang="zh-CN" altLang="en-US" dirty="0">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
        <p:nvSpPr>
          <p:cNvPr id="104451" name="文本框 104450"/>
          <p:cNvSpPr txBox="1"/>
          <p:nvPr/>
        </p:nvSpPr>
        <p:spPr>
          <a:xfrm>
            <a:off x="228600" y="2819400"/>
            <a:ext cx="8534400" cy="3687763"/>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本题不仅</a:t>
            </a:r>
            <a:r>
              <a:rPr lang="en-US" altLang="zh-CN">
                <a:solidFill>
                  <a:schemeClr val="tx1"/>
                </a:solidFill>
                <a:latin typeface="Times New Roman" panose="02020603050405020304" pitchFamily="18" charset="0"/>
              </a:rPr>
              <a:t>NH</a:t>
            </a:r>
            <a:r>
              <a:rPr lang="en-US" altLang="zh-CN" sz="2400">
                <a:solidFill>
                  <a:schemeClr val="tx1"/>
                </a:solidFill>
                <a:latin typeface="Times New Roman" panose="02020603050405020304" pitchFamily="18" charset="0"/>
              </a:rPr>
              <a:t>4</a:t>
            </a:r>
            <a:r>
              <a:rPr lang="en-US" altLang="zh-CN" sz="4000" baseline="3000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离子会减少，而且，当往溶液中加入氢氧化钠时，</a:t>
            </a:r>
            <a:r>
              <a:rPr lang="en-US" altLang="zh-CN">
                <a:solidFill>
                  <a:schemeClr val="tx1"/>
                </a:solidFill>
                <a:latin typeface="Times New Roman" panose="02020603050405020304" pitchFamily="18" charset="0"/>
              </a:rPr>
              <a:t>Fe </a:t>
            </a:r>
            <a:r>
              <a:rPr lang="en-US" altLang="zh-CN" baseline="300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会生成   </a:t>
            </a:r>
            <a:r>
              <a:rPr lang="en-US" altLang="zh-CN">
                <a:solidFill>
                  <a:schemeClr val="tx1"/>
                </a:solidFill>
                <a:latin typeface="Times New Roman" panose="02020603050405020304" pitchFamily="18" charset="0"/>
              </a:rPr>
              <a:t>Fe</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OH</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沉淀。</a:t>
            </a:r>
            <a:r>
              <a:rPr lang="en-US" altLang="zh-CN">
                <a:solidFill>
                  <a:schemeClr val="tx1"/>
                </a:solidFill>
                <a:latin typeface="Times New Roman" panose="02020603050405020304" pitchFamily="18" charset="0"/>
              </a:rPr>
              <a:t>Fe</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OH</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具有具有强还原性，容易被空气中的氧气所氧化，转化为   </a:t>
            </a:r>
            <a:r>
              <a:rPr lang="en-US" altLang="zh-CN">
                <a:solidFill>
                  <a:schemeClr val="tx1"/>
                </a:solidFill>
                <a:latin typeface="Times New Roman" panose="02020603050405020304" pitchFamily="18" charset="0"/>
              </a:rPr>
              <a:t>Fe</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OH</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3</a:t>
            </a:r>
            <a:r>
              <a:rPr lang="zh-CN" altLang="en-US" dirty="0">
                <a:solidFill>
                  <a:schemeClr val="tx1"/>
                </a:solidFill>
                <a:latin typeface="宋体" panose="02010600030101010101" pitchFamily="2" charset="-122"/>
              </a:rPr>
              <a:t>（题目具备氧化的条件），再加盐酸时，溶解为</a:t>
            </a:r>
            <a:r>
              <a:rPr lang="en-US" altLang="zh-CN">
                <a:solidFill>
                  <a:schemeClr val="tx1"/>
                </a:solidFill>
                <a:latin typeface="Times New Roman" panose="02020603050405020304" pitchFamily="18" charset="0"/>
              </a:rPr>
              <a:t>Fe </a:t>
            </a:r>
            <a:r>
              <a:rPr lang="en-US" altLang="zh-CN" baseline="30000">
                <a:solidFill>
                  <a:schemeClr val="tx1"/>
                </a:solidFill>
                <a:latin typeface="Times New Roman" panose="02020603050405020304" pitchFamily="18" charset="0"/>
              </a:rPr>
              <a:t>3+</a:t>
            </a:r>
            <a:r>
              <a:rPr lang="zh-CN" altLang="en-US" dirty="0">
                <a:solidFill>
                  <a:schemeClr val="tx1"/>
                </a:solidFill>
                <a:latin typeface="宋体" panose="02010600030101010101" pitchFamily="2" charset="-122"/>
              </a:rPr>
              <a:t>。因此</a:t>
            </a:r>
            <a:r>
              <a:rPr lang="en-US" altLang="zh-CN">
                <a:solidFill>
                  <a:schemeClr val="tx1"/>
                </a:solidFill>
                <a:latin typeface="Times New Roman" panose="02020603050405020304" pitchFamily="18" charset="0"/>
              </a:rPr>
              <a:t>Fe </a:t>
            </a:r>
            <a:r>
              <a:rPr lang="en-US" altLang="zh-CN" baseline="30000">
                <a:solidFill>
                  <a:schemeClr val="tx1"/>
                </a:solidFill>
                <a:latin typeface="Times New Roman" panose="02020603050405020304" pitchFamily="18" charset="0"/>
              </a:rPr>
              <a:t>3+</a:t>
            </a:r>
            <a:r>
              <a:rPr lang="zh-CN" altLang="en-US" dirty="0">
                <a:solidFill>
                  <a:schemeClr val="tx1"/>
                </a:solidFill>
                <a:latin typeface="宋体" panose="02010600030101010101" pitchFamily="2" charset="-122"/>
              </a:rPr>
              <a:t>也会大量减少。</a:t>
            </a:r>
            <a:r>
              <a:rPr lang="zh-CN" altLang="en-US" sz="3600" dirty="0">
                <a:solidFill>
                  <a:srgbClr val="66FF33"/>
                </a:solidFill>
                <a:latin typeface="黑体" panose="02010609060101010101" pitchFamily="2" charset="-122"/>
                <a:ea typeface="黑体" panose="02010609060101010101" pitchFamily="2" charset="-122"/>
              </a:rPr>
              <a:t>本题正确选项为</a:t>
            </a:r>
            <a:r>
              <a:rPr lang="en-US" altLang="zh-CN" sz="3600">
                <a:solidFill>
                  <a:srgbClr val="66FF33"/>
                </a:solidFill>
                <a:latin typeface="黑体" panose="02010609060101010101" pitchFamily="2" charset="-122"/>
                <a:ea typeface="黑体" panose="02010609060101010101" pitchFamily="2" charset="-122"/>
              </a:rPr>
              <a:t>A</a:t>
            </a:r>
            <a:r>
              <a:rPr lang="zh-CN" altLang="en-US" sz="3600">
                <a:solidFill>
                  <a:srgbClr val="66FF33"/>
                </a:solidFill>
                <a:latin typeface="黑体" panose="02010609060101010101" pitchFamily="2" charset="-122"/>
                <a:ea typeface="黑体" panose="02010609060101010101" pitchFamily="2" charset="-122"/>
              </a:rPr>
              <a:t>、</a:t>
            </a:r>
            <a:r>
              <a:rPr lang="en-US" altLang="zh-CN" sz="3600">
                <a:solidFill>
                  <a:srgbClr val="66FF33"/>
                </a:solidFill>
                <a:latin typeface="黑体" panose="02010609060101010101" pitchFamily="2" charset="-122"/>
                <a:ea typeface="黑体" panose="02010609060101010101" pitchFamily="2" charset="-122"/>
              </a:rPr>
              <a:t>C</a:t>
            </a:r>
            <a:r>
              <a:rPr lang="zh-CN" altLang="en-US" sz="3600">
                <a:solidFill>
                  <a:srgbClr val="66FF33"/>
                </a:solidFill>
                <a:latin typeface="黑体" panose="02010609060101010101" pitchFamily="2" charset="-122"/>
                <a:ea typeface="黑体" panose="02010609060101010101" pitchFamily="2" charset="-122"/>
              </a:rPr>
              <a:t>。</a:t>
            </a:r>
            <a:endParaRPr lang="zh-CN" altLang="en-US" sz="3600">
              <a:solidFill>
                <a:srgbClr val="66FF33"/>
              </a:solidFill>
              <a:latin typeface="黑体" panose="02010609060101010101" pitchFamily="2" charset="-122"/>
              <a:ea typeface="黑体" panose="02010609060101010101" pitchFamily="2" charset="-122"/>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02402" name="文本框 102401"/>
          <p:cNvSpPr txBox="1"/>
          <p:nvPr/>
        </p:nvSpPr>
        <p:spPr>
          <a:xfrm>
            <a:off x="381000" y="457200"/>
            <a:ext cx="8305800" cy="5370513"/>
          </a:xfrm>
          <a:prstGeom prst="rect">
            <a:avLst/>
          </a:prstGeom>
          <a:noFill/>
          <a:ln w="9525">
            <a:noFill/>
          </a:ln>
        </p:spPr>
        <p:txBody>
          <a:bodyPr>
            <a:spAutoFit/>
          </a:bodyPr>
          <a:p>
            <a:pPr eaLnBrk="1" hangingPunct="1">
              <a:spcBef>
                <a:spcPct val="50000"/>
              </a:spcBef>
            </a:pPr>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31</a:t>
            </a:r>
            <a:endParaRPr lang="en-US" altLang="zh-CN" sz="4000" dirty="0">
              <a:solidFill>
                <a:srgbClr val="66FF33"/>
              </a:solidFill>
              <a:latin typeface="黑体" panose="02010609060101010101" pitchFamily="2" charset="-122"/>
              <a:ea typeface="黑体" panose="02010609060101010101" pitchFamily="2" charset="-122"/>
            </a:endParaRPr>
          </a:p>
          <a:p>
            <a:pPr eaLnBrk="1" hangingPunct="1">
              <a:spcBef>
                <a:spcPct val="50000"/>
              </a:spcBef>
            </a:pPr>
            <a:r>
              <a:rPr lang="zh-CN" altLang="en-US" sz="3600" dirty="0">
                <a:solidFill>
                  <a:schemeClr val="tx1"/>
                </a:solidFill>
                <a:latin typeface="Times New Roman" panose="02020603050405020304" pitchFamily="18" charset="0"/>
              </a:rPr>
              <a:t>在水电离出的</a:t>
            </a:r>
            <a:r>
              <a:rPr lang="en-US" altLang="zh-CN" sz="3600">
                <a:solidFill>
                  <a:schemeClr val="tx1"/>
                </a:solidFill>
                <a:latin typeface="Times New Roman" panose="02020603050405020304" pitchFamily="18" charset="0"/>
              </a:rPr>
              <a:t>C(H</a:t>
            </a:r>
            <a:r>
              <a:rPr lang="en-US" altLang="zh-CN" sz="3600" baseline="300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)=10</a:t>
            </a:r>
            <a:r>
              <a:rPr lang="en-US" altLang="zh-CN" sz="3600" baseline="30000">
                <a:solidFill>
                  <a:schemeClr val="tx1"/>
                </a:solidFill>
                <a:latin typeface="Times New Roman" panose="02020603050405020304" pitchFamily="18" charset="0"/>
              </a:rPr>
              <a:t>-14</a:t>
            </a:r>
            <a:r>
              <a:rPr lang="en-US" altLang="zh-CN" sz="3600" dirty="0">
                <a:solidFill>
                  <a:schemeClr val="tx1"/>
                </a:solidFill>
                <a:latin typeface="Times New Roman" panose="02020603050405020304" pitchFamily="18" charset="0"/>
              </a:rPr>
              <a:t>mol/L</a:t>
            </a:r>
            <a:r>
              <a:rPr lang="zh-CN" altLang="en-US" sz="3600" dirty="0">
                <a:solidFill>
                  <a:schemeClr val="tx1"/>
                </a:solidFill>
                <a:latin typeface="Times New Roman" panose="02020603050405020304" pitchFamily="18" charset="0"/>
              </a:rPr>
              <a:t>的溶液中，一定能大量共存的离子组是	（    ）</a:t>
            </a:r>
            <a:endParaRPr lang="zh-CN" altLang="en-US" sz="3600" dirty="0">
              <a:solidFill>
                <a:schemeClr val="tx1"/>
              </a:solidFill>
              <a:latin typeface="Times New Roman" panose="02020603050405020304" pitchFamily="18" charset="0"/>
            </a:endParaRPr>
          </a:p>
          <a:p>
            <a:pPr eaLnBrk="1" hangingPunct="1">
              <a:spcBef>
                <a:spcPct val="50000"/>
              </a:spcBef>
            </a:pPr>
            <a:r>
              <a:rPr lang="en-US" altLang="zh-CN" sz="3600">
                <a:solidFill>
                  <a:schemeClr val="tx1"/>
                </a:solidFill>
                <a:latin typeface="Times New Roman" panose="02020603050405020304" pitchFamily="18" charset="0"/>
              </a:rPr>
              <a:t>A</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K</a:t>
            </a:r>
            <a:r>
              <a:rPr lang="en-US" altLang="zh-CN" sz="3600" baseline="30000">
                <a:solidFill>
                  <a:schemeClr val="tx1"/>
                </a:solidFill>
                <a:latin typeface="Times New Roman" panose="02020603050405020304" pitchFamily="18" charset="0"/>
              </a:rPr>
              <a:t>+</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Na</a:t>
            </a:r>
            <a:r>
              <a:rPr lang="en-US" altLang="zh-CN" sz="3600" baseline="30000">
                <a:solidFill>
                  <a:schemeClr val="tx1"/>
                </a:solidFill>
                <a:latin typeface="Times New Roman" panose="02020603050405020304" pitchFamily="18" charset="0"/>
              </a:rPr>
              <a:t>+</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HCO</a:t>
            </a:r>
            <a:r>
              <a:rPr lang="en-US" altLang="zh-CN" sz="3600" baseline="-30000">
                <a:solidFill>
                  <a:schemeClr val="tx1"/>
                </a:solidFill>
                <a:latin typeface="Times New Roman" panose="02020603050405020304" pitchFamily="18" charset="0"/>
              </a:rPr>
              <a:t>3</a:t>
            </a:r>
            <a:r>
              <a:rPr lang="en-US" altLang="zh-CN" sz="3600" baseline="30000">
                <a:solidFill>
                  <a:schemeClr val="tx1"/>
                </a:solidFill>
                <a:latin typeface="Times New Roman" panose="02020603050405020304" pitchFamily="18" charset="0"/>
              </a:rPr>
              <a:t>-</a:t>
            </a:r>
            <a:r>
              <a:rPr lang="zh-CN" altLang="en-US" sz="3600" err="1">
                <a:solidFill>
                  <a:schemeClr val="tx1"/>
                </a:solidFill>
                <a:latin typeface="Times New Roman" panose="02020603050405020304" pitchFamily="18" charset="0"/>
              </a:rPr>
              <a:t>、</a:t>
            </a:r>
            <a:r>
              <a:rPr lang="en-US" altLang="zh-CN" sz="3600" err="1">
                <a:solidFill>
                  <a:schemeClr val="tx1"/>
                </a:solidFill>
                <a:latin typeface="Times New Roman" panose="02020603050405020304" pitchFamily="18" charset="0"/>
              </a:rPr>
              <a:t>Cl</a:t>
            </a:r>
            <a:r>
              <a:rPr lang="en-US" altLang="zh-CN" sz="3600" baseline="3000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           </a:t>
            </a:r>
            <a:r>
              <a:rPr lang="en-US" altLang="zh-CN" sz="3600">
                <a:solidFill>
                  <a:schemeClr val="tx1"/>
                </a:solidFill>
                <a:latin typeface="Times New Roman" panose="02020603050405020304" pitchFamily="18" charset="0"/>
              </a:rPr>
              <a:t>   B</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K</a:t>
            </a:r>
            <a:r>
              <a:rPr lang="en-US" altLang="zh-CN" sz="3600" baseline="30000">
                <a:solidFill>
                  <a:schemeClr val="tx1"/>
                </a:solidFill>
                <a:latin typeface="Times New Roman" panose="02020603050405020304" pitchFamily="18" charset="0"/>
              </a:rPr>
              <a:t>+</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AlO</a:t>
            </a:r>
            <a:r>
              <a:rPr lang="en-US" altLang="zh-CN" sz="3600" baseline="-30000">
                <a:solidFill>
                  <a:schemeClr val="tx1"/>
                </a:solidFill>
                <a:latin typeface="Times New Roman" panose="02020603050405020304" pitchFamily="18" charset="0"/>
              </a:rPr>
              <a:t>2</a:t>
            </a:r>
            <a:r>
              <a:rPr lang="en-US" altLang="zh-CN" sz="3600" baseline="30000">
                <a:solidFill>
                  <a:schemeClr val="tx1"/>
                </a:solidFill>
                <a:latin typeface="Times New Roman" panose="02020603050405020304" pitchFamily="18" charset="0"/>
              </a:rPr>
              <a:t>-</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Br</a:t>
            </a:r>
            <a:r>
              <a:rPr lang="en-US" altLang="zh-CN" sz="3600" baseline="30000">
                <a:solidFill>
                  <a:schemeClr val="tx1"/>
                </a:solidFill>
                <a:latin typeface="Times New Roman" panose="02020603050405020304" pitchFamily="18" charset="0"/>
              </a:rPr>
              <a:t>-</a:t>
            </a:r>
            <a:r>
              <a:rPr lang="zh-CN" altLang="en-US" sz="3600" err="1">
                <a:solidFill>
                  <a:schemeClr val="tx1"/>
                </a:solidFill>
                <a:latin typeface="Times New Roman" panose="02020603050405020304" pitchFamily="18" charset="0"/>
              </a:rPr>
              <a:t>、</a:t>
            </a:r>
            <a:r>
              <a:rPr lang="en-US" altLang="zh-CN" sz="3600" err="1">
                <a:solidFill>
                  <a:schemeClr val="tx1"/>
                </a:solidFill>
                <a:latin typeface="Times New Roman" panose="02020603050405020304" pitchFamily="18" charset="0"/>
              </a:rPr>
              <a:t>Cl</a:t>
            </a:r>
            <a:r>
              <a:rPr lang="en-US" altLang="zh-CN" sz="3600" baseline="300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                C</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Na</a:t>
            </a:r>
            <a:r>
              <a:rPr lang="en-US" altLang="zh-CN" sz="3600" baseline="30000">
                <a:solidFill>
                  <a:schemeClr val="tx1"/>
                </a:solidFill>
                <a:latin typeface="Times New Roman" panose="02020603050405020304" pitchFamily="18" charset="0"/>
              </a:rPr>
              <a:t>+</a:t>
            </a:r>
            <a:r>
              <a:rPr lang="zh-CN" altLang="en-US" sz="3600" err="1">
                <a:solidFill>
                  <a:schemeClr val="tx1"/>
                </a:solidFill>
                <a:latin typeface="Times New Roman" panose="02020603050405020304" pitchFamily="18" charset="0"/>
              </a:rPr>
              <a:t>、</a:t>
            </a:r>
            <a:r>
              <a:rPr lang="en-US" altLang="zh-CN" sz="3600" err="1">
                <a:solidFill>
                  <a:schemeClr val="tx1"/>
                </a:solidFill>
                <a:latin typeface="Times New Roman" panose="02020603050405020304" pitchFamily="18" charset="0"/>
              </a:rPr>
              <a:t>Cl</a:t>
            </a:r>
            <a:r>
              <a:rPr lang="en-US" altLang="zh-CN" sz="3600" baseline="30000">
                <a:solidFill>
                  <a:schemeClr val="tx1"/>
                </a:solidFill>
                <a:latin typeface="Times New Roman" panose="02020603050405020304" pitchFamily="18" charset="0"/>
              </a:rPr>
              <a:t>-</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NO</a:t>
            </a:r>
            <a:r>
              <a:rPr lang="en-US" altLang="zh-CN" sz="3600" baseline="-30000">
                <a:solidFill>
                  <a:schemeClr val="tx1"/>
                </a:solidFill>
                <a:latin typeface="Times New Roman" panose="02020603050405020304" pitchFamily="18" charset="0"/>
              </a:rPr>
              <a:t>3</a:t>
            </a:r>
            <a:r>
              <a:rPr lang="en-US" altLang="zh-CN" sz="3600" baseline="30000">
                <a:solidFill>
                  <a:schemeClr val="tx1"/>
                </a:solidFill>
                <a:latin typeface="Times New Roman" panose="02020603050405020304" pitchFamily="18" charset="0"/>
              </a:rPr>
              <a:t>-</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SO</a:t>
            </a:r>
            <a:r>
              <a:rPr lang="en-US" altLang="zh-CN" sz="3600" baseline="-30000">
                <a:solidFill>
                  <a:schemeClr val="tx1"/>
                </a:solidFill>
                <a:latin typeface="Times New Roman" panose="02020603050405020304" pitchFamily="18" charset="0"/>
              </a:rPr>
              <a:t>4</a:t>
            </a:r>
            <a:r>
              <a:rPr lang="en-US" altLang="zh-CN" sz="3600" baseline="30000">
                <a:solidFill>
                  <a:schemeClr val="tx1"/>
                </a:solidFill>
                <a:latin typeface="Times New Roman" panose="02020603050405020304" pitchFamily="18" charset="0"/>
              </a:rPr>
              <a:t>2-</a:t>
            </a:r>
            <a:r>
              <a:rPr lang="en-US" altLang="zh-CN" sz="3600" dirty="0">
                <a:solidFill>
                  <a:schemeClr val="tx1"/>
                </a:solidFill>
                <a:latin typeface="Times New Roman" panose="02020603050405020304" pitchFamily="18" charset="0"/>
              </a:rPr>
              <a:t>          </a:t>
            </a:r>
            <a:r>
              <a:rPr lang="en-US" altLang="zh-CN" sz="3600">
                <a:solidFill>
                  <a:schemeClr val="tx1"/>
                </a:solidFill>
                <a:latin typeface="Times New Roman" panose="02020603050405020304" pitchFamily="18" charset="0"/>
              </a:rPr>
              <a:t> D</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Al</a:t>
            </a:r>
            <a:r>
              <a:rPr lang="en-US" altLang="zh-CN" sz="3600" baseline="30000">
                <a:solidFill>
                  <a:schemeClr val="tx1"/>
                </a:solidFill>
                <a:latin typeface="Times New Roman" panose="02020603050405020304" pitchFamily="18" charset="0"/>
              </a:rPr>
              <a:t>3+</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NH</a:t>
            </a:r>
            <a:r>
              <a:rPr lang="en-US" altLang="zh-CN" sz="3600" baseline="-30000">
                <a:solidFill>
                  <a:schemeClr val="tx1"/>
                </a:solidFill>
                <a:latin typeface="Times New Roman" panose="02020603050405020304" pitchFamily="18" charset="0"/>
              </a:rPr>
              <a:t>4</a:t>
            </a:r>
            <a:r>
              <a:rPr lang="en-US" altLang="zh-CN" sz="3600" baseline="30000">
                <a:solidFill>
                  <a:schemeClr val="tx1"/>
                </a:solidFill>
                <a:latin typeface="Times New Roman" panose="02020603050405020304" pitchFamily="18" charset="0"/>
              </a:rPr>
              <a:t>+</a:t>
            </a:r>
            <a:r>
              <a:rPr lang="zh-CN" altLang="en-US" sz="3600" err="1">
                <a:solidFill>
                  <a:schemeClr val="tx1"/>
                </a:solidFill>
                <a:latin typeface="Times New Roman" panose="02020603050405020304" pitchFamily="18" charset="0"/>
              </a:rPr>
              <a:t>、</a:t>
            </a:r>
            <a:r>
              <a:rPr lang="en-US" altLang="zh-CN" sz="3600" err="1">
                <a:solidFill>
                  <a:schemeClr val="tx1"/>
                </a:solidFill>
                <a:latin typeface="Times New Roman" panose="02020603050405020304" pitchFamily="18" charset="0"/>
              </a:rPr>
              <a:t>Cl</a:t>
            </a:r>
            <a:r>
              <a:rPr lang="en-US" altLang="zh-CN" sz="3600" baseline="30000">
                <a:solidFill>
                  <a:schemeClr val="tx1"/>
                </a:solidFill>
                <a:latin typeface="Times New Roman" panose="02020603050405020304" pitchFamily="18" charset="0"/>
              </a:rPr>
              <a:t>-</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SO</a:t>
            </a:r>
            <a:r>
              <a:rPr lang="en-US" altLang="zh-CN" sz="3600" baseline="-30000">
                <a:solidFill>
                  <a:schemeClr val="tx1"/>
                </a:solidFill>
                <a:latin typeface="Times New Roman" panose="02020603050405020304" pitchFamily="18" charset="0"/>
              </a:rPr>
              <a:t>4</a:t>
            </a:r>
            <a:r>
              <a:rPr lang="en-US" altLang="zh-CN" sz="3600" baseline="30000">
                <a:solidFill>
                  <a:schemeClr val="tx1"/>
                </a:solidFill>
                <a:latin typeface="Times New Roman" panose="02020603050405020304" pitchFamily="18" charset="0"/>
              </a:rPr>
              <a:t>2-</a:t>
            </a:r>
            <a:endParaRPr lang="en-US" altLang="zh-CN" sz="3600">
              <a:solidFill>
                <a:schemeClr val="tx1"/>
              </a:solidFill>
              <a:latin typeface="Times New Roman" panose="02020603050405020304" pitchFamily="18" charset="0"/>
            </a:endParaRPr>
          </a:p>
          <a:p>
            <a:pPr algn="l" eaLnBrk="1" hangingPunct="1">
              <a:spcBef>
                <a:spcPct val="50000"/>
              </a:spcBef>
            </a:pPr>
            <a:endParaRPr lang="en-US" altLang="zh-CN" sz="3600">
              <a:solidFill>
                <a:schemeClr val="tx1"/>
              </a:solidFill>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20486" name="文本框 20485"/>
          <p:cNvSpPr txBox="1"/>
          <p:nvPr/>
        </p:nvSpPr>
        <p:spPr>
          <a:xfrm>
            <a:off x="304800" y="76200"/>
            <a:ext cx="8534400" cy="6002338"/>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错误解答</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选</a:t>
            </a:r>
            <a:r>
              <a:rPr lang="en-US" altLang="zh-CN">
                <a:solidFill>
                  <a:schemeClr val="tx1"/>
                </a:solidFill>
                <a:latin typeface="Times New Roman" panose="02020603050405020304" pitchFamily="18" charset="0"/>
              </a:rPr>
              <a:t>D</a:t>
            </a:r>
            <a:r>
              <a:rPr lang="zh-CN" altLang="en-US" dirty="0">
                <a:solidFill>
                  <a:schemeClr val="tx1"/>
                </a:solidFill>
                <a:latin typeface="宋体" panose="02010600030101010101" pitchFamily="2" charset="-122"/>
              </a:rPr>
              <a:t>。由于</a:t>
            </a:r>
            <a:r>
              <a:rPr lang="en-US" altLang="zh-CN">
                <a:solidFill>
                  <a:schemeClr val="tx1"/>
                </a:solidFill>
                <a:latin typeface="Times New Roman" panose="02020603050405020304" pitchFamily="18" charset="0"/>
              </a:rPr>
              <a:t>F</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与水反应的化学方程式为：</a:t>
            </a:r>
            <a:r>
              <a:rPr lang="en-US" altLang="zh-CN" dirty="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F</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+2H</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O=4HF+O</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a:t>
            </a:r>
            <a:r>
              <a:rPr lang="zh-CN" altLang="en-US">
                <a:solidFill>
                  <a:schemeClr val="tx1"/>
                </a:solidFill>
                <a:latin typeface="宋体" panose="02010600030101010101" pitchFamily="2" charset="-122"/>
              </a:rPr>
              <a:t>。当</a:t>
            </a:r>
            <a:r>
              <a:rPr lang="en-US" altLang="zh-CN">
                <a:solidFill>
                  <a:schemeClr val="tx1"/>
                </a:solidFill>
                <a:latin typeface="Times New Roman" panose="02020603050405020304" pitchFamily="18" charset="0"/>
              </a:rPr>
              <a:t>F</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与氢氧化钠作用，可以看作</a:t>
            </a:r>
            <a:r>
              <a:rPr lang="en-US" altLang="zh-CN">
                <a:solidFill>
                  <a:schemeClr val="tx1"/>
                </a:solidFill>
                <a:latin typeface="Times New Roman" panose="02020603050405020304" pitchFamily="18" charset="0"/>
              </a:rPr>
              <a:t>F</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先与水作用，然后产物</a:t>
            </a:r>
            <a:r>
              <a:rPr lang="en-US" altLang="zh-CN">
                <a:solidFill>
                  <a:schemeClr val="tx1"/>
                </a:solidFill>
                <a:latin typeface="Times New Roman" panose="02020603050405020304" pitchFamily="18" charset="0"/>
              </a:rPr>
              <a:t>HF</a:t>
            </a:r>
            <a:r>
              <a:rPr lang="zh-CN" altLang="en-US" dirty="0">
                <a:solidFill>
                  <a:schemeClr val="tx1"/>
                </a:solidFill>
                <a:latin typeface="宋体" panose="02010600030101010101" pitchFamily="2" charset="-122"/>
              </a:rPr>
              <a:t>继续与氢氧化钠反应：</a:t>
            </a:r>
            <a:r>
              <a:rPr lang="en-US" altLang="zh-CN" err="1">
                <a:solidFill>
                  <a:schemeClr val="tx1"/>
                </a:solidFill>
                <a:latin typeface="Times New Roman" panose="02020603050405020304" pitchFamily="18" charset="0"/>
              </a:rPr>
              <a:t>HF+NaOH=NaF</a:t>
            </a:r>
            <a:r>
              <a:rPr lang="en-US" altLang="zh-CN">
                <a:solidFill>
                  <a:schemeClr val="tx1"/>
                </a:solidFill>
                <a:latin typeface="Times New Roman" panose="02020603050405020304" pitchFamily="18" charset="0"/>
              </a:rPr>
              <a:t>+H</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zh-CN" altLang="en-US" dirty="0">
                <a:solidFill>
                  <a:schemeClr val="tx1"/>
                </a:solidFill>
                <a:latin typeface="宋体" panose="02010600030101010101" pitchFamily="2" charset="-122"/>
              </a:rPr>
              <a:t>，综合考虑两个反应，得到产物为</a:t>
            </a:r>
            <a:r>
              <a:rPr lang="en-US" altLang="zh-CN" err="1">
                <a:solidFill>
                  <a:schemeClr val="tx1"/>
                </a:solidFill>
                <a:latin typeface="Times New Roman" panose="02020603050405020304" pitchFamily="18" charset="0"/>
              </a:rPr>
              <a:t>NaF</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H</a:t>
            </a:r>
            <a:r>
              <a:rPr lang="en-US" altLang="zh-CN" sz="24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O</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。故选</a:t>
            </a:r>
            <a:r>
              <a:rPr lang="en-US" altLang="zh-CN">
                <a:solidFill>
                  <a:schemeClr val="tx1"/>
                </a:solidFill>
                <a:latin typeface="Times New Roman" panose="02020603050405020304" pitchFamily="18" charset="0"/>
              </a:rPr>
              <a:t>D</a:t>
            </a:r>
            <a:r>
              <a:rPr lang="zh-CN" altLang="en-US" dirty="0">
                <a:solidFill>
                  <a:schemeClr val="tx1"/>
                </a:solidFill>
                <a:latin typeface="宋体" panose="02010600030101010101" pitchFamily="2" charset="-122"/>
              </a:rPr>
              <a:t>。还有部分同学因对</a:t>
            </a:r>
            <a:r>
              <a:rPr lang="en-US" altLang="zh-CN">
                <a:solidFill>
                  <a:schemeClr val="tx1"/>
                </a:solidFill>
                <a:latin typeface="Times New Roman" panose="02020603050405020304" pitchFamily="18" charset="0"/>
              </a:rPr>
              <a:t>OF</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不熟悉而不敢作出选择。</a:t>
            </a:r>
            <a:br>
              <a:rPr lang="zh-CN" altLang="en-US" dirty="0">
                <a:solidFill>
                  <a:schemeClr val="tx1"/>
                </a:solidFill>
                <a:latin typeface="Times New Roman" panose="02020603050405020304" pitchFamily="18" charset="0"/>
              </a:rPr>
            </a:br>
            <a:endParaRPr lang="zh-CN" altLang="en-US" dirty="0">
              <a:solidFill>
                <a:schemeClr val="tx1"/>
              </a:solidFill>
              <a:latin typeface="Times New Roman" panose="02020603050405020304" pitchFamily="18" charset="0"/>
            </a:endParaRPr>
          </a:p>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错误原因</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没有注意反应条件</a:t>
            </a:r>
            <a:r>
              <a:rPr lang="en-US" altLang="zh-CN"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加热，对</a:t>
            </a:r>
            <a:r>
              <a:rPr lang="en-US" altLang="zh-CN">
                <a:solidFill>
                  <a:schemeClr val="tx1"/>
                </a:solidFill>
                <a:latin typeface="Times New Roman" panose="02020603050405020304" pitchFamily="18" charset="0"/>
              </a:rPr>
              <a:t>F</a:t>
            </a:r>
            <a:r>
              <a:rPr lang="en-US" altLang="zh-CN" sz="2400">
                <a:solidFill>
                  <a:schemeClr val="tx1"/>
                </a:solidFill>
                <a:latin typeface="Times New Roman" panose="02020603050405020304" pitchFamily="18" charset="0"/>
              </a:rPr>
              <a:t>2</a:t>
            </a:r>
            <a:r>
              <a:rPr lang="zh-CN" altLang="en-US" dirty="0">
                <a:solidFill>
                  <a:schemeClr val="tx1"/>
                </a:solidFill>
                <a:latin typeface="宋体" panose="02010600030101010101" pitchFamily="2" charset="-122"/>
              </a:rPr>
              <a:t>与水反应的知识做简单迁移，而且没有注意到反应</a:t>
            </a:r>
            <a:r>
              <a:rPr lang="en-US" altLang="zh-CN">
                <a:solidFill>
                  <a:schemeClr val="tx1"/>
                </a:solidFill>
                <a:latin typeface="Times New Roman" panose="02020603050405020304" pitchFamily="18" charset="0"/>
              </a:rPr>
              <a:t>F</a:t>
            </a:r>
            <a:r>
              <a:rPr lang="en-US" altLang="zh-CN" sz="2400">
                <a:solidFill>
                  <a:schemeClr val="tx1"/>
                </a:solidFill>
                <a:latin typeface="Times New Roman" panose="02020603050405020304" pitchFamily="18" charset="0"/>
              </a:rPr>
              <a:t>2</a:t>
            </a:r>
            <a:r>
              <a:rPr lang="zh-CN" altLang="en-US">
                <a:solidFill>
                  <a:schemeClr val="tx1"/>
                </a:solidFill>
                <a:latin typeface="宋体" panose="02010600030101010101" pitchFamily="2" charset="-122"/>
              </a:rPr>
              <a:t>与</a:t>
            </a:r>
            <a:r>
              <a:rPr lang="en-US" altLang="zh-CN" err="1">
                <a:solidFill>
                  <a:schemeClr val="tx1"/>
                </a:solidFill>
                <a:latin typeface="Times New Roman" panose="02020603050405020304" pitchFamily="18" charset="0"/>
              </a:rPr>
              <a:t>NaOH</a:t>
            </a:r>
            <a:r>
              <a:rPr lang="zh-CN" altLang="en-US" dirty="0">
                <a:solidFill>
                  <a:schemeClr val="tx1"/>
                </a:solidFill>
                <a:latin typeface="宋体" panose="02010600030101010101" pitchFamily="2" charset="-122"/>
              </a:rPr>
              <a:t>的物质的量问题。</a:t>
            </a:r>
            <a:endParaRPr lang="zh-CN" altLang="en-US">
              <a:solidFill>
                <a:schemeClr val="tx1"/>
              </a:solidFill>
              <a:latin typeface="Times New Roman" panose="02020603050405020304" pitchFamily="18" charset="0"/>
            </a:endParaRPr>
          </a:p>
        </p:txBody>
      </p:sp>
    </p:spTree>
  </p:cSld>
  <p:clrMapOvr>
    <a:masterClrMapping/>
  </p:clrMapOvr>
  <p:transition>
    <p:cut/>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05474" name="文本框 105473"/>
          <p:cNvSpPr txBox="1"/>
          <p:nvPr/>
        </p:nvSpPr>
        <p:spPr>
          <a:xfrm>
            <a:off x="304800" y="76200"/>
            <a:ext cx="8305800" cy="2773363"/>
          </a:xfrm>
          <a:prstGeom prst="rect">
            <a:avLst/>
          </a:prstGeom>
          <a:noFill/>
          <a:ln w="9525">
            <a:noFill/>
          </a:ln>
        </p:spPr>
        <p:txBody>
          <a:bodyPr>
            <a:spAutoFit/>
          </a:bodyPr>
          <a:p>
            <a:pPr algn="l" eaLnBrk="1" hangingPunct="1">
              <a:spcBef>
                <a:spcPct val="50000"/>
              </a:spcBef>
            </a:pPr>
            <a:r>
              <a:rPr lang="en-US" altLang="zh-CN" sz="3600"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错误解答</a:t>
            </a:r>
            <a:r>
              <a:rPr lang="en-US" altLang="zh-CN" sz="3600"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选</a:t>
            </a:r>
            <a:r>
              <a:rPr lang="en-US" altLang="zh-CN" dirty="0">
                <a:solidFill>
                  <a:schemeClr val="tx1"/>
                </a:solidFill>
                <a:latin typeface="Times New Roman" panose="02020603050405020304" pitchFamily="18" charset="0"/>
              </a:rPr>
              <a:t>B</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C</a:t>
            </a:r>
            <a:r>
              <a:rPr lang="zh-CN" altLang="en-US" dirty="0">
                <a:solidFill>
                  <a:schemeClr val="tx1"/>
                </a:solidFill>
                <a:latin typeface="Times New Roman" panose="02020603050405020304" pitchFamily="18" charset="0"/>
              </a:rPr>
              <a:t>。因为溶液中水电离出的</a:t>
            </a:r>
            <a:r>
              <a:rPr lang="en-US" altLang="zh-CN">
                <a:solidFill>
                  <a:schemeClr val="tx1"/>
                </a:solidFill>
                <a:latin typeface="Times New Roman" panose="02020603050405020304" pitchFamily="18" charset="0"/>
              </a:rPr>
              <a:t>C(H</a:t>
            </a:r>
            <a:r>
              <a:rPr lang="en-US" altLang="zh-CN" baseline="300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)=10</a:t>
            </a:r>
            <a:r>
              <a:rPr lang="en-US" altLang="zh-CN" baseline="30000">
                <a:solidFill>
                  <a:schemeClr val="tx1"/>
                </a:solidFill>
                <a:latin typeface="Times New Roman" panose="02020603050405020304" pitchFamily="18" charset="0"/>
              </a:rPr>
              <a:t>-14 </a:t>
            </a:r>
            <a:r>
              <a:rPr lang="en-US" altLang="zh-CN" dirty="0">
                <a:solidFill>
                  <a:schemeClr val="tx1"/>
                </a:solidFill>
                <a:latin typeface="Times New Roman" panose="02020603050405020304" pitchFamily="18" charset="0"/>
              </a:rPr>
              <a:t>mol/L</a:t>
            </a:r>
            <a:r>
              <a:rPr lang="zh-CN" altLang="en-US" dirty="0">
                <a:solidFill>
                  <a:schemeClr val="tx1"/>
                </a:solidFill>
                <a:latin typeface="Times New Roman" panose="02020603050405020304" pitchFamily="18" charset="0"/>
              </a:rPr>
              <a:t>所以</a:t>
            </a:r>
            <a:r>
              <a:rPr lang="en-US" altLang="zh-CN">
                <a:solidFill>
                  <a:schemeClr val="tx1"/>
                </a:solidFill>
                <a:latin typeface="Times New Roman" panose="02020603050405020304" pitchFamily="18" charset="0"/>
              </a:rPr>
              <a:t>C(OH</a:t>
            </a:r>
            <a:r>
              <a:rPr lang="en-US" altLang="zh-CN" sz="4000" baseline="3000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)=1 mol/L</a:t>
            </a:r>
            <a:r>
              <a:rPr lang="zh-CN" altLang="en-US" dirty="0">
                <a:solidFill>
                  <a:schemeClr val="tx1"/>
                </a:solidFill>
                <a:latin typeface="Times New Roman" panose="02020603050405020304" pitchFamily="18" charset="0"/>
              </a:rPr>
              <a:t>为强碱溶液 ，故</a:t>
            </a:r>
            <a:r>
              <a:rPr lang="en-US" altLang="zh-CN" dirty="0">
                <a:solidFill>
                  <a:schemeClr val="tx1"/>
                </a:solidFill>
                <a:latin typeface="Times New Roman" panose="02020603050405020304" pitchFamily="18" charset="0"/>
              </a:rPr>
              <a:t>B</a:t>
            </a:r>
            <a:r>
              <a:rPr lang="zh-CN" altLang="en-US" dirty="0">
                <a:solidFill>
                  <a:schemeClr val="tx1"/>
                </a:solidFill>
                <a:latin typeface="Times New Roman" panose="02020603050405020304" pitchFamily="18" charset="0"/>
              </a:rPr>
              <a:t>也正确                                             </a:t>
            </a:r>
            <a:r>
              <a:rPr lang="en-US" altLang="zh-CN" sz="3600"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错解原因</a:t>
            </a:r>
            <a:r>
              <a:rPr lang="en-US" altLang="zh-CN" sz="3600" dirty="0">
                <a:solidFill>
                  <a:schemeClr val="tx1"/>
                </a:solidFill>
                <a:latin typeface="Times New Roman" panose="02020603050405020304" pitchFamily="18" charset="0"/>
              </a:rPr>
              <a:t>]</a:t>
            </a:r>
            <a:r>
              <a:rPr lang="zh-CN" altLang="en-US" dirty="0">
                <a:solidFill>
                  <a:schemeClr val="tx1"/>
                </a:solidFill>
                <a:latin typeface="宋体" panose="02010600030101010101" pitchFamily="2" charset="-122"/>
              </a:rPr>
              <a:t>因不能掌握水电离的影响因素而错选。</a:t>
            </a:r>
            <a:r>
              <a:rPr lang="zh-CN" altLang="en-US" dirty="0">
                <a:solidFill>
                  <a:schemeClr val="tx1"/>
                </a:solidFill>
                <a:latin typeface="Times New Roman" panose="02020603050405020304" pitchFamily="18" charset="0"/>
              </a:rPr>
              <a:t> </a:t>
            </a:r>
            <a:endParaRPr lang="zh-CN" altLang="en-US" sz="3600" dirty="0">
              <a:solidFill>
                <a:schemeClr val="tx1"/>
              </a:solidFill>
              <a:latin typeface="Times New Roman" panose="02020603050405020304" pitchFamily="18" charset="0"/>
            </a:endParaRPr>
          </a:p>
        </p:txBody>
      </p:sp>
      <p:sp>
        <p:nvSpPr>
          <p:cNvPr id="105475" name="文本框 105474"/>
          <p:cNvSpPr txBox="1"/>
          <p:nvPr/>
        </p:nvSpPr>
        <p:spPr>
          <a:xfrm>
            <a:off x="304800" y="2667000"/>
            <a:ext cx="8382000" cy="3687763"/>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a:t>
            </a:r>
            <a:r>
              <a:rPr lang="zh-CN" altLang="en-US" dirty="0">
                <a:solidFill>
                  <a:schemeClr val="tx1"/>
                </a:solidFill>
                <a:latin typeface="Times New Roman" panose="02020603050405020304" pitchFamily="18" charset="0"/>
              </a:rPr>
              <a:t>溶液中由水电离出的</a:t>
            </a:r>
            <a:r>
              <a:rPr lang="en-US" altLang="zh-CN">
                <a:solidFill>
                  <a:schemeClr val="tx1"/>
                </a:solidFill>
                <a:latin typeface="Times New Roman" panose="02020603050405020304" pitchFamily="18" charset="0"/>
              </a:rPr>
              <a:t>C(H</a:t>
            </a:r>
            <a:r>
              <a:rPr lang="en-US" altLang="zh-CN" baseline="300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)=10</a:t>
            </a:r>
            <a:r>
              <a:rPr lang="en-US" altLang="zh-CN" baseline="30000">
                <a:solidFill>
                  <a:schemeClr val="tx1"/>
                </a:solidFill>
                <a:latin typeface="Times New Roman" panose="02020603050405020304" pitchFamily="18" charset="0"/>
              </a:rPr>
              <a:t>-14 </a:t>
            </a:r>
            <a:r>
              <a:rPr lang="en-US" altLang="zh-CN" dirty="0">
                <a:solidFill>
                  <a:schemeClr val="tx1"/>
                </a:solidFill>
                <a:latin typeface="Times New Roman" panose="02020603050405020304" pitchFamily="18" charset="0"/>
              </a:rPr>
              <a:t>mol/L</a:t>
            </a:r>
            <a:r>
              <a:rPr lang="zh-CN" altLang="en-US" dirty="0">
                <a:solidFill>
                  <a:schemeClr val="tx1"/>
                </a:solidFill>
                <a:latin typeface="Times New Roman" panose="02020603050405020304" pitchFamily="18" charset="0"/>
              </a:rPr>
              <a:t>，是一种类型题，等效于</a:t>
            </a:r>
            <a:r>
              <a:rPr lang="en-US" altLang="zh-CN" dirty="0">
                <a:solidFill>
                  <a:schemeClr val="tx1"/>
                </a:solidFill>
                <a:latin typeface="Times New Roman" panose="02020603050405020304" pitchFamily="18" charset="0"/>
              </a:rPr>
              <a:t>Al</a:t>
            </a:r>
            <a:r>
              <a:rPr lang="zh-CN" altLang="en-US" dirty="0">
                <a:solidFill>
                  <a:schemeClr val="tx1"/>
                </a:solidFill>
                <a:latin typeface="Times New Roman" panose="02020603050405020304" pitchFamily="18" charset="0"/>
              </a:rPr>
              <a:t>与该溶液反应放出氢气。实际上由水电离出的</a:t>
            </a:r>
            <a:r>
              <a:rPr lang="en-US" altLang="zh-CN">
                <a:solidFill>
                  <a:schemeClr val="tx1"/>
                </a:solidFill>
                <a:latin typeface="Times New Roman" panose="02020603050405020304" pitchFamily="18" charset="0"/>
              </a:rPr>
              <a:t>C(H</a:t>
            </a:r>
            <a:r>
              <a:rPr lang="en-US" altLang="zh-CN" baseline="300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)=10</a:t>
            </a:r>
            <a:r>
              <a:rPr lang="en-US" altLang="zh-CN" baseline="30000">
                <a:solidFill>
                  <a:schemeClr val="tx1"/>
                </a:solidFill>
                <a:latin typeface="Times New Roman" panose="02020603050405020304" pitchFamily="18" charset="0"/>
              </a:rPr>
              <a:t>-14 </a:t>
            </a:r>
            <a:r>
              <a:rPr lang="en-US" altLang="zh-CN" dirty="0">
                <a:solidFill>
                  <a:schemeClr val="tx1"/>
                </a:solidFill>
                <a:latin typeface="Times New Roman" panose="02020603050405020304" pitchFamily="18" charset="0"/>
              </a:rPr>
              <a:t>mol/L</a:t>
            </a:r>
            <a:r>
              <a:rPr lang="zh-CN" altLang="en-US" dirty="0">
                <a:solidFill>
                  <a:schemeClr val="tx1"/>
                </a:solidFill>
                <a:latin typeface="Times New Roman" panose="02020603050405020304" pitchFamily="18" charset="0"/>
              </a:rPr>
              <a:t>，是水的电离受到了抑制，情况是加酸或加碱都可以造成水的电离受到了抑制，因此</a:t>
            </a:r>
            <a:r>
              <a:rPr lang="en-US" altLang="zh-CN" dirty="0">
                <a:solidFill>
                  <a:schemeClr val="tx1"/>
                </a:solidFill>
                <a:latin typeface="Times New Roman" panose="02020603050405020304" pitchFamily="18" charset="0"/>
              </a:rPr>
              <a:t>B</a:t>
            </a:r>
            <a:r>
              <a:rPr lang="zh-CN" altLang="en-US" dirty="0">
                <a:solidFill>
                  <a:schemeClr val="tx1"/>
                </a:solidFill>
                <a:latin typeface="Times New Roman" panose="02020603050405020304" pitchFamily="18" charset="0"/>
              </a:rPr>
              <a:t>选项中</a:t>
            </a:r>
            <a:r>
              <a:rPr lang="en-US" altLang="zh-CN">
                <a:solidFill>
                  <a:schemeClr val="tx1"/>
                </a:solidFill>
                <a:latin typeface="Times New Roman" panose="02020603050405020304" pitchFamily="18" charset="0"/>
              </a:rPr>
              <a:t>AlO</a:t>
            </a:r>
            <a:r>
              <a:rPr lang="en-US" altLang="zh-CN" baseline="-30000">
                <a:solidFill>
                  <a:schemeClr val="tx1"/>
                </a:solidFill>
                <a:latin typeface="Times New Roman" panose="02020603050405020304" pitchFamily="18" charset="0"/>
              </a:rPr>
              <a:t>2</a:t>
            </a:r>
            <a:r>
              <a:rPr lang="en-US" altLang="zh-CN" baseline="3000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 </a:t>
            </a:r>
            <a:r>
              <a:rPr lang="zh-CN" altLang="en-US" dirty="0">
                <a:solidFill>
                  <a:schemeClr val="tx1"/>
                </a:solidFill>
                <a:latin typeface="Times New Roman" panose="02020603050405020304" pitchFamily="18" charset="0"/>
              </a:rPr>
              <a:t>在酸性条件下不能大量共存，故该题选项</a:t>
            </a:r>
            <a:r>
              <a:rPr lang="zh-CN" altLang="en-US" sz="3600" dirty="0">
                <a:solidFill>
                  <a:srgbClr val="66FF33"/>
                </a:solidFill>
                <a:latin typeface="黑体" panose="02010609060101010101" pitchFamily="2" charset="-122"/>
                <a:ea typeface="黑体" panose="02010609060101010101" pitchFamily="2" charset="-122"/>
              </a:rPr>
              <a:t>正确的只有</a:t>
            </a:r>
            <a:r>
              <a:rPr lang="en-US" altLang="zh-CN" sz="3600">
                <a:solidFill>
                  <a:srgbClr val="66FF33"/>
                </a:solidFill>
                <a:latin typeface="Times New Roman" panose="02020603050405020304" pitchFamily="18" charset="0"/>
                <a:ea typeface="黑体" panose="02010609060101010101" pitchFamily="2" charset="-122"/>
              </a:rPr>
              <a:t>C</a:t>
            </a:r>
            <a:r>
              <a:rPr lang="zh-CN" altLang="en-US" dirty="0">
                <a:solidFill>
                  <a:schemeClr val="tx1"/>
                </a:solidFill>
                <a:latin typeface="Times New Roman" panose="02020603050405020304" pitchFamily="18" charset="0"/>
              </a:rPr>
              <a:t>（注意另条件</a:t>
            </a:r>
            <a:r>
              <a:rPr lang="zh-CN" altLang="en-US" i="1" dirty="0">
                <a:solidFill>
                  <a:srgbClr val="FF3300"/>
                </a:solidFill>
                <a:latin typeface="Times New Roman" panose="02020603050405020304" pitchFamily="18" charset="0"/>
              </a:rPr>
              <a:t>可能</a:t>
            </a:r>
            <a:r>
              <a:rPr lang="zh-CN" altLang="en-US" dirty="0">
                <a:solidFill>
                  <a:schemeClr val="tx1"/>
                </a:solidFill>
                <a:latin typeface="Times New Roman" panose="02020603050405020304" pitchFamily="18" charset="0"/>
              </a:rPr>
              <a:t>）</a:t>
            </a:r>
            <a:endParaRPr lang="zh-CN" altLang="en-US" dirty="0">
              <a:solidFill>
                <a:schemeClr val="tx1"/>
              </a:solidFill>
              <a:latin typeface="Times New Roman" panose="02020603050405020304" pitchFamily="18"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06498" name="文本框 106497"/>
          <p:cNvSpPr txBox="1"/>
          <p:nvPr/>
        </p:nvSpPr>
        <p:spPr>
          <a:xfrm>
            <a:off x="76200" y="228600"/>
            <a:ext cx="9067800" cy="5095875"/>
          </a:xfrm>
          <a:prstGeom prst="rect">
            <a:avLst/>
          </a:prstGeom>
          <a:noFill/>
          <a:ln w="9525">
            <a:noFill/>
          </a:ln>
        </p:spPr>
        <p:txBody>
          <a:bodyPr>
            <a:spAutoFit/>
          </a:bodyPr>
          <a:p>
            <a:pPr algn="l" eaLnBrk="1" hangingPunct="1"/>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32</a:t>
            </a:r>
            <a:endParaRPr lang="en-US" altLang="zh-CN" sz="4000" dirty="0">
              <a:solidFill>
                <a:srgbClr val="66FF33"/>
              </a:solidFill>
              <a:latin typeface="黑体" panose="02010609060101010101" pitchFamily="2" charset="-122"/>
              <a:ea typeface="黑体" panose="02010609060101010101" pitchFamily="2" charset="-122"/>
            </a:endParaRPr>
          </a:p>
          <a:p>
            <a:pPr algn="l" eaLnBrk="1" hangingPunct="1"/>
            <a:r>
              <a:rPr lang="zh-CN" altLang="en-US" sz="3600" dirty="0">
                <a:solidFill>
                  <a:schemeClr val="tx1"/>
                </a:solidFill>
                <a:latin typeface="Times New Roman" panose="02020603050405020304" pitchFamily="18" charset="0"/>
              </a:rPr>
              <a:t>用质量均为</a:t>
            </a:r>
            <a:r>
              <a:rPr lang="en-US" altLang="zh-CN" sz="3600" dirty="0">
                <a:solidFill>
                  <a:schemeClr val="tx1"/>
                </a:solidFill>
                <a:latin typeface="Times New Roman" panose="02020603050405020304" pitchFamily="18" charset="0"/>
                <a:cs typeface="Arial Unicode MS" charset="0"/>
              </a:rPr>
              <a:t>100</a:t>
            </a:r>
            <a:r>
              <a:rPr lang="en-US" altLang="zh-CN" sz="3600">
                <a:solidFill>
                  <a:schemeClr val="tx1"/>
                </a:solidFill>
                <a:latin typeface="Times New Roman" panose="02020603050405020304" pitchFamily="18" charset="0"/>
                <a:cs typeface="Arial Unicode MS" charset="0"/>
              </a:rPr>
              <a:t>g</a:t>
            </a:r>
            <a:r>
              <a:rPr lang="zh-CN" altLang="en-US" sz="3600">
                <a:solidFill>
                  <a:schemeClr val="tx1"/>
                </a:solidFill>
                <a:latin typeface="Times New Roman" panose="02020603050405020304" pitchFamily="18" charset="0"/>
              </a:rPr>
              <a:t>的</a:t>
            </a:r>
            <a:r>
              <a:rPr lang="en-US" altLang="zh-CN" sz="3600">
                <a:solidFill>
                  <a:schemeClr val="tx1"/>
                </a:solidFill>
                <a:latin typeface="Times New Roman" panose="02020603050405020304" pitchFamily="18" charset="0"/>
                <a:cs typeface="Arial Unicode MS" charset="0"/>
              </a:rPr>
              <a:t>Cu</a:t>
            </a:r>
            <a:r>
              <a:rPr lang="zh-CN" altLang="en-US" sz="3600" dirty="0">
                <a:solidFill>
                  <a:schemeClr val="tx1"/>
                </a:solidFill>
                <a:latin typeface="Times New Roman" panose="02020603050405020304" pitchFamily="18" charset="0"/>
              </a:rPr>
              <a:t>作电极电解</a:t>
            </a:r>
            <a:r>
              <a:rPr lang="en-US" altLang="zh-CN" sz="3600">
                <a:solidFill>
                  <a:schemeClr val="tx1"/>
                </a:solidFill>
                <a:latin typeface="Times New Roman" panose="02020603050405020304" pitchFamily="18" charset="0"/>
              </a:rPr>
              <a:t>AgNO</a:t>
            </a:r>
            <a:r>
              <a:rPr lang="en-US" altLang="zh-CN" sz="2800">
                <a:solidFill>
                  <a:schemeClr val="tx1"/>
                </a:solidFill>
                <a:latin typeface="Times New Roman" panose="02020603050405020304" pitchFamily="18" charset="0"/>
              </a:rPr>
              <a:t>3</a:t>
            </a:r>
            <a:r>
              <a:rPr lang="zh-CN" altLang="en-US" sz="3600" dirty="0">
                <a:solidFill>
                  <a:schemeClr val="tx1"/>
                </a:solidFill>
                <a:latin typeface="Times New Roman" panose="02020603050405020304" pitchFamily="18" charset="0"/>
              </a:rPr>
              <a:t>溶  液，电解一段时间后，两电极质量相差</a:t>
            </a:r>
            <a:r>
              <a:rPr lang="en-US" altLang="zh-CN" sz="3600" dirty="0">
                <a:solidFill>
                  <a:schemeClr val="tx1"/>
                </a:solidFill>
                <a:latin typeface="Times New Roman" panose="02020603050405020304" pitchFamily="18" charset="0"/>
                <a:cs typeface="Arial Unicode MS" charset="0"/>
              </a:rPr>
              <a:t>28</a:t>
            </a:r>
            <a:r>
              <a:rPr lang="en-US" altLang="zh-CN" sz="3600">
                <a:solidFill>
                  <a:schemeClr val="tx1"/>
                </a:solidFill>
                <a:latin typeface="Times New Roman" panose="02020603050405020304" pitchFamily="18" charset="0"/>
                <a:cs typeface="Arial Unicode MS" charset="0"/>
              </a:rPr>
              <a:t>g</a:t>
            </a:r>
            <a:r>
              <a:rPr lang="zh-CN" altLang="en-US" sz="3600" dirty="0">
                <a:solidFill>
                  <a:schemeClr val="tx1"/>
                </a:solidFill>
                <a:latin typeface="Times New Roman" panose="02020603050405020304" pitchFamily="18" charset="0"/>
              </a:rPr>
              <a:t>，此时两电极质量分别是（  </a:t>
            </a:r>
            <a:r>
              <a:rPr lang="zh-CN" altLang="en-US" sz="3600" dirty="0">
                <a:solidFill>
                  <a:schemeClr val="tx1"/>
                </a:solidFill>
                <a:latin typeface="Times New Roman" panose="02020603050405020304" pitchFamily="18" charset="0"/>
                <a:cs typeface="Arial Unicode MS" charset="0"/>
              </a:rPr>
              <a:t>    </a:t>
            </a:r>
            <a:r>
              <a:rPr lang="zh-CN" altLang="en-US" sz="3600" dirty="0">
                <a:solidFill>
                  <a:schemeClr val="tx1"/>
                </a:solidFill>
                <a:latin typeface="Times New Roman" panose="02020603050405020304" pitchFamily="18" charset="0"/>
              </a:rPr>
              <a:t>）</a:t>
            </a:r>
            <a:endParaRPr lang="zh-CN" altLang="en-US" sz="3600" dirty="0">
              <a:solidFill>
                <a:schemeClr val="tx1"/>
              </a:solidFill>
              <a:latin typeface="Times New Roman" panose="02020603050405020304" pitchFamily="18" charset="0"/>
            </a:endParaRPr>
          </a:p>
          <a:p>
            <a:pPr algn="l" eaLnBrk="1" hangingPunct="1"/>
            <a:endParaRPr lang="zh-CN" altLang="en-US" sz="3600">
              <a:solidFill>
                <a:schemeClr val="tx1"/>
              </a:solidFill>
              <a:latin typeface="Times New Roman" panose="02020603050405020304" pitchFamily="18" charset="0"/>
              <a:cs typeface="Arial Unicode MS" charset="0"/>
            </a:endParaRPr>
          </a:p>
          <a:p>
            <a:pPr algn="l" eaLnBrk="1" hangingPunct="1"/>
            <a:r>
              <a:rPr lang="en-US" altLang="zh-CN" sz="3600">
                <a:solidFill>
                  <a:schemeClr val="tx1"/>
                </a:solidFill>
                <a:latin typeface="Times New Roman" panose="02020603050405020304" pitchFamily="18" charset="0"/>
                <a:cs typeface="Arial Unicode MS" charset="0"/>
              </a:rPr>
              <a:t>A</a:t>
            </a:r>
            <a:r>
              <a:rPr lang="zh-CN" altLang="en-US" sz="3600" dirty="0">
                <a:solidFill>
                  <a:schemeClr val="tx1"/>
                </a:solidFill>
                <a:latin typeface="Times New Roman" panose="02020603050405020304" pitchFamily="18" charset="0"/>
              </a:rPr>
              <a:t>．阳极</a:t>
            </a:r>
            <a:r>
              <a:rPr lang="en-US" altLang="zh-CN" sz="3600" dirty="0">
                <a:solidFill>
                  <a:schemeClr val="tx1"/>
                </a:solidFill>
                <a:latin typeface="Times New Roman" panose="02020603050405020304" pitchFamily="18" charset="0"/>
                <a:cs typeface="Arial Unicode MS" charset="0"/>
              </a:rPr>
              <a:t>93.6</a:t>
            </a:r>
            <a:r>
              <a:rPr lang="en-US" altLang="zh-CN" sz="3600">
                <a:solidFill>
                  <a:schemeClr val="tx1"/>
                </a:solidFill>
                <a:latin typeface="Times New Roman" panose="02020603050405020304" pitchFamily="18" charset="0"/>
                <a:cs typeface="Arial Unicode MS" charset="0"/>
              </a:rPr>
              <a:t>g</a:t>
            </a:r>
            <a:r>
              <a:rPr lang="zh-CN" altLang="en-US" sz="3600" dirty="0">
                <a:solidFill>
                  <a:schemeClr val="tx1"/>
                </a:solidFill>
                <a:latin typeface="Times New Roman" panose="02020603050405020304" pitchFamily="18" charset="0"/>
              </a:rPr>
              <a:t>，阴极</a:t>
            </a:r>
            <a:r>
              <a:rPr lang="en-US" altLang="zh-CN" sz="3600" dirty="0">
                <a:solidFill>
                  <a:schemeClr val="tx1"/>
                </a:solidFill>
                <a:latin typeface="Times New Roman" panose="02020603050405020304" pitchFamily="18" charset="0"/>
                <a:cs typeface="Arial Unicode MS" charset="0"/>
              </a:rPr>
              <a:t>121.6</a:t>
            </a:r>
            <a:r>
              <a:rPr lang="en-US" altLang="zh-CN" sz="3600">
                <a:solidFill>
                  <a:schemeClr val="tx1"/>
                </a:solidFill>
                <a:latin typeface="Times New Roman" panose="02020603050405020304" pitchFamily="18" charset="0"/>
                <a:cs typeface="Arial Unicode MS" charset="0"/>
              </a:rPr>
              <a:t>g </a:t>
            </a:r>
            <a:endParaRPr lang="en-US" altLang="zh-CN" sz="3600">
              <a:solidFill>
                <a:schemeClr val="tx1"/>
              </a:solidFill>
              <a:latin typeface="Times New Roman" panose="02020603050405020304" pitchFamily="18" charset="0"/>
              <a:cs typeface="Arial Unicode MS" charset="0"/>
            </a:endParaRPr>
          </a:p>
          <a:p>
            <a:pPr algn="l" eaLnBrk="1" hangingPunct="1"/>
            <a:r>
              <a:rPr lang="en-US" altLang="zh-CN" sz="3600">
                <a:solidFill>
                  <a:schemeClr val="tx1"/>
                </a:solidFill>
                <a:latin typeface="Times New Roman" panose="02020603050405020304" pitchFamily="18" charset="0"/>
                <a:cs typeface="Arial Unicode MS" charset="0"/>
              </a:rPr>
              <a:t>B</a:t>
            </a:r>
            <a:r>
              <a:rPr lang="zh-CN" altLang="en-US" sz="3600" dirty="0">
                <a:solidFill>
                  <a:schemeClr val="tx1"/>
                </a:solidFill>
                <a:latin typeface="Times New Roman" panose="02020603050405020304" pitchFamily="18" charset="0"/>
              </a:rPr>
              <a:t>．阳极</a:t>
            </a:r>
            <a:r>
              <a:rPr lang="en-US" altLang="zh-CN" sz="3600" dirty="0">
                <a:solidFill>
                  <a:schemeClr val="tx1"/>
                </a:solidFill>
                <a:latin typeface="Times New Roman" panose="02020603050405020304" pitchFamily="18" charset="0"/>
                <a:cs typeface="Arial Unicode MS" charset="0"/>
              </a:rPr>
              <a:t>100 </a:t>
            </a:r>
            <a:r>
              <a:rPr lang="en-US" altLang="zh-CN" sz="3600">
                <a:solidFill>
                  <a:schemeClr val="tx1"/>
                </a:solidFill>
                <a:latin typeface="Times New Roman" panose="02020603050405020304" pitchFamily="18" charset="0"/>
                <a:cs typeface="Arial Unicode MS" charset="0"/>
              </a:rPr>
              <a:t>g</a:t>
            </a:r>
            <a:r>
              <a:rPr lang="zh-CN" altLang="en-US" sz="3600" dirty="0">
                <a:solidFill>
                  <a:schemeClr val="tx1"/>
                </a:solidFill>
                <a:latin typeface="Times New Roman" panose="02020603050405020304" pitchFamily="18" charset="0"/>
              </a:rPr>
              <a:t>，阴极</a:t>
            </a:r>
            <a:r>
              <a:rPr lang="en-US" altLang="zh-CN" sz="3600" dirty="0">
                <a:solidFill>
                  <a:schemeClr val="tx1"/>
                </a:solidFill>
                <a:latin typeface="Times New Roman" panose="02020603050405020304" pitchFamily="18" charset="0"/>
                <a:cs typeface="Arial Unicode MS" charset="0"/>
              </a:rPr>
              <a:t>128</a:t>
            </a:r>
            <a:r>
              <a:rPr lang="en-US" altLang="zh-CN" sz="3600" dirty="0">
                <a:solidFill>
                  <a:schemeClr val="tx1"/>
                </a:solidFill>
                <a:latin typeface="Times New Roman" panose="02020603050405020304" pitchFamily="18" charset="0"/>
              </a:rPr>
              <a:t>.0</a:t>
            </a:r>
            <a:r>
              <a:rPr lang="en-US" altLang="zh-CN" sz="3600">
                <a:solidFill>
                  <a:schemeClr val="tx1"/>
                </a:solidFill>
                <a:latin typeface="Times New Roman" panose="02020603050405020304" pitchFamily="18" charset="0"/>
                <a:cs typeface="Arial Unicode MS" charset="0"/>
              </a:rPr>
              <a:t>g</a:t>
            </a:r>
            <a:endParaRPr lang="en-US" altLang="zh-CN" sz="3600">
              <a:solidFill>
                <a:schemeClr val="tx1"/>
              </a:solidFill>
              <a:latin typeface="Times New Roman" panose="02020603050405020304" pitchFamily="18" charset="0"/>
              <a:cs typeface="Arial Unicode MS" charset="0"/>
            </a:endParaRPr>
          </a:p>
          <a:p>
            <a:pPr algn="l" eaLnBrk="1" hangingPunct="1"/>
            <a:r>
              <a:rPr lang="en-US" altLang="zh-CN" sz="3600">
                <a:solidFill>
                  <a:schemeClr val="tx1"/>
                </a:solidFill>
                <a:latin typeface="Times New Roman" panose="02020603050405020304" pitchFamily="18" charset="0"/>
                <a:cs typeface="Arial Unicode MS" charset="0"/>
              </a:rPr>
              <a:t>C</a:t>
            </a:r>
            <a:r>
              <a:rPr lang="zh-CN" altLang="en-US" sz="3600" dirty="0">
                <a:solidFill>
                  <a:schemeClr val="tx1"/>
                </a:solidFill>
                <a:latin typeface="Times New Roman" panose="02020603050405020304" pitchFamily="18" charset="0"/>
              </a:rPr>
              <a:t>．阳极</a:t>
            </a:r>
            <a:r>
              <a:rPr lang="en-US" altLang="zh-CN" sz="3600" dirty="0">
                <a:solidFill>
                  <a:schemeClr val="tx1"/>
                </a:solidFill>
                <a:latin typeface="Times New Roman" panose="02020603050405020304" pitchFamily="18" charset="0"/>
                <a:cs typeface="Arial Unicode MS" charset="0"/>
              </a:rPr>
              <a:t>91.0</a:t>
            </a:r>
            <a:r>
              <a:rPr lang="en-US" altLang="zh-CN" sz="3600">
                <a:solidFill>
                  <a:schemeClr val="tx1"/>
                </a:solidFill>
                <a:latin typeface="Times New Roman" panose="02020603050405020304" pitchFamily="18" charset="0"/>
                <a:cs typeface="Arial Unicode MS" charset="0"/>
              </a:rPr>
              <a:t>g</a:t>
            </a:r>
            <a:r>
              <a:rPr lang="zh-CN" altLang="en-US" sz="3600" dirty="0">
                <a:solidFill>
                  <a:schemeClr val="tx1"/>
                </a:solidFill>
                <a:latin typeface="Times New Roman" panose="02020603050405020304" pitchFamily="18" charset="0"/>
              </a:rPr>
              <a:t>，阴极</a:t>
            </a:r>
            <a:r>
              <a:rPr lang="en-US" altLang="zh-CN" sz="3600" dirty="0">
                <a:solidFill>
                  <a:schemeClr val="tx1"/>
                </a:solidFill>
                <a:latin typeface="Times New Roman" panose="02020603050405020304" pitchFamily="18" charset="0"/>
                <a:cs typeface="Arial Unicode MS" charset="0"/>
              </a:rPr>
              <a:t>119.0</a:t>
            </a:r>
            <a:r>
              <a:rPr lang="en-US" altLang="zh-CN" sz="3600">
                <a:solidFill>
                  <a:schemeClr val="tx1"/>
                </a:solidFill>
                <a:latin typeface="Times New Roman" panose="02020603050405020304" pitchFamily="18" charset="0"/>
                <a:cs typeface="Arial Unicode MS" charset="0"/>
              </a:rPr>
              <a:t>g   </a:t>
            </a:r>
            <a:endParaRPr lang="en-US" altLang="zh-CN" sz="3600">
              <a:solidFill>
                <a:schemeClr val="tx1"/>
              </a:solidFill>
              <a:latin typeface="Times New Roman" panose="02020603050405020304" pitchFamily="18" charset="0"/>
              <a:cs typeface="Arial Unicode MS" charset="0"/>
            </a:endParaRPr>
          </a:p>
          <a:p>
            <a:pPr algn="l" eaLnBrk="1" hangingPunct="1"/>
            <a:r>
              <a:rPr lang="en-US" altLang="zh-CN" sz="3600">
                <a:solidFill>
                  <a:schemeClr val="tx1"/>
                </a:solidFill>
                <a:latin typeface="Times New Roman" panose="02020603050405020304" pitchFamily="18" charset="0"/>
                <a:cs typeface="Arial Unicode MS" charset="0"/>
              </a:rPr>
              <a:t>D</a:t>
            </a:r>
            <a:r>
              <a:rPr lang="zh-CN" altLang="en-US" sz="3600" dirty="0">
                <a:solidFill>
                  <a:schemeClr val="tx1"/>
                </a:solidFill>
                <a:latin typeface="Times New Roman" panose="02020603050405020304" pitchFamily="18" charset="0"/>
              </a:rPr>
              <a:t>．阳极</a:t>
            </a:r>
            <a:r>
              <a:rPr lang="en-US" altLang="zh-CN" sz="3600" dirty="0">
                <a:solidFill>
                  <a:schemeClr val="tx1"/>
                </a:solidFill>
                <a:latin typeface="Times New Roman" panose="02020603050405020304" pitchFamily="18" charset="0"/>
                <a:cs typeface="Arial Unicode MS" charset="0"/>
              </a:rPr>
              <a:t>86.0</a:t>
            </a:r>
            <a:r>
              <a:rPr lang="en-US" altLang="zh-CN" sz="3600">
                <a:solidFill>
                  <a:schemeClr val="tx1"/>
                </a:solidFill>
                <a:latin typeface="Times New Roman" panose="02020603050405020304" pitchFamily="18" charset="0"/>
                <a:cs typeface="Arial Unicode MS" charset="0"/>
              </a:rPr>
              <a:t>g</a:t>
            </a:r>
            <a:r>
              <a:rPr lang="zh-CN" altLang="en-US" sz="3600" dirty="0">
                <a:solidFill>
                  <a:schemeClr val="tx1"/>
                </a:solidFill>
                <a:latin typeface="Times New Roman" panose="02020603050405020304" pitchFamily="18" charset="0"/>
              </a:rPr>
              <a:t>，阴极</a:t>
            </a:r>
            <a:r>
              <a:rPr lang="en-US" altLang="zh-CN" sz="3600" dirty="0">
                <a:solidFill>
                  <a:schemeClr val="tx1"/>
                </a:solidFill>
                <a:latin typeface="Times New Roman" panose="02020603050405020304" pitchFamily="18" charset="0"/>
                <a:cs typeface="Arial Unicode MS" charset="0"/>
              </a:rPr>
              <a:t>114.0</a:t>
            </a:r>
            <a:r>
              <a:rPr lang="en-US" altLang="zh-CN" sz="3600">
                <a:solidFill>
                  <a:schemeClr val="tx1"/>
                </a:solidFill>
                <a:latin typeface="Times New Roman" panose="02020603050405020304" pitchFamily="18" charset="0"/>
                <a:cs typeface="Arial Unicode MS" charset="0"/>
              </a:rPr>
              <a:t>g </a:t>
            </a:r>
            <a:endParaRPr lang="en-US" altLang="zh-CN" sz="3600">
              <a:solidFill>
                <a:schemeClr val="tx1"/>
              </a:solidFill>
              <a:latin typeface="Times New Roman" panose="02020603050405020304" pitchFamily="18"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07522" name="文本框 107521"/>
          <p:cNvSpPr txBox="1"/>
          <p:nvPr/>
        </p:nvSpPr>
        <p:spPr>
          <a:xfrm>
            <a:off x="457200" y="457200"/>
            <a:ext cx="8077200" cy="701675"/>
          </a:xfrm>
          <a:prstGeom prst="rect">
            <a:avLst/>
          </a:prstGeom>
          <a:noFill/>
          <a:ln w="9525">
            <a:noFill/>
          </a:ln>
        </p:spPr>
        <p:txBody>
          <a:bodyPr>
            <a:spAutoFit/>
          </a:bodyPr>
          <a:p>
            <a:pPr algn="l" eaLnBrk="1" hangingPunct="1">
              <a:spcBef>
                <a:spcPct val="50000"/>
              </a:spcBef>
            </a:pPr>
            <a:endParaRPr sz="4000">
              <a:solidFill>
                <a:srgbClr val="66FF33"/>
              </a:solidFill>
              <a:latin typeface="华文新魏" pitchFamily="2" charset="-122"/>
              <a:ea typeface="华文新魏" pitchFamily="2" charset="-122"/>
            </a:endParaRPr>
          </a:p>
        </p:txBody>
      </p:sp>
      <p:sp>
        <p:nvSpPr>
          <p:cNvPr id="107523" name="文本框 107522"/>
          <p:cNvSpPr txBox="1"/>
          <p:nvPr/>
        </p:nvSpPr>
        <p:spPr>
          <a:xfrm>
            <a:off x="381000" y="166688"/>
            <a:ext cx="8382000" cy="2347912"/>
          </a:xfrm>
          <a:prstGeom prst="rect">
            <a:avLst/>
          </a:prstGeom>
          <a:noFill/>
          <a:ln w="9525">
            <a:noFill/>
          </a:ln>
        </p:spPr>
        <p:txBody>
          <a:bodyPr>
            <a:spAutoFit/>
          </a:bodyPr>
          <a:p>
            <a:pPr algn="l" eaLnBrk="1" hangingPunct="1"/>
            <a:r>
              <a:rPr lang="en-US" altLang="zh-CN" sz="4000"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错误解答</a:t>
            </a:r>
            <a:r>
              <a:rPr lang="en-US" altLang="zh-CN" sz="4000" dirty="0">
                <a:solidFill>
                  <a:schemeClr val="tx1"/>
                </a:solidFill>
                <a:latin typeface="Times New Roman" panose="02020603050405020304" pitchFamily="18" charset="0"/>
              </a:rPr>
              <a:t>]</a:t>
            </a:r>
            <a:r>
              <a:rPr lang="zh-CN" altLang="en-US" sz="3600" dirty="0">
                <a:solidFill>
                  <a:schemeClr val="tx1"/>
                </a:solidFill>
                <a:latin typeface="Times New Roman" panose="02020603050405020304" pitchFamily="18" charset="0"/>
              </a:rPr>
              <a:t>选</a:t>
            </a:r>
            <a:r>
              <a:rPr lang="zh-CN" altLang="en-US"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B </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D</a:t>
            </a:r>
            <a:endParaRPr lang="en-US" altLang="zh-CN">
              <a:solidFill>
                <a:schemeClr val="tx1"/>
              </a:solidFill>
              <a:latin typeface="Times New Roman" panose="02020603050405020304" pitchFamily="18" charset="0"/>
            </a:endParaRPr>
          </a:p>
          <a:p>
            <a:pPr algn="l" eaLnBrk="1" hangingPunct="1"/>
            <a:r>
              <a:rPr lang="en-US" altLang="zh-CN" sz="360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错解原因</a:t>
            </a:r>
            <a:r>
              <a:rPr lang="en-US" altLang="zh-CN" sz="3600" dirty="0">
                <a:solidFill>
                  <a:schemeClr val="tx1"/>
                </a:solidFill>
                <a:latin typeface="Times New Roman" panose="02020603050405020304" pitchFamily="18" charset="0"/>
              </a:rPr>
              <a:t>]</a:t>
            </a:r>
            <a:r>
              <a:rPr lang="zh-CN" altLang="en-US" sz="3600" dirty="0">
                <a:solidFill>
                  <a:schemeClr val="tx1"/>
                </a:solidFill>
                <a:latin typeface="Times New Roman" panose="02020603050405020304" pitchFamily="18" charset="0"/>
              </a:rPr>
              <a:t>选</a:t>
            </a:r>
            <a:r>
              <a:rPr lang="en-US" altLang="zh-CN" dirty="0">
                <a:solidFill>
                  <a:schemeClr val="tx1"/>
                </a:solidFill>
                <a:latin typeface="Times New Roman" panose="02020603050405020304" pitchFamily="18" charset="0"/>
              </a:rPr>
              <a:t>B</a:t>
            </a:r>
            <a:r>
              <a:rPr lang="zh-CN" altLang="en-US" dirty="0">
                <a:solidFill>
                  <a:schemeClr val="tx1"/>
                </a:solidFill>
                <a:latin typeface="Times New Roman" panose="02020603050405020304" pitchFamily="18" charset="0"/>
              </a:rPr>
              <a:t>者，没有注意活性阳极</a:t>
            </a:r>
            <a:r>
              <a:rPr lang="en-US" altLang="zh-CN" dirty="0">
                <a:solidFill>
                  <a:schemeClr val="tx1"/>
                </a:solidFill>
                <a:latin typeface="Times New Roman" panose="02020603050405020304" pitchFamily="18" charset="0"/>
              </a:rPr>
              <a:t>Cu</a:t>
            </a:r>
            <a:r>
              <a:rPr lang="zh-CN" altLang="en-US" dirty="0">
                <a:solidFill>
                  <a:schemeClr val="tx1"/>
                </a:solidFill>
                <a:latin typeface="Times New Roman" panose="02020603050405020304" pitchFamily="18" charset="0"/>
              </a:rPr>
              <a:t>作了阳极，其必然要溶解；</a:t>
            </a:r>
            <a:r>
              <a:rPr lang="zh-CN" altLang="en-US" sz="3600" dirty="0">
                <a:solidFill>
                  <a:schemeClr val="tx1"/>
                </a:solidFill>
                <a:latin typeface="Times New Roman" panose="02020603050405020304" pitchFamily="18" charset="0"/>
              </a:rPr>
              <a:t>选</a:t>
            </a:r>
            <a:r>
              <a:rPr lang="en-US" altLang="zh-CN" dirty="0">
                <a:solidFill>
                  <a:schemeClr val="tx1"/>
                </a:solidFill>
                <a:latin typeface="Times New Roman" panose="02020603050405020304" pitchFamily="18" charset="0"/>
              </a:rPr>
              <a:t>D</a:t>
            </a:r>
            <a:r>
              <a:rPr lang="zh-CN" altLang="en-US" dirty="0">
                <a:solidFill>
                  <a:schemeClr val="tx1"/>
                </a:solidFill>
                <a:latin typeface="Times New Roman" panose="02020603050405020304" pitchFamily="18" charset="0"/>
              </a:rPr>
              <a:t>者，想当然认为</a:t>
            </a:r>
            <a:r>
              <a:rPr lang="en-US" altLang="zh-CN" dirty="0">
                <a:solidFill>
                  <a:schemeClr val="tx1"/>
                </a:solidFill>
                <a:latin typeface="Times New Roman" panose="02020603050405020304" pitchFamily="18" charset="0"/>
              </a:rPr>
              <a:t>Cu</a:t>
            </a:r>
            <a:r>
              <a:rPr lang="zh-CN" altLang="en-US" dirty="0">
                <a:solidFill>
                  <a:schemeClr val="tx1"/>
                </a:solidFill>
                <a:latin typeface="Times New Roman" panose="02020603050405020304" pitchFamily="18" charset="0"/>
              </a:rPr>
              <a:t>自己的溶解和放电如同精炼铜，原理不清。</a:t>
            </a:r>
            <a:endParaRPr lang="zh-CN" altLang="en-US">
              <a:solidFill>
                <a:schemeClr val="tx1"/>
              </a:solidFill>
              <a:latin typeface="Times New Roman" panose="02020603050405020304" pitchFamily="18" charset="0"/>
            </a:endParaRPr>
          </a:p>
        </p:txBody>
      </p:sp>
      <p:sp>
        <p:nvSpPr>
          <p:cNvPr id="107524" name="文本框 107523"/>
          <p:cNvSpPr txBox="1"/>
          <p:nvPr/>
        </p:nvSpPr>
        <p:spPr>
          <a:xfrm>
            <a:off x="457200" y="2743200"/>
            <a:ext cx="7924800" cy="3448050"/>
          </a:xfrm>
          <a:prstGeom prst="rect">
            <a:avLst/>
          </a:prstGeom>
          <a:noFill/>
          <a:ln w="9525">
            <a:noFill/>
          </a:ln>
        </p:spPr>
        <p:txBody>
          <a:bodyPr>
            <a:spAutoFit/>
          </a:bodyPr>
          <a:p>
            <a:pPr algn="l" eaLnBrk="1" hangingPunct="1"/>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  </a:t>
            </a:r>
            <a:r>
              <a:rPr lang="zh-CN" altLang="en-US" dirty="0">
                <a:solidFill>
                  <a:schemeClr val="tx1"/>
                </a:solidFill>
                <a:latin typeface="Times New Roman" panose="02020603050405020304" pitchFamily="18" charset="0"/>
              </a:rPr>
              <a:t>和量法</a:t>
            </a:r>
            <a:endParaRPr lang="zh-CN" altLang="en-US" sz="3600">
              <a:solidFill>
                <a:schemeClr val="tx1"/>
              </a:solidFill>
              <a:latin typeface="Times New Roman" panose="02020603050405020304" pitchFamily="18" charset="0"/>
            </a:endParaRPr>
          </a:p>
          <a:p>
            <a:pPr algn="l" eaLnBrk="1" hangingPunct="1"/>
            <a:r>
              <a:rPr lang="en-US" altLang="zh-CN" sz="3600">
                <a:solidFill>
                  <a:schemeClr val="tx1"/>
                </a:solidFill>
                <a:latin typeface="Times New Roman" panose="02020603050405020304" pitchFamily="18" charset="0"/>
              </a:rPr>
              <a:t>Cu  +  2Ag</a:t>
            </a:r>
            <a:r>
              <a:rPr lang="en-US" altLang="zh-CN" sz="4000" baseline="300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   === Cu </a:t>
            </a:r>
            <a:r>
              <a:rPr lang="en-US" altLang="zh-CN" sz="3600" baseline="30000">
                <a:solidFill>
                  <a:schemeClr val="tx1"/>
                </a:solidFill>
                <a:latin typeface="Times New Roman" panose="02020603050405020304" pitchFamily="18" charset="0"/>
              </a:rPr>
              <a:t>2+</a:t>
            </a:r>
            <a:r>
              <a:rPr lang="en-US" altLang="zh-CN" sz="3600" dirty="0">
                <a:solidFill>
                  <a:schemeClr val="tx1"/>
                </a:solidFill>
                <a:latin typeface="Times New Roman" panose="02020603050405020304" pitchFamily="18" charset="0"/>
              </a:rPr>
              <a:t> + 2Ag                       64                                         216               x                                    </a:t>
            </a:r>
            <a:r>
              <a:rPr lang="zh-CN" altLang="en-US" sz="3600" dirty="0">
                <a:solidFill>
                  <a:schemeClr val="tx1"/>
                </a:solidFill>
                <a:latin typeface="Times New Roman" panose="02020603050405020304" pitchFamily="18" charset="0"/>
              </a:rPr>
              <a:t>（ </a:t>
            </a:r>
            <a:r>
              <a:rPr lang="en-US" altLang="zh-CN" sz="3600" dirty="0">
                <a:solidFill>
                  <a:schemeClr val="tx1"/>
                </a:solidFill>
                <a:latin typeface="Times New Roman" panose="02020603050405020304" pitchFamily="18" charset="0"/>
              </a:rPr>
              <a:t>216 / 64 </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x      x  +</a:t>
            </a:r>
            <a:r>
              <a:rPr lang="zh-CN" altLang="en-US" sz="3600" dirty="0">
                <a:solidFill>
                  <a:schemeClr val="tx1"/>
                </a:solidFill>
                <a:latin typeface="Times New Roman" panose="02020603050405020304" pitchFamily="18" charset="0"/>
              </a:rPr>
              <a:t>（ </a:t>
            </a:r>
            <a:r>
              <a:rPr lang="en-US" altLang="zh-CN" sz="3600" dirty="0">
                <a:solidFill>
                  <a:schemeClr val="tx1"/>
                </a:solidFill>
                <a:latin typeface="Times New Roman" panose="02020603050405020304" pitchFamily="18" charset="0"/>
              </a:rPr>
              <a:t>216 / 64 </a:t>
            </a:r>
            <a:r>
              <a:rPr lang="zh-CN" altLang="en-US" sz="3600" dirty="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x=28  </a:t>
            </a:r>
            <a:r>
              <a:rPr lang="zh-CN" altLang="en-US" sz="3600">
                <a:solidFill>
                  <a:schemeClr val="tx1"/>
                </a:solidFill>
                <a:latin typeface="Times New Roman" panose="02020603050405020304" pitchFamily="18" charset="0"/>
              </a:rPr>
              <a:t>解</a:t>
            </a:r>
            <a:r>
              <a:rPr lang="en-US" altLang="zh-CN" sz="3600">
                <a:solidFill>
                  <a:schemeClr val="tx1"/>
                </a:solidFill>
                <a:latin typeface="Times New Roman" panose="02020603050405020304" pitchFamily="18" charset="0"/>
              </a:rPr>
              <a:t>x=6.4g</a:t>
            </a:r>
            <a:endParaRPr lang="en-US" altLang="zh-CN" sz="3600">
              <a:solidFill>
                <a:schemeClr val="tx1"/>
              </a:solidFill>
              <a:latin typeface="Times New Roman" panose="02020603050405020304" pitchFamily="18" charset="0"/>
            </a:endParaRPr>
          </a:p>
          <a:p>
            <a:pPr algn="l" eaLnBrk="1" hangingPunct="1"/>
            <a:r>
              <a:rPr lang="zh-CN" altLang="en-US" sz="3600" dirty="0">
                <a:solidFill>
                  <a:srgbClr val="66FF33"/>
                </a:solidFill>
                <a:latin typeface="黑体" panose="02010609060101010101" pitchFamily="2" charset="-122"/>
                <a:ea typeface="黑体" panose="02010609060101010101" pitchFamily="2" charset="-122"/>
              </a:rPr>
              <a:t>故正确答案 选  </a:t>
            </a:r>
            <a:r>
              <a:rPr lang="en-US" altLang="zh-CN" sz="3600">
                <a:solidFill>
                  <a:srgbClr val="66FF33"/>
                </a:solidFill>
                <a:latin typeface="黑体" panose="02010609060101010101" pitchFamily="2" charset="-122"/>
                <a:ea typeface="黑体" panose="02010609060101010101" pitchFamily="2" charset="-122"/>
              </a:rPr>
              <a:t>A</a:t>
            </a:r>
            <a:endParaRPr lang="en-US" altLang="zh-CN" sz="3600">
              <a:solidFill>
                <a:srgbClr val="66FF33"/>
              </a:solidFill>
              <a:latin typeface="黑体" panose="02010609060101010101" pitchFamily="2" charset="-122"/>
              <a:ea typeface="黑体" panose="02010609060101010101" pitchFamily="2" charset="-122"/>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08546" name="文本框 108545"/>
          <p:cNvSpPr txBox="1"/>
          <p:nvPr/>
        </p:nvSpPr>
        <p:spPr>
          <a:xfrm>
            <a:off x="304800" y="533400"/>
            <a:ext cx="8839200" cy="457200"/>
          </a:xfrm>
          <a:prstGeom prst="rect">
            <a:avLst/>
          </a:prstGeom>
          <a:noFill/>
          <a:ln w="9525">
            <a:noFill/>
          </a:ln>
        </p:spPr>
        <p:txBody>
          <a:bodyPr>
            <a:spAutoFit/>
          </a:bodyPr>
          <a:p>
            <a:pPr algn="l" eaLnBrk="1" hangingPunct="1">
              <a:spcBef>
                <a:spcPct val="50000"/>
              </a:spcBef>
            </a:pPr>
            <a:endParaRPr sz="2400" b="0">
              <a:solidFill>
                <a:schemeClr val="tx1"/>
              </a:solidFill>
              <a:latin typeface="Times New Roman" panose="02020603050405020304" pitchFamily="18" charset="0"/>
            </a:endParaRPr>
          </a:p>
        </p:txBody>
      </p:sp>
      <p:sp>
        <p:nvSpPr>
          <p:cNvPr id="108547" name="文本框 108546"/>
          <p:cNvSpPr txBox="1"/>
          <p:nvPr/>
        </p:nvSpPr>
        <p:spPr>
          <a:xfrm>
            <a:off x="152400" y="381000"/>
            <a:ext cx="8915400" cy="6037263"/>
          </a:xfrm>
          <a:prstGeom prst="rect">
            <a:avLst/>
          </a:prstGeom>
          <a:noFill/>
          <a:ln w="9525">
            <a:noFill/>
          </a:ln>
        </p:spPr>
        <p:txBody>
          <a:bodyPr>
            <a:spAutoFit/>
          </a:bodyPr>
          <a:p>
            <a:pPr algn="l" eaLnBrk="1" hangingPunct="1"/>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33</a:t>
            </a:r>
            <a:endParaRPr lang="en-US" altLang="zh-CN" sz="4000" dirty="0">
              <a:solidFill>
                <a:srgbClr val="66FF33"/>
              </a:solidFill>
              <a:latin typeface="黑体" panose="02010609060101010101" pitchFamily="2" charset="-122"/>
              <a:ea typeface="黑体" panose="02010609060101010101" pitchFamily="2" charset="-122"/>
            </a:endParaRPr>
          </a:p>
          <a:p>
            <a:pPr eaLnBrk="1" hangingPunct="1">
              <a:spcBef>
                <a:spcPct val="50000"/>
              </a:spcBef>
            </a:pPr>
            <a:r>
              <a:rPr lang="zh-CN" altLang="en-US" sz="3600" dirty="0">
                <a:solidFill>
                  <a:schemeClr val="tx1"/>
                </a:solidFill>
                <a:latin typeface="Times New Roman" panose="02020603050405020304" pitchFamily="18" charset="0"/>
              </a:rPr>
              <a:t>草酸是二元弱酸，草酸氢钾溶液呈酸性。             在</a:t>
            </a:r>
            <a:r>
              <a:rPr lang="en-US" altLang="zh-CN" sz="3600" dirty="0">
                <a:solidFill>
                  <a:schemeClr val="tx1"/>
                </a:solidFill>
                <a:latin typeface="Times New Roman" panose="02020603050405020304" pitchFamily="18" charset="0"/>
              </a:rPr>
              <a:t>0.1</a:t>
            </a:r>
            <a:r>
              <a:rPr lang="en-US" altLang="zh-CN" sz="3600">
                <a:solidFill>
                  <a:schemeClr val="tx1"/>
                </a:solidFill>
                <a:latin typeface="Times New Roman" panose="02020603050405020304" pitchFamily="18" charset="0"/>
              </a:rPr>
              <a:t>mol/LKHC</a:t>
            </a:r>
            <a:r>
              <a:rPr lang="en-US" altLang="zh-CN" sz="3600" baseline="-300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O</a:t>
            </a:r>
            <a:r>
              <a:rPr lang="en-US" altLang="zh-CN" sz="3600" baseline="-30000">
                <a:solidFill>
                  <a:schemeClr val="tx1"/>
                </a:solidFill>
                <a:latin typeface="Times New Roman" panose="02020603050405020304" pitchFamily="18" charset="0"/>
              </a:rPr>
              <a:t>4</a:t>
            </a:r>
            <a:r>
              <a:rPr lang="zh-CN" altLang="en-US" sz="3600" dirty="0">
                <a:solidFill>
                  <a:schemeClr val="tx1"/>
                </a:solidFill>
                <a:latin typeface="Times New Roman" panose="02020603050405020304" pitchFamily="18" charset="0"/>
              </a:rPr>
              <a:t>溶液中，下列关系不正确的是</a:t>
            </a:r>
            <a:endParaRPr lang="zh-CN" altLang="en-US" sz="3600" dirty="0">
              <a:solidFill>
                <a:schemeClr val="tx1"/>
              </a:solidFill>
              <a:latin typeface="Times New Roman" panose="02020603050405020304" pitchFamily="18" charset="0"/>
            </a:endParaRPr>
          </a:p>
          <a:p>
            <a:pPr eaLnBrk="1" hangingPunct="1">
              <a:spcBef>
                <a:spcPct val="50000"/>
              </a:spcBef>
            </a:pPr>
            <a:r>
              <a:rPr lang="en-US" altLang="zh-CN">
                <a:solidFill>
                  <a:schemeClr val="tx1"/>
                </a:solidFill>
                <a:latin typeface="Times New Roman" panose="02020603050405020304" pitchFamily="18" charset="0"/>
              </a:rPr>
              <a:t>A.c(C</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en-US" altLang="zh-CN" baseline="-30000">
                <a:solidFill>
                  <a:schemeClr val="tx1"/>
                </a:solidFill>
                <a:latin typeface="Times New Roman" panose="02020603050405020304" pitchFamily="18" charset="0"/>
              </a:rPr>
              <a:t>4</a:t>
            </a:r>
            <a:r>
              <a:rPr lang="en-US" altLang="zh-CN" baseline="30000">
                <a:solidFill>
                  <a:schemeClr val="tx1"/>
                </a:solidFill>
                <a:latin typeface="Times New Roman" panose="02020603050405020304" pitchFamily="18" charset="0"/>
              </a:rPr>
              <a:t>2</a:t>
            </a:r>
            <a:r>
              <a:rPr lang="zh-CN" altLang="en-US" baseline="300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c(H</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C</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en-US" altLang="zh-CN" baseline="-30000">
                <a:solidFill>
                  <a:schemeClr val="tx1"/>
                </a:solidFill>
                <a:latin typeface="Times New Roman" panose="02020603050405020304" pitchFamily="18" charset="0"/>
              </a:rPr>
              <a:t>4</a:t>
            </a:r>
            <a:r>
              <a:rPr lang="en-US" altLang="zh-CN"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   B.c(HC</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en-US" altLang="zh-CN" baseline="-30000">
                <a:solidFill>
                  <a:schemeClr val="tx1"/>
                </a:solidFill>
                <a:latin typeface="Times New Roman" panose="02020603050405020304" pitchFamily="18" charset="0"/>
              </a:rPr>
              <a:t>4</a:t>
            </a:r>
            <a:r>
              <a:rPr lang="zh-CN" altLang="en-US" baseline="300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a:t>
            </a:r>
            <a:r>
              <a:rPr lang="zh-CN" altLang="en-US" sz="24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c(C</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en-US" altLang="zh-CN" baseline="-30000">
                <a:solidFill>
                  <a:schemeClr val="tx1"/>
                </a:solidFill>
                <a:latin typeface="Times New Roman" panose="02020603050405020304" pitchFamily="18" charset="0"/>
              </a:rPr>
              <a:t>4</a:t>
            </a:r>
            <a:r>
              <a:rPr lang="en-US" altLang="zh-CN" baseline="30000">
                <a:solidFill>
                  <a:schemeClr val="tx1"/>
                </a:solidFill>
                <a:latin typeface="Times New Roman" panose="02020603050405020304" pitchFamily="18" charset="0"/>
              </a:rPr>
              <a:t>2</a:t>
            </a:r>
            <a:r>
              <a:rPr lang="zh-CN" altLang="en-US" baseline="3000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)=0.1mol/L               </a:t>
            </a:r>
            <a:r>
              <a:rPr lang="en-US" altLang="zh-CN">
                <a:solidFill>
                  <a:schemeClr val="tx1"/>
                </a:solidFill>
                <a:latin typeface="Times New Roman" panose="02020603050405020304" pitchFamily="18" charset="0"/>
              </a:rPr>
              <a:t>  C.c(K</a:t>
            </a:r>
            <a:r>
              <a:rPr lang="zh-CN" altLang="en-US" baseline="300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a:t>
            </a:r>
            <a:r>
              <a:rPr lang="zh-CN" altLang="en-US" sz="24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c(H</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C</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en-US" altLang="zh-CN" baseline="-30000">
                <a:solidFill>
                  <a:schemeClr val="tx1"/>
                </a:solidFill>
                <a:latin typeface="Times New Roman" panose="02020603050405020304" pitchFamily="18" charset="0"/>
              </a:rPr>
              <a:t>4</a:t>
            </a:r>
            <a:r>
              <a:rPr lang="en-US" altLang="zh-CN">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c(HC</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en-US" altLang="zh-CN" baseline="-30000">
                <a:solidFill>
                  <a:schemeClr val="tx1"/>
                </a:solidFill>
                <a:latin typeface="Times New Roman" panose="02020603050405020304" pitchFamily="18" charset="0"/>
              </a:rPr>
              <a:t>4</a:t>
            </a:r>
            <a:r>
              <a:rPr lang="zh-CN" altLang="en-US" baseline="300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c(C</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en-US" altLang="zh-CN" baseline="-30000">
                <a:solidFill>
                  <a:schemeClr val="tx1"/>
                </a:solidFill>
                <a:latin typeface="Times New Roman" panose="02020603050405020304" pitchFamily="18" charset="0"/>
              </a:rPr>
              <a:t>4</a:t>
            </a:r>
            <a:r>
              <a:rPr lang="en-US" altLang="zh-CN" baseline="30000">
                <a:solidFill>
                  <a:schemeClr val="tx1"/>
                </a:solidFill>
                <a:latin typeface="Times New Roman" panose="02020603050405020304" pitchFamily="18" charset="0"/>
              </a:rPr>
              <a:t>2</a:t>
            </a:r>
            <a:r>
              <a:rPr lang="zh-CN" altLang="en-US" baseline="3000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 </a:t>
            </a:r>
            <a:endParaRPr lang="en-US" altLang="zh-CN">
              <a:solidFill>
                <a:schemeClr val="tx1"/>
              </a:solidFill>
              <a:latin typeface="Times New Roman" panose="02020603050405020304" pitchFamily="18" charset="0"/>
            </a:endParaRPr>
          </a:p>
          <a:p>
            <a:pPr algn="l" eaLnBrk="1" hangingPunct="1">
              <a:spcBef>
                <a:spcPct val="50000"/>
              </a:spcBef>
            </a:pPr>
            <a:r>
              <a:rPr lang="en-US" altLang="zh-CN">
                <a:solidFill>
                  <a:schemeClr val="tx1"/>
                </a:solidFill>
                <a:latin typeface="Times New Roman" panose="02020603050405020304" pitchFamily="18" charset="0"/>
              </a:rPr>
              <a:t>D</a:t>
            </a:r>
            <a:r>
              <a:rPr lang="en-US" altLang="zh-CN">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c(K</a:t>
            </a:r>
            <a:r>
              <a:rPr lang="zh-CN" altLang="en-US" baseline="30000">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a:t>
            </a:r>
            <a:r>
              <a:rPr lang="zh-CN" altLang="en-US" sz="2400">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c(H</a:t>
            </a:r>
            <a:r>
              <a:rPr lang="zh-CN" altLang="en-US" baseline="30000">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c(HC</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en-US" altLang="zh-CN" baseline="-30000">
                <a:solidFill>
                  <a:schemeClr val="tx1"/>
                </a:solidFill>
                <a:latin typeface="Times New Roman" panose="02020603050405020304" pitchFamily="18" charset="0"/>
              </a:rPr>
              <a:t>4</a:t>
            </a:r>
            <a:r>
              <a:rPr lang="en-US" altLang="zh-CN" baseline="30000">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c(OH</a:t>
            </a:r>
            <a:r>
              <a:rPr lang="en-US" altLang="zh-CN" baseline="30000">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c(C</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en-US" altLang="zh-CN" baseline="-30000">
                <a:solidFill>
                  <a:schemeClr val="tx1"/>
                </a:solidFill>
                <a:latin typeface="Times New Roman" panose="02020603050405020304" pitchFamily="18" charset="0"/>
              </a:rPr>
              <a:t>4</a:t>
            </a:r>
            <a:r>
              <a:rPr lang="en-US" altLang="zh-CN" baseline="30000">
                <a:solidFill>
                  <a:schemeClr val="tx1"/>
                </a:solidFill>
                <a:latin typeface="Times New Roman" panose="02020603050405020304" pitchFamily="18" charset="0"/>
              </a:rPr>
              <a:t>2</a:t>
            </a:r>
            <a:r>
              <a:rPr lang="en-US" altLang="zh-CN" baseline="30000">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a:t>
            </a:r>
            <a:br>
              <a:rPr lang="en-US" altLang="zh-CN">
                <a:solidFill>
                  <a:schemeClr val="tx1"/>
                </a:solidFill>
                <a:latin typeface="Times New Roman" panose="02020603050405020304" pitchFamily="18" charset="0"/>
              </a:rPr>
            </a:br>
            <a:br>
              <a:rPr lang="en-US" altLang="zh-CN">
                <a:solidFill>
                  <a:schemeClr val="tx1"/>
                </a:solidFill>
                <a:latin typeface="Times New Roman" panose="02020603050405020304" pitchFamily="18" charset="0"/>
              </a:rPr>
            </a:br>
            <a:endParaRPr lang="en-US" altLang="zh-CN">
              <a:solidFill>
                <a:schemeClr val="tx1"/>
              </a:solidFill>
              <a:latin typeface="Times New Roman" panose="02020603050405020304" pitchFamily="18"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3666" name="文本框 113665"/>
          <p:cNvSpPr txBox="1"/>
          <p:nvPr/>
        </p:nvSpPr>
        <p:spPr>
          <a:xfrm>
            <a:off x="381000" y="166688"/>
            <a:ext cx="8382000" cy="1860550"/>
          </a:xfrm>
          <a:prstGeom prst="rect">
            <a:avLst/>
          </a:prstGeom>
          <a:noFill/>
          <a:ln w="9525">
            <a:noFill/>
          </a:ln>
        </p:spPr>
        <p:txBody>
          <a:bodyPr>
            <a:spAutoFit/>
          </a:bodyPr>
          <a:p>
            <a:pPr algn="l" eaLnBrk="1" hangingPunct="1"/>
            <a:r>
              <a:rPr lang="en-US" altLang="zh-CN" sz="4000"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错误解答</a:t>
            </a:r>
            <a:r>
              <a:rPr lang="en-US" altLang="zh-CN" sz="4000" dirty="0">
                <a:solidFill>
                  <a:schemeClr val="tx1"/>
                </a:solidFill>
                <a:latin typeface="Times New Roman" panose="02020603050405020304" pitchFamily="18" charset="0"/>
              </a:rPr>
              <a:t>]</a:t>
            </a:r>
            <a:r>
              <a:rPr lang="zh-CN" altLang="en-US" sz="3600" dirty="0">
                <a:solidFill>
                  <a:schemeClr val="tx1"/>
                </a:solidFill>
                <a:latin typeface="Times New Roman" panose="02020603050405020304" pitchFamily="18" charset="0"/>
              </a:rPr>
              <a:t>选 </a:t>
            </a:r>
            <a:r>
              <a:rPr lang="en-US" altLang="zh-CN" sz="3600">
                <a:solidFill>
                  <a:schemeClr val="tx1"/>
                </a:solidFill>
                <a:latin typeface="Times New Roman" panose="02020603050405020304" pitchFamily="18" charset="0"/>
              </a:rPr>
              <a:t>A </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D</a:t>
            </a:r>
            <a:endParaRPr lang="en-US" altLang="zh-CN" sz="3600">
              <a:solidFill>
                <a:schemeClr val="tx1"/>
              </a:solidFill>
              <a:latin typeface="Times New Roman" panose="02020603050405020304" pitchFamily="18" charset="0"/>
            </a:endParaRPr>
          </a:p>
          <a:p>
            <a:pPr algn="l" eaLnBrk="1" hangingPunct="1"/>
            <a:r>
              <a:rPr lang="en-US" altLang="zh-CN" sz="360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错解原因</a:t>
            </a:r>
            <a:r>
              <a:rPr lang="en-US" altLang="zh-CN" sz="3600" dirty="0">
                <a:solidFill>
                  <a:schemeClr val="tx1"/>
                </a:solidFill>
                <a:latin typeface="Times New Roman" panose="02020603050405020304" pitchFamily="18" charset="0"/>
              </a:rPr>
              <a:t>]</a:t>
            </a:r>
            <a:r>
              <a:rPr lang="zh-CN" altLang="en-US" sz="3600" dirty="0">
                <a:solidFill>
                  <a:schemeClr val="tx1"/>
                </a:solidFill>
                <a:latin typeface="Times New Roman" panose="02020603050405020304" pitchFamily="18" charset="0"/>
              </a:rPr>
              <a:t>选</a:t>
            </a:r>
            <a:r>
              <a:rPr lang="en-US" altLang="zh-CN" sz="3600" dirty="0">
                <a:solidFill>
                  <a:schemeClr val="tx1"/>
                </a:solidFill>
                <a:latin typeface="Times New Roman" panose="02020603050405020304" pitchFamily="18" charset="0"/>
              </a:rPr>
              <a:t>A</a:t>
            </a:r>
            <a:r>
              <a:rPr lang="zh-CN" altLang="en-US" sz="3600" dirty="0">
                <a:solidFill>
                  <a:schemeClr val="tx1"/>
                </a:solidFill>
                <a:latin typeface="Times New Roman" panose="02020603050405020304" pitchFamily="18" charset="0"/>
              </a:rPr>
              <a:t>者，对</a:t>
            </a:r>
            <a:r>
              <a:rPr lang="en-US" altLang="zh-CN" sz="3600">
                <a:solidFill>
                  <a:schemeClr val="tx1"/>
                </a:solidFill>
                <a:latin typeface="Times New Roman" panose="02020603050405020304" pitchFamily="18" charset="0"/>
              </a:rPr>
              <a:t>HC</a:t>
            </a:r>
            <a:r>
              <a:rPr lang="en-US" altLang="zh-CN" sz="3600" baseline="-300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O</a:t>
            </a:r>
            <a:r>
              <a:rPr lang="en-US" altLang="zh-CN" sz="3600" baseline="-30000">
                <a:solidFill>
                  <a:schemeClr val="tx1"/>
                </a:solidFill>
                <a:latin typeface="Times New Roman" panose="02020603050405020304" pitchFamily="18" charset="0"/>
              </a:rPr>
              <a:t>4</a:t>
            </a:r>
            <a:r>
              <a:rPr lang="zh-CN" altLang="en-US" sz="3600" baseline="30000">
                <a:solidFill>
                  <a:schemeClr val="tx1"/>
                </a:solidFill>
                <a:latin typeface="Times New Roman" panose="02020603050405020304" pitchFamily="18" charset="0"/>
              </a:rPr>
              <a:t>－</a:t>
            </a:r>
            <a:r>
              <a:rPr lang="zh-CN" altLang="en-US" sz="3600" dirty="0">
                <a:solidFill>
                  <a:schemeClr val="tx1"/>
                </a:solidFill>
                <a:latin typeface="Times New Roman" panose="02020603050405020304" pitchFamily="18" charset="0"/>
              </a:rPr>
              <a:t>电离与水解大小程度没能根据题干分析清楚。</a:t>
            </a:r>
            <a:endParaRPr lang="zh-CN" altLang="en-US" sz="3600">
              <a:solidFill>
                <a:schemeClr val="tx1"/>
              </a:solidFill>
              <a:latin typeface="Times New Roman" panose="02020603050405020304" pitchFamily="18" charset="0"/>
            </a:endParaRPr>
          </a:p>
        </p:txBody>
      </p:sp>
      <p:sp>
        <p:nvSpPr>
          <p:cNvPr id="113667" name="文本框 113666"/>
          <p:cNvSpPr txBox="1"/>
          <p:nvPr/>
        </p:nvSpPr>
        <p:spPr>
          <a:xfrm>
            <a:off x="381000" y="2133600"/>
            <a:ext cx="8153400" cy="2349500"/>
          </a:xfrm>
          <a:prstGeom prst="rect">
            <a:avLst/>
          </a:prstGeom>
          <a:noFill/>
          <a:ln w="9525">
            <a:noFill/>
          </a:ln>
        </p:spPr>
        <p:txBody>
          <a:bodyPr>
            <a:spAutoFit/>
          </a:bodyPr>
          <a:p>
            <a:pPr algn="l" eaLnBrk="1" hangingPunct="1">
              <a:spcBef>
                <a:spcPct val="50000"/>
              </a:spcBef>
            </a:pPr>
            <a:r>
              <a:rPr lang="en-US" altLang="zh-CN" sz="4000"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sz="4000"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    </a:t>
            </a:r>
            <a:r>
              <a:rPr lang="en-US" altLang="zh-CN" sz="3600">
                <a:solidFill>
                  <a:schemeClr val="tx1"/>
                </a:solidFill>
                <a:latin typeface="Times New Roman" panose="02020603050405020304" pitchFamily="18" charset="0"/>
              </a:rPr>
              <a:t>B</a:t>
            </a:r>
            <a:r>
              <a:rPr lang="zh-CN" altLang="en-US" sz="3600">
                <a:solidFill>
                  <a:schemeClr val="tx1"/>
                </a:solidFill>
                <a:latin typeface="Times New Roman" panose="02020603050405020304" pitchFamily="18" charset="0"/>
              </a:rPr>
              <a:t>、 </a:t>
            </a:r>
            <a:r>
              <a:rPr lang="en-US" altLang="zh-CN" sz="3600">
                <a:solidFill>
                  <a:schemeClr val="tx1"/>
                </a:solidFill>
                <a:latin typeface="Times New Roman" panose="02020603050405020304" pitchFamily="18" charset="0"/>
              </a:rPr>
              <a:t>D</a:t>
            </a:r>
            <a:endParaRPr lang="en-US" altLang="zh-CN" sz="3600">
              <a:solidFill>
                <a:schemeClr val="tx1"/>
              </a:solidFill>
              <a:latin typeface="Times New Roman" panose="02020603050405020304" pitchFamily="18" charset="0"/>
            </a:endParaRPr>
          </a:p>
          <a:p>
            <a:pPr algn="l" eaLnBrk="1" hangingPunct="1">
              <a:spcBef>
                <a:spcPct val="50000"/>
              </a:spcBef>
            </a:pPr>
            <a:r>
              <a:rPr lang="zh-CN" altLang="en-US" sz="3600" dirty="0">
                <a:solidFill>
                  <a:schemeClr val="tx1"/>
                </a:solidFill>
                <a:latin typeface="Times New Roman" panose="02020603050405020304" pitchFamily="18" charset="0"/>
              </a:rPr>
              <a:t>掌握酸式根离子的电离水解关系</a:t>
            </a:r>
            <a:endParaRPr lang="zh-CN" altLang="en-US" sz="3600" dirty="0">
              <a:solidFill>
                <a:schemeClr val="tx1"/>
              </a:solidFill>
              <a:latin typeface="Times New Roman" panose="02020603050405020304" pitchFamily="18" charset="0"/>
            </a:endParaRPr>
          </a:p>
          <a:p>
            <a:pPr algn="l" eaLnBrk="1" hangingPunct="1">
              <a:spcBef>
                <a:spcPct val="50000"/>
              </a:spcBef>
            </a:pPr>
            <a:r>
              <a:rPr lang="zh-CN" altLang="en-US" sz="3600" dirty="0">
                <a:solidFill>
                  <a:schemeClr val="tx1"/>
                </a:solidFill>
                <a:latin typeface="Times New Roman" panose="02020603050405020304" pitchFamily="18" charset="0"/>
              </a:rPr>
              <a:t>掌握电荷守恒、物料守恒、质子守恒；</a:t>
            </a:r>
            <a:endParaRPr lang="zh-CN" altLang="en-US" sz="3600" dirty="0">
              <a:solidFill>
                <a:schemeClr val="tx1"/>
              </a:solidFill>
              <a:latin typeface="Times New Roman" panose="02020603050405020304" pitchFamily="18"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0596" name="矩形 110595"/>
          <p:cNvSpPr/>
          <p:nvPr/>
        </p:nvSpPr>
        <p:spPr>
          <a:xfrm>
            <a:off x="4110038" y="2924175"/>
            <a:ext cx="9144000" cy="0"/>
          </a:xfrm>
          <a:prstGeom prst="rect">
            <a:avLst/>
          </a:prstGeom>
          <a:noFill/>
          <a:ln w="9525">
            <a:noFill/>
          </a:ln>
        </p:spPr>
        <p:txBody>
          <a:bodyPr/>
          <a:p>
            <a:endParaRPr lang="zh-CN" altLang="en-US"/>
          </a:p>
        </p:txBody>
      </p:sp>
      <p:sp>
        <p:nvSpPr>
          <p:cNvPr id="110598" name="矩形 110597"/>
          <p:cNvSpPr/>
          <p:nvPr/>
        </p:nvSpPr>
        <p:spPr>
          <a:xfrm>
            <a:off x="4105275" y="2919413"/>
            <a:ext cx="9144000" cy="0"/>
          </a:xfrm>
          <a:prstGeom prst="rect">
            <a:avLst/>
          </a:prstGeom>
          <a:noFill/>
          <a:ln w="9525">
            <a:noFill/>
          </a:ln>
        </p:spPr>
        <p:txBody>
          <a:bodyPr/>
          <a:p>
            <a:endParaRPr lang="zh-CN" altLang="en-US"/>
          </a:p>
        </p:txBody>
      </p:sp>
      <p:sp>
        <p:nvSpPr>
          <p:cNvPr id="110599" name="文本框 110598"/>
          <p:cNvSpPr txBox="1"/>
          <p:nvPr/>
        </p:nvSpPr>
        <p:spPr>
          <a:xfrm>
            <a:off x="457200" y="457200"/>
            <a:ext cx="8153400" cy="4486275"/>
          </a:xfrm>
          <a:prstGeom prst="rect">
            <a:avLst/>
          </a:prstGeom>
          <a:noFill/>
          <a:ln w="9525">
            <a:noFill/>
          </a:ln>
        </p:spPr>
        <p:txBody>
          <a:bodyPr>
            <a:spAutoFit/>
          </a:bodyPr>
          <a:p>
            <a:r>
              <a:rPr lang="zh-CN" altLang="en-US" sz="3600" dirty="0">
                <a:solidFill>
                  <a:srgbClr val="66FF33"/>
                </a:solidFill>
                <a:latin typeface="Times New Roman" panose="02020603050405020304" pitchFamily="18" charset="0"/>
                <a:ea typeface="黑体" panose="02010609060101010101" pitchFamily="2" charset="-122"/>
              </a:rPr>
              <a:t>练习：</a:t>
            </a:r>
            <a:r>
              <a:rPr lang="zh-CN" altLang="en-US" sz="3600" dirty="0">
                <a:solidFill>
                  <a:schemeClr val="tx1"/>
                </a:solidFill>
                <a:latin typeface="Times New Roman" panose="02020603050405020304" pitchFamily="18" charset="0"/>
              </a:rPr>
              <a:t>已知某温度下</a:t>
            </a:r>
            <a:r>
              <a:rPr lang="en-US" altLang="zh-CN" sz="3600" dirty="0">
                <a:solidFill>
                  <a:schemeClr val="tx1"/>
                </a:solidFill>
                <a:latin typeface="Times New Roman" panose="02020603050405020304" pitchFamily="18" charset="0"/>
              </a:rPr>
              <a:t>0.1 </a:t>
            </a:r>
            <a:r>
              <a:rPr lang="en-US" altLang="zh-CN" sz="3600">
                <a:solidFill>
                  <a:schemeClr val="tx1"/>
                </a:solidFill>
                <a:latin typeface="Times New Roman" panose="02020603050405020304" pitchFamily="18" charset="0"/>
              </a:rPr>
              <a:t>mol·L</a:t>
            </a:r>
            <a:r>
              <a:rPr lang="en-US" altLang="zh-CN" sz="3600" baseline="30000">
                <a:solidFill>
                  <a:schemeClr val="tx1"/>
                </a:solidFill>
                <a:latin typeface="Times New Roman" panose="02020603050405020304" pitchFamily="18" charset="0"/>
              </a:rPr>
              <a:t>-1</a:t>
            </a:r>
            <a:r>
              <a:rPr lang="zh-CN" altLang="en-US" sz="3600" err="1">
                <a:solidFill>
                  <a:schemeClr val="tx1"/>
                </a:solidFill>
                <a:latin typeface="Times New Roman" panose="02020603050405020304" pitchFamily="18" charset="0"/>
              </a:rPr>
              <a:t>的</a:t>
            </a:r>
            <a:r>
              <a:rPr lang="en-US" altLang="zh-CN" sz="3600" err="1">
                <a:solidFill>
                  <a:schemeClr val="tx1"/>
                </a:solidFill>
                <a:latin typeface="Times New Roman" panose="02020603050405020304" pitchFamily="18" charset="0"/>
              </a:rPr>
              <a:t>NaHB</a:t>
            </a:r>
            <a:r>
              <a:rPr lang="zh-CN" altLang="en-US" sz="3600" dirty="0">
                <a:solidFill>
                  <a:schemeClr val="tx1"/>
                </a:solidFill>
                <a:latin typeface="Times New Roman" panose="02020603050405020304" pitchFamily="18" charset="0"/>
              </a:rPr>
              <a:t>溶液中</a:t>
            </a:r>
            <a:r>
              <a:rPr lang="en-US" altLang="zh-CN" sz="3600">
                <a:solidFill>
                  <a:schemeClr val="tx1"/>
                </a:solidFill>
                <a:latin typeface="Times New Roman" panose="02020603050405020304" pitchFamily="18" charset="0"/>
              </a:rPr>
              <a:t>c(H</a:t>
            </a:r>
            <a:r>
              <a:rPr lang="en-US" altLang="zh-CN" sz="3600" baseline="300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a:t>
            </a:r>
            <a:r>
              <a:rPr lang="zh-CN" altLang="en-US" sz="36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c(OH</a:t>
            </a:r>
            <a:r>
              <a:rPr lang="en-US" altLang="zh-CN" sz="3600" baseline="30000">
                <a:solidFill>
                  <a:schemeClr val="tx1"/>
                </a:solidFill>
                <a:latin typeface="Times New Roman" panose="02020603050405020304" pitchFamily="18" charset="0"/>
              </a:rPr>
              <a:t>-</a:t>
            </a:r>
            <a:r>
              <a:rPr lang="en-US" altLang="zh-CN" sz="3600" dirty="0">
                <a:solidFill>
                  <a:schemeClr val="tx1"/>
                </a:solidFill>
                <a:latin typeface="Times New Roman" panose="02020603050405020304" pitchFamily="18" charset="0"/>
              </a:rPr>
              <a:t>)</a:t>
            </a:r>
            <a:r>
              <a:rPr lang="zh-CN" altLang="en-US" sz="3600" dirty="0">
                <a:solidFill>
                  <a:schemeClr val="tx1"/>
                </a:solidFill>
                <a:latin typeface="Times New Roman" panose="02020603050405020304" pitchFamily="18" charset="0"/>
              </a:rPr>
              <a:t>，则下列关系中一定正确的是</a:t>
            </a:r>
            <a:endParaRPr lang="zh-CN" altLang="en-US" sz="3600" dirty="0">
              <a:solidFill>
                <a:schemeClr val="tx1"/>
              </a:solidFill>
              <a:latin typeface="Times New Roman" panose="02020603050405020304" pitchFamily="18" charset="0"/>
            </a:endParaRPr>
          </a:p>
          <a:p>
            <a:r>
              <a:rPr lang="zh-CN" altLang="en-US" sz="3600" dirty="0">
                <a:solidFill>
                  <a:schemeClr val="tx1"/>
                </a:solidFill>
                <a:latin typeface="Times New Roman" panose="02020603050405020304" pitchFamily="18" charset="0"/>
              </a:rPr>
              <a:t>  </a:t>
            </a:r>
            <a:r>
              <a:rPr lang="en-US" altLang="zh-CN" sz="3600">
                <a:solidFill>
                  <a:schemeClr val="tx1"/>
                </a:solidFill>
                <a:latin typeface="Times New Roman" panose="02020603050405020304" pitchFamily="18" charset="0"/>
              </a:rPr>
              <a:t>A.c(Na</a:t>
            </a:r>
            <a:r>
              <a:rPr lang="en-US" altLang="zh-CN" sz="3600" baseline="300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)=c(HB</a:t>
            </a:r>
            <a:r>
              <a:rPr lang="en-US" altLang="zh-CN" sz="3600" baseline="300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)+2c(B</a:t>
            </a:r>
            <a:r>
              <a:rPr lang="en-US" altLang="zh-CN" sz="3600" baseline="300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)+c(OH</a:t>
            </a:r>
            <a:r>
              <a:rPr lang="en-US" altLang="zh-CN" sz="3600" baseline="300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         B.c(Na</a:t>
            </a:r>
            <a:r>
              <a:rPr lang="en-US" altLang="zh-CN" sz="3600" baseline="300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)=0.1 mol·L</a:t>
            </a:r>
            <a:r>
              <a:rPr lang="en-US" altLang="zh-CN" sz="3600" baseline="30000">
                <a:solidFill>
                  <a:schemeClr val="tx1"/>
                </a:solidFill>
                <a:latin typeface="Times New Roman" panose="02020603050405020304" pitchFamily="18" charset="0"/>
              </a:rPr>
              <a:t>-1</a:t>
            </a:r>
            <a:r>
              <a:rPr lang="en-US" altLang="zh-CN" sz="3600">
                <a:solidFill>
                  <a:schemeClr val="tx1"/>
                </a:solidFill>
                <a:latin typeface="Times New Roman" panose="02020603050405020304" pitchFamily="18" charset="0"/>
              </a:rPr>
              <a:t>≥c(B</a:t>
            </a:r>
            <a:r>
              <a:rPr lang="en-US" altLang="zh-CN" sz="3600" baseline="300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a:t>
            </a:r>
            <a:endParaRPr lang="en-US" altLang="zh-CN" sz="3600">
              <a:solidFill>
                <a:schemeClr val="tx1"/>
              </a:solidFill>
              <a:latin typeface="Times New Roman" panose="02020603050405020304" pitchFamily="18" charset="0"/>
            </a:endParaRPr>
          </a:p>
          <a:p>
            <a:r>
              <a:rPr lang="en-US" altLang="zh-CN" sz="3600">
                <a:solidFill>
                  <a:schemeClr val="tx1"/>
                </a:solidFill>
                <a:latin typeface="Times New Roman" panose="02020603050405020304" pitchFamily="18" charset="0"/>
              </a:rPr>
              <a:t>  C.c(H</a:t>
            </a:r>
            <a:r>
              <a:rPr lang="en-US" altLang="zh-CN" sz="3600" baseline="300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)·c(OH</a:t>
            </a:r>
            <a:r>
              <a:rPr lang="en-US" altLang="zh-CN" sz="3600" baseline="30000">
                <a:solidFill>
                  <a:schemeClr val="tx1"/>
                </a:solidFill>
                <a:latin typeface="Times New Roman" panose="02020603050405020304" pitchFamily="18" charset="0"/>
              </a:rPr>
              <a:t>-</a:t>
            </a:r>
            <a:r>
              <a:rPr lang="en-US" altLang="zh-CN" sz="3600">
                <a:solidFill>
                  <a:schemeClr val="tx1"/>
                </a:solidFill>
                <a:latin typeface="Times New Roman" panose="02020603050405020304" pitchFamily="18" charset="0"/>
              </a:rPr>
              <a:t>)=10</a:t>
            </a:r>
            <a:r>
              <a:rPr lang="en-US" altLang="zh-CN" sz="3600" baseline="30000">
                <a:solidFill>
                  <a:schemeClr val="tx1"/>
                </a:solidFill>
                <a:latin typeface="Times New Roman" panose="02020603050405020304" pitchFamily="18" charset="0"/>
              </a:rPr>
              <a:t>-14</a:t>
            </a:r>
            <a:r>
              <a:rPr lang="en-US" altLang="zh-CN" sz="3600">
                <a:solidFill>
                  <a:schemeClr val="tx1"/>
                </a:solidFill>
                <a:latin typeface="Times New Roman" panose="02020603050405020304" pitchFamily="18" charset="0"/>
              </a:rPr>
              <a:t>                </a:t>
            </a:r>
            <a:r>
              <a:rPr lang="en-US" altLang="zh-CN" sz="3600" baseline="30000" dirty="0">
                <a:solidFill>
                  <a:schemeClr val="tx1"/>
                </a:solidFill>
                <a:latin typeface="Times New Roman" panose="02020603050405020304" pitchFamily="18" charset="0"/>
              </a:rPr>
              <a:t>  </a:t>
            </a:r>
            <a:endParaRPr lang="en-US" altLang="zh-CN" sz="3600" baseline="30000" dirty="0">
              <a:solidFill>
                <a:schemeClr val="tx1"/>
              </a:solidFill>
              <a:latin typeface="Times New Roman" panose="02020603050405020304" pitchFamily="18" charset="0"/>
            </a:endParaRPr>
          </a:p>
          <a:p>
            <a:r>
              <a:rPr lang="en-US" altLang="zh-CN" sz="3600" baseline="30000">
                <a:solidFill>
                  <a:schemeClr val="tx1"/>
                </a:solidFill>
                <a:latin typeface="Times New Roman" panose="02020603050405020304" pitchFamily="18" charset="0"/>
              </a:rPr>
              <a:t>   </a:t>
            </a:r>
            <a:r>
              <a:rPr lang="en-US" altLang="zh-CN" sz="3600" dirty="0">
                <a:solidFill>
                  <a:schemeClr val="tx1"/>
                </a:solidFill>
                <a:latin typeface="Times New Roman" panose="02020603050405020304" pitchFamily="18" charset="0"/>
              </a:rPr>
              <a:t>D</a:t>
            </a:r>
            <a:r>
              <a:rPr lang="zh-CN" altLang="en-US" sz="3600" dirty="0">
                <a:solidFill>
                  <a:schemeClr val="tx1"/>
                </a:solidFill>
                <a:latin typeface="Times New Roman" panose="02020603050405020304" pitchFamily="18" charset="0"/>
              </a:rPr>
              <a:t>．溶液的</a:t>
            </a:r>
            <a:r>
              <a:rPr lang="en-US" altLang="zh-CN" sz="3600">
                <a:solidFill>
                  <a:schemeClr val="tx1"/>
                </a:solidFill>
                <a:latin typeface="Times New Roman" panose="02020603050405020304" pitchFamily="18" charset="0"/>
              </a:rPr>
              <a:t>pH=1</a:t>
            </a:r>
            <a:endParaRPr lang="en-US" altLang="zh-CN" sz="3600">
              <a:solidFill>
                <a:schemeClr val="tx1"/>
              </a:solidFill>
              <a:latin typeface="Times New Roman" panose="02020603050405020304" pitchFamily="18" charset="0"/>
            </a:endParaRPr>
          </a:p>
          <a:p>
            <a:endParaRPr lang="en-US" altLang="zh-CN" sz="3600">
              <a:solidFill>
                <a:schemeClr val="tx1"/>
              </a:solidFill>
              <a:latin typeface="Times New Roman" panose="02020603050405020304" pitchFamily="18" charset="0"/>
            </a:endParaRPr>
          </a:p>
        </p:txBody>
      </p:sp>
      <p:sp>
        <p:nvSpPr>
          <p:cNvPr id="110600" name="文本框 110599"/>
          <p:cNvSpPr txBox="1"/>
          <p:nvPr/>
        </p:nvSpPr>
        <p:spPr>
          <a:xfrm>
            <a:off x="381000" y="4724400"/>
            <a:ext cx="8001000" cy="701675"/>
          </a:xfrm>
          <a:prstGeom prst="rect">
            <a:avLst/>
          </a:prstGeom>
          <a:noFill/>
          <a:ln w="9525">
            <a:noFill/>
          </a:ln>
        </p:spPr>
        <p:txBody>
          <a:bodyPr>
            <a:spAutoFit/>
          </a:bodyPr>
          <a:p>
            <a:pPr>
              <a:spcBef>
                <a:spcPct val="50000"/>
              </a:spcBef>
            </a:pPr>
            <a:r>
              <a:rPr lang="en-US" altLang="zh-CN" sz="4000"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sz="4000" dirty="0">
                <a:solidFill>
                  <a:schemeClr val="tx1"/>
                </a:solidFill>
                <a:latin typeface="Times New Roman" panose="02020603050405020304" pitchFamily="18" charset="0"/>
              </a:rPr>
              <a:t>]  </a:t>
            </a:r>
            <a:r>
              <a:rPr lang="en-US" altLang="zh-CN" sz="4000">
                <a:solidFill>
                  <a:schemeClr val="tx1"/>
                </a:solidFill>
                <a:latin typeface="Times New Roman" panose="02020603050405020304" pitchFamily="18" charset="0"/>
              </a:rPr>
              <a:t>B</a:t>
            </a:r>
            <a:endParaRPr lang="en-US" altLang="zh-CN" sz="4000">
              <a:solidFill>
                <a:schemeClr val="tx1"/>
              </a:solidFill>
              <a:latin typeface="Times New Roman" panose="02020603050405020304" pitchFamily="18"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09570" name="文本框 109569"/>
          <p:cNvSpPr txBox="1"/>
          <p:nvPr/>
        </p:nvSpPr>
        <p:spPr>
          <a:xfrm>
            <a:off x="152400" y="228600"/>
            <a:ext cx="8991600" cy="6427788"/>
          </a:xfrm>
          <a:prstGeom prst="rect">
            <a:avLst/>
          </a:prstGeom>
          <a:noFill/>
          <a:ln w="9525">
            <a:noFill/>
          </a:ln>
        </p:spPr>
        <p:txBody>
          <a:bodyPr>
            <a:spAutoFit/>
          </a:bodyPr>
          <a:p>
            <a:pPr eaLnBrk="1" hangingPunct="1"/>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34</a:t>
            </a:r>
            <a:endParaRPr lang="en-US" altLang="zh-CN" sz="4000" dirty="0">
              <a:solidFill>
                <a:srgbClr val="66FF33"/>
              </a:solidFill>
              <a:latin typeface="黑体" panose="02010609060101010101" pitchFamily="2" charset="-122"/>
              <a:ea typeface="黑体" panose="02010609060101010101" pitchFamily="2" charset="-122"/>
            </a:endParaRPr>
          </a:p>
          <a:p>
            <a:pPr eaLnBrk="1" hangingPunct="1"/>
            <a:r>
              <a:rPr lang="zh-CN" altLang="en-US" dirty="0">
                <a:solidFill>
                  <a:schemeClr val="tx1"/>
                </a:solidFill>
                <a:latin typeface="宋体" panose="02010600030101010101" pitchFamily="2" charset="-122"/>
              </a:rPr>
              <a:t>有一种蓝色晶体</a:t>
            </a:r>
            <a:r>
              <a:rPr lang="en-US" altLang="zh-CN" dirty="0">
                <a:solidFill>
                  <a:schemeClr val="tx1"/>
                </a:solidFill>
                <a:latin typeface="宋体" panose="02010600030101010101" pitchFamily="2" charset="-122"/>
              </a:rPr>
              <a:t>[</a:t>
            </a:r>
            <a:r>
              <a:rPr lang="zh-CN" altLang="en-US" dirty="0">
                <a:solidFill>
                  <a:schemeClr val="tx1"/>
                </a:solidFill>
                <a:latin typeface="宋体" panose="02010600030101010101" pitchFamily="2" charset="-122"/>
              </a:rPr>
              <a:t>可表示为：</a:t>
            </a:r>
            <a:r>
              <a:rPr lang="en-US" altLang="zh-CN" err="1">
                <a:solidFill>
                  <a:schemeClr val="tx1"/>
                </a:solidFill>
                <a:latin typeface="Times New Roman" panose="02020603050405020304" pitchFamily="18" charset="0"/>
                <a:cs typeface="Arial Unicode MS" charset="0"/>
              </a:rPr>
              <a:t>M</a:t>
            </a:r>
            <a:r>
              <a:rPr lang="en-US" altLang="zh-CN" sz="4000" i="1" baseline="-30000" err="1">
                <a:solidFill>
                  <a:srgbClr val="66FF33"/>
                </a:solidFill>
                <a:latin typeface="Times New Roman" panose="02020603050405020304" pitchFamily="18" charset="0"/>
                <a:cs typeface="Arial Unicode MS" charset="0"/>
              </a:rPr>
              <a:t>x</a:t>
            </a:r>
            <a:r>
              <a:rPr lang="en-US" altLang="zh-CN" err="1">
                <a:solidFill>
                  <a:schemeClr val="tx1"/>
                </a:solidFill>
                <a:latin typeface="Times New Roman" panose="02020603050405020304" pitchFamily="18" charset="0"/>
                <a:cs typeface="Arial Unicode MS" charset="0"/>
              </a:rPr>
              <a:t>Fe</a:t>
            </a:r>
            <a:r>
              <a:rPr lang="en-US" altLang="zh-CN" sz="4000" i="1" baseline="-30000" err="1">
                <a:solidFill>
                  <a:srgbClr val="66FF33"/>
                </a:solidFill>
                <a:latin typeface="Times New Roman" panose="02020603050405020304" pitchFamily="18" charset="0"/>
                <a:cs typeface="Arial Unicode MS" charset="0"/>
              </a:rPr>
              <a:t>y</a:t>
            </a:r>
            <a:r>
              <a:rPr lang="en-US" altLang="zh-CN">
                <a:solidFill>
                  <a:schemeClr val="tx1"/>
                </a:solidFill>
                <a:latin typeface="宋体" panose="02010600030101010101" pitchFamily="2" charset="-122"/>
              </a:rPr>
              <a:t>(</a:t>
            </a:r>
            <a:r>
              <a:rPr lang="en-US" altLang="zh-CN">
                <a:solidFill>
                  <a:schemeClr val="tx1"/>
                </a:solidFill>
                <a:latin typeface="Times New Roman" panose="02020603050405020304" pitchFamily="18" charset="0"/>
                <a:cs typeface="Arial Unicode MS" charset="0"/>
              </a:rPr>
              <a:t>CN</a:t>
            </a:r>
            <a:r>
              <a:rPr lang="en-US" altLang="zh-CN">
                <a:solidFill>
                  <a:schemeClr val="tx1"/>
                </a:solidFill>
                <a:latin typeface="宋体" panose="02010600030101010101" pitchFamily="2" charset="-122"/>
              </a:rPr>
              <a:t>)</a:t>
            </a:r>
            <a:r>
              <a:rPr lang="en-US" altLang="zh-CN" sz="4000" i="1" baseline="-30000">
                <a:solidFill>
                  <a:srgbClr val="66FF33"/>
                </a:solidFill>
                <a:latin typeface="Times New Roman" panose="02020603050405020304" pitchFamily="18" charset="0"/>
                <a:cs typeface="Arial Unicode MS" charset="0"/>
              </a:rPr>
              <a:t>z</a:t>
            </a:r>
            <a:r>
              <a:rPr lang="en-US" altLang="zh-CN" dirty="0">
                <a:solidFill>
                  <a:schemeClr val="tx1"/>
                </a:solidFill>
                <a:latin typeface="宋体" panose="02010600030101010101" pitchFamily="2" charset="-122"/>
              </a:rPr>
              <a:t>]</a:t>
            </a:r>
            <a:r>
              <a:rPr lang="zh-CN" altLang="en-US" dirty="0">
                <a:solidFill>
                  <a:schemeClr val="tx1"/>
                </a:solidFill>
                <a:latin typeface="宋体" panose="02010600030101010101" pitchFamily="2" charset="-122"/>
              </a:rPr>
              <a:t>，研究表明它的结构特性是其晶体中的阴离子晶胞结构如图示，下列说法不正确的是</a:t>
            </a:r>
            <a:endParaRPr lang="zh-CN" altLang="en-US" dirty="0">
              <a:solidFill>
                <a:schemeClr val="tx1"/>
              </a:solidFill>
              <a:latin typeface="Times New Roman" panose="02020603050405020304" pitchFamily="18" charset="0"/>
              <a:cs typeface="Arial Unicode MS" charset="0"/>
            </a:endParaRPr>
          </a:p>
          <a:p>
            <a:pPr eaLnBrk="1" hangingPunct="1"/>
            <a:endParaRPr lang="zh-CN" altLang="en-US">
              <a:solidFill>
                <a:schemeClr val="tx1"/>
              </a:solidFill>
              <a:latin typeface="Times New Roman" panose="02020603050405020304" pitchFamily="18" charset="0"/>
              <a:cs typeface="Arial Unicode MS" charset="0"/>
            </a:endParaRPr>
          </a:p>
          <a:p>
            <a:pPr eaLnBrk="1" hangingPunct="1"/>
            <a:endParaRPr lang="zh-CN" altLang="en-US">
              <a:solidFill>
                <a:schemeClr val="tx1"/>
              </a:solidFill>
              <a:latin typeface="Times New Roman" panose="02020603050405020304" pitchFamily="18" charset="0"/>
              <a:cs typeface="Arial Unicode MS" charset="0"/>
            </a:endParaRPr>
          </a:p>
          <a:p>
            <a:pPr eaLnBrk="1" hangingPunct="1"/>
            <a:endParaRPr lang="zh-CN" altLang="en-US">
              <a:solidFill>
                <a:schemeClr val="tx1"/>
              </a:solidFill>
              <a:latin typeface="Times New Roman" panose="02020603050405020304" pitchFamily="18" charset="0"/>
              <a:cs typeface="Arial Unicode MS" charset="0"/>
            </a:endParaRPr>
          </a:p>
          <a:p>
            <a:pPr eaLnBrk="1" hangingPunct="1"/>
            <a:r>
              <a:rPr lang="en-US" altLang="zh-CN">
                <a:solidFill>
                  <a:schemeClr val="tx1"/>
                </a:solidFill>
                <a:latin typeface="Times New Roman" panose="02020603050405020304" pitchFamily="18" charset="0"/>
                <a:cs typeface="Arial Unicode MS" charset="0"/>
              </a:rPr>
              <a:t>A</a:t>
            </a:r>
            <a:r>
              <a:rPr lang="en-US" altLang="zh-CN" dirty="0">
                <a:solidFill>
                  <a:schemeClr val="tx1"/>
                </a:solidFill>
                <a:latin typeface="宋体" panose="02010600030101010101" pitchFamily="2" charset="-122"/>
              </a:rPr>
              <a:t>.</a:t>
            </a:r>
            <a:r>
              <a:rPr lang="zh-CN" altLang="en-US" dirty="0">
                <a:solidFill>
                  <a:schemeClr val="tx1"/>
                </a:solidFill>
                <a:latin typeface="宋体" panose="02010600030101010101" pitchFamily="2" charset="-122"/>
              </a:rPr>
              <a:t>该晶体是离子晶体</a:t>
            </a:r>
            <a:r>
              <a:rPr lang="zh-CN" altLang="en-US" dirty="0">
                <a:solidFill>
                  <a:schemeClr val="tx1"/>
                </a:solidFill>
                <a:latin typeface="Times New Roman" panose="02020603050405020304" pitchFamily="18" charset="0"/>
                <a:cs typeface="Arial Unicode MS" charset="0"/>
              </a:rPr>
              <a:t>     </a:t>
            </a:r>
            <a:endParaRPr lang="zh-CN" altLang="en-US" dirty="0">
              <a:solidFill>
                <a:schemeClr val="tx1"/>
              </a:solidFill>
              <a:latin typeface="Times New Roman" panose="02020603050405020304" pitchFamily="18" charset="0"/>
              <a:cs typeface="Arial Unicode MS" charset="0"/>
            </a:endParaRPr>
          </a:p>
          <a:p>
            <a:pPr eaLnBrk="1" hangingPunct="1"/>
            <a:r>
              <a:rPr lang="en-US" altLang="zh-CN">
                <a:solidFill>
                  <a:schemeClr val="tx1"/>
                </a:solidFill>
                <a:latin typeface="Times New Roman" panose="02020603050405020304" pitchFamily="18" charset="0"/>
                <a:cs typeface="Arial Unicode MS" charset="0"/>
              </a:rPr>
              <a:t>B</a:t>
            </a:r>
            <a:r>
              <a:rPr lang="en-US" altLang="zh-CN">
                <a:solidFill>
                  <a:schemeClr val="tx1"/>
                </a:solidFill>
                <a:latin typeface="宋体" panose="02010600030101010101" pitchFamily="2" charset="-122"/>
              </a:rPr>
              <a:t>.</a:t>
            </a:r>
            <a:r>
              <a:rPr lang="en-US" altLang="zh-CN">
                <a:solidFill>
                  <a:schemeClr val="tx1"/>
                </a:solidFill>
                <a:latin typeface="Times New Roman" panose="02020603050405020304" pitchFamily="18" charset="0"/>
                <a:cs typeface="Arial Unicode MS" charset="0"/>
              </a:rPr>
              <a:t>M</a:t>
            </a:r>
            <a:r>
              <a:rPr lang="zh-CN" altLang="en-US" dirty="0">
                <a:solidFill>
                  <a:schemeClr val="tx1"/>
                </a:solidFill>
                <a:latin typeface="宋体" panose="02010600030101010101" pitchFamily="2" charset="-122"/>
              </a:rPr>
              <a:t>的离子位于上述晶胞面心，呈</a:t>
            </a:r>
            <a:r>
              <a:rPr lang="en-US" altLang="zh-CN" dirty="0">
                <a:solidFill>
                  <a:schemeClr val="tx1"/>
                </a:solidFill>
                <a:latin typeface="Times New Roman" panose="02020603050405020304" pitchFamily="18" charset="0"/>
                <a:cs typeface="Arial Unicode MS" charset="0"/>
              </a:rPr>
              <a:t>+2</a:t>
            </a:r>
            <a:r>
              <a:rPr lang="zh-CN" altLang="en-US" dirty="0">
                <a:solidFill>
                  <a:schemeClr val="tx1"/>
                </a:solidFill>
                <a:latin typeface="宋体" panose="02010600030101010101" pitchFamily="2" charset="-122"/>
              </a:rPr>
              <a:t>价</a:t>
            </a:r>
            <a:endParaRPr lang="zh-CN" altLang="en-US" dirty="0">
              <a:solidFill>
                <a:schemeClr val="tx1"/>
              </a:solidFill>
              <a:latin typeface="Times New Roman" panose="02020603050405020304" pitchFamily="18" charset="0"/>
              <a:cs typeface="Arial Unicode MS" charset="0"/>
            </a:endParaRPr>
          </a:p>
          <a:p>
            <a:pPr eaLnBrk="1" hangingPunct="1"/>
            <a:r>
              <a:rPr lang="en-US" altLang="zh-CN">
                <a:solidFill>
                  <a:schemeClr val="tx1"/>
                </a:solidFill>
                <a:latin typeface="Times New Roman" panose="02020603050405020304" pitchFamily="18" charset="0"/>
                <a:cs typeface="Arial Unicode MS" charset="0"/>
              </a:rPr>
              <a:t>C</a:t>
            </a:r>
            <a:r>
              <a:rPr lang="en-US" altLang="zh-CN">
                <a:solidFill>
                  <a:schemeClr val="tx1"/>
                </a:solidFill>
                <a:latin typeface="宋体" panose="02010600030101010101" pitchFamily="2" charset="-122"/>
              </a:rPr>
              <a:t>.</a:t>
            </a:r>
            <a:r>
              <a:rPr lang="en-US" altLang="zh-CN">
                <a:solidFill>
                  <a:schemeClr val="tx1"/>
                </a:solidFill>
                <a:latin typeface="Times New Roman" panose="02020603050405020304" pitchFamily="18" charset="0"/>
                <a:cs typeface="Arial Unicode MS" charset="0"/>
              </a:rPr>
              <a:t>M</a:t>
            </a:r>
            <a:r>
              <a:rPr lang="zh-CN" altLang="en-US" dirty="0">
                <a:solidFill>
                  <a:schemeClr val="tx1"/>
                </a:solidFill>
                <a:latin typeface="宋体" panose="02010600030101010101" pitchFamily="2" charset="-122"/>
              </a:rPr>
              <a:t>的离子位于上述晶胞体心，呈</a:t>
            </a:r>
            <a:r>
              <a:rPr lang="en-US" altLang="zh-CN" dirty="0">
                <a:solidFill>
                  <a:schemeClr val="tx1"/>
                </a:solidFill>
                <a:latin typeface="Times New Roman" panose="02020603050405020304" pitchFamily="18" charset="0"/>
                <a:cs typeface="Arial Unicode MS" charset="0"/>
              </a:rPr>
              <a:t>+1</a:t>
            </a:r>
            <a:r>
              <a:rPr lang="zh-CN" altLang="en-US" dirty="0">
                <a:solidFill>
                  <a:schemeClr val="tx1"/>
                </a:solidFill>
                <a:latin typeface="宋体" panose="02010600030101010101" pitchFamily="2" charset="-122"/>
              </a:rPr>
              <a:t>价，且</a:t>
            </a:r>
            <a:r>
              <a:rPr lang="en-US" altLang="zh-CN">
                <a:solidFill>
                  <a:schemeClr val="tx1"/>
                </a:solidFill>
                <a:latin typeface="Times New Roman" panose="02020603050405020304" pitchFamily="18" charset="0"/>
                <a:cs typeface="Arial Unicode MS" charset="0"/>
              </a:rPr>
              <a:t>M</a:t>
            </a:r>
            <a:r>
              <a:rPr lang="zh-CN" altLang="en-US" baseline="30000">
                <a:solidFill>
                  <a:schemeClr val="tx1"/>
                </a:solidFill>
                <a:latin typeface="宋体" panose="02010600030101010101" pitchFamily="2" charset="-122"/>
              </a:rPr>
              <a:t>＋</a:t>
            </a:r>
            <a:r>
              <a:rPr lang="zh-CN" altLang="en-US" dirty="0">
                <a:solidFill>
                  <a:schemeClr val="tx1"/>
                </a:solidFill>
                <a:latin typeface="宋体" panose="02010600030101010101" pitchFamily="2" charset="-122"/>
              </a:rPr>
              <a:t>空缺率为</a:t>
            </a:r>
            <a:r>
              <a:rPr lang="en-US" altLang="zh-CN" dirty="0">
                <a:solidFill>
                  <a:schemeClr val="tx1"/>
                </a:solidFill>
                <a:latin typeface="Times New Roman" panose="02020603050405020304" pitchFamily="18" charset="0"/>
                <a:cs typeface="Arial Unicode MS" charset="0"/>
              </a:rPr>
              <a:t>50%</a:t>
            </a:r>
            <a:r>
              <a:rPr lang="en-US" altLang="zh-CN" dirty="0">
                <a:solidFill>
                  <a:schemeClr val="tx1"/>
                </a:solidFill>
                <a:latin typeface="宋体" panose="02010600030101010101" pitchFamily="2" charset="-122"/>
              </a:rPr>
              <a:t>(</a:t>
            </a:r>
            <a:r>
              <a:rPr lang="zh-CN" altLang="en-US" dirty="0">
                <a:solidFill>
                  <a:schemeClr val="tx1"/>
                </a:solidFill>
                <a:latin typeface="宋体" panose="02010600030101010101" pitchFamily="2" charset="-122"/>
              </a:rPr>
              <a:t>体心中没有</a:t>
            </a:r>
            <a:r>
              <a:rPr lang="en-US" altLang="zh-CN">
                <a:solidFill>
                  <a:schemeClr val="tx1"/>
                </a:solidFill>
                <a:latin typeface="Times New Roman" panose="02020603050405020304" pitchFamily="18" charset="0"/>
                <a:cs typeface="Arial Unicode MS" charset="0"/>
              </a:rPr>
              <a:t>M</a:t>
            </a:r>
            <a:r>
              <a:rPr lang="zh-CN" altLang="en-US" baseline="30000">
                <a:solidFill>
                  <a:schemeClr val="tx1"/>
                </a:solidFill>
                <a:latin typeface="宋体" panose="02010600030101010101" pitchFamily="2" charset="-122"/>
              </a:rPr>
              <a:t>＋</a:t>
            </a:r>
            <a:r>
              <a:rPr lang="zh-CN" altLang="en-US" dirty="0">
                <a:solidFill>
                  <a:schemeClr val="tx1"/>
                </a:solidFill>
                <a:latin typeface="宋体" panose="02010600030101010101" pitchFamily="2" charset="-122"/>
              </a:rPr>
              <a:t>占总体心的百分比</a:t>
            </a:r>
            <a:r>
              <a:rPr lang="en-US" altLang="zh-CN" dirty="0">
                <a:solidFill>
                  <a:schemeClr val="tx1"/>
                </a:solidFill>
                <a:latin typeface="宋体" panose="02010600030101010101" pitchFamily="2" charset="-122"/>
              </a:rPr>
              <a:t>)</a:t>
            </a:r>
            <a:endParaRPr lang="en-US" altLang="zh-CN" dirty="0">
              <a:solidFill>
                <a:schemeClr val="tx1"/>
              </a:solidFill>
              <a:latin typeface="宋体" panose="02010600030101010101" pitchFamily="2" charset="-122"/>
            </a:endParaRPr>
          </a:p>
          <a:p>
            <a:pPr eaLnBrk="1" hangingPunct="1"/>
            <a:r>
              <a:rPr lang="en-US" altLang="zh-CN">
                <a:solidFill>
                  <a:schemeClr val="tx1"/>
                </a:solidFill>
                <a:latin typeface="Times New Roman" panose="02020603050405020304" pitchFamily="18" charset="0"/>
                <a:cs typeface="Arial Unicode MS" charset="0"/>
              </a:rPr>
              <a:t>D</a:t>
            </a:r>
            <a:r>
              <a:rPr lang="en-US" altLang="zh-CN" dirty="0">
                <a:solidFill>
                  <a:schemeClr val="tx1"/>
                </a:solidFill>
                <a:latin typeface="宋体" panose="02010600030101010101" pitchFamily="2" charset="-122"/>
              </a:rPr>
              <a:t>.</a:t>
            </a:r>
            <a:r>
              <a:rPr lang="zh-CN" altLang="en-US" dirty="0">
                <a:solidFill>
                  <a:schemeClr val="tx1"/>
                </a:solidFill>
                <a:latin typeface="宋体" panose="02010600030101010101" pitchFamily="2" charset="-122"/>
              </a:rPr>
              <a:t>晶体化学式可表示为</a:t>
            </a:r>
            <a:r>
              <a:rPr lang="en-US" altLang="zh-CN">
                <a:solidFill>
                  <a:schemeClr val="tx1"/>
                </a:solidFill>
                <a:latin typeface="Times New Roman" panose="02020603050405020304" pitchFamily="18" charset="0"/>
                <a:cs typeface="Arial Unicode MS" charset="0"/>
              </a:rPr>
              <a:t>MFe</a:t>
            </a:r>
            <a:r>
              <a:rPr lang="en-US" altLang="zh-CN" baseline="-30000">
                <a:solidFill>
                  <a:schemeClr val="tx1"/>
                </a:solidFill>
                <a:latin typeface="Times New Roman" panose="02020603050405020304" pitchFamily="18" charset="0"/>
                <a:cs typeface="Arial Unicode MS" charset="0"/>
              </a:rPr>
              <a:t>2</a:t>
            </a:r>
            <a:r>
              <a:rPr lang="en-US" altLang="zh-CN">
                <a:solidFill>
                  <a:schemeClr val="tx1"/>
                </a:solidFill>
                <a:latin typeface="宋体" panose="02010600030101010101" pitchFamily="2" charset="-122"/>
              </a:rPr>
              <a:t>(</a:t>
            </a:r>
            <a:r>
              <a:rPr lang="en-US" altLang="zh-CN">
                <a:solidFill>
                  <a:schemeClr val="tx1"/>
                </a:solidFill>
                <a:latin typeface="Times New Roman" panose="02020603050405020304" pitchFamily="18" charset="0"/>
                <a:cs typeface="Arial Unicode MS" charset="0"/>
              </a:rPr>
              <a:t>CN</a:t>
            </a:r>
            <a:r>
              <a:rPr lang="en-US" altLang="zh-CN">
                <a:solidFill>
                  <a:schemeClr val="tx1"/>
                </a:solidFill>
                <a:latin typeface="宋体" panose="02010600030101010101" pitchFamily="2" charset="-122"/>
              </a:rPr>
              <a:t>)</a:t>
            </a:r>
            <a:r>
              <a:rPr lang="en-US" altLang="zh-CN" baseline="-30000">
                <a:solidFill>
                  <a:schemeClr val="tx1"/>
                </a:solidFill>
                <a:latin typeface="Times New Roman" panose="02020603050405020304" pitchFamily="18" charset="0"/>
                <a:cs typeface="Arial Unicode MS" charset="0"/>
              </a:rPr>
              <a:t>6</a:t>
            </a:r>
            <a:r>
              <a:rPr lang="zh-CN" altLang="en-US">
                <a:solidFill>
                  <a:schemeClr val="tx1"/>
                </a:solidFill>
                <a:latin typeface="宋体" panose="02010600030101010101" pitchFamily="2" charset="-122"/>
              </a:rPr>
              <a:t>，且</a:t>
            </a:r>
            <a:r>
              <a:rPr lang="en-US" altLang="zh-CN">
                <a:solidFill>
                  <a:schemeClr val="tx1"/>
                </a:solidFill>
                <a:latin typeface="Times New Roman" panose="02020603050405020304" pitchFamily="18" charset="0"/>
                <a:cs typeface="Arial Unicode MS" charset="0"/>
              </a:rPr>
              <a:t>M</a:t>
            </a:r>
            <a:r>
              <a:rPr lang="zh-CN" altLang="en-US" dirty="0">
                <a:solidFill>
                  <a:schemeClr val="tx1"/>
                </a:solidFill>
                <a:latin typeface="宋体" panose="02010600030101010101" pitchFamily="2" charset="-122"/>
              </a:rPr>
              <a:t>为</a:t>
            </a:r>
            <a:r>
              <a:rPr lang="en-US" altLang="zh-CN" dirty="0">
                <a:solidFill>
                  <a:schemeClr val="tx1"/>
                </a:solidFill>
                <a:latin typeface="Times New Roman" panose="02020603050405020304" pitchFamily="18" charset="0"/>
                <a:cs typeface="Arial Unicode MS" charset="0"/>
              </a:rPr>
              <a:t>+1</a:t>
            </a:r>
            <a:r>
              <a:rPr lang="zh-CN" altLang="en-US" dirty="0">
                <a:solidFill>
                  <a:schemeClr val="tx1"/>
                </a:solidFill>
                <a:latin typeface="宋体" panose="02010600030101010101" pitchFamily="2" charset="-122"/>
              </a:rPr>
              <a:t>价</a:t>
            </a:r>
            <a:endParaRPr lang="zh-CN" altLang="en-US" dirty="0">
              <a:solidFill>
                <a:schemeClr val="tx1"/>
              </a:solidFill>
              <a:latin typeface="Times New Roman" panose="02020603050405020304" pitchFamily="18" charset="0"/>
              <a:cs typeface="Arial Unicode MS" charset="0"/>
            </a:endParaRPr>
          </a:p>
          <a:p>
            <a:pPr algn="l" eaLnBrk="1" hangingPunct="1"/>
            <a:endParaRPr lang="zh-CN" altLang="en-US" sz="2400" b="0">
              <a:solidFill>
                <a:schemeClr val="tx1"/>
              </a:solidFill>
              <a:latin typeface="Times New Roman" panose="02020603050405020304" pitchFamily="18" charset="0"/>
            </a:endParaRPr>
          </a:p>
        </p:txBody>
      </p:sp>
      <p:pic>
        <p:nvPicPr>
          <p:cNvPr id="109571" name="图片 109570"/>
          <p:cNvPicPr>
            <a:picLocks noChangeAspect="1"/>
          </p:cNvPicPr>
          <p:nvPr/>
        </p:nvPicPr>
        <p:blipFill>
          <a:blip r:embed="rId1">
            <a:lum bright="-20001" contrast="40000"/>
          </a:blip>
          <a:stretch>
            <a:fillRect/>
          </a:stretch>
        </p:blipFill>
        <p:spPr>
          <a:xfrm>
            <a:off x="5791200" y="1981200"/>
            <a:ext cx="2819400" cy="2362200"/>
          </a:xfrm>
          <a:prstGeom prst="rect">
            <a:avLst/>
          </a:prstGeom>
          <a:noFill/>
          <a:ln w="9525">
            <a:noFill/>
          </a:ln>
        </p:spPr>
      </p:pic>
      <p:sp>
        <p:nvSpPr>
          <p:cNvPr id="109572" name="文本框 109571"/>
          <p:cNvSpPr txBox="1"/>
          <p:nvPr/>
        </p:nvSpPr>
        <p:spPr>
          <a:xfrm>
            <a:off x="457200" y="2514600"/>
            <a:ext cx="4419600" cy="244475"/>
          </a:xfrm>
          <a:prstGeom prst="rect">
            <a:avLst/>
          </a:prstGeom>
          <a:noFill/>
          <a:ln w="9525">
            <a:noFill/>
          </a:ln>
        </p:spPr>
        <p:txBody>
          <a:bodyPr>
            <a:spAutoFit/>
          </a:bodyPr>
          <a:p>
            <a:pPr>
              <a:spcBef>
                <a:spcPct val="50000"/>
              </a:spcBef>
            </a:pPr>
            <a:endParaRPr sz="1000" b="0" i="1" u="sng">
              <a:effectLst>
                <a:outerShdw blurRad="38100" dist="38100" dir="2700000">
                  <a:srgbClr val="C0C0C0"/>
                </a:outerShdw>
              </a:effectLst>
              <a:latin typeface="Times New Roman" panose="02020603050405020304" pitchFamily="18" charset="0"/>
            </a:endParaRPr>
          </a:p>
        </p:txBody>
      </p:sp>
      <p:sp>
        <p:nvSpPr>
          <p:cNvPr id="109573" name="文本框 109572"/>
          <p:cNvSpPr txBox="1"/>
          <p:nvPr/>
        </p:nvSpPr>
        <p:spPr>
          <a:xfrm>
            <a:off x="304800" y="2667000"/>
            <a:ext cx="4419600" cy="701675"/>
          </a:xfrm>
          <a:prstGeom prst="rect">
            <a:avLst/>
          </a:prstGeom>
          <a:noFill/>
          <a:ln w="9525">
            <a:noFill/>
          </a:ln>
        </p:spPr>
        <p:txBody>
          <a:bodyPr>
            <a:spAutoFit/>
          </a:bodyPr>
          <a:p>
            <a:pPr>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  </a:t>
            </a:r>
            <a:r>
              <a:rPr lang="en-US" altLang="zh-CN" sz="4000">
                <a:solidFill>
                  <a:srgbClr val="66FF33"/>
                </a:solidFill>
                <a:latin typeface="Times New Roman" panose="02020603050405020304" pitchFamily="18" charset="0"/>
              </a:rPr>
              <a:t>C</a:t>
            </a:r>
            <a:endParaRPr lang="en-US" altLang="zh-CN" sz="4000">
              <a:solidFill>
                <a:srgbClr val="66FF33"/>
              </a:solidFill>
              <a:latin typeface="Times New Roman" panose="02020603050405020304" pitchFamily="18"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1618" name="文本框 111617"/>
          <p:cNvSpPr txBox="1"/>
          <p:nvPr/>
        </p:nvSpPr>
        <p:spPr>
          <a:xfrm>
            <a:off x="0" y="155575"/>
            <a:ext cx="9144000" cy="5273675"/>
          </a:xfrm>
          <a:prstGeom prst="rect">
            <a:avLst/>
          </a:prstGeom>
          <a:noFill/>
          <a:ln w="9525">
            <a:noFill/>
          </a:ln>
        </p:spPr>
        <p:txBody>
          <a:bodyPr>
            <a:spAutoFit/>
          </a:bodyPr>
          <a:p>
            <a:pPr eaLnBrk="1" hangingPunct="1"/>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35</a:t>
            </a:r>
            <a:endParaRPr lang="en-US" altLang="zh-CN" sz="4000" dirty="0">
              <a:solidFill>
                <a:srgbClr val="66FF33"/>
              </a:solidFill>
              <a:latin typeface="黑体" panose="02010609060101010101" pitchFamily="2" charset="-122"/>
              <a:ea typeface="黑体" panose="02010609060101010101" pitchFamily="2" charset="-122"/>
            </a:endParaRPr>
          </a:p>
          <a:p>
            <a:pPr eaLnBrk="1" hangingPunct="1"/>
            <a:r>
              <a:rPr lang="zh-CN" altLang="en-US" sz="2800" dirty="0">
                <a:solidFill>
                  <a:schemeClr val="tx1"/>
                </a:solidFill>
                <a:latin typeface="Times New Roman" panose="02020603050405020304" pitchFamily="18" charset="0"/>
              </a:rPr>
              <a:t>近年来科学家发现有</a:t>
            </a:r>
            <a:r>
              <a:rPr lang="en-US" altLang="zh-CN" sz="2800" dirty="0">
                <a:solidFill>
                  <a:schemeClr val="tx1"/>
                </a:solidFill>
                <a:latin typeface="Times New Roman" panose="02020603050405020304" pitchFamily="18" charset="0"/>
              </a:rPr>
              <a:t>100</a:t>
            </a:r>
            <a:r>
              <a:rPr lang="zh-CN" altLang="en-US" sz="2800" dirty="0">
                <a:solidFill>
                  <a:schemeClr val="tx1"/>
                </a:solidFill>
                <a:latin typeface="Times New Roman" panose="02020603050405020304" pitchFamily="18" charset="0"/>
              </a:rPr>
              <a:t>个碳原子构成具有完美对称性的</a:t>
            </a:r>
            <a:r>
              <a:rPr lang="en-US" altLang="zh-CN" sz="2800">
                <a:solidFill>
                  <a:schemeClr val="tx1"/>
                </a:solidFill>
                <a:latin typeface="Times New Roman" panose="02020603050405020304" pitchFamily="18" charset="0"/>
              </a:rPr>
              <a:t>C</a:t>
            </a:r>
            <a:r>
              <a:rPr lang="en-US" altLang="zh-CN" sz="2800" baseline="-30000">
                <a:solidFill>
                  <a:schemeClr val="tx1"/>
                </a:solidFill>
                <a:latin typeface="Times New Roman" panose="02020603050405020304" pitchFamily="18" charset="0"/>
              </a:rPr>
              <a:t>100</a:t>
            </a:r>
            <a:r>
              <a:rPr lang="zh-CN" altLang="en-US" sz="2800" dirty="0">
                <a:solidFill>
                  <a:schemeClr val="tx1"/>
                </a:solidFill>
                <a:latin typeface="Times New Roman" panose="02020603050405020304" pitchFamily="18" charset="0"/>
              </a:rPr>
              <a:t>原子团，最内层是由</a:t>
            </a:r>
            <a:r>
              <a:rPr lang="en-US" altLang="zh-CN" sz="2800" dirty="0">
                <a:solidFill>
                  <a:schemeClr val="tx1"/>
                </a:solidFill>
                <a:latin typeface="Times New Roman" panose="02020603050405020304" pitchFamily="18" charset="0"/>
              </a:rPr>
              <a:t>20</a:t>
            </a:r>
            <a:r>
              <a:rPr lang="zh-CN" altLang="en-US" sz="2800" dirty="0">
                <a:solidFill>
                  <a:schemeClr val="tx1"/>
                </a:solidFill>
                <a:latin typeface="Times New Roman" panose="02020603050405020304" pitchFamily="18" charset="0"/>
              </a:rPr>
              <a:t>个碳原子构成的正十二面体</a:t>
            </a:r>
            <a:r>
              <a:rPr lang="en-US" altLang="zh-CN" sz="2800" dirty="0">
                <a:solidFill>
                  <a:schemeClr val="tx1"/>
                </a:solidFill>
                <a:latin typeface="宋体" panose="02010600030101010101" pitchFamily="2" charset="-122"/>
              </a:rPr>
              <a:t>(</a:t>
            </a:r>
            <a:r>
              <a:rPr lang="zh-CN" altLang="en-US" sz="2800" dirty="0">
                <a:solidFill>
                  <a:schemeClr val="tx1"/>
                </a:solidFill>
                <a:latin typeface="Times New Roman" panose="02020603050405020304" pitchFamily="18" charset="0"/>
              </a:rPr>
              <a:t>即每个碳原子与其它</a:t>
            </a:r>
            <a:r>
              <a:rPr lang="en-US" altLang="zh-CN" sz="2800" dirty="0">
                <a:solidFill>
                  <a:schemeClr val="tx1"/>
                </a:solidFill>
                <a:latin typeface="Times New Roman" panose="02020603050405020304" pitchFamily="18" charset="0"/>
              </a:rPr>
              <a:t>3</a:t>
            </a:r>
            <a:r>
              <a:rPr lang="zh-CN" altLang="en-US" sz="2800" dirty="0">
                <a:solidFill>
                  <a:schemeClr val="tx1"/>
                </a:solidFill>
                <a:latin typeface="Times New Roman" panose="02020603050405020304" pitchFamily="18" charset="0"/>
              </a:rPr>
              <a:t>个碳原子相连</a:t>
            </a:r>
            <a:r>
              <a:rPr lang="en-US" altLang="zh-CN" sz="2800" dirty="0">
                <a:solidFill>
                  <a:schemeClr val="tx1"/>
                </a:solidFill>
                <a:latin typeface="宋体" panose="02010600030101010101" pitchFamily="2" charset="-122"/>
              </a:rPr>
              <a:t>)</a:t>
            </a:r>
            <a:r>
              <a:rPr lang="zh-CN" altLang="en-US" sz="2800" dirty="0">
                <a:solidFill>
                  <a:schemeClr val="tx1"/>
                </a:solidFill>
                <a:latin typeface="Times New Roman" panose="02020603050405020304" pitchFamily="18" charset="0"/>
              </a:rPr>
              <a:t>，外层的</a:t>
            </a:r>
            <a:r>
              <a:rPr lang="en-US" altLang="zh-CN" sz="2800" dirty="0">
                <a:solidFill>
                  <a:schemeClr val="tx1"/>
                </a:solidFill>
                <a:latin typeface="Times New Roman" panose="02020603050405020304" pitchFamily="18" charset="0"/>
              </a:rPr>
              <a:t>60</a:t>
            </a:r>
            <a:r>
              <a:rPr lang="zh-CN" altLang="en-US" sz="2800" dirty="0">
                <a:solidFill>
                  <a:schemeClr val="tx1"/>
                </a:solidFill>
                <a:latin typeface="Times New Roman" panose="02020603050405020304" pitchFamily="18" charset="0"/>
              </a:rPr>
              <a:t>个碳原子形成</a:t>
            </a:r>
            <a:r>
              <a:rPr lang="en-US" altLang="zh-CN" sz="2800" dirty="0">
                <a:solidFill>
                  <a:schemeClr val="tx1"/>
                </a:solidFill>
                <a:latin typeface="Times New Roman" panose="02020603050405020304" pitchFamily="18" charset="0"/>
              </a:rPr>
              <a:t>12</a:t>
            </a:r>
            <a:r>
              <a:rPr lang="zh-CN" altLang="en-US" sz="2800" dirty="0">
                <a:solidFill>
                  <a:schemeClr val="tx1"/>
                </a:solidFill>
                <a:latin typeface="Times New Roman" panose="02020603050405020304" pitchFamily="18" charset="0"/>
              </a:rPr>
              <a:t>个独立的正五边形，处于中间层次的</a:t>
            </a:r>
            <a:r>
              <a:rPr lang="en-US" altLang="zh-CN" sz="2800" dirty="0">
                <a:solidFill>
                  <a:schemeClr val="tx1"/>
                </a:solidFill>
                <a:latin typeface="Times New Roman" panose="02020603050405020304" pitchFamily="18" charset="0"/>
              </a:rPr>
              <a:t>20</a:t>
            </a:r>
            <a:r>
              <a:rPr lang="zh-CN" altLang="en-US" sz="2800" dirty="0">
                <a:solidFill>
                  <a:schemeClr val="tx1"/>
                </a:solidFill>
                <a:latin typeface="Times New Roman" panose="02020603050405020304" pitchFamily="18" charset="0"/>
              </a:rPr>
              <a:t>个碳原子将内、外层碳原子连接在一起，有关</a:t>
            </a:r>
            <a:r>
              <a:rPr lang="en-US" altLang="zh-CN" sz="2800">
                <a:solidFill>
                  <a:schemeClr val="tx1"/>
                </a:solidFill>
                <a:latin typeface="Times New Roman" panose="02020603050405020304" pitchFamily="18" charset="0"/>
              </a:rPr>
              <a:t>C</a:t>
            </a:r>
            <a:r>
              <a:rPr lang="en-US" altLang="zh-CN" sz="2800" baseline="-30000">
                <a:solidFill>
                  <a:schemeClr val="tx1"/>
                </a:solidFill>
                <a:latin typeface="Times New Roman" panose="02020603050405020304" pitchFamily="18" charset="0"/>
              </a:rPr>
              <a:t>100</a:t>
            </a:r>
            <a:r>
              <a:rPr lang="zh-CN" altLang="en-US" sz="2800" dirty="0">
                <a:solidFill>
                  <a:schemeClr val="tx1"/>
                </a:solidFill>
                <a:latin typeface="Times New Roman" panose="02020603050405020304" pitchFamily="18" charset="0"/>
              </a:rPr>
              <a:t>的说法正确的是</a:t>
            </a:r>
            <a:endParaRPr lang="zh-CN" altLang="en-US" sz="2800" dirty="0">
              <a:solidFill>
                <a:schemeClr val="tx1"/>
              </a:solidFill>
              <a:latin typeface="Times New Roman" panose="02020603050405020304" pitchFamily="18" charset="0"/>
            </a:endParaRPr>
          </a:p>
          <a:p>
            <a:pPr eaLnBrk="1" hangingPunct="1"/>
            <a:r>
              <a:rPr lang="en-US" altLang="zh-CN">
                <a:solidFill>
                  <a:schemeClr val="tx1"/>
                </a:solidFill>
                <a:latin typeface="Times New Roman" panose="02020603050405020304" pitchFamily="18" charset="0"/>
              </a:rPr>
              <a:t>A.    C</a:t>
            </a:r>
            <a:r>
              <a:rPr lang="en-US" altLang="zh-CN" baseline="-30000">
                <a:solidFill>
                  <a:schemeClr val="tx1"/>
                </a:solidFill>
                <a:latin typeface="Times New Roman" panose="02020603050405020304" pitchFamily="18" charset="0"/>
              </a:rPr>
              <a:t>100</a:t>
            </a:r>
            <a:r>
              <a:rPr lang="zh-CN" altLang="en-US" dirty="0">
                <a:solidFill>
                  <a:schemeClr val="tx1"/>
                </a:solidFill>
                <a:latin typeface="Times New Roman" panose="02020603050405020304" pitchFamily="18" charset="0"/>
              </a:rPr>
              <a:t>跟石墨性质相似，都是原子晶体	</a:t>
            </a:r>
            <a:endParaRPr lang="zh-CN" altLang="en-US" dirty="0">
              <a:solidFill>
                <a:schemeClr val="tx1"/>
              </a:solidFill>
              <a:latin typeface="Times New Roman" panose="02020603050405020304" pitchFamily="18" charset="0"/>
            </a:endParaRPr>
          </a:p>
          <a:p>
            <a:pPr eaLnBrk="1" hangingPunct="1"/>
            <a:r>
              <a:rPr lang="en-US" altLang="zh-CN">
                <a:solidFill>
                  <a:schemeClr val="tx1"/>
                </a:solidFill>
                <a:latin typeface="Times New Roman" panose="02020603050405020304" pitchFamily="18" charset="0"/>
              </a:rPr>
              <a:t>B.   C</a:t>
            </a:r>
            <a:r>
              <a:rPr lang="en-US" altLang="zh-CN" baseline="-30000">
                <a:solidFill>
                  <a:schemeClr val="tx1"/>
                </a:solidFill>
                <a:latin typeface="Times New Roman" panose="02020603050405020304" pitchFamily="18" charset="0"/>
              </a:rPr>
              <a:t>100</a:t>
            </a:r>
            <a:r>
              <a:rPr lang="zh-CN" altLang="en-US" dirty="0">
                <a:solidFill>
                  <a:schemeClr val="tx1"/>
                </a:solidFill>
                <a:latin typeface="Times New Roman" panose="02020603050405020304" pitchFamily="18" charset="0"/>
              </a:rPr>
              <a:t>中碳碳间均以单键相连</a:t>
            </a:r>
            <a:r>
              <a:rPr lang="en-US" altLang="zh-CN" dirty="0">
                <a:solidFill>
                  <a:schemeClr val="tx1"/>
                </a:solidFill>
                <a:latin typeface="Times New Roman" panose="02020603050405020304" pitchFamily="18" charset="0"/>
              </a:rPr>
              <a:t>,</a:t>
            </a:r>
            <a:r>
              <a:rPr lang="zh-CN" altLang="en-US" dirty="0">
                <a:solidFill>
                  <a:schemeClr val="tx1"/>
                </a:solidFill>
                <a:latin typeface="Times New Roman" panose="02020603050405020304" pitchFamily="18" charset="0"/>
              </a:rPr>
              <a:t>不能发生加成反应</a:t>
            </a:r>
            <a:endParaRPr lang="zh-CN" altLang="en-US" dirty="0">
              <a:solidFill>
                <a:schemeClr val="tx1"/>
              </a:solidFill>
              <a:latin typeface="Times New Roman" panose="02020603050405020304" pitchFamily="18" charset="0"/>
            </a:endParaRPr>
          </a:p>
          <a:p>
            <a:pPr eaLnBrk="1" hangingPunct="1"/>
            <a:r>
              <a:rPr lang="en-US" altLang="zh-CN" dirty="0">
                <a:solidFill>
                  <a:schemeClr val="tx1"/>
                </a:solidFill>
                <a:latin typeface="Times New Roman" panose="02020603050405020304" pitchFamily="18" charset="0"/>
              </a:rPr>
              <a:t>C.  </a:t>
            </a:r>
            <a:r>
              <a:rPr lang="zh-CN" altLang="en-US" dirty="0">
                <a:solidFill>
                  <a:schemeClr val="tx1"/>
                </a:solidFill>
                <a:latin typeface="Times New Roman" panose="02020603050405020304" pitchFamily="18" charset="0"/>
              </a:rPr>
              <a:t>当与足量氢气完全反应</a:t>
            </a:r>
            <a:r>
              <a:rPr lang="en-US" altLang="zh-CN" dirty="0">
                <a:solidFill>
                  <a:schemeClr val="tx1"/>
                </a:solidFill>
                <a:latin typeface="Times New Roman" panose="02020603050405020304" pitchFamily="18" charset="0"/>
              </a:rPr>
              <a:t>,</a:t>
            </a:r>
            <a:r>
              <a:rPr lang="zh-CN" altLang="en-US" dirty="0">
                <a:solidFill>
                  <a:schemeClr val="tx1"/>
                </a:solidFill>
                <a:latin typeface="Times New Roman" panose="02020603050405020304" pitchFamily="18" charset="0"/>
              </a:rPr>
              <a:t>生成物分子式为</a:t>
            </a:r>
            <a:r>
              <a:rPr lang="en-US" altLang="zh-CN">
                <a:solidFill>
                  <a:schemeClr val="tx1"/>
                </a:solidFill>
                <a:latin typeface="Times New Roman" panose="02020603050405020304" pitchFamily="18" charset="0"/>
              </a:rPr>
              <a:t>C</a:t>
            </a:r>
            <a:r>
              <a:rPr lang="en-US" altLang="zh-CN" baseline="-30000">
                <a:solidFill>
                  <a:schemeClr val="tx1"/>
                </a:solidFill>
                <a:latin typeface="Times New Roman" panose="02020603050405020304" pitchFamily="18" charset="0"/>
              </a:rPr>
              <a:t>100</a:t>
            </a:r>
            <a:r>
              <a:rPr lang="en-US" altLang="zh-CN">
                <a:solidFill>
                  <a:schemeClr val="tx1"/>
                </a:solidFill>
                <a:latin typeface="Times New Roman" panose="02020603050405020304" pitchFamily="18" charset="0"/>
              </a:rPr>
              <a:t>H</a:t>
            </a:r>
            <a:r>
              <a:rPr lang="en-US" altLang="zh-CN" baseline="-30000">
                <a:solidFill>
                  <a:schemeClr val="tx1"/>
                </a:solidFill>
                <a:latin typeface="Times New Roman" panose="02020603050405020304" pitchFamily="18" charset="0"/>
              </a:rPr>
              <a:t>60</a:t>
            </a:r>
            <a:endParaRPr lang="en-US" altLang="zh-CN">
              <a:solidFill>
                <a:schemeClr val="tx1"/>
              </a:solidFill>
              <a:latin typeface="Times New Roman" panose="02020603050405020304" pitchFamily="18" charset="0"/>
            </a:endParaRPr>
          </a:p>
          <a:p>
            <a:pPr eaLnBrk="1" hangingPunct="1"/>
            <a:r>
              <a:rPr lang="en-US" altLang="zh-CN" dirty="0">
                <a:solidFill>
                  <a:schemeClr val="tx1"/>
                </a:solidFill>
                <a:latin typeface="Times New Roman" panose="02020603050405020304" pitchFamily="18" charset="0"/>
              </a:rPr>
              <a:t>D. </a:t>
            </a:r>
            <a:r>
              <a:rPr lang="zh-CN" altLang="en-US" dirty="0">
                <a:solidFill>
                  <a:schemeClr val="tx1"/>
                </a:solidFill>
                <a:latin typeface="Times New Roman" panose="02020603050405020304" pitchFamily="18" charset="0"/>
              </a:rPr>
              <a:t>当与足量氟气完全反应，生成物分子式为</a:t>
            </a:r>
            <a:r>
              <a:rPr lang="en-US" altLang="zh-CN">
                <a:solidFill>
                  <a:schemeClr val="tx1"/>
                </a:solidFill>
                <a:latin typeface="Times New Roman" panose="02020603050405020304" pitchFamily="18" charset="0"/>
              </a:rPr>
              <a:t>C</a:t>
            </a:r>
            <a:r>
              <a:rPr lang="en-US" altLang="zh-CN" baseline="-30000">
                <a:solidFill>
                  <a:schemeClr val="tx1"/>
                </a:solidFill>
                <a:latin typeface="Times New Roman" panose="02020603050405020304" pitchFamily="18" charset="0"/>
              </a:rPr>
              <a:t>100</a:t>
            </a:r>
            <a:r>
              <a:rPr lang="en-US" altLang="zh-CN">
                <a:solidFill>
                  <a:schemeClr val="tx1"/>
                </a:solidFill>
                <a:latin typeface="Times New Roman" panose="02020603050405020304" pitchFamily="18" charset="0"/>
              </a:rPr>
              <a:t>F</a:t>
            </a:r>
            <a:r>
              <a:rPr lang="en-US" altLang="zh-CN" baseline="-30000">
                <a:solidFill>
                  <a:schemeClr val="tx1"/>
                </a:solidFill>
                <a:latin typeface="Times New Roman" panose="02020603050405020304" pitchFamily="18" charset="0"/>
              </a:rPr>
              <a:t>20</a:t>
            </a:r>
            <a:r>
              <a:rPr lang="en-US" altLang="zh-CN">
                <a:solidFill>
                  <a:schemeClr val="tx1"/>
                </a:solidFill>
                <a:latin typeface="Times New Roman" panose="02020603050405020304" pitchFamily="18" charset="0"/>
              </a:rPr>
              <a:t> </a:t>
            </a:r>
            <a:endParaRPr lang="en-US" altLang="zh-CN">
              <a:solidFill>
                <a:schemeClr val="tx1"/>
              </a:solidFill>
              <a:latin typeface="Times New Roman" panose="02020603050405020304" pitchFamily="18" charset="0"/>
            </a:endParaRPr>
          </a:p>
        </p:txBody>
      </p:sp>
      <p:sp>
        <p:nvSpPr>
          <p:cNvPr id="111619" name="文本框 111618"/>
          <p:cNvSpPr txBox="1"/>
          <p:nvPr/>
        </p:nvSpPr>
        <p:spPr>
          <a:xfrm>
            <a:off x="304800" y="5791200"/>
            <a:ext cx="4572000" cy="701675"/>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  </a:t>
            </a:r>
            <a:r>
              <a:rPr lang="en-US" altLang="zh-CN" sz="4000">
                <a:solidFill>
                  <a:srgbClr val="66FF33"/>
                </a:solidFill>
                <a:latin typeface="Times New Roman" panose="02020603050405020304" pitchFamily="18" charset="0"/>
              </a:rPr>
              <a:t>C</a:t>
            </a:r>
            <a:endParaRPr lang="en-US" altLang="zh-CN" sz="4000">
              <a:solidFill>
                <a:srgbClr val="66FF33"/>
              </a:solidFill>
              <a:latin typeface="Times New Roman" panose="02020603050405020304" pitchFamily="18" charset="0"/>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2642" name="文本框 112641"/>
          <p:cNvSpPr txBox="1"/>
          <p:nvPr/>
        </p:nvSpPr>
        <p:spPr>
          <a:xfrm>
            <a:off x="152400" y="76200"/>
            <a:ext cx="8991600" cy="5575300"/>
          </a:xfrm>
          <a:prstGeom prst="rect">
            <a:avLst/>
          </a:prstGeom>
          <a:noFill/>
          <a:ln w="9525">
            <a:noFill/>
          </a:ln>
        </p:spPr>
        <p:txBody>
          <a:bodyPr>
            <a:spAutoFit/>
          </a:bodyPr>
          <a:p>
            <a:pPr algn="l" eaLnBrk="1" hangingPunct="1"/>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36</a:t>
            </a:r>
            <a:r>
              <a:rPr lang="en-US" altLang="zh-CN" dirty="0">
                <a:solidFill>
                  <a:schemeClr val="tx1"/>
                </a:solidFill>
                <a:latin typeface="Times New Roman" panose="02020603050405020304" pitchFamily="18" charset="0"/>
              </a:rPr>
              <a:t> </a:t>
            </a:r>
            <a:endParaRPr lang="en-US" altLang="zh-CN" dirty="0">
              <a:solidFill>
                <a:schemeClr val="tx1"/>
              </a:solidFill>
              <a:latin typeface="Times New Roman" panose="02020603050405020304" pitchFamily="18" charset="0"/>
            </a:endParaRPr>
          </a:p>
          <a:p>
            <a:pPr algn="l" eaLnBrk="1" hangingPunct="1"/>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06</a:t>
            </a:r>
            <a:r>
              <a:rPr lang="zh-CN" altLang="en-US" dirty="0">
                <a:solidFill>
                  <a:schemeClr val="tx1"/>
                </a:solidFill>
                <a:latin typeface="Times New Roman" panose="02020603050405020304" pitchFamily="18" charset="0"/>
              </a:rPr>
              <a:t>广东</a:t>
            </a:r>
            <a:r>
              <a:rPr lang="en-US" altLang="zh-CN" dirty="0">
                <a:solidFill>
                  <a:schemeClr val="tx1"/>
                </a:solidFill>
                <a:latin typeface="Times New Roman" panose="02020603050405020304" pitchFamily="18" charset="0"/>
              </a:rPr>
              <a:t>7</a:t>
            </a:r>
            <a:r>
              <a:rPr lang="zh-CN" altLang="en-US" dirty="0">
                <a:solidFill>
                  <a:schemeClr val="tx1"/>
                </a:solidFill>
                <a:latin typeface="Times New Roman" panose="02020603050405020304" pitchFamily="18" charset="0"/>
              </a:rPr>
              <a:t>）下列实验能达到预期目的的是</a:t>
            </a:r>
            <a:endParaRPr lang="zh-CN" altLang="en-US" dirty="0">
              <a:solidFill>
                <a:schemeClr val="tx1"/>
              </a:solidFill>
              <a:latin typeface="Times New Roman" panose="02020603050405020304" pitchFamily="18" charset="0"/>
            </a:endParaRPr>
          </a:p>
          <a:p>
            <a:pPr algn="l" eaLnBrk="1" hangingPunct="1"/>
            <a:r>
              <a:rPr lang="en-US" altLang="zh-CN" dirty="0">
                <a:solidFill>
                  <a:schemeClr val="tx1"/>
                </a:solidFill>
                <a:latin typeface="Times New Roman" panose="02020603050405020304" pitchFamily="18" charset="0"/>
              </a:rPr>
              <a:t>①</a:t>
            </a:r>
            <a:r>
              <a:rPr lang="zh-CN" altLang="en-US" dirty="0">
                <a:solidFill>
                  <a:schemeClr val="tx1"/>
                </a:solidFill>
                <a:latin typeface="Times New Roman" panose="02020603050405020304" pitchFamily="18" charset="0"/>
              </a:rPr>
              <a:t>用乙醇和浓硫酸除去乙酸乙酯中的少量乙酸</a:t>
            </a:r>
            <a:endParaRPr lang="zh-CN" altLang="en-US" dirty="0">
              <a:solidFill>
                <a:schemeClr val="tx1"/>
              </a:solidFill>
              <a:latin typeface="Times New Roman" panose="02020603050405020304" pitchFamily="18" charset="0"/>
            </a:endParaRPr>
          </a:p>
          <a:p>
            <a:pPr algn="l" eaLnBrk="1" hangingPunct="1"/>
            <a:r>
              <a:rPr lang="en-US" altLang="zh-CN" dirty="0">
                <a:solidFill>
                  <a:schemeClr val="tx1"/>
                </a:solidFill>
                <a:latin typeface="Times New Roman" panose="02020603050405020304" pitchFamily="18" charset="0"/>
              </a:rPr>
              <a:t>②</a:t>
            </a:r>
            <a:r>
              <a:rPr lang="zh-CN" altLang="en-US" dirty="0">
                <a:solidFill>
                  <a:schemeClr val="tx1"/>
                </a:solidFill>
                <a:latin typeface="Times New Roman" panose="02020603050405020304" pitchFamily="18" charset="0"/>
              </a:rPr>
              <a:t>将</a:t>
            </a:r>
            <a:r>
              <a:rPr lang="en-US" altLang="zh-CN">
                <a:solidFill>
                  <a:schemeClr val="tx1"/>
                </a:solidFill>
                <a:latin typeface="Times New Roman" panose="02020603050405020304" pitchFamily="18" charset="0"/>
              </a:rPr>
              <a:t>Cl</a:t>
            </a:r>
            <a:r>
              <a:rPr lang="en-US" altLang="zh-CN" baseline="-30000">
                <a:solidFill>
                  <a:schemeClr val="tx1"/>
                </a:solidFill>
                <a:latin typeface="Times New Roman" panose="02020603050405020304" pitchFamily="18" charset="0"/>
              </a:rPr>
              <a:t>2</a:t>
            </a:r>
            <a:r>
              <a:rPr lang="zh-CN" altLang="en-US" dirty="0">
                <a:solidFill>
                  <a:schemeClr val="tx1"/>
                </a:solidFill>
                <a:latin typeface="Times New Roman" panose="02020603050405020304" pitchFamily="18" charset="0"/>
              </a:rPr>
              <a:t>的制备和性质实验联合进行以减少实验中的空气污染</a:t>
            </a:r>
            <a:endParaRPr lang="zh-CN" altLang="en-US" dirty="0">
              <a:solidFill>
                <a:schemeClr val="tx1"/>
              </a:solidFill>
              <a:latin typeface="Times New Roman" panose="02020603050405020304" pitchFamily="18" charset="0"/>
            </a:endParaRPr>
          </a:p>
          <a:p>
            <a:pPr algn="l" eaLnBrk="1" hangingPunct="1"/>
            <a:r>
              <a:rPr lang="en-US" altLang="zh-CN" dirty="0">
                <a:solidFill>
                  <a:schemeClr val="tx1"/>
                </a:solidFill>
                <a:latin typeface="Times New Roman" panose="02020603050405020304" pitchFamily="18" charset="0"/>
              </a:rPr>
              <a:t>③</a:t>
            </a:r>
            <a:r>
              <a:rPr lang="zh-CN" altLang="en-US" dirty="0">
                <a:solidFill>
                  <a:schemeClr val="tx1"/>
                </a:solidFill>
                <a:latin typeface="Times New Roman" panose="02020603050405020304" pitchFamily="18" charset="0"/>
              </a:rPr>
              <a:t>用食醋和澄清石灰水验证蛋壳中含有碳酸盐</a:t>
            </a:r>
            <a:endParaRPr lang="zh-CN" altLang="en-US" dirty="0">
              <a:solidFill>
                <a:schemeClr val="tx1"/>
              </a:solidFill>
              <a:latin typeface="Times New Roman" panose="02020603050405020304" pitchFamily="18" charset="0"/>
            </a:endParaRPr>
          </a:p>
          <a:p>
            <a:pPr algn="l" eaLnBrk="1" hangingPunct="1"/>
            <a:r>
              <a:rPr lang="en-US" altLang="zh-CN" dirty="0">
                <a:solidFill>
                  <a:schemeClr val="tx1"/>
                </a:solidFill>
                <a:latin typeface="Times New Roman" panose="02020603050405020304" pitchFamily="18" charset="0"/>
              </a:rPr>
              <a:t>④</a:t>
            </a:r>
            <a:r>
              <a:rPr lang="zh-CN" altLang="en-US" dirty="0">
                <a:solidFill>
                  <a:schemeClr val="tx1"/>
                </a:solidFill>
                <a:latin typeface="Times New Roman" panose="02020603050405020304" pitchFamily="18" charset="0"/>
              </a:rPr>
              <a:t>用硝酸钡溶液鉴别硫酸根离子与亚硫酸根离子</a:t>
            </a:r>
            <a:endParaRPr lang="zh-CN" altLang="en-US" dirty="0">
              <a:solidFill>
                <a:schemeClr val="tx1"/>
              </a:solidFill>
              <a:latin typeface="Times New Roman" panose="02020603050405020304" pitchFamily="18" charset="0"/>
            </a:endParaRPr>
          </a:p>
          <a:p>
            <a:pPr algn="l" eaLnBrk="1" hangingPunct="1"/>
            <a:r>
              <a:rPr lang="en-US" altLang="zh-CN" dirty="0">
                <a:solidFill>
                  <a:schemeClr val="tx1"/>
                </a:solidFill>
                <a:latin typeface="Times New Roman" panose="02020603050405020304" pitchFamily="18" charset="0"/>
              </a:rPr>
              <a:t>⑤</a:t>
            </a:r>
            <a:r>
              <a:rPr lang="zh-CN" altLang="en-US" dirty="0">
                <a:solidFill>
                  <a:schemeClr val="tx1"/>
                </a:solidFill>
                <a:latin typeface="Times New Roman" panose="02020603050405020304" pitchFamily="18" charset="0"/>
              </a:rPr>
              <a:t>用溴水检验汽油中是否含有不饱和脂肪烃</a:t>
            </a:r>
            <a:endParaRPr lang="zh-CN" altLang="en-US" dirty="0">
              <a:solidFill>
                <a:schemeClr val="tx1"/>
              </a:solidFill>
              <a:latin typeface="Times New Roman" panose="02020603050405020304" pitchFamily="18" charset="0"/>
            </a:endParaRPr>
          </a:p>
          <a:p>
            <a:pPr algn="l" eaLnBrk="1" hangingPunct="1"/>
            <a:r>
              <a:rPr lang="zh-CN" altLang="en-US" dirty="0">
                <a:solidFill>
                  <a:schemeClr val="tx1"/>
                </a:solidFill>
                <a:latin typeface="Times New Roman" panose="02020603050405020304" pitchFamily="18" charset="0"/>
              </a:rPr>
              <a:t> </a:t>
            </a:r>
            <a:endParaRPr lang="zh-CN" altLang="en-US" dirty="0">
              <a:solidFill>
                <a:schemeClr val="tx1"/>
              </a:solidFill>
              <a:latin typeface="Times New Roman" panose="02020603050405020304" pitchFamily="18" charset="0"/>
            </a:endParaRPr>
          </a:p>
          <a:p>
            <a:pPr algn="l" eaLnBrk="1" hangingPunct="1"/>
            <a:r>
              <a:rPr lang="en-US" altLang="zh-CN" dirty="0">
                <a:solidFill>
                  <a:schemeClr val="tx1"/>
                </a:solidFill>
                <a:latin typeface="Times New Roman" panose="02020603050405020304" pitchFamily="18" charset="0"/>
              </a:rPr>
              <a:t>A</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①②③	                  B</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①③④	                              C</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②③⑤	                  D.  </a:t>
            </a:r>
            <a:r>
              <a:rPr lang="en-US" altLang="zh-CN">
                <a:solidFill>
                  <a:schemeClr val="tx1"/>
                </a:solidFill>
                <a:latin typeface="Times New Roman" panose="02020603050405020304" pitchFamily="18" charset="0"/>
              </a:rPr>
              <a:t> ②④⑤</a:t>
            </a:r>
            <a:endParaRPr lang="en-US" altLang="zh-CN">
              <a:solidFill>
                <a:schemeClr val="tx1"/>
              </a:solidFill>
              <a:latin typeface="Times New Roman" panose="02020603050405020304" pitchFamily="18" charset="0"/>
            </a:endParaRPr>
          </a:p>
        </p:txBody>
      </p:sp>
      <p:sp>
        <p:nvSpPr>
          <p:cNvPr id="112644" name="文本框 112643"/>
          <p:cNvSpPr txBox="1"/>
          <p:nvPr/>
        </p:nvSpPr>
        <p:spPr>
          <a:xfrm>
            <a:off x="304800" y="6019800"/>
            <a:ext cx="4038600" cy="457200"/>
          </a:xfrm>
          <a:prstGeom prst="rect">
            <a:avLst/>
          </a:prstGeom>
          <a:noFill/>
          <a:ln w="9525">
            <a:noFill/>
          </a:ln>
        </p:spPr>
        <p:txBody>
          <a:bodyPr>
            <a:spAutoFit/>
          </a:bodyPr>
          <a:p>
            <a:pPr algn="l" eaLnBrk="1" hangingPunct="1">
              <a:spcBef>
                <a:spcPct val="50000"/>
              </a:spcBef>
            </a:pPr>
            <a:endParaRPr sz="2400" b="0">
              <a:solidFill>
                <a:schemeClr val="tx1"/>
              </a:solidFill>
              <a:latin typeface="Times New Roman" panose="02020603050405020304" pitchFamily="18" charset="0"/>
            </a:endParaRPr>
          </a:p>
        </p:txBody>
      </p:sp>
      <p:sp>
        <p:nvSpPr>
          <p:cNvPr id="112645" name="文本框 112644"/>
          <p:cNvSpPr txBox="1"/>
          <p:nvPr/>
        </p:nvSpPr>
        <p:spPr>
          <a:xfrm>
            <a:off x="152400" y="5715000"/>
            <a:ext cx="5029200" cy="701675"/>
          </a:xfrm>
          <a:prstGeom prst="rect">
            <a:avLst/>
          </a:prstGeom>
          <a:noFill/>
          <a:ln w="9525">
            <a:noFill/>
          </a:ln>
        </p:spPr>
        <p:txBody>
          <a:bodyPr>
            <a:spAutoFit/>
          </a:bodyPr>
          <a:p>
            <a:pPr algn="l" eaLnBrk="1" hangingPunct="1">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 </a:t>
            </a:r>
            <a:r>
              <a:rPr lang="en-US" altLang="zh-CN">
                <a:solidFill>
                  <a:srgbClr val="66FF33"/>
                </a:solidFill>
                <a:latin typeface="Times New Roman" panose="02020603050405020304" pitchFamily="18" charset="0"/>
              </a:rPr>
              <a:t>C</a:t>
            </a:r>
            <a:r>
              <a:rPr lang="zh-CN" altLang="en-US">
                <a:solidFill>
                  <a:srgbClr val="66FF33"/>
                </a:solidFill>
                <a:latin typeface="Times New Roman" panose="02020603050405020304" pitchFamily="18" charset="0"/>
              </a:rPr>
              <a:t>．</a:t>
            </a:r>
            <a:r>
              <a:rPr lang="en-US" altLang="zh-CN">
                <a:solidFill>
                  <a:srgbClr val="66FF33"/>
                </a:solidFill>
                <a:latin typeface="Times New Roman" panose="02020603050405020304" pitchFamily="18" charset="0"/>
              </a:rPr>
              <a:t>②③⑤</a:t>
            </a:r>
            <a:endParaRPr lang="en-US" altLang="zh-CN">
              <a:solidFill>
                <a:srgbClr val="66FF33"/>
              </a:solidFill>
              <a:latin typeface="Times New Roman" panose="02020603050405020304" pitchFamily="18"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4690" name="文本框 114689"/>
          <p:cNvSpPr txBox="1"/>
          <p:nvPr/>
        </p:nvSpPr>
        <p:spPr>
          <a:xfrm>
            <a:off x="152400" y="304800"/>
            <a:ext cx="8915400" cy="5395913"/>
          </a:xfrm>
          <a:prstGeom prst="rect">
            <a:avLst/>
          </a:prstGeom>
          <a:noFill/>
          <a:ln w="9525">
            <a:noFill/>
          </a:ln>
        </p:spPr>
        <p:txBody>
          <a:bodyPr>
            <a:spAutoFit/>
          </a:bodyPr>
          <a:p>
            <a:pPr algn="l" eaLnBrk="1" hangingPunct="1">
              <a:spcBef>
                <a:spcPct val="50000"/>
              </a:spcBef>
            </a:pPr>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37</a:t>
            </a:r>
            <a:endParaRPr lang="en-US" altLang="zh-CN" sz="4000" dirty="0">
              <a:solidFill>
                <a:srgbClr val="66FF33"/>
              </a:solidFill>
              <a:latin typeface="黑体" panose="02010609060101010101" pitchFamily="2" charset="-122"/>
              <a:ea typeface="黑体" panose="02010609060101010101" pitchFamily="2" charset="-122"/>
            </a:endParaRPr>
          </a:p>
          <a:p>
            <a:pPr algn="l" eaLnBrk="1" hangingPunct="1">
              <a:spcBef>
                <a:spcPct val="50000"/>
              </a:spcBef>
            </a:pPr>
            <a:r>
              <a:rPr lang="zh-CN" altLang="en-US" dirty="0">
                <a:solidFill>
                  <a:schemeClr val="tx1"/>
                </a:solidFill>
                <a:latin typeface="宋体" panose="02010600030101010101" pitchFamily="2" charset="-122"/>
              </a:rPr>
              <a:t>下列物质性质的变化规律与分子间作用力有关的是　　　　　　　　（</a:t>
            </a:r>
            <a:r>
              <a:rPr lang="zh-CN" altLang="en-US" dirty="0">
                <a:solidFill>
                  <a:schemeClr val="tx1"/>
                </a:solidFill>
                <a:latin typeface="Times New Roman" panose="02020603050405020304" pitchFamily="18" charset="0"/>
                <a:cs typeface="Arial Unicode MS" charset="0"/>
              </a:rPr>
              <a:t>    </a:t>
            </a:r>
            <a:r>
              <a:rPr lang="zh-CN" altLang="en-US" dirty="0">
                <a:solidFill>
                  <a:schemeClr val="tx1"/>
                </a:solidFill>
                <a:latin typeface="宋体" panose="02010600030101010101" pitchFamily="2" charset="-122"/>
              </a:rPr>
              <a:t>）</a:t>
            </a:r>
            <a:endParaRPr lang="zh-CN" altLang="en-US" dirty="0">
              <a:solidFill>
                <a:schemeClr val="tx1"/>
              </a:solidFill>
              <a:latin typeface="Times New Roman" panose="02020603050405020304" pitchFamily="18" charset="0"/>
              <a:cs typeface="Arial Unicode MS" charset="0"/>
            </a:endParaRPr>
          </a:p>
          <a:p>
            <a:pPr algn="l" eaLnBrk="1" hangingPunct="1">
              <a:spcBef>
                <a:spcPct val="50000"/>
              </a:spcBef>
            </a:pPr>
            <a:r>
              <a:rPr lang="en-US" altLang="zh-CN">
                <a:solidFill>
                  <a:schemeClr val="tx1"/>
                </a:solidFill>
                <a:latin typeface="Times New Roman" panose="02020603050405020304" pitchFamily="18" charset="0"/>
                <a:cs typeface="Arial Unicode MS" charset="0"/>
              </a:rPr>
              <a:t>A</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cs typeface="Arial Unicode MS" charset="0"/>
              </a:rPr>
              <a:t>HF</a:t>
            </a:r>
            <a:r>
              <a:rPr lang="zh-CN" altLang="en-US">
                <a:solidFill>
                  <a:schemeClr val="tx1"/>
                </a:solidFill>
                <a:latin typeface="宋体" panose="02010600030101010101" pitchFamily="2" charset="-122"/>
              </a:rPr>
              <a:t>、</a:t>
            </a:r>
            <a:r>
              <a:rPr lang="en-US" altLang="zh-CN" err="1">
                <a:solidFill>
                  <a:schemeClr val="tx1"/>
                </a:solidFill>
                <a:latin typeface="Times New Roman" panose="02020603050405020304" pitchFamily="18" charset="0"/>
                <a:cs typeface="Arial Unicode MS" charset="0"/>
              </a:rPr>
              <a:t>HCl</a:t>
            </a:r>
            <a:r>
              <a:rPr lang="zh-CN" altLang="en-US">
                <a:solidFill>
                  <a:schemeClr val="tx1"/>
                </a:solidFill>
                <a:latin typeface="宋体" panose="02010600030101010101" pitchFamily="2" charset="-122"/>
              </a:rPr>
              <a:t>、</a:t>
            </a:r>
            <a:r>
              <a:rPr lang="en-US" altLang="zh-CN" err="1">
                <a:solidFill>
                  <a:schemeClr val="tx1"/>
                </a:solidFill>
                <a:latin typeface="Times New Roman" panose="02020603050405020304" pitchFamily="18" charset="0"/>
                <a:cs typeface="Arial Unicode MS" charset="0"/>
              </a:rPr>
              <a:t>HBr</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cs typeface="Arial Unicode MS" charset="0"/>
              </a:rPr>
              <a:t>HI</a:t>
            </a:r>
            <a:r>
              <a:rPr lang="zh-CN" altLang="en-US" dirty="0">
                <a:solidFill>
                  <a:schemeClr val="tx1"/>
                </a:solidFill>
                <a:latin typeface="宋体" panose="02010600030101010101" pitchFamily="2" charset="-122"/>
              </a:rPr>
              <a:t>的热稳定性依次减弱</a:t>
            </a:r>
            <a:endParaRPr lang="zh-CN" altLang="en-US" dirty="0">
              <a:solidFill>
                <a:schemeClr val="tx1"/>
              </a:solidFill>
              <a:latin typeface="Times New Roman" panose="02020603050405020304" pitchFamily="18" charset="0"/>
              <a:cs typeface="Arial Unicode MS" charset="0"/>
            </a:endParaRPr>
          </a:p>
          <a:p>
            <a:pPr algn="l" eaLnBrk="1" hangingPunct="1">
              <a:spcBef>
                <a:spcPct val="50000"/>
              </a:spcBef>
            </a:pPr>
            <a:r>
              <a:rPr lang="en-US" altLang="zh-CN">
                <a:solidFill>
                  <a:schemeClr val="tx1"/>
                </a:solidFill>
                <a:latin typeface="Times New Roman" panose="02020603050405020304" pitchFamily="18" charset="0"/>
                <a:cs typeface="Arial Unicode MS" charset="0"/>
              </a:rPr>
              <a:t>B</a:t>
            </a:r>
            <a:r>
              <a:rPr lang="zh-CN" altLang="en-US" dirty="0">
                <a:solidFill>
                  <a:schemeClr val="tx1"/>
                </a:solidFill>
                <a:latin typeface="宋体" panose="02010600030101010101" pitchFamily="2" charset="-122"/>
              </a:rPr>
              <a:t>．金刚石的硬度大于硅，其熔、沸点也高于硅</a:t>
            </a:r>
            <a:endParaRPr lang="zh-CN" altLang="en-US" dirty="0">
              <a:solidFill>
                <a:schemeClr val="tx1"/>
              </a:solidFill>
              <a:latin typeface="Times New Roman" panose="02020603050405020304" pitchFamily="18" charset="0"/>
              <a:cs typeface="Arial Unicode MS" charset="0"/>
            </a:endParaRPr>
          </a:p>
          <a:p>
            <a:pPr algn="l" eaLnBrk="1" hangingPunct="1">
              <a:spcBef>
                <a:spcPct val="50000"/>
              </a:spcBef>
            </a:pPr>
            <a:r>
              <a:rPr lang="en-US" altLang="zh-CN">
                <a:solidFill>
                  <a:schemeClr val="tx1"/>
                </a:solidFill>
                <a:latin typeface="Times New Roman" panose="02020603050405020304" pitchFamily="18" charset="0"/>
                <a:cs typeface="Arial Unicode MS" charset="0"/>
              </a:rPr>
              <a:t>C</a:t>
            </a:r>
            <a:r>
              <a:rPr lang="zh-CN" altLang="en-US">
                <a:solidFill>
                  <a:schemeClr val="tx1"/>
                </a:solidFill>
                <a:latin typeface="宋体" panose="02010600030101010101" pitchFamily="2" charset="-122"/>
              </a:rPr>
              <a:t>．</a:t>
            </a:r>
            <a:r>
              <a:rPr lang="en-US" altLang="zh-CN" err="1">
                <a:solidFill>
                  <a:schemeClr val="tx1"/>
                </a:solidFill>
                <a:latin typeface="Times New Roman" panose="02020603050405020304" pitchFamily="18" charset="0"/>
                <a:cs typeface="Arial Unicode MS" charset="0"/>
              </a:rPr>
              <a:t>NaF</a:t>
            </a:r>
            <a:r>
              <a:rPr lang="zh-CN" altLang="en-US">
                <a:solidFill>
                  <a:schemeClr val="tx1"/>
                </a:solidFill>
                <a:latin typeface="宋体" panose="02010600030101010101" pitchFamily="2" charset="-122"/>
              </a:rPr>
              <a:t>、</a:t>
            </a:r>
            <a:r>
              <a:rPr lang="en-US" altLang="zh-CN" err="1">
                <a:solidFill>
                  <a:schemeClr val="tx1"/>
                </a:solidFill>
                <a:latin typeface="Times New Roman" panose="02020603050405020304" pitchFamily="18" charset="0"/>
                <a:cs typeface="Arial Unicode MS" charset="0"/>
              </a:rPr>
              <a:t>NaCl</a:t>
            </a:r>
            <a:r>
              <a:rPr lang="zh-CN" altLang="en-US">
                <a:solidFill>
                  <a:schemeClr val="tx1"/>
                </a:solidFill>
                <a:latin typeface="宋体" panose="02010600030101010101" pitchFamily="2" charset="-122"/>
              </a:rPr>
              <a:t>、</a:t>
            </a:r>
            <a:r>
              <a:rPr lang="en-US" altLang="zh-CN" err="1">
                <a:solidFill>
                  <a:schemeClr val="tx1"/>
                </a:solidFill>
                <a:latin typeface="Times New Roman" panose="02020603050405020304" pitchFamily="18" charset="0"/>
                <a:cs typeface="Arial Unicode MS" charset="0"/>
              </a:rPr>
              <a:t>NaBr</a:t>
            </a:r>
            <a:r>
              <a:rPr lang="zh-CN" altLang="en-US">
                <a:solidFill>
                  <a:schemeClr val="tx1"/>
                </a:solidFill>
                <a:latin typeface="宋体" panose="02010600030101010101" pitchFamily="2" charset="-122"/>
              </a:rPr>
              <a:t>、</a:t>
            </a:r>
            <a:r>
              <a:rPr lang="en-US" altLang="zh-CN" err="1">
                <a:solidFill>
                  <a:schemeClr val="tx1"/>
                </a:solidFill>
                <a:latin typeface="Times New Roman" panose="02020603050405020304" pitchFamily="18" charset="0"/>
                <a:cs typeface="Arial Unicode MS" charset="0"/>
              </a:rPr>
              <a:t>NaI</a:t>
            </a:r>
            <a:r>
              <a:rPr lang="zh-CN" altLang="en-US" dirty="0">
                <a:solidFill>
                  <a:schemeClr val="tx1"/>
                </a:solidFill>
                <a:latin typeface="宋体" panose="02010600030101010101" pitchFamily="2" charset="-122"/>
              </a:rPr>
              <a:t>的熔点依次降低</a:t>
            </a:r>
            <a:endParaRPr lang="zh-CN" altLang="en-US" dirty="0">
              <a:solidFill>
                <a:schemeClr val="tx1"/>
              </a:solidFill>
              <a:latin typeface="Times New Roman" panose="02020603050405020304" pitchFamily="18" charset="0"/>
              <a:cs typeface="Arial Unicode MS" charset="0"/>
            </a:endParaRPr>
          </a:p>
          <a:p>
            <a:pPr algn="l" eaLnBrk="1" hangingPunct="1">
              <a:spcBef>
                <a:spcPct val="50000"/>
              </a:spcBef>
            </a:pPr>
            <a:r>
              <a:rPr lang="en-US" altLang="zh-CN">
                <a:solidFill>
                  <a:schemeClr val="tx1"/>
                </a:solidFill>
                <a:latin typeface="Times New Roman" panose="02020603050405020304" pitchFamily="18" charset="0"/>
                <a:cs typeface="Arial Unicode MS" charset="0"/>
              </a:rPr>
              <a:t>D</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cs typeface="Arial Unicode MS" charset="0"/>
              </a:rPr>
              <a:t>F</a:t>
            </a:r>
            <a:r>
              <a:rPr lang="en-US" altLang="zh-CN" baseline="-30000">
                <a:solidFill>
                  <a:schemeClr val="tx1"/>
                </a:solidFill>
                <a:latin typeface="Times New Roman" panose="02020603050405020304" pitchFamily="18" charset="0"/>
                <a:cs typeface="Arial Unicode MS" charset="0"/>
              </a:rPr>
              <a:t>2</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cs typeface="Arial Unicode MS" charset="0"/>
              </a:rPr>
              <a:t>Cl</a:t>
            </a:r>
            <a:r>
              <a:rPr lang="en-US" altLang="zh-CN" baseline="-30000">
                <a:solidFill>
                  <a:schemeClr val="tx1"/>
                </a:solidFill>
                <a:latin typeface="Times New Roman" panose="02020603050405020304" pitchFamily="18" charset="0"/>
                <a:cs typeface="Arial Unicode MS" charset="0"/>
              </a:rPr>
              <a:t>2</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cs typeface="Arial Unicode MS" charset="0"/>
              </a:rPr>
              <a:t>Br</a:t>
            </a:r>
            <a:r>
              <a:rPr lang="en-US" altLang="zh-CN" baseline="-30000">
                <a:solidFill>
                  <a:schemeClr val="tx1"/>
                </a:solidFill>
                <a:latin typeface="Times New Roman" panose="02020603050405020304" pitchFamily="18" charset="0"/>
                <a:cs typeface="Arial Unicode MS" charset="0"/>
              </a:rPr>
              <a:t>2</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cs typeface="Arial Unicode MS" charset="0"/>
              </a:rPr>
              <a:t>I</a:t>
            </a:r>
            <a:r>
              <a:rPr lang="en-US" altLang="zh-CN" baseline="-30000">
                <a:solidFill>
                  <a:schemeClr val="tx1"/>
                </a:solidFill>
                <a:latin typeface="Times New Roman" panose="02020603050405020304" pitchFamily="18" charset="0"/>
                <a:cs typeface="Arial Unicode MS" charset="0"/>
              </a:rPr>
              <a:t>2</a:t>
            </a:r>
            <a:r>
              <a:rPr lang="zh-CN" altLang="en-US" dirty="0">
                <a:solidFill>
                  <a:schemeClr val="tx1"/>
                </a:solidFill>
                <a:latin typeface="宋体" panose="02010600030101010101" pitchFamily="2" charset="-122"/>
              </a:rPr>
              <a:t>的熔、沸点逐渐升高</a:t>
            </a:r>
            <a:endParaRPr lang="zh-CN" altLang="en-US" dirty="0">
              <a:solidFill>
                <a:schemeClr val="tx1"/>
              </a:solidFill>
              <a:latin typeface="Times New Roman" panose="02020603050405020304" pitchFamily="18" charset="0"/>
              <a:cs typeface="Arial Unicode MS" charset="0"/>
            </a:endParaRPr>
          </a:p>
          <a:p>
            <a:pPr algn="l" eaLnBrk="1" hangingPunct="1">
              <a:spcBef>
                <a:spcPct val="50000"/>
              </a:spcBef>
            </a:pPr>
            <a:endParaRPr lang="zh-CN" altLang="en-US" sz="2400">
              <a:solidFill>
                <a:schemeClr val="tx1"/>
              </a:solidFill>
              <a:latin typeface="Times New Roman" panose="02020603050405020304" pitchFamily="18" charset="0"/>
            </a:endParaRPr>
          </a:p>
        </p:txBody>
      </p:sp>
      <p:sp>
        <p:nvSpPr>
          <p:cNvPr id="114691" name="文本框 114690"/>
          <p:cNvSpPr txBox="1"/>
          <p:nvPr/>
        </p:nvSpPr>
        <p:spPr>
          <a:xfrm>
            <a:off x="609600" y="5334000"/>
            <a:ext cx="6400800" cy="701675"/>
          </a:xfrm>
          <a:prstGeom prst="rect">
            <a:avLst/>
          </a:prstGeom>
          <a:noFill/>
          <a:ln w="9525">
            <a:noFill/>
          </a:ln>
        </p:spPr>
        <p:txBody>
          <a:bodyPr>
            <a:spAutoFit/>
          </a:bodyPr>
          <a:p>
            <a:pPr>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    </a:t>
            </a:r>
            <a:r>
              <a:rPr lang="en-US" altLang="zh-CN" sz="4000">
                <a:solidFill>
                  <a:srgbClr val="66FF33"/>
                </a:solidFill>
                <a:latin typeface="Times New Roman" panose="02020603050405020304" pitchFamily="18" charset="0"/>
              </a:rPr>
              <a:t>D</a:t>
            </a:r>
            <a:endParaRPr lang="en-US" altLang="zh-CN" sz="4000">
              <a:solidFill>
                <a:srgbClr val="66FF33"/>
              </a:solidFill>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22535" name="文本框 22534"/>
          <p:cNvSpPr txBox="1"/>
          <p:nvPr/>
        </p:nvSpPr>
        <p:spPr>
          <a:xfrm>
            <a:off x="381000" y="304800"/>
            <a:ext cx="8458200" cy="3722688"/>
          </a:xfrm>
          <a:prstGeom prst="rect">
            <a:avLst/>
          </a:prstGeom>
          <a:noFill/>
          <a:ln w="9525">
            <a:noFill/>
          </a:ln>
        </p:spPr>
        <p:txBody>
          <a:bodyPr>
            <a:spAutoFit/>
          </a:bodyPr>
          <a:p>
            <a:pPr algn="l" eaLnBrk="1" hangingPunct="1">
              <a:spcBef>
                <a:spcPct val="50000"/>
              </a:spcBef>
            </a:pPr>
            <a:r>
              <a:rPr lang="en-US" altLang="zh-CN" sz="3600" dirty="0">
                <a:solidFill>
                  <a:schemeClr val="tx1"/>
                </a:solidFill>
                <a:latin typeface="Times New Roman" panose="02020603050405020304" pitchFamily="18" charset="0"/>
              </a:rPr>
              <a:t>[</a:t>
            </a:r>
            <a:r>
              <a:rPr lang="zh-CN" altLang="en-US" sz="4000" dirty="0">
                <a:solidFill>
                  <a:srgbClr val="FF0000"/>
                </a:solidFill>
                <a:latin typeface="华文新魏" pitchFamily="2" charset="-122"/>
                <a:ea typeface="华文新魏" pitchFamily="2" charset="-122"/>
              </a:rPr>
              <a:t>正确解答</a:t>
            </a:r>
            <a:r>
              <a:rPr lang="en-US" altLang="zh-CN" sz="3600" dirty="0">
                <a:solidFill>
                  <a:schemeClr val="tx1"/>
                </a:solidFill>
                <a:latin typeface="Times New Roman" panose="02020603050405020304" pitchFamily="18" charset="0"/>
              </a:rPr>
              <a:t>]</a:t>
            </a:r>
            <a:endParaRPr lang="en-US" altLang="zh-CN" sz="3600" dirty="0">
              <a:solidFill>
                <a:schemeClr val="tx1"/>
              </a:solidFill>
              <a:latin typeface="Times New Roman" panose="02020603050405020304" pitchFamily="18" charset="0"/>
            </a:endParaRPr>
          </a:p>
          <a:p>
            <a:pPr algn="l" eaLnBrk="1" hangingPunct="1">
              <a:spcBef>
                <a:spcPct val="50000"/>
              </a:spcBef>
            </a:pPr>
            <a:r>
              <a:rPr lang="zh-CN" altLang="en-US" sz="3600" dirty="0">
                <a:solidFill>
                  <a:schemeClr val="tx1"/>
                </a:solidFill>
                <a:latin typeface="宋体" panose="02010600030101010101" pitchFamily="2" charset="-122"/>
              </a:rPr>
              <a:t>根据题意，反应过程中</a:t>
            </a:r>
            <a:r>
              <a:rPr lang="en-US" altLang="zh-CN" sz="3600">
                <a:solidFill>
                  <a:schemeClr val="tx1"/>
                </a:solidFill>
                <a:latin typeface="Times New Roman" panose="02020603050405020304" pitchFamily="18" charset="0"/>
              </a:rPr>
              <a:t>F</a:t>
            </a:r>
            <a:r>
              <a:rPr lang="en-US" altLang="zh-CN" sz="2800">
                <a:solidFill>
                  <a:schemeClr val="tx1"/>
                </a:solidFill>
                <a:latin typeface="Times New Roman" panose="02020603050405020304" pitchFamily="18" charset="0"/>
              </a:rPr>
              <a:t>2</a:t>
            </a:r>
            <a:r>
              <a:rPr lang="zh-CN" altLang="en-US" sz="3600">
                <a:solidFill>
                  <a:schemeClr val="tx1"/>
                </a:solidFill>
                <a:latin typeface="宋体" panose="02010600030101010101" pitchFamily="2" charset="-122"/>
              </a:rPr>
              <a:t>与</a:t>
            </a:r>
            <a:r>
              <a:rPr lang="en-US" altLang="zh-CN" sz="3600" err="1">
                <a:solidFill>
                  <a:schemeClr val="tx1"/>
                </a:solidFill>
                <a:latin typeface="Times New Roman" panose="02020603050405020304" pitchFamily="18" charset="0"/>
              </a:rPr>
              <a:t>NaOH</a:t>
            </a:r>
            <a:r>
              <a:rPr lang="zh-CN" altLang="en-US" sz="3600" dirty="0">
                <a:solidFill>
                  <a:schemeClr val="tx1"/>
                </a:solidFill>
                <a:latin typeface="宋体" panose="02010600030101010101" pitchFamily="2" charset="-122"/>
              </a:rPr>
              <a:t>的物质的量之比为</a:t>
            </a:r>
            <a:r>
              <a:rPr lang="en-US" altLang="zh-CN" sz="3600" dirty="0">
                <a:solidFill>
                  <a:schemeClr val="tx1"/>
                </a:solidFill>
                <a:latin typeface="Times New Roman" panose="02020603050405020304" pitchFamily="18" charset="0"/>
              </a:rPr>
              <a:t>1</a:t>
            </a:r>
            <a:r>
              <a:rPr lang="zh-CN" altLang="en-US" sz="3600" dirty="0">
                <a:solidFill>
                  <a:schemeClr val="tx1"/>
                </a:solidFill>
                <a:latin typeface="宋体" panose="02010600030101010101" pitchFamily="2" charset="-122"/>
              </a:rPr>
              <a:t>：</a:t>
            </a:r>
            <a:r>
              <a:rPr lang="en-US" altLang="zh-CN" sz="3600" dirty="0">
                <a:solidFill>
                  <a:schemeClr val="tx1"/>
                </a:solidFill>
                <a:latin typeface="Times New Roman" panose="02020603050405020304" pitchFamily="18" charset="0"/>
              </a:rPr>
              <a:t>1</a:t>
            </a:r>
            <a:r>
              <a:rPr lang="zh-CN" altLang="en-US" sz="3600" dirty="0">
                <a:solidFill>
                  <a:schemeClr val="tx1"/>
                </a:solidFill>
                <a:latin typeface="宋体" panose="02010600030101010101" pitchFamily="2" charset="-122"/>
              </a:rPr>
              <a:t>，且已知反应中有产物</a:t>
            </a:r>
            <a:r>
              <a:rPr lang="en-US" altLang="zh-CN" sz="3600" err="1">
                <a:solidFill>
                  <a:schemeClr val="tx1"/>
                </a:solidFill>
                <a:latin typeface="Times New Roman" panose="02020603050405020304" pitchFamily="18" charset="0"/>
              </a:rPr>
              <a:t>NaF</a:t>
            </a:r>
            <a:r>
              <a:rPr lang="zh-CN" altLang="en-US" sz="3600">
                <a:solidFill>
                  <a:schemeClr val="tx1"/>
                </a:solidFill>
                <a:latin typeface="宋体" panose="02010600030101010101" pitchFamily="2" charset="-122"/>
              </a:rPr>
              <a:t>、</a:t>
            </a:r>
            <a:r>
              <a:rPr lang="en-US" altLang="zh-CN" sz="3600">
                <a:solidFill>
                  <a:schemeClr val="tx1"/>
                </a:solidFill>
                <a:latin typeface="Times New Roman" panose="02020603050405020304" pitchFamily="18" charset="0"/>
              </a:rPr>
              <a:t>H</a:t>
            </a:r>
            <a:r>
              <a:rPr lang="en-US" altLang="zh-CN" sz="28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O</a:t>
            </a:r>
            <a:r>
              <a:rPr lang="zh-CN" altLang="en-US" sz="3600" dirty="0">
                <a:solidFill>
                  <a:schemeClr val="tx1"/>
                </a:solidFill>
                <a:latin typeface="宋体" panose="02010600030101010101" pitchFamily="2" charset="-122"/>
              </a:rPr>
              <a:t>。根据质量守恒定律，立即可以写出反应的化学方程式为：</a:t>
            </a:r>
            <a:br>
              <a:rPr lang="zh-CN" altLang="en-US" sz="3600" dirty="0">
                <a:solidFill>
                  <a:schemeClr val="tx1"/>
                </a:solidFill>
                <a:latin typeface="Times New Roman" panose="02020603050405020304" pitchFamily="18" charset="0"/>
              </a:rPr>
            </a:br>
            <a:r>
              <a:rPr lang="en-US" altLang="zh-CN" sz="3600" dirty="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F</a:t>
            </a:r>
            <a:r>
              <a:rPr lang="en-US" altLang="zh-CN" sz="28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+2NaOH=2NaF+2H</a:t>
            </a:r>
            <a:r>
              <a:rPr lang="en-US" altLang="zh-CN" sz="28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O+OF</a:t>
            </a:r>
            <a:r>
              <a:rPr lang="en-US" altLang="zh-CN" sz="2800">
                <a:solidFill>
                  <a:schemeClr val="tx1"/>
                </a:solidFill>
                <a:latin typeface="Times New Roman" panose="02020603050405020304" pitchFamily="18" charset="0"/>
              </a:rPr>
              <a:t>2</a:t>
            </a:r>
            <a:r>
              <a:rPr lang="en-US" altLang="zh-CN" sz="3600">
                <a:solidFill>
                  <a:schemeClr val="tx1"/>
                </a:solidFill>
                <a:latin typeface="Times New Roman" panose="02020603050405020304" pitchFamily="18" charset="0"/>
              </a:rPr>
              <a:t>↑</a:t>
            </a:r>
            <a:endParaRPr lang="en-US" altLang="zh-CN" sz="3600">
              <a:solidFill>
                <a:srgbClr val="FF0000"/>
              </a:solidFill>
              <a:latin typeface="Times New Roman" panose="02020603050405020304" pitchFamily="18" charset="0"/>
            </a:endParaRPr>
          </a:p>
        </p:txBody>
      </p:sp>
      <p:sp>
        <p:nvSpPr>
          <p:cNvPr id="22536" name="文本框 22535"/>
          <p:cNvSpPr txBox="1"/>
          <p:nvPr/>
        </p:nvSpPr>
        <p:spPr>
          <a:xfrm>
            <a:off x="555625" y="5326063"/>
            <a:ext cx="7140575" cy="457200"/>
          </a:xfrm>
          <a:prstGeom prst="rect">
            <a:avLst/>
          </a:prstGeom>
          <a:noFill/>
          <a:ln w="9525">
            <a:noFill/>
          </a:ln>
        </p:spPr>
        <p:txBody>
          <a:bodyPr>
            <a:spAutoFit/>
          </a:bodyPr>
          <a:p>
            <a:pPr algn="l" eaLnBrk="1" hangingPunct="1">
              <a:spcBef>
                <a:spcPct val="50000"/>
              </a:spcBef>
            </a:pPr>
            <a:endParaRPr sz="2400" b="0">
              <a:solidFill>
                <a:schemeClr val="tx1"/>
              </a:solidFill>
              <a:latin typeface="Times New Roman" panose="02020603050405020304" pitchFamily="18" charset="0"/>
            </a:endParaRPr>
          </a:p>
        </p:txBody>
      </p:sp>
      <p:sp>
        <p:nvSpPr>
          <p:cNvPr id="22537" name="文本框 22536"/>
          <p:cNvSpPr txBox="1"/>
          <p:nvPr/>
        </p:nvSpPr>
        <p:spPr>
          <a:xfrm>
            <a:off x="304800" y="4692650"/>
            <a:ext cx="7543800" cy="641350"/>
          </a:xfrm>
          <a:prstGeom prst="rect">
            <a:avLst/>
          </a:prstGeom>
          <a:noFill/>
          <a:ln w="9525">
            <a:noFill/>
          </a:ln>
        </p:spPr>
        <p:txBody>
          <a:bodyPr>
            <a:spAutoFit/>
          </a:bodyPr>
          <a:p>
            <a:pPr algn="l" eaLnBrk="1" hangingPunct="1">
              <a:spcBef>
                <a:spcPct val="50000"/>
              </a:spcBef>
            </a:pPr>
            <a:r>
              <a:rPr lang="zh-CN" altLang="en-US" sz="3600" dirty="0">
                <a:solidFill>
                  <a:srgbClr val="FF0000"/>
                </a:solidFill>
                <a:latin typeface="黑体" panose="02010609060101010101" pitchFamily="2" charset="-122"/>
                <a:ea typeface="黑体" panose="02010609060101010101" pitchFamily="2" charset="-122"/>
              </a:rPr>
              <a:t>因此本题正确选项为 </a:t>
            </a:r>
            <a:r>
              <a:rPr lang="en-US" altLang="zh-CN" sz="3600">
                <a:solidFill>
                  <a:srgbClr val="FF0000"/>
                </a:solidFill>
                <a:latin typeface="Times New Roman" panose="02020603050405020304" pitchFamily="18" charset="0"/>
              </a:rPr>
              <a:t>(C)</a:t>
            </a:r>
            <a:r>
              <a:rPr lang="en-US" altLang="zh-CN" sz="3600">
                <a:solidFill>
                  <a:srgbClr val="FF0000"/>
                </a:solidFill>
                <a:latin typeface="宋体" panose="02010600030101010101" pitchFamily="2" charset="-122"/>
              </a:rPr>
              <a:t> </a:t>
            </a:r>
            <a:r>
              <a:rPr lang="en-US" altLang="zh-CN" sz="3600">
                <a:solidFill>
                  <a:srgbClr val="FF0000"/>
                </a:solidFill>
                <a:latin typeface="Times New Roman" panose="02020603050405020304" pitchFamily="18" charset="0"/>
              </a:rPr>
              <a:t>OF</a:t>
            </a:r>
            <a:r>
              <a:rPr lang="en-US" altLang="zh-CN" sz="2800">
                <a:solidFill>
                  <a:srgbClr val="FF0000"/>
                </a:solidFill>
                <a:latin typeface="Times New Roman" panose="02020603050405020304" pitchFamily="18" charset="0"/>
              </a:rPr>
              <a:t>2</a:t>
            </a:r>
            <a:endParaRPr lang="en-US" altLang="zh-CN" sz="2800">
              <a:solidFill>
                <a:srgbClr val="FF0000"/>
              </a:solidFill>
              <a:latin typeface="Times New Roman" panose="02020603050405020304" pitchFamily="18" charset="0"/>
            </a:endParaRPr>
          </a:p>
        </p:txBody>
      </p:sp>
    </p:spTree>
  </p:cSld>
  <p:clrMapOvr>
    <a:masterClrMapping/>
  </p:clrMapOvr>
  <p:transition>
    <p:cut/>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5750" name="文本框 115749"/>
          <p:cNvSpPr txBox="1"/>
          <p:nvPr/>
        </p:nvSpPr>
        <p:spPr>
          <a:xfrm>
            <a:off x="304800" y="0"/>
            <a:ext cx="8610600" cy="3625850"/>
          </a:xfrm>
          <a:prstGeom prst="rect">
            <a:avLst/>
          </a:prstGeom>
          <a:noFill/>
          <a:ln w="9525">
            <a:noFill/>
          </a:ln>
        </p:spPr>
        <p:txBody>
          <a:bodyPr>
            <a:spAutoFit/>
          </a:bodyPr>
          <a:p>
            <a:pPr eaLnBrk="1" hangingPunct="1"/>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38</a:t>
            </a:r>
            <a:endParaRPr lang="en-US" altLang="zh-CN" sz="4000" dirty="0">
              <a:solidFill>
                <a:srgbClr val="66FF33"/>
              </a:solidFill>
              <a:latin typeface="黑体" panose="02010609060101010101" pitchFamily="2" charset="-122"/>
              <a:ea typeface="黑体" panose="02010609060101010101" pitchFamily="2" charset="-122"/>
            </a:endParaRPr>
          </a:p>
          <a:p>
            <a:pPr eaLnBrk="1" hangingPunct="1"/>
            <a:r>
              <a:rPr lang="zh-CN" altLang="en-US" dirty="0">
                <a:solidFill>
                  <a:schemeClr val="tx1"/>
                </a:solidFill>
                <a:latin typeface="Times New Roman" panose="02020603050405020304" pitchFamily="18" charset="0"/>
              </a:rPr>
              <a:t>对于反应</a:t>
            </a:r>
            <a:r>
              <a:rPr lang="en-US" altLang="zh-CN" dirty="0">
                <a:solidFill>
                  <a:schemeClr val="tx1"/>
                </a:solidFill>
                <a:latin typeface="Times New Roman" panose="02020603050405020304" pitchFamily="18" charset="0"/>
              </a:rPr>
              <a:t>2A(g) + B(g)             2C(g)</a:t>
            </a:r>
            <a:r>
              <a:rPr lang="zh-CN" altLang="en-US" dirty="0">
                <a:solidFill>
                  <a:schemeClr val="tx1"/>
                </a:solidFill>
                <a:latin typeface="Times New Roman" panose="02020603050405020304" pitchFamily="18" charset="0"/>
              </a:rPr>
              <a:t>在反应过程中</a:t>
            </a:r>
            <a:r>
              <a:rPr lang="en-US" altLang="zh-CN" dirty="0">
                <a:solidFill>
                  <a:schemeClr val="tx1"/>
                </a:solidFill>
                <a:latin typeface="Times New Roman" panose="02020603050405020304" pitchFamily="18" charset="0"/>
              </a:rPr>
              <a:t>C</a:t>
            </a:r>
            <a:r>
              <a:rPr lang="zh-CN" altLang="en-US" dirty="0">
                <a:solidFill>
                  <a:schemeClr val="tx1"/>
                </a:solidFill>
                <a:latin typeface="Times New Roman" panose="02020603050405020304" pitchFamily="18" charset="0"/>
              </a:rPr>
              <a:t>的质量分数随温度变化如图所示，试确定：（</a:t>
            </a:r>
            <a:r>
              <a:rPr lang="en-US" altLang="zh-CN" dirty="0">
                <a:solidFill>
                  <a:schemeClr val="tx1"/>
                </a:solidFill>
                <a:latin typeface="Times New Roman" panose="02020603050405020304" pitchFamily="18" charset="0"/>
              </a:rPr>
              <a:t>1</a:t>
            </a:r>
            <a:r>
              <a:rPr lang="zh-CN" altLang="en-US" dirty="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T</a:t>
            </a:r>
            <a:r>
              <a:rPr lang="en-US" altLang="zh-CN" baseline="-30000">
                <a:solidFill>
                  <a:schemeClr val="tx1"/>
                </a:solidFill>
                <a:latin typeface="Times New Roman" panose="02020603050405020304" pitchFamily="18" charset="0"/>
              </a:rPr>
              <a:t>0</a:t>
            </a:r>
            <a:r>
              <a:rPr lang="zh-CN" altLang="en-US" dirty="0">
                <a:solidFill>
                  <a:schemeClr val="tx1"/>
                </a:solidFill>
                <a:latin typeface="Times New Roman" panose="02020603050405020304" pitchFamily="18" charset="0"/>
              </a:rPr>
              <a:t>对应的</a:t>
            </a:r>
            <a:r>
              <a:rPr lang="en-US" altLang="zh-CN">
                <a:solidFill>
                  <a:schemeClr val="tx1"/>
                </a:solidFill>
                <a:latin typeface="Times New Roman" panose="02020603050405020304" pitchFamily="18" charset="0"/>
              </a:rPr>
              <a:t>V</a:t>
            </a:r>
            <a:r>
              <a:rPr lang="zh-CN" altLang="en-US" sz="2400" dirty="0">
                <a:solidFill>
                  <a:schemeClr val="tx1"/>
                </a:solidFill>
                <a:latin typeface="Times New Roman" panose="02020603050405020304" pitchFamily="18" charset="0"/>
              </a:rPr>
              <a:t>正</a:t>
            </a:r>
            <a:r>
              <a:rPr lang="zh-CN" altLang="en-US" dirty="0">
                <a:solidFill>
                  <a:schemeClr val="tx1"/>
                </a:solidFill>
                <a:latin typeface="Times New Roman" panose="02020603050405020304" pitchFamily="18" charset="0"/>
              </a:rPr>
              <a:t>与</a:t>
            </a:r>
            <a:r>
              <a:rPr lang="en-US" altLang="zh-CN">
                <a:solidFill>
                  <a:schemeClr val="tx1"/>
                </a:solidFill>
                <a:latin typeface="Times New Roman" panose="02020603050405020304" pitchFamily="18" charset="0"/>
              </a:rPr>
              <a:t>V</a:t>
            </a:r>
            <a:r>
              <a:rPr lang="zh-CN" altLang="en-US" sz="2000" dirty="0">
                <a:solidFill>
                  <a:schemeClr val="tx1"/>
                </a:solidFill>
                <a:latin typeface="Times New Roman" panose="02020603050405020304" pitchFamily="18" charset="0"/>
              </a:rPr>
              <a:t>逆</a:t>
            </a:r>
            <a:r>
              <a:rPr lang="zh-CN" altLang="en-US" dirty="0">
                <a:solidFill>
                  <a:schemeClr val="tx1"/>
                </a:solidFill>
                <a:latin typeface="Times New Roman" panose="02020603050405020304" pitchFamily="18" charset="0"/>
              </a:rPr>
              <a:t>的关系是</a:t>
            </a:r>
            <a:r>
              <a:rPr lang="zh-CN" altLang="en-US" u="sng" dirty="0">
                <a:solidFill>
                  <a:schemeClr val="tx1"/>
                </a:solidFill>
                <a:latin typeface="Times New Roman" panose="02020603050405020304" pitchFamily="18" charset="0"/>
              </a:rPr>
              <a:t>                 </a:t>
            </a:r>
            <a:r>
              <a:rPr lang="zh-CN" altLang="en-US" dirty="0">
                <a:solidFill>
                  <a:schemeClr val="tx1"/>
                </a:solidFill>
                <a:latin typeface="Times New Roman" panose="02020603050405020304" pitchFamily="18" charset="0"/>
              </a:rPr>
              <a:t>。</a:t>
            </a:r>
            <a:endParaRPr lang="zh-CN" altLang="en-US" dirty="0">
              <a:solidFill>
                <a:schemeClr val="tx1"/>
              </a:solidFill>
              <a:latin typeface="Times New Roman" panose="02020603050405020304" pitchFamily="18" charset="0"/>
            </a:endParaRPr>
          </a:p>
          <a:p>
            <a:pPr eaLnBrk="1" hangingPunct="1"/>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2</a:t>
            </a:r>
            <a:r>
              <a:rPr lang="zh-CN" altLang="en-US" dirty="0">
                <a:solidFill>
                  <a:schemeClr val="tx1"/>
                </a:solidFill>
                <a:latin typeface="Times New Roman" panose="02020603050405020304" pitchFamily="18" charset="0"/>
              </a:rPr>
              <a:t>）正反应为</a:t>
            </a:r>
            <a:r>
              <a:rPr lang="zh-CN" altLang="en-US" u="sng" dirty="0">
                <a:solidFill>
                  <a:schemeClr val="tx1"/>
                </a:solidFill>
                <a:latin typeface="Times New Roman" panose="02020603050405020304" pitchFamily="18" charset="0"/>
              </a:rPr>
              <a:t>        </a:t>
            </a:r>
            <a:r>
              <a:rPr lang="zh-CN" altLang="en-US" dirty="0">
                <a:solidFill>
                  <a:schemeClr val="tx1"/>
                </a:solidFill>
                <a:latin typeface="Times New Roman" panose="02020603050405020304" pitchFamily="18" charset="0"/>
              </a:rPr>
              <a:t> 热反应。   </a:t>
            </a:r>
            <a:endParaRPr lang="zh-CN" altLang="en-US" dirty="0">
              <a:solidFill>
                <a:schemeClr val="tx1"/>
              </a:solidFill>
              <a:latin typeface="Times New Roman" panose="02020603050405020304" pitchFamily="18" charset="0"/>
            </a:endParaRPr>
          </a:p>
          <a:p>
            <a:pPr eaLnBrk="1" hangingPunct="1"/>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3</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A</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B</a:t>
            </a:r>
            <a:r>
              <a:rPr lang="zh-CN" altLang="en-US" dirty="0">
                <a:solidFill>
                  <a:schemeClr val="tx1"/>
                </a:solidFill>
                <a:latin typeface="Times New Roman" panose="02020603050405020304" pitchFamily="18" charset="0"/>
              </a:rPr>
              <a:t>两点正反应速率的大小关系</a:t>
            </a:r>
            <a:r>
              <a:rPr lang="zh-CN" altLang="en-US" u="sng" dirty="0">
                <a:solidFill>
                  <a:schemeClr val="tx1"/>
                </a:solidFill>
                <a:latin typeface="Times New Roman" panose="02020603050405020304" pitchFamily="18" charset="0"/>
              </a:rPr>
              <a:t>          </a:t>
            </a:r>
            <a:r>
              <a:rPr lang="zh-CN" altLang="en-US" dirty="0">
                <a:solidFill>
                  <a:schemeClr val="tx1"/>
                </a:solidFill>
                <a:latin typeface="Times New Roman" panose="02020603050405020304" pitchFamily="18" charset="0"/>
              </a:rPr>
              <a:t>。</a:t>
            </a:r>
            <a:endParaRPr lang="zh-CN" altLang="en-US" dirty="0">
              <a:solidFill>
                <a:schemeClr val="tx1"/>
              </a:solidFill>
              <a:latin typeface="Times New Roman" panose="02020603050405020304" pitchFamily="18" charset="0"/>
            </a:endParaRPr>
          </a:p>
          <a:p>
            <a:pPr algn="l" eaLnBrk="1" hangingPunct="1"/>
            <a:r>
              <a:rPr lang="zh-CN" altLang="en-US" dirty="0">
                <a:solidFill>
                  <a:schemeClr val="tx1"/>
                </a:solidFill>
                <a:latin typeface="宋体" panose="02010600030101010101" pitchFamily="2" charset="-122"/>
              </a:rPr>
              <a:t>（</a:t>
            </a:r>
            <a:r>
              <a:rPr lang="en-US" altLang="zh-CN" dirty="0">
                <a:solidFill>
                  <a:schemeClr val="tx1"/>
                </a:solidFill>
                <a:latin typeface="Times New Roman" panose="02020603050405020304" pitchFamily="18" charset="0"/>
              </a:rPr>
              <a:t>4</a:t>
            </a:r>
            <a:r>
              <a:rPr lang="zh-CN" altLang="en-US" dirty="0">
                <a:solidFill>
                  <a:schemeClr val="tx1"/>
                </a:solidFill>
                <a:latin typeface="宋体" panose="02010600030101010101" pitchFamily="2" charset="-122"/>
              </a:rPr>
              <a:t>）温度</a:t>
            </a:r>
            <a:r>
              <a:rPr lang="en-US" altLang="zh-CN">
                <a:solidFill>
                  <a:schemeClr val="tx1"/>
                </a:solidFill>
                <a:latin typeface="Times New Roman" panose="02020603050405020304" pitchFamily="18" charset="0"/>
              </a:rPr>
              <a:t>T</a:t>
            </a:r>
            <a:r>
              <a:rPr lang="zh-CN" altLang="en-US">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T</a:t>
            </a:r>
            <a:r>
              <a:rPr lang="en-US" altLang="zh-CN" baseline="-30000">
                <a:solidFill>
                  <a:schemeClr val="tx1"/>
                </a:solidFill>
                <a:latin typeface="Times New Roman" panose="02020603050405020304" pitchFamily="18" charset="0"/>
              </a:rPr>
              <a:t>0</a:t>
            </a:r>
            <a:r>
              <a:rPr lang="zh-CN" altLang="en-US" dirty="0">
                <a:solidFill>
                  <a:schemeClr val="tx1"/>
                </a:solidFill>
                <a:latin typeface="宋体" panose="02010600030101010101" pitchFamily="2" charset="-122"/>
              </a:rPr>
              <a:t>时，</a:t>
            </a:r>
            <a:r>
              <a:rPr lang="en-US" altLang="zh-CN" err="1">
                <a:solidFill>
                  <a:schemeClr val="tx1"/>
                </a:solidFill>
                <a:latin typeface="Times New Roman" panose="02020603050405020304" pitchFamily="18" charset="0"/>
              </a:rPr>
              <a:t>Wc</a:t>
            </a:r>
            <a:r>
              <a:rPr lang="zh-CN" altLang="en-US" dirty="0">
                <a:solidFill>
                  <a:schemeClr val="tx1"/>
                </a:solidFill>
                <a:latin typeface="宋体" panose="02010600030101010101" pitchFamily="2" charset="-122"/>
              </a:rPr>
              <a:t>逐渐增大的原因是</a:t>
            </a:r>
            <a:r>
              <a:rPr lang="zh-CN" altLang="en-US" b="0" u="sng" dirty="0">
                <a:solidFill>
                  <a:schemeClr val="tx1"/>
                </a:solidFill>
                <a:latin typeface="Times New Roman" panose="02020603050405020304" pitchFamily="18" charset="0"/>
              </a:rPr>
              <a:t> </a:t>
            </a:r>
            <a:endParaRPr lang="zh-CN" altLang="en-US" b="0" u="sng">
              <a:solidFill>
                <a:schemeClr val="tx1"/>
              </a:solidFill>
              <a:latin typeface="Times New Roman" panose="02020603050405020304" pitchFamily="18" charset="0"/>
            </a:endParaRPr>
          </a:p>
        </p:txBody>
      </p:sp>
      <p:grpSp>
        <p:nvGrpSpPr>
          <p:cNvPr id="115751" name="组合 115750"/>
          <p:cNvGrpSpPr/>
          <p:nvPr/>
        </p:nvGrpSpPr>
        <p:grpSpPr>
          <a:xfrm>
            <a:off x="381000" y="3962400"/>
            <a:ext cx="3352800" cy="2895600"/>
            <a:chOff x="4724" y="10820"/>
            <a:chExt cx="2455" cy="2757"/>
          </a:xfrm>
        </p:grpSpPr>
        <p:pic>
          <p:nvPicPr>
            <p:cNvPr id="115752" name="图片 115751" descr="16"/>
            <p:cNvPicPr/>
            <p:nvPr/>
          </p:nvPicPr>
          <p:blipFill>
            <a:blip r:embed="rId1"/>
            <a:stretch>
              <a:fillRect/>
            </a:stretch>
          </p:blipFill>
          <p:spPr>
            <a:xfrm>
              <a:off x="4724" y="10820"/>
              <a:ext cx="2455" cy="2517"/>
            </a:xfrm>
            <a:prstGeom prst="rect">
              <a:avLst/>
            </a:prstGeom>
            <a:noFill/>
            <a:ln w="9525">
              <a:noFill/>
            </a:ln>
          </p:spPr>
        </p:pic>
        <p:sp>
          <p:nvSpPr>
            <p:cNvPr id="115753" name="文本框 115752"/>
            <p:cNvSpPr txBox="1"/>
            <p:nvPr/>
          </p:nvSpPr>
          <p:spPr>
            <a:xfrm>
              <a:off x="5444" y="12953"/>
              <a:ext cx="1260" cy="624"/>
            </a:xfrm>
            <a:prstGeom prst="rect">
              <a:avLst/>
            </a:prstGeom>
            <a:noFill/>
            <a:ln w="9525">
              <a:noFill/>
            </a:ln>
          </p:spPr>
          <p:txBody>
            <a:bodyPr/>
            <a:p>
              <a:endParaRPr sz="1000" b="0" i="1" u="sng">
                <a:effectLst>
                  <a:outerShdw blurRad="38100" dist="38100" dir="2700000">
                    <a:srgbClr val="C0C0C0"/>
                  </a:outerShdw>
                </a:effectLst>
                <a:latin typeface="Times New Roman" panose="02020603050405020304" pitchFamily="18" charset="0"/>
              </a:endParaRPr>
            </a:p>
          </p:txBody>
        </p:sp>
      </p:grpSp>
      <p:sp>
        <p:nvSpPr>
          <p:cNvPr id="115755" name="矩形 115754"/>
          <p:cNvSpPr/>
          <p:nvPr/>
        </p:nvSpPr>
        <p:spPr>
          <a:xfrm>
            <a:off x="4391025" y="3371850"/>
            <a:ext cx="9144000" cy="0"/>
          </a:xfrm>
          <a:prstGeom prst="rect">
            <a:avLst/>
          </a:prstGeom>
          <a:noFill/>
          <a:ln w="9525">
            <a:noFill/>
          </a:ln>
        </p:spPr>
        <p:txBody>
          <a:bodyPr/>
          <a:p>
            <a:endParaRPr lang="zh-CN" altLang="en-US"/>
          </a:p>
        </p:txBody>
      </p:sp>
      <p:graphicFrame>
        <p:nvGraphicFramePr>
          <p:cNvPr id="115754" name="对象 115753"/>
          <p:cNvGraphicFramePr/>
          <p:nvPr/>
        </p:nvGraphicFramePr>
        <p:xfrm>
          <a:off x="4362450" y="762000"/>
          <a:ext cx="1200150" cy="307975"/>
        </p:xfrm>
        <a:graphic>
          <a:graphicData uri="http://schemas.openxmlformats.org/presentationml/2006/ole">
            <mc:AlternateContent xmlns:mc="http://schemas.openxmlformats.org/markup-compatibility/2006">
              <mc:Choice xmlns:v="urn:schemas-microsoft-com:vml" Requires="v">
                <p:oleObj spid="_x0000_s3077" name="" r:id="rId2" imgW="361950" imgH="114300" progId="Paint.Picture">
                  <p:embed/>
                </p:oleObj>
              </mc:Choice>
              <mc:Fallback>
                <p:oleObj name="" r:id="rId2" imgW="361950" imgH="114300" progId="Paint.Picture">
                  <p:embed/>
                  <p:pic>
                    <p:nvPicPr>
                      <p:cNvPr id="0" name="图片 3076"/>
                      <p:cNvPicPr/>
                      <p:nvPr/>
                    </p:nvPicPr>
                    <p:blipFill>
                      <a:blip r:embed="rId3"/>
                      <a:stretch>
                        <a:fillRect/>
                      </a:stretch>
                    </p:blipFill>
                    <p:spPr>
                      <a:xfrm>
                        <a:off x="4362450" y="762000"/>
                        <a:ext cx="1200150" cy="307975"/>
                      </a:xfrm>
                      <a:prstGeom prst="rect">
                        <a:avLst/>
                      </a:prstGeom>
                      <a:noFill/>
                      <a:ln w="38100">
                        <a:noFill/>
                        <a:miter/>
                      </a:ln>
                    </p:spPr>
                  </p:pic>
                </p:oleObj>
              </mc:Fallback>
            </mc:AlternateContent>
          </a:graphicData>
        </a:graphic>
      </p:graphicFrame>
      <p:sp>
        <p:nvSpPr>
          <p:cNvPr id="115757" name="文本框 115756"/>
          <p:cNvSpPr txBox="1"/>
          <p:nvPr/>
        </p:nvSpPr>
        <p:spPr>
          <a:xfrm>
            <a:off x="3810000" y="3810000"/>
            <a:ext cx="5334000" cy="701675"/>
          </a:xfrm>
          <a:prstGeom prst="rect">
            <a:avLst/>
          </a:prstGeom>
          <a:noFill/>
          <a:ln w="9525">
            <a:noFill/>
          </a:ln>
        </p:spPr>
        <p:txBody>
          <a:bodyPr>
            <a:spAutoFit/>
          </a:bodyPr>
          <a:p>
            <a:pPr>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 </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1</a:t>
            </a:r>
            <a:r>
              <a:rPr lang="zh-CN" altLang="en-US" dirty="0">
                <a:solidFill>
                  <a:schemeClr val="tx1"/>
                </a:solidFill>
                <a:latin typeface="Times New Roman" panose="02020603050405020304" pitchFamily="18" charset="0"/>
              </a:rPr>
              <a:t>） </a:t>
            </a:r>
            <a:r>
              <a:rPr lang="en-US" altLang="zh-CN" sz="3600">
                <a:solidFill>
                  <a:srgbClr val="66FF33"/>
                </a:solidFill>
                <a:latin typeface="黑体" panose="02010609060101010101" pitchFamily="2" charset="-122"/>
                <a:ea typeface="黑体" panose="02010609060101010101" pitchFamily="2" charset="-122"/>
              </a:rPr>
              <a:t>V</a:t>
            </a:r>
            <a:r>
              <a:rPr lang="zh-CN" altLang="en-US" sz="2400" dirty="0">
                <a:solidFill>
                  <a:srgbClr val="66FF33"/>
                </a:solidFill>
                <a:latin typeface="黑体" panose="02010609060101010101" pitchFamily="2" charset="-122"/>
                <a:ea typeface="黑体" panose="02010609060101010101" pitchFamily="2" charset="-122"/>
              </a:rPr>
              <a:t>正</a:t>
            </a:r>
            <a:r>
              <a:rPr lang="en-US" altLang="zh-CN" sz="3600" dirty="0">
                <a:solidFill>
                  <a:srgbClr val="66FF33"/>
                </a:solidFill>
                <a:latin typeface="黑体" panose="02010609060101010101" pitchFamily="2" charset="-122"/>
                <a:ea typeface="黑体" panose="02010609060101010101" pitchFamily="2" charset="-122"/>
              </a:rPr>
              <a:t>==</a:t>
            </a:r>
            <a:r>
              <a:rPr lang="en-US" altLang="zh-CN" sz="3600">
                <a:solidFill>
                  <a:srgbClr val="66FF33"/>
                </a:solidFill>
                <a:latin typeface="黑体" panose="02010609060101010101" pitchFamily="2" charset="-122"/>
                <a:ea typeface="黑体" panose="02010609060101010101" pitchFamily="2" charset="-122"/>
              </a:rPr>
              <a:t>V</a:t>
            </a:r>
            <a:r>
              <a:rPr lang="zh-CN" altLang="en-US" sz="2400">
                <a:solidFill>
                  <a:srgbClr val="66FF33"/>
                </a:solidFill>
                <a:latin typeface="黑体" panose="02010609060101010101" pitchFamily="2" charset="-122"/>
                <a:ea typeface="黑体" panose="02010609060101010101" pitchFamily="2" charset="-122"/>
              </a:rPr>
              <a:t>逆</a:t>
            </a:r>
            <a:endParaRPr lang="zh-CN" altLang="en-US" sz="2400">
              <a:solidFill>
                <a:srgbClr val="66FF33"/>
              </a:solidFill>
              <a:latin typeface="黑体" panose="02010609060101010101" pitchFamily="2" charset="-122"/>
              <a:ea typeface="黑体" panose="02010609060101010101" pitchFamily="2" charset="-122"/>
            </a:endParaRPr>
          </a:p>
        </p:txBody>
      </p:sp>
      <p:sp>
        <p:nvSpPr>
          <p:cNvPr id="115758" name="文本框 115757"/>
          <p:cNvSpPr txBox="1"/>
          <p:nvPr/>
        </p:nvSpPr>
        <p:spPr>
          <a:xfrm>
            <a:off x="3962400" y="4495800"/>
            <a:ext cx="5181600" cy="641350"/>
          </a:xfrm>
          <a:prstGeom prst="rect">
            <a:avLst/>
          </a:prstGeom>
          <a:noFill/>
          <a:ln w="9525">
            <a:noFill/>
          </a:ln>
        </p:spPr>
        <p:txBody>
          <a:bodyPr>
            <a:spAutoFit/>
          </a:bodyPr>
          <a:p>
            <a:pPr>
              <a:spcBef>
                <a:spcPct val="50000"/>
              </a:spcBef>
            </a:pP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2</a:t>
            </a:r>
            <a:r>
              <a:rPr lang="zh-CN" altLang="en-US" dirty="0">
                <a:solidFill>
                  <a:schemeClr val="tx1"/>
                </a:solidFill>
                <a:latin typeface="Times New Roman" panose="02020603050405020304" pitchFamily="18" charset="0"/>
              </a:rPr>
              <a:t>）正反应为</a:t>
            </a:r>
            <a:r>
              <a:rPr lang="zh-CN" altLang="en-US" sz="3600" u="sng" dirty="0">
                <a:solidFill>
                  <a:srgbClr val="66FF33"/>
                </a:solidFill>
                <a:latin typeface="Times New Roman" panose="02020603050405020304" pitchFamily="18" charset="0"/>
                <a:ea typeface="黑体" panose="02010609060101010101" pitchFamily="2" charset="-122"/>
              </a:rPr>
              <a:t>放</a:t>
            </a:r>
            <a:r>
              <a:rPr lang="zh-CN" altLang="en-US" dirty="0">
                <a:solidFill>
                  <a:schemeClr val="tx1"/>
                </a:solidFill>
                <a:latin typeface="Times New Roman" panose="02020603050405020304" pitchFamily="18" charset="0"/>
              </a:rPr>
              <a:t> 热反应。</a:t>
            </a:r>
            <a:endParaRPr lang="zh-CN" altLang="en-US">
              <a:solidFill>
                <a:schemeClr val="tx1"/>
              </a:solidFill>
              <a:latin typeface="Times New Roman" panose="02020603050405020304" pitchFamily="18" charset="0"/>
            </a:endParaRPr>
          </a:p>
        </p:txBody>
      </p:sp>
      <p:sp>
        <p:nvSpPr>
          <p:cNvPr id="115759" name="文本框 115758"/>
          <p:cNvSpPr txBox="1"/>
          <p:nvPr/>
        </p:nvSpPr>
        <p:spPr>
          <a:xfrm>
            <a:off x="3962400" y="5105400"/>
            <a:ext cx="4953000" cy="641350"/>
          </a:xfrm>
          <a:prstGeom prst="rect">
            <a:avLst/>
          </a:prstGeom>
          <a:noFill/>
          <a:ln w="9525">
            <a:noFill/>
          </a:ln>
        </p:spPr>
        <p:txBody>
          <a:bodyPr>
            <a:spAutoFit/>
          </a:bodyPr>
          <a:p>
            <a:pPr>
              <a:spcBef>
                <a:spcPct val="50000"/>
              </a:spcBef>
            </a:pP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3</a:t>
            </a:r>
            <a:r>
              <a:rPr lang="zh-CN" altLang="en-US" dirty="0">
                <a:solidFill>
                  <a:schemeClr val="tx1"/>
                </a:solidFill>
                <a:latin typeface="Times New Roman" panose="02020603050405020304" pitchFamily="18" charset="0"/>
              </a:rPr>
              <a:t>） </a:t>
            </a:r>
            <a:r>
              <a:rPr lang="en-US" altLang="zh-CN" sz="3600">
                <a:solidFill>
                  <a:srgbClr val="66FF33"/>
                </a:solidFill>
                <a:latin typeface="Times New Roman" panose="02020603050405020304" pitchFamily="18" charset="0"/>
                <a:ea typeface="黑体" panose="02010609060101010101" pitchFamily="2" charset="-122"/>
              </a:rPr>
              <a:t>V</a:t>
            </a:r>
            <a:r>
              <a:rPr lang="en-US" altLang="zh-CN" sz="2800">
                <a:solidFill>
                  <a:srgbClr val="66FF33"/>
                </a:solidFill>
                <a:latin typeface="Times New Roman" panose="02020603050405020304" pitchFamily="18" charset="0"/>
                <a:ea typeface="黑体" panose="02010609060101010101" pitchFamily="2" charset="-122"/>
              </a:rPr>
              <a:t>A</a:t>
            </a:r>
            <a:r>
              <a:rPr lang="zh-CN" altLang="en-US" sz="3600">
                <a:solidFill>
                  <a:srgbClr val="66FF33"/>
                </a:solidFill>
                <a:latin typeface="Times New Roman" panose="02020603050405020304" pitchFamily="18" charset="0"/>
                <a:ea typeface="黑体" panose="02010609060101010101" pitchFamily="2" charset="-122"/>
              </a:rPr>
              <a:t>〈 </a:t>
            </a:r>
            <a:r>
              <a:rPr lang="en-US" altLang="zh-CN" sz="3600">
                <a:solidFill>
                  <a:srgbClr val="66FF33"/>
                </a:solidFill>
                <a:latin typeface="Times New Roman" panose="02020603050405020304" pitchFamily="18" charset="0"/>
                <a:ea typeface="黑体" panose="02010609060101010101" pitchFamily="2" charset="-122"/>
              </a:rPr>
              <a:t>V</a:t>
            </a:r>
            <a:r>
              <a:rPr lang="en-US" altLang="zh-CN" sz="2400">
                <a:solidFill>
                  <a:srgbClr val="66FF33"/>
                </a:solidFill>
                <a:latin typeface="Times New Roman" panose="02020603050405020304" pitchFamily="18" charset="0"/>
                <a:ea typeface="黑体" panose="02010609060101010101" pitchFamily="2" charset="-122"/>
              </a:rPr>
              <a:t>B</a:t>
            </a:r>
            <a:endParaRPr lang="en-US" altLang="zh-CN" sz="2400">
              <a:solidFill>
                <a:srgbClr val="66FF33"/>
              </a:solidFill>
              <a:latin typeface="Times New Roman" panose="02020603050405020304" pitchFamily="18" charset="0"/>
              <a:ea typeface="黑体" panose="02010609060101010101" pitchFamily="2" charset="-122"/>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6738" name="文本框 116737"/>
          <p:cNvSpPr txBox="1"/>
          <p:nvPr/>
        </p:nvSpPr>
        <p:spPr>
          <a:xfrm>
            <a:off x="304800" y="609600"/>
            <a:ext cx="8229600" cy="244475"/>
          </a:xfrm>
          <a:prstGeom prst="rect">
            <a:avLst/>
          </a:prstGeom>
          <a:noFill/>
          <a:ln w="9525">
            <a:noFill/>
          </a:ln>
        </p:spPr>
        <p:txBody>
          <a:bodyPr>
            <a:spAutoFit/>
          </a:bodyPr>
          <a:p>
            <a:pPr>
              <a:spcBef>
                <a:spcPct val="50000"/>
              </a:spcBef>
            </a:pPr>
            <a:endParaRPr sz="1000" b="0" i="1" u="sng">
              <a:effectLst>
                <a:outerShdw blurRad="38100" dist="38100" dir="2700000">
                  <a:srgbClr val="C0C0C0"/>
                </a:outerShdw>
              </a:effectLst>
              <a:latin typeface="Times New Roman" panose="02020603050405020304" pitchFamily="18" charset="0"/>
            </a:endParaRPr>
          </a:p>
        </p:txBody>
      </p:sp>
      <p:sp>
        <p:nvSpPr>
          <p:cNvPr id="116739" name="文本框 116738"/>
          <p:cNvSpPr txBox="1"/>
          <p:nvPr/>
        </p:nvSpPr>
        <p:spPr>
          <a:xfrm>
            <a:off x="0" y="457200"/>
            <a:ext cx="9144000" cy="244475"/>
          </a:xfrm>
          <a:prstGeom prst="rect">
            <a:avLst/>
          </a:prstGeom>
          <a:noFill/>
          <a:ln w="9525">
            <a:noFill/>
          </a:ln>
        </p:spPr>
        <p:txBody>
          <a:bodyPr>
            <a:spAutoFit/>
          </a:bodyPr>
          <a:p>
            <a:pPr>
              <a:spcBef>
                <a:spcPct val="50000"/>
              </a:spcBef>
            </a:pPr>
            <a:endParaRPr sz="1000" b="0" i="1" u="sng">
              <a:effectLst>
                <a:outerShdw blurRad="38100" dist="38100" dir="2700000">
                  <a:srgbClr val="C0C0C0"/>
                </a:outerShdw>
              </a:effectLst>
              <a:latin typeface="Times New Roman" panose="02020603050405020304" pitchFamily="18" charset="0"/>
            </a:endParaRPr>
          </a:p>
        </p:txBody>
      </p:sp>
      <p:sp>
        <p:nvSpPr>
          <p:cNvPr id="116740" name="文本框 116739"/>
          <p:cNvSpPr txBox="1"/>
          <p:nvPr/>
        </p:nvSpPr>
        <p:spPr>
          <a:xfrm>
            <a:off x="152400" y="76200"/>
            <a:ext cx="8763000" cy="5575300"/>
          </a:xfrm>
          <a:prstGeom prst="rect">
            <a:avLst/>
          </a:prstGeom>
          <a:noFill/>
          <a:ln w="9525">
            <a:noFill/>
          </a:ln>
        </p:spPr>
        <p:txBody>
          <a:bodyPr>
            <a:spAutoFit/>
          </a:bodyPr>
          <a:p>
            <a:r>
              <a:rPr lang="en-US" altLang="zh-CN" sz="4000" dirty="0">
                <a:solidFill>
                  <a:srgbClr val="66FF33"/>
                </a:solidFill>
                <a:latin typeface="黑体" panose="02010609060101010101" pitchFamily="2" charset="-122"/>
                <a:ea typeface="黑体" panose="02010609060101010101" pitchFamily="2" charset="-122"/>
              </a:rPr>
              <a:t> </a:t>
            </a:r>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39</a:t>
            </a:r>
            <a:r>
              <a:rPr lang="zh-CN" altLang="en-US" dirty="0">
                <a:solidFill>
                  <a:schemeClr val="tx1"/>
                </a:solidFill>
                <a:latin typeface="Times New Roman" panose="02020603050405020304" pitchFamily="18" charset="0"/>
              </a:rPr>
              <a:t>在一固定体积的密闭容器中，可逆反应，</a:t>
            </a:r>
            <a:r>
              <a:rPr lang="en-US" altLang="zh-CN" err="1">
                <a:solidFill>
                  <a:schemeClr val="tx1"/>
                </a:solidFill>
                <a:latin typeface="Times New Roman" panose="02020603050405020304" pitchFamily="18" charset="0"/>
              </a:rPr>
              <a:t>nA(g)+mB(g)                    pC</a:t>
            </a:r>
            <a:r>
              <a:rPr lang="en-US" altLang="zh-CN" dirty="0">
                <a:solidFill>
                  <a:schemeClr val="tx1"/>
                </a:solidFill>
                <a:latin typeface="Times New Roman" panose="02020603050405020304" pitchFamily="18" charset="0"/>
              </a:rPr>
              <a:t>(g)</a:t>
            </a:r>
            <a:r>
              <a:rPr lang="zh-CN" altLang="en-US" dirty="0">
                <a:solidFill>
                  <a:schemeClr val="tx1"/>
                </a:solidFill>
                <a:latin typeface="Times New Roman" panose="02020603050405020304" pitchFamily="18" charset="0"/>
              </a:rPr>
              <a:t>已经达到平衡状态。已知</a:t>
            </a:r>
            <a:r>
              <a:rPr lang="en-US" altLang="zh-CN" dirty="0">
                <a:solidFill>
                  <a:schemeClr val="tx1"/>
                </a:solidFill>
                <a:latin typeface="Times New Roman" panose="02020603050405020304" pitchFamily="18" charset="0"/>
              </a:rPr>
              <a:t>n+m</a:t>
            </a:r>
            <a:r>
              <a:rPr lang="zh-CN" altLang="en-US"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p</a:t>
            </a:r>
            <a:r>
              <a:rPr lang="zh-CN" altLang="en-US" dirty="0">
                <a:solidFill>
                  <a:schemeClr val="tx1"/>
                </a:solidFill>
                <a:latin typeface="Times New Roman" panose="02020603050405020304" pitchFamily="18" charset="0"/>
              </a:rPr>
              <a:t>，正反应为放热反应。下列分析结论中正确的是</a:t>
            </a:r>
            <a:endParaRPr lang="zh-CN" altLang="en-US" dirty="0">
              <a:solidFill>
                <a:schemeClr val="tx1"/>
              </a:solidFill>
              <a:latin typeface="Times New Roman" panose="02020603050405020304" pitchFamily="18" charset="0"/>
            </a:endParaRPr>
          </a:p>
          <a:p>
            <a:r>
              <a:rPr lang="en-US" altLang="zh-CN" dirty="0">
                <a:solidFill>
                  <a:schemeClr val="tx1"/>
                </a:solidFill>
                <a:latin typeface="Times New Roman" panose="02020603050405020304" pitchFamily="18" charset="0"/>
              </a:rPr>
              <a:t>①</a:t>
            </a:r>
            <a:r>
              <a:rPr lang="zh-CN" altLang="en-US" dirty="0">
                <a:solidFill>
                  <a:schemeClr val="tx1"/>
                </a:solidFill>
                <a:latin typeface="Times New Roman" panose="02020603050405020304" pitchFamily="18" charset="0"/>
              </a:rPr>
              <a:t>升温，</a:t>
            </a:r>
            <a:r>
              <a:rPr lang="en-US" altLang="zh-CN" dirty="0">
                <a:solidFill>
                  <a:schemeClr val="tx1"/>
                </a:solidFill>
                <a:latin typeface="Times New Roman" panose="02020603050405020304" pitchFamily="18" charset="0"/>
              </a:rPr>
              <a:t>c(B)/c(C)</a:t>
            </a:r>
            <a:r>
              <a:rPr lang="zh-CN" altLang="en-US" dirty="0">
                <a:solidFill>
                  <a:schemeClr val="tx1"/>
                </a:solidFill>
                <a:latin typeface="Times New Roman" panose="02020603050405020304" pitchFamily="18" charset="0"/>
              </a:rPr>
              <a:t>的值变小；</a:t>
            </a:r>
            <a:r>
              <a:rPr lang="en-US" altLang="zh-CN" dirty="0">
                <a:solidFill>
                  <a:schemeClr val="tx1"/>
                </a:solidFill>
                <a:latin typeface="Times New Roman" panose="02020603050405020304" pitchFamily="18" charset="0"/>
              </a:rPr>
              <a:t>②</a:t>
            </a:r>
            <a:r>
              <a:rPr lang="zh-CN" altLang="en-US" dirty="0">
                <a:solidFill>
                  <a:schemeClr val="tx1"/>
                </a:solidFill>
                <a:latin typeface="Times New Roman" panose="02020603050405020304" pitchFamily="18" charset="0"/>
              </a:rPr>
              <a:t>降温，平衡体系内混合气体的平均相对分子质量变小；</a:t>
            </a:r>
            <a:r>
              <a:rPr lang="en-US" altLang="zh-CN" dirty="0">
                <a:solidFill>
                  <a:schemeClr val="tx1"/>
                </a:solidFill>
                <a:latin typeface="Times New Roman" panose="02020603050405020304" pitchFamily="18" charset="0"/>
              </a:rPr>
              <a:t>③</a:t>
            </a:r>
            <a:r>
              <a:rPr lang="zh-CN" altLang="en-US" dirty="0">
                <a:solidFill>
                  <a:schemeClr val="tx1"/>
                </a:solidFill>
                <a:latin typeface="Times New Roman" panose="02020603050405020304" pitchFamily="18" charset="0"/>
              </a:rPr>
              <a:t>增加</a:t>
            </a:r>
            <a:r>
              <a:rPr lang="en-US" altLang="zh-CN" dirty="0">
                <a:solidFill>
                  <a:schemeClr val="tx1"/>
                </a:solidFill>
                <a:latin typeface="Times New Roman" panose="02020603050405020304" pitchFamily="18" charset="0"/>
              </a:rPr>
              <a:t>B</a:t>
            </a:r>
            <a:r>
              <a:rPr lang="zh-CN" altLang="en-US" dirty="0">
                <a:solidFill>
                  <a:schemeClr val="tx1"/>
                </a:solidFill>
                <a:latin typeface="Times New Roman" panose="02020603050405020304" pitchFamily="18" charset="0"/>
              </a:rPr>
              <a:t>的物质的量，</a:t>
            </a:r>
            <a:r>
              <a:rPr lang="en-US" altLang="zh-CN" dirty="0">
                <a:solidFill>
                  <a:schemeClr val="tx1"/>
                </a:solidFill>
                <a:latin typeface="Times New Roman" panose="02020603050405020304" pitchFamily="18" charset="0"/>
              </a:rPr>
              <a:t>A</a:t>
            </a:r>
            <a:r>
              <a:rPr lang="zh-CN" altLang="en-US" dirty="0">
                <a:solidFill>
                  <a:schemeClr val="tx1"/>
                </a:solidFill>
                <a:latin typeface="Times New Roman" panose="02020603050405020304" pitchFamily="18" charset="0"/>
              </a:rPr>
              <a:t>的转化率增大；</a:t>
            </a:r>
            <a:r>
              <a:rPr lang="en-US" altLang="zh-CN" dirty="0">
                <a:solidFill>
                  <a:schemeClr val="tx1"/>
                </a:solidFill>
                <a:latin typeface="Times New Roman" panose="02020603050405020304" pitchFamily="18" charset="0"/>
              </a:rPr>
              <a:t>④</a:t>
            </a:r>
            <a:r>
              <a:rPr lang="zh-CN" altLang="en-US" dirty="0">
                <a:solidFill>
                  <a:schemeClr val="tx1"/>
                </a:solidFill>
                <a:latin typeface="Times New Roman" panose="02020603050405020304" pitchFamily="18" charset="0"/>
              </a:rPr>
              <a:t>使用催化剂，气体总的物质的量不变；</a:t>
            </a:r>
            <a:r>
              <a:rPr lang="en-US" altLang="zh-CN" dirty="0">
                <a:solidFill>
                  <a:schemeClr val="tx1"/>
                </a:solidFill>
                <a:latin typeface="Times New Roman" panose="02020603050405020304" pitchFamily="18" charset="0"/>
              </a:rPr>
              <a:t>⑤</a:t>
            </a:r>
            <a:r>
              <a:rPr lang="zh-CN" altLang="en-US" dirty="0">
                <a:solidFill>
                  <a:schemeClr val="tx1"/>
                </a:solidFill>
                <a:latin typeface="Times New Roman" panose="02020603050405020304" pitchFamily="18" charset="0"/>
              </a:rPr>
              <a:t>加压使密闭容器的容积变小，</a:t>
            </a:r>
            <a:r>
              <a:rPr lang="en-US" altLang="zh-CN" dirty="0">
                <a:solidFill>
                  <a:schemeClr val="tx1"/>
                </a:solidFill>
                <a:latin typeface="Times New Roman" panose="02020603050405020304" pitchFamily="18" charset="0"/>
              </a:rPr>
              <a:t>A</a:t>
            </a:r>
            <a:r>
              <a:rPr lang="zh-CN" altLang="en-US" dirty="0">
                <a:solidFill>
                  <a:schemeClr val="tx1"/>
                </a:solidFill>
                <a:latin typeface="Times New Roman" panose="02020603050405020304" pitchFamily="18" charset="0"/>
              </a:rPr>
              <a:t>或</a:t>
            </a:r>
            <a:r>
              <a:rPr lang="en-US" altLang="zh-CN" dirty="0">
                <a:solidFill>
                  <a:schemeClr val="tx1"/>
                </a:solidFill>
                <a:latin typeface="Times New Roman" panose="02020603050405020304" pitchFamily="18" charset="0"/>
              </a:rPr>
              <a:t>B</a:t>
            </a:r>
            <a:r>
              <a:rPr lang="zh-CN" altLang="en-US" dirty="0">
                <a:solidFill>
                  <a:schemeClr val="tx1"/>
                </a:solidFill>
                <a:latin typeface="Times New Roman" panose="02020603050405020304" pitchFamily="18" charset="0"/>
              </a:rPr>
              <a:t>的浓度则变大；</a:t>
            </a:r>
            <a:r>
              <a:rPr lang="en-US" altLang="zh-CN" dirty="0">
                <a:solidFill>
                  <a:schemeClr val="tx1"/>
                </a:solidFill>
                <a:latin typeface="Times New Roman" panose="02020603050405020304" pitchFamily="18" charset="0"/>
              </a:rPr>
              <a:t>⑥</a:t>
            </a:r>
            <a:r>
              <a:rPr lang="zh-CN" altLang="en-US" dirty="0">
                <a:solidFill>
                  <a:schemeClr val="tx1"/>
                </a:solidFill>
                <a:latin typeface="Times New Roman" panose="02020603050405020304" pitchFamily="18" charset="0"/>
              </a:rPr>
              <a:t>若</a:t>
            </a:r>
            <a:r>
              <a:rPr lang="en-US" altLang="zh-CN" dirty="0">
                <a:solidFill>
                  <a:schemeClr val="tx1"/>
                </a:solidFill>
                <a:latin typeface="Times New Roman" panose="02020603050405020304" pitchFamily="18" charset="0"/>
              </a:rPr>
              <a:t>A</a:t>
            </a:r>
            <a:r>
              <a:rPr lang="zh-CN" altLang="en-US" dirty="0">
                <a:solidFill>
                  <a:schemeClr val="tx1"/>
                </a:solidFill>
                <a:latin typeface="Times New Roman" panose="02020603050405020304" pitchFamily="18" charset="0"/>
              </a:rPr>
              <a:t>的反应速率为</a:t>
            </a:r>
            <a:r>
              <a:rPr lang="en-US" altLang="zh-CN">
                <a:solidFill>
                  <a:schemeClr val="tx1"/>
                </a:solidFill>
                <a:latin typeface="Times New Roman" panose="02020603050405020304" pitchFamily="18" charset="0"/>
              </a:rPr>
              <a:t>v(A)</a:t>
            </a:r>
            <a:r>
              <a:rPr lang="zh-CN" altLang="en-US">
                <a:solidFill>
                  <a:schemeClr val="tx1"/>
                </a:solidFill>
                <a:latin typeface="Times New Roman" panose="02020603050405020304" pitchFamily="18" charset="0"/>
              </a:rPr>
              <a:t>，则</a:t>
            </a:r>
            <a:r>
              <a:rPr lang="en-US" altLang="zh-CN">
                <a:solidFill>
                  <a:schemeClr val="tx1"/>
                </a:solidFill>
                <a:latin typeface="Times New Roman" panose="02020603050405020304" pitchFamily="18" charset="0"/>
              </a:rPr>
              <a:t>v(B)=v(A)n/m</a:t>
            </a:r>
            <a:r>
              <a:rPr lang="zh-CN" altLang="en-US">
                <a:solidFill>
                  <a:schemeClr val="tx1"/>
                </a:solidFill>
                <a:latin typeface="Times New Roman" panose="02020603050405020304" pitchFamily="18" charset="0"/>
              </a:rPr>
              <a:t>。</a:t>
            </a:r>
            <a:endParaRPr lang="zh-CN" altLang="en-US">
              <a:solidFill>
                <a:schemeClr val="tx1"/>
              </a:solidFill>
              <a:latin typeface="Times New Roman" panose="02020603050405020304" pitchFamily="18" charset="0"/>
            </a:endParaRPr>
          </a:p>
          <a:p>
            <a:r>
              <a:rPr lang="en-US" altLang="zh-CN">
                <a:solidFill>
                  <a:schemeClr val="tx1"/>
                </a:solidFill>
                <a:latin typeface="Times New Roman" panose="02020603050405020304" pitchFamily="18" charset="0"/>
              </a:rPr>
              <a:t>A</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③④⑤   B.②③④      C. ③④⑥      D.①②</a:t>
            </a:r>
            <a:endParaRPr lang="en-US" altLang="zh-CN">
              <a:solidFill>
                <a:schemeClr val="tx1"/>
              </a:solidFill>
              <a:latin typeface="Times New Roman" panose="02020603050405020304" pitchFamily="18" charset="0"/>
            </a:endParaRPr>
          </a:p>
        </p:txBody>
      </p:sp>
      <p:graphicFrame>
        <p:nvGraphicFramePr>
          <p:cNvPr id="116741" name="对象 116740"/>
          <p:cNvGraphicFramePr/>
          <p:nvPr/>
        </p:nvGraphicFramePr>
        <p:xfrm>
          <a:off x="3448050" y="835025"/>
          <a:ext cx="1200150" cy="307975"/>
        </p:xfrm>
        <a:graphic>
          <a:graphicData uri="http://schemas.openxmlformats.org/presentationml/2006/ole">
            <mc:AlternateContent xmlns:mc="http://schemas.openxmlformats.org/markup-compatibility/2006">
              <mc:Choice xmlns:v="urn:schemas-microsoft-com:vml" Requires="v">
                <p:oleObj spid="_x0000_s3078" name="" r:id="rId1" imgW="361950" imgH="114300" progId="Paint.Picture">
                  <p:embed/>
                </p:oleObj>
              </mc:Choice>
              <mc:Fallback>
                <p:oleObj name="" r:id="rId1" imgW="361950" imgH="114300" progId="Paint.Picture">
                  <p:embed/>
                  <p:pic>
                    <p:nvPicPr>
                      <p:cNvPr id="0" name="图片 3077"/>
                      <p:cNvPicPr/>
                      <p:nvPr/>
                    </p:nvPicPr>
                    <p:blipFill>
                      <a:blip r:embed="rId2"/>
                      <a:stretch>
                        <a:fillRect/>
                      </a:stretch>
                    </p:blipFill>
                    <p:spPr>
                      <a:xfrm>
                        <a:off x="3448050" y="835025"/>
                        <a:ext cx="1200150" cy="307975"/>
                      </a:xfrm>
                      <a:prstGeom prst="rect">
                        <a:avLst/>
                      </a:prstGeom>
                      <a:noFill/>
                      <a:ln w="38100">
                        <a:noFill/>
                        <a:miter/>
                      </a:ln>
                    </p:spPr>
                  </p:pic>
                </p:oleObj>
              </mc:Fallback>
            </mc:AlternateContent>
          </a:graphicData>
        </a:graphic>
      </p:graphicFrame>
      <p:sp>
        <p:nvSpPr>
          <p:cNvPr id="116743" name="文本框 116742"/>
          <p:cNvSpPr txBox="1"/>
          <p:nvPr/>
        </p:nvSpPr>
        <p:spPr>
          <a:xfrm>
            <a:off x="304800" y="5715000"/>
            <a:ext cx="5334000" cy="701675"/>
          </a:xfrm>
          <a:prstGeom prst="rect">
            <a:avLst/>
          </a:prstGeom>
          <a:noFill/>
          <a:ln w="9525">
            <a:noFill/>
          </a:ln>
        </p:spPr>
        <p:txBody>
          <a:bodyPr>
            <a:spAutoFit/>
          </a:bodyPr>
          <a:p>
            <a:pPr>
              <a:spcBef>
                <a:spcPct val="50000"/>
              </a:spcBef>
            </a:pPr>
            <a:r>
              <a:rPr lang="en-US" altLang="zh-CN"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dirty="0">
                <a:solidFill>
                  <a:schemeClr val="tx1"/>
                </a:solidFill>
                <a:latin typeface="Times New Roman" panose="02020603050405020304" pitchFamily="18" charset="0"/>
              </a:rPr>
              <a:t>]    </a:t>
            </a:r>
            <a:r>
              <a:rPr lang="en-US" altLang="zh-CN" sz="4000">
                <a:solidFill>
                  <a:srgbClr val="66FF33"/>
                </a:solidFill>
                <a:latin typeface="Times New Roman" panose="02020603050405020304" pitchFamily="18" charset="0"/>
              </a:rPr>
              <a:t>C</a:t>
            </a:r>
            <a:endParaRPr lang="en-US" altLang="zh-CN" sz="4000">
              <a:solidFill>
                <a:srgbClr val="66FF33"/>
              </a:solidFill>
              <a:latin typeface="Times New Roman" panose="02020603050405020304" pitchFamily="18"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7762" name="文本框 117761"/>
          <p:cNvSpPr txBox="1"/>
          <p:nvPr/>
        </p:nvSpPr>
        <p:spPr>
          <a:xfrm>
            <a:off x="914400" y="1066800"/>
            <a:ext cx="7620000" cy="3749675"/>
          </a:xfrm>
          <a:prstGeom prst="rect">
            <a:avLst/>
          </a:prstGeom>
          <a:noFill/>
          <a:ln w="9525">
            <a:noFill/>
          </a:ln>
        </p:spPr>
        <p:txBody>
          <a:bodyPr>
            <a:spAutoFit/>
          </a:bodyPr>
          <a:p>
            <a:pPr fontAlgn="ctr">
              <a:spcBef>
                <a:spcPct val="50000"/>
              </a:spcBef>
            </a:pPr>
            <a:r>
              <a:rPr lang="en-US" altLang="zh-CN" dirty="0">
                <a:solidFill>
                  <a:schemeClr val="tx1"/>
                </a:solidFill>
                <a:latin typeface="Times New Roman" panose="02020603050405020304" pitchFamily="18" charset="0"/>
              </a:rPr>
              <a:t>   1mol                                             </a:t>
            </a:r>
            <a:r>
              <a:rPr lang="zh-CN" altLang="en-US" dirty="0">
                <a:solidFill>
                  <a:schemeClr val="tx1"/>
                </a:solidFill>
                <a:latin typeface="Times New Roman" panose="02020603050405020304" pitchFamily="18" charset="0"/>
              </a:rPr>
              <a:t>与足量的</a:t>
            </a:r>
            <a:r>
              <a:rPr lang="en-US" altLang="zh-CN" err="1">
                <a:solidFill>
                  <a:schemeClr val="tx1"/>
                </a:solidFill>
                <a:latin typeface="Times New Roman" panose="02020603050405020304" pitchFamily="18" charset="0"/>
              </a:rPr>
              <a:t>NaOH</a:t>
            </a:r>
            <a:r>
              <a:rPr lang="zh-CN" altLang="en-US" dirty="0">
                <a:solidFill>
                  <a:schemeClr val="tx1"/>
                </a:solidFill>
                <a:latin typeface="Times New Roman" panose="02020603050405020304" pitchFamily="18" charset="0"/>
              </a:rPr>
              <a:t>溶液混合共热，充分反应后，最多可消耗</a:t>
            </a:r>
            <a:r>
              <a:rPr lang="en-US" altLang="zh-CN" err="1">
                <a:solidFill>
                  <a:schemeClr val="tx1"/>
                </a:solidFill>
                <a:latin typeface="Times New Roman" panose="02020603050405020304" pitchFamily="18" charset="0"/>
              </a:rPr>
              <a:t>NaOH</a:t>
            </a:r>
            <a:r>
              <a:rPr lang="zh-CN" altLang="en-US" dirty="0">
                <a:solidFill>
                  <a:schemeClr val="tx1"/>
                </a:solidFill>
                <a:latin typeface="Times New Roman" panose="02020603050405020304" pitchFamily="18" charset="0"/>
              </a:rPr>
              <a:t>的物质的量是（　）</a:t>
            </a:r>
            <a:endParaRPr lang="zh-CN" altLang="en-US" dirty="0">
              <a:solidFill>
                <a:schemeClr val="tx1"/>
              </a:solidFill>
              <a:latin typeface="Times New Roman" panose="02020603050405020304" pitchFamily="18" charset="0"/>
            </a:endParaRPr>
          </a:p>
          <a:p>
            <a:pPr fontAlgn="ctr">
              <a:spcBef>
                <a:spcPct val="50000"/>
              </a:spcBef>
            </a:pPr>
            <a:r>
              <a:rPr lang="zh-CN" altLang="en-US" dirty="0">
                <a:solidFill>
                  <a:schemeClr val="tx1"/>
                </a:solidFill>
                <a:latin typeface="Times New Roman" panose="02020603050405020304" pitchFamily="18" charset="0"/>
              </a:rPr>
              <a:t>    </a:t>
            </a:r>
            <a:r>
              <a:rPr lang="en-US" altLang="zh-CN" dirty="0">
                <a:solidFill>
                  <a:schemeClr val="tx1"/>
                </a:solidFill>
                <a:latin typeface="Times New Roman" panose="02020603050405020304" pitchFamily="18" charset="0"/>
              </a:rPr>
              <a:t>A.3mol                  B.4mol            </a:t>
            </a:r>
            <a:endParaRPr lang="en-US" altLang="zh-CN" dirty="0">
              <a:solidFill>
                <a:schemeClr val="tx1"/>
              </a:solidFill>
              <a:latin typeface="Times New Roman" panose="02020603050405020304" pitchFamily="18" charset="0"/>
            </a:endParaRPr>
          </a:p>
          <a:p>
            <a:pPr fontAlgn="ctr">
              <a:spcBef>
                <a:spcPct val="50000"/>
              </a:spcBef>
            </a:pPr>
            <a:r>
              <a:rPr lang="en-US" altLang="zh-CN">
                <a:solidFill>
                  <a:schemeClr val="tx1"/>
                </a:solidFill>
                <a:latin typeface="Times New Roman" panose="02020603050405020304" pitchFamily="18" charset="0"/>
              </a:rPr>
              <a:t>   C.5mol                   D.6mol</a:t>
            </a:r>
            <a:endParaRPr lang="en-US" altLang="zh-CN">
              <a:solidFill>
                <a:schemeClr val="tx1"/>
              </a:solidFill>
              <a:latin typeface="Times New Roman" panose="02020603050405020304" pitchFamily="18" charset="0"/>
            </a:endParaRPr>
          </a:p>
          <a:p>
            <a:pPr>
              <a:spcBef>
                <a:spcPct val="50000"/>
              </a:spcBef>
            </a:pPr>
            <a:endParaRPr lang="en-US" altLang="zh-CN">
              <a:solidFill>
                <a:schemeClr val="tx1"/>
              </a:solidFill>
              <a:latin typeface="Times New Roman" panose="02020603050405020304" pitchFamily="18" charset="0"/>
            </a:endParaRPr>
          </a:p>
        </p:txBody>
      </p:sp>
      <p:sp>
        <p:nvSpPr>
          <p:cNvPr id="117764" name="矩形 117763"/>
          <p:cNvSpPr/>
          <p:nvPr/>
        </p:nvSpPr>
        <p:spPr>
          <a:xfrm>
            <a:off x="3600450" y="3176588"/>
            <a:ext cx="9144000" cy="0"/>
          </a:xfrm>
          <a:prstGeom prst="rect">
            <a:avLst/>
          </a:prstGeom>
          <a:noFill/>
          <a:ln w="9525">
            <a:noFill/>
          </a:ln>
        </p:spPr>
        <p:txBody>
          <a:bodyPr/>
          <a:p>
            <a:endParaRPr lang="zh-CN" altLang="en-US"/>
          </a:p>
        </p:txBody>
      </p:sp>
      <p:grpSp>
        <p:nvGrpSpPr>
          <p:cNvPr id="117794" name="组合 117793"/>
          <p:cNvGrpSpPr/>
          <p:nvPr/>
        </p:nvGrpSpPr>
        <p:grpSpPr>
          <a:xfrm>
            <a:off x="2743200" y="533400"/>
            <a:ext cx="3287713" cy="1014413"/>
            <a:chOff x="1728" y="336"/>
            <a:chExt cx="2071" cy="639"/>
          </a:xfrm>
        </p:grpSpPr>
        <p:sp>
          <p:nvSpPr>
            <p:cNvPr id="117793" name="矩形 117792"/>
            <p:cNvSpPr/>
            <p:nvPr/>
          </p:nvSpPr>
          <p:spPr>
            <a:xfrm>
              <a:off x="1728" y="336"/>
              <a:ext cx="2064" cy="639"/>
            </a:xfrm>
            <a:prstGeom prst="rect">
              <a:avLst/>
            </a:prstGeom>
            <a:solidFill>
              <a:schemeClr val="tx1"/>
            </a:solidFill>
            <a:ln w="9525">
              <a:noFill/>
            </a:ln>
          </p:spPr>
          <p:txBody>
            <a:bodyPr/>
            <a:p>
              <a:endParaRPr lang="zh-CN" altLang="en-US"/>
            </a:p>
          </p:txBody>
        </p:sp>
        <p:sp>
          <p:nvSpPr>
            <p:cNvPr id="117767" name="矩形 117766"/>
            <p:cNvSpPr/>
            <p:nvPr/>
          </p:nvSpPr>
          <p:spPr>
            <a:xfrm>
              <a:off x="1728" y="602"/>
              <a:ext cx="144" cy="173"/>
            </a:xfrm>
            <a:prstGeom prst="rect">
              <a:avLst/>
            </a:prstGeom>
            <a:noFill/>
            <a:ln w="9525">
              <a:noFill/>
            </a:ln>
          </p:spPr>
          <p:txBody>
            <a:bodyPr wrap="none" lIns="0" tIns="0" rIns="0" bIns="0">
              <a:spAutoFit/>
            </a:bodyPr>
            <a:p>
              <a:r>
                <a:rPr lang="en-US" altLang="zh-CN" sz="1800" err="1">
                  <a:solidFill>
                    <a:srgbClr val="000000"/>
                  </a:solidFill>
                  <a:latin typeface="Times New Roman" panose="02020603050405020304" pitchFamily="18" charset="0"/>
                </a:rPr>
                <a:t>Cl</a:t>
              </a:r>
              <a:endParaRPr lang="en-US" altLang="zh-CN" err="1">
                <a:latin typeface="Times New Roman" panose="02020603050405020304" pitchFamily="18" charset="0"/>
              </a:endParaRPr>
            </a:p>
          </p:txBody>
        </p:sp>
        <p:sp>
          <p:nvSpPr>
            <p:cNvPr id="117768" name="矩形 117767"/>
            <p:cNvSpPr/>
            <p:nvPr/>
          </p:nvSpPr>
          <p:spPr>
            <a:xfrm>
              <a:off x="2620" y="602"/>
              <a:ext cx="112" cy="173"/>
            </a:xfrm>
            <a:prstGeom prst="rect">
              <a:avLst/>
            </a:prstGeom>
            <a:noFill/>
            <a:ln w="9525">
              <a:noFill/>
            </a:ln>
          </p:spPr>
          <p:txBody>
            <a:bodyPr wrap="none" lIns="0" tIns="0" rIns="0" bIns="0">
              <a:spAutoFit/>
            </a:bodyPr>
            <a:p>
              <a:r>
                <a:rPr lang="en-US" altLang="zh-CN" sz="1800">
                  <a:solidFill>
                    <a:srgbClr val="000000"/>
                  </a:solidFill>
                  <a:latin typeface="Times New Roman" panose="02020603050405020304" pitchFamily="18" charset="0"/>
                </a:rPr>
                <a:t>O</a:t>
              </a:r>
              <a:endParaRPr lang="en-US" altLang="zh-CN">
                <a:latin typeface="Times New Roman" panose="02020603050405020304" pitchFamily="18" charset="0"/>
              </a:endParaRPr>
            </a:p>
          </p:txBody>
        </p:sp>
        <p:sp>
          <p:nvSpPr>
            <p:cNvPr id="117769" name="矩形 117768"/>
            <p:cNvSpPr/>
            <p:nvPr/>
          </p:nvSpPr>
          <p:spPr>
            <a:xfrm>
              <a:off x="2909" y="602"/>
              <a:ext cx="104" cy="173"/>
            </a:xfrm>
            <a:prstGeom prst="rect">
              <a:avLst/>
            </a:prstGeom>
            <a:noFill/>
            <a:ln w="9525">
              <a:noFill/>
            </a:ln>
          </p:spPr>
          <p:txBody>
            <a:bodyPr wrap="none" lIns="0" tIns="0" rIns="0" bIns="0">
              <a:spAutoFit/>
            </a:bodyPr>
            <a:p>
              <a:r>
                <a:rPr lang="en-US" altLang="zh-CN" sz="1800">
                  <a:solidFill>
                    <a:srgbClr val="000000"/>
                  </a:solidFill>
                  <a:latin typeface="Times New Roman" panose="02020603050405020304" pitchFamily="18" charset="0"/>
                </a:rPr>
                <a:t>C</a:t>
              </a:r>
              <a:endParaRPr lang="en-US" altLang="zh-CN">
                <a:latin typeface="Times New Roman" panose="02020603050405020304" pitchFamily="18" charset="0"/>
              </a:endParaRPr>
            </a:p>
          </p:txBody>
        </p:sp>
        <p:sp>
          <p:nvSpPr>
            <p:cNvPr id="117770" name="矩形 117769"/>
            <p:cNvSpPr/>
            <p:nvPr/>
          </p:nvSpPr>
          <p:spPr>
            <a:xfrm>
              <a:off x="2906" y="336"/>
              <a:ext cx="112" cy="173"/>
            </a:xfrm>
            <a:prstGeom prst="rect">
              <a:avLst/>
            </a:prstGeom>
            <a:noFill/>
            <a:ln w="9525">
              <a:noFill/>
            </a:ln>
          </p:spPr>
          <p:txBody>
            <a:bodyPr wrap="none" lIns="0" tIns="0" rIns="0" bIns="0">
              <a:spAutoFit/>
            </a:bodyPr>
            <a:p>
              <a:r>
                <a:rPr lang="en-US" altLang="zh-CN" sz="1800">
                  <a:solidFill>
                    <a:srgbClr val="000000"/>
                  </a:solidFill>
                  <a:latin typeface="Times New Roman" panose="02020603050405020304" pitchFamily="18" charset="0"/>
                </a:rPr>
                <a:t>O</a:t>
              </a:r>
              <a:endParaRPr lang="en-US" altLang="zh-CN">
                <a:latin typeface="Times New Roman" panose="02020603050405020304" pitchFamily="18" charset="0"/>
              </a:endParaRPr>
            </a:p>
          </p:txBody>
        </p:sp>
        <p:sp>
          <p:nvSpPr>
            <p:cNvPr id="117771" name="矩形 117770"/>
            <p:cNvSpPr/>
            <p:nvPr/>
          </p:nvSpPr>
          <p:spPr>
            <a:xfrm>
              <a:off x="3211" y="602"/>
              <a:ext cx="112" cy="173"/>
            </a:xfrm>
            <a:prstGeom prst="rect">
              <a:avLst/>
            </a:prstGeom>
            <a:noFill/>
            <a:ln w="9525">
              <a:noFill/>
            </a:ln>
          </p:spPr>
          <p:txBody>
            <a:bodyPr wrap="none" lIns="0" tIns="0" rIns="0" bIns="0">
              <a:spAutoFit/>
            </a:bodyPr>
            <a:p>
              <a:r>
                <a:rPr lang="en-US" altLang="zh-CN" sz="1800">
                  <a:solidFill>
                    <a:srgbClr val="000000"/>
                  </a:solidFill>
                  <a:latin typeface="Times New Roman" panose="02020603050405020304" pitchFamily="18" charset="0"/>
                </a:rPr>
                <a:t>O</a:t>
              </a:r>
              <a:endParaRPr lang="en-US" altLang="zh-CN">
                <a:latin typeface="Times New Roman" panose="02020603050405020304" pitchFamily="18" charset="0"/>
              </a:endParaRPr>
            </a:p>
          </p:txBody>
        </p:sp>
        <p:sp>
          <p:nvSpPr>
            <p:cNvPr id="117772" name="矩形 117771"/>
            <p:cNvSpPr/>
            <p:nvPr/>
          </p:nvSpPr>
          <p:spPr>
            <a:xfrm>
              <a:off x="3519" y="602"/>
              <a:ext cx="104" cy="173"/>
            </a:xfrm>
            <a:prstGeom prst="rect">
              <a:avLst/>
            </a:prstGeom>
            <a:noFill/>
            <a:ln w="9525">
              <a:noFill/>
            </a:ln>
          </p:spPr>
          <p:txBody>
            <a:bodyPr wrap="none" lIns="0" tIns="0" rIns="0" bIns="0">
              <a:spAutoFit/>
            </a:bodyPr>
            <a:p>
              <a:r>
                <a:rPr lang="en-US" altLang="zh-CN" sz="1800">
                  <a:solidFill>
                    <a:srgbClr val="000000"/>
                  </a:solidFill>
                  <a:latin typeface="Times New Roman" panose="02020603050405020304" pitchFamily="18" charset="0"/>
                </a:rPr>
                <a:t>C</a:t>
              </a:r>
              <a:endParaRPr lang="en-US" altLang="zh-CN">
                <a:latin typeface="Times New Roman" panose="02020603050405020304" pitchFamily="18" charset="0"/>
              </a:endParaRPr>
            </a:p>
          </p:txBody>
        </p:sp>
        <p:sp>
          <p:nvSpPr>
            <p:cNvPr id="117773" name="矩形 117772"/>
            <p:cNvSpPr/>
            <p:nvPr/>
          </p:nvSpPr>
          <p:spPr>
            <a:xfrm>
              <a:off x="3604" y="671"/>
              <a:ext cx="56" cy="134"/>
            </a:xfrm>
            <a:prstGeom prst="rect">
              <a:avLst/>
            </a:prstGeom>
            <a:noFill/>
            <a:ln w="9525">
              <a:noFill/>
            </a:ln>
          </p:spPr>
          <p:txBody>
            <a:bodyPr wrap="none" lIns="0" tIns="0" rIns="0" bIns="0">
              <a:spAutoFit/>
            </a:bodyPr>
            <a:p>
              <a:r>
                <a:rPr lang="en-US" altLang="zh-CN" sz="1400" dirty="0">
                  <a:solidFill>
                    <a:srgbClr val="000000"/>
                  </a:solidFill>
                  <a:latin typeface="Times New Roman" panose="02020603050405020304" pitchFamily="18" charset="0"/>
                </a:rPr>
                <a:t>2</a:t>
              </a:r>
              <a:endParaRPr lang="en-US" altLang="zh-CN" dirty="0">
                <a:latin typeface="Times New Roman" panose="02020603050405020304" pitchFamily="18" charset="0"/>
              </a:endParaRPr>
            </a:p>
          </p:txBody>
        </p:sp>
        <p:sp>
          <p:nvSpPr>
            <p:cNvPr id="117774" name="矩形 117773"/>
            <p:cNvSpPr/>
            <p:nvPr/>
          </p:nvSpPr>
          <p:spPr>
            <a:xfrm>
              <a:off x="3652" y="602"/>
              <a:ext cx="112" cy="173"/>
            </a:xfrm>
            <a:prstGeom prst="rect">
              <a:avLst/>
            </a:prstGeom>
            <a:noFill/>
            <a:ln w="9525">
              <a:noFill/>
            </a:ln>
          </p:spPr>
          <p:txBody>
            <a:bodyPr wrap="none" lIns="0" tIns="0" rIns="0" bIns="0">
              <a:spAutoFit/>
            </a:bodyPr>
            <a:p>
              <a:r>
                <a:rPr lang="en-US" altLang="zh-CN" sz="1800">
                  <a:solidFill>
                    <a:srgbClr val="000000"/>
                  </a:solidFill>
                  <a:latin typeface="Times New Roman" panose="02020603050405020304" pitchFamily="18" charset="0"/>
                </a:rPr>
                <a:t>H</a:t>
              </a:r>
              <a:endParaRPr lang="en-US" altLang="zh-CN">
                <a:latin typeface="Times New Roman" panose="02020603050405020304" pitchFamily="18" charset="0"/>
              </a:endParaRPr>
            </a:p>
          </p:txBody>
        </p:sp>
        <p:sp>
          <p:nvSpPr>
            <p:cNvPr id="117775" name="矩形 117774"/>
            <p:cNvSpPr/>
            <p:nvPr/>
          </p:nvSpPr>
          <p:spPr>
            <a:xfrm>
              <a:off x="3743" y="671"/>
              <a:ext cx="56" cy="134"/>
            </a:xfrm>
            <a:prstGeom prst="rect">
              <a:avLst/>
            </a:prstGeom>
            <a:noFill/>
            <a:ln w="9525">
              <a:noFill/>
            </a:ln>
          </p:spPr>
          <p:txBody>
            <a:bodyPr wrap="none" lIns="0" tIns="0" rIns="0" bIns="0">
              <a:spAutoFit/>
            </a:bodyPr>
            <a:p>
              <a:r>
                <a:rPr lang="en-US" altLang="zh-CN" sz="1400" dirty="0">
                  <a:solidFill>
                    <a:srgbClr val="000000"/>
                  </a:solidFill>
                  <a:latin typeface="Times New Roman" panose="02020603050405020304" pitchFamily="18" charset="0"/>
                </a:rPr>
                <a:t>5</a:t>
              </a:r>
              <a:endParaRPr lang="en-US" altLang="zh-CN" dirty="0">
                <a:latin typeface="Times New Roman" panose="02020603050405020304" pitchFamily="18" charset="0"/>
              </a:endParaRPr>
            </a:p>
          </p:txBody>
        </p:sp>
        <p:sp>
          <p:nvSpPr>
            <p:cNvPr id="117776" name="直接连接符 117775"/>
            <p:cNvSpPr/>
            <p:nvPr/>
          </p:nvSpPr>
          <p:spPr>
            <a:xfrm flipH="1" flipV="1">
              <a:off x="2328" y="451"/>
              <a:ext cx="111" cy="231"/>
            </a:xfrm>
            <a:prstGeom prst="line">
              <a:avLst/>
            </a:prstGeom>
            <a:ln w="9525" cap="flat" cmpd="sng">
              <a:solidFill>
                <a:srgbClr val="000000"/>
              </a:solidFill>
              <a:prstDash val="solid"/>
              <a:headEnd type="none" w="med" len="med"/>
              <a:tailEnd type="none" w="med" len="med"/>
            </a:ln>
          </p:spPr>
        </p:sp>
        <p:sp>
          <p:nvSpPr>
            <p:cNvPr id="117777" name="直接连接符 117776"/>
            <p:cNvSpPr/>
            <p:nvPr/>
          </p:nvSpPr>
          <p:spPr>
            <a:xfrm>
              <a:off x="2104" y="451"/>
              <a:ext cx="224" cy="1"/>
            </a:xfrm>
            <a:prstGeom prst="line">
              <a:avLst/>
            </a:prstGeom>
            <a:ln w="9525" cap="flat" cmpd="sng">
              <a:solidFill>
                <a:srgbClr val="000000"/>
              </a:solidFill>
              <a:prstDash val="solid"/>
              <a:headEnd type="none" w="med" len="med"/>
              <a:tailEnd type="none" w="med" len="med"/>
            </a:ln>
          </p:spPr>
        </p:sp>
        <p:sp>
          <p:nvSpPr>
            <p:cNvPr id="117778" name="直接连接符 117777"/>
            <p:cNvSpPr/>
            <p:nvPr/>
          </p:nvSpPr>
          <p:spPr>
            <a:xfrm>
              <a:off x="2114" y="490"/>
              <a:ext cx="205" cy="1"/>
            </a:xfrm>
            <a:prstGeom prst="line">
              <a:avLst/>
            </a:prstGeom>
            <a:ln w="9525" cap="flat" cmpd="sng">
              <a:solidFill>
                <a:srgbClr val="000000"/>
              </a:solidFill>
              <a:prstDash val="solid"/>
              <a:headEnd type="none" w="med" len="med"/>
              <a:tailEnd type="none" w="med" len="med"/>
            </a:ln>
          </p:spPr>
        </p:sp>
        <p:sp>
          <p:nvSpPr>
            <p:cNvPr id="117779" name="直接连接符 117778"/>
            <p:cNvSpPr/>
            <p:nvPr/>
          </p:nvSpPr>
          <p:spPr>
            <a:xfrm flipV="1">
              <a:off x="2328" y="682"/>
              <a:ext cx="111" cy="231"/>
            </a:xfrm>
            <a:prstGeom prst="line">
              <a:avLst/>
            </a:prstGeom>
            <a:ln w="9525" cap="flat" cmpd="sng">
              <a:solidFill>
                <a:srgbClr val="000000"/>
              </a:solidFill>
              <a:prstDash val="solid"/>
              <a:headEnd type="none" w="med" len="med"/>
              <a:tailEnd type="none" w="med" len="med"/>
            </a:ln>
          </p:spPr>
        </p:sp>
        <p:sp>
          <p:nvSpPr>
            <p:cNvPr id="117780" name="直接连接符 117779"/>
            <p:cNvSpPr/>
            <p:nvPr/>
          </p:nvSpPr>
          <p:spPr>
            <a:xfrm flipV="1">
              <a:off x="2306" y="675"/>
              <a:ext cx="100" cy="208"/>
            </a:xfrm>
            <a:prstGeom prst="line">
              <a:avLst/>
            </a:prstGeom>
            <a:ln w="9525" cap="flat" cmpd="sng">
              <a:solidFill>
                <a:srgbClr val="000000"/>
              </a:solidFill>
              <a:prstDash val="solid"/>
              <a:headEnd type="none" w="med" len="med"/>
              <a:tailEnd type="none" w="med" len="med"/>
            </a:ln>
          </p:spPr>
        </p:sp>
        <p:sp>
          <p:nvSpPr>
            <p:cNvPr id="117781" name="直接连接符 117780"/>
            <p:cNvSpPr/>
            <p:nvPr/>
          </p:nvSpPr>
          <p:spPr>
            <a:xfrm flipV="1">
              <a:off x="1991" y="451"/>
              <a:ext cx="113" cy="231"/>
            </a:xfrm>
            <a:prstGeom prst="line">
              <a:avLst/>
            </a:prstGeom>
            <a:ln w="9525" cap="flat" cmpd="sng">
              <a:solidFill>
                <a:srgbClr val="000000"/>
              </a:solidFill>
              <a:prstDash val="solid"/>
              <a:headEnd type="none" w="med" len="med"/>
              <a:tailEnd type="none" w="med" len="med"/>
            </a:ln>
          </p:spPr>
        </p:sp>
        <p:sp>
          <p:nvSpPr>
            <p:cNvPr id="117782" name="直接连接符 117781"/>
            <p:cNvSpPr/>
            <p:nvPr/>
          </p:nvSpPr>
          <p:spPr>
            <a:xfrm>
              <a:off x="2104" y="913"/>
              <a:ext cx="224" cy="1"/>
            </a:xfrm>
            <a:prstGeom prst="line">
              <a:avLst/>
            </a:prstGeom>
            <a:ln w="9525" cap="flat" cmpd="sng">
              <a:solidFill>
                <a:srgbClr val="000000"/>
              </a:solidFill>
              <a:prstDash val="solid"/>
              <a:headEnd type="none" w="med" len="med"/>
              <a:tailEnd type="none" w="med" len="med"/>
            </a:ln>
          </p:spPr>
        </p:sp>
        <p:sp>
          <p:nvSpPr>
            <p:cNvPr id="117783" name="直接连接符 117782"/>
            <p:cNvSpPr/>
            <p:nvPr/>
          </p:nvSpPr>
          <p:spPr>
            <a:xfrm flipH="1" flipV="1">
              <a:off x="1991" y="682"/>
              <a:ext cx="113" cy="231"/>
            </a:xfrm>
            <a:prstGeom prst="line">
              <a:avLst/>
            </a:prstGeom>
            <a:ln w="9525" cap="flat" cmpd="sng">
              <a:solidFill>
                <a:srgbClr val="000000"/>
              </a:solidFill>
              <a:prstDash val="solid"/>
              <a:headEnd type="none" w="med" len="med"/>
              <a:tailEnd type="none" w="med" len="med"/>
            </a:ln>
          </p:spPr>
        </p:sp>
        <p:sp>
          <p:nvSpPr>
            <p:cNvPr id="117784" name="直接连接符 117783"/>
            <p:cNvSpPr/>
            <p:nvPr/>
          </p:nvSpPr>
          <p:spPr>
            <a:xfrm flipH="1" flipV="1">
              <a:off x="2027" y="675"/>
              <a:ext cx="100" cy="208"/>
            </a:xfrm>
            <a:prstGeom prst="line">
              <a:avLst/>
            </a:prstGeom>
            <a:ln w="9525" cap="flat" cmpd="sng">
              <a:solidFill>
                <a:srgbClr val="000000"/>
              </a:solidFill>
              <a:prstDash val="solid"/>
              <a:headEnd type="none" w="med" len="med"/>
              <a:tailEnd type="none" w="med" len="med"/>
            </a:ln>
          </p:spPr>
        </p:sp>
        <p:sp>
          <p:nvSpPr>
            <p:cNvPr id="117785" name="直接连接符 117784"/>
            <p:cNvSpPr/>
            <p:nvPr/>
          </p:nvSpPr>
          <p:spPr>
            <a:xfrm>
              <a:off x="1858" y="682"/>
              <a:ext cx="133" cy="1"/>
            </a:xfrm>
            <a:prstGeom prst="line">
              <a:avLst/>
            </a:prstGeom>
            <a:ln w="9525" cap="flat" cmpd="sng">
              <a:solidFill>
                <a:srgbClr val="000000"/>
              </a:solidFill>
              <a:prstDash val="solid"/>
              <a:headEnd type="none" w="med" len="med"/>
              <a:tailEnd type="none" w="med" len="med"/>
            </a:ln>
          </p:spPr>
        </p:sp>
        <p:sp>
          <p:nvSpPr>
            <p:cNvPr id="117786" name="直接连接符 117785"/>
            <p:cNvSpPr/>
            <p:nvPr/>
          </p:nvSpPr>
          <p:spPr>
            <a:xfrm flipH="1">
              <a:off x="2439" y="682"/>
              <a:ext cx="168" cy="1"/>
            </a:xfrm>
            <a:prstGeom prst="line">
              <a:avLst/>
            </a:prstGeom>
            <a:ln w="9525" cap="flat" cmpd="sng">
              <a:solidFill>
                <a:srgbClr val="000000"/>
              </a:solidFill>
              <a:prstDash val="solid"/>
              <a:headEnd type="none" w="med" len="med"/>
              <a:tailEnd type="none" w="med" len="med"/>
            </a:ln>
          </p:spPr>
        </p:sp>
        <p:sp>
          <p:nvSpPr>
            <p:cNvPr id="117787" name="直接连接符 117786"/>
            <p:cNvSpPr/>
            <p:nvPr/>
          </p:nvSpPr>
          <p:spPr>
            <a:xfrm flipH="1">
              <a:off x="2721" y="682"/>
              <a:ext cx="175" cy="1"/>
            </a:xfrm>
            <a:prstGeom prst="line">
              <a:avLst/>
            </a:prstGeom>
            <a:ln w="9525" cap="flat" cmpd="sng">
              <a:solidFill>
                <a:srgbClr val="000000"/>
              </a:solidFill>
              <a:prstDash val="solid"/>
              <a:headEnd type="none" w="med" len="med"/>
              <a:tailEnd type="none" w="med" len="med"/>
            </a:ln>
          </p:spPr>
        </p:sp>
        <p:sp>
          <p:nvSpPr>
            <p:cNvPr id="117788" name="直接连接符 117787"/>
            <p:cNvSpPr/>
            <p:nvPr/>
          </p:nvSpPr>
          <p:spPr>
            <a:xfrm>
              <a:off x="2932" y="494"/>
              <a:ext cx="1" cy="115"/>
            </a:xfrm>
            <a:prstGeom prst="line">
              <a:avLst/>
            </a:prstGeom>
            <a:ln w="9525" cap="flat" cmpd="sng">
              <a:solidFill>
                <a:srgbClr val="000000"/>
              </a:solidFill>
              <a:prstDash val="solid"/>
              <a:headEnd type="none" w="med" len="med"/>
              <a:tailEnd type="none" w="med" len="med"/>
            </a:ln>
          </p:spPr>
        </p:sp>
        <p:sp>
          <p:nvSpPr>
            <p:cNvPr id="117789" name="直接连接符 117788"/>
            <p:cNvSpPr/>
            <p:nvPr/>
          </p:nvSpPr>
          <p:spPr>
            <a:xfrm>
              <a:off x="2964" y="494"/>
              <a:ext cx="1" cy="115"/>
            </a:xfrm>
            <a:prstGeom prst="line">
              <a:avLst/>
            </a:prstGeom>
            <a:ln w="9525" cap="flat" cmpd="sng">
              <a:solidFill>
                <a:srgbClr val="000000"/>
              </a:solidFill>
              <a:prstDash val="solid"/>
              <a:headEnd type="none" w="med" len="med"/>
              <a:tailEnd type="none" w="med" len="med"/>
            </a:ln>
          </p:spPr>
        </p:sp>
        <p:sp>
          <p:nvSpPr>
            <p:cNvPr id="117790" name="直接连接符 117789"/>
            <p:cNvSpPr/>
            <p:nvPr/>
          </p:nvSpPr>
          <p:spPr>
            <a:xfrm flipH="1">
              <a:off x="3003" y="682"/>
              <a:ext cx="195" cy="1"/>
            </a:xfrm>
            <a:prstGeom prst="line">
              <a:avLst/>
            </a:prstGeom>
            <a:ln w="9525" cap="flat" cmpd="sng">
              <a:solidFill>
                <a:srgbClr val="000000"/>
              </a:solidFill>
              <a:prstDash val="solid"/>
              <a:headEnd type="none" w="med" len="med"/>
              <a:tailEnd type="none" w="med" len="med"/>
            </a:ln>
          </p:spPr>
        </p:sp>
        <p:sp>
          <p:nvSpPr>
            <p:cNvPr id="117791" name="直接连接符 117790"/>
            <p:cNvSpPr/>
            <p:nvPr/>
          </p:nvSpPr>
          <p:spPr>
            <a:xfrm flipH="1">
              <a:off x="3312" y="682"/>
              <a:ext cx="165" cy="1"/>
            </a:xfrm>
            <a:prstGeom prst="line">
              <a:avLst/>
            </a:prstGeom>
            <a:ln w="9525" cap="flat" cmpd="sng">
              <a:solidFill>
                <a:srgbClr val="000000"/>
              </a:solidFill>
              <a:prstDash val="solid"/>
              <a:headEnd type="none" w="med" len="med"/>
              <a:tailEnd type="none" w="med" len="med"/>
            </a:ln>
          </p:spPr>
        </p:sp>
        <p:sp>
          <p:nvSpPr>
            <p:cNvPr id="117792" name="直接连接符 117791"/>
            <p:cNvSpPr/>
            <p:nvPr/>
          </p:nvSpPr>
          <p:spPr>
            <a:xfrm flipH="1">
              <a:off x="3477" y="682"/>
              <a:ext cx="29" cy="1"/>
            </a:xfrm>
            <a:prstGeom prst="line">
              <a:avLst/>
            </a:prstGeom>
            <a:ln w="9525" cap="flat" cmpd="sng">
              <a:solidFill>
                <a:srgbClr val="000000"/>
              </a:solidFill>
              <a:prstDash val="solid"/>
              <a:headEnd type="none" w="med" len="med"/>
              <a:tailEnd type="none" w="med" len="med"/>
            </a:ln>
          </p:spPr>
        </p:sp>
      </p:grpSp>
      <p:sp>
        <p:nvSpPr>
          <p:cNvPr id="117765" name="文本框 117764"/>
          <p:cNvSpPr txBox="1"/>
          <p:nvPr/>
        </p:nvSpPr>
        <p:spPr>
          <a:xfrm>
            <a:off x="533400" y="228600"/>
            <a:ext cx="1981200" cy="701675"/>
          </a:xfrm>
          <a:prstGeom prst="rect">
            <a:avLst/>
          </a:prstGeom>
          <a:noFill/>
          <a:ln w="9525">
            <a:noFill/>
          </a:ln>
        </p:spPr>
        <p:txBody>
          <a:bodyPr>
            <a:spAutoFit/>
          </a:bodyPr>
          <a:p>
            <a:pPr>
              <a:spcBef>
                <a:spcPct val="50000"/>
              </a:spcBef>
            </a:pPr>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40</a:t>
            </a:r>
            <a:endParaRPr lang="en-US" altLang="zh-CN" sz="4000">
              <a:solidFill>
                <a:srgbClr val="66FF33"/>
              </a:solidFill>
              <a:latin typeface="黑体" panose="02010609060101010101" pitchFamily="2" charset="-122"/>
              <a:ea typeface="黑体" panose="02010609060101010101" pitchFamily="2" charset="-122"/>
            </a:endParaRPr>
          </a:p>
        </p:txBody>
      </p:sp>
      <p:sp>
        <p:nvSpPr>
          <p:cNvPr id="117766" name="文本框 117765"/>
          <p:cNvSpPr txBox="1"/>
          <p:nvPr/>
        </p:nvSpPr>
        <p:spPr>
          <a:xfrm>
            <a:off x="304800" y="4495800"/>
            <a:ext cx="4495800" cy="701675"/>
          </a:xfrm>
          <a:prstGeom prst="rect">
            <a:avLst/>
          </a:prstGeom>
          <a:noFill/>
          <a:ln w="9525">
            <a:noFill/>
          </a:ln>
        </p:spPr>
        <p:txBody>
          <a:bodyPr>
            <a:spAutoFit/>
          </a:bodyPr>
          <a:p>
            <a:pPr>
              <a:spcBef>
                <a:spcPct val="50000"/>
              </a:spcBef>
            </a:pPr>
            <a:r>
              <a:rPr lang="en-US" altLang="zh-CN" sz="4000"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sz="4000" dirty="0">
                <a:solidFill>
                  <a:schemeClr val="tx1"/>
                </a:solidFill>
                <a:latin typeface="Times New Roman" panose="02020603050405020304" pitchFamily="18" charset="0"/>
              </a:rPr>
              <a:t>]</a:t>
            </a:r>
            <a:r>
              <a:rPr lang="en-US" altLang="zh-CN" dirty="0">
                <a:solidFill>
                  <a:schemeClr val="tx1"/>
                </a:solidFill>
                <a:latin typeface="Times New Roman" panose="02020603050405020304" pitchFamily="18" charset="0"/>
              </a:rPr>
              <a:t>    </a:t>
            </a:r>
            <a:r>
              <a:rPr lang="en-US" altLang="zh-CN" sz="4000">
                <a:solidFill>
                  <a:srgbClr val="66FF33"/>
                </a:solidFill>
                <a:latin typeface="Times New Roman" panose="02020603050405020304" pitchFamily="18" charset="0"/>
              </a:rPr>
              <a:t>C</a:t>
            </a:r>
            <a:endParaRPr lang="en-US" altLang="zh-CN">
              <a:latin typeface="Times New Roman" panose="02020603050405020304" pitchFamily="18"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p:nvPr>
            <p:ph type="dt" sz="half" idx="10"/>
          </p:nvPr>
        </p:nvSpPr>
        <p:spPr/>
        <p:txBody>
          <a:bodyPr/>
          <a:p>
            <a:pPr lvl="0"/>
            <a:fld id="{BB962C8B-B14F-4D97-AF65-F5344CB8AC3E}" type="datetime1">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3" name="灯片编号占位符 2"/>
          <p:cNvSpPr/>
          <p:nvPr>
            <p:ph type="sldNum" sz="quarter" idx="12"/>
          </p:nvPr>
        </p:nvSpPr>
        <p:spPr/>
        <p:txBody>
          <a:bodyPr/>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9810" name="文本框 119809"/>
          <p:cNvSpPr txBox="1"/>
          <p:nvPr/>
        </p:nvSpPr>
        <p:spPr>
          <a:xfrm>
            <a:off x="381000" y="533400"/>
            <a:ext cx="8382000" cy="3871913"/>
          </a:xfrm>
          <a:prstGeom prst="rect">
            <a:avLst/>
          </a:prstGeom>
          <a:noFill/>
          <a:ln w="9525">
            <a:noFill/>
          </a:ln>
        </p:spPr>
        <p:txBody>
          <a:bodyPr>
            <a:spAutoFit/>
          </a:bodyPr>
          <a:p>
            <a:pPr>
              <a:spcBef>
                <a:spcPct val="50000"/>
              </a:spcBef>
            </a:pPr>
            <a:r>
              <a:rPr lang="en-US" altLang="zh-CN" dirty="0">
                <a:solidFill>
                  <a:schemeClr val="tx1"/>
                </a:solidFill>
                <a:latin typeface="Times New Roman" panose="02020603050405020304" pitchFamily="18" charset="0"/>
              </a:rPr>
              <a:t>  </a:t>
            </a:r>
            <a:r>
              <a:rPr lang="zh-CN" altLang="en-US" sz="4000" dirty="0">
                <a:solidFill>
                  <a:srgbClr val="66FF33"/>
                </a:solidFill>
                <a:latin typeface="黑体" panose="02010609060101010101" pitchFamily="2" charset="-122"/>
                <a:ea typeface="黑体" panose="02010609060101010101" pitchFamily="2" charset="-122"/>
              </a:rPr>
              <a:t>例题</a:t>
            </a:r>
            <a:r>
              <a:rPr lang="en-US" altLang="zh-CN" sz="4000" dirty="0">
                <a:solidFill>
                  <a:srgbClr val="66FF33"/>
                </a:solidFill>
                <a:latin typeface="黑体" panose="02010609060101010101" pitchFamily="2" charset="-122"/>
                <a:ea typeface="黑体" panose="02010609060101010101" pitchFamily="2" charset="-122"/>
              </a:rPr>
              <a:t>41</a:t>
            </a:r>
            <a:endParaRPr lang="en-US" altLang="zh-CN" sz="4000" dirty="0">
              <a:solidFill>
                <a:srgbClr val="66FF33"/>
              </a:solidFill>
              <a:latin typeface="黑体" panose="02010609060101010101" pitchFamily="2" charset="-122"/>
              <a:ea typeface="黑体" panose="02010609060101010101" pitchFamily="2" charset="-122"/>
            </a:endParaRPr>
          </a:p>
          <a:p>
            <a:pPr>
              <a:spcBef>
                <a:spcPct val="50000"/>
              </a:spcBef>
            </a:pPr>
            <a:r>
              <a:rPr lang="en-US" altLang="zh-CN" dirty="0">
                <a:solidFill>
                  <a:schemeClr val="tx1"/>
                </a:solidFill>
                <a:latin typeface="Times New Roman" panose="02020603050405020304" pitchFamily="18" charset="0"/>
              </a:rPr>
              <a:t>   </a:t>
            </a:r>
            <a:r>
              <a:rPr lang="zh-CN" altLang="en-US" dirty="0">
                <a:solidFill>
                  <a:schemeClr val="tx1"/>
                </a:solidFill>
                <a:latin typeface="Times New Roman" panose="02020603050405020304" pitchFamily="18" charset="0"/>
              </a:rPr>
              <a:t>某碱式盐的化学式为</a:t>
            </a:r>
            <a:r>
              <a:rPr lang="en-US" altLang="zh-CN">
                <a:solidFill>
                  <a:schemeClr val="tx1"/>
                </a:solidFill>
                <a:latin typeface="Times New Roman" panose="02020603050405020304" pitchFamily="18" charset="0"/>
              </a:rPr>
              <a:t>Mg</a:t>
            </a:r>
            <a:r>
              <a:rPr lang="en-US" altLang="zh-CN" baseline="-30000">
                <a:solidFill>
                  <a:schemeClr val="tx1"/>
                </a:solidFill>
                <a:latin typeface="Times New Roman" panose="02020603050405020304" pitchFamily="18" charset="0"/>
              </a:rPr>
              <a:t>(1+x)</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CO</a:t>
            </a:r>
            <a:r>
              <a:rPr lang="en-US" altLang="zh-CN" baseline="-30000">
                <a:solidFill>
                  <a:schemeClr val="tx1"/>
                </a:solidFill>
                <a:latin typeface="Times New Roman" panose="02020603050405020304" pitchFamily="18" charset="0"/>
              </a:rPr>
              <a:t>3</a:t>
            </a:r>
            <a:r>
              <a:rPr lang="zh-CN" altLang="en-US">
                <a:solidFill>
                  <a:schemeClr val="tx1"/>
                </a:solidFill>
                <a:latin typeface="Times New Roman" panose="02020603050405020304" pitchFamily="18" charset="0"/>
              </a:rPr>
              <a:t>）</a:t>
            </a:r>
            <a:r>
              <a:rPr lang="en-US" altLang="zh-CN" baseline="-30000">
                <a:solidFill>
                  <a:schemeClr val="tx1"/>
                </a:solidFill>
                <a:latin typeface="Times New Roman" panose="02020603050405020304" pitchFamily="18" charset="0"/>
              </a:rPr>
              <a:t>x</a:t>
            </a:r>
            <a:r>
              <a:rPr lang="en-US" altLang="zh-CN">
                <a:solidFill>
                  <a:schemeClr val="tx1"/>
                </a:solidFill>
                <a:latin typeface="Times New Roman" panose="02020603050405020304" pitchFamily="18" charset="0"/>
              </a:rPr>
              <a:t>(OH)</a:t>
            </a:r>
            <a:r>
              <a:rPr lang="en-US" altLang="zh-CN" baseline="-30000">
                <a:solidFill>
                  <a:schemeClr val="tx1"/>
                </a:solidFill>
                <a:latin typeface="Times New Roman" panose="02020603050405020304" pitchFamily="18" charset="0"/>
              </a:rPr>
              <a:t>2</a:t>
            </a:r>
            <a:r>
              <a:rPr lang="zh-CN" altLang="en-US" dirty="0">
                <a:solidFill>
                  <a:schemeClr val="tx1"/>
                </a:solidFill>
                <a:latin typeface="Times New Roman" panose="02020603050405020304" pitchFamily="18" charset="0"/>
              </a:rPr>
              <a:t>取</a:t>
            </a:r>
            <a:r>
              <a:rPr lang="en-US" altLang="zh-CN" dirty="0">
                <a:solidFill>
                  <a:schemeClr val="tx1"/>
                </a:solidFill>
                <a:latin typeface="Times New Roman" panose="02020603050405020304" pitchFamily="18" charset="0"/>
              </a:rPr>
              <a:t>1.55 g</a:t>
            </a:r>
            <a:r>
              <a:rPr lang="zh-CN" altLang="en-US" dirty="0">
                <a:solidFill>
                  <a:schemeClr val="tx1"/>
                </a:solidFill>
                <a:latin typeface="Times New Roman" panose="02020603050405020304" pitchFamily="18" charset="0"/>
              </a:rPr>
              <a:t>该固体恰好与</a:t>
            </a:r>
            <a:r>
              <a:rPr lang="en-US" altLang="zh-CN" dirty="0">
                <a:solidFill>
                  <a:schemeClr val="tx1"/>
                </a:solidFill>
                <a:latin typeface="Times New Roman" panose="02020603050405020304" pitchFamily="18" charset="0"/>
              </a:rPr>
              <a:t>10 </a:t>
            </a:r>
            <a:r>
              <a:rPr lang="en-US" altLang="zh-CN" err="1">
                <a:solidFill>
                  <a:schemeClr val="tx1"/>
                </a:solidFill>
                <a:latin typeface="Times New Roman" panose="02020603050405020304" pitchFamily="18" charset="0"/>
              </a:rPr>
              <a:t>mL</a:t>
            </a:r>
            <a:r>
              <a:rPr lang="en-US" altLang="zh-CN">
                <a:solidFill>
                  <a:schemeClr val="tx1"/>
                </a:solidFill>
                <a:latin typeface="Times New Roman" panose="02020603050405020304" pitchFamily="18" charset="0"/>
              </a:rPr>
              <a:t> 4mol·L</a:t>
            </a:r>
            <a:r>
              <a:rPr lang="en-US" altLang="zh-CN" baseline="30000">
                <a:solidFill>
                  <a:schemeClr val="tx1"/>
                </a:solidFill>
                <a:latin typeface="Times New Roman" panose="02020603050405020304" pitchFamily="18" charset="0"/>
              </a:rPr>
              <a:t>-1</a:t>
            </a:r>
            <a:r>
              <a:rPr lang="zh-CN" altLang="en-US" dirty="0">
                <a:solidFill>
                  <a:schemeClr val="tx1"/>
                </a:solidFill>
                <a:latin typeface="Times New Roman" panose="02020603050405020304" pitchFamily="18" charset="0"/>
              </a:rPr>
              <a:t>硝酸完全反应，所得溶液仅为</a:t>
            </a:r>
            <a:r>
              <a:rPr lang="en-US" altLang="zh-CN">
                <a:solidFill>
                  <a:schemeClr val="tx1"/>
                </a:solidFill>
                <a:latin typeface="Times New Roman" panose="02020603050405020304" pitchFamily="18" charset="0"/>
              </a:rPr>
              <a:t>Mg(NO</a:t>
            </a:r>
            <a:r>
              <a:rPr lang="en-US" altLang="zh-CN" baseline="-30000">
                <a:solidFill>
                  <a:schemeClr val="tx1"/>
                </a:solidFill>
                <a:latin typeface="Times New Roman" panose="02020603050405020304" pitchFamily="18" charset="0"/>
              </a:rPr>
              <a:t>3</a:t>
            </a:r>
            <a:r>
              <a:rPr lang="en-US" altLang="zh-CN">
                <a:solidFill>
                  <a:schemeClr val="tx1"/>
                </a:solidFill>
                <a:latin typeface="Times New Roman" panose="02020603050405020304" pitchFamily="18" charset="0"/>
              </a:rPr>
              <a:t>)</a:t>
            </a:r>
            <a:r>
              <a:rPr lang="en-US" altLang="zh-CN" baseline="-30000">
                <a:solidFill>
                  <a:schemeClr val="tx1"/>
                </a:solidFill>
                <a:latin typeface="Times New Roman" panose="02020603050405020304" pitchFamily="18" charset="0"/>
              </a:rPr>
              <a:t>2</a:t>
            </a:r>
            <a:r>
              <a:rPr lang="zh-CN" altLang="en-US" dirty="0">
                <a:solidFill>
                  <a:schemeClr val="tx1"/>
                </a:solidFill>
                <a:latin typeface="Times New Roman" panose="02020603050405020304" pitchFamily="18" charset="0"/>
              </a:rPr>
              <a:t>溶液，则</a:t>
            </a:r>
            <a:r>
              <a:rPr lang="en-US" altLang="zh-CN" dirty="0">
                <a:solidFill>
                  <a:schemeClr val="tx1"/>
                </a:solidFill>
                <a:latin typeface="Times New Roman" panose="02020603050405020304" pitchFamily="18" charset="0"/>
              </a:rPr>
              <a:t>x</a:t>
            </a:r>
            <a:r>
              <a:rPr lang="zh-CN" altLang="en-US" dirty="0">
                <a:solidFill>
                  <a:schemeClr val="tx1"/>
                </a:solidFill>
                <a:latin typeface="Times New Roman" panose="02020603050405020304" pitchFamily="18" charset="0"/>
              </a:rPr>
              <a:t>值为</a:t>
            </a:r>
            <a:endParaRPr lang="zh-CN" altLang="en-US" dirty="0">
              <a:solidFill>
                <a:schemeClr val="tx1"/>
              </a:solidFill>
              <a:latin typeface="Times New Roman" panose="02020603050405020304" pitchFamily="18" charset="0"/>
            </a:endParaRPr>
          </a:p>
          <a:p>
            <a:pPr>
              <a:spcBef>
                <a:spcPct val="50000"/>
              </a:spcBef>
            </a:pPr>
            <a:r>
              <a:rPr lang="zh-CN" altLang="en-US"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A</a:t>
            </a:r>
            <a:r>
              <a:rPr lang="zh-CN" altLang="en-US">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1                B.2             C.3               D.5</a:t>
            </a:r>
            <a:endParaRPr lang="en-US" altLang="zh-CN">
              <a:solidFill>
                <a:schemeClr val="tx1"/>
              </a:solidFill>
              <a:latin typeface="Times New Roman" panose="02020603050405020304" pitchFamily="18" charset="0"/>
            </a:endParaRPr>
          </a:p>
          <a:p>
            <a:pPr>
              <a:spcBef>
                <a:spcPct val="50000"/>
              </a:spcBef>
            </a:pPr>
            <a:endParaRPr lang="en-US" altLang="zh-CN">
              <a:solidFill>
                <a:schemeClr val="tx1"/>
              </a:solidFill>
              <a:latin typeface="Times New Roman" panose="02020603050405020304" pitchFamily="18" charset="0"/>
            </a:endParaRPr>
          </a:p>
        </p:txBody>
      </p:sp>
      <p:sp>
        <p:nvSpPr>
          <p:cNvPr id="119811" name="文本框 119810"/>
          <p:cNvSpPr txBox="1"/>
          <p:nvPr/>
        </p:nvSpPr>
        <p:spPr>
          <a:xfrm>
            <a:off x="304800" y="3886200"/>
            <a:ext cx="7924800" cy="579438"/>
          </a:xfrm>
          <a:prstGeom prst="rect">
            <a:avLst/>
          </a:prstGeom>
          <a:noFill/>
          <a:ln w="9525">
            <a:noFill/>
          </a:ln>
        </p:spPr>
        <p:txBody>
          <a:bodyPr>
            <a:spAutoFit/>
          </a:bodyPr>
          <a:p>
            <a:pPr>
              <a:spcBef>
                <a:spcPct val="50000"/>
              </a:spcBef>
            </a:pPr>
            <a:endParaRPr>
              <a:latin typeface="Times New Roman" panose="02020603050405020304" pitchFamily="18" charset="0"/>
            </a:endParaRPr>
          </a:p>
        </p:txBody>
      </p:sp>
      <p:sp>
        <p:nvSpPr>
          <p:cNvPr id="119812" name="文本框 119811"/>
          <p:cNvSpPr txBox="1"/>
          <p:nvPr/>
        </p:nvSpPr>
        <p:spPr>
          <a:xfrm>
            <a:off x="457200" y="4175125"/>
            <a:ext cx="7772400" cy="701675"/>
          </a:xfrm>
          <a:prstGeom prst="rect">
            <a:avLst/>
          </a:prstGeom>
          <a:noFill/>
          <a:ln w="9525">
            <a:noFill/>
          </a:ln>
        </p:spPr>
        <p:txBody>
          <a:bodyPr>
            <a:spAutoFit/>
          </a:bodyPr>
          <a:p>
            <a:pPr>
              <a:spcBef>
                <a:spcPct val="50000"/>
              </a:spcBef>
            </a:pPr>
            <a:r>
              <a:rPr lang="en-US" altLang="zh-CN" sz="4000" dirty="0">
                <a:solidFill>
                  <a:schemeClr val="tx1"/>
                </a:solidFill>
                <a:latin typeface="Times New Roman" panose="02020603050405020304" pitchFamily="18" charset="0"/>
              </a:rPr>
              <a:t>[</a:t>
            </a:r>
            <a:r>
              <a:rPr lang="zh-CN" altLang="en-US" sz="4000" dirty="0">
                <a:solidFill>
                  <a:srgbClr val="66FF33"/>
                </a:solidFill>
                <a:latin typeface="华文新魏" pitchFamily="2" charset="-122"/>
                <a:ea typeface="华文新魏" pitchFamily="2" charset="-122"/>
              </a:rPr>
              <a:t>正确解答</a:t>
            </a:r>
            <a:r>
              <a:rPr lang="en-US" altLang="zh-CN" sz="4000" dirty="0">
                <a:solidFill>
                  <a:schemeClr val="tx1"/>
                </a:solidFill>
                <a:latin typeface="Times New Roman" panose="02020603050405020304" pitchFamily="18" charset="0"/>
              </a:rPr>
              <a:t>]        </a:t>
            </a:r>
            <a:r>
              <a:rPr lang="en-US" altLang="zh-CN" sz="4000">
                <a:solidFill>
                  <a:srgbClr val="66FF33"/>
                </a:solidFill>
                <a:latin typeface="Times New Roman" panose="02020603050405020304" pitchFamily="18" charset="0"/>
              </a:rPr>
              <a:t>C</a:t>
            </a:r>
            <a:endParaRPr lang="en-US" altLang="zh-CN" sz="4000">
              <a:solidFill>
                <a:srgbClr val="66FF33"/>
              </a:solidFill>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Soaring">
  <a:themeElements>
    <a:clrScheme name="">
      <a:dk1>
        <a:srgbClr val="FFFFFF"/>
      </a:dk1>
      <a:lt1>
        <a:srgbClr val="0000FF"/>
      </a:lt1>
      <a:dk2>
        <a:srgbClr val="FFCC66"/>
      </a:dk2>
      <a:lt2>
        <a:srgbClr val="000000"/>
      </a:lt2>
      <a:accent1>
        <a:srgbClr val="00FFFF"/>
      </a:accent1>
      <a:accent2>
        <a:srgbClr val="3366FF"/>
      </a:accent2>
      <a:accent3>
        <a:srgbClr val="AAAAFF"/>
      </a:accent3>
      <a:accent4>
        <a:srgbClr val="DCDCDC"/>
      </a:accent4>
      <a:accent5>
        <a:srgbClr val="AAFFFF"/>
      </a:accent5>
      <a:accent6>
        <a:srgbClr val="2D5BE5"/>
      </a:accent6>
      <a:hlink>
        <a:srgbClr val="FF0033"/>
      </a:hlink>
      <a:folHlink>
        <a:srgbClr val="FFFF00"/>
      </a:folHlink>
    </a:clrScheme>
    <a:fontScheme name="">
      <a:majorFont>
        <a:latin typeface="Arial"/>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FF"/>
        </a:lt1>
        <a:dk2>
          <a:srgbClr val="FFCC66"/>
        </a:dk2>
        <a:lt2>
          <a:srgbClr val="000000"/>
        </a:lt2>
        <a:accent1>
          <a:srgbClr val="00FFFF"/>
        </a:accent1>
        <a:accent2>
          <a:srgbClr val="3366FF"/>
        </a:accent2>
        <a:accent3>
          <a:srgbClr val="AAAAFF"/>
        </a:accent3>
        <a:accent4>
          <a:srgbClr val="DCDCDC"/>
        </a:accent4>
        <a:accent5>
          <a:srgbClr val="AAFFFF"/>
        </a:accent5>
        <a:accent6>
          <a:srgbClr val="2D5BE5"/>
        </a:accent6>
        <a:hlink>
          <a:srgbClr val="FF0033"/>
        </a:hlink>
        <a:folHlink>
          <a:srgbClr val="FFFF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9CAFF"/>
        </a:accent5>
        <a:accent6>
          <a:srgbClr val="5BB7E5"/>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1E1E1"/>
        </a:accent5>
        <a:accent6>
          <a:srgbClr val="D2D2D2"/>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CC66"/>
        </a:dk2>
        <a:lt2>
          <a:srgbClr val="000000"/>
        </a:lt2>
        <a:accent1>
          <a:srgbClr val="0099CC"/>
        </a:accent1>
        <a:accent2>
          <a:srgbClr val="009999"/>
        </a:accent2>
        <a:accent3>
          <a:srgbClr val="AAC1C1"/>
        </a:accent3>
        <a:accent4>
          <a:srgbClr val="DCDCDC"/>
        </a:accent4>
        <a:accent5>
          <a:srgbClr val="AACAE2"/>
        </a:accent5>
        <a:accent6>
          <a:srgbClr val="008989"/>
        </a:accent6>
        <a:hlink>
          <a:srgbClr val="6600CC"/>
        </a:hlink>
        <a:folHlink>
          <a:srgbClr val="FFFF00"/>
        </a:folHlink>
      </a:clrScheme>
      <a:clrMap bg1="lt1" tx1="dk1" bg2="lt2" tx2="dk2" accent1="accent1" accent2="accent2" accent3="accent3" accent4="accent4" accent5="accent5" accent6="accent6" hlink="hlink" folHlink="folHlink"/>
    </a:extraClrScheme>
    <a:extraClrScheme>
      <a:clrScheme name="">
        <a:dk1>
          <a:srgbClr val="FFFFFF"/>
        </a:dk1>
        <a:lt1>
          <a:srgbClr val="993300"/>
        </a:lt1>
        <a:dk2>
          <a:srgbClr val="FFCC66"/>
        </a:dk2>
        <a:lt2>
          <a:srgbClr val="000000"/>
        </a:lt2>
        <a:accent1>
          <a:srgbClr val="FF6633"/>
        </a:accent1>
        <a:accent2>
          <a:srgbClr val="CC6600"/>
        </a:accent2>
        <a:accent3>
          <a:srgbClr val="CAADAA"/>
        </a:accent3>
        <a:accent4>
          <a:srgbClr val="DCDCDC"/>
        </a:accent4>
        <a:accent5>
          <a:srgbClr val="FFB9AD"/>
        </a:accent5>
        <a:accent6>
          <a:srgbClr val="B75B00"/>
        </a:accent6>
        <a:hlink>
          <a:srgbClr val="CC0000"/>
        </a:hlink>
        <a:folHlink>
          <a:srgbClr val="FFFF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0</TotalTime>
  <Words>17648</Words>
  <Application>WPS 演示</Application>
  <PresentationFormat/>
  <Paragraphs>824</Paragraphs>
  <Slides>93</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3</vt:i4>
      </vt:variant>
      <vt:variant>
        <vt:lpstr>幻灯片标题</vt:lpstr>
      </vt:variant>
      <vt:variant>
        <vt:i4>93</vt:i4>
      </vt:variant>
    </vt:vector>
  </HeadingPairs>
  <TitlesOfParts>
    <vt:vector size="111" baseType="lpstr">
      <vt:lpstr>Arial</vt:lpstr>
      <vt:lpstr>宋体</vt:lpstr>
      <vt:lpstr>Wingdings</vt:lpstr>
      <vt:lpstr>Times New Roman</vt:lpstr>
      <vt:lpstr>黑体</vt:lpstr>
      <vt:lpstr>幼圆</vt:lpstr>
      <vt:lpstr>Arial Narrow</vt:lpstr>
      <vt:lpstr>华文新魏</vt:lpstr>
      <vt:lpstr>BatangChe</vt:lpstr>
      <vt:lpstr>Courier New</vt:lpstr>
      <vt:lpstr>Verdana</vt:lpstr>
      <vt:lpstr>隶书</vt:lpstr>
      <vt:lpstr>微软雅黑</vt:lpstr>
      <vt:lpstr>Arial Unicode MS</vt:lpstr>
      <vt:lpstr>Soaring</vt:lpstr>
      <vt:lpstr>Paint.Picture</vt:lpstr>
      <vt:lpstr>Paint.Picture</vt:lpstr>
      <vt:lpstr>Paint.Picture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Administrator</cp:lastModifiedBy>
  <cp:revision>43</cp:revision>
  <dcterms:created xsi:type="dcterms:W3CDTF">2019-12-10T00:20:54Z</dcterms:created>
  <dcterms:modified xsi:type="dcterms:W3CDTF">2019-12-10T00:22:25Z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2052-11.1.0.9305</vt:lpwstr>
  </property>
</Properties>
</file>