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5" r:id="rId3"/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9" r:id="rId13"/>
    <p:sldId id="266" r:id="rId14"/>
    <p:sldId id="267" r:id="rId15"/>
    <p:sldId id="268" r:id="rId16"/>
    <p:sldId id="270" r:id="rId17"/>
    <p:sldId id="272" r:id="rId1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w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jpeg"/><Relationship Id="rId1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890905" y="1615440"/>
            <a:ext cx="6440170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266700"/>
            <a:r>
              <a:rPr lang="en-US" sz="2400" b="1">
                <a:latin typeface="Times New Roman" panose="02020603050405020304" pitchFamily="18" charset="0"/>
                <a:ea typeface="宋体" panose="02010600030101010101" pitchFamily="2" charset="-122"/>
              </a:rPr>
              <a:t>[</a:t>
            </a:r>
            <a:r>
              <a:rPr lang="zh-CN" sz="2400" b="1">
                <a:ea typeface="宋体" panose="02010600030101010101" pitchFamily="2" charset="-122"/>
              </a:rPr>
              <a:t>知识梳理</a:t>
            </a:r>
            <a:r>
              <a:rPr lang="en-US" sz="2400" b="1"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zh-CN" sz="2400" b="1">
                <a:ea typeface="宋体" panose="02010600030101010101" pitchFamily="2" charset="-122"/>
              </a:rPr>
              <a:t>一、</a:t>
            </a:r>
            <a:r>
              <a:rPr lang="en-US" sz="2400" b="1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sz="2400" b="1">
                <a:ea typeface="宋体" panose="02010600030101010101" pitchFamily="2" charset="-122"/>
              </a:rPr>
              <a:t>变化　感应电</a:t>
            </a:r>
            <a:r>
              <a:rPr 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动势　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sz="2400" b="1">
                <a:ea typeface="宋体" panose="02010600030101010101" pitchFamily="2" charset="-122"/>
              </a:rPr>
              <a:t>能量二、</a:t>
            </a:r>
            <a:r>
              <a:rPr lang="en-US" sz="2400" b="1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sz="2400" b="1">
                <a:ea typeface="宋体" panose="02010600030101010101" pitchFamily="2" charset="-122"/>
              </a:rPr>
              <a:t>变化　变化　自感电动势　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sz="2400" b="1">
                <a:ea typeface="宋体" panose="02010600030101010101" pitchFamily="2" charset="-122"/>
              </a:rPr>
              <a:t>电流的变化率　          　电感　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sz="2400" b="1">
                <a:ea typeface="宋体" panose="02010600030101010101" pitchFamily="2" charset="-122"/>
              </a:rPr>
              <a:t>形状　铁芯</a:t>
            </a:r>
            <a:endParaRPr lang="zh-CN" altLang="en-US" sz="2400" b="1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613535" y="2661285"/>
          <a:ext cx="638175" cy="732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342900" imgH="393700" progId="Equation.KSEE3">
                  <p:embed/>
                </p:oleObj>
              </mc:Choice>
              <mc:Fallback>
                <p:oleObj name="" r:id="rId1" imgW="3429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613535" y="2661285"/>
                        <a:ext cx="638175" cy="7327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60763" y="764704"/>
            <a:ext cx="44672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en-US" altLang="zh-CN" b="1" dirty="0">
                <a:latin typeface="Times New Roman" panose="02020603050405020304" pitchFamily="18" charset="0"/>
              </a:rPr>
              <a:t>3</a:t>
            </a:r>
            <a:r>
              <a:rPr kumimoji="1" lang="zh-CN" altLang="en-US" b="1" dirty="0">
                <a:latin typeface="Times New Roman" panose="02020603050405020304" pitchFamily="18" charset="0"/>
              </a:rPr>
              <a:t>、自感电动势的作用：</a:t>
            </a:r>
            <a:endParaRPr kumimoji="1" lang="zh-CN" altLang="en-US" b="1" dirty="0">
              <a:latin typeface="Times New Roman" panose="02020603050405020304" pitchFamily="18" charset="0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214519" y="1637872"/>
            <a:ext cx="55895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b="1" dirty="0">
                <a:latin typeface="宋体" panose="02010600030101010101" pitchFamily="2" charset="-122"/>
              </a:rPr>
              <a:t>阻碍导体中原来电流的变化。</a:t>
            </a:r>
            <a:r>
              <a:rPr kumimoji="1" lang="zh-CN" altLang="en-US" b="1" dirty="0">
                <a:latin typeface="Times New Roman" panose="02020603050405020304" pitchFamily="18" charset="0"/>
              </a:rPr>
              <a:t> </a:t>
            </a:r>
            <a:endParaRPr kumimoji="1" lang="zh-CN" altLang="en-US" b="1" dirty="0">
              <a:latin typeface="Times New Roman" panose="02020603050405020304" pitchFamily="18" charset="0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9243" y="2636912"/>
            <a:ext cx="93630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en-US" altLang="zh-CN" b="1" dirty="0">
                <a:latin typeface="Times New Roman" panose="02020603050405020304" pitchFamily="18" charset="0"/>
              </a:rPr>
              <a:t>1</a:t>
            </a:r>
            <a:r>
              <a:rPr kumimoji="1" lang="zh-CN" altLang="en-US" b="1" dirty="0">
                <a:latin typeface="Times New Roman" panose="02020603050405020304" pitchFamily="18" charset="0"/>
              </a:rPr>
              <a:t>）导体中原电流增大时，自感电动势阻碍它增大。</a:t>
            </a:r>
            <a:endParaRPr kumimoji="1" lang="zh-CN" altLang="en-US" b="1" dirty="0">
              <a:latin typeface="Times New Roman" panose="02020603050405020304" pitchFamily="18" charset="0"/>
            </a:endParaRPr>
          </a:p>
          <a:p>
            <a:pPr eaLnBrk="1" hangingPunct="1"/>
            <a:r>
              <a:rPr kumimoji="1" lang="en-US" altLang="zh-CN" b="1" dirty="0">
                <a:latin typeface="Times New Roman" panose="02020603050405020304" pitchFamily="18" charset="0"/>
              </a:rPr>
              <a:t>2</a:t>
            </a:r>
            <a:r>
              <a:rPr kumimoji="1" lang="zh-CN" altLang="en-US" b="1" dirty="0">
                <a:latin typeface="Times New Roman" panose="02020603050405020304" pitchFamily="18" charset="0"/>
              </a:rPr>
              <a:t>）导体中原电流减小时，自感电动势阻碍它减小。</a:t>
            </a:r>
            <a:endParaRPr kumimoji="1" lang="zh-CN" altLang="en-US" b="1" dirty="0">
              <a:latin typeface="Times New Roman" panose="02020603050405020304" pitchFamily="18" charset="0"/>
            </a:endParaRPr>
          </a:p>
        </p:txBody>
      </p:sp>
      <p:sp>
        <p:nvSpPr>
          <p:cNvPr id="26696" name="Rectangle 72"/>
          <p:cNvSpPr>
            <a:spLocks noChangeArrowheads="1"/>
          </p:cNvSpPr>
          <p:nvPr/>
        </p:nvSpPr>
        <p:spPr bwMode="auto">
          <a:xfrm>
            <a:off x="1168679" y="4005064"/>
            <a:ext cx="561648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kumimoji="1" lang="en-US" altLang="zh-CN" sz="3000" b="1" dirty="0">
                <a:latin typeface="Times New Roman" panose="02020603050405020304" pitchFamily="18" charset="0"/>
              </a:rPr>
              <a:t>“</a:t>
            </a:r>
            <a:r>
              <a:rPr kumimoji="1" lang="zh-CN" altLang="en-US" sz="3000" b="1" dirty="0">
                <a:latin typeface="Times New Roman" panose="02020603050405020304" pitchFamily="18" charset="0"/>
              </a:rPr>
              <a:t>阻碍”不是“阻止”，电流还是变化的</a:t>
            </a:r>
            <a:endParaRPr kumimoji="1" lang="zh-CN" altLang="en-US" sz="30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utoUpdateAnimBg="0"/>
      <p:bldP spid="26627" grpId="0" autoUpdateAnimBg="0"/>
      <p:bldP spid="2662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95288" y="1125538"/>
            <a:ext cx="75072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en-US" altLang="zh-CN" sz="2800" b="1" dirty="0">
                <a:latin typeface="宋体" panose="02010600030101010101" pitchFamily="2" charset="-122"/>
              </a:rPr>
              <a:t>1</a:t>
            </a:r>
            <a:r>
              <a:rPr kumimoji="1" lang="zh-CN" altLang="en-US" sz="2800" b="1" dirty="0">
                <a:latin typeface="宋体" panose="02010600030101010101" pitchFamily="2" charset="-122"/>
              </a:rPr>
              <a:t>、自感电动势的大小：与电流的变化率成正比</a:t>
            </a:r>
            <a:endParaRPr kumimoji="1" lang="zh-CN" altLang="en-US" sz="2800" b="1" dirty="0">
              <a:latin typeface="宋体" panose="02010600030101010101" pitchFamily="2" charset="-122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95288" y="2852738"/>
            <a:ext cx="53657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en-US" altLang="zh-CN" sz="2800" b="1">
                <a:latin typeface="宋体" panose="02010600030101010101" pitchFamily="2" charset="-122"/>
              </a:rPr>
              <a:t>2</a:t>
            </a:r>
            <a:r>
              <a:rPr kumimoji="1" lang="zh-CN" altLang="en-US" sz="2800" b="1">
                <a:latin typeface="宋体" panose="02010600030101010101" pitchFamily="2" charset="-122"/>
              </a:rPr>
              <a:t>、自感系数 </a:t>
            </a:r>
            <a:r>
              <a:rPr kumimoji="1" lang="en-US" altLang="zh-CN" sz="2800" b="1">
                <a:latin typeface="宋体" panose="02010600030101010101" pitchFamily="2" charset="-122"/>
              </a:rPr>
              <a:t>L</a:t>
            </a:r>
            <a:r>
              <a:rPr kumimoji="1" lang="zh-CN" altLang="en-US" sz="2800" b="1">
                <a:latin typeface="宋体" panose="02010600030101010101" pitchFamily="2" charset="-122"/>
              </a:rPr>
              <a:t>－简称自感或电感</a:t>
            </a:r>
            <a:endParaRPr kumimoji="1" lang="zh-CN" altLang="en-US" sz="2800" b="1">
              <a:latin typeface="宋体" panose="02010600030101010101" pitchFamily="2" charset="-122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683568" y="3471301"/>
            <a:ext cx="515718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2800" b="1" dirty="0">
                <a:latin typeface="宋体" panose="02010600030101010101" pitchFamily="2" charset="-122"/>
              </a:rPr>
              <a:t>（</a:t>
            </a:r>
            <a:r>
              <a:rPr kumimoji="1" lang="en-US" altLang="zh-CN" sz="2800" b="1" dirty="0">
                <a:latin typeface="宋体" panose="02010600030101010101" pitchFamily="2" charset="-122"/>
              </a:rPr>
              <a:t>1</a:t>
            </a:r>
            <a:r>
              <a:rPr kumimoji="1" lang="zh-CN" altLang="en-US" sz="2800" b="1" dirty="0">
                <a:latin typeface="宋体" panose="02010600030101010101" pitchFamily="2" charset="-122"/>
              </a:rPr>
              <a:t>）决定线圈自感系数的</a:t>
            </a:r>
            <a:r>
              <a:rPr kumimoji="1" lang="zh-CN" altLang="en-US" sz="2800" b="1" dirty="0" smtClean="0">
                <a:latin typeface="宋体" panose="02010600030101010101" pitchFamily="2" charset="-122"/>
              </a:rPr>
              <a:t>因素</a:t>
            </a:r>
            <a:r>
              <a:rPr kumimoji="1" lang="zh-CN" altLang="en-US" b="1" dirty="0" smtClean="0">
                <a:latin typeface="Times New Roman" panose="02020603050405020304" pitchFamily="18" charset="0"/>
              </a:rPr>
              <a:t> </a:t>
            </a:r>
            <a:endParaRPr kumimoji="1" lang="zh-CN" altLang="en-US" b="1" dirty="0">
              <a:latin typeface="Times New Roman" panose="02020603050405020304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60762" y="474985"/>
            <a:ext cx="244971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en-US" altLang="zh-CN" b="1" dirty="0" smtClean="0">
                <a:latin typeface="Times New Roman" panose="02020603050405020304" pitchFamily="18" charset="0"/>
              </a:rPr>
              <a:t>4</a:t>
            </a:r>
            <a:r>
              <a:rPr kumimoji="1" lang="zh-CN" altLang="en-US" b="1" dirty="0" smtClean="0">
                <a:latin typeface="Times New Roman" panose="02020603050405020304" pitchFamily="18" charset="0"/>
              </a:rPr>
              <a:t>、自感系数</a:t>
            </a:r>
            <a:endParaRPr kumimoji="1" lang="zh-CN" altLang="en-US" b="1" dirty="0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585616" y="1652670"/>
                <a:ext cx="2410320" cy="12488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4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𝐸</m:t>
                      </m:r>
                      <m:r>
                        <a:rPr lang="en-US" altLang="zh-CN" sz="40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zh-CN" sz="40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𝐿</m:t>
                      </m:r>
                      <m:f>
                        <m:fPr>
                          <m:ctrlPr>
                            <a:rPr lang="en-US" altLang="zh-CN" sz="40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altLang="zh-CN" sz="40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altLang="zh-CN" sz="40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𝐼</m:t>
                          </m:r>
                        </m:num>
                        <m:den>
                          <m:r>
                            <a:rPr lang="en-US" altLang="zh-CN" sz="40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altLang="zh-CN" sz="40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zh-CN" altLang="en-US" sz="4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5616" y="1652670"/>
                <a:ext cx="2410320" cy="1248868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11" name="Text Box 86"/>
          <p:cNvSpPr txBox="1">
            <a:spLocks noChangeArrowheads="1"/>
          </p:cNvSpPr>
          <p:nvPr/>
        </p:nvSpPr>
        <p:spPr bwMode="auto">
          <a:xfrm>
            <a:off x="1133823" y="4050739"/>
            <a:ext cx="6768752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线圈越</a:t>
            </a:r>
            <a:r>
              <a:rPr lang="zh-CN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大</a:t>
            </a: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、匝数越</a:t>
            </a:r>
            <a:r>
              <a:rPr lang="zh-CN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多</a:t>
            </a: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，它的自感系数越大！</a:t>
            </a:r>
            <a:endParaRPr lang="zh-CN" altLang="en-US" sz="2800" b="1" dirty="0">
              <a:effectLst>
                <a:outerShdw blurRad="38100" dist="38100" dir="2700000" algn="tl">
                  <a:srgbClr val="C0C0C0"/>
                </a:outerShdw>
              </a:effectLst>
              <a:ea typeface="黑体" panose="02010609060101010101" pitchFamily="2" charset="-122"/>
            </a:endParaRPr>
          </a:p>
        </p:txBody>
      </p:sp>
      <p:sp>
        <p:nvSpPr>
          <p:cNvPr id="12" name="Text Box 87"/>
          <p:cNvSpPr txBox="1">
            <a:spLocks noChangeArrowheads="1"/>
          </p:cNvSpPr>
          <p:nvPr/>
        </p:nvSpPr>
        <p:spPr bwMode="auto">
          <a:xfrm>
            <a:off x="1133823" y="4717867"/>
            <a:ext cx="7812360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给线圈中</a:t>
            </a:r>
            <a:r>
              <a:rPr lang="zh-CN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加入铁芯</a:t>
            </a: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，自感系数比没有铁芯大得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多</a:t>
            </a:r>
            <a:endParaRPr lang="zh-CN" altLang="en-US" sz="2800" b="1" dirty="0">
              <a:effectLst>
                <a:outerShdw blurRad="38100" dist="38100" dir="2700000" algn="tl">
                  <a:srgbClr val="C0C0C0"/>
                </a:outerShdw>
              </a:effectLst>
              <a:ea typeface="黑体" panose="02010609060101010101" pitchFamily="2" charset="-122"/>
            </a:endParaRP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714709" y="5491080"/>
            <a:ext cx="6927850" cy="9461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（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2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）</a:t>
            </a:r>
            <a:r>
              <a:rPr lang="zh-CN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单位</a:t>
            </a:r>
            <a:r>
              <a:rPr lang="zh-CN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：</a:t>
            </a:r>
            <a:r>
              <a:rPr lang="zh-CN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亨利</a:t>
            </a:r>
            <a:r>
              <a:rPr lang="zh-CN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，简称</a:t>
            </a:r>
            <a:r>
              <a:rPr lang="zh-CN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亨</a:t>
            </a:r>
            <a:r>
              <a:rPr lang="zh-CN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，符号：</a:t>
            </a:r>
            <a:r>
              <a:rPr lang="zh-CN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H</a:t>
            </a:r>
            <a:endParaRPr lang="zh-CN" sz="2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黑体" panose="02010609060101010101" pitchFamily="2" charset="-122"/>
            </a:endParaRPr>
          </a:p>
          <a:p>
            <a:pPr>
              <a:defRPr/>
            </a:pPr>
            <a:r>
              <a:rPr lang="en-US" altLang="zh-CN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           </a:t>
            </a:r>
            <a:r>
              <a:rPr lang="zh-CN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其他</a:t>
            </a:r>
            <a:r>
              <a:rPr lang="zh-CN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单位：</a:t>
            </a:r>
            <a:r>
              <a:rPr lang="zh-CN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毫亨（mH）、微亨（</a:t>
            </a:r>
            <a:r>
              <a:rPr lang="el-G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μ</a:t>
            </a:r>
            <a:r>
              <a:rPr lang="zh-CN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H）</a:t>
            </a:r>
            <a:endParaRPr lang="zh-CN" sz="2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utoUpdateAnimBg="0"/>
      <p:bldP spid="9221" grpId="0" autoUpdateAnimBg="0"/>
      <p:bldP spid="9222" grpId="0" autoUpdateAnimBg="0"/>
      <p:bldP spid="8" grpId="0" autoUpdateAnimBg="0"/>
      <p:bldP spid="4" grpId="0"/>
      <p:bldP spid="11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1156" y="1052736"/>
            <a:ext cx="8136904" cy="4492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3000" dirty="0" smtClean="0">
                <a:sym typeface="+mn-ea"/>
              </a:rPr>
              <a:t>（课时作业</a:t>
            </a:r>
            <a:r>
              <a:rPr lang="en-US" altLang="zh-CN" sz="3000" dirty="0" smtClean="0">
                <a:sym typeface="+mn-ea"/>
              </a:rPr>
              <a:t>1</a:t>
            </a:r>
            <a:r>
              <a:rPr lang="zh-CN" sz="3000" dirty="0" smtClean="0">
                <a:sym typeface="+mn-ea"/>
              </a:rPr>
              <a:t>）</a:t>
            </a:r>
            <a:r>
              <a:rPr lang="zh-CN" altLang="en-US" sz="3000" dirty="0" smtClean="0"/>
              <a:t>、</a:t>
            </a:r>
            <a:r>
              <a:rPr lang="zh-CN" altLang="zh-CN" sz="3200" dirty="0" smtClean="0"/>
              <a:t>关于</a:t>
            </a:r>
            <a:r>
              <a:rPr lang="zh-CN" altLang="zh-CN" sz="3200" dirty="0"/>
              <a:t>线圈的自感系数，下面说法正确的是</a:t>
            </a:r>
            <a:r>
              <a:rPr lang="en-US" altLang="zh-CN" sz="3200" dirty="0"/>
              <a:t>(</a:t>
            </a:r>
            <a:r>
              <a:rPr lang="zh-CN" altLang="zh-CN" sz="3200" dirty="0"/>
              <a:t>　　</a:t>
            </a:r>
            <a:r>
              <a:rPr lang="en-US" altLang="zh-CN" sz="3200" dirty="0"/>
              <a:t>)</a:t>
            </a:r>
            <a:endParaRPr lang="zh-CN" altLang="zh-CN" sz="3200" dirty="0"/>
          </a:p>
          <a:p>
            <a:r>
              <a:rPr lang="en-US" altLang="zh-CN" sz="3200" dirty="0"/>
              <a:t>A. </a:t>
            </a:r>
            <a:r>
              <a:rPr lang="zh-CN" altLang="zh-CN" sz="3200" dirty="0"/>
              <a:t>线圈的自感系数越大，自感电动势就一定越大 </a:t>
            </a:r>
            <a:endParaRPr lang="zh-CN" altLang="zh-CN" sz="3200" dirty="0"/>
          </a:p>
          <a:p>
            <a:r>
              <a:rPr lang="en-US" altLang="zh-CN" sz="3200" dirty="0"/>
              <a:t>B. </a:t>
            </a:r>
            <a:r>
              <a:rPr lang="zh-CN" altLang="zh-CN" sz="3200" dirty="0"/>
              <a:t>线圈中电流等于零时，自感系数也等于零 </a:t>
            </a:r>
            <a:endParaRPr lang="zh-CN" altLang="zh-CN" sz="3200" dirty="0"/>
          </a:p>
          <a:p>
            <a:r>
              <a:rPr lang="en-US" altLang="zh-CN" sz="3200" dirty="0"/>
              <a:t>C. </a:t>
            </a:r>
            <a:r>
              <a:rPr lang="zh-CN" altLang="zh-CN" sz="3200" dirty="0"/>
              <a:t>线圈中电流变化越快，自感系数越大 </a:t>
            </a:r>
            <a:endParaRPr lang="zh-CN" altLang="zh-CN" sz="3200" dirty="0"/>
          </a:p>
          <a:p>
            <a:r>
              <a:rPr lang="en-US" altLang="zh-CN" sz="3200" dirty="0"/>
              <a:t>D. </a:t>
            </a:r>
            <a:r>
              <a:rPr lang="zh-CN" altLang="zh-CN" sz="3200" dirty="0"/>
              <a:t>线圈的自感系数由线圈本身的因素及有无铁芯决定</a:t>
            </a:r>
            <a:endParaRPr lang="zh-CN" altLang="zh-CN" sz="3200" dirty="0"/>
          </a:p>
          <a:p>
            <a:endParaRPr lang="zh-CN" alt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287626"/>
            <a:ext cx="8352928" cy="5169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3000" dirty="0" smtClean="0">
                <a:sym typeface="+mn-ea"/>
              </a:rPr>
              <a:t>（课时作业</a:t>
            </a:r>
            <a:r>
              <a:rPr lang="en-US" altLang="zh-CN" sz="3000" dirty="0" smtClean="0">
                <a:sym typeface="+mn-ea"/>
              </a:rPr>
              <a:t>2</a:t>
            </a:r>
            <a:r>
              <a:rPr lang="zh-CN" sz="3000" dirty="0" smtClean="0">
                <a:sym typeface="+mn-ea"/>
              </a:rPr>
              <a:t>）</a:t>
            </a:r>
            <a:r>
              <a:rPr lang="zh-CN" altLang="en-US" sz="3000" dirty="0" smtClean="0"/>
              <a:t>、</a:t>
            </a:r>
            <a:r>
              <a:rPr lang="zh-CN" altLang="zh-CN" sz="3000" dirty="0" smtClean="0"/>
              <a:t>如</a:t>
            </a:r>
            <a:r>
              <a:rPr lang="zh-CN" altLang="zh-CN" sz="3000" dirty="0"/>
              <a:t>图所示，</a:t>
            </a:r>
            <a:r>
              <a:rPr lang="en-US" altLang="zh-CN" sz="3000" dirty="0"/>
              <a:t>L</a:t>
            </a:r>
            <a:r>
              <a:rPr lang="zh-CN" altLang="zh-CN" sz="3000" dirty="0"/>
              <a:t>是自感系数较大的自感线圈，开关闭合后，当电路稳定时小灯泡能正常发光，那么闭合开关和断开开关的瞬间，能观察到的现象分别是</a:t>
            </a:r>
            <a:r>
              <a:rPr lang="en-US" altLang="zh-CN" sz="3000" dirty="0"/>
              <a:t>(</a:t>
            </a:r>
            <a:r>
              <a:rPr lang="zh-CN" altLang="zh-CN" sz="3000" dirty="0"/>
              <a:t>　　</a:t>
            </a:r>
            <a:r>
              <a:rPr lang="en-US" altLang="zh-CN" sz="3000" dirty="0"/>
              <a:t>)</a:t>
            </a:r>
            <a:endParaRPr lang="zh-CN" altLang="zh-CN" sz="3000" dirty="0"/>
          </a:p>
          <a:p>
            <a:r>
              <a:rPr lang="en-US" altLang="zh-CN" sz="3000" dirty="0"/>
              <a:t>A. </a:t>
            </a:r>
            <a:r>
              <a:rPr lang="zh-CN" altLang="zh-CN" sz="3000" dirty="0"/>
              <a:t>小灯泡逐渐变亮，小灯泡立即熄灭</a:t>
            </a:r>
            <a:endParaRPr lang="zh-CN" altLang="zh-CN" sz="3000" dirty="0"/>
          </a:p>
          <a:p>
            <a:r>
              <a:rPr lang="en-US" altLang="zh-CN" sz="3000" dirty="0"/>
              <a:t>B. </a:t>
            </a:r>
            <a:r>
              <a:rPr lang="zh-CN" altLang="zh-CN" sz="3000" dirty="0"/>
              <a:t>小灯泡立即亮，小灯泡立即熄灭</a:t>
            </a:r>
            <a:endParaRPr lang="zh-CN" altLang="zh-CN" sz="3000" dirty="0"/>
          </a:p>
          <a:p>
            <a:r>
              <a:rPr lang="en-US" altLang="zh-CN" sz="3000" dirty="0"/>
              <a:t>C. </a:t>
            </a:r>
            <a:r>
              <a:rPr lang="zh-CN" altLang="zh-CN" sz="3000" dirty="0"/>
              <a:t>小灯泡逐渐变亮，小灯泡比原来更亮一下再慢慢熄灭</a:t>
            </a:r>
            <a:endParaRPr lang="zh-CN" altLang="zh-CN" sz="3000" dirty="0"/>
          </a:p>
          <a:p>
            <a:r>
              <a:rPr lang="en-US" altLang="zh-CN" sz="3000" dirty="0"/>
              <a:t>D. </a:t>
            </a:r>
            <a:r>
              <a:rPr lang="zh-CN" altLang="zh-CN" sz="3000" dirty="0"/>
              <a:t>小灯泡立即亮，小灯泡比原来更亮一下再慢慢熄灭</a:t>
            </a:r>
            <a:endParaRPr lang="zh-CN" altLang="zh-CN" sz="3000" dirty="0"/>
          </a:p>
          <a:p>
            <a:endParaRPr lang="zh-CN" altLang="en-US" sz="3000" dirty="0"/>
          </a:p>
        </p:txBody>
      </p:sp>
      <p:pic>
        <p:nvPicPr>
          <p:cNvPr id="3074" name="Picture 2" descr="143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813031"/>
            <a:ext cx="2232248" cy="1746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260648"/>
            <a:ext cx="8064896" cy="4707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3000" dirty="0" smtClean="0">
                <a:sym typeface="+mn-ea"/>
              </a:rPr>
              <a:t>（课时作业</a:t>
            </a:r>
            <a:r>
              <a:rPr lang="en-US" altLang="zh-CN" sz="3000" dirty="0" smtClean="0">
                <a:sym typeface="+mn-ea"/>
              </a:rPr>
              <a:t>3</a:t>
            </a:r>
            <a:r>
              <a:rPr lang="zh-CN" sz="3000" dirty="0" smtClean="0">
                <a:sym typeface="+mn-ea"/>
              </a:rPr>
              <a:t>）</a:t>
            </a:r>
            <a:r>
              <a:rPr lang="zh-CN" altLang="en-US" sz="3000" dirty="0" smtClean="0"/>
              <a:t>、</a:t>
            </a:r>
            <a:r>
              <a:rPr lang="zh-CN" altLang="zh-CN" sz="3000" dirty="0" smtClean="0"/>
              <a:t>如</a:t>
            </a:r>
            <a:r>
              <a:rPr lang="zh-CN" altLang="zh-CN" sz="3000" dirty="0"/>
              <a:t>图所示是用于观察自感现象的电路图，设线圈的自感系数较大，线圈的直流电阻</a:t>
            </a:r>
            <a:r>
              <a:rPr lang="en-US" altLang="zh-CN" sz="3000" dirty="0"/>
              <a:t>RL</a:t>
            </a:r>
            <a:r>
              <a:rPr lang="zh-CN" altLang="zh-CN" sz="3000" dirty="0"/>
              <a:t>与灯泡的电阻</a:t>
            </a:r>
            <a:r>
              <a:rPr lang="en-US" altLang="zh-CN" sz="3000" dirty="0"/>
              <a:t>R</a:t>
            </a:r>
            <a:r>
              <a:rPr lang="zh-CN" altLang="zh-CN" sz="3000" dirty="0"/>
              <a:t>满足</a:t>
            </a:r>
            <a:r>
              <a:rPr lang="en-US" altLang="zh-CN" sz="3000" dirty="0"/>
              <a:t>R</a:t>
            </a:r>
            <a:r>
              <a:rPr lang="en-US" altLang="zh-CN" sz="3000" baseline="-25000" dirty="0"/>
              <a:t>L</a:t>
            </a:r>
            <a:r>
              <a:rPr lang="zh-CN" altLang="zh-CN" sz="3000" dirty="0"/>
              <a:t></a:t>
            </a:r>
            <a:r>
              <a:rPr lang="en-US" altLang="zh-CN" sz="3000" dirty="0"/>
              <a:t>R</a:t>
            </a:r>
            <a:r>
              <a:rPr lang="zh-CN" altLang="zh-CN" sz="3000" dirty="0"/>
              <a:t>，则在开关</a:t>
            </a:r>
            <a:r>
              <a:rPr lang="en-US" altLang="zh-CN" sz="3000" dirty="0"/>
              <a:t>S</a:t>
            </a:r>
            <a:r>
              <a:rPr lang="zh-CN" altLang="zh-CN" sz="3000" dirty="0"/>
              <a:t>由闭合到断开的瞬间，可以观察到</a:t>
            </a:r>
            <a:r>
              <a:rPr lang="en-US" altLang="zh-CN" sz="3000" dirty="0"/>
              <a:t>(</a:t>
            </a:r>
            <a:r>
              <a:rPr lang="zh-CN" altLang="zh-CN" sz="3000" dirty="0"/>
              <a:t>　　</a:t>
            </a:r>
            <a:r>
              <a:rPr lang="en-US" altLang="zh-CN" sz="3000" dirty="0"/>
              <a:t>)</a:t>
            </a:r>
            <a:endParaRPr lang="zh-CN" altLang="zh-CN" sz="3000" dirty="0"/>
          </a:p>
          <a:p>
            <a:r>
              <a:rPr lang="en-US" altLang="zh-CN" sz="3000" dirty="0" smtClean="0"/>
              <a:t>A</a:t>
            </a:r>
            <a:r>
              <a:rPr lang="en-US" altLang="zh-CN" sz="3000" dirty="0"/>
              <a:t>. </a:t>
            </a:r>
            <a:r>
              <a:rPr lang="zh-CN" altLang="zh-CN" sz="3000" dirty="0"/>
              <a:t>灯泡立即熄灭</a:t>
            </a:r>
            <a:endParaRPr lang="zh-CN" altLang="zh-CN" sz="3000" dirty="0"/>
          </a:p>
          <a:p>
            <a:r>
              <a:rPr lang="en-US" altLang="zh-CN" sz="3000" dirty="0"/>
              <a:t>B. </a:t>
            </a:r>
            <a:r>
              <a:rPr lang="zh-CN" altLang="zh-CN" sz="3000" dirty="0"/>
              <a:t>灯泡逐渐熄灭</a:t>
            </a:r>
            <a:endParaRPr lang="zh-CN" altLang="zh-CN" sz="3000" dirty="0"/>
          </a:p>
          <a:p>
            <a:r>
              <a:rPr lang="en-US" altLang="zh-CN" sz="3000" dirty="0"/>
              <a:t>C. </a:t>
            </a:r>
            <a:r>
              <a:rPr lang="zh-CN" altLang="zh-CN" sz="3000" dirty="0"/>
              <a:t>灯泡有明显的闪亮现象</a:t>
            </a:r>
            <a:endParaRPr lang="zh-CN" altLang="zh-CN" sz="3000" dirty="0"/>
          </a:p>
          <a:p>
            <a:r>
              <a:rPr lang="en-US" altLang="zh-CN" sz="3000" dirty="0"/>
              <a:t>D. </a:t>
            </a:r>
            <a:r>
              <a:rPr lang="zh-CN" altLang="zh-CN" sz="3000" dirty="0"/>
              <a:t>只有在</a:t>
            </a:r>
            <a:r>
              <a:rPr lang="en-US" altLang="zh-CN" sz="3000" dirty="0" smtClean="0"/>
              <a:t>R</a:t>
            </a:r>
            <a:r>
              <a:rPr lang="en-US" altLang="zh-CN" sz="3000" baseline="-25000" dirty="0" smtClean="0"/>
              <a:t>L</a:t>
            </a:r>
            <a:r>
              <a:rPr lang="en-US" altLang="zh-CN" sz="3000" dirty="0" smtClean="0"/>
              <a:t>»R</a:t>
            </a:r>
            <a:r>
              <a:rPr lang="zh-CN" altLang="zh-CN" sz="3000" dirty="0"/>
              <a:t>时，才会看到灯泡有明显的闪亮现象</a:t>
            </a:r>
            <a:endParaRPr lang="zh-CN" altLang="zh-CN" sz="3000" dirty="0"/>
          </a:p>
          <a:p>
            <a:endParaRPr lang="zh-CN" altLang="en-US" sz="3000" dirty="0"/>
          </a:p>
        </p:txBody>
      </p:sp>
      <p:pic>
        <p:nvPicPr>
          <p:cNvPr id="4098" name="Picture 2" descr="14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3884" y="4077072"/>
            <a:ext cx="2376264" cy="2063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212" y="616097"/>
            <a:ext cx="7921243" cy="3322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3000" dirty="0" smtClean="0">
                <a:sym typeface="+mn-ea"/>
              </a:rPr>
              <a:t>（课时作业</a:t>
            </a:r>
            <a:r>
              <a:rPr lang="en-US" altLang="zh-CN" sz="3000" dirty="0" smtClean="0">
                <a:sym typeface="+mn-ea"/>
              </a:rPr>
              <a:t>4</a:t>
            </a:r>
            <a:r>
              <a:rPr lang="zh-CN" sz="3000" dirty="0" smtClean="0">
                <a:sym typeface="+mn-ea"/>
              </a:rPr>
              <a:t>）</a:t>
            </a:r>
            <a:r>
              <a:rPr lang="zh-CN" altLang="en-US" sz="3000" dirty="0" smtClean="0"/>
              <a:t>、</a:t>
            </a:r>
            <a:r>
              <a:rPr lang="zh-CN" altLang="zh-CN" sz="3000" dirty="0" smtClean="0"/>
              <a:t>如</a:t>
            </a:r>
            <a:r>
              <a:rPr lang="zh-CN" altLang="zh-CN" sz="3000" dirty="0"/>
              <a:t>图，</a:t>
            </a:r>
            <a:r>
              <a:rPr lang="en-US" altLang="zh-CN" sz="3000" dirty="0"/>
              <a:t>A</a:t>
            </a:r>
            <a:r>
              <a:rPr lang="zh-CN" altLang="zh-CN" sz="3000" dirty="0"/>
              <a:t>、</a:t>
            </a:r>
            <a:r>
              <a:rPr lang="en-US" altLang="zh-CN" sz="3000" dirty="0"/>
              <a:t>B</a:t>
            </a:r>
            <a:r>
              <a:rPr lang="zh-CN" altLang="zh-CN" sz="3000" dirty="0"/>
              <a:t>是相同的白炽灯，</a:t>
            </a:r>
            <a:r>
              <a:rPr lang="en-US" altLang="zh-CN" sz="3000" dirty="0"/>
              <a:t>L</a:t>
            </a:r>
            <a:r>
              <a:rPr lang="zh-CN" altLang="zh-CN" sz="3000" dirty="0"/>
              <a:t>是自感系数很大、电阻可忽略的自感线圈。下列说法正确的是</a:t>
            </a:r>
            <a:r>
              <a:rPr lang="en-US" altLang="zh-CN" sz="3000" dirty="0"/>
              <a:t>(</a:t>
            </a:r>
            <a:r>
              <a:rPr lang="zh-CN" altLang="zh-CN" sz="3000" dirty="0"/>
              <a:t>　　</a:t>
            </a:r>
            <a:r>
              <a:rPr lang="en-US" altLang="zh-CN" sz="3000" dirty="0"/>
              <a:t>)</a:t>
            </a:r>
            <a:endParaRPr lang="zh-CN" altLang="zh-CN" sz="3000" dirty="0"/>
          </a:p>
          <a:p>
            <a:r>
              <a:rPr lang="en-US" altLang="zh-CN" sz="3000" dirty="0"/>
              <a:t>A. </a:t>
            </a:r>
            <a:r>
              <a:rPr lang="zh-CN" altLang="zh-CN" sz="3000" dirty="0"/>
              <a:t>闭合开关</a:t>
            </a:r>
            <a:r>
              <a:rPr lang="en-US" altLang="zh-CN" sz="3000" dirty="0"/>
              <a:t>S</a:t>
            </a:r>
            <a:r>
              <a:rPr lang="zh-CN" altLang="zh-CN" sz="3000" dirty="0"/>
              <a:t>时，</a:t>
            </a:r>
            <a:r>
              <a:rPr lang="en-US" altLang="zh-CN" sz="3000" dirty="0"/>
              <a:t>A</a:t>
            </a:r>
            <a:r>
              <a:rPr lang="zh-CN" altLang="zh-CN" sz="3000" dirty="0"/>
              <a:t>、</a:t>
            </a:r>
            <a:r>
              <a:rPr lang="en-US" altLang="zh-CN" sz="3000" dirty="0"/>
              <a:t>B</a:t>
            </a:r>
            <a:r>
              <a:rPr lang="zh-CN" altLang="zh-CN" sz="3000" dirty="0"/>
              <a:t>灯同时亮，且达到正常</a:t>
            </a:r>
            <a:endParaRPr lang="zh-CN" altLang="zh-CN" sz="3000" dirty="0"/>
          </a:p>
          <a:p>
            <a:r>
              <a:rPr lang="en-US" altLang="zh-CN" sz="3000" dirty="0"/>
              <a:t>B. </a:t>
            </a:r>
            <a:r>
              <a:rPr lang="zh-CN" altLang="zh-CN" sz="3000" dirty="0"/>
              <a:t>闭合开关</a:t>
            </a:r>
            <a:r>
              <a:rPr lang="en-US" altLang="zh-CN" sz="3000" dirty="0"/>
              <a:t>S</a:t>
            </a:r>
            <a:r>
              <a:rPr lang="zh-CN" altLang="zh-CN" sz="3000" dirty="0"/>
              <a:t>时，</a:t>
            </a:r>
            <a:r>
              <a:rPr lang="en-US" altLang="zh-CN" sz="3000" dirty="0"/>
              <a:t>B</a:t>
            </a:r>
            <a:r>
              <a:rPr lang="zh-CN" altLang="zh-CN" sz="3000" dirty="0"/>
              <a:t>灯比</a:t>
            </a:r>
            <a:r>
              <a:rPr lang="en-US" altLang="zh-CN" sz="3000" dirty="0"/>
              <a:t>A</a:t>
            </a:r>
            <a:r>
              <a:rPr lang="zh-CN" altLang="zh-CN" sz="3000" dirty="0"/>
              <a:t>灯先亮，最后一样亮</a:t>
            </a:r>
            <a:endParaRPr lang="zh-CN" altLang="zh-CN" sz="3000" dirty="0"/>
          </a:p>
          <a:p>
            <a:r>
              <a:rPr lang="en-US" altLang="zh-CN" sz="3000" dirty="0"/>
              <a:t>C. </a:t>
            </a:r>
            <a:r>
              <a:rPr lang="zh-CN" altLang="zh-CN" sz="3000" dirty="0"/>
              <a:t>闭合开关</a:t>
            </a:r>
            <a:r>
              <a:rPr lang="en-US" altLang="zh-CN" sz="3000" dirty="0"/>
              <a:t>S</a:t>
            </a:r>
            <a:r>
              <a:rPr lang="zh-CN" altLang="zh-CN" sz="3000" dirty="0"/>
              <a:t>时，</a:t>
            </a:r>
            <a:r>
              <a:rPr lang="en-US" altLang="zh-CN" sz="3000" dirty="0"/>
              <a:t>A</a:t>
            </a:r>
            <a:r>
              <a:rPr lang="zh-CN" altLang="zh-CN" sz="3000" dirty="0"/>
              <a:t>灯比</a:t>
            </a:r>
            <a:r>
              <a:rPr lang="en-US" altLang="zh-CN" sz="3000" dirty="0"/>
              <a:t>B</a:t>
            </a:r>
            <a:r>
              <a:rPr lang="zh-CN" altLang="zh-CN" sz="3000" dirty="0"/>
              <a:t>灯先亮，最后一样亮</a:t>
            </a:r>
            <a:endParaRPr lang="zh-CN" altLang="zh-CN" sz="3000" dirty="0"/>
          </a:p>
          <a:p>
            <a:r>
              <a:rPr lang="en-US" altLang="zh-CN" sz="3000" dirty="0"/>
              <a:t>D. </a:t>
            </a:r>
            <a:r>
              <a:rPr lang="zh-CN" altLang="zh-CN" sz="3000" dirty="0"/>
              <a:t>断开开关</a:t>
            </a:r>
            <a:r>
              <a:rPr lang="en-US" altLang="zh-CN" sz="3000" dirty="0"/>
              <a:t>S</a:t>
            </a:r>
            <a:r>
              <a:rPr lang="zh-CN" altLang="zh-CN" sz="3000" dirty="0"/>
              <a:t>时，</a:t>
            </a:r>
            <a:r>
              <a:rPr lang="en-US" altLang="zh-CN" sz="3000" dirty="0"/>
              <a:t>A</a:t>
            </a:r>
            <a:r>
              <a:rPr lang="zh-CN" altLang="zh-CN" sz="3000" dirty="0"/>
              <a:t>灯与</a:t>
            </a:r>
            <a:r>
              <a:rPr lang="en-US" altLang="zh-CN" sz="3000" dirty="0"/>
              <a:t>B</a:t>
            </a:r>
            <a:r>
              <a:rPr lang="zh-CN" altLang="zh-CN" sz="3000" dirty="0"/>
              <a:t>灯同时慢慢熄灭</a:t>
            </a:r>
            <a:endParaRPr lang="zh-CN" altLang="en-US" sz="3000" dirty="0"/>
          </a:p>
        </p:txBody>
      </p:sp>
      <p:pic>
        <p:nvPicPr>
          <p:cNvPr id="5122" name="Picture 2" descr="145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146" y="3871628"/>
            <a:ext cx="2376264" cy="250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2087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smtClean="0"/>
              <a:t>   </a:t>
            </a:r>
            <a:r>
              <a:rPr lang="zh-CN" altLang="en-US" b="1" smtClean="0"/>
              <a:t>问题：在断电自感的实验中，为什么开关断开后，灯泡的发光会持续一段时间？甚至会比原来更亮？试从能量的角度加以讨论。</a:t>
            </a:r>
            <a:endParaRPr lang="zh-CN" altLang="en-US" b="1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755650" y="3860800"/>
            <a:ext cx="7704138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>
                <a:solidFill>
                  <a:srgbClr val="FF3300"/>
                </a:solidFill>
              </a:rPr>
              <a:t>     </a:t>
            </a:r>
            <a:r>
              <a:rPr lang="zh-CN" altLang="en-US" b="1">
                <a:solidFill>
                  <a:srgbClr val="FF0000"/>
                </a:solidFill>
              </a:rPr>
              <a:t>开关闭合时线圈中有电流，电流产生磁场，能量储存在磁场中，开关断开时，线圈作用相当于电源，把磁场中的能量转化成电能。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23850" y="663909"/>
            <a:ext cx="341632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600" smtClean="0">
                <a:solidFill>
                  <a:srgbClr val="CC3300"/>
                </a:solidFill>
                <a:ea typeface="华文琥珀" pitchFamily="2" charset="-122"/>
              </a:rPr>
              <a:t>三、磁场的能量</a:t>
            </a:r>
            <a:endParaRPr lang="zh-CN" altLang="en-US" sz="3600" dirty="0">
              <a:solidFill>
                <a:srgbClr val="CC3300"/>
              </a:solidFill>
              <a:ea typeface="华文琥珀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02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ctrTitle"/>
          </p:nvPr>
        </p:nvSpPr>
        <p:spPr>
          <a:xfrm>
            <a:off x="467544" y="1988840"/>
            <a:ext cx="8424936" cy="1470025"/>
          </a:xfrm>
        </p:spPr>
        <p:txBody>
          <a:bodyPr>
            <a:noAutofit/>
          </a:bodyPr>
          <a:lstStyle/>
          <a:p>
            <a:r>
              <a:rPr lang="en-US" altLang="zh-CN" sz="5000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4.6  </a:t>
            </a:r>
            <a:r>
              <a:rPr lang="zh-CN" altLang="en-US" sz="5000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互感和自感</a:t>
            </a:r>
            <a:endParaRPr lang="zh-CN" altLang="en-US" sz="5000" dirty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069法拉第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588125" cy="494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6538" y="1052513"/>
            <a:ext cx="2557462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176463" y="5359400"/>
            <a:ext cx="4756150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panose="02010600030101010101" pitchFamily="2" charset="-122"/>
              </a:rPr>
              <a:t>法拉第和他的实验线圈</a:t>
            </a:r>
            <a:endParaRPr lang="zh-CN" altLang="en-US" sz="36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23850" y="620713"/>
            <a:ext cx="295465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600" dirty="0" smtClean="0">
                <a:solidFill>
                  <a:srgbClr val="CC3300"/>
                </a:solidFill>
                <a:ea typeface="华文琥珀" pitchFamily="2" charset="-122"/>
              </a:rPr>
              <a:t>一、互感</a:t>
            </a:r>
            <a:r>
              <a:rPr lang="zh-CN" altLang="en-US" sz="3600" dirty="0">
                <a:solidFill>
                  <a:srgbClr val="CC3300"/>
                </a:solidFill>
                <a:ea typeface="华文琥珀" pitchFamily="2" charset="-122"/>
              </a:rPr>
              <a:t>现象</a:t>
            </a:r>
            <a:endParaRPr lang="zh-CN" altLang="en-US" sz="3600" dirty="0">
              <a:solidFill>
                <a:srgbClr val="CC3300"/>
              </a:solidFill>
              <a:ea typeface="华文琥珀" pitchFamily="2" charset="-122"/>
            </a:endParaRPr>
          </a:p>
        </p:txBody>
      </p:sp>
      <p:pic>
        <p:nvPicPr>
          <p:cNvPr id="19459" name="Picture 3" descr="法拉第实验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331913"/>
            <a:ext cx="6048375" cy="303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76238" y="4581525"/>
            <a:ext cx="8399462" cy="18002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       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在法拉第的实验中，两个线圈之间并没有导线相</a:t>
            </a:r>
            <a:endParaRPr lang="zh-CN" altLang="en-US" sz="2800" b="1">
              <a:effectLst>
                <a:outerShdw blurRad="38100" dist="38100" dir="2700000" algn="tl">
                  <a:srgbClr val="C0C0C0"/>
                </a:outerShdw>
              </a:effectLst>
              <a:ea typeface="黑体" panose="02010609060101010101" pitchFamily="2" charset="-122"/>
            </a:endParaRPr>
          </a:p>
          <a:p>
            <a:pPr>
              <a:defRPr/>
            </a:pP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连，但当一个线圈中的电流发生变化时，它所产生的</a:t>
            </a:r>
            <a:endParaRPr lang="zh-CN" altLang="en-US" sz="2800" b="1">
              <a:effectLst>
                <a:outerShdw blurRad="38100" dist="38100" dir="2700000" algn="tl">
                  <a:srgbClr val="C0C0C0"/>
                </a:outerShdw>
              </a:effectLst>
              <a:ea typeface="黑体" panose="02010609060101010101" pitchFamily="2" charset="-122"/>
            </a:endParaRPr>
          </a:p>
          <a:p>
            <a:pPr>
              <a:defRPr/>
            </a:pP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变化的磁场会在另一个线圈中产生感应电动势。这种</a:t>
            </a:r>
            <a:endParaRPr lang="zh-CN" altLang="en-US" sz="2800" b="1">
              <a:effectLst>
                <a:outerShdw blurRad="38100" dist="38100" dir="2700000" algn="tl">
                  <a:srgbClr val="C0C0C0"/>
                </a:outerShdw>
              </a:effectLst>
              <a:ea typeface="黑体" panose="02010609060101010101" pitchFamily="2" charset="-122"/>
            </a:endParaRPr>
          </a:p>
          <a:p>
            <a:pPr>
              <a:defRPr/>
            </a:pP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现象叫做</a:t>
            </a:r>
            <a:r>
              <a:rPr lang="zh-CN" altLang="en-US" sz="28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互感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。这种感应电动势叫做</a:t>
            </a:r>
            <a:r>
              <a:rPr lang="zh-CN" altLang="en-US" sz="28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互感电动势</a:t>
            </a:r>
            <a:endParaRPr lang="zh-CN" altLang="en-US" sz="2800" b="1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23850" y="620713"/>
            <a:ext cx="295465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600" dirty="0" smtClean="0">
                <a:solidFill>
                  <a:srgbClr val="CC3300"/>
                </a:solidFill>
                <a:ea typeface="华文琥珀" pitchFamily="2" charset="-122"/>
              </a:rPr>
              <a:t>一、互感</a:t>
            </a:r>
            <a:r>
              <a:rPr lang="zh-CN" altLang="en-US" sz="3600" dirty="0">
                <a:solidFill>
                  <a:srgbClr val="CC3300"/>
                </a:solidFill>
                <a:ea typeface="华文琥珀" pitchFamily="2" charset="-122"/>
              </a:rPr>
              <a:t>现象</a:t>
            </a:r>
            <a:endParaRPr lang="zh-CN" altLang="en-US" sz="3600" dirty="0">
              <a:solidFill>
                <a:srgbClr val="CC3300"/>
              </a:solidFill>
              <a:ea typeface="华文琥珀" pitchFamily="2" charset="-122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23850" y="1341438"/>
            <a:ext cx="8399463" cy="9461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       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利用互感现象可以把能量从一个线圈传递到另一</a:t>
            </a:r>
            <a:endParaRPr lang="zh-CN" altLang="en-US" sz="2800" b="1">
              <a:effectLst>
                <a:outerShdw blurRad="38100" dist="38100" dir="2700000" algn="tl">
                  <a:srgbClr val="C0C0C0"/>
                </a:outerShdw>
              </a:effectLst>
              <a:ea typeface="黑体" panose="02010609060101010101" pitchFamily="2" charset="-122"/>
            </a:endParaRPr>
          </a:p>
          <a:p>
            <a:pPr>
              <a:defRPr/>
            </a:pP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个线圈，因此在电工技术和电子技术中有广泛的应用</a:t>
            </a:r>
            <a:endParaRPr lang="zh-CN" altLang="en-US" sz="2800" b="1">
              <a:effectLst>
                <a:outerShdw blurRad="38100" dist="38100" dir="2700000" algn="tl">
                  <a:srgbClr val="C0C0C0"/>
                </a:outerShdw>
              </a:effectLst>
              <a:ea typeface="黑体" panose="02010609060101010101" pitchFamily="2" charset="-122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023938" y="2439988"/>
            <a:ext cx="1970087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如：</a:t>
            </a:r>
            <a:r>
              <a:rPr lang="zh-CN" altLang="en-US" sz="2800" b="1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变压器</a:t>
            </a:r>
            <a:endParaRPr lang="zh-CN" altLang="en-US" sz="2800" b="1">
              <a:solidFill>
                <a:srgbClr val="0099FF"/>
              </a:solidFill>
              <a:effectLst>
                <a:outerShdw blurRad="38100" dist="38100" dir="2700000" algn="tl">
                  <a:srgbClr val="C0C0C0"/>
                </a:outerShdw>
              </a:effectLst>
              <a:ea typeface="黑体" panose="02010609060101010101" pitchFamily="2" charset="-122"/>
            </a:endParaRPr>
          </a:p>
        </p:txBody>
      </p:sp>
      <p:pic>
        <p:nvPicPr>
          <p:cNvPr id="20485" name="Picture 5" descr="变压器的作用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203575" y="2492375"/>
            <a:ext cx="5472113" cy="397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6" descr="三相C型变压器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213100"/>
            <a:ext cx="295275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utoUpdateAnimBg="0"/>
      <p:bldP spid="2048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7418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sz="2800" b="1" dirty="0" smtClean="0">
                <a:latin typeface="宋体" panose="02010600030101010101" pitchFamily="2" charset="-122"/>
              </a:rPr>
              <a:t>1</a:t>
            </a:r>
            <a:r>
              <a:rPr lang="zh-CN" altLang="en-US" sz="2800" b="1" dirty="0" smtClean="0">
                <a:latin typeface="宋体" panose="02010600030101010101" pitchFamily="2" charset="-122"/>
              </a:rPr>
              <a:t>、 当一个线圈中电流变化，在另一个线圈中产生感应电动势的现象，称为</a:t>
            </a:r>
            <a:r>
              <a:rPr lang="zh-CN" altLang="en-US" sz="2800" b="1" dirty="0" smtClean="0">
                <a:solidFill>
                  <a:srgbClr val="FF0000"/>
                </a:solidFill>
                <a:latin typeface="宋体" panose="02010600030101010101" pitchFamily="2" charset="-122"/>
              </a:rPr>
              <a:t>互感</a:t>
            </a:r>
            <a:r>
              <a:rPr lang="zh-CN" altLang="en-US" sz="2800" b="1" dirty="0" smtClean="0">
                <a:latin typeface="宋体" panose="02010600030101010101" pitchFamily="2" charset="-122"/>
              </a:rPr>
              <a:t>。互感现象中产生的感应电动势，称为</a:t>
            </a:r>
            <a:r>
              <a:rPr lang="zh-CN" altLang="en-US" sz="2800" b="1" dirty="0" smtClean="0">
                <a:solidFill>
                  <a:srgbClr val="FF0000"/>
                </a:solidFill>
                <a:latin typeface="宋体" panose="02010600030101010101" pitchFamily="2" charset="-122"/>
              </a:rPr>
              <a:t>互感电动势。</a:t>
            </a:r>
            <a:endParaRPr lang="zh-CN" altLang="en-US" sz="2800" b="1" dirty="0" smtClean="0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pPr eaLnBrk="1" hangingPunct="1">
              <a:buFontTx/>
              <a:buNone/>
            </a:pPr>
            <a:r>
              <a:rPr lang="en-US" altLang="zh-CN" sz="2800" b="1" dirty="0" smtClean="0">
                <a:latin typeface="宋体" panose="02010600030101010101" pitchFamily="2" charset="-122"/>
              </a:rPr>
              <a:t>2</a:t>
            </a:r>
            <a:r>
              <a:rPr lang="zh-CN" altLang="en-US" sz="2800" b="1" dirty="0" smtClean="0">
                <a:latin typeface="宋体" panose="02010600030101010101" pitchFamily="2" charset="-122"/>
              </a:rPr>
              <a:t>、</a:t>
            </a:r>
            <a:r>
              <a:rPr kumimoji="1" lang="zh-CN" altLang="en-US" sz="2800" b="1" dirty="0" smtClean="0"/>
              <a:t>互感现象不仅发生于绕在同一铁芯上的两个线圈之间</a:t>
            </a:r>
            <a:r>
              <a:rPr kumimoji="1" lang="en-US" altLang="zh-CN" sz="2800" b="1" dirty="0" smtClean="0"/>
              <a:t>,</a:t>
            </a:r>
            <a:r>
              <a:rPr kumimoji="1" lang="zh-CN" altLang="en-US" sz="2800" b="1" dirty="0" smtClean="0"/>
              <a:t>且可发生于</a:t>
            </a:r>
            <a:r>
              <a:rPr kumimoji="1" lang="zh-CN" altLang="en-US" sz="2800" b="1" dirty="0" smtClean="0">
                <a:solidFill>
                  <a:srgbClr val="FF0000"/>
                </a:solidFill>
              </a:rPr>
              <a:t>任何两个相互靠近的电路</a:t>
            </a:r>
            <a:r>
              <a:rPr kumimoji="1" lang="zh-CN" altLang="en-US" sz="2800" b="1" dirty="0" smtClean="0"/>
              <a:t>之间</a:t>
            </a:r>
            <a:r>
              <a:rPr kumimoji="1" lang="en-US" altLang="zh-CN" sz="2800" b="1" dirty="0" smtClean="0"/>
              <a:t>.</a:t>
            </a:r>
            <a:endParaRPr lang="en-US" altLang="zh-CN" sz="2800" b="1" dirty="0" smtClean="0">
              <a:latin typeface="宋体" panose="02010600030101010101" pitchFamily="2" charset="-122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3644900"/>
            <a:ext cx="3744912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68313" y="3716338"/>
            <a:ext cx="4751387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CN" sz="2800" b="1">
                <a:latin typeface="宋体" panose="02010600030101010101" pitchFamily="2" charset="-122"/>
              </a:rPr>
              <a:t>3</a:t>
            </a:r>
            <a:r>
              <a:rPr lang="zh-CN" altLang="en-US" sz="2800" b="1">
                <a:latin typeface="宋体" panose="02010600030101010101" pitchFamily="2" charset="-122"/>
              </a:rPr>
              <a:t>、利用互感现象，可以把能量从一个线圈传递到另一个线圈。因此，互感现象在电工技术和电子技术中有广泛的应用。 </a:t>
            </a:r>
            <a:endParaRPr lang="zh-CN" altLang="en-US" sz="2800">
              <a:latin typeface="宋体" panose="02010600030101010101" pitchFamily="2" charset="-122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23850" y="340744"/>
            <a:ext cx="295465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600" dirty="0" smtClean="0">
                <a:solidFill>
                  <a:srgbClr val="CC3300"/>
                </a:solidFill>
                <a:ea typeface="华文琥珀" pitchFamily="2" charset="-122"/>
              </a:rPr>
              <a:t>一、互感</a:t>
            </a:r>
            <a:r>
              <a:rPr lang="zh-CN" altLang="en-US" sz="3600" dirty="0">
                <a:solidFill>
                  <a:srgbClr val="CC3300"/>
                </a:solidFill>
                <a:ea typeface="华文琥珀" pitchFamily="2" charset="-122"/>
              </a:rPr>
              <a:t>现象</a:t>
            </a:r>
            <a:endParaRPr lang="zh-CN" altLang="en-US" sz="3600" dirty="0">
              <a:solidFill>
                <a:srgbClr val="CC3300"/>
              </a:solidFill>
              <a:ea typeface="华文琥珀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435975" cy="223170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dirty="0" smtClean="0"/>
              <a:t>1</a:t>
            </a:r>
            <a:r>
              <a:rPr lang="zh-CN" altLang="en-US" dirty="0" smtClean="0">
                <a:latin typeface="宋体" panose="02010600030101010101" pitchFamily="2" charset="-122"/>
              </a:rPr>
              <a:t>、</a:t>
            </a:r>
            <a:r>
              <a:rPr kumimoji="1" lang="zh-CN" altLang="en-US" b="1" dirty="0" smtClean="0">
                <a:latin typeface="宋体" panose="02010600030101010101" pitchFamily="2" charset="-122"/>
              </a:rPr>
              <a:t>由于导体</a:t>
            </a:r>
            <a:r>
              <a:rPr kumimoji="1" lang="zh-CN" altLang="en-US" b="1" dirty="0" smtClean="0">
                <a:solidFill>
                  <a:srgbClr val="FF0000"/>
                </a:solidFill>
                <a:latin typeface="宋体" panose="02010600030101010101" pitchFamily="2" charset="-122"/>
              </a:rPr>
              <a:t>本身的电流</a:t>
            </a:r>
            <a:r>
              <a:rPr kumimoji="1" lang="zh-CN" altLang="en-US" b="1" dirty="0" smtClean="0">
                <a:latin typeface="宋体" panose="02010600030101010101" pitchFamily="2" charset="-122"/>
              </a:rPr>
              <a:t>发生变化而产生的电磁感应现象，叫</a:t>
            </a:r>
            <a:r>
              <a:rPr kumimoji="1" lang="zh-CN" altLang="en-US" b="1" dirty="0" smtClean="0">
                <a:solidFill>
                  <a:srgbClr val="FF0000"/>
                </a:solidFill>
                <a:latin typeface="宋体" panose="02010600030101010101" pitchFamily="2" charset="-122"/>
              </a:rPr>
              <a:t>自感现象</a:t>
            </a:r>
            <a:r>
              <a:rPr kumimoji="1" lang="zh-CN" altLang="en-US" b="1" dirty="0" smtClean="0">
                <a:latin typeface="宋体" panose="02010600030101010101" pitchFamily="2" charset="-122"/>
              </a:rPr>
              <a:t>。</a:t>
            </a:r>
            <a:endParaRPr kumimoji="1" lang="zh-CN" altLang="en-US" b="1" dirty="0" smtClean="0">
              <a:latin typeface="宋体" panose="02010600030101010101" pitchFamily="2" charset="-122"/>
            </a:endParaRPr>
          </a:p>
          <a:p>
            <a:pPr eaLnBrk="1" hangingPunct="1">
              <a:buFontTx/>
              <a:buNone/>
            </a:pPr>
            <a:r>
              <a:rPr kumimoji="1" lang="en-US" altLang="zh-CN" b="1" dirty="0" smtClean="0">
                <a:latin typeface="宋体" panose="02010600030101010101" pitchFamily="2" charset="-122"/>
              </a:rPr>
              <a:t>2</a:t>
            </a:r>
            <a:r>
              <a:rPr kumimoji="1" lang="zh-CN" altLang="en-US" b="1" dirty="0" smtClean="0">
                <a:latin typeface="宋体" panose="02010600030101010101" pitchFamily="2" charset="-122"/>
              </a:rPr>
              <a:t>、</a:t>
            </a:r>
            <a:r>
              <a:rPr kumimoji="1" lang="zh-CN" altLang="en-US" b="1" dirty="0" smtClean="0">
                <a:latin typeface="宋体" panose="02010600030101010101" pitchFamily="2" charset="-122"/>
              </a:rPr>
              <a:t>自感现象</a:t>
            </a:r>
            <a:r>
              <a:rPr kumimoji="1" lang="zh-CN" altLang="en-US" b="1" dirty="0" smtClean="0">
                <a:latin typeface="宋体" panose="02010600030101010101" pitchFamily="2" charset="-122"/>
              </a:rPr>
              <a:t>中产生的电动势叫</a:t>
            </a:r>
            <a:r>
              <a:rPr kumimoji="1" lang="zh-CN" altLang="en-US" b="1" dirty="0" smtClean="0">
                <a:solidFill>
                  <a:srgbClr val="FF0000"/>
                </a:solidFill>
                <a:latin typeface="宋体" panose="02010600030101010101" pitchFamily="2" charset="-122"/>
              </a:rPr>
              <a:t>自感电动势</a:t>
            </a:r>
            <a:r>
              <a:rPr kumimoji="1" lang="zh-CN" altLang="en-US" b="1" dirty="0" smtClean="0">
                <a:latin typeface="宋体" panose="02010600030101010101" pitchFamily="2" charset="-122"/>
              </a:rPr>
              <a:t>。</a:t>
            </a:r>
            <a:endParaRPr kumimoji="1" lang="zh-CN" altLang="en-US" b="1" dirty="0" smtClean="0">
              <a:latin typeface="宋体" panose="02010600030101010101" pitchFamily="2" charset="-122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23850" y="663909"/>
            <a:ext cx="295465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600" dirty="0">
                <a:solidFill>
                  <a:srgbClr val="CC3300"/>
                </a:solidFill>
                <a:ea typeface="华文琥珀" pitchFamily="2" charset="-122"/>
              </a:rPr>
              <a:t>二</a:t>
            </a:r>
            <a:r>
              <a:rPr lang="zh-CN" altLang="en-US" sz="3600" dirty="0" smtClean="0">
                <a:solidFill>
                  <a:srgbClr val="CC3300"/>
                </a:solidFill>
                <a:ea typeface="华文琥珀" pitchFamily="2" charset="-122"/>
              </a:rPr>
              <a:t>、自感</a:t>
            </a:r>
            <a:r>
              <a:rPr lang="zh-CN" altLang="en-US" sz="3600" dirty="0">
                <a:solidFill>
                  <a:srgbClr val="CC3300"/>
                </a:solidFill>
                <a:ea typeface="华文琥珀" pitchFamily="2" charset="-122"/>
              </a:rPr>
              <a:t>现象</a:t>
            </a:r>
            <a:endParaRPr lang="zh-CN" altLang="en-US" sz="3600" dirty="0">
              <a:solidFill>
                <a:srgbClr val="CC3300"/>
              </a:solidFill>
              <a:ea typeface="华文琥珀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50825" y="333375"/>
            <a:ext cx="19796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/>
              <a:t>演示实验</a:t>
            </a:r>
            <a:r>
              <a:rPr lang="en-US" altLang="zh-CN" sz="2800" b="1"/>
              <a:t>1</a:t>
            </a:r>
            <a:endParaRPr lang="en-US" altLang="zh-CN" sz="180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49275"/>
            <a:ext cx="2879725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50825" y="981075"/>
            <a:ext cx="5545138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 i="1" dirty="0">
                <a:latin typeface="宋体" panose="02010600030101010101" pitchFamily="2" charset="-122"/>
              </a:rPr>
              <a:t>  A</a:t>
            </a:r>
            <a:r>
              <a:rPr lang="en-US" altLang="zh-CN" sz="2800" b="1" baseline="-25000" dirty="0">
                <a:latin typeface="宋体" panose="02010600030101010101" pitchFamily="2" charset="-122"/>
              </a:rPr>
              <a:t>1</a:t>
            </a:r>
            <a:r>
              <a:rPr lang="zh-CN" altLang="en-US" sz="2800" b="1" dirty="0">
                <a:latin typeface="宋体" panose="02010600030101010101" pitchFamily="2" charset="-122"/>
              </a:rPr>
              <a:t>、</a:t>
            </a:r>
            <a:r>
              <a:rPr lang="en-US" altLang="zh-CN" sz="2800" b="1" i="1" dirty="0">
                <a:latin typeface="宋体" panose="02010600030101010101" pitchFamily="2" charset="-122"/>
              </a:rPr>
              <a:t>A</a:t>
            </a:r>
            <a:r>
              <a:rPr lang="en-US" altLang="zh-CN" sz="2800" b="1" baseline="-25000" dirty="0">
                <a:latin typeface="宋体" panose="02010600030101010101" pitchFamily="2" charset="-122"/>
              </a:rPr>
              <a:t>2</a:t>
            </a:r>
            <a:r>
              <a:rPr lang="zh-CN" altLang="en-US" sz="2800" b="1" dirty="0">
                <a:latin typeface="宋体" panose="02010600030101010101" pitchFamily="2" charset="-122"/>
              </a:rPr>
              <a:t>是规格完全一样的灯泡。闭合电键</a:t>
            </a:r>
            <a:r>
              <a:rPr lang="en-US" altLang="zh-CN" sz="2800" b="1" dirty="0">
                <a:latin typeface="宋体" panose="02010600030101010101" pitchFamily="2" charset="-122"/>
              </a:rPr>
              <a:t>S</a:t>
            </a:r>
            <a:r>
              <a:rPr lang="zh-CN" altLang="en-US" sz="2800" b="1" dirty="0">
                <a:latin typeface="宋体" panose="02010600030101010101" pitchFamily="2" charset="-122"/>
              </a:rPr>
              <a:t>，调节变阻器</a:t>
            </a:r>
            <a:r>
              <a:rPr lang="en-US" altLang="zh-CN" sz="2800" b="1" i="1" dirty="0">
                <a:latin typeface="宋体" panose="02010600030101010101" pitchFamily="2" charset="-122"/>
              </a:rPr>
              <a:t>R</a:t>
            </a:r>
            <a:r>
              <a:rPr lang="zh-CN" altLang="en-US" sz="2800" b="1" dirty="0">
                <a:latin typeface="宋体" panose="02010600030101010101" pitchFamily="2" charset="-122"/>
              </a:rPr>
              <a:t>，使</a:t>
            </a:r>
            <a:r>
              <a:rPr lang="en-US" altLang="zh-CN" sz="2800" b="1" i="1" dirty="0">
                <a:latin typeface="宋体" panose="02010600030101010101" pitchFamily="2" charset="-122"/>
              </a:rPr>
              <a:t>A</a:t>
            </a:r>
            <a:r>
              <a:rPr lang="en-US" altLang="zh-CN" sz="2800" b="1" baseline="-25000" dirty="0">
                <a:latin typeface="宋体" panose="02010600030101010101" pitchFamily="2" charset="-122"/>
              </a:rPr>
              <a:t>1</a:t>
            </a:r>
            <a:r>
              <a:rPr lang="zh-CN" altLang="en-US" sz="2800" b="1" dirty="0">
                <a:latin typeface="宋体" panose="02010600030101010101" pitchFamily="2" charset="-122"/>
              </a:rPr>
              <a:t>、</a:t>
            </a:r>
            <a:r>
              <a:rPr lang="en-US" altLang="zh-CN" sz="2800" b="1" i="1" dirty="0">
                <a:latin typeface="宋体" panose="02010600030101010101" pitchFamily="2" charset="-122"/>
              </a:rPr>
              <a:t>A</a:t>
            </a:r>
            <a:r>
              <a:rPr lang="en-US" altLang="zh-CN" sz="2800" b="1" baseline="-25000" dirty="0">
                <a:latin typeface="宋体" panose="02010600030101010101" pitchFamily="2" charset="-122"/>
              </a:rPr>
              <a:t>2</a:t>
            </a:r>
            <a:r>
              <a:rPr lang="zh-CN" altLang="en-US" sz="2800" b="1" dirty="0">
                <a:latin typeface="宋体" panose="02010600030101010101" pitchFamily="2" charset="-122"/>
              </a:rPr>
              <a:t>亮度相同，再调节</a:t>
            </a:r>
            <a:r>
              <a:rPr lang="en-US" altLang="zh-CN" sz="2800" b="1" i="1" dirty="0">
                <a:latin typeface="宋体" panose="02010600030101010101" pitchFamily="2" charset="-122"/>
              </a:rPr>
              <a:t>R</a:t>
            </a:r>
            <a:r>
              <a:rPr lang="en-US" altLang="zh-CN" sz="2800" b="1" baseline="-25000" dirty="0">
                <a:latin typeface="宋体" panose="02010600030101010101" pitchFamily="2" charset="-122"/>
              </a:rPr>
              <a:t>1</a:t>
            </a:r>
            <a:r>
              <a:rPr lang="zh-CN" altLang="en-US" sz="2800" b="1" dirty="0">
                <a:latin typeface="宋体" panose="02010600030101010101" pitchFamily="2" charset="-122"/>
              </a:rPr>
              <a:t>，使两灯正常发光，然后断开开关</a:t>
            </a:r>
            <a:r>
              <a:rPr lang="en-US" altLang="zh-CN" sz="2800" b="1" dirty="0">
                <a:latin typeface="宋体" panose="02010600030101010101" pitchFamily="2" charset="-122"/>
              </a:rPr>
              <a:t>S</a:t>
            </a:r>
            <a:r>
              <a:rPr lang="zh-CN" altLang="en-US" sz="2800" b="1" dirty="0">
                <a:latin typeface="宋体" panose="02010600030101010101" pitchFamily="2" charset="-122"/>
              </a:rPr>
              <a:t>。重新闭合</a:t>
            </a:r>
            <a:r>
              <a:rPr lang="en-US" altLang="zh-CN" sz="2800" b="1" dirty="0">
                <a:latin typeface="宋体" panose="02010600030101010101" pitchFamily="2" charset="-122"/>
              </a:rPr>
              <a:t>S</a:t>
            </a:r>
            <a:r>
              <a:rPr lang="zh-CN" altLang="en-US" sz="2800" b="1" dirty="0">
                <a:latin typeface="宋体" panose="02010600030101010101" pitchFamily="2" charset="-122"/>
              </a:rPr>
              <a:t>，观察到什么现象？ 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763713" y="3500438"/>
            <a:ext cx="69119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latin typeface="宋体" panose="02010600030101010101" pitchFamily="2" charset="-122"/>
              </a:rPr>
              <a:t>灯泡</a:t>
            </a:r>
            <a:r>
              <a:rPr lang="en-US" altLang="zh-CN" sz="2800" b="1" i="1" dirty="0">
                <a:solidFill>
                  <a:srgbClr val="FF0000"/>
                </a:solidFill>
                <a:latin typeface="宋体" panose="02010600030101010101" pitchFamily="2" charset="-122"/>
              </a:rPr>
              <a:t>A</a:t>
            </a:r>
            <a:r>
              <a:rPr lang="en-US" altLang="zh-CN" sz="2800" b="1" baseline="-25000" dirty="0">
                <a:solidFill>
                  <a:srgbClr val="FF0000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立刻正常发光</a:t>
            </a:r>
            <a:r>
              <a:rPr lang="zh-CN" altLang="en-US" sz="2800" b="1" dirty="0">
                <a:latin typeface="宋体" panose="02010600030101010101" pitchFamily="2" charset="-122"/>
              </a:rPr>
              <a:t>，跟线圈</a:t>
            </a:r>
            <a:r>
              <a:rPr lang="en-US" altLang="zh-CN" sz="2800" b="1" i="1" dirty="0">
                <a:latin typeface="宋体" panose="02010600030101010101" pitchFamily="2" charset="-122"/>
              </a:rPr>
              <a:t>L</a:t>
            </a:r>
            <a:r>
              <a:rPr lang="zh-CN" altLang="en-US" sz="2800" b="1" dirty="0">
                <a:latin typeface="宋体" panose="02010600030101010101" pitchFamily="2" charset="-122"/>
              </a:rPr>
              <a:t>串联的灯泡</a:t>
            </a:r>
            <a:r>
              <a:rPr lang="en-US" altLang="zh-CN" sz="2800" b="1" i="1" dirty="0">
                <a:solidFill>
                  <a:srgbClr val="FF0000"/>
                </a:solidFill>
                <a:latin typeface="宋体" panose="02010600030101010101" pitchFamily="2" charset="-122"/>
              </a:rPr>
              <a:t>A</a:t>
            </a:r>
            <a:r>
              <a:rPr lang="en-US" altLang="zh-CN" sz="2800" b="1" baseline="-25000" dirty="0">
                <a:solidFill>
                  <a:srgbClr val="FF0000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逐渐亮起来</a:t>
            </a:r>
            <a:r>
              <a:rPr lang="zh-CN" altLang="en-US" sz="2800" b="1" dirty="0">
                <a:latin typeface="宋体" panose="02010600030101010101" pitchFamily="2" charset="-122"/>
              </a:rPr>
              <a:t>。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547813" y="4724400"/>
            <a:ext cx="7596187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latin typeface="宋体" panose="02010600030101010101" pitchFamily="2" charset="-122"/>
              </a:rPr>
              <a:t>电路接通时，电流由零开始增加，穿过线圈</a:t>
            </a:r>
            <a:r>
              <a:rPr lang="en-US" altLang="zh-CN" sz="2800" b="1" i="1" dirty="0">
                <a:latin typeface="宋体" panose="02010600030101010101" pitchFamily="2" charset="-122"/>
              </a:rPr>
              <a:t>L</a:t>
            </a:r>
            <a:r>
              <a:rPr lang="zh-CN" altLang="en-US" sz="2800" b="1" dirty="0">
                <a:latin typeface="宋体" panose="02010600030101010101" pitchFamily="2" charset="-122"/>
              </a:rPr>
              <a:t>的磁通量逐渐增加，</a:t>
            </a:r>
            <a:r>
              <a:rPr lang="en-US" altLang="zh-CN" sz="2800" b="1" i="1" dirty="0">
                <a:latin typeface="宋体" panose="02010600030101010101" pitchFamily="2" charset="-122"/>
              </a:rPr>
              <a:t>L</a:t>
            </a:r>
            <a:r>
              <a:rPr lang="zh-CN" altLang="en-US" sz="2800" b="1" dirty="0">
                <a:latin typeface="宋体" panose="02010600030101010101" pitchFamily="2" charset="-122"/>
              </a:rPr>
              <a:t>中产生的感应电动势的方向与原来的电流方向相反，阻碍</a:t>
            </a:r>
            <a:r>
              <a:rPr lang="en-US" altLang="zh-CN" sz="2800" b="1" i="1" dirty="0">
                <a:latin typeface="宋体" panose="02010600030101010101" pitchFamily="2" charset="-122"/>
              </a:rPr>
              <a:t>L</a:t>
            </a:r>
            <a:r>
              <a:rPr lang="zh-CN" altLang="en-US" sz="2800" b="1" dirty="0">
                <a:latin typeface="宋体" panose="02010600030101010101" pitchFamily="2" charset="-122"/>
              </a:rPr>
              <a:t>中电流增加，即推迟了电流达到正常值的时间。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23850" y="3500438"/>
            <a:ext cx="15827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/>
              <a:t>现象：</a:t>
            </a:r>
            <a:endParaRPr lang="zh-CN" altLang="en-US" sz="2800" b="1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23850" y="4797425"/>
            <a:ext cx="10795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/>
              <a:t>分析：</a:t>
            </a:r>
            <a:endParaRPr lang="zh-CN" altLang="en-US" sz="2800" b="1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1591" y="3862150"/>
            <a:ext cx="1742738" cy="2706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27" grpId="0"/>
      <p:bldP spid="5128" grpId="0"/>
      <p:bldP spid="5129" grpId="0"/>
      <p:bldP spid="51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250825" y="333375"/>
            <a:ext cx="23050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>
                <a:latin typeface="宋体" panose="02010600030101010101" pitchFamily="2" charset="-122"/>
              </a:rPr>
              <a:t>演示实验</a:t>
            </a:r>
            <a:r>
              <a:rPr lang="en-US" altLang="zh-CN" sz="2800" b="1">
                <a:latin typeface="宋体" panose="02010600030101010101" pitchFamily="2" charset="-122"/>
              </a:rPr>
              <a:t>2</a:t>
            </a:r>
            <a:endParaRPr lang="en-US" altLang="zh-CN" sz="2800" b="1">
              <a:latin typeface="宋体" panose="02010600030101010101" pitchFamily="2" charset="-122"/>
            </a:endParaRP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60350"/>
            <a:ext cx="3024188" cy="247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84213" y="1052513"/>
            <a:ext cx="4608512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>
                <a:latin typeface="宋体" panose="02010600030101010101" pitchFamily="2" charset="-122"/>
              </a:rPr>
              <a:t>   </a:t>
            </a:r>
            <a:r>
              <a:rPr lang="zh-CN" altLang="en-US" sz="2800" b="1">
                <a:latin typeface="宋体" panose="02010600030101010101" pitchFamily="2" charset="-122"/>
              </a:rPr>
              <a:t>接通电路，待灯泡</a:t>
            </a:r>
            <a:r>
              <a:rPr lang="en-US" altLang="zh-CN" sz="2800" b="1" i="1">
                <a:latin typeface="宋体" panose="02010600030101010101" pitchFamily="2" charset="-122"/>
              </a:rPr>
              <a:t>A</a:t>
            </a:r>
            <a:r>
              <a:rPr lang="zh-CN" altLang="en-US" sz="2800" b="1">
                <a:latin typeface="宋体" panose="02010600030101010101" pitchFamily="2" charset="-122"/>
              </a:rPr>
              <a:t>正常发光。然后断开电路，观察到什么现象？</a:t>
            </a:r>
            <a:endParaRPr lang="zh-CN" altLang="en-US" sz="2800" b="1"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1634</Words>
  <Application>WPS 演示</Application>
  <PresentationFormat>全屏显示(4:3)</PresentationFormat>
  <Paragraphs>109</Paragraphs>
  <Slides>16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8" baseType="lpstr">
      <vt:lpstr>Arial</vt:lpstr>
      <vt:lpstr>宋体</vt:lpstr>
      <vt:lpstr>Wingdings</vt:lpstr>
      <vt:lpstr>华文中宋</vt:lpstr>
      <vt:lpstr>华文琥珀</vt:lpstr>
      <vt:lpstr>黑体</vt:lpstr>
      <vt:lpstr>Times New Roman</vt:lpstr>
      <vt:lpstr>微软雅黑</vt:lpstr>
      <vt:lpstr>Arial Unicode MS</vt:lpstr>
      <vt:lpstr>Calibri</vt:lpstr>
      <vt:lpstr>Office 主题</vt:lpstr>
      <vt:lpstr>Equation.KSEE3</vt:lpstr>
      <vt:lpstr>PowerPoint 演示文稿</vt:lpstr>
      <vt:lpstr>4.6  互感和自感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4.6  互感和自感</dc:title>
  <dc:creator>long</dc:creator>
  <cp:lastModifiedBy>zhaiyujia</cp:lastModifiedBy>
  <cp:revision>43</cp:revision>
  <dcterms:created xsi:type="dcterms:W3CDTF">2019-11-05T01:26:00Z</dcterms:created>
  <dcterms:modified xsi:type="dcterms:W3CDTF">2019-11-06T02:33:14Z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2052-11.1.0.8767</vt:lpwstr>
  </property>
</Properties>
</file>