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2" r:id="rId2"/>
    <p:sldId id="256" r:id="rId3"/>
    <p:sldId id="334" r:id="rId4"/>
    <p:sldId id="314" r:id="rId5"/>
    <p:sldId id="309" r:id="rId6"/>
    <p:sldId id="335" r:id="rId7"/>
    <p:sldId id="336" r:id="rId8"/>
    <p:sldId id="258" r:id="rId9"/>
    <p:sldId id="273" r:id="rId10"/>
    <p:sldId id="282" r:id="rId11"/>
    <p:sldId id="326" r:id="rId12"/>
    <p:sldId id="297" r:id="rId13"/>
    <p:sldId id="298" r:id="rId14"/>
    <p:sldId id="299" r:id="rId15"/>
    <p:sldId id="300" r:id="rId16"/>
    <p:sldId id="320" r:id="rId17"/>
    <p:sldId id="337" r:id="rId18"/>
    <p:sldId id="322" r:id="rId19"/>
    <p:sldId id="329" r:id="rId20"/>
    <p:sldId id="263" r:id="rId21"/>
    <p:sldId id="301" r:id="rId22"/>
    <p:sldId id="288" r:id="rId23"/>
    <p:sldId id="289" r:id="rId24"/>
    <p:sldId id="331" r:id="rId25"/>
    <p:sldId id="262" r:id="rId26"/>
    <p:sldId id="290" r:id="rId27"/>
    <p:sldId id="264" r:id="rId28"/>
    <p:sldId id="333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FF"/>
    <a:srgbClr val="009900"/>
    <a:srgbClr val="9933FF"/>
    <a:srgbClr val="9900FF"/>
    <a:srgbClr val="FF00FF"/>
    <a:srgbClr val="FFFF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8F00E-9A9C-48D0-83D0-149E17A4D6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4D9C-7FBE-4F02-B14F-B0FF51E77C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981D-564E-41C3-8363-7E9D18BF10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E45618-2569-4640-9586-A73A76CC3B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EC4B-78B3-4ECE-A6B2-2C3C15B567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D22D-BAE6-47E5-B07A-78EAACCD52B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BB82B-9E56-467B-B600-E632F2AA5B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F96F-A7D6-4EDE-9984-B713F566E8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E36B6-B8F1-411F-96F8-847B99C947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0EB77-70E1-43DE-9F67-C66C16BE03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CC5BE-0919-4D1C-A27D-15AE65952A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48F81-4AC4-4454-B374-5D8E394D915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806CD-C505-4851-BA0E-2F214449C5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ukun.com/puzzle/Backup%20NoteBook/Tencent/121234637/CustomFac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WordArt 2"/>
          <p:cNvSpPr>
            <a:spLocks noChangeArrowheads="1" noChangeShapeType="1" noTextEdit="1"/>
          </p:cNvSpPr>
          <p:nvPr/>
        </p:nvSpPr>
        <p:spPr bwMode="auto">
          <a:xfrm>
            <a:off x="2627313" y="4365625"/>
            <a:ext cx="4105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Gothic"/>
              </a:rPr>
              <a:t>Unit 1</a:t>
            </a:r>
            <a:endParaRPr lang="zh-CN" altLang="en-US" sz="72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entury Gothic"/>
            </a:endParaRPr>
          </a:p>
        </p:txBody>
      </p:sp>
    </p:spTree>
  </p:cSld>
  <p:clrMapOvr>
    <a:masterClrMapping/>
  </p:clrMapOvr>
  <p:transition advTm="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42888" y="404813"/>
            <a:ext cx="8901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 dirty="0"/>
              <a:t>动词不定式作主语和动名词作主语的</a:t>
            </a:r>
            <a:r>
              <a:rPr lang="zh-CN" altLang="en-US" sz="3600" b="1" dirty="0">
                <a:solidFill>
                  <a:srgbClr val="FF0000"/>
                </a:solidFill>
              </a:rPr>
              <a:t>区别</a:t>
            </a:r>
            <a:r>
              <a:rPr lang="zh-CN" altLang="en-US" sz="3600" b="1" dirty="0"/>
              <a:t>：</a:t>
            </a:r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557338"/>
            <a:ext cx="7921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557338"/>
            <a:ext cx="7921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971550" y="2349500"/>
            <a:ext cx="3024188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3600" b="1"/>
              <a:t>不定式作主语</a:t>
            </a:r>
          </a:p>
          <a:p>
            <a:r>
              <a:rPr lang="zh-CN" altLang="en-US" sz="3600" b="1"/>
              <a:t>常表示具体的</a:t>
            </a:r>
          </a:p>
          <a:p>
            <a:r>
              <a:rPr lang="zh-CN" altLang="en-US" sz="3600" b="1"/>
              <a:t>某一动作；动</a:t>
            </a:r>
          </a:p>
          <a:p>
            <a:r>
              <a:rPr lang="zh-CN" altLang="en-US" sz="3600" b="1"/>
              <a:t>名词作主语表</a:t>
            </a:r>
          </a:p>
          <a:p>
            <a:r>
              <a:rPr lang="zh-CN" altLang="en-US" sz="3600" b="1"/>
              <a:t>示泛指或一般</a:t>
            </a:r>
          </a:p>
          <a:p>
            <a:r>
              <a:rPr lang="zh-CN" altLang="en-US" sz="3600" b="1"/>
              <a:t>的抽象概念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5148263" y="2349500"/>
            <a:ext cx="3095625" cy="352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3600" b="1">
                <a:latin typeface="Times New Roman" pitchFamily="18" charset="0"/>
              </a:rPr>
              <a:t>在</a:t>
            </a:r>
            <a:r>
              <a:rPr lang="en-US" altLang="zh-CN" sz="3600" b="1">
                <a:latin typeface="Times New Roman" pitchFamily="18" charset="0"/>
              </a:rPr>
              <a:t>there / it+be</a:t>
            </a:r>
          </a:p>
          <a:p>
            <a:r>
              <a:rPr lang="en-US" altLang="zh-CN" sz="3600" b="1">
                <a:latin typeface="Times New Roman" pitchFamily="18" charset="0"/>
              </a:rPr>
              <a:t>+no use / good</a:t>
            </a:r>
          </a:p>
          <a:p>
            <a:r>
              <a:rPr lang="en-US" altLang="zh-CN" sz="3600" b="1">
                <a:latin typeface="Times New Roman" pitchFamily="18" charset="0"/>
              </a:rPr>
              <a:t>/help / need</a:t>
            </a:r>
            <a:r>
              <a:rPr lang="zh-CN" altLang="en-US" sz="3600" b="1">
                <a:latin typeface="Times New Roman" pitchFamily="18" charset="0"/>
              </a:rPr>
              <a:t>之</a:t>
            </a:r>
          </a:p>
          <a:p>
            <a:r>
              <a:rPr lang="zh-CN" altLang="en-US" sz="3600" b="1">
                <a:latin typeface="Times New Roman" pitchFamily="18" charset="0"/>
              </a:rPr>
              <a:t>后常用动名词</a:t>
            </a:r>
          </a:p>
          <a:p>
            <a:r>
              <a:rPr lang="zh-CN" altLang="en-US" sz="3600" b="1">
                <a:latin typeface="Times New Roman" pitchFamily="18" charset="0"/>
              </a:rPr>
              <a:t>作主语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3" grpId="0" animBg="1"/>
      <p:bldP spid="819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55650" y="908050"/>
            <a:ext cx="7561263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3600" b="1">
                <a:latin typeface="Times New Roman" pitchFamily="18" charset="0"/>
              </a:rPr>
              <a:t>不定式可以和</a:t>
            </a:r>
            <a:r>
              <a:rPr lang="en-US" altLang="zh-CN" sz="3600" b="1">
                <a:latin typeface="Times New Roman" pitchFamily="18" charset="0"/>
              </a:rPr>
              <a:t>when / where /how /</a:t>
            </a:r>
          </a:p>
          <a:p>
            <a:r>
              <a:rPr lang="en-US" altLang="zh-CN" sz="3600" b="1">
                <a:latin typeface="Times New Roman" pitchFamily="18" charset="0"/>
              </a:rPr>
              <a:t>what / whether</a:t>
            </a:r>
            <a:r>
              <a:rPr lang="zh-CN" altLang="en-US" sz="3600" b="1">
                <a:latin typeface="Times New Roman" pitchFamily="18" charset="0"/>
              </a:rPr>
              <a:t>等连用，在句中作</a:t>
            </a:r>
          </a:p>
          <a:p>
            <a:r>
              <a:rPr lang="zh-CN" altLang="en-US" sz="3600" b="1">
                <a:latin typeface="Times New Roman" pitchFamily="18" charset="0"/>
              </a:rPr>
              <a:t>主语、宾语和表语，而动名词则不能</a:t>
            </a:r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88913"/>
            <a:ext cx="7921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647700" y="3500438"/>
            <a:ext cx="84963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05000"/>
              </a:lnSpc>
            </a:pPr>
            <a:r>
              <a:rPr lang="zh-CN" altLang="en-US" sz="3600" b="1">
                <a:latin typeface="Times New Roman" pitchFamily="18" charset="0"/>
              </a:rPr>
              <a:t>高考链接：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3600" b="1">
                <a:latin typeface="Times New Roman" pitchFamily="18" charset="0"/>
              </a:rPr>
              <a:t>_______ is a good form of exercise for 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3600" b="1">
                <a:latin typeface="Times New Roman" pitchFamily="18" charset="0"/>
              </a:rPr>
              <a:t>both young and old. </a:t>
            </a:r>
          </a:p>
          <a:p>
            <a:pPr marL="342900" indent="-342900">
              <a:lnSpc>
                <a:spcPct val="105000"/>
              </a:lnSpc>
              <a:buFontTx/>
              <a:buAutoNum type="alphaUcPeriod"/>
            </a:pPr>
            <a:r>
              <a:rPr lang="en-US" altLang="zh-CN" sz="3600" b="1">
                <a:latin typeface="Times New Roman" pitchFamily="18" charset="0"/>
              </a:rPr>
              <a:t>The walk           B. Walking 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3600" b="1">
                <a:latin typeface="Times New Roman" pitchFamily="18" charset="0"/>
              </a:rPr>
              <a:t>C. To walk            D. Walk</a:t>
            </a:r>
          </a:p>
        </p:txBody>
      </p:sp>
      <p:pic>
        <p:nvPicPr>
          <p:cNvPr id="137224" name="Picture 8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157788"/>
            <a:ext cx="779462" cy="779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84213" y="620713"/>
            <a:ext cx="8208962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zh-CN" altLang="en-US" sz="3600" b="1" dirty="0" smtClean="0">
                <a:latin typeface="Times New Roman" pitchFamily="18" charset="0"/>
              </a:rPr>
              <a:t>二、作</a:t>
            </a:r>
            <a:r>
              <a:rPr lang="zh-CN" altLang="en-US" sz="3600" b="1" dirty="0">
                <a:latin typeface="Times New Roman" pitchFamily="18" charset="0"/>
              </a:rPr>
              <a:t>定语</a:t>
            </a:r>
          </a:p>
          <a:p>
            <a:pPr marL="457200" indent="-457200">
              <a:lnSpc>
                <a:spcPct val="110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☆</a:t>
            </a:r>
            <a:r>
              <a:rPr lang="zh-CN" altLang="en-US" sz="3600" b="1" dirty="0">
                <a:latin typeface="Times New Roman" pitchFamily="18" charset="0"/>
              </a:rPr>
              <a:t>动词不定式作定语</a:t>
            </a:r>
          </a:p>
          <a:p>
            <a:pPr marL="457200" indent="-457200"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1.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表示将要发生的动作。</a:t>
            </a:r>
          </a:p>
          <a:p>
            <a:pPr marL="457200" indent="-457200"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     </a:t>
            </a:r>
            <a:r>
              <a:rPr lang="en-US" altLang="zh-CN" sz="3600" b="1" dirty="0">
                <a:latin typeface="Times New Roman" pitchFamily="18" charset="0"/>
              </a:rPr>
              <a:t>He has no </a:t>
            </a:r>
            <a:r>
              <a:rPr lang="en-US" altLang="zh-CN" sz="3600" b="1" dirty="0" smtClean="0">
                <a:latin typeface="Times New Roman" pitchFamily="18" charset="0"/>
              </a:rPr>
              <a:t>wish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to see her</a:t>
            </a:r>
            <a:r>
              <a:rPr lang="en-US" altLang="zh-CN" sz="3600" b="1" dirty="0">
                <a:latin typeface="Times New Roman" pitchFamily="18" charset="0"/>
              </a:rPr>
              <a:t>. (</a:t>
            </a:r>
            <a:r>
              <a:rPr lang="zh-CN" altLang="en-US" sz="3600" b="1" dirty="0">
                <a:latin typeface="Times New Roman" pitchFamily="18" charset="0"/>
              </a:rPr>
              <a:t>表主动</a:t>
            </a:r>
            <a:r>
              <a:rPr lang="en-US" altLang="zh-CN" sz="3600" b="1" dirty="0">
                <a:latin typeface="Times New Roman" pitchFamily="18" charset="0"/>
              </a:rPr>
              <a:t>)</a:t>
            </a:r>
          </a:p>
          <a:p>
            <a:pPr marL="457200" indent="-457200"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     </a:t>
            </a:r>
            <a:r>
              <a:rPr lang="zh-CN" altLang="en-US" sz="3600" b="1" dirty="0">
                <a:latin typeface="Times New Roman" pitchFamily="18" charset="0"/>
              </a:rPr>
              <a:t>他并不想见她</a:t>
            </a:r>
            <a:r>
              <a:rPr lang="zh-CN" altLang="en-US" sz="3600" b="1" dirty="0" smtClean="0">
                <a:latin typeface="Times New Roman" pitchFamily="18" charset="0"/>
              </a:rPr>
              <a:t>。</a:t>
            </a:r>
            <a:endParaRPr lang="zh-CN" altLang="en-US" sz="3600" b="1" dirty="0">
              <a:latin typeface="Times New Roman" pitchFamily="18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     </a:t>
            </a:r>
            <a:r>
              <a:rPr lang="en-US" altLang="zh-CN" sz="3600" b="1" dirty="0">
                <a:latin typeface="Times New Roman" pitchFamily="18" charset="0"/>
              </a:rPr>
              <a:t>The power station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to be built next year</a:t>
            </a:r>
            <a:r>
              <a:rPr lang="en-US" altLang="zh-CN" sz="3600" b="1" dirty="0">
                <a:latin typeface="Times New Roman" pitchFamily="18" charset="0"/>
              </a:rPr>
              <a:t> will be of great value to the people. (</a:t>
            </a:r>
            <a:r>
              <a:rPr lang="zh-CN" altLang="en-US" sz="3600" b="1" dirty="0">
                <a:latin typeface="Times New Roman" pitchFamily="18" charset="0"/>
              </a:rPr>
              <a:t>表被动</a:t>
            </a:r>
            <a:r>
              <a:rPr lang="en-US" altLang="zh-CN" sz="3600" b="1" dirty="0">
                <a:latin typeface="Times New Roman" pitchFamily="18" charset="0"/>
              </a:rPr>
              <a:t>)</a:t>
            </a:r>
          </a:p>
          <a:p>
            <a:pPr marL="457200" indent="-457200"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     </a:t>
            </a:r>
            <a:r>
              <a:rPr lang="zh-CN" altLang="en-US" sz="3600" b="1" dirty="0">
                <a:latin typeface="Times New Roman" pitchFamily="18" charset="0"/>
              </a:rPr>
              <a:t>明年将修建的发电站将对人们有利。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8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8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8496300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dirty="0"/>
              <a:t> </a:t>
            </a:r>
            <a:r>
              <a:rPr lang="en-US" altLang="zh-CN" sz="3600" b="1" dirty="0">
                <a:latin typeface="Times New Roman" pitchFamily="18" charset="0"/>
              </a:rPr>
              <a:t>2.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在序数词、形容词最高级、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the first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，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the last, the only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等修饰的名词后作定语。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He is always the first to come and the last to leave. </a:t>
            </a:r>
          </a:p>
          <a:p>
            <a:pPr>
              <a:lnSpc>
                <a:spcPct val="105000"/>
              </a:lnSpc>
            </a:pPr>
            <a:r>
              <a:rPr lang="zh-CN" altLang="en-US" sz="3600" b="1" dirty="0">
                <a:latin typeface="Times New Roman" pitchFamily="18" charset="0"/>
              </a:rPr>
              <a:t>他总是第一个来最后一个走。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3.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若作定语的不定式是</a:t>
            </a:r>
            <a:r>
              <a:rPr lang="zh-CN" altLang="en-US" sz="3600" b="1" dirty="0">
                <a:solidFill>
                  <a:srgbClr val="C00000"/>
                </a:solidFill>
                <a:latin typeface="Times New Roman" pitchFamily="18" charset="0"/>
              </a:rPr>
              <a:t>不及物动词</a:t>
            </a:r>
            <a:r>
              <a:rPr lang="zh-CN" altLang="en-US" sz="3600" b="1" dirty="0" smtClean="0">
                <a:solidFill>
                  <a:schemeClr val="accent6"/>
                </a:solidFill>
                <a:latin typeface="Times New Roman" pitchFamily="18" charset="0"/>
              </a:rPr>
              <a:t>，则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不定式动词后须加上适当的介词。</a:t>
            </a:r>
          </a:p>
          <a:p>
            <a:pPr>
              <a:lnSpc>
                <a:spcPct val="105000"/>
              </a:lnSpc>
            </a:pPr>
            <a:r>
              <a:rPr lang="zh-CN" altLang="en-US" sz="3600" b="1" dirty="0">
                <a:latin typeface="Times New Roman" pitchFamily="18" charset="0"/>
              </a:rPr>
              <a:t>     </a:t>
            </a:r>
            <a:r>
              <a:rPr lang="en-US" altLang="zh-CN" sz="3600" b="1" dirty="0">
                <a:latin typeface="Times New Roman" pitchFamily="18" charset="0"/>
              </a:rPr>
              <a:t>He is looking for a room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to live in</a:t>
            </a:r>
            <a:r>
              <a:rPr lang="en-US" altLang="zh-CN" sz="3600" b="1" dirty="0">
                <a:latin typeface="Times New Roman" pitchFamily="18" charset="0"/>
              </a:rPr>
              <a:t>.      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     </a:t>
            </a:r>
            <a:r>
              <a:rPr lang="zh-CN" altLang="en-US" sz="3600" b="1" dirty="0">
                <a:latin typeface="Times New Roman" pitchFamily="18" charset="0"/>
              </a:rPr>
              <a:t>他正在找房子住。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55650" y="765175"/>
            <a:ext cx="76327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dirty="0"/>
              <a:t> </a:t>
            </a:r>
            <a:r>
              <a:rPr lang="en-US" altLang="zh-CN" sz="3600" b="1" dirty="0">
                <a:latin typeface="Times New Roman" pitchFamily="18" charset="0"/>
              </a:rPr>
              <a:t>4.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一个带有宾语的动词不定式短语作定语修饰名词时，为了使句意完整，须加一个相应的介词。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itchFamily="18" charset="0"/>
              </a:rPr>
              <a:t>When I handed the report to John</a:t>
            </a:r>
            <a:r>
              <a:rPr lang="zh-CN" altLang="en-US" sz="3600" b="1" dirty="0">
                <a:latin typeface="Times New Roman" pitchFamily="18" charset="0"/>
              </a:rPr>
              <a:t>， </a:t>
            </a:r>
            <a:r>
              <a:rPr lang="en-US" altLang="zh-CN" sz="3600" b="1" dirty="0">
                <a:latin typeface="Times New Roman" pitchFamily="18" charset="0"/>
              </a:rPr>
              <a:t>he said that Tom was the person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to send it to.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itchFamily="18" charset="0"/>
              </a:rPr>
              <a:t> </a:t>
            </a:r>
            <a:r>
              <a:rPr lang="zh-CN" altLang="en-US" sz="3600" b="1" dirty="0">
                <a:latin typeface="Times New Roman" pitchFamily="18" charset="0"/>
              </a:rPr>
              <a:t>当我把报告交给约翰时，他说我应该把报告交给汤姆。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39750" y="260350"/>
            <a:ext cx="7993063" cy="642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 dirty="0">
                <a:latin typeface="Times New Roman" pitchFamily="18" charset="0"/>
              </a:rPr>
              <a:t>动名词作定语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1.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-</a:t>
            </a:r>
            <a:r>
              <a:rPr lang="en-US" altLang="zh-CN" sz="3600" b="1" dirty="0" err="1">
                <a:solidFill>
                  <a:schemeClr val="accent6"/>
                </a:solidFill>
                <a:latin typeface="Times New Roman" pitchFamily="18" charset="0"/>
              </a:rPr>
              <a:t>ing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形式和所修饰的名词在逻辑上有主谓关系，表示这个名词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(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人或物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)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的动作或状态，相当于一个定语从句。如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These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dancing girls </a:t>
            </a:r>
            <a:r>
              <a:rPr lang="en-US" altLang="zh-CN" sz="3600" b="1" dirty="0">
                <a:latin typeface="Times New Roman" pitchFamily="18" charset="0"/>
              </a:rPr>
              <a:t>(= these girls who are dancing) are from my class.</a:t>
            </a:r>
          </a:p>
          <a:p>
            <a:pPr>
              <a:lnSpc>
                <a:spcPct val="105000"/>
              </a:lnSpc>
            </a:pPr>
            <a:r>
              <a:rPr lang="zh-CN" altLang="en-US" sz="3600" dirty="0">
                <a:latin typeface="Times New Roman" pitchFamily="18" charset="0"/>
              </a:rPr>
              <a:t>正在跳舞的这些女孩是我班上的。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At 11 o’clock, please find 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waiting bus </a:t>
            </a:r>
            <a:r>
              <a:rPr lang="en-US" altLang="zh-CN" sz="3600" b="1" dirty="0">
                <a:latin typeface="Times New Roman" pitchFamily="18" charset="0"/>
              </a:rPr>
              <a:t>(the bus which is waiting) at the entrance. </a:t>
            </a:r>
            <a:endParaRPr lang="en-US" altLang="zh-CN" sz="3600" b="1" dirty="0" smtClean="0">
              <a:latin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en-US" sz="3200" b="1" dirty="0" smtClean="0">
                <a:latin typeface="Times New Roman" pitchFamily="18" charset="0"/>
              </a:rPr>
              <a:t>十</a:t>
            </a:r>
            <a:r>
              <a:rPr lang="zh-CN" altLang="en-US" sz="3200" b="1" dirty="0">
                <a:latin typeface="Times New Roman" pitchFamily="18" charset="0"/>
              </a:rPr>
              <a:t>一点钟时，请在入口处找等候的公共汽车。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39750" y="344301"/>
            <a:ext cx="8066088" cy="61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2.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-</a:t>
            </a:r>
            <a:r>
              <a:rPr lang="en-US" altLang="zh-CN" sz="3600" b="1" dirty="0" err="1">
                <a:solidFill>
                  <a:schemeClr val="accent6"/>
                </a:solidFill>
                <a:latin typeface="Times New Roman" pitchFamily="18" charset="0"/>
              </a:rPr>
              <a:t>ing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形式和它所修饰的名词在逻辑上没有主谓关系，表示这个名词的某种用途和性能，作“供；作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……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之用”解。如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There is a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swimming</a:t>
            </a:r>
            <a:r>
              <a:rPr lang="en-US" altLang="zh-CN" sz="3600" b="1" dirty="0">
                <a:latin typeface="Times New Roman" pitchFamily="18" charset="0"/>
              </a:rPr>
              <a:t> pool (= a pool for swimming) in our school.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我们学校有座游泳池。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We should do something to improve our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living</a:t>
            </a:r>
            <a:r>
              <a:rPr lang="en-US" altLang="zh-CN" sz="3600" b="1" dirty="0">
                <a:latin typeface="Times New Roman" pitchFamily="18" charset="0"/>
              </a:rPr>
              <a:t> conditions (=conditions for living).</a:t>
            </a: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Times New Roman" pitchFamily="18" charset="0"/>
              </a:rPr>
              <a:t>我们应该做些事情来改善我们的生活条件。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dirty="0" smtClean="0">
                <a:latin typeface="Times New Roman" pitchFamily="18" charset="0"/>
              </a:rPr>
              <a:t>3.</a:t>
            </a:r>
            <a:r>
              <a:rPr lang="zh-CN" altLang="en-US" b="1" dirty="0" smtClean="0">
                <a:solidFill>
                  <a:schemeClr val="accent6"/>
                </a:solidFill>
                <a:latin typeface="Times New Roman" pitchFamily="18" charset="0"/>
              </a:rPr>
              <a:t>如表示被动的动作正在进行，其结构为</a:t>
            </a:r>
            <a:r>
              <a:rPr lang="en-US" altLang="zh-CN" b="1" dirty="0" smtClean="0">
                <a:solidFill>
                  <a:schemeClr val="accent6"/>
                </a:solidFill>
                <a:latin typeface="Times New Roman" pitchFamily="18" charset="0"/>
              </a:rPr>
              <a:t>being done</a:t>
            </a:r>
            <a:r>
              <a:rPr lang="zh-CN" altLang="en-US" b="1" dirty="0" smtClean="0">
                <a:solidFill>
                  <a:schemeClr val="accent6"/>
                </a:solidFill>
                <a:latin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b="1" dirty="0" smtClean="0">
                <a:latin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</a:rPr>
              <a:t>The question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being discussed </a:t>
            </a:r>
            <a:r>
              <a:rPr lang="en-US" altLang="zh-CN" b="1" dirty="0" smtClean="0">
                <a:latin typeface="Times New Roman" pitchFamily="18" charset="0"/>
              </a:rPr>
              <a:t>is important.</a:t>
            </a:r>
          </a:p>
          <a:p>
            <a:pPr>
              <a:buFontTx/>
              <a:buNone/>
            </a:pPr>
            <a:r>
              <a:rPr lang="zh-CN" altLang="en-US" b="1" dirty="0" smtClean="0">
                <a:latin typeface="Times New Roman" pitchFamily="18" charset="0"/>
              </a:rPr>
              <a:t>现在正在讨论的问题很重要。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84213" y="333375"/>
            <a:ext cx="38544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>
                <a:latin typeface="Times New Roman" pitchFamily="18" charset="0"/>
              </a:rPr>
              <a:t>过去分词作定语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84213" y="1125538"/>
            <a:ext cx="8137525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1.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过去分词所表示的动</a:t>
            </a:r>
            <a:r>
              <a:rPr lang="zh-CN" altLang="en-US" sz="3600" b="1" dirty="0" smtClean="0">
                <a:solidFill>
                  <a:schemeClr val="accent6"/>
                </a:solidFill>
                <a:latin typeface="Times New Roman" pitchFamily="18" charset="0"/>
              </a:rPr>
              <a:t>作已经完成，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并且表被动。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A letter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posted this morning </a:t>
            </a:r>
            <a:r>
              <a:rPr lang="en-US" altLang="zh-CN" sz="3600" b="1" dirty="0">
                <a:latin typeface="Times New Roman" pitchFamily="18" charset="0"/>
              </a:rPr>
              <a:t>will probably reach her tomorrow.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明天她可能会收到今早寄出的信。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2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没有一定的时间性，仅表示被动。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I don’t like to see the letter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written in pencil.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我不喜欢看用铅笔写的信。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2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2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86800" cy="55768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 3. 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itchFamily="18" charset="0"/>
              </a:rPr>
              <a:t>表示已经完成的动作，不表示被动，动词通常为不及物动词。</a:t>
            </a:r>
          </a:p>
          <a:p>
            <a:pPr>
              <a:buFontTx/>
              <a:buNone/>
            </a:pPr>
            <a:r>
              <a:rPr lang="zh-CN" altLang="en-US" sz="3600" b="1" dirty="0">
                <a:latin typeface="Times New Roman" pitchFamily="18" charset="0"/>
              </a:rPr>
              <a:t>  </a:t>
            </a:r>
            <a:r>
              <a:rPr lang="en-US" altLang="zh-CN" sz="3600" b="1" dirty="0">
                <a:latin typeface="Times New Roman" pitchFamily="18" charset="0"/>
              </a:rPr>
              <a:t>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risen</a:t>
            </a:r>
            <a:r>
              <a:rPr lang="en-US" altLang="zh-CN" sz="3600" b="1" dirty="0">
                <a:latin typeface="Times New Roman" pitchFamily="18" charset="0"/>
              </a:rPr>
              <a:t> sun = the sun which has risen   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  </a:t>
            </a:r>
            <a:r>
              <a:rPr lang="zh-CN" altLang="en-US" sz="3600" b="1" dirty="0">
                <a:latin typeface="Times New Roman" pitchFamily="18" charset="0"/>
              </a:rPr>
              <a:t>已升起的太阳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fallen</a:t>
            </a:r>
            <a:r>
              <a:rPr lang="en-US" altLang="zh-CN" sz="3600" b="1" dirty="0">
                <a:latin typeface="Times New Roman" pitchFamily="18" charset="0"/>
              </a:rPr>
              <a:t> </a:t>
            </a:r>
            <a:r>
              <a:rPr lang="en-US" altLang="zh-CN" sz="3600" b="1" dirty="0" smtClean="0">
                <a:latin typeface="Times New Roman" pitchFamily="18" charset="0"/>
              </a:rPr>
              <a:t>leaves= </a:t>
            </a:r>
            <a:r>
              <a:rPr lang="en-US" altLang="zh-CN" sz="3600" b="1" dirty="0">
                <a:latin typeface="Times New Roman" pitchFamily="18" charset="0"/>
              </a:rPr>
              <a:t>the leaves which have fallen      </a:t>
            </a:r>
            <a:endParaRPr lang="en-US" altLang="zh-CN" sz="36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3600" b="1" dirty="0" smtClean="0">
                <a:latin typeface="Times New Roman" pitchFamily="18" charset="0"/>
              </a:rPr>
              <a:t>落叶</a:t>
            </a:r>
            <a:endParaRPr lang="zh-CN" altLang="en-US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827088" y="2636838"/>
            <a:ext cx="7588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>
                <a:solidFill>
                  <a:srgbClr val="0000FF"/>
                </a:solidFill>
                <a:latin typeface="Times New Roman" pitchFamily="18" charset="0"/>
              </a:rPr>
              <a:t>Grammar and usage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84213" y="549275"/>
            <a:ext cx="777716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</a:rPr>
              <a:t>高考链接：</a:t>
            </a:r>
          </a:p>
          <a:p>
            <a:r>
              <a:rPr lang="en-US" altLang="zh-CN" sz="3600" b="1">
                <a:latin typeface="Times New Roman" pitchFamily="18" charset="0"/>
              </a:rPr>
              <a:t>1. Prices of daily goods ______ through a computer can be lower than store prices.                     </a:t>
            </a:r>
          </a:p>
          <a:p>
            <a:r>
              <a:rPr lang="en-US" altLang="zh-CN" sz="3600" b="1">
                <a:latin typeface="Times New Roman" pitchFamily="18" charset="0"/>
              </a:rPr>
              <a:t>   A. are bought              B. bought       </a:t>
            </a:r>
          </a:p>
          <a:p>
            <a:r>
              <a:rPr lang="en-US" altLang="zh-CN" sz="3600" b="1">
                <a:latin typeface="Times New Roman" pitchFamily="18" charset="0"/>
              </a:rPr>
              <a:t>   C. been bought            D. buying</a:t>
            </a:r>
          </a:p>
          <a:p>
            <a:r>
              <a:rPr lang="en-US" altLang="zh-CN" sz="3600" b="1">
                <a:latin typeface="Times New Roman" pitchFamily="18" charset="0"/>
              </a:rPr>
              <a:t>2. The picture ______ on the wall is painted by my nephew.  </a:t>
            </a:r>
          </a:p>
          <a:p>
            <a:r>
              <a:rPr lang="en-US" altLang="zh-CN" sz="3600" b="1">
                <a:latin typeface="Times New Roman" pitchFamily="18" charset="0"/>
              </a:rPr>
              <a:t>   A. having hung          B. hanging     </a:t>
            </a:r>
          </a:p>
          <a:p>
            <a:r>
              <a:rPr lang="en-US" altLang="zh-CN" sz="3600" b="1">
                <a:latin typeface="Times New Roman" pitchFamily="18" charset="0"/>
              </a:rPr>
              <a:t>   C. hangs                     D. being hung</a:t>
            </a:r>
          </a:p>
        </p:txBody>
      </p:sp>
      <p:pic>
        <p:nvPicPr>
          <p:cNvPr id="61453" name="Picture 13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08275"/>
            <a:ext cx="779463" cy="779463"/>
          </a:xfrm>
          <a:prstGeom prst="rect">
            <a:avLst/>
          </a:prstGeom>
          <a:noFill/>
        </p:spPr>
      </p:pic>
      <p:pic>
        <p:nvPicPr>
          <p:cNvPr id="61454" name="Picture 1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868863"/>
            <a:ext cx="779463" cy="7794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11188" y="608013"/>
            <a:ext cx="799306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3600" b="1">
                <a:latin typeface="Times New Roman" pitchFamily="18" charset="0"/>
              </a:rPr>
              <a:t>3. There are five pairs ______</a:t>
            </a:r>
            <a:r>
              <a:rPr lang="zh-CN" altLang="en-US" sz="3600" b="1">
                <a:latin typeface="Times New Roman" pitchFamily="18" charset="0"/>
              </a:rPr>
              <a:t>， </a:t>
            </a:r>
            <a:r>
              <a:rPr lang="en-US" altLang="zh-CN" sz="3600" b="1">
                <a:latin typeface="Times New Roman" pitchFamily="18" charset="0"/>
              </a:rPr>
              <a:t>but I’m at a loss which to buy.    </a:t>
            </a:r>
          </a:p>
          <a:p>
            <a:r>
              <a:rPr lang="en-US" altLang="zh-CN" sz="3600" b="1">
                <a:latin typeface="Times New Roman" pitchFamily="18" charset="0"/>
              </a:rPr>
              <a:t>   A. to be chosen         B. to choose from  </a:t>
            </a:r>
          </a:p>
          <a:p>
            <a:r>
              <a:rPr lang="en-US" altLang="zh-CN" sz="3600" b="1">
                <a:latin typeface="Times New Roman" pitchFamily="18" charset="0"/>
              </a:rPr>
              <a:t>   C. to choose              D. for choose</a:t>
            </a:r>
          </a:p>
          <a:p>
            <a:r>
              <a:rPr lang="en-US" altLang="zh-CN" sz="3600" b="1">
                <a:latin typeface="Times New Roman" pitchFamily="18" charset="0"/>
              </a:rPr>
              <a:t>4. Reading is an experience quite different from watching TV; there are pictures ______ in your mind instead of before your eyes.               </a:t>
            </a:r>
          </a:p>
          <a:p>
            <a:r>
              <a:rPr lang="en-US" altLang="zh-CN" sz="3600" b="1">
                <a:latin typeface="Times New Roman" pitchFamily="18" charset="0"/>
              </a:rPr>
              <a:t>   A. to form               B. form        </a:t>
            </a:r>
          </a:p>
          <a:p>
            <a:r>
              <a:rPr lang="en-US" altLang="zh-CN" sz="3600" b="1">
                <a:latin typeface="Times New Roman" pitchFamily="18" charset="0"/>
              </a:rPr>
              <a:t>   C. forming              D. having formed</a:t>
            </a:r>
          </a:p>
        </p:txBody>
      </p:sp>
      <p:pic>
        <p:nvPicPr>
          <p:cNvPr id="102408" name="Picture 8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779462" cy="779463"/>
          </a:xfrm>
          <a:prstGeom prst="rect">
            <a:avLst/>
          </a:prstGeom>
          <a:noFill/>
        </p:spPr>
      </p:pic>
      <p:pic>
        <p:nvPicPr>
          <p:cNvPr id="102409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516563"/>
            <a:ext cx="779463" cy="7794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042988" y="7651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itchFamily="18" charset="0"/>
              </a:rPr>
              <a:t>三 </a:t>
            </a:r>
            <a:r>
              <a:rPr lang="zh-CN" altLang="en-US" sz="3600" b="1" dirty="0" smtClean="0">
                <a:latin typeface="Times New Roman" pitchFamily="18" charset="0"/>
              </a:rPr>
              <a:t>、 </a:t>
            </a:r>
            <a:r>
              <a:rPr lang="zh-CN" altLang="en-US" sz="3600" b="1" dirty="0">
                <a:latin typeface="Times New Roman" pitchFamily="18" charset="0"/>
              </a:rPr>
              <a:t>作宾补</a:t>
            </a:r>
          </a:p>
          <a:p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 dirty="0">
                <a:latin typeface="Times New Roman" pitchFamily="18" charset="0"/>
              </a:rPr>
              <a:t>动词不定式作宾补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124075" y="2205038"/>
            <a:ext cx="453707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latin typeface="Times New Roman" pitchFamily="18" charset="0"/>
              </a:rPr>
              <a:t>V</a:t>
            </a:r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en-US" altLang="zh-CN" sz="3600" b="1">
                <a:latin typeface="Times New Roman" pitchFamily="18" charset="0"/>
              </a:rPr>
              <a:t> + sb. + to do sth.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258888" y="3213100"/>
            <a:ext cx="68421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>
                <a:latin typeface="Times New Roman" pitchFamily="18" charset="0"/>
              </a:rPr>
              <a:t>ask / require / tell / order / force / get / want / like / think /judge / suppose / believe / consider / imagine / call on / depend on / wait for / ask for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 animBg="1"/>
      <p:bldP spid="880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700338" y="404813"/>
            <a:ext cx="38163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latin typeface="Times New Roman" pitchFamily="18" charset="0"/>
              </a:rPr>
              <a:t> V</a:t>
            </a:r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en-US" altLang="zh-CN" sz="3600" b="1">
                <a:latin typeface="Times New Roman" pitchFamily="18" charset="0"/>
              </a:rPr>
              <a:t> + sb. + do sth.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30200" y="1268413"/>
            <a:ext cx="8634413" cy="49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感官动词： </a:t>
            </a:r>
            <a:r>
              <a:rPr lang="en-US" altLang="zh-CN" sz="3600" b="1" dirty="0">
                <a:latin typeface="Times New Roman" pitchFamily="18" charset="0"/>
              </a:rPr>
              <a:t>see, watch, observe, notice,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 look at, hear, listen, smell, taste, feel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</a:rPr>
              <a:t>使役动词：</a:t>
            </a:r>
            <a:r>
              <a:rPr lang="en-US" altLang="zh-CN" sz="3600" b="1" dirty="0">
                <a:latin typeface="Times New Roman" pitchFamily="18" charset="0"/>
              </a:rPr>
              <a:t>have</a:t>
            </a:r>
            <a:r>
              <a:rPr lang="zh-CN" altLang="en-US" sz="3600" b="1" dirty="0">
                <a:latin typeface="Times New Roman" pitchFamily="18" charset="0"/>
              </a:rPr>
              <a:t>，</a:t>
            </a:r>
            <a:r>
              <a:rPr lang="en-US" altLang="zh-CN" sz="3600" b="1" dirty="0">
                <a:latin typeface="Times New Roman" pitchFamily="18" charset="0"/>
              </a:rPr>
              <a:t>make</a:t>
            </a:r>
            <a:r>
              <a:rPr lang="zh-CN" altLang="en-US" sz="3600" b="1" dirty="0">
                <a:latin typeface="Times New Roman" pitchFamily="18" charset="0"/>
              </a:rPr>
              <a:t>，</a:t>
            </a:r>
            <a:r>
              <a:rPr lang="en-US" altLang="zh-CN" sz="3600" b="1" dirty="0">
                <a:latin typeface="Times New Roman" pitchFamily="18" charset="0"/>
              </a:rPr>
              <a:t>let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一感二听二味三让五看”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You don’t have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make Paul learn French.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itchFamily="18" charset="0"/>
              </a:rPr>
              <a:t>           Paul doesn’t have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be made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to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learn French.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468313" y="45085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9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9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7772400" cy="51879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>
                <a:latin typeface="Times New Roman" pitchFamily="18" charset="0"/>
              </a:rPr>
              <a:t>不定式用在介词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but, except, besides</a:t>
            </a:r>
          </a:p>
          <a:p>
            <a:pPr>
              <a:buFontTx/>
              <a:buNone/>
            </a:pPr>
            <a:r>
              <a:rPr lang="zh-CN" altLang="en-US" sz="3600" b="1" dirty="0">
                <a:latin typeface="Times New Roman" pitchFamily="18" charset="0"/>
              </a:rPr>
              <a:t>后时如果这些介词前有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行为动词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do</a:t>
            </a:r>
            <a:r>
              <a:rPr lang="zh-CN" altLang="en-US" sz="3600" b="1" dirty="0">
                <a:latin typeface="Times New Roman" pitchFamily="18" charset="0"/>
              </a:rPr>
              <a:t>的</a:t>
            </a:r>
          </a:p>
          <a:p>
            <a:pPr>
              <a:buFontTx/>
              <a:buNone/>
            </a:pPr>
            <a:r>
              <a:rPr lang="zh-CN" altLang="en-US" sz="3600" b="1" dirty="0">
                <a:latin typeface="Times New Roman" pitchFamily="18" charset="0"/>
              </a:rPr>
              <a:t>各种形式</a:t>
            </a:r>
            <a:r>
              <a:rPr lang="en-US" altLang="zh-CN" sz="3600" b="1" dirty="0">
                <a:latin typeface="Times New Roman" pitchFamily="18" charset="0"/>
              </a:rPr>
              <a:t>, </a:t>
            </a:r>
            <a:r>
              <a:rPr lang="zh-CN" altLang="en-US" sz="3600" b="1" dirty="0">
                <a:latin typeface="Times New Roman" pitchFamily="18" charset="0"/>
              </a:rPr>
              <a:t>那么介词后的不定式不带</a:t>
            </a:r>
            <a:r>
              <a:rPr lang="en-US" altLang="zh-CN" sz="3600" b="1" dirty="0">
                <a:latin typeface="Times New Roman" pitchFamily="18" charset="0"/>
              </a:rPr>
              <a:t>to,</a:t>
            </a:r>
          </a:p>
          <a:p>
            <a:pPr>
              <a:buFontTx/>
              <a:buNone/>
            </a:pPr>
            <a:r>
              <a:rPr lang="zh-CN" altLang="en-US" sz="3600" b="1" dirty="0">
                <a:latin typeface="Times New Roman" pitchFamily="18" charset="0"/>
              </a:rPr>
              <a:t>相反则带</a:t>
            </a:r>
            <a:r>
              <a:rPr lang="en-US" altLang="zh-CN" sz="3600" b="1" dirty="0">
                <a:latin typeface="Times New Roman" pitchFamily="18" charset="0"/>
              </a:rPr>
              <a:t>to</a:t>
            </a:r>
            <a:r>
              <a:rPr lang="zh-CN" altLang="en-US" sz="36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55650" y="3213100"/>
            <a:ext cx="7854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</a:rPr>
              <a:t>(1)She could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do</a:t>
            </a:r>
            <a:r>
              <a:rPr lang="en-US" altLang="zh-CN" sz="3600" b="1" dirty="0">
                <a:latin typeface="Times New Roman" pitchFamily="18" charset="0"/>
              </a:rPr>
              <a:t> nothing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but cry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(2)I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have </a:t>
            </a:r>
            <a:r>
              <a:rPr lang="en-US" altLang="zh-CN" sz="3600" b="1" dirty="0">
                <a:latin typeface="Times New Roman" pitchFamily="18" charset="0"/>
              </a:rPr>
              <a:t>no choice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but to go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(3)What do you like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do</a:t>
            </a:r>
            <a:r>
              <a:rPr lang="en-US" altLang="zh-CN" sz="3600" b="1" dirty="0">
                <a:latin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besides sleep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2555875" y="4508500"/>
            <a:ext cx="6300788" cy="1871663"/>
            <a:chOff x="1791" y="3022"/>
            <a:chExt cx="3969" cy="1179"/>
          </a:xfrm>
        </p:grpSpPr>
        <p:pic>
          <p:nvPicPr>
            <p:cNvPr id="142343" name="Picture 7" descr="1595F5A5B6AD5C5E4A7CDD6FA5E7A837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2" y="3022"/>
              <a:ext cx="968" cy="1162"/>
            </a:xfrm>
            <a:prstGeom prst="rect">
              <a:avLst/>
            </a:prstGeom>
            <a:noFill/>
          </p:spPr>
        </p:pic>
        <p:sp>
          <p:nvSpPr>
            <p:cNvPr id="142344" name="AutoShape 8"/>
            <p:cNvSpPr>
              <a:spLocks noChangeArrowheads="1"/>
            </p:cNvSpPr>
            <p:nvPr/>
          </p:nvSpPr>
          <p:spPr bwMode="auto">
            <a:xfrm>
              <a:off x="1791" y="3566"/>
              <a:ext cx="2586" cy="635"/>
            </a:xfrm>
            <a:prstGeom prst="cloudCallout">
              <a:avLst>
                <a:gd name="adj1" fmla="val 68833"/>
                <a:gd name="adj2" fmla="val -33778"/>
              </a:avLst>
            </a:prstGeom>
            <a:solidFill>
              <a:srgbClr val="FFFF66"/>
            </a:solidFill>
            <a:ln w="9525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altLang="zh-CN" sz="3600" b="1">
                  <a:latin typeface="Times New Roman" pitchFamily="18" charset="0"/>
                </a:rPr>
                <a:t>Be careful!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84213" y="3333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 dirty="0" smtClean="0">
                <a:latin typeface="Times New Roman" pitchFamily="18" charset="0"/>
              </a:rPr>
              <a:t>现</a:t>
            </a:r>
            <a:r>
              <a:rPr lang="zh-CN" altLang="en-US" sz="3600" b="1" dirty="0" smtClean="0">
                <a:latin typeface="Times New Roman" pitchFamily="18" charset="0"/>
              </a:rPr>
              <a:t>在分</a:t>
            </a:r>
            <a:r>
              <a:rPr lang="zh-CN" altLang="en-US" sz="3600" b="1" dirty="0" smtClean="0">
                <a:latin typeface="Times New Roman" pitchFamily="18" charset="0"/>
              </a:rPr>
              <a:t>词</a:t>
            </a:r>
            <a:r>
              <a:rPr lang="zh-CN" altLang="en-US" sz="3600" b="1" dirty="0">
                <a:latin typeface="Times New Roman" pitchFamily="18" charset="0"/>
              </a:rPr>
              <a:t>作宾补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268538" y="1125538"/>
            <a:ext cx="417671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latin typeface="Times New Roman" pitchFamily="18" charset="0"/>
              </a:rPr>
              <a:t> V + sb. + doing sth.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95288" y="2060575"/>
            <a:ext cx="85328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</a:rPr>
              <a:t>I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saw</a:t>
            </a:r>
            <a:r>
              <a:rPr lang="en-US" altLang="zh-CN" sz="3600" b="1" dirty="0">
                <a:latin typeface="Times New Roman" pitchFamily="18" charset="0"/>
              </a:rPr>
              <a:t> Mary lying on bed,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crying</a:t>
            </a:r>
            <a:r>
              <a:rPr lang="en-US" altLang="zh-CN" sz="3600" b="1" dirty="0">
                <a:latin typeface="Times New Roman" pitchFamily="18" charset="0"/>
              </a:rPr>
              <a:t>, when I ran into the classroom.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How could you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keep</a:t>
            </a:r>
            <a:r>
              <a:rPr lang="en-US" altLang="zh-CN" sz="3600" b="1" dirty="0">
                <a:latin typeface="Times New Roman" pitchFamily="18" charset="0"/>
              </a:rPr>
              <a:t> such a little boy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working long day</a:t>
            </a:r>
            <a:r>
              <a:rPr lang="en-US" altLang="zh-CN" sz="3600" b="1" dirty="0">
                <a:latin typeface="Times New Roman" pitchFamily="18" charset="0"/>
              </a:rPr>
              <a:t>?</a:t>
            </a:r>
          </a:p>
          <a:p>
            <a:r>
              <a:rPr lang="en-US" altLang="zh-CN" sz="3600" b="1" dirty="0">
                <a:latin typeface="Times New Roman" pitchFamily="18" charset="0"/>
              </a:rPr>
              <a:t>Mother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found</a:t>
            </a:r>
            <a:r>
              <a:rPr lang="en-US" altLang="zh-CN" sz="3600" b="1" dirty="0">
                <a:latin typeface="Times New Roman" pitchFamily="18" charset="0"/>
              </a:rPr>
              <a:t> the boy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smoking in the corner.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On the grass-covered slopes, one could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itchFamily="18" charset="0"/>
              </a:rPr>
              <a:t>see</a:t>
            </a:r>
            <a:r>
              <a:rPr lang="en-US" altLang="zh-CN" sz="3600" b="1" dirty="0">
                <a:latin typeface="Times New Roman" pitchFamily="18" charset="0"/>
              </a:rPr>
              <a:t> sheep and cattle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grazing peacefully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  <p:bldP spid="60430" grpId="0" animBg="1"/>
      <p:bldP spid="604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55650" y="7651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>
                <a:latin typeface="Times New Roman" pitchFamily="18" charset="0"/>
              </a:rPr>
              <a:t>过去分词作宾补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979613" y="1700213"/>
            <a:ext cx="5183187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latin typeface="Times New Roman" pitchFamily="18" charset="0"/>
              </a:rPr>
              <a:t> V + sb. / sth.+ done sth.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79057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itchFamily="18" charset="0"/>
              </a:rPr>
              <a:t>I need this chapter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rewritten </a:t>
            </a:r>
            <a:r>
              <a:rPr lang="en-US" altLang="zh-CN" sz="3600" b="1" dirty="0">
                <a:latin typeface="Times New Roman" pitchFamily="18" charset="0"/>
              </a:rPr>
              <a:t>before tomorrow.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itchFamily="18" charset="0"/>
              </a:rPr>
              <a:t>Arriving at the station, we found the train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gone</a:t>
            </a:r>
            <a:r>
              <a:rPr lang="en-US" altLang="zh-CN" sz="3600" b="1" dirty="0">
                <a:latin typeface="Times New Roman" pitchFamily="18" charset="0"/>
              </a:rPr>
              <a:t> already.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 animBg="1"/>
      <p:bldP spid="901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484438" y="333375"/>
            <a:ext cx="4319587" cy="2519363"/>
            <a:chOff x="431" y="-108"/>
            <a:chExt cx="2626" cy="1406"/>
          </a:xfrm>
        </p:grpSpPr>
        <p:sp>
          <p:nvSpPr>
            <p:cNvPr id="62473" name="AutoShape 9"/>
            <p:cNvSpPr>
              <a:spLocks noChangeArrowheads="1"/>
            </p:cNvSpPr>
            <p:nvPr/>
          </p:nvSpPr>
          <p:spPr bwMode="auto">
            <a:xfrm>
              <a:off x="431" y="436"/>
              <a:ext cx="2222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76200" cmpd="tri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2474" name="Picture 10" descr="未标题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-108"/>
              <a:ext cx="993" cy="1406"/>
            </a:xfrm>
            <a:prstGeom prst="rect">
              <a:avLst/>
            </a:prstGeom>
            <a:noFill/>
          </p:spPr>
        </p:pic>
      </p:grp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>
          <a:xfrm>
            <a:off x="2700338" y="1268413"/>
            <a:ext cx="3381375" cy="936625"/>
          </a:xfrm>
          <a:noFill/>
          <a:ln/>
        </p:spPr>
        <p:txBody>
          <a:bodyPr/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</a:rPr>
              <a:t>Homework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619250" y="2781300"/>
            <a:ext cx="6911975" cy="1584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zh-CN" sz="4000" b="1">
                <a:latin typeface="Times New Roman" pitchFamily="18" charset="0"/>
              </a:rPr>
              <a:t>Go over the grammar.</a:t>
            </a:r>
          </a:p>
          <a:p>
            <a:pPr>
              <a:buFontTx/>
              <a:buNone/>
            </a:pPr>
            <a:r>
              <a:rPr lang="en-US" altLang="zh-CN" sz="4000" b="1">
                <a:latin typeface="Times New Roman" pitchFamily="18" charset="0"/>
              </a:rPr>
              <a:t>Finish Ex A &amp; B on Page 9.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  <p:bldP spid="6247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WordArt 2"/>
          <p:cNvSpPr>
            <a:spLocks noChangeArrowheads="1" noChangeShapeType="1" noTextEdit="1"/>
          </p:cNvSpPr>
          <p:nvPr/>
        </p:nvSpPr>
        <p:spPr bwMode="auto">
          <a:xfrm>
            <a:off x="755650" y="1989138"/>
            <a:ext cx="7489825" cy="22336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andara"/>
              </a:rPr>
              <a:t>Thank you</a:t>
            </a:r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andara"/>
              </a:rPr>
              <a:t>！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[wallc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457200"/>
            <a:ext cx="3352800" cy="990600"/>
          </a:xfrm>
          <a:prstGeom prst="wedgeEllipseCallout">
            <a:avLst>
              <a:gd name="adj1" fmla="val 46593"/>
              <a:gd name="adj2" fmla="val 234616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800">
                <a:solidFill>
                  <a:schemeClr val="tx2"/>
                </a:solidFill>
                <a:ea typeface="黑体" pitchFamily="49" charset="-122"/>
              </a:rPr>
              <a:t>   </a:t>
            </a:r>
            <a:r>
              <a:rPr lang="zh-CN" sz="2800">
                <a:ea typeface="黑体" pitchFamily="49" charset="-122"/>
              </a:rPr>
              <a:t>什么是非谓</a:t>
            </a:r>
          </a:p>
          <a:p>
            <a:pPr>
              <a:lnSpc>
                <a:spcPct val="90000"/>
              </a:lnSpc>
            </a:pPr>
            <a:r>
              <a:rPr lang="zh-CN" altLang="zh-CN" sz="2800">
                <a:ea typeface="黑体" pitchFamily="49" charset="-122"/>
              </a:rPr>
              <a:t>   </a:t>
            </a:r>
            <a:r>
              <a:rPr lang="zh-CN" sz="2800">
                <a:ea typeface="黑体" pitchFamily="49" charset="-122"/>
              </a:rPr>
              <a:t>语动词啊？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191000" y="304800"/>
            <a:ext cx="4953000" cy="1143000"/>
          </a:xfrm>
          <a:prstGeom prst="wedgeEllipseCallout">
            <a:avLst>
              <a:gd name="adj1" fmla="val -4903"/>
              <a:gd name="adj2" fmla="val 2075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>
                <a:ea typeface="黑体" pitchFamily="49" charset="-122"/>
              </a:rPr>
              <a:t>“</a:t>
            </a:r>
            <a:r>
              <a:rPr lang="zh-CN" sz="2800">
                <a:latin typeface="黑体" pitchFamily="49" charset="-122"/>
                <a:ea typeface="黑体" pitchFamily="49" charset="-122"/>
              </a:rPr>
              <a:t>非谓语非谓语</a:t>
            </a:r>
            <a:r>
              <a:rPr lang="zh-CN" sz="2800">
                <a:ea typeface="黑体" pitchFamily="49" charset="-122"/>
              </a:rPr>
              <a:t>”</a:t>
            </a:r>
            <a:r>
              <a:rPr lang="zh-CN" altLang="zh-CN" sz="2800">
                <a:latin typeface="黑体" pitchFamily="49" charset="-122"/>
                <a:ea typeface="黑体" pitchFamily="49" charset="-122"/>
              </a:rPr>
              <a:t>,</a:t>
            </a:r>
            <a:r>
              <a:rPr lang="zh-CN" sz="2800">
                <a:latin typeface="黑体" pitchFamily="49" charset="-122"/>
                <a:ea typeface="黑体" pitchFamily="49" charset="-122"/>
              </a:rPr>
              <a:t>就是不是谓语的动词呗</a:t>
            </a:r>
            <a:r>
              <a:rPr lang="zh-CN" altLang="zh-CN" sz="2800">
                <a:latin typeface="黑体" pitchFamily="49" charset="-122"/>
                <a:ea typeface="黑体" pitchFamily="49" charset="-122"/>
              </a:rPr>
              <a:t>!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28600" y="2286000"/>
            <a:ext cx="2133600" cy="1143000"/>
          </a:xfrm>
          <a:prstGeom prst="wedgeRoundRectCallout">
            <a:avLst>
              <a:gd name="adj1" fmla="val 100523"/>
              <a:gd name="adj2" fmla="val 90000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sz="2800">
                <a:ea typeface="黑体" pitchFamily="49" charset="-122"/>
              </a:rPr>
              <a:t>那不是谓语</a:t>
            </a:r>
          </a:p>
          <a:p>
            <a:r>
              <a:rPr lang="zh-CN" sz="2800">
                <a:ea typeface="黑体" pitchFamily="49" charset="-122"/>
              </a:rPr>
              <a:t>是什么呢？</a:t>
            </a:r>
            <a:endParaRPr lang="zh-CN" sz="2800" b="0">
              <a:ea typeface="黑体" pitchFamily="49" charset="-122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858000" y="2209800"/>
            <a:ext cx="2286000" cy="685800"/>
          </a:xfrm>
          <a:prstGeom prst="wedgeRoundRectCallout">
            <a:avLst>
              <a:gd name="adj1" fmla="val -77083"/>
              <a:gd name="adj2" fmla="val 225463"/>
              <a:gd name="adj3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zh-CN" sz="3200">
                <a:latin typeface="黑体" pitchFamily="49" charset="-122"/>
                <a:ea typeface="黑体" pitchFamily="49" charset="-122"/>
              </a:rPr>
              <a:t>。。。。。。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763713" y="1268413"/>
            <a:ext cx="51117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/>
              <a:t>非谓语动词的三种形式</a:t>
            </a:r>
          </a:p>
        </p:txBody>
      </p:sp>
      <p:graphicFrame>
        <p:nvGraphicFramePr>
          <p:cNvPr id="123952" name="Group 48"/>
          <p:cNvGraphicFramePr>
            <a:graphicFrameLocks noGrp="1"/>
          </p:cNvGraphicFramePr>
          <p:nvPr>
            <p:ph/>
          </p:nvPr>
        </p:nvGraphicFramePr>
        <p:xfrm>
          <a:off x="611188" y="2997200"/>
          <a:ext cx="8135937" cy="2160588"/>
        </p:xfrm>
        <a:graphic>
          <a:graphicData uri="http://schemas.openxmlformats.org/drawingml/2006/table">
            <a:tbl>
              <a:tblPr/>
              <a:tblGrid>
                <a:gridCol w="2519362"/>
                <a:gridCol w="561657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动词不定式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表示未发生的或后发生的动作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动词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表示主动的动作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动词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表示被动的动作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692275" y="765175"/>
            <a:ext cx="5761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/>
              <a:t>非谓语动词在句子中的作用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640763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非谓语动词使用条件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一个句子当中，</a:t>
            </a:r>
            <a:r>
              <a:rPr lang="zh-CN" altLang="en-US" sz="3600" b="1" i="1" u="sng" dirty="0">
                <a:solidFill>
                  <a:srgbClr val="FF0000"/>
                </a:solidFill>
              </a:rPr>
              <a:t>已经存在一个主句（即已有谓语动词）,又没有连词</a:t>
            </a:r>
            <a:r>
              <a:rPr lang="zh-CN" altLang="en-US" sz="3600" dirty="0"/>
              <a:t>的情况下, 还有别的动词出现时。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1)She got off the bus, _______ her handbag on her seat. (leave) 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2)She got off the bus, </a:t>
            </a:r>
            <a:r>
              <a:rPr lang="zh-CN" altLang="en-US" sz="3600" i="1" u="sng" dirty="0"/>
              <a:t>but</a:t>
            </a:r>
            <a:r>
              <a:rPr lang="zh-CN" altLang="en-US" sz="3600" i="1" dirty="0"/>
              <a:t> ______</a:t>
            </a:r>
            <a:r>
              <a:rPr lang="zh-CN" altLang="en-US" sz="3600" dirty="0"/>
              <a:t>her handbag on her seat. (leave) 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3)She is waiting for her son, </a:t>
            </a:r>
            <a:r>
              <a:rPr lang="zh-CN" altLang="en-US" sz="3600" u="sng" dirty="0"/>
              <a:t>who</a:t>
            </a:r>
            <a:r>
              <a:rPr lang="zh-CN" altLang="en-US" sz="3600" dirty="0"/>
              <a:t> </a:t>
            </a:r>
            <a:r>
              <a:rPr lang="zh-CN" altLang="en-US" sz="3600" dirty="0" smtClean="0"/>
              <a:t>__ </a:t>
            </a:r>
            <a:r>
              <a:rPr lang="zh-CN" altLang="en-US" sz="3600" dirty="0"/>
              <a:t>for America ten years ago.(leave)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88024" y="2852936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</a:rPr>
              <a:t>leaving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07100" y="4221163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04248" y="5661248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 smtClean="0">
                <a:solidFill>
                  <a:srgbClr val="FF0000"/>
                </a:solidFill>
              </a:rPr>
              <a:t>left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7675" y="11112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850900"/>
            <a:ext cx="88931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dirty="0"/>
              <a:t>1) Leaves ________ (fall) here and there, so I suddenly notice autumn is drawing </a:t>
            </a:r>
            <a:br>
              <a:rPr lang="zh-CN" altLang="zh-CN" sz="3600" dirty="0"/>
            </a:br>
            <a:r>
              <a:rPr lang="zh-CN" altLang="zh-CN" sz="3600" dirty="0"/>
              <a:t>upon. </a:t>
            </a:r>
          </a:p>
          <a:p>
            <a:r>
              <a:rPr lang="zh-CN" altLang="zh-CN" sz="3600" dirty="0"/>
              <a:t>2) Leaves ________ (fall) here and there, I suddenly notice autumn is drawing </a:t>
            </a:r>
            <a:br>
              <a:rPr lang="zh-CN" altLang="zh-CN" sz="3600" dirty="0"/>
            </a:br>
            <a:r>
              <a:rPr lang="zh-CN" altLang="zh-CN" sz="3600" dirty="0"/>
              <a:t>upon. </a:t>
            </a:r>
          </a:p>
          <a:p>
            <a:endParaRPr lang="zh-CN" altLang="zh-CN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43213" y="2492375"/>
            <a:ext cx="1390124" cy="646331"/>
          </a:xfrm>
          <a:prstGeom prst="rect">
            <a:avLst/>
          </a:prstGeom>
          <a:solidFill>
            <a:srgbClr val="F7A9A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 dirty="0"/>
              <a:t>falling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935288" y="836613"/>
            <a:ext cx="774571" cy="646331"/>
          </a:xfrm>
          <a:prstGeom prst="rect">
            <a:avLst/>
          </a:prstGeom>
          <a:solidFill>
            <a:srgbClr val="F7A9A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 dirty="0"/>
              <a:t>fall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00113" y="649288"/>
            <a:ext cx="67881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ea1ChsPlain"/>
            </a:pPr>
            <a:r>
              <a:rPr lang="en-US" altLang="zh-CN" sz="3600" b="1">
                <a:latin typeface="Times New Roman" pitchFamily="18" charset="0"/>
              </a:rPr>
              <a:t> </a:t>
            </a:r>
            <a:r>
              <a:rPr lang="zh-CN" altLang="en-US" sz="3600" b="1">
                <a:latin typeface="Times New Roman" pitchFamily="18" charset="0"/>
              </a:rPr>
              <a:t>作主语</a:t>
            </a:r>
          </a:p>
          <a:p>
            <a:pPr marL="457200" indent="-457200"/>
            <a:r>
              <a:rPr lang="zh-CN" altLang="en-US" sz="3600" b="1">
                <a:solidFill>
                  <a:srgbClr val="FF0000"/>
                </a:solidFill>
              </a:rPr>
              <a:t>☆</a:t>
            </a:r>
            <a:r>
              <a:rPr lang="zh-CN" altLang="en-US" sz="3600" b="1">
                <a:latin typeface="Times New Roman" pitchFamily="18" charset="0"/>
              </a:rPr>
              <a:t>动词不定式作主语</a:t>
            </a:r>
          </a:p>
          <a:p>
            <a:pPr marL="457200" indent="-457200"/>
            <a:r>
              <a:rPr lang="en-US" altLang="zh-CN" sz="3600" b="1">
                <a:latin typeface="Times New Roman" pitchFamily="18" charset="0"/>
              </a:rPr>
              <a:t>To see is to believe.</a:t>
            </a:r>
          </a:p>
          <a:p>
            <a:pPr marL="457200" indent="-457200"/>
            <a:r>
              <a:rPr lang="en-US" altLang="zh-CN" sz="3600" b="1">
                <a:latin typeface="Times New Roman" pitchFamily="18" charset="0"/>
              </a:rPr>
              <a:t>To recover lost time is impossible.</a:t>
            </a:r>
          </a:p>
          <a:p>
            <a:pPr marL="457200" indent="-457200"/>
            <a:r>
              <a:rPr lang="en-US" altLang="zh-CN"/>
              <a:t> 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827088" y="3357563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979613" y="3068638"/>
            <a:ext cx="6265862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latin typeface="Times New Roman" pitchFamily="18" charset="0"/>
              </a:rPr>
              <a:t>It is / was + adj. + (for / of sb.)</a:t>
            </a:r>
          </a:p>
          <a:p>
            <a:r>
              <a:rPr lang="en-US" altLang="zh-CN" sz="3600" b="1">
                <a:latin typeface="Times New Roman" pitchFamily="18" charset="0"/>
              </a:rPr>
              <a:t> to do sth.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827088" y="4508500"/>
            <a:ext cx="806608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It is impossible to </a:t>
            </a:r>
            <a:r>
              <a:rPr lang="en-US" altLang="zh-CN" sz="3600" b="1" dirty="0" smtClean="0">
                <a:latin typeface="Times New Roman" pitchFamily="18" charset="0"/>
              </a:rPr>
              <a:t>recover </a:t>
            </a:r>
            <a:r>
              <a:rPr lang="en-US" altLang="zh-CN" sz="3600" b="1" dirty="0">
                <a:latin typeface="Times New Roman" pitchFamily="18" charset="0"/>
              </a:rPr>
              <a:t>lost time.</a:t>
            </a: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itchFamily="18" charset="0"/>
              </a:rPr>
              <a:t>It is very friendly of you to invite us to your birthday party.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971550" y="549275"/>
            <a:ext cx="700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☆</a:t>
            </a:r>
            <a:r>
              <a:rPr lang="zh-CN" altLang="en-US" sz="3600" b="1">
                <a:latin typeface="Times New Roman" pitchFamily="18" charset="0"/>
              </a:rPr>
              <a:t>动名词作主语</a:t>
            </a:r>
          </a:p>
          <a:p>
            <a:pPr marL="457200" indent="-457200"/>
            <a:r>
              <a:rPr lang="en-US" altLang="zh-CN" sz="3600" b="1">
                <a:latin typeface="Times New Roman" pitchFamily="18" charset="0"/>
              </a:rPr>
              <a:t>Fighting broke out between the </a:t>
            </a:r>
          </a:p>
          <a:p>
            <a:pPr marL="457200" indent="-457200"/>
            <a:r>
              <a:rPr lang="en-US" altLang="zh-CN" sz="3600" b="1">
                <a:latin typeface="Times New Roman" pitchFamily="18" charset="0"/>
              </a:rPr>
              <a:t>South and the North.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1115616" y="2492896"/>
            <a:ext cx="6984776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 dirty="0">
                <a:latin typeface="Times New Roman" pitchFamily="18" charset="0"/>
              </a:rPr>
              <a:t>It is / was </a:t>
            </a:r>
            <a:r>
              <a:rPr lang="en-US" altLang="zh-CN" sz="3600" b="1" dirty="0" smtClean="0">
                <a:latin typeface="Times New Roman" pitchFamily="18" charset="0"/>
              </a:rPr>
              <a:t>+no use/good </a:t>
            </a:r>
            <a:r>
              <a:rPr lang="en-US" altLang="zh-CN" sz="3600" b="1" dirty="0">
                <a:latin typeface="Times New Roman" pitchFamily="18" charset="0"/>
              </a:rPr>
              <a:t>+doing </a:t>
            </a:r>
            <a:r>
              <a:rPr lang="en-US" altLang="zh-CN" sz="3600" b="1" dirty="0" err="1">
                <a:latin typeface="Times New Roman" pitchFamily="18" charset="0"/>
              </a:rPr>
              <a:t>sth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900113" y="3500438"/>
            <a:ext cx="74882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</a:rPr>
              <a:t>e.g.  It’s no use learning lots of words without knowing how to use them.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But:</a:t>
            </a:r>
          </a:p>
          <a:p>
            <a:r>
              <a:rPr lang="en-US" altLang="zh-CN" sz="3600" b="1" dirty="0">
                <a:latin typeface="Times New Roman" pitchFamily="18" charset="0"/>
              </a:rPr>
              <a:t>       It is not useful / good to do </a:t>
            </a:r>
            <a:r>
              <a:rPr lang="en-US" altLang="zh-CN" sz="3600" b="1" dirty="0" err="1">
                <a:latin typeface="Times New Roman" pitchFamily="18" charset="0"/>
              </a:rPr>
              <a:t>sth</a:t>
            </a:r>
            <a:r>
              <a:rPr lang="en-US" altLang="zh-CN" sz="3600" b="1" dirty="0">
                <a:latin typeface="Times New Roman" pitchFamily="18" charset="0"/>
              </a:rPr>
              <a:t>.</a:t>
            </a:r>
          </a:p>
          <a:p>
            <a:r>
              <a:rPr lang="en-US" altLang="zh-CN" sz="3600" b="1" dirty="0">
                <a:latin typeface="Times New Roman" pitchFamily="18" charset="0"/>
              </a:rPr>
              <a:t>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1731</Words>
  <Application>Microsoft Office PowerPoint</Application>
  <PresentationFormat>全屏显示(4:3)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Homework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120</cp:revision>
  <dcterms:created xsi:type="dcterms:W3CDTF">2007-04-14T15:44:31Z</dcterms:created>
  <dcterms:modified xsi:type="dcterms:W3CDTF">2019-11-18T01:50:11Z</dcterms:modified>
</cp:coreProperties>
</file>