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64" r:id="rId4"/>
    <p:sldId id="269" r:id="rId5"/>
    <p:sldId id="273" r:id="rId6"/>
    <p:sldId id="274" r:id="rId7"/>
    <p:sldId id="275" r:id="rId8"/>
    <p:sldId id="259" r:id="rId9"/>
    <p:sldId id="270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矩形 5121"/>
          <p:cNvSpPr>
            <a:spLocks noGrp="1"/>
          </p:cNvSpPr>
          <p:nvPr/>
        </p:nvSpPr>
        <p:spPr>
          <a:xfrm>
            <a:off x="-52387" y="-125412"/>
            <a:ext cx="8291512" cy="547528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1400" u="none" kern="1200" baseline="0">
                <a:solidFill>
                  <a:srgbClr val="333333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defRPr>
            </a:lvl1pPr>
            <a:lvl2pPr marL="0" lvl="1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defRPr>
            </a:lvl2pPr>
            <a:lvl3pPr marL="0" lvl="2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defRPr>
            </a:lvl3pPr>
            <a:lvl4pPr marL="0" lvl="3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defRPr>
            </a:lvl4pPr>
            <a:lvl5pPr marL="0" lvl="4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2000" b="0" i="0" u="none" kern="1200" baseline="0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  <a:sym typeface="Calibri" panose="020F0502020204030204" charset="0"/>
              </a:defRPr>
            </a:lvl5pPr>
          </a:lstStyle>
          <a:p>
            <a:pPr lvl="0"/>
            <a:endParaRPr lang="zh-CN" altLang="en-US" dirty="0"/>
          </a:p>
        </p:txBody>
      </p:sp>
      <p:pic>
        <p:nvPicPr>
          <p:cNvPr id="5123" name="图片 5122" descr="min785036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5240" y="-1701800"/>
            <a:ext cx="12222480" cy="895921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3" name="文本占位符 20482"/>
          <p:cNvSpPr/>
          <p:nvPr>
            <p:ph type="body" idx="1"/>
          </p:nvPr>
        </p:nvSpPr>
        <p:spPr>
          <a:xfrm>
            <a:off x="1801813" y="677863"/>
            <a:ext cx="8408987" cy="5449887"/>
          </a:xfrm>
        </p:spPr>
        <p:txBody>
          <a:bodyPr/>
          <a:p>
            <a:pPr>
              <a:buNone/>
            </a:pPr>
            <a:endParaRPr lang="zh-CN" altLang="en-US" sz="7200" b="1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7200" b="1" dirty="0">
                <a:solidFill>
                  <a:schemeClr val="tx1"/>
                </a:solidFill>
                <a:ea typeface="宋体" panose="02010600030101010101" pitchFamily="2" charset="-122"/>
              </a:rPr>
              <a:t>     </a:t>
            </a:r>
            <a:endParaRPr lang="zh-CN" altLang="en-US" sz="72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pic>
        <p:nvPicPr>
          <p:cNvPr id="20485" name="图片 20484" descr="151702V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10769600" cy="8077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91" name="文本框 20490"/>
          <p:cNvSpPr txBox="1"/>
          <p:nvPr/>
        </p:nvSpPr>
        <p:spPr>
          <a:xfrm>
            <a:off x="5115243" y="457200"/>
            <a:ext cx="1106170" cy="64008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r>
              <a:rPr lang="zh-CN" altLang="en-US" sz="6000" b="1" dirty="0">
                <a:solidFill>
                  <a:srgbClr val="FF6600"/>
                </a:solidFill>
                <a:latin typeface="Arial" panose="020B0604020202020204" pitchFamily="34" charset="0"/>
                <a:ea typeface="仿宋_GB2312" pitchFamily="49" charset="-122"/>
              </a:rPr>
              <a:t>最后的常春藤叶</a:t>
            </a:r>
            <a:endParaRPr lang="zh-CN" altLang="en-US" sz="6000" b="1" dirty="0">
              <a:solidFill>
                <a:srgbClr val="FF6600"/>
              </a:solidFill>
              <a:latin typeface="Arial" panose="020B0604020202020204" pitchFamily="34" charset="0"/>
              <a:ea typeface="仿宋_GB2312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预习</a:t>
            </a:r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auto">
              <a:lnSpc>
                <a:spcPct val="150000"/>
              </a:lnSpc>
            </a:pPr>
            <a:r>
              <a:rPr lang="zh-CN" altLang="en-US" sz="3200"/>
              <a:t>画出小说第一、二、三天描写常春藤的语句，说说琼珊的心情发生了怎样的变化，并思考为什么会发生这种变化。</a:t>
            </a:r>
            <a:endParaRPr lang="zh-CN" altLang="en-US" sz="3200"/>
          </a:p>
          <a:p>
            <a:pPr fontAlgn="auto">
              <a:lnSpc>
                <a:spcPct val="150000"/>
              </a:lnSpc>
            </a:pPr>
            <a:endParaRPr lang="zh-CN" altLang="en-US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auto">
              <a:lnSpc>
                <a:spcPct val="150000"/>
              </a:lnSpc>
            </a:pPr>
            <a:r>
              <a:rPr lang="en-US" altLang="zh-CN" sz="3600"/>
              <a:t>18</a:t>
            </a:r>
            <a:r>
              <a:rPr lang="zh-CN" altLang="en-US" sz="3600"/>
              <a:t>段 一株一株极老极老的常春藤，纠结的根已经枯萎，攀在半墙上。秋季的寒风把藤上的叶子差不多全吹落了，只剩下几根几乎是光秃秃的藤枝依附在那堵松动残缺的砖墙上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auto">
              <a:lnSpc>
                <a:spcPct val="150000"/>
              </a:lnSpc>
            </a:pPr>
            <a:r>
              <a:rPr lang="en-US" altLang="zh-CN" sz="3200"/>
              <a:t>40</a:t>
            </a:r>
            <a:r>
              <a:rPr lang="zh-CN" altLang="en-US" sz="3200"/>
              <a:t>段 </a:t>
            </a:r>
            <a:r>
              <a:rPr lang="zh-CN" altLang="en-US" sz="3200"/>
              <a:t>经过了漫漫长夜的风吹雨打，仍旧有一片常春藤的叶子贴在墙上。它是藤上最后的一片了。靠近叶柄的颜色还是深绿的，但那锯齿形的边缘已染上了枯败的黄色，它傲然挂在离地面二十来英尺的一根藤枝上面。</a:t>
            </a:r>
            <a:endParaRPr lang="zh-CN" altLang="en-US"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4000"/>
              <a:t> 46</a:t>
            </a:r>
            <a:r>
              <a:rPr lang="zh-CN" altLang="en-US" sz="4000"/>
              <a:t>段 </a:t>
            </a:r>
            <a:r>
              <a:rPr lang="zh-CN" altLang="en-US" sz="4000"/>
              <a:t>那片常春藤叶仍在墙上。</a:t>
            </a:r>
            <a:endParaRPr lang="zh-CN" altLang="en-US"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摩西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00990" y="892175"/>
            <a:ext cx="6771640" cy="4523740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2" name="文本框 1"/>
          <p:cNvSpPr txBox="1"/>
          <p:nvPr/>
        </p:nvSpPr>
        <p:spPr>
          <a:xfrm>
            <a:off x="8628380" y="1936750"/>
            <a:ext cx="1567815" cy="29851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6000"/>
              <a:t>摩西像</a:t>
            </a:r>
            <a:endParaRPr lang="zh-CN" altLang="en-US"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预习</a:t>
            </a:r>
            <a:r>
              <a:rPr lang="en-US" altLang="zh-CN"/>
              <a:t>2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auto">
              <a:lnSpc>
                <a:spcPct val="150000"/>
              </a:lnSpc>
            </a:pPr>
            <a:r>
              <a:rPr lang="zh-CN" altLang="en-US" sz="3200"/>
              <a:t>依据课文，展开想象，写一段文字，描写贝尔曼那天夜里画常春藤叶的场景。</a:t>
            </a:r>
            <a:endParaRPr lang="zh-CN" altLang="en-US" sz="3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标题 19457"/>
          <p:cNvSpPr/>
          <p:nvPr>
            <p:ph type="title"/>
          </p:nvPr>
        </p:nvSpPr>
        <p:spPr>
          <a:xfrm>
            <a:off x="1778000" y="0"/>
            <a:ext cx="7996238" cy="1711325"/>
          </a:xfrm>
        </p:spPr>
        <p:txBody>
          <a:bodyPr lIns="90170" tIns="46990" rIns="90170" bIns="46990" anchor="ctr"/>
          <a:p>
            <a:r>
              <a:rPr lang="zh-CN" altLang="en-US" sz="8000" dirty="0">
                <a:solidFill>
                  <a:srgbClr val="800080"/>
                </a:solidFill>
                <a:latin typeface="方正舒体" charset="-122"/>
                <a:ea typeface="方正舒体" charset="-122"/>
              </a:rPr>
              <a:t>就是那一片叶子</a:t>
            </a:r>
            <a:endParaRPr lang="zh-CN" altLang="en-US" sz="8000" dirty="0">
              <a:solidFill>
                <a:srgbClr val="800080"/>
              </a:solidFill>
              <a:latin typeface="方正舒体" charset="-122"/>
              <a:ea typeface="方正舒体" charset="-122"/>
            </a:endParaRPr>
          </a:p>
        </p:txBody>
      </p:sp>
      <p:sp>
        <p:nvSpPr>
          <p:cNvPr id="19459" name="文本占位符 19458"/>
          <p:cNvSpPr/>
          <p:nvPr>
            <p:ph type="body" idx="1"/>
          </p:nvPr>
        </p:nvSpPr>
        <p:spPr>
          <a:xfrm>
            <a:off x="2109788" y="2063750"/>
            <a:ext cx="8218487" cy="4445000"/>
          </a:xfrm>
        </p:spPr>
        <p:txBody>
          <a:bodyPr/>
          <a:p>
            <a:pPr>
              <a:buNone/>
            </a:pPr>
            <a:r>
              <a:rPr lang="zh-CN" altLang="en-US" sz="3600" b="1" dirty="0">
                <a:solidFill>
                  <a:srgbClr val="080808"/>
                </a:solidFill>
                <a:latin typeface="微软雅黑" panose="020B0503020204020204" charset="-122"/>
              </a:rPr>
              <a:t>就是那一片叶子，托起了信念的朝阳。</a:t>
            </a:r>
            <a:endParaRPr lang="zh-CN" altLang="en-US" sz="3600" b="1" dirty="0">
              <a:solidFill>
                <a:srgbClr val="080808"/>
              </a:solidFill>
              <a:latin typeface="微软雅黑" panose="020B0503020204020204" charset="-122"/>
            </a:endParaRPr>
          </a:p>
          <a:p>
            <a:pPr>
              <a:buNone/>
            </a:pPr>
            <a:r>
              <a:rPr lang="zh-CN" altLang="en-US" sz="3600" b="1" dirty="0">
                <a:solidFill>
                  <a:srgbClr val="080808"/>
                </a:solidFill>
                <a:latin typeface="微软雅黑" panose="020B0503020204020204" charset="-122"/>
              </a:rPr>
              <a:t>让年轻的你，对未来充满希望。</a:t>
            </a:r>
            <a:endParaRPr lang="zh-CN" altLang="en-US" sz="3600" b="1" dirty="0">
              <a:solidFill>
                <a:srgbClr val="080808"/>
              </a:solidFill>
              <a:latin typeface="微软雅黑" panose="020B0503020204020204" charset="-122"/>
            </a:endParaRPr>
          </a:p>
          <a:p>
            <a:pPr>
              <a:buNone/>
            </a:pPr>
            <a:r>
              <a:rPr lang="zh-CN" altLang="en-US" sz="3600" b="1" dirty="0">
                <a:solidFill>
                  <a:srgbClr val="080808"/>
                </a:solidFill>
              </a:rPr>
              <a:t>就是那一片叶子，彰显了人性的光芒。</a:t>
            </a:r>
            <a:endParaRPr lang="zh-CN" altLang="en-US" sz="3600" b="1" dirty="0">
              <a:solidFill>
                <a:srgbClr val="080808"/>
              </a:solidFill>
            </a:endParaRPr>
          </a:p>
          <a:p>
            <a:pPr>
              <a:buNone/>
            </a:pPr>
            <a:r>
              <a:rPr lang="zh-CN" altLang="en-US" sz="3600" b="1" dirty="0">
                <a:solidFill>
                  <a:srgbClr val="080808"/>
                </a:solidFill>
              </a:rPr>
              <a:t>让年迈的你，把爱的精神远扬。</a:t>
            </a:r>
            <a:endParaRPr lang="zh-CN" altLang="en-US" sz="3600" b="1" dirty="0">
              <a:solidFill>
                <a:srgbClr val="080808"/>
              </a:solidFill>
            </a:endParaRPr>
          </a:p>
        </p:txBody>
      </p:sp>
      <p:pic>
        <p:nvPicPr>
          <p:cNvPr id="19461" name="图片 19460" descr="53b39e54b949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24355" y="4570730"/>
            <a:ext cx="7950200" cy="4257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WPS 演示</Application>
  <PresentationFormat>宽屏</PresentationFormat>
  <Paragraphs>28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Calibri</vt:lpstr>
      <vt:lpstr>微软雅黑</vt:lpstr>
      <vt:lpstr>仿宋_GB2312</vt:lpstr>
      <vt:lpstr>仿宋</vt:lpstr>
      <vt:lpstr>方正舒体</vt:lpstr>
      <vt:lpstr>Arial Unicode MS</vt:lpstr>
      <vt:lpstr>Office 主题</vt:lpstr>
      <vt:lpstr>PowerPoint 演示文稿</vt:lpstr>
      <vt:lpstr>PowerPoint 演示文稿</vt:lpstr>
      <vt:lpstr>预习1</vt:lpstr>
      <vt:lpstr>PowerPoint 演示文稿</vt:lpstr>
      <vt:lpstr>PowerPoint 演示文稿</vt:lpstr>
      <vt:lpstr>PowerPoint 演示文稿</vt:lpstr>
      <vt:lpstr>PowerPoint 演示文稿</vt:lpstr>
      <vt:lpstr>预习2</vt:lpstr>
      <vt:lpstr>就是那一片叶子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978950592@qq.com</cp:lastModifiedBy>
  <cp:revision>12</cp:revision>
  <dcterms:created xsi:type="dcterms:W3CDTF">2019-11-05T12:17:00Z</dcterms:created>
  <dcterms:modified xsi:type="dcterms:W3CDTF">2019-11-12T04:41:44Z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