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256" r:id="rId4"/>
    <p:sldId id="261" r:id="rId6"/>
    <p:sldId id="339" r:id="rId7"/>
    <p:sldId id="299" r:id="rId8"/>
    <p:sldId id="281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E25B1E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9"/>
    <p:restoredTop sz="94603"/>
  </p:normalViewPr>
  <p:slideViewPr>
    <p:cSldViewPr showGuides="1">
      <p:cViewPr varScale="1">
        <p:scale>
          <a:sx n="86" d="100"/>
          <a:sy n="86" d="100"/>
        </p:scale>
        <p:origin x="-342" y="-84"/>
      </p:cViewPr>
      <p:guideLst>
        <p:guide orient="horz" pos="21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75" d="100"/>
        <a:sy n="75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幻灯片图像占位符 1"/>
          <p:cNvSpPr>
            <a:spLocks noGrp="1" noRot="1"/>
          </p:cNvSpPr>
          <p:nvPr>
            <p:ph type="sldImg"/>
          </p:nvPr>
        </p:nvSpPr>
        <p:spPr>
          <a:ln/>
        </p:spPr>
      </p:sp>
      <p:sp>
        <p:nvSpPr>
          <p:cNvPr id="6146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614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3074" name="组合 23553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075" name="组合 23554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76" name="矩形 23555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pPr lvl="0"/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7" name="矩形 23556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pPr lvl="0"/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78" name="组合 23557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79" name="矩形 23558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pPr lvl="0"/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0" name="矩形 23559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pPr lvl="0"/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081" name="矩形 23560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pPr lvl="0"/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3082" name="矩形 23561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pPr lvl="0"/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3083" name="矩形 23562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pPr lvl="0"/>
              <a:endParaRPr lang="zh-CN" alt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3564" name="标题 23563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lvl="0">
              <a:defRPr kern="1200"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23565" name="副标题 2356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23566" name="日期占位符 23565"/>
          <p:cNvSpPr>
            <a:spLocks noGrp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fontAlgn="base"/>
            <a:endParaRPr lang="zh-CN" altLang="en-US" strike="noStrike" noProof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23567" name="页脚占位符 23566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fontAlgn="base"/>
            <a:endParaRPr lang="zh-CN" strike="noStrike" noProof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23568" name="灯片编号占位符 23567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fontAlgn="base"/>
            <a:fld id="{9A0DB2DC-4C9A-4742-B13C-FB6460FD3503}" type="slidenum">
              <a:rPr lang="zh-CN" strike="noStrike" noProof="1" dirty="0">
                <a:solidFill>
                  <a:schemeClr val="bg2"/>
                </a:solidFill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617538"/>
            <a:ext cx="1951038" cy="55149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40009" cy="55149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22529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27" name="矩形 22530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28" name="矩形 22531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29" name="矩形 22532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30" name="矩形 22533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31" name="矩形 22534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32" name="矩形 22535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33" name="标题 22536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文本占位符 22537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2539" name="日期占位符 22538"/>
          <p:cNvSpPr>
            <a:spLocks noGrp="1"/>
          </p:cNvSpPr>
          <p:nvPr>
            <p:ph type="dt" sz="half" idx="2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22540" name="页脚占位符 22539"/>
          <p:cNvSpPr>
            <a:spLocks noGrp="1"/>
          </p:cNvSpPr>
          <p:nvPr>
            <p:ph type="ftr" sz="quarter" idx="3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endParaRPr lang="zh-CN" strike="noStrike" noProof="1" dirty="0"/>
          </a:p>
        </p:txBody>
      </p:sp>
      <p:sp>
        <p:nvSpPr>
          <p:cNvPr id="22541" name="灯片编号占位符 22540"/>
          <p:cNvSpPr>
            <a:spLocks noGrp="1"/>
          </p:cNvSpPr>
          <p:nvPr>
            <p:ph type="sldNum" sz="quarter" idx="4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3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zh-CN" altLang="en-US" strike="noStrike" noProof="1" smtClean="0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7D9BB5D0-35E4-459D-AEF3-FE4D7C45CC19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0815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9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1778318" y="2566353"/>
            <a:ext cx="7793037" cy="1143000"/>
          </a:xfrm>
          <a:ln/>
        </p:spPr>
        <p:txBody>
          <a:bodyPr anchor="b"/>
          <a:p>
            <a:r>
              <a:rPr lang="zh-CN" altLang="en-US" dirty="0"/>
              <a:t>细胞呼吸复习课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225" name="对象 7224"/>
          <p:cNvGraphicFramePr/>
          <p:nvPr/>
        </p:nvGraphicFramePr>
        <p:xfrm>
          <a:off x="228600" y="3646488"/>
          <a:ext cx="8610600" cy="313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429125" imgH="1990725" progId="Paint.Picture">
                  <p:embed/>
                </p:oleObj>
              </mc:Choice>
              <mc:Fallback>
                <p:oleObj name="" r:id="rId1" imgW="4429125" imgH="1990725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8600" y="3646488"/>
                        <a:ext cx="8610600" cy="31353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文本框 7171"/>
          <p:cNvSpPr txBox="1"/>
          <p:nvPr/>
        </p:nvSpPr>
        <p:spPr>
          <a:xfrm>
            <a:off x="4724400" y="1925638"/>
            <a:ext cx="1371600" cy="579437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宋体" panose="02010600030101010101" pitchFamily="2" charset="-122"/>
              </a:rPr>
              <a:t>C</a:t>
            </a:r>
            <a:r>
              <a:rPr lang="en-US" altLang="zh-CN" sz="3200" b="1" baseline="-25000">
                <a:latin typeface="宋体" panose="02010600030101010101" pitchFamily="2" charset="-122"/>
              </a:rPr>
              <a:t>6</a:t>
            </a:r>
            <a:r>
              <a:rPr lang="en-US" altLang="zh-CN" sz="3200" b="1">
                <a:latin typeface="宋体" panose="02010600030101010101" pitchFamily="2" charset="-122"/>
              </a:rPr>
              <a:t>H</a:t>
            </a:r>
            <a:r>
              <a:rPr lang="en-US" altLang="zh-CN" sz="3200" b="1" baseline="-25000">
                <a:latin typeface="宋体" panose="02010600030101010101" pitchFamily="2" charset="-122"/>
              </a:rPr>
              <a:t>12</a:t>
            </a:r>
            <a:r>
              <a:rPr lang="en-US" altLang="zh-CN" sz="3200" b="1">
                <a:latin typeface="宋体" panose="02010600030101010101" pitchFamily="2" charset="-122"/>
              </a:rPr>
              <a:t>O</a:t>
            </a:r>
            <a:r>
              <a:rPr lang="en-US" altLang="zh-CN" sz="3200" b="1" baseline="-25000">
                <a:latin typeface="宋体" panose="02010600030101010101" pitchFamily="2" charset="-122"/>
              </a:rPr>
              <a:t>6</a:t>
            </a:r>
            <a:endParaRPr lang="en-US" altLang="zh-CN" sz="3200" b="1" baseline="-25000">
              <a:latin typeface="宋体" panose="02010600030101010101" pitchFamily="2" charset="-122"/>
            </a:endParaRPr>
          </a:p>
        </p:txBody>
      </p:sp>
      <p:sp>
        <p:nvSpPr>
          <p:cNvPr id="13315" name="文本框 7173"/>
          <p:cNvSpPr txBox="1"/>
          <p:nvPr/>
        </p:nvSpPr>
        <p:spPr>
          <a:xfrm>
            <a:off x="614363" y="619125"/>
            <a:ext cx="6934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有氧呼吸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过程：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175" name="组合 7174"/>
          <p:cNvGrpSpPr/>
          <p:nvPr/>
        </p:nvGrpSpPr>
        <p:grpSpPr>
          <a:xfrm>
            <a:off x="4876800" y="2535238"/>
            <a:ext cx="1303338" cy="1152525"/>
            <a:chOff x="2256" y="1248"/>
            <a:chExt cx="821" cy="726"/>
          </a:xfrm>
        </p:grpSpPr>
        <p:sp>
          <p:nvSpPr>
            <p:cNvPr id="13317" name="文本框 7175"/>
            <p:cNvSpPr txBox="1"/>
            <p:nvPr/>
          </p:nvSpPr>
          <p:spPr>
            <a:xfrm>
              <a:off x="2256" y="1680"/>
              <a:ext cx="821" cy="294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300" b="1">
                  <a:solidFill>
                    <a:srgbClr val="0000CC"/>
                  </a:solidFill>
                  <a:latin typeface="宋体" panose="02010600030101010101" pitchFamily="2" charset="-122"/>
                </a:rPr>
                <a:t>2</a:t>
              </a:r>
              <a:r>
                <a:rPr lang="zh-CN" altLang="en-US" sz="1300" b="1" dirty="0">
                  <a:solidFill>
                    <a:srgbClr val="0000CC"/>
                  </a:solidFill>
                  <a:latin typeface="宋体" panose="02010600030101010101" pitchFamily="2" charset="-122"/>
                </a:rPr>
                <a:t>丙酮酸</a:t>
              </a:r>
              <a:endParaRPr lang="zh-CN" altLang="en-US" sz="1300" b="1">
                <a:solidFill>
                  <a:srgbClr val="0000CC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18" name="文本框 7176"/>
            <p:cNvSpPr txBox="1"/>
            <p:nvPr/>
          </p:nvSpPr>
          <p:spPr>
            <a:xfrm>
              <a:off x="2592" y="1248"/>
              <a:ext cx="289" cy="256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CC0099"/>
                  </a:solidFill>
                  <a:latin typeface="宋体" panose="02010600030101010101" pitchFamily="2" charset="-122"/>
                </a:rPr>
                <a:t>酶</a:t>
              </a:r>
              <a:endParaRPr lang="zh-CN" altLang="en-US" sz="2000" b="1" dirty="0">
                <a:solidFill>
                  <a:srgbClr val="CC0099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19" name="直接连接符 7177"/>
            <p:cNvSpPr/>
            <p:nvPr/>
          </p:nvSpPr>
          <p:spPr>
            <a:xfrm>
              <a:off x="2592" y="1296"/>
              <a:ext cx="0" cy="432"/>
            </a:xfrm>
            <a:prstGeom prst="line">
              <a:avLst/>
            </a:prstGeom>
            <a:ln w="76200" cap="flat" cmpd="sng">
              <a:solidFill>
                <a:srgbClr val="0000FF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179" name="文本框 7178"/>
          <p:cNvSpPr txBox="1"/>
          <p:nvPr/>
        </p:nvSpPr>
        <p:spPr>
          <a:xfrm>
            <a:off x="5029200" y="5735638"/>
            <a:ext cx="990600" cy="579437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宋体" panose="02010600030101010101" pitchFamily="2" charset="-122"/>
              </a:rPr>
              <a:t>6CO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endParaRPr lang="en-US" altLang="zh-CN" sz="3200" b="1" baseline="-25000">
              <a:latin typeface="宋体" panose="02010600030101010101" pitchFamily="2" charset="-122"/>
            </a:endParaRPr>
          </a:p>
        </p:txBody>
      </p:sp>
      <p:grpSp>
        <p:nvGrpSpPr>
          <p:cNvPr id="7181" name="组合 7180"/>
          <p:cNvGrpSpPr/>
          <p:nvPr/>
        </p:nvGrpSpPr>
        <p:grpSpPr>
          <a:xfrm>
            <a:off x="3733800" y="2916238"/>
            <a:ext cx="1676400" cy="457200"/>
            <a:chOff x="672" y="1344"/>
            <a:chExt cx="1056" cy="288"/>
          </a:xfrm>
        </p:grpSpPr>
        <p:sp>
          <p:nvSpPr>
            <p:cNvPr id="13322" name="文本框 7181"/>
            <p:cNvSpPr txBox="1"/>
            <p:nvPr/>
          </p:nvSpPr>
          <p:spPr>
            <a:xfrm>
              <a:off x="672" y="1344"/>
              <a:ext cx="48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300" b="1">
                  <a:solidFill>
                    <a:srgbClr val="669900"/>
                  </a:solidFill>
                  <a:latin typeface="宋体" panose="02010600030101010101" pitchFamily="2" charset="-122"/>
                </a:rPr>
                <a:t>4[H]</a:t>
              </a:r>
              <a:endParaRPr lang="en-US" altLang="zh-CN" sz="1300" b="1">
                <a:solidFill>
                  <a:srgbClr val="6699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23" name="直接连接符 7182"/>
            <p:cNvSpPr/>
            <p:nvPr/>
          </p:nvSpPr>
          <p:spPr>
            <a:xfrm flipH="1">
              <a:off x="1104" y="1344"/>
              <a:ext cx="624" cy="144"/>
            </a:xfrm>
            <a:prstGeom prst="line">
              <a:avLst/>
            </a:prstGeom>
            <a:ln w="28575" cap="flat" cmpd="sng">
              <a:solidFill>
                <a:srgbClr val="99CC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184" name="组合 7183"/>
          <p:cNvGrpSpPr/>
          <p:nvPr/>
        </p:nvGrpSpPr>
        <p:grpSpPr>
          <a:xfrm>
            <a:off x="5410200" y="2382838"/>
            <a:ext cx="2819400" cy="914400"/>
            <a:chOff x="2688" y="1056"/>
            <a:chExt cx="1776" cy="576"/>
          </a:xfrm>
        </p:grpSpPr>
        <p:sp>
          <p:nvSpPr>
            <p:cNvPr id="13325" name="十六角星 7184"/>
            <p:cNvSpPr/>
            <p:nvPr/>
          </p:nvSpPr>
          <p:spPr>
            <a:xfrm>
              <a:off x="3264" y="1296"/>
              <a:ext cx="356" cy="279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1404" tIns="45702" rIns="91404" bIns="45702" anchor="ctr"/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能</a:t>
              </a:r>
              <a:endParaRPr lang="zh-CN" altLang="en-US" sz="18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3326" name="任意多边形 7185"/>
            <p:cNvSpPr/>
            <p:nvPr/>
          </p:nvSpPr>
          <p:spPr>
            <a:xfrm>
              <a:off x="2688" y="1392"/>
              <a:ext cx="591" cy="96"/>
            </a:xfrm>
            <a:custGeom>
              <a:avLst/>
              <a:gdLst/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pathLst>
                <a:path w="21600" h="21600" fill="none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</a:path>
                <a:path w="21600" h="21600" stroke="0">
                  <a:moveTo>
                    <a:pt x="21600" y="21600"/>
                  </a:moveTo>
                  <a:cubicBezTo>
                    <a:pt x="21600" y="9671"/>
                    <a:pt x="26435" y="0"/>
                    <a:pt x="32400" y="0"/>
                  </a:cubicBezTo>
                  <a:cubicBezTo>
                    <a:pt x="38365" y="0"/>
                    <a:pt x="43200" y="9671"/>
                    <a:pt x="43200" y="21600"/>
                  </a:cubicBezTo>
                  <a:cubicBezTo>
                    <a:pt x="43200" y="23991"/>
                    <a:pt x="43006" y="26290"/>
                    <a:pt x="42648" y="28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7" name="文本框 7186"/>
            <p:cNvSpPr txBox="1"/>
            <p:nvPr/>
          </p:nvSpPr>
          <p:spPr>
            <a:xfrm>
              <a:off x="3936" y="1344"/>
              <a:ext cx="52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300" b="1">
                  <a:solidFill>
                    <a:srgbClr val="FF0000"/>
                  </a:solidFill>
                  <a:latin typeface="宋体" panose="02010600030101010101" pitchFamily="2" charset="-122"/>
                </a:rPr>
                <a:t>2ATP</a:t>
              </a:r>
              <a:endParaRPr lang="en-US" altLang="zh-CN" sz="1300" b="1">
                <a:solidFill>
                  <a:srgbClr val="FF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28" name="直接连接符 7187"/>
            <p:cNvSpPr/>
            <p:nvPr/>
          </p:nvSpPr>
          <p:spPr>
            <a:xfrm rot="-5400000" flipH="1">
              <a:off x="3744" y="1344"/>
              <a:ext cx="48" cy="336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29" name="直接连接符 7188"/>
            <p:cNvSpPr/>
            <p:nvPr/>
          </p:nvSpPr>
          <p:spPr>
            <a:xfrm rot="5400000" flipH="1" flipV="1">
              <a:off x="3648" y="1104"/>
              <a:ext cx="144" cy="336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30" name="文本框 7189"/>
            <p:cNvSpPr txBox="1"/>
            <p:nvPr/>
          </p:nvSpPr>
          <p:spPr>
            <a:xfrm>
              <a:off x="3888" y="1056"/>
              <a:ext cx="39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300" b="1">
                  <a:solidFill>
                    <a:srgbClr val="FF6600"/>
                  </a:solidFill>
                  <a:latin typeface="宋体" panose="02010600030101010101" pitchFamily="2" charset="-122"/>
                </a:rPr>
                <a:t>热</a:t>
              </a:r>
              <a:endParaRPr lang="zh-CN" altLang="en-US" sz="1300" b="1">
                <a:solidFill>
                  <a:srgbClr val="FF6600"/>
                </a:solidFill>
                <a:latin typeface="宋体" panose="02010600030101010101" pitchFamily="2" charset="-122"/>
              </a:endParaRPr>
            </a:p>
          </p:txBody>
        </p:sp>
      </p:grpSp>
      <p:grpSp>
        <p:nvGrpSpPr>
          <p:cNvPr id="7191" name="组合 7190"/>
          <p:cNvGrpSpPr/>
          <p:nvPr/>
        </p:nvGrpSpPr>
        <p:grpSpPr>
          <a:xfrm>
            <a:off x="5410200" y="4211638"/>
            <a:ext cx="2819400" cy="914400"/>
            <a:chOff x="2688" y="1056"/>
            <a:chExt cx="1776" cy="576"/>
          </a:xfrm>
        </p:grpSpPr>
        <p:sp>
          <p:nvSpPr>
            <p:cNvPr id="13332" name="十六角星 7191"/>
            <p:cNvSpPr/>
            <p:nvPr/>
          </p:nvSpPr>
          <p:spPr>
            <a:xfrm>
              <a:off x="3264" y="1296"/>
              <a:ext cx="356" cy="279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1404" tIns="45702" rIns="91404" bIns="45702" anchor="ctr"/>
            <a:p>
              <a:pPr algn="ctr" eaLnBrk="0" hangingPunct="0"/>
              <a:r>
                <a:rPr lang="zh-CN" altLang="en-US" sz="18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能</a:t>
              </a:r>
              <a:endParaRPr lang="zh-CN" altLang="en-US" sz="18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3333" name="任意多边形 7192"/>
            <p:cNvSpPr/>
            <p:nvPr/>
          </p:nvSpPr>
          <p:spPr>
            <a:xfrm>
              <a:off x="2688" y="1392"/>
              <a:ext cx="591" cy="96"/>
            </a:xfrm>
            <a:custGeom>
              <a:avLst/>
              <a:gdLst/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pathLst>
                <a:path w="21600" h="21600" fill="none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</a:path>
                <a:path w="21600" h="21600" stroke="0">
                  <a:moveTo>
                    <a:pt x="21600" y="21600"/>
                  </a:moveTo>
                  <a:cubicBezTo>
                    <a:pt x="21600" y="9671"/>
                    <a:pt x="26435" y="0"/>
                    <a:pt x="32400" y="0"/>
                  </a:cubicBezTo>
                  <a:cubicBezTo>
                    <a:pt x="38365" y="0"/>
                    <a:pt x="43200" y="9671"/>
                    <a:pt x="43200" y="21600"/>
                  </a:cubicBezTo>
                  <a:cubicBezTo>
                    <a:pt x="43200" y="23991"/>
                    <a:pt x="43006" y="26290"/>
                    <a:pt x="42648" y="284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4" name="文本框 7193"/>
            <p:cNvSpPr txBox="1"/>
            <p:nvPr/>
          </p:nvSpPr>
          <p:spPr>
            <a:xfrm>
              <a:off x="3936" y="1344"/>
              <a:ext cx="52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300" b="1">
                  <a:solidFill>
                    <a:srgbClr val="FF0000"/>
                  </a:solidFill>
                  <a:latin typeface="宋体" panose="02010600030101010101" pitchFamily="2" charset="-122"/>
                </a:rPr>
                <a:t>2ATP</a:t>
              </a:r>
              <a:endParaRPr lang="en-US" altLang="zh-CN" sz="1300" b="1">
                <a:solidFill>
                  <a:srgbClr val="FF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35" name="直接连接符 7194"/>
            <p:cNvSpPr/>
            <p:nvPr/>
          </p:nvSpPr>
          <p:spPr>
            <a:xfrm rot="-5400000" flipH="1">
              <a:off x="3744" y="1344"/>
              <a:ext cx="48" cy="336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36" name="直接连接符 7195"/>
            <p:cNvSpPr/>
            <p:nvPr/>
          </p:nvSpPr>
          <p:spPr>
            <a:xfrm rot="5400000" flipH="1" flipV="1">
              <a:off x="3648" y="1104"/>
              <a:ext cx="144" cy="336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37" name="文本框 7196"/>
            <p:cNvSpPr txBox="1"/>
            <p:nvPr/>
          </p:nvSpPr>
          <p:spPr>
            <a:xfrm>
              <a:off x="3888" y="1056"/>
              <a:ext cx="39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300" b="1">
                  <a:solidFill>
                    <a:srgbClr val="FF6600"/>
                  </a:solidFill>
                  <a:latin typeface="宋体" panose="02010600030101010101" pitchFamily="2" charset="-122"/>
                </a:rPr>
                <a:t>热</a:t>
              </a:r>
              <a:endParaRPr lang="zh-CN" altLang="en-US" sz="1300" b="1">
                <a:solidFill>
                  <a:srgbClr val="FF6600"/>
                </a:solidFill>
                <a:latin typeface="宋体" panose="02010600030101010101" pitchFamily="2" charset="-122"/>
              </a:endParaRPr>
            </a:p>
          </p:txBody>
        </p:sp>
      </p:grpSp>
      <p:grpSp>
        <p:nvGrpSpPr>
          <p:cNvPr id="7198" name="组合 7197"/>
          <p:cNvGrpSpPr/>
          <p:nvPr/>
        </p:nvGrpSpPr>
        <p:grpSpPr>
          <a:xfrm>
            <a:off x="5410200" y="3678238"/>
            <a:ext cx="1828800" cy="2133600"/>
            <a:chOff x="2592" y="1968"/>
            <a:chExt cx="1152" cy="1344"/>
          </a:xfrm>
        </p:grpSpPr>
        <p:sp>
          <p:nvSpPr>
            <p:cNvPr id="13339" name="文本框 7198"/>
            <p:cNvSpPr txBox="1"/>
            <p:nvPr/>
          </p:nvSpPr>
          <p:spPr>
            <a:xfrm>
              <a:off x="2592" y="2400"/>
              <a:ext cx="288" cy="256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>
                  <a:solidFill>
                    <a:srgbClr val="CC0099"/>
                  </a:solidFill>
                  <a:latin typeface="宋体" panose="02010600030101010101" pitchFamily="2" charset="-122"/>
                </a:rPr>
                <a:t>酶</a:t>
              </a:r>
              <a:endParaRPr lang="zh-CN" altLang="en-US" sz="2000" b="1">
                <a:solidFill>
                  <a:srgbClr val="CC0099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40" name="直接连接符 7199"/>
            <p:cNvSpPr/>
            <p:nvPr/>
          </p:nvSpPr>
          <p:spPr>
            <a:xfrm>
              <a:off x="2592" y="1968"/>
              <a:ext cx="0" cy="1344"/>
            </a:xfrm>
            <a:prstGeom prst="line">
              <a:avLst/>
            </a:prstGeom>
            <a:ln w="76200" cap="flat" cmpd="sng">
              <a:solidFill>
                <a:srgbClr val="FF99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41" name="文本框 7200"/>
            <p:cNvSpPr txBox="1"/>
            <p:nvPr/>
          </p:nvSpPr>
          <p:spPr>
            <a:xfrm>
              <a:off x="3072" y="2064"/>
              <a:ext cx="672" cy="371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宋体" panose="02010600030101010101" pitchFamily="2" charset="-122"/>
                </a:rPr>
                <a:t>6H</a:t>
              </a:r>
              <a:r>
                <a:rPr lang="en-US" altLang="zh-CN" sz="3200" b="1" baseline="-25000">
                  <a:latin typeface="宋体" panose="02010600030101010101" pitchFamily="2" charset="-122"/>
                </a:rPr>
                <a:t>2</a:t>
              </a:r>
              <a:r>
                <a:rPr lang="en-US" altLang="zh-CN" sz="3200" b="1">
                  <a:latin typeface="宋体" panose="02010600030101010101" pitchFamily="2" charset="-122"/>
                </a:rPr>
                <a:t>O</a:t>
              </a:r>
              <a:endParaRPr lang="en-US" altLang="zh-CN" sz="3200" b="1" baseline="-25000">
                <a:latin typeface="宋体" panose="02010600030101010101" pitchFamily="2" charset="-122"/>
              </a:endParaRPr>
            </a:p>
          </p:txBody>
        </p:sp>
        <p:sp>
          <p:nvSpPr>
            <p:cNvPr id="13342" name="直接连接符 7201"/>
            <p:cNvSpPr/>
            <p:nvPr/>
          </p:nvSpPr>
          <p:spPr>
            <a:xfrm flipH="1">
              <a:off x="2592" y="2256"/>
              <a:ext cx="480" cy="141"/>
            </a:xfrm>
            <a:prstGeom prst="line">
              <a:avLst/>
            </a:prstGeom>
            <a:ln w="28575" cap="flat" cmpd="sng">
              <a:solidFill>
                <a:srgbClr val="FF99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203" name="组合 7202"/>
          <p:cNvGrpSpPr/>
          <p:nvPr/>
        </p:nvGrpSpPr>
        <p:grpSpPr>
          <a:xfrm>
            <a:off x="3722688" y="4816475"/>
            <a:ext cx="1687512" cy="528638"/>
            <a:chOff x="603" y="1389"/>
            <a:chExt cx="1125" cy="333"/>
          </a:xfrm>
        </p:grpSpPr>
        <p:sp>
          <p:nvSpPr>
            <p:cNvPr id="13344" name="文本框 7203"/>
            <p:cNvSpPr txBox="1"/>
            <p:nvPr/>
          </p:nvSpPr>
          <p:spPr>
            <a:xfrm>
              <a:off x="603" y="1434"/>
              <a:ext cx="62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300" b="1">
                  <a:solidFill>
                    <a:srgbClr val="669900"/>
                  </a:solidFill>
                  <a:latin typeface="宋体" panose="02010600030101010101" pitchFamily="2" charset="-122"/>
                </a:rPr>
                <a:t>20[H]</a:t>
              </a:r>
              <a:endParaRPr lang="en-US" altLang="zh-CN" sz="1300" b="1">
                <a:solidFill>
                  <a:srgbClr val="6699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45" name="直接连接符 7204"/>
            <p:cNvSpPr/>
            <p:nvPr/>
          </p:nvSpPr>
          <p:spPr>
            <a:xfrm flipH="1">
              <a:off x="1210" y="1389"/>
              <a:ext cx="518" cy="144"/>
            </a:xfrm>
            <a:prstGeom prst="line">
              <a:avLst/>
            </a:prstGeom>
            <a:ln w="28575" cap="flat" cmpd="sng">
              <a:solidFill>
                <a:srgbClr val="99CC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206" name="文本框 7205"/>
          <p:cNvSpPr txBox="1"/>
          <p:nvPr/>
        </p:nvSpPr>
        <p:spPr>
          <a:xfrm>
            <a:off x="1939925" y="5735638"/>
            <a:ext cx="1219200" cy="579437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宋体" panose="02010600030101010101" pitchFamily="2" charset="-122"/>
              </a:rPr>
              <a:t>12H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latin typeface="宋体" panose="02010600030101010101" pitchFamily="2" charset="-122"/>
              </a:rPr>
              <a:t>O</a:t>
            </a:r>
            <a:endParaRPr lang="en-US" altLang="zh-CN" sz="3200" b="1" baseline="-25000">
              <a:latin typeface="宋体" panose="02010600030101010101" pitchFamily="2" charset="-122"/>
            </a:endParaRPr>
          </a:p>
        </p:txBody>
      </p:sp>
      <p:sp>
        <p:nvSpPr>
          <p:cNvPr id="8228" name="文本框 7207"/>
          <p:cNvSpPr txBox="1"/>
          <p:nvPr/>
        </p:nvSpPr>
        <p:spPr>
          <a:xfrm>
            <a:off x="2236788" y="2782888"/>
            <a:ext cx="990600" cy="579437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宋体" panose="02010600030101010101" pitchFamily="2" charset="-122"/>
              </a:rPr>
              <a:t>6O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endParaRPr lang="en-US" altLang="zh-CN" sz="3200" b="1" baseline="-25000">
              <a:latin typeface="宋体" panose="02010600030101010101" pitchFamily="2" charset="-122"/>
            </a:endParaRPr>
          </a:p>
        </p:txBody>
      </p:sp>
      <p:grpSp>
        <p:nvGrpSpPr>
          <p:cNvPr id="7213" name="组合 7212"/>
          <p:cNvGrpSpPr/>
          <p:nvPr/>
        </p:nvGrpSpPr>
        <p:grpSpPr>
          <a:xfrm>
            <a:off x="828675" y="4664075"/>
            <a:ext cx="2676525" cy="1371600"/>
            <a:chOff x="432" y="2352"/>
            <a:chExt cx="1686" cy="864"/>
          </a:xfrm>
        </p:grpSpPr>
        <p:sp>
          <p:nvSpPr>
            <p:cNvPr id="13349" name="十六角星 7213"/>
            <p:cNvSpPr/>
            <p:nvPr/>
          </p:nvSpPr>
          <p:spPr>
            <a:xfrm>
              <a:off x="1008" y="2448"/>
              <a:ext cx="576" cy="576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1404" tIns="45702" rIns="91404" bIns="45702" anchor="ctr"/>
            <a:p>
              <a:pPr algn="ctr" eaLnBrk="0" hangingPunct="0"/>
              <a:r>
                <a:rPr lang="zh-CN" altLang="en-US" sz="20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能</a:t>
              </a:r>
              <a:endParaRPr lang="zh-CN" altLang="en-US" sz="20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3350" name="文本框 7214"/>
            <p:cNvSpPr txBox="1"/>
            <p:nvPr/>
          </p:nvSpPr>
          <p:spPr>
            <a:xfrm>
              <a:off x="432" y="2928"/>
              <a:ext cx="62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300" b="1">
                  <a:solidFill>
                    <a:srgbClr val="FF0000"/>
                  </a:solidFill>
                  <a:latin typeface="宋体" panose="02010600030101010101" pitchFamily="2" charset="-122"/>
                </a:rPr>
                <a:t>34ATP</a:t>
              </a:r>
              <a:endParaRPr lang="en-US" altLang="zh-CN" sz="1300" b="1">
                <a:solidFill>
                  <a:srgbClr val="FF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3351" name="直接连接符 7215"/>
            <p:cNvSpPr/>
            <p:nvPr/>
          </p:nvSpPr>
          <p:spPr>
            <a:xfrm rot="1800000" flipH="1">
              <a:off x="1652" y="2447"/>
              <a:ext cx="466" cy="412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52" name="直接连接符 7216"/>
            <p:cNvSpPr/>
            <p:nvPr/>
          </p:nvSpPr>
          <p:spPr>
            <a:xfrm flipH="1" flipV="1">
              <a:off x="864" y="2448"/>
              <a:ext cx="192" cy="24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53" name="直接连接符 7217"/>
            <p:cNvSpPr/>
            <p:nvPr/>
          </p:nvSpPr>
          <p:spPr>
            <a:xfrm flipH="1">
              <a:off x="816" y="2832"/>
              <a:ext cx="240" cy="14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13354" name="文本框 7218"/>
            <p:cNvSpPr txBox="1"/>
            <p:nvPr/>
          </p:nvSpPr>
          <p:spPr>
            <a:xfrm>
              <a:off x="528" y="2352"/>
              <a:ext cx="39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300" b="1">
                  <a:solidFill>
                    <a:srgbClr val="FF6600"/>
                  </a:solidFill>
                  <a:latin typeface="宋体" panose="02010600030101010101" pitchFamily="2" charset="-122"/>
                </a:rPr>
                <a:t>热</a:t>
              </a:r>
              <a:endParaRPr lang="zh-CN" altLang="en-US" sz="1300" b="1">
                <a:solidFill>
                  <a:srgbClr val="FF6600"/>
                </a:solidFill>
                <a:latin typeface="宋体" panose="02010600030101010101" pitchFamily="2" charset="-122"/>
              </a:endParaRPr>
            </a:p>
          </p:txBody>
        </p:sp>
      </p:grpSp>
      <p:sp>
        <p:nvSpPr>
          <p:cNvPr id="7220" name="文本框 7219"/>
          <p:cNvSpPr txBox="1"/>
          <p:nvPr/>
        </p:nvSpPr>
        <p:spPr>
          <a:xfrm>
            <a:off x="6113463" y="5959475"/>
            <a:ext cx="1600200" cy="579438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CC"/>
                </a:solidFill>
                <a:latin typeface="宋体" panose="02010600030101010101" pitchFamily="2" charset="-122"/>
              </a:rPr>
              <a:t>线粒体</a:t>
            </a:r>
            <a:endParaRPr lang="zh-CN" altLang="en-US" sz="3200" b="1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sp>
        <p:nvSpPr>
          <p:cNvPr id="7221" name="文本框 7220"/>
          <p:cNvSpPr txBox="1"/>
          <p:nvPr/>
        </p:nvSpPr>
        <p:spPr>
          <a:xfrm>
            <a:off x="681038" y="2095500"/>
            <a:ext cx="2286000" cy="579438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CC"/>
                </a:solidFill>
                <a:latin typeface="宋体" panose="02010600030101010101" pitchFamily="2" charset="-122"/>
              </a:rPr>
              <a:t>细胞质基质</a:t>
            </a:r>
            <a:endParaRPr lang="zh-CN" altLang="en-US" sz="3200" b="1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sp>
        <p:nvSpPr>
          <p:cNvPr id="7222" name="文本框 7221"/>
          <p:cNvSpPr txBox="1"/>
          <p:nvPr/>
        </p:nvSpPr>
        <p:spPr>
          <a:xfrm>
            <a:off x="4800600" y="4135438"/>
            <a:ext cx="5889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C0099"/>
                </a:solidFill>
                <a:latin typeface="宋体" panose="02010600030101010101" pitchFamily="2" charset="-122"/>
              </a:rPr>
              <a:t>②</a:t>
            </a:r>
            <a:endParaRPr lang="en-US" altLang="zh-CN" sz="3200" b="1">
              <a:solidFill>
                <a:srgbClr val="CC0099"/>
              </a:solidFill>
              <a:latin typeface="宋体" panose="02010600030101010101" pitchFamily="2" charset="-122"/>
            </a:endParaRPr>
          </a:p>
        </p:txBody>
      </p:sp>
      <p:sp>
        <p:nvSpPr>
          <p:cNvPr id="7223" name="文本框 7222"/>
          <p:cNvSpPr txBox="1"/>
          <p:nvPr/>
        </p:nvSpPr>
        <p:spPr>
          <a:xfrm>
            <a:off x="4816475" y="2459038"/>
            <a:ext cx="5889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C0099"/>
                </a:solidFill>
                <a:latin typeface="宋体" panose="02010600030101010101" pitchFamily="2" charset="-122"/>
              </a:rPr>
              <a:t>①</a:t>
            </a:r>
            <a:endParaRPr lang="en-US" altLang="zh-CN" sz="3200" b="1">
              <a:solidFill>
                <a:srgbClr val="CC0099"/>
              </a:solidFill>
              <a:latin typeface="宋体" panose="02010600030101010101" pitchFamily="2" charset="-122"/>
            </a:endParaRPr>
          </a:p>
        </p:txBody>
      </p:sp>
      <p:sp>
        <p:nvSpPr>
          <p:cNvPr id="7224" name="文本框 7223"/>
          <p:cNvSpPr txBox="1"/>
          <p:nvPr/>
        </p:nvSpPr>
        <p:spPr>
          <a:xfrm>
            <a:off x="3146425" y="3740150"/>
            <a:ext cx="5889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C0099"/>
                </a:solidFill>
                <a:latin typeface="宋体" panose="02010600030101010101" pitchFamily="2" charset="-122"/>
              </a:rPr>
              <a:t>③</a:t>
            </a:r>
            <a:endParaRPr lang="en-US" altLang="zh-CN" sz="3200" b="1">
              <a:solidFill>
                <a:srgbClr val="CC0099"/>
              </a:solidFill>
              <a:latin typeface="宋体" panose="02010600030101010101" pitchFamily="2" charset="-122"/>
            </a:endParaRPr>
          </a:p>
        </p:txBody>
      </p:sp>
      <p:sp>
        <p:nvSpPr>
          <p:cNvPr id="7" name="左箭头 6"/>
          <p:cNvSpPr/>
          <p:nvPr/>
        </p:nvSpPr>
        <p:spPr>
          <a:xfrm>
            <a:off x="3779838" y="4005263"/>
            <a:ext cx="360363" cy="7143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8" name="上下箭头 7"/>
          <p:cNvSpPr/>
          <p:nvPr/>
        </p:nvSpPr>
        <p:spPr>
          <a:xfrm>
            <a:off x="4100513" y="3286125"/>
            <a:ext cx="76200" cy="1516063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9" name="右弧形箭头 8"/>
          <p:cNvSpPr/>
          <p:nvPr/>
        </p:nvSpPr>
        <p:spPr>
          <a:xfrm>
            <a:off x="3205163" y="3286125"/>
            <a:ext cx="504825" cy="2662238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11" name="文本框 7198"/>
          <p:cNvSpPr txBox="1"/>
          <p:nvPr/>
        </p:nvSpPr>
        <p:spPr>
          <a:xfrm>
            <a:off x="3168650" y="4419600"/>
            <a:ext cx="457200" cy="396875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CC0099"/>
                </a:solidFill>
                <a:latin typeface="宋体" panose="02010600030101010101" pitchFamily="2" charset="-122"/>
              </a:rPr>
              <a:t>酶</a:t>
            </a:r>
            <a:endParaRPr lang="zh-CN" altLang="en-US" sz="2000" b="1">
              <a:solidFill>
                <a:srgbClr val="CC0099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16475" y="3186113"/>
            <a:ext cx="1412875" cy="531813"/>
          </a:xfrm>
          <a:prstGeom prst="rect">
            <a:avLst/>
          </a:prstGeom>
          <a:solidFill>
            <a:schemeClr val="lt1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r>
              <a:rPr lang="en-US" altLang="zh-CN" strike="noStrike" noProof="1"/>
              <a:t>2C</a:t>
            </a:r>
            <a:r>
              <a:rPr lang="en-US" altLang="zh-CN" strike="noStrike" baseline="-25000" noProof="1"/>
              <a:t>3</a:t>
            </a:r>
            <a:r>
              <a:rPr lang="en-US" altLang="zh-CN" strike="noStrike" noProof="1"/>
              <a:t>H</a:t>
            </a:r>
            <a:r>
              <a:rPr lang="en-US" altLang="zh-CN" strike="noStrike" baseline="-25000" noProof="1"/>
              <a:t>4</a:t>
            </a:r>
            <a:r>
              <a:rPr lang="en-US" altLang="zh-CN" strike="noStrike" noProof="1"/>
              <a:t>O</a:t>
            </a:r>
            <a:r>
              <a:rPr lang="en-US" altLang="zh-CN" strike="noStrike" baseline="-25000" noProof="1"/>
              <a:t>3</a:t>
            </a:r>
            <a:endParaRPr lang="en-US" altLang="zh-CN" strike="noStrike" baseline="-25000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21000"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21000"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4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ldLvl="0" animBg="1"/>
      <p:bldP spid="7179" grpId="0" bldLvl="0" animBg="1"/>
      <p:bldP spid="7206" grpId="0" bldLvl="0" animBg="1"/>
      <p:bldP spid="8228" grpId="0" bldLvl="0" animBg="1"/>
      <p:bldP spid="7220" grpId="0" bldLvl="0" animBg="1"/>
      <p:bldP spid="7221" grpId="0" bldLvl="0" animBg="1"/>
      <p:bldP spid="7222" grpId="0"/>
      <p:bldP spid="7223" grpId="0"/>
      <p:bldP spid="7224" grpId="0"/>
      <p:bldP spid="7" grpId="0" bldLvl="0" animBg="1"/>
      <p:bldP spid="8" grpId="0" animBg="1"/>
      <p:bldP spid="9" grpId="0" animBg="1"/>
      <p:bldP spid="11" grpId="0" bldLvl="0" animBg="1"/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156673"/>
          <p:cNvSpPr txBox="1"/>
          <p:nvPr/>
        </p:nvSpPr>
        <p:spPr>
          <a:xfrm>
            <a:off x="684213" y="476250"/>
            <a:ext cx="61214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有氧呼吸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过程分解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75" name="文本框 156674"/>
          <p:cNvSpPr txBox="1"/>
          <p:nvPr/>
        </p:nvSpPr>
        <p:spPr>
          <a:xfrm>
            <a:off x="990600" y="1341438"/>
            <a:ext cx="35814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第一阶段：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76" name="文本框 156675"/>
          <p:cNvSpPr txBox="1"/>
          <p:nvPr/>
        </p:nvSpPr>
        <p:spPr>
          <a:xfrm>
            <a:off x="609600" y="2012950"/>
            <a:ext cx="1801813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H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endParaRPr lang="en-US" altLang="zh-CN" sz="2800" b="1" baseline="-250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77" name="直接连接符 156676"/>
          <p:cNvSpPr/>
          <p:nvPr/>
        </p:nvSpPr>
        <p:spPr>
          <a:xfrm flipV="1">
            <a:off x="2051050" y="2428875"/>
            <a:ext cx="596900" cy="15875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156678" name="文本框 156677"/>
          <p:cNvSpPr txBox="1"/>
          <p:nvPr/>
        </p:nvSpPr>
        <p:spPr>
          <a:xfrm>
            <a:off x="2097088" y="1944688"/>
            <a:ext cx="515937" cy="4889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酶</a:t>
            </a:r>
            <a:endParaRPr lang="zh-CN" altLang="en-US" sz="2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679" name="文本框 156678"/>
          <p:cNvSpPr txBox="1"/>
          <p:nvPr/>
        </p:nvSpPr>
        <p:spPr>
          <a:xfrm>
            <a:off x="5792788" y="2089150"/>
            <a:ext cx="280828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+4[H] + 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能量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80" name="文本框 156679"/>
          <p:cNvSpPr txBox="1"/>
          <p:nvPr/>
        </p:nvSpPr>
        <p:spPr>
          <a:xfrm>
            <a:off x="2773363" y="1341438"/>
            <a:ext cx="1960562" cy="517525"/>
          </a:xfrm>
          <a:prstGeom prst="rect">
            <a:avLst/>
          </a:prstGeom>
          <a:noFill/>
          <a:ln w="25400" cap="flat" cmpd="sng">
            <a:solidFill>
              <a:srgbClr val="FF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细胞质基质</a:t>
            </a:r>
            <a:endParaRPr lang="zh-CN" altLang="en-US" sz="2800" b="1" dirty="0">
              <a:solidFill>
                <a:srgbClr val="FF33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81" name="矩形 156680"/>
          <p:cNvSpPr/>
          <p:nvPr/>
        </p:nvSpPr>
        <p:spPr>
          <a:xfrm>
            <a:off x="381000" y="1341438"/>
            <a:ext cx="566738" cy="549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endParaRPr lang="zh-CN" altLang="en-US" sz="3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682" name="文本框 156681"/>
          <p:cNvSpPr txBox="1"/>
          <p:nvPr/>
        </p:nvSpPr>
        <p:spPr>
          <a:xfrm>
            <a:off x="971550" y="3213100"/>
            <a:ext cx="183673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第二阶段：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83" name="直接连接符 156682"/>
          <p:cNvSpPr/>
          <p:nvPr/>
        </p:nvSpPr>
        <p:spPr>
          <a:xfrm flipV="1">
            <a:off x="4786313" y="4291013"/>
            <a:ext cx="673100" cy="19050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156684" name="文本框 156683"/>
          <p:cNvSpPr txBox="1"/>
          <p:nvPr/>
        </p:nvSpPr>
        <p:spPr>
          <a:xfrm>
            <a:off x="4784725" y="3819525"/>
            <a:ext cx="515938" cy="4889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酶</a:t>
            </a:r>
            <a:endParaRPr lang="zh-CN" altLang="en-US" sz="2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685" name="文本框 156684"/>
          <p:cNvSpPr txBox="1"/>
          <p:nvPr/>
        </p:nvSpPr>
        <p:spPr>
          <a:xfrm>
            <a:off x="5505450" y="3948113"/>
            <a:ext cx="4114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6CO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 +20[H] + 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能量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86" name="文本框 156685"/>
          <p:cNvSpPr txBox="1"/>
          <p:nvPr/>
        </p:nvSpPr>
        <p:spPr>
          <a:xfrm>
            <a:off x="2660650" y="3155950"/>
            <a:ext cx="1960563" cy="517525"/>
          </a:xfrm>
          <a:prstGeom prst="rect">
            <a:avLst/>
          </a:prstGeom>
          <a:noFill/>
          <a:ln w="25400" cap="flat" cmpd="sng">
            <a:solidFill>
              <a:srgbClr val="FF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线粒体基质</a:t>
            </a:r>
            <a:endParaRPr lang="zh-CN" altLang="en-US" sz="2800" b="1" dirty="0">
              <a:solidFill>
                <a:srgbClr val="FF33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87" name="矩形 156686"/>
          <p:cNvSpPr/>
          <p:nvPr/>
        </p:nvSpPr>
        <p:spPr>
          <a:xfrm>
            <a:off x="381000" y="3213100"/>
            <a:ext cx="566738" cy="549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endParaRPr lang="zh-CN" altLang="en-US" sz="3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689" name="文本框 156688"/>
          <p:cNvSpPr txBox="1"/>
          <p:nvPr/>
        </p:nvSpPr>
        <p:spPr>
          <a:xfrm>
            <a:off x="900113" y="5035550"/>
            <a:ext cx="2055812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第三阶段：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90" name="直接连接符 156689"/>
          <p:cNvSpPr/>
          <p:nvPr/>
        </p:nvSpPr>
        <p:spPr>
          <a:xfrm>
            <a:off x="3046413" y="6092825"/>
            <a:ext cx="990600" cy="0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156691" name="文本框 156690"/>
          <p:cNvSpPr txBox="1"/>
          <p:nvPr/>
        </p:nvSpPr>
        <p:spPr>
          <a:xfrm>
            <a:off x="3198813" y="5608638"/>
            <a:ext cx="515937" cy="4889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酶</a:t>
            </a:r>
            <a:endParaRPr lang="zh-CN" altLang="en-US" sz="2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692" name="文本框 156691"/>
          <p:cNvSpPr txBox="1"/>
          <p:nvPr/>
        </p:nvSpPr>
        <p:spPr>
          <a:xfrm>
            <a:off x="4189413" y="5729288"/>
            <a:ext cx="41148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12H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O  +  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能量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93" name="文本框 156692"/>
          <p:cNvSpPr txBox="1"/>
          <p:nvPr/>
        </p:nvSpPr>
        <p:spPr>
          <a:xfrm>
            <a:off x="2628900" y="5014913"/>
            <a:ext cx="2317750" cy="517525"/>
          </a:xfrm>
          <a:prstGeom prst="rect">
            <a:avLst/>
          </a:prstGeom>
          <a:noFill/>
          <a:ln w="25400" cap="flat" cmpd="sng">
            <a:solidFill>
              <a:srgbClr val="FF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线粒体内膜上</a:t>
            </a:r>
            <a:endParaRPr lang="zh-CN" altLang="en-US" sz="2800" b="1" dirty="0">
              <a:solidFill>
                <a:srgbClr val="FF33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94" name="矩形 156693"/>
          <p:cNvSpPr/>
          <p:nvPr/>
        </p:nvSpPr>
        <p:spPr>
          <a:xfrm>
            <a:off x="404813" y="5013325"/>
            <a:ext cx="566737" cy="549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endParaRPr lang="zh-CN" altLang="en-US" sz="3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695" name="矩形 156694"/>
          <p:cNvSpPr/>
          <p:nvPr/>
        </p:nvSpPr>
        <p:spPr>
          <a:xfrm>
            <a:off x="684213" y="5702300"/>
            <a:ext cx="2076450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24[H] + 6O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en-US" altLang="zh-CN" sz="2800" b="1" baseline="-250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696" name="矩形 156695"/>
          <p:cNvSpPr/>
          <p:nvPr/>
        </p:nvSpPr>
        <p:spPr>
          <a:xfrm>
            <a:off x="3524250" y="3970338"/>
            <a:ext cx="10096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+6H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endParaRPr lang="en-US" altLang="zh-CN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702" name="矩形 156701"/>
          <p:cNvSpPr/>
          <p:nvPr/>
        </p:nvSpPr>
        <p:spPr>
          <a:xfrm>
            <a:off x="6486525" y="5751513"/>
            <a:ext cx="1692275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/>
            <a:r>
              <a:rPr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（大量）</a:t>
            </a:r>
            <a:endParaRPr lang="zh-CN" altLang="en-US" sz="2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703" name="矩形 156702"/>
          <p:cNvSpPr/>
          <p:nvPr/>
        </p:nvSpPr>
        <p:spPr>
          <a:xfrm>
            <a:off x="7380288" y="4524375"/>
            <a:ext cx="1512887" cy="4889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（少量）</a:t>
            </a:r>
            <a:endParaRPr lang="zh-CN" altLang="en-US" sz="2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6704" name="矩形 156703"/>
          <p:cNvSpPr/>
          <p:nvPr/>
        </p:nvSpPr>
        <p:spPr>
          <a:xfrm>
            <a:off x="7824788" y="2133600"/>
            <a:ext cx="1677987" cy="4889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（少量） </a:t>
            </a:r>
            <a:endParaRPr lang="zh-CN" altLang="en-US" sz="2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59075" y="2095500"/>
            <a:ext cx="3019425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H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）丙酮酸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7525" y="4016375"/>
            <a:ext cx="3019425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H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r>
              <a:rPr lang="en-US" altLang="zh-CN" sz="2800" b="1" baseline="-250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）丙酮酸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/>
      <p:bldP spid="156676" grpId="0"/>
      <p:bldP spid="156678" grpId="0"/>
      <p:bldP spid="156679" grpId="0"/>
      <p:bldP spid="156680" grpId="0" bldLvl="0" animBg="1"/>
      <p:bldP spid="156681" grpId="0"/>
      <p:bldP spid="156682" grpId="0"/>
      <p:bldP spid="156684" grpId="0"/>
      <p:bldP spid="156685" grpId="0"/>
      <p:bldP spid="156686" grpId="0" bldLvl="0" animBg="1"/>
      <p:bldP spid="156687" grpId="0"/>
      <p:bldP spid="156689" grpId="0"/>
      <p:bldP spid="156691" grpId="0"/>
      <p:bldP spid="156692" grpId="0"/>
      <p:bldP spid="156693" grpId="0" animBg="1"/>
      <p:bldP spid="156694" grpId="0"/>
      <p:bldP spid="156695" grpId="0"/>
      <p:bldP spid="156696" grpId="0"/>
      <p:bldP spid="156702" grpId="0"/>
      <p:bldP spid="156703" grpId="0"/>
      <p:bldP spid="156704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7001" name="文本框 127000"/>
          <p:cNvSpPr txBox="1"/>
          <p:nvPr/>
        </p:nvSpPr>
        <p:spPr>
          <a:xfrm>
            <a:off x="5651500" y="5805488"/>
            <a:ext cx="3862388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300" b="1" dirty="0">
                <a:latin typeface="楷体" panose="02010609060101010101" pitchFamily="49" charset="-122"/>
                <a:ea typeface="楷体" panose="02010609060101010101" pitchFamily="49" charset="-122"/>
              </a:rPr>
              <a:t>（马铃薯块茎、玉米胚、动物肌细胞、</a:t>
            </a:r>
            <a:r>
              <a:rPr lang="zh-CN" altLang="en-US" sz="1300" b="1" u="sng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乳酸菌</a:t>
            </a:r>
            <a:r>
              <a:rPr lang="zh-CN" altLang="en-US" sz="1300" b="1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13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62088" y="5799138"/>
            <a:ext cx="2570162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30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1300" b="1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大部分高等植物、</a:t>
            </a:r>
            <a:r>
              <a:rPr lang="zh-CN" altLang="en-US" sz="1300" b="1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  <a:hlinkClick r:id="rId1" action="ppaction://hlinksldjump"/>
              </a:rPr>
              <a:t>酵母菌</a:t>
            </a:r>
            <a:r>
              <a:rPr lang="en-US" altLang="zh-CN" sz="130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endParaRPr lang="en-US" altLang="zh-CN" sz="13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507" name="Rectangle 2"/>
          <p:cNvSpPr>
            <a:spLocks noGrp="1"/>
          </p:cNvSpPr>
          <p:nvPr>
            <p:ph sz="half" idx="1"/>
          </p:nvPr>
        </p:nvSpPr>
        <p:spPr>
          <a:xfrm>
            <a:off x="348615" y="637223"/>
            <a:ext cx="6804025" cy="685800"/>
          </a:xfrm>
          <a:noFill/>
          <a:ln>
            <a:noFill/>
          </a:ln>
        </p:spPr>
        <p:txBody>
          <a:bodyPr wrap="square" lIns="91440" tIns="45720" rIns="91440" bIns="45720" anchor="t">
            <a:normAutofit fontScale="90000"/>
          </a:bodyPr>
          <a:lstStyle>
            <a:lvl1pPr lvl="0">
              <a:buClrTx/>
              <a:buSzTx/>
              <a:buFont typeface="Arial" panose="020B0604020202020204" pitchFamily="34" charset="0"/>
              <a:defRPr sz="2800"/>
            </a:lvl1pPr>
            <a:lvl2pPr lvl="1">
              <a:buClrTx/>
              <a:buSzTx/>
              <a:buFont typeface="Arial" panose="020B0604020202020204" pitchFamily="34" charset="0"/>
              <a:defRPr sz="2400"/>
            </a:lvl2pPr>
            <a:lvl3pPr lvl="2">
              <a:buClrTx/>
              <a:buSzTx/>
              <a:buFont typeface="Arial" panose="020B0604020202020204" pitchFamily="34" charset="0"/>
              <a:defRPr sz="2000"/>
            </a:lvl3pPr>
            <a:lvl4pPr lvl="3">
              <a:buClrTx/>
              <a:buSzTx/>
              <a:buFont typeface="Arial" panose="020B0604020202020204" pitchFamily="34" charset="0"/>
              <a:defRPr sz="1800"/>
            </a:lvl4pPr>
            <a:lvl5pPr lvl="4">
              <a:buClrTx/>
              <a:buSzTx/>
              <a:buFont typeface="Arial" panose="020B0604020202020204" pitchFamily="34" charset="0"/>
              <a:defRPr sz="1800"/>
            </a:lvl5pPr>
          </a:lstStyle>
          <a:p>
            <a:pPr lvl="0">
              <a:lnSpc>
                <a:spcPct val="80000"/>
              </a:lnSpc>
              <a:buClr>
                <a:schemeClr val="tx1"/>
              </a:buClr>
              <a:buNone/>
            </a:pPr>
            <a:r>
              <a:rPr lang="zh-CN" altLang="en-US" sz="3600" dirty="0">
                <a:solidFill>
                  <a:schemeClr val="accent2"/>
                </a:solidFill>
              </a:rPr>
              <a:t>无氧呼吸</a:t>
            </a:r>
            <a:r>
              <a:rPr lang="zh-CN" altLang="en-US" sz="3200" b="1" dirty="0">
                <a:solidFill>
                  <a:srgbClr val="000000"/>
                </a:solidFill>
              </a:rPr>
              <a:t>过程分解：</a:t>
            </a:r>
            <a:r>
              <a:rPr lang="zh-CN" altLang="en-US" sz="2400" b="1" dirty="0">
                <a:solidFill>
                  <a:srgbClr val="FF0000"/>
                </a:solidFill>
              </a:rPr>
              <a:t>（在细胞质基质中进行）</a:t>
            </a:r>
            <a:endParaRPr lang="zh-CN" altLang="en-US" sz="2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6981" name="Text Box 5"/>
          <p:cNvSpPr txBox="1"/>
          <p:nvPr/>
        </p:nvSpPr>
        <p:spPr>
          <a:xfrm>
            <a:off x="4505325" y="1914525"/>
            <a:ext cx="1752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000066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3200" baseline="-25000">
                <a:solidFill>
                  <a:srgbClr val="000066"/>
                </a:solidFill>
                <a:latin typeface="Times New Roman" panose="02020603050405020304" pitchFamily="18" charset="0"/>
              </a:rPr>
              <a:t>6</a:t>
            </a:r>
            <a:r>
              <a:rPr lang="en-US" altLang="zh-CN" sz="3200">
                <a:solidFill>
                  <a:srgbClr val="000066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aseline="-25000">
                <a:solidFill>
                  <a:srgbClr val="000066"/>
                </a:solidFill>
                <a:latin typeface="Times New Roman" panose="02020603050405020304" pitchFamily="18" charset="0"/>
              </a:rPr>
              <a:t>12</a:t>
            </a:r>
            <a:r>
              <a:rPr lang="en-US" altLang="zh-CN" sz="3200">
                <a:solidFill>
                  <a:srgbClr val="000066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3200" baseline="-25000">
                <a:solidFill>
                  <a:srgbClr val="000066"/>
                </a:solidFill>
                <a:latin typeface="Times New Roman" panose="02020603050405020304" pitchFamily="18" charset="0"/>
              </a:rPr>
              <a:t>6</a:t>
            </a:r>
            <a:endParaRPr lang="en-US" altLang="zh-CN" sz="3200" baseline="-2500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6982" name="Line 6"/>
          <p:cNvSpPr/>
          <p:nvPr/>
        </p:nvSpPr>
        <p:spPr>
          <a:xfrm>
            <a:off x="5257800" y="2667000"/>
            <a:ext cx="0" cy="762000"/>
          </a:xfrm>
          <a:prstGeom prst="line">
            <a:avLst/>
          </a:prstGeom>
          <a:ln w="762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 sz="1800" dirty="0">
              <a:latin typeface="Times New Roman" panose="02020603050405020304" pitchFamily="18" charset="0"/>
            </a:endParaRPr>
          </a:p>
        </p:txBody>
      </p:sp>
      <p:sp>
        <p:nvSpPr>
          <p:cNvPr id="126983" name="Line 7"/>
          <p:cNvSpPr/>
          <p:nvPr/>
        </p:nvSpPr>
        <p:spPr>
          <a:xfrm>
            <a:off x="5257800" y="2971800"/>
            <a:ext cx="1219200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 sz="1800" dirty="0">
              <a:latin typeface="Times New Roman" panose="02020603050405020304" pitchFamily="18" charset="0"/>
            </a:endParaRPr>
          </a:p>
        </p:txBody>
      </p:sp>
      <p:sp>
        <p:nvSpPr>
          <p:cNvPr id="126985" name="Line 9"/>
          <p:cNvSpPr/>
          <p:nvPr/>
        </p:nvSpPr>
        <p:spPr>
          <a:xfrm flipH="1">
            <a:off x="3956050" y="2962275"/>
            <a:ext cx="1301750" cy="11113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 sz="1800" dirty="0">
              <a:latin typeface="Times New Roman" panose="02020603050405020304" pitchFamily="18" charset="0"/>
            </a:endParaRPr>
          </a:p>
        </p:txBody>
      </p:sp>
      <p:sp>
        <p:nvSpPr>
          <p:cNvPr id="126986" name="Text Box 10"/>
          <p:cNvSpPr txBox="1"/>
          <p:nvPr/>
        </p:nvSpPr>
        <p:spPr>
          <a:xfrm>
            <a:off x="4114800" y="3429000"/>
            <a:ext cx="2384425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300" dirty="0">
                <a:solidFill>
                  <a:srgbClr val="6666FF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</a:rPr>
              <a:t>丙酮酸              （</a:t>
            </a:r>
            <a:r>
              <a:rPr lang="en-US" altLang="zh-CN" sz="2800">
                <a:latin typeface="Times New Roman" panose="02020603050405020304" pitchFamily="18" charset="0"/>
              </a:rPr>
              <a:t>2C</a:t>
            </a:r>
            <a:r>
              <a:rPr lang="en-US" altLang="zh-CN" sz="2800" baseline="-25000">
                <a:latin typeface="Times New Roman" panose="02020603050405020304" pitchFamily="18" charset="0"/>
              </a:rPr>
              <a:t>3</a:t>
            </a:r>
            <a:r>
              <a:rPr lang="en-US" altLang="zh-CN" sz="2800">
                <a:latin typeface="Times New Roman" panose="02020603050405020304" pitchFamily="18" charset="0"/>
              </a:rPr>
              <a:t>H</a:t>
            </a:r>
            <a:r>
              <a:rPr lang="en-US" altLang="zh-CN" sz="2800" baseline="-25000">
                <a:latin typeface="Times New Roman" panose="02020603050405020304" pitchFamily="18" charset="0"/>
              </a:rPr>
              <a:t>4</a:t>
            </a:r>
            <a:r>
              <a:rPr lang="en-US" altLang="zh-CN" sz="2800">
                <a:latin typeface="Times New Roman" panose="02020603050405020304" pitchFamily="18" charset="0"/>
              </a:rPr>
              <a:t>O</a:t>
            </a:r>
            <a:r>
              <a:rPr lang="en-US" altLang="zh-CN" sz="2800" baseline="-25000">
                <a:latin typeface="Times New Roman" panose="02020603050405020304" pitchFamily="18" charset="0"/>
              </a:rPr>
              <a:t>3</a:t>
            </a:r>
            <a:r>
              <a:rPr lang="zh-CN" altLang="en-US" sz="2800" dirty="0">
                <a:latin typeface="Times New Roman" panose="02020603050405020304" pitchFamily="18" charset="0"/>
              </a:rPr>
              <a:t>）</a:t>
            </a:r>
            <a:endParaRPr lang="zh-CN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26987" name="Text Box 11"/>
          <p:cNvSpPr txBox="1"/>
          <p:nvPr/>
        </p:nvSpPr>
        <p:spPr>
          <a:xfrm>
            <a:off x="3200400" y="2743200"/>
            <a:ext cx="9144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</a:rPr>
              <a:t>4[H]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15368" name="Text Box 12"/>
          <p:cNvSpPr txBox="1"/>
          <p:nvPr/>
        </p:nvSpPr>
        <p:spPr>
          <a:xfrm>
            <a:off x="1828800" y="5334000"/>
            <a:ext cx="41910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3333FF"/>
                </a:solidFill>
                <a:latin typeface="Times New Roman" panose="02020603050405020304" pitchFamily="18" charset="0"/>
              </a:rPr>
              <a:t>2C</a:t>
            </a:r>
            <a:r>
              <a:rPr lang="en-US" altLang="zh-CN" sz="2800" baseline="-25000">
                <a:solidFill>
                  <a:srgbClr val="3333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3333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2800" baseline="-25000">
                <a:solidFill>
                  <a:srgbClr val="3333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800">
                <a:solidFill>
                  <a:srgbClr val="3333FF"/>
                </a:solidFill>
                <a:latin typeface="Times New Roman" panose="02020603050405020304" pitchFamily="18" charset="0"/>
              </a:rPr>
              <a:t>OH</a:t>
            </a:r>
            <a:r>
              <a:rPr lang="zh-CN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（酒精）</a:t>
            </a:r>
            <a:r>
              <a:rPr lang="en-US" altLang="zh-CN" sz="2800">
                <a:solidFill>
                  <a:srgbClr val="3333FF"/>
                </a:solidFill>
                <a:latin typeface="Times New Roman" panose="02020603050405020304" pitchFamily="18" charset="0"/>
              </a:rPr>
              <a:t>+2CO</a:t>
            </a:r>
            <a:r>
              <a:rPr lang="en-US" altLang="zh-CN" sz="2800" baseline="-25000">
                <a:solidFill>
                  <a:srgbClr val="3333FF"/>
                </a:solidFill>
                <a:latin typeface="Times New Roman" panose="02020603050405020304" pitchFamily="18" charset="0"/>
              </a:rPr>
              <a:t>2</a:t>
            </a:r>
            <a:endParaRPr lang="en-US" altLang="zh-CN" sz="2800" baseline="-2500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69" name="Group 13"/>
          <p:cNvGrpSpPr/>
          <p:nvPr/>
        </p:nvGrpSpPr>
        <p:grpSpPr>
          <a:xfrm>
            <a:off x="4191000" y="4495800"/>
            <a:ext cx="1066800" cy="928688"/>
            <a:chOff x="2640" y="2832"/>
            <a:chExt cx="672" cy="585"/>
          </a:xfrm>
        </p:grpSpPr>
        <p:sp>
          <p:nvSpPr>
            <p:cNvPr id="21516" name="Text Box 14"/>
            <p:cNvSpPr txBox="1"/>
            <p:nvPr/>
          </p:nvSpPr>
          <p:spPr>
            <a:xfrm>
              <a:off x="2640" y="2889"/>
              <a:ext cx="67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300" dirty="0">
                  <a:solidFill>
                    <a:srgbClr val="3333FF"/>
                  </a:solidFill>
                  <a:latin typeface="Times New Roman" panose="02020603050405020304" pitchFamily="18" charset="0"/>
                </a:rPr>
                <a:t>酶</a:t>
              </a:r>
              <a:endParaRPr lang="zh-CN" altLang="en-US" sz="1300" dirty="0">
                <a:solidFill>
                  <a:srgbClr val="3333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17" name="Line 15"/>
            <p:cNvSpPr/>
            <p:nvPr/>
          </p:nvSpPr>
          <p:spPr>
            <a:xfrm flipH="1">
              <a:off x="2784" y="2832"/>
              <a:ext cx="432" cy="585"/>
            </a:xfrm>
            <a:prstGeom prst="line">
              <a:avLst/>
            </a:prstGeom>
            <a:ln w="5715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8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372" name="Group 16"/>
          <p:cNvGrpSpPr/>
          <p:nvPr/>
        </p:nvGrpSpPr>
        <p:grpSpPr>
          <a:xfrm>
            <a:off x="5508625" y="4508500"/>
            <a:ext cx="1600200" cy="852488"/>
            <a:chOff x="3456" y="2832"/>
            <a:chExt cx="1008" cy="537"/>
          </a:xfrm>
        </p:grpSpPr>
        <p:sp>
          <p:nvSpPr>
            <p:cNvPr id="21519" name="Line 17"/>
            <p:cNvSpPr/>
            <p:nvPr/>
          </p:nvSpPr>
          <p:spPr>
            <a:xfrm>
              <a:off x="3456" y="2832"/>
              <a:ext cx="528" cy="537"/>
            </a:xfrm>
            <a:prstGeom prst="line">
              <a:avLst/>
            </a:prstGeom>
            <a:ln w="57150" cap="flat" cmpd="sng">
              <a:solidFill>
                <a:srgbClr val="FF33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21520" name="Text Box 18"/>
            <p:cNvSpPr txBox="1"/>
            <p:nvPr/>
          </p:nvSpPr>
          <p:spPr>
            <a:xfrm>
              <a:off x="3792" y="2937"/>
              <a:ext cx="67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300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酶</a:t>
              </a:r>
              <a:endParaRPr lang="zh-CN" altLang="en-US" sz="13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5375" name="Text Box 19"/>
          <p:cNvSpPr txBox="1"/>
          <p:nvPr/>
        </p:nvSpPr>
        <p:spPr>
          <a:xfrm>
            <a:off x="6019800" y="5319713"/>
            <a:ext cx="31242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Times New Roman" panose="02020603050405020304" pitchFamily="18" charset="0"/>
              </a:rPr>
              <a:t>2C</a:t>
            </a:r>
            <a:r>
              <a:rPr lang="en-US" altLang="zh-CN" sz="2800" baseline="-2500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>
                <a:solidFill>
                  <a:srgbClr val="FF33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2800" baseline="-25000">
                <a:solidFill>
                  <a:srgbClr val="FF3300"/>
                </a:solidFill>
                <a:latin typeface="Times New Roman" panose="02020603050405020304" pitchFamily="18" charset="0"/>
              </a:rPr>
              <a:t>6</a:t>
            </a:r>
            <a:r>
              <a:rPr lang="en-US" altLang="zh-CN" sz="2800">
                <a:solidFill>
                  <a:srgbClr val="FF33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2800" baseline="-25000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800" dirty="0">
                <a:solidFill>
                  <a:srgbClr val="FF3300"/>
                </a:solidFill>
                <a:latin typeface="Times New Roman" panose="02020603050405020304" pitchFamily="18" charset="0"/>
              </a:rPr>
              <a:t>（乳酸）</a:t>
            </a:r>
            <a:endParaRPr lang="zh-CN" altLang="en-US" sz="28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6996" name="Text Box 20"/>
          <p:cNvSpPr txBox="1"/>
          <p:nvPr/>
        </p:nvSpPr>
        <p:spPr>
          <a:xfrm>
            <a:off x="4724400" y="25146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rgbClr val="FF5050"/>
                </a:solidFill>
                <a:latin typeface="Times New Roman" panose="02020603050405020304" pitchFamily="18" charset="0"/>
              </a:rPr>
              <a:t>酶</a:t>
            </a:r>
            <a:endParaRPr lang="zh-CN" altLang="en-US" sz="2000" dirty="0">
              <a:solidFill>
                <a:srgbClr val="FF5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6997" name="Text Box 21"/>
          <p:cNvSpPr txBox="1"/>
          <p:nvPr/>
        </p:nvSpPr>
        <p:spPr>
          <a:xfrm>
            <a:off x="950913" y="2655888"/>
            <a:ext cx="19605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第一阶段：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6998" name="Text Box 22"/>
          <p:cNvSpPr txBox="1"/>
          <p:nvPr/>
        </p:nvSpPr>
        <p:spPr>
          <a:xfrm>
            <a:off x="828675" y="4219575"/>
            <a:ext cx="19605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第二阶段：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184" name="组合 7183"/>
          <p:cNvGrpSpPr/>
          <p:nvPr/>
        </p:nvGrpSpPr>
        <p:grpSpPr>
          <a:xfrm>
            <a:off x="6665913" y="2292350"/>
            <a:ext cx="1905000" cy="900113"/>
            <a:chOff x="3264" y="1056"/>
            <a:chExt cx="1315" cy="519"/>
          </a:xfrm>
        </p:grpSpPr>
        <p:sp>
          <p:nvSpPr>
            <p:cNvPr id="21526" name="十六角星 7184"/>
            <p:cNvSpPr/>
            <p:nvPr/>
          </p:nvSpPr>
          <p:spPr>
            <a:xfrm>
              <a:off x="3264" y="1296"/>
              <a:ext cx="356" cy="279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1404" tIns="45702" rIns="91404" bIns="45702" anchor="ctr"/>
            <a:p>
              <a:pPr algn="ctr" eaLnBrk="0" hangingPunct="0"/>
              <a:r>
                <a:rPr lang="zh-CN" altLang="en-US" sz="20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能</a:t>
              </a:r>
              <a:endParaRPr lang="zh-CN" altLang="en-US" sz="20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1527" name="文本框 7186"/>
            <p:cNvSpPr txBox="1"/>
            <p:nvPr/>
          </p:nvSpPr>
          <p:spPr>
            <a:xfrm>
              <a:off x="3936" y="1344"/>
              <a:ext cx="643" cy="22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宋体" panose="02010600030101010101" pitchFamily="2" charset="-122"/>
                </a:rPr>
                <a:t>2ATP</a:t>
              </a:r>
              <a:endParaRPr lang="en-US" altLang="zh-CN" sz="2000" b="1">
                <a:latin typeface="宋体" panose="02010600030101010101" pitchFamily="2" charset="-122"/>
              </a:endParaRPr>
            </a:p>
          </p:txBody>
        </p:sp>
        <p:sp>
          <p:nvSpPr>
            <p:cNvPr id="21528" name="直接连接符 7187"/>
            <p:cNvSpPr/>
            <p:nvPr/>
          </p:nvSpPr>
          <p:spPr>
            <a:xfrm rot="-5400000" flipH="1">
              <a:off x="3744" y="1344"/>
              <a:ext cx="48" cy="336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21529" name="直接连接符 7188"/>
            <p:cNvSpPr/>
            <p:nvPr/>
          </p:nvSpPr>
          <p:spPr>
            <a:xfrm rot="5400000" flipH="1" flipV="1">
              <a:off x="3648" y="1104"/>
              <a:ext cx="144" cy="336"/>
            </a:xfrm>
            <a:prstGeom prst="line">
              <a:avLst/>
            </a:prstGeom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 sz="1300" dirty="0">
                <a:latin typeface="Times New Roman" panose="02020603050405020304" pitchFamily="18" charset="0"/>
              </a:endParaRPr>
            </a:p>
          </p:txBody>
        </p:sp>
        <p:sp>
          <p:nvSpPr>
            <p:cNvPr id="21530" name="文本框 7189"/>
            <p:cNvSpPr txBox="1"/>
            <p:nvPr/>
          </p:nvSpPr>
          <p:spPr>
            <a:xfrm>
              <a:off x="3888" y="1056"/>
              <a:ext cx="394" cy="22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>
                  <a:latin typeface="宋体" panose="02010600030101010101" pitchFamily="2" charset="-122"/>
                </a:rPr>
                <a:t>热</a:t>
              </a:r>
              <a:endParaRPr lang="zh-CN" altLang="en-US" sz="2000" b="1">
                <a:latin typeface="宋体" panose="02010600030101010101" pitchFamily="2" charset="-122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490913" y="3276600"/>
            <a:ext cx="381000" cy="17430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en-US" altLang="zh-CN" sz="1300">
                <a:latin typeface="Times New Roman" panose="02020603050405020304" pitchFamily="18" charset="0"/>
              </a:rPr>
              <a:t>........................................</a:t>
            </a:r>
            <a:endParaRPr lang="zh-CN" altLang="en-US" sz="1300">
              <a:latin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9013" y="4791075"/>
            <a:ext cx="3163887" cy="288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300">
                <a:latin typeface="Times New Roman" panose="02020603050405020304" pitchFamily="18" charset="0"/>
              </a:rPr>
              <a:t>........................................................</a:t>
            </a:r>
            <a:endParaRPr lang="en-US" altLang="zh-CN" sz="1300">
              <a:latin typeface="Times New Roman" panose="02020603050405020304" pitchFamily="18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757552" y="5440680"/>
            <a:ext cx="8426450" cy="133858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fontAlgn="base">
              <a:spcBef>
                <a:spcPct val="50000"/>
              </a:spcBef>
              <a:buClr>
                <a:srgbClr val="000000"/>
              </a:buClr>
              <a:buNone/>
            </a:pPr>
            <a:r>
              <a:rPr lang="zh-CN" altLang="en-US" strike="noStrike" noProof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想一想：</a:t>
            </a:r>
            <a:endParaRPr lang="zh-CN" altLang="en-US" strike="noStrike" noProof="1" dirty="0">
              <a:ln>
                <a:solidFill>
                  <a:schemeClr val="accent1"/>
                </a:solidFill>
              </a:ln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fontAlgn="base">
              <a:spcBef>
                <a:spcPct val="50000"/>
              </a:spcBef>
              <a:buClr>
                <a:srgbClr val="000000"/>
              </a:buClr>
              <a:buNone/>
            </a:pPr>
            <a:r>
              <a:rPr lang="zh-CN" altLang="en-US" strike="noStrike" noProof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为什么无氧呼吸所放出的能量要比有氧呼吸少得多？</a:t>
            </a:r>
            <a:endParaRPr lang="zh-CN" altLang="en-US" strike="noStrike" noProof="1" dirty="0">
              <a:ln>
                <a:solidFill>
                  <a:schemeClr val="accent1"/>
                </a:solidFill>
              </a:ln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2" name="任意多边形 1"/>
          <p:cNvSpPr/>
          <p:nvPr/>
        </p:nvSpPr>
        <p:spPr>
          <a:xfrm>
            <a:off x="608013" y="2497138"/>
            <a:ext cx="2271713" cy="898525"/>
          </a:xfrm>
          <a:custGeom>
            <a:avLst/>
            <a:gdLst>
              <a:gd name="connisteX0" fmla="*/ 330420 w 2271047"/>
              <a:gd name="connsiteY0" fmla="*/ 55732 h 897718"/>
              <a:gd name="connisteX1" fmla="*/ 1923000 w 2271047"/>
              <a:gd name="connsiteY1" fmla="*/ 68432 h 897718"/>
              <a:gd name="connisteX2" fmla="*/ 2133820 w 2271047"/>
              <a:gd name="connsiteY2" fmla="*/ 752962 h 897718"/>
              <a:gd name="connisteX3" fmla="*/ 685385 w 2271047"/>
              <a:gd name="connsiteY3" fmla="*/ 885042 h 897718"/>
              <a:gd name="connisteX4" fmla="*/ 14190 w 2271047"/>
              <a:gd name="connsiteY4" fmla="*/ 634852 h 897718"/>
              <a:gd name="connisteX5" fmla="*/ 277715 w 2271047"/>
              <a:gd name="connsiteY5" fmla="*/ 68432 h 897718"/>
              <a:gd name="connisteX6" fmla="*/ 277715 w 2271047"/>
              <a:gd name="connsiteY6" fmla="*/ 68432 h 897718"/>
              <a:gd name="connisteX7" fmla="*/ 264380 w 2271047"/>
              <a:gd name="connsiteY7" fmla="*/ 42397 h 897718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</a:cxnLst>
            <a:rect l="l" t="t" r="r" b="b"/>
            <a:pathLst>
              <a:path w="2271047" h="897719">
                <a:moveTo>
                  <a:pt x="330420" y="55733"/>
                </a:moveTo>
                <a:cubicBezTo>
                  <a:pt x="644745" y="44303"/>
                  <a:pt x="1562320" y="-71267"/>
                  <a:pt x="1923000" y="68433"/>
                </a:cubicBezTo>
                <a:cubicBezTo>
                  <a:pt x="2283680" y="208133"/>
                  <a:pt x="2381470" y="589768"/>
                  <a:pt x="2133820" y="752963"/>
                </a:cubicBezTo>
                <a:cubicBezTo>
                  <a:pt x="1886170" y="916158"/>
                  <a:pt x="1109565" y="908538"/>
                  <a:pt x="685385" y="885043"/>
                </a:cubicBezTo>
                <a:cubicBezTo>
                  <a:pt x="261205" y="861548"/>
                  <a:pt x="95470" y="798048"/>
                  <a:pt x="14190" y="634853"/>
                </a:cubicBezTo>
                <a:cubicBezTo>
                  <a:pt x="-67090" y="471658"/>
                  <a:pt x="225010" y="181463"/>
                  <a:pt x="277715" y="68433"/>
                </a:cubicBezTo>
                <a:cubicBezTo>
                  <a:pt x="330420" y="-44597"/>
                  <a:pt x="280255" y="73513"/>
                  <a:pt x="277715" y="68433"/>
                </a:cubicBezTo>
                <a:cubicBezTo>
                  <a:pt x="275175" y="63353"/>
                  <a:pt x="266920" y="47478"/>
                  <a:pt x="264380" y="4239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" name="云形标注 2"/>
          <p:cNvSpPr/>
          <p:nvPr/>
        </p:nvSpPr>
        <p:spPr>
          <a:xfrm>
            <a:off x="1695450" y="1198563"/>
            <a:ext cx="2841625" cy="1152525"/>
          </a:xfrm>
          <a:prstGeom prst="cloud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r>
              <a:rPr lang="zh-CN" altLang="en-US" sz="2000" strike="noStrike" noProof="1"/>
              <a:t>与有氧呼吸第一阶段完全相同</a:t>
            </a:r>
            <a:endParaRPr lang="zh-CN" altLang="en-US" sz="2000" strike="noStrike" noProof="1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6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01" grpId="0"/>
      <p:bldP spid="8" grpId="0"/>
      <p:bldP spid="126981" grpId="0"/>
      <p:bldP spid="126986" grpId="0"/>
      <p:bldP spid="126987" grpId="0"/>
      <p:bldP spid="15368" grpId="0"/>
      <p:bldP spid="15375" grpId="0"/>
      <p:bldP spid="126996" grpId="0"/>
      <p:bldP spid="126997" grpId="0"/>
      <p:bldP spid="126998" grpId="0"/>
      <p:bldP spid="5" grpId="0"/>
      <p:bldP spid="6" grpId="0"/>
      <p:bldP spid="4" grpId="0" bldLvl="0" animBg="1"/>
      <p:bldP spid="2" grpId="0" animBg="1"/>
      <p:bldP spid="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框 30721"/>
          <p:cNvSpPr txBox="1"/>
          <p:nvPr/>
        </p:nvSpPr>
        <p:spPr>
          <a:xfrm>
            <a:off x="825500" y="979488"/>
            <a:ext cx="62785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总结：有氧呼吸与无氧呼吸的异同</a:t>
            </a:r>
            <a:endParaRPr lang="zh-CN" altLang="en-US" sz="3600" b="1" dirty="0">
              <a:latin typeface="宋体" panose="02010600030101010101" pitchFamily="2" charset="-122"/>
            </a:endParaRPr>
          </a:p>
        </p:txBody>
      </p:sp>
      <p:graphicFrame>
        <p:nvGraphicFramePr>
          <p:cNvPr id="30723" name="表格 30722"/>
          <p:cNvGraphicFramePr/>
          <p:nvPr/>
        </p:nvGraphicFramePr>
        <p:xfrm>
          <a:off x="1025525" y="1655763"/>
          <a:ext cx="7620000" cy="4064000"/>
        </p:xfrm>
        <a:graphic>
          <a:graphicData uri="http://schemas.openxmlformats.org/drawingml/2006/table">
            <a:tbl>
              <a:tblPr/>
              <a:tblGrid>
                <a:gridCol w="381000"/>
                <a:gridCol w="762000"/>
                <a:gridCol w="3124200"/>
                <a:gridCol w="3352800"/>
              </a:tblGrid>
              <a:tr h="581025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 rowSpan="4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7">
                <a:tc row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hlink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fol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sz="24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89" name="文本框 30757"/>
          <p:cNvSpPr txBox="1"/>
          <p:nvPr/>
        </p:nvSpPr>
        <p:spPr>
          <a:xfrm>
            <a:off x="928688" y="2836863"/>
            <a:ext cx="549275" cy="992187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b="1" dirty="0">
                <a:solidFill>
                  <a:srgbClr val="CC0099"/>
                </a:solidFill>
                <a:latin typeface="宋体" panose="02010600030101010101" pitchFamily="2" charset="-122"/>
              </a:rPr>
              <a:t>不同点</a:t>
            </a:r>
            <a:endParaRPr lang="zh-CN" altLang="en-US" b="1" dirty="0">
              <a:solidFill>
                <a:srgbClr val="CC0099"/>
              </a:solidFill>
              <a:latin typeface="宋体" panose="02010600030101010101" pitchFamily="2" charset="-122"/>
            </a:endParaRPr>
          </a:p>
        </p:txBody>
      </p:sp>
      <p:sp>
        <p:nvSpPr>
          <p:cNvPr id="23590" name="文本框 30758"/>
          <p:cNvSpPr txBox="1"/>
          <p:nvPr/>
        </p:nvSpPr>
        <p:spPr>
          <a:xfrm>
            <a:off x="928688" y="4652963"/>
            <a:ext cx="549275" cy="1169987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en-US" b="1" dirty="0">
                <a:solidFill>
                  <a:srgbClr val="CC0099"/>
                </a:solidFill>
                <a:latin typeface="宋体" panose="02010600030101010101" pitchFamily="2" charset="-122"/>
              </a:rPr>
              <a:t>相同点</a:t>
            </a:r>
            <a:endParaRPr lang="zh-CN" altLang="en-US" b="1" dirty="0">
              <a:solidFill>
                <a:srgbClr val="CC0099"/>
              </a:solidFill>
              <a:latin typeface="宋体" panose="02010600030101010101" pitchFamily="2" charset="-122"/>
            </a:endParaRPr>
          </a:p>
        </p:txBody>
      </p:sp>
      <p:sp>
        <p:nvSpPr>
          <p:cNvPr id="23591" name="文本框 30759"/>
          <p:cNvSpPr txBox="1"/>
          <p:nvPr/>
        </p:nvSpPr>
        <p:spPr>
          <a:xfrm>
            <a:off x="1360488" y="2306638"/>
            <a:ext cx="7969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场所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3592" name="文本框 30760"/>
          <p:cNvSpPr txBox="1"/>
          <p:nvPr/>
        </p:nvSpPr>
        <p:spPr>
          <a:xfrm>
            <a:off x="1360488" y="2906713"/>
            <a:ext cx="7969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条件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3593" name="文本框 30761"/>
          <p:cNvSpPr txBox="1"/>
          <p:nvPr/>
        </p:nvSpPr>
        <p:spPr>
          <a:xfrm>
            <a:off x="1417638" y="3556000"/>
            <a:ext cx="7969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产物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3594" name="文本框 30762"/>
          <p:cNvSpPr txBox="1"/>
          <p:nvPr/>
        </p:nvSpPr>
        <p:spPr>
          <a:xfrm>
            <a:off x="1452563" y="4043363"/>
            <a:ext cx="7969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能量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3595" name="文本框 30763"/>
          <p:cNvSpPr txBox="1"/>
          <p:nvPr/>
        </p:nvSpPr>
        <p:spPr>
          <a:xfrm>
            <a:off x="1487488" y="4622800"/>
            <a:ext cx="7969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联系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23596" name="文本框 30764"/>
          <p:cNvSpPr txBox="1"/>
          <p:nvPr/>
        </p:nvSpPr>
        <p:spPr>
          <a:xfrm>
            <a:off x="1487488" y="5233988"/>
            <a:ext cx="7969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solidFill>
                  <a:srgbClr val="FF0066"/>
                </a:solidFill>
                <a:latin typeface="宋体" panose="02010600030101010101" pitchFamily="2" charset="-122"/>
              </a:rPr>
              <a:t>实质</a:t>
            </a:r>
            <a:endParaRPr lang="zh-CN" altLang="en-US" b="1" dirty="0">
              <a:solidFill>
                <a:srgbClr val="FF0066"/>
              </a:solidFill>
              <a:latin typeface="宋体" panose="02010600030101010101" pitchFamily="2" charset="-122"/>
            </a:endParaRPr>
          </a:p>
        </p:txBody>
      </p:sp>
      <p:sp>
        <p:nvSpPr>
          <p:cNvPr id="23597" name="文本框 30765"/>
          <p:cNvSpPr txBox="1"/>
          <p:nvPr/>
        </p:nvSpPr>
        <p:spPr>
          <a:xfrm>
            <a:off x="2843213" y="1700213"/>
            <a:ext cx="16129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solidFill>
                  <a:schemeClr val="accent2"/>
                </a:solidFill>
                <a:latin typeface="宋体" panose="02010600030101010101" pitchFamily="2" charset="-122"/>
              </a:rPr>
              <a:t>有氧呼吸</a:t>
            </a:r>
            <a:endParaRPr lang="zh-CN" altLang="en-US" b="1" dirty="0">
              <a:solidFill>
                <a:schemeClr val="accent2"/>
              </a:solidFill>
              <a:latin typeface="宋体" panose="02010600030101010101" pitchFamily="2" charset="-122"/>
            </a:endParaRPr>
          </a:p>
        </p:txBody>
      </p:sp>
      <p:sp>
        <p:nvSpPr>
          <p:cNvPr id="23598" name="文本框 30766"/>
          <p:cNvSpPr txBox="1"/>
          <p:nvPr/>
        </p:nvSpPr>
        <p:spPr>
          <a:xfrm>
            <a:off x="5907088" y="1684338"/>
            <a:ext cx="167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solidFill>
                  <a:srgbClr val="FF0066"/>
                </a:solidFill>
                <a:latin typeface="宋体" panose="02010600030101010101" pitchFamily="2" charset="-122"/>
              </a:rPr>
              <a:t>无氧呼吸</a:t>
            </a:r>
            <a:endParaRPr lang="zh-CN" altLang="en-US" b="1" dirty="0">
              <a:solidFill>
                <a:srgbClr val="FF0066"/>
              </a:solidFill>
              <a:latin typeface="宋体" panose="02010600030101010101" pitchFamily="2" charset="-122"/>
            </a:endParaRPr>
          </a:p>
        </p:txBody>
      </p:sp>
      <p:sp>
        <p:nvSpPr>
          <p:cNvPr id="23599" name="文本框 30767"/>
          <p:cNvSpPr txBox="1"/>
          <p:nvPr/>
        </p:nvSpPr>
        <p:spPr>
          <a:xfrm>
            <a:off x="2217738" y="232092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13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505" name="文本框 30768"/>
          <p:cNvSpPr txBox="1"/>
          <p:nvPr/>
        </p:nvSpPr>
        <p:spPr>
          <a:xfrm>
            <a:off x="2152650" y="2222500"/>
            <a:ext cx="3244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细胞质基质和线粒体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506" name="文本框 30769"/>
          <p:cNvSpPr txBox="1"/>
          <p:nvPr/>
        </p:nvSpPr>
        <p:spPr>
          <a:xfrm>
            <a:off x="5691188" y="2295525"/>
            <a:ext cx="21685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细胞质基质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507" name="文本框 30770"/>
          <p:cNvSpPr txBox="1"/>
          <p:nvPr/>
        </p:nvSpPr>
        <p:spPr>
          <a:xfrm>
            <a:off x="2246313" y="2835275"/>
            <a:ext cx="27225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需分子氧、酶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508" name="文本框 30771"/>
          <p:cNvSpPr txBox="1"/>
          <p:nvPr/>
        </p:nvSpPr>
        <p:spPr>
          <a:xfrm>
            <a:off x="5502275" y="2943225"/>
            <a:ext cx="30194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不需分子氧、需酶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509" name="文本框 30772"/>
          <p:cNvSpPr txBox="1"/>
          <p:nvPr/>
        </p:nvSpPr>
        <p:spPr>
          <a:xfrm>
            <a:off x="2354263" y="3395663"/>
            <a:ext cx="1697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b="1">
                <a:latin typeface="宋体" panose="02010600030101010101" pitchFamily="2" charset="-122"/>
              </a:rPr>
              <a:t>CO</a:t>
            </a:r>
            <a:r>
              <a:rPr lang="en-US" altLang="zh-CN" b="1" baseline="-25000">
                <a:latin typeface="宋体" panose="02010600030101010101" pitchFamily="2" charset="-122"/>
              </a:rPr>
              <a:t>2</a:t>
            </a:r>
            <a:r>
              <a:rPr lang="zh-CN" altLang="en-US" b="1">
                <a:latin typeface="宋体" panose="02010600030101010101" pitchFamily="2" charset="-122"/>
              </a:rPr>
              <a:t>、</a:t>
            </a:r>
            <a:r>
              <a:rPr lang="en-US" altLang="zh-CN" b="1">
                <a:latin typeface="宋体" panose="02010600030101010101" pitchFamily="2" charset="-122"/>
              </a:rPr>
              <a:t>H</a:t>
            </a:r>
            <a:r>
              <a:rPr lang="en-US" altLang="zh-CN" b="1" baseline="-25000">
                <a:latin typeface="宋体" panose="02010600030101010101" pitchFamily="2" charset="-122"/>
              </a:rPr>
              <a:t>2</a:t>
            </a:r>
            <a:r>
              <a:rPr lang="en-US" altLang="zh-CN" b="1">
                <a:latin typeface="宋体" panose="02010600030101010101" pitchFamily="2" charset="-122"/>
              </a:rPr>
              <a:t>O</a:t>
            </a:r>
            <a:endParaRPr lang="en-US" altLang="zh-CN" b="1">
              <a:latin typeface="宋体" panose="02010600030101010101" pitchFamily="2" charset="-122"/>
            </a:endParaRPr>
          </a:p>
        </p:txBody>
      </p:sp>
      <p:sp>
        <p:nvSpPr>
          <p:cNvPr id="19510" name="文本框 30773"/>
          <p:cNvSpPr txBox="1"/>
          <p:nvPr/>
        </p:nvSpPr>
        <p:spPr>
          <a:xfrm>
            <a:off x="5454650" y="3448050"/>
            <a:ext cx="26050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酒精和</a:t>
            </a:r>
            <a:r>
              <a:rPr lang="en-US" altLang="zh-CN" b="1">
                <a:latin typeface="宋体" panose="02010600030101010101" pitchFamily="2" charset="-122"/>
              </a:rPr>
              <a:t>CO</a:t>
            </a:r>
            <a:r>
              <a:rPr lang="en-US" altLang="zh-CN" b="1" baseline="-25000">
                <a:latin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</a:rPr>
              <a:t>或乳酸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511" name="文本框 30774"/>
          <p:cNvSpPr txBox="1"/>
          <p:nvPr/>
        </p:nvSpPr>
        <p:spPr>
          <a:xfrm>
            <a:off x="2389188" y="3990975"/>
            <a:ext cx="26685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大量，合成</a:t>
            </a:r>
            <a:r>
              <a:rPr lang="en-US" altLang="zh-CN" b="1">
                <a:latin typeface="宋体" panose="02010600030101010101" pitchFamily="2" charset="-122"/>
              </a:rPr>
              <a:t>38ATP</a:t>
            </a:r>
            <a:endParaRPr lang="en-US" altLang="zh-CN" b="1">
              <a:latin typeface="宋体" panose="02010600030101010101" pitchFamily="2" charset="-122"/>
            </a:endParaRPr>
          </a:p>
        </p:txBody>
      </p:sp>
      <p:sp>
        <p:nvSpPr>
          <p:cNvPr id="19512" name="文本框 30775"/>
          <p:cNvSpPr txBox="1"/>
          <p:nvPr/>
        </p:nvSpPr>
        <p:spPr>
          <a:xfrm>
            <a:off x="5627688" y="4024313"/>
            <a:ext cx="24796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少量，合成</a:t>
            </a:r>
            <a:r>
              <a:rPr lang="en-US" altLang="zh-CN" b="1">
                <a:latin typeface="宋体" panose="02010600030101010101" pitchFamily="2" charset="-122"/>
              </a:rPr>
              <a:t>2ATP</a:t>
            </a:r>
            <a:endParaRPr lang="en-US" altLang="zh-CN" b="1">
              <a:latin typeface="宋体" panose="02010600030101010101" pitchFamily="2" charset="-122"/>
            </a:endParaRPr>
          </a:p>
        </p:txBody>
      </p:sp>
      <p:sp>
        <p:nvSpPr>
          <p:cNvPr id="19513" name="文本框 30776"/>
          <p:cNvSpPr txBox="1"/>
          <p:nvPr/>
        </p:nvSpPr>
        <p:spPr>
          <a:xfrm>
            <a:off x="2171700" y="4586288"/>
            <a:ext cx="67643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第一阶段相同，以后阶段不同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514" name="文本框 30777"/>
          <p:cNvSpPr txBox="1"/>
          <p:nvPr/>
        </p:nvSpPr>
        <p:spPr>
          <a:xfrm>
            <a:off x="2351088" y="5176838"/>
            <a:ext cx="472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宋体" panose="02010600030101010101" pitchFamily="2" charset="-122"/>
              </a:rPr>
              <a:t>分解有机物，释放能量，合成</a:t>
            </a:r>
            <a:r>
              <a:rPr lang="en-US" altLang="zh-CN" b="1">
                <a:latin typeface="宋体" panose="02010600030101010101" pitchFamily="2" charset="-122"/>
              </a:rPr>
              <a:t>ATP</a:t>
            </a:r>
            <a:endParaRPr lang="en-US" altLang="zh-CN" b="1">
              <a:latin typeface="宋体" panose="02010600030101010101" pitchFamily="2" charset="-122"/>
            </a:endParaRPr>
          </a:p>
        </p:txBody>
      </p:sp>
      <p:sp>
        <p:nvSpPr>
          <p:cNvPr id="2" name="五边形 1"/>
          <p:cNvSpPr/>
          <p:nvPr/>
        </p:nvSpPr>
        <p:spPr>
          <a:xfrm>
            <a:off x="255588" y="333375"/>
            <a:ext cx="2116138" cy="504825"/>
          </a:xfrm>
          <a:prstGeom prst="homePlate">
            <a:avLst/>
          </a:prstGeom>
          <a:ln w="28575" cmpd="sng">
            <a:solidFill>
              <a:schemeClr val="tx1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r>
              <a:rPr lang="zh-CN" altLang="en-US" sz="3200" b="1" strike="noStrike" noProof="1">
                <a:latin typeface="+mj-ea"/>
                <a:ea typeface="+mj-ea"/>
              </a:rPr>
              <a:t>课堂小结</a:t>
            </a:r>
            <a:endParaRPr lang="zh-CN" altLang="en-US" sz="3200" b="1" strike="noStrike" noProof="1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5" grpId="0"/>
      <p:bldP spid="19506" grpId="0"/>
      <p:bldP spid="19507" grpId="0"/>
      <p:bldP spid="19508" grpId="0"/>
      <p:bldP spid="19509" grpId="0"/>
      <p:bldP spid="19510" grpId="0"/>
      <p:bldP spid="19511" grpId="0"/>
      <p:bldP spid="19512" grpId="0"/>
      <p:bldP spid="19513" grpId="0"/>
      <p:bldP spid="19514" grpId="0"/>
    </p:bld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DDDDDD"/>
        </a:dk2>
        <a:lt2>
          <a:srgbClr val="969696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727272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CC"/>
        </a:dk2>
        <a:lt2>
          <a:srgbClr val="000094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空白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649</Words>
  <Application>WPS 演示</Application>
  <PresentationFormat>在屏幕上显示</PresentationFormat>
  <Paragraphs>189</Paragraphs>
  <Slides>5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Calibri Light</vt:lpstr>
      <vt:lpstr>Calibri</vt:lpstr>
      <vt:lpstr>Tahoma</vt:lpstr>
      <vt:lpstr>楷体</vt:lpstr>
      <vt:lpstr>华文中宋</vt:lpstr>
      <vt:lpstr>华文行楷</vt:lpstr>
      <vt:lpstr>黑体</vt:lpstr>
      <vt:lpstr>Wingdings</vt:lpstr>
      <vt:lpstr>微软雅黑</vt:lpstr>
      <vt:lpstr>Arial Unicode MS</vt:lpstr>
      <vt:lpstr>Blends</vt:lpstr>
      <vt:lpstr>1_空白设计模板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SZ001</dc:creator>
  <cp:lastModifiedBy>萍</cp:lastModifiedBy>
  <cp:revision>114</cp:revision>
  <dcterms:created xsi:type="dcterms:W3CDTF">2004-10-31T06:09:00Z</dcterms:created>
  <dcterms:modified xsi:type="dcterms:W3CDTF">2019-11-04T07:41:09Z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