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2"/>
  </p:notesMasterIdLst>
  <p:sldIdLst>
    <p:sldId id="287" r:id="rId4"/>
    <p:sldId id="337" r:id="rId5"/>
    <p:sldId id="338" r:id="rId6"/>
    <p:sldId id="339" r:id="rId7"/>
    <p:sldId id="340" r:id="rId8"/>
    <p:sldId id="342" r:id="rId9"/>
    <p:sldId id="343" r:id="rId10"/>
    <p:sldId id="344" r:id="rId11"/>
    <p:sldId id="345" r:id="rId13"/>
    <p:sldId id="357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6" r:id="rId24"/>
  </p:sldIdLst>
  <p:sldSz cx="9144000" cy="6858000" type="screen4x3"/>
  <p:notesSz cx="6858000" cy="9144000"/>
  <p:custShowLst>
    <p:custShow name="自定义放映1" id="0">
      <p:sldLst/>
    </p:custShow>
    <p:custShow name="自定义放映2" id="1">
      <p:sldLst/>
    </p:custShow>
    <p:custShow name="自定义放映3" id="2">
      <p:sldLst/>
    </p:custShow>
    <p:custShow name="自定义放映4" id="3">
      <p:sldLst/>
    </p:custShow>
  </p:custShow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FFCC"/>
    <a:srgbClr val="EC0060"/>
    <a:srgbClr val="FF5050"/>
    <a:srgbClr val="FFFF99"/>
    <a:srgbClr val="FF6600"/>
    <a:srgbClr val="009900"/>
    <a:srgbClr val="FF99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291"/>
    <p:restoredTop sz="90929"/>
  </p:normalViewPr>
  <p:slideViewPr>
    <p:cSldViewPr showGuides="1">
      <p:cViewPr varScale="1">
        <p:scale>
          <a:sx n="65" d="100"/>
          <a:sy n="65" d="100"/>
        </p:scale>
        <p:origin x="-11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幻灯片图像占位符 1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4338" name="文本占位符 2"/>
          <p:cNvSpPr/>
          <p:nvPr>
            <p:ph type="body"/>
          </p:nvPr>
        </p:nvSpPr>
        <p:spPr/>
        <p:txBody>
          <a:bodyPr wrap="square"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组合 40961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051" name="组合 40962"/>
            <p:cNvGrpSpPr/>
            <p:nvPr/>
          </p:nvGrpSpPr>
          <p:grpSpPr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052" name="矩形 40963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 anchor="t"/>
              <a:p>
                <a:pPr lvl="0"/>
                <a:endParaRPr lang="zh-CN" altLang="en-US">
                  <a:latin typeface="Tahoma" panose="020B0604030504040204" pitchFamily="34" charset="0"/>
                </a:endParaRPr>
              </a:p>
            </p:txBody>
          </p:sp>
          <p:sp>
            <p:nvSpPr>
              <p:cNvPr id="2053" name="矩形 40964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/>
              <a:p>
                <a:pPr lvl="0"/>
                <a:endParaRPr lang="zh-CN" altLang="en-US">
                  <a:latin typeface="Tahoma" panose="020B0604030504040204" pitchFamily="34" charset="0"/>
                </a:endParaRPr>
              </a:p>
            </p:txBody>
          </p:sp>
        </p:grpSp>
        <p:grpSp>
          <p:nvGrpSpPr>
            <p:cNvPr id="2054" name="组合 40965"/>
            <p:cNvGrpSpPr/>
            <p:nvPr/>
          </p:nvGrpSpPr>
          <p:grpSpPr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055" name="矩形 40966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 anchor="t"/>
              <a:p>
                <a:pPr lvl="0"/>
                <a:endParaRPr lang="zh-CN" altLang="en-US">
                  <a:latin typeface="Tahoma" panose="020B0604030504040204" pitchFamily="34" charset="0"/>
                </a:endParaRPr>
              </a:p>
            </p:txBody>
          </p:sp>
          <p:sp>
            <p:nvSpPr>
              <p:cNvPr id="2056" name="矩形 40967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/>
              <a:p>
                <a:pPr lvl="0"/>
                <a:endParaRPr lang="zh-CN" altLang="en-US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2057" name="矩形 40968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anchor="t"/>
            <a:p>
              <a:pPr lvl="0"/>
              <a:endParaRPr lang="zh-CN" altLang="en-US">
                <a:latin typeface="Tahoma" panose="020B0604030504040204" pitchFamily="34" charset="0"/>
              </a:endParaRPr>
            </a:p>
          </p:txBody>
        </p:sp>
        <p:sp>
          <p:nvSpPr>
            <p:cNvPr id="2058" name="矩形 40969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anchor="t"/>
            <a:p>
              <a:pPr lvl="0"/>
              <a:endParaRPr lang="zh-CN" altLang="en-US">
                <a:latin typeface="Tahoma" panose="020B0604030504040204" pitchFamily="34" charset="0"/>
              </a:endParaRPr>
            </a:p>
          </p:txBody>
        </p:sp>
        <p:sp>
          <p:nvSpPr>
            <p:cNvPr id="2059" name="矩形 40970"/>
            <p:cNvSpPr/>
            <p:nvPr/>
          </p:nvSpPr>
          <p:spPr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/>
            <a:p>
              <a:pPr lvl="0"/>
              <a:endParaRPr lang="zh-CN" altLang="en-US">
                <a:latin typeface="Tahoma" panose="020B0604030504040204" pitchFamily="34" charset="0"/>
              </a:endParaRPr>
            </a:p>
          </p:txBody>
        </p:sp>
      </p:grpSp>
      <p:sp>
        <p:nvSpPr>
          <p:cNvPr id="40972" name="标题 40971"/>
          <p:cNvSpPr>
            <a:spLocks noGrp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buClrTx/>
              <a:buSzTx/>
              <a:buFontTx/>
              <a:defRPr/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40973" name="副标题 4097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folHlink"/>
              </a:buClr>
              <a:buSzPct val="5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Pct val="55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40974" name="日期占位符 40973"/>
          <p:cNvSpPr>
            <a:spLocks noGrp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bg2"/>
                </a:solidFill>
                <a:latin typeface="Tahoma" panose="020B0604030504040204" pitchFamily="34" charset="0"/>
              </a:defRPr>
            </a:lvl1pPr>
          </a:lstStyle>
          <a:p>
            <a:pPr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40975" name="页脚占位符 40974"/>
          <p:cNvSpPr>
            <a:spLocks noGrp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bg2"/>
                </a:solidFill>
                <a:latin typeface="Tahoma" panose="020B0604030504040204" pitchFamily="34" charset="0"/>
              </a:defRPr>
            </a:lvl1pPr>
          </a:lstStyle>
          <a:p>
            <a:pPr fontAlgn="base"/>
            <a:endParaRPr lang="zh-CN" altLang="en-US" strike="noStrike" noProof="1" dirty="0"/>
          </a:p>
        </p:txBody>
      </p:sp>
      <p:sp>
        <p:nvSpPr>
          <p:cNvPr id="40976" name="灯片编号占位符 40975"/>
          <p:cNvSpPr>
            <a:spLocks noGrp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solidFill>
                  <a:schemeClr val="bg2"/>
                </a:solidFill>
                <a:latin typeface="Tahoma" panose="020B0604030504040204" pitchFamily="34" charset="0"/>
              </a:defRPr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1" y="617538"/>
            <a:ext cx="1951038" cy="55149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40009" cy="55149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组合 40961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051" name="组合 40962"/>
            <p:cNvGrpSpPr/>
            <p:nvPr/>
          </p:nvGrpSpPr>
          <p:grpSpPr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052" name="矩形 40963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 anchor="t"/>
              <a:p>
                <a:pPr lvl="0"/>
                <a:endParaRPr lang="zh-CN" altLang="en-US">
                  <a:latin typeface="Tahoma" panose="020B0604030504040204" pitchFamily="34" charset="0"/>
                </a:endParaRPr>
              </a:p>
            </p:txBody>
          </p:sp>
          <p:sp>
            <p:nvSpPr>
              <p:cNvPr id="2053" name="矩形 40964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/>
              <a:p>
                <a:pPr lvl="0"/>
                <a:endParaRPr lang="zh-CN" altLang="en-US">
                  <a:latin typeface="Tahoma" panose="020B0604030504040204" pitchFamily="34" charset="0"/>
                </a:endParaRPr>
              </a:p>
            </p:txBody>
          </p:sp>
        </p:grpSp>
        <p:grpSp>
          <p:nvGrpSpPr>
            <p:cNvPr id="2054" name="组合 40965"/>
            <p:cNvGrpSpPr/>
            <p:nvPr/>
          </p:nvGrpSpPr>
          <p:grpSpPr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055" name="矩形 40966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 anchor="t"/>
              <a:p>
                <a:pPr lvl="0"/>
                <a:endParaRPr lang="zh-CN" altLang="en-US">
                  <a:latin typeface="Tahoma" panose="020B0604030504040204" pitchFamily="34" charset="0"/>
                </a:endParaRPr>
              </a:p>
            </p:txBody>
          </p:sp>
          <p:sp>
            <p:nvSpPr>
              <p:cNvPr id="2056" name="矩形 40967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 anchor="t"/>
              <a:p>
                <a:pPr lvl="0"/>
                <a:endParaRPr lang="zh-CN" altLang="en-US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2057" name="矩形 40968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anchor="t"/>
            <a:p>
              <a:pPr lvl="0"/>
              <a:endParaRPr lang="zh-CN" altLang="en-US">
                <a:latin typeface="Tahoma" panose="020B0604030504040204" pitchFamily="34" charset="0"/>
              </a:endParaRPr>
            </a:p>
          </p:txBody>
        </p:sp>
        <p:sp>
          <p:nvSpPr>
            <p:cNvPr id="2058" name="矩形 40969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 anchor="t"/>
            <a:p>
              <a:pPr lvl="0"/>
              <a:endParaRPr lang="zh-CN" altLang="en-US">
                <a:latin typeface="Tahoma" panose="020B0604030504040204" pitchFamily="34" charset="0"/>
              </a:endParaRPr>
            </a:p>
          </p:txBody>
        </p:sp>
        <p:sp>
          <p:nvSpPr>
            <p:cNvPr id="2059" name="矩形 40970"/>
            <p:cNvSpPr/>
            <p:nvPr/>
          </p:nvSpPr>
          <p:spPr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anchor="t"/>
            <a:p>
              <a:pPr lvl="0"/>
              <a:endParaRPr lang="zh-CN" altLang="en-US">
                <a:latin typeface="Tahoma" panose="020B0604030504040204" pitchFamily="34" charset="0"/>
              </a:endParaRPr>
            </a:p>
          </p:txBody>
        </p:sp>
      </p:grpSp>
      <p:sp>
        <p:nvSpPr>
          <p:cNvPr id="40972" name="标题 40971"/>
          <p:cNvSpPr>
            <a:spLocks noGrp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buClrTx/>
              <a:buSzTx/>
              <a:buFontTx/>
              <a:defRPr/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40973" name="副标题 4097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folHlink"/>
              </a:buClr>
              <a:buSzPct val="5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Pct val="55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40974" name="日期占位符 40973"/>
          <p:cNvSpPr>
            <a:spLocks noGrp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bg2"/>
                </a:solidFill>
                <a:latin typeface="Tahoma" panose="020B0604030504040204" pitchFamily="34" charset="0"/>
              </a:defRPr>
            </a:lvl1pPr>
          </a:lstStyle>
          <a:p>
            <a:pPr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40975" name="页脚占位符 40974"/>
          <p:cNvSpPr>
            <a:spLocks noGrp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bg2"/>
                </a:solidFill>
                <a:latin typeface="Tahoma" panose="020B0604030504040204" pitchFamily="34" charset="0"/>
              </a:defRPr>
            </a:lvl1pPr>
          </a:lstStyle>
          <a:p>
            <a:pPr fontAlgn="base"/>
            <a:endParaRPr lang="zh-CN" altLang="en-US" strike="noStrike" noProof="1" dirty="0"/>
          </a:p>
        </p:txBody>
      </p:sp>
      <p:sp>
        <p:nvSpPr>
          <p:cNvPr id="40976" name="灯片编号占位符 40975"/>
          <p:cNvSpPr>
            <a:spLocks noGrp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solidFill>
                  <a:schemeClr val="bg2"/>
                </a:solidFill>
                <a:latin typeface="Tahoma" panose="020B0604030504040204" pitchFamily="34" charset="0"/>
              </a:defRPr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6612" y="2017713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1" y="617538"/>
            <a:ext cx="1951038" cy="55149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40009" cy="55149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6612" y="2017713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矩形 39937"/>
          <p:cNvSpPr/>
          <p:nvPr/>
        </p:nvSpPr>
        <p:spPr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27" name="矩形 39938"/>
          <p:cNvSpPr/>
          <p:nvPr/>
        </p:nvSpPr>
        <p:spPr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28" name="矩形 39939"/>
          <p:cNvSpPr/>
          <p:nvPr/>
        </p:nvSpPr>
        <p:spPr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29" name="矩形 39940"/>
          <p:cNvSpPr/>
          <p:nvPr/>
        </p:nvSpPr>
        <p:spPr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30" name="矩形 39941"/>
          <p:cNvSpPr/>
          <p:nvPr/>
        </p:nvSpPr>
        <p:spPr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31" name="矩形 39942"/>
          <p:cNvSpPr/>
          <p:nvPr/>
        </p:nvSpPr>
        <p:spPr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32" name="矩形 39943"/>
          <p:cNvSpPr/>
          <p:nvPr/>
        </p:nvSpPr>
        <p:spPr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33" name="标题 39944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34" name="文本占位符 39945"/>
          <p:cNvSpPr>
            <a:spLocks noGrp="1"/>
          </p:cNvSpPr>
          <p:nvPr>
            <p:ph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9947" name="日期占位符 39946"/>
          <p:cNvSpPr>
            <a:spLocks noGrp="1"/>
          </p:cNvSpPr>
          <p:nvPr>
            <p:ph type="dt" sz="half" idx="2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latin typeface="Tahoma" panose="020B0604030504040204" pitchFamily="34" charset="0"/>
              </a:defRPr>
            </a:lvl1pPr>
          </a:lstStyle>
          <a:p>
            <a:pPr lvl="0" fontAlgn="base"/>
            <a:fld id="{BB962C8B-B14F-4D97-AF65-F5344CB8AC3E}" type="datetime1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39948" name="页脚占位符 39947"/>
          <p:cNvSpPr>
            <a:spLocks noGrp="1"/>
          </p:cNvSpPr>
          <p:nvPr>
            <p:ph type="ftr" sz="quarter" idx="3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latin typeface="Tahoma" panose="020B0604030504040204" pitchFamily="34" charset="0"/>
              </a:defRPr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39949" name="灯片编号占位符 39948"/>
          <p:cNvSpPr>
            <a:spLocks noGrp="1"/>
          </p:cNvSpPr>
          <p:nvPr>
            <p:ph type="sldNum" sz="quarter" idx="4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矩形 39937"/>
          <p:cNvSpPr/>
          <p:nvPr/>
        </p:nvSpPr>
        <p:spPr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27" name="矩形 39938"/>
          <p:cNvSpPr/>
          <p:nvPr/>
        </p:nvSpPr>
        <p:spPr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28" name="矩形 39939"/>
          <p:cNvSpPr/>
          <p:nvPr/>
        </p:nvSpPr>
        <p:spPr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29" name="矩形 39940"/>
          <p:cNvSpPr/>
          <p:nvPr/>
        </p:nvSpPr>
        <p:spPr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30" name="矩形 39941"/>
          <p:cNvSpPr/>
          <p:nvPr/>
        </p:nvSpPr>
        <p:spPr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31" name="矩形 39942"/>
          <p:cNvSpPr/>
          <p:nvPr/>
        </p:nvSpPr>
        <p:spPr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32" name="矩形 39943"/>
          <p:cNvSpPr/>
          <p:nvPr/>
        </p:nvSpPr>
        <p:spPr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lang="zh-CN" altLang="en-US">
              <a:latin typeface="Tahoma" panose="020B0604030504040204" pitchFamily="34" charset="0"/>
            </a:endParaRPr>
          </a:p>
        </p:txBody>
      </p:sp>
      <p:sp>
        <p:nvSpPr>
          <p:cNvPr id="1033" name="标题 39944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34" name="文本占位符 39945"/>
          <p:cNvSpPr>
            <a:spLocks noGrp="1"/>
          </p:cNvSpPr>
          <p:nvPr>
            <p:ph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9947" name="日期占位符 39946"/>
          <p:cNvSpPr>
            <a:spLocks noGrp="1"/>
          </p:cNvSpPr>
          <p:nvPr>
            <p:ph type="dt" sz="half" idx="2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latin typeface="Tahoma" panose="020B0604030504040204" pitchFamily="34" charset="0"/>
              </a:defRPr>
            </a:lvl1pPr>
          </a:lstStyle>
          <a:p>
            <a:pPr lvl="0" fontAlgn="base"/>
            <a:fld id="{BB962C8B-B14F-4D97-AF65-F5344CB8AC3E}" type="datetime1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39948" name="页脚占位符 39947"/>
          <p:cNvSpPr>
            <a:spLocks noGrp="1"/>
          </p:cNvSpPr>
          <p:nvPr>
            <p:ph type="ftr" sz="quarter" idx="3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latin typeface="Tahoma" panose="020B0604030504040204" pitchFamily="34" charset="0"/>
              </a:defRPr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39949" name="灯片编号占位符 39948"/>
          <p:cNvSpPr>
            <a:spLocks noGrp="1"/>
          </p:cNvSpPr>
          <p:nvPr>
            <p:ph type="sldNum" sz="quarter" idx="4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文本框 44036"/>
          <p:cNvSpPr txBox="1"/>
          <p:nvPr/>
        </p:nvSpPr>
        <p:spPr>
          <a:xfrm>
            <a:off x="533400" y="56388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en-US" dirty="0">
              <a:latin typeface="Tahoma" panose="020B0604030504040204" pitchFamily="34" charset="0"/>
            </a:endParaRPr>
          </a:p>
        </p:txBody>
      </p:sp>
      <p:grpSp>
        <p:nvGrpSpPr>
          <p:cNvPr id="44042" name="组合 44041"/>
          <p:cNvGrpSpPr/>
          <p:nvPr/>
        </p:nvGrpSpPr>
        <p:grpSpPr>
          <a:xfrm>
            <a:off x="762000" y="304800"/>
            <a:ext cx="7840663" cy="5688013"/>
            <a:chOff x="288" y="192"/>
            <a:chExt cx="4939" cy="3583"/>
          </a:xfrm>
        </p:grpSpPr>
        <p:sp>
          <p:nvSpPr>
            <p:cNvPr id="12291" name="文本框 44034"/>
            <p:cNvSpPr txBox="1"/>
            <p:nvPr/>
          </p:nvSpPr>
          <p:spPr>
            <a:xfrm>
              <a:off x="480" y="1056"/>
              <a:ext cx="4747" cy="22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lnSpc>
                  <a:spcPts val="3800"/>
                </a:lnSpc>
              </a:pPr>
              <a:r>
                <a:rPr lang="zh-CN" altLang="en-US" sz="3200" b="1" dirty="0">
                  <a:solidFill>
                    <a:srgbClr val="FF6600"/>
                  </a:solidFill>
                  <a:latin typeface="宋体" panose="02010600030101010101" pitchFamily="2" charset="-122"/>
                  <a:ea typeface="黑体" panose="02010609060101010101" pitchFamily="2" charset="-122"/>
                </a:rPr>
                <a:t>    人人尽说江南好，游人只合江南老。</a:t>
              </a:r>
              <a:endParaRPr lang="zh-CN" altLang="en-US" sz="3200" b="1" dirty="0">
                <a:solidFill>
                  <a:srgbClr val="FF6600"/>
                </a:solidFill>
                <a:latin typeface="宋体" panose="02010600030101010101" pitchFamily="2" charset="-122"/>
                <a:ea typeface="黑体" panose="02010609060101010101" pitchFamily="2" charset="-122"/>
              </a:endParaRPr>
            </a:p>
            <a:p>
              <a:pPr>
                <a:lnSpc>
                  <a:spcPts val="3800"/>
                </a:lnSpc>
              </a:pPr>
              <a:endParaRPr lang="zh-CN" altLang="en-US" sz="3200" b="1" dirty="0">
                <a:solidFill>
                  <a:srgbClr val="FF6600"/>
                </a:solidFill>
                <a:latin typeface="宋体" panose="02010600030101010101" pitchFamily="2" charset="-122"/>
                <a:ea typeface="黑体" panose="02010609060101010101" pitchFamily="2" charset="-122"/>
              </a:endParaRPr>
            </a:p>
            <a:p>
              <a:pPr>
                <a:lnSpc>
                  <a:spcPts val="3800"/>
                </a:lnSpc>
              </a:pPr>
              <a:r>
                <a:rPr lang="zh-CN" altLang="en-US" sz="3200" b="1" dirty="0">
                  <a:solidFill>
                    <a:srgbClr val="FF6600"/>
                  </a:solidFill>
                  <a:latin typeface="宋体" panose="02010600030101010101" pitchFamily="2" charset="-122"/>
                  <a:ea typeface="黑体" panose="02010609060101010101" pitchFamily="2" charset="-122"/>
                </a:rPr>
                <a:t>春水碧于天，画船听雨眠。    垆边人</a:t>
              </a:r>
              <a:endParaRPr lang="zh-CN" altLang="en-US" sz="3200" b="1" dirty="0">
                <a:solidFill>
                  <a:srgbClr val="FF6600"/>
                </a:solidFill>
                <a:latin typeface="宋体" panose="02010600030101010101" pitchFamily="2" charset="-122"/>
                <a:ea typeface="黑体" panose="02010609060101010101" pitchFamily="2" charset="-122"/>
              </a:endParaRPr>
            </a:p>
            <a:p>
              <a:pPr>
                <a:lnSpc>
                  <a:spcPts val="3800"/>
                </a:lnSpc>
              </a:pPr>
              <a:endParaRPr lang="zh-CN" altLang="en-US" sz="3200" b="1" dirty="0">
                <a:solidFill>
                  <a:srgbClr val="FF6600"/>
                </a:solidFill>
                <a:latin typeface="宋体" panose="02010600030101010101" pitchFamily="2" charset="-122"/>
                <a:ea typeface="黑体" panose="02010609060101010101" pitchFamily="2" charset="-122"/>
              </a:endParaRPr>
            </a:p>
            <a:p>
              <a:pPr>
                <a:lnSpc>
                  <a:spcPts val="3800"/>
                </a:lnSpc>
              </a:pPr>
              <a:r>
                <a:rPr lang="zh-CN" altLang="en-US" sz="3200" b="1" dirty="0">
                  <a:solidFill>
                    <a:srgbClr val="FF6600"/>
                  </a:solidFill>
                  <a:latin typeface="宋体" panose="02010600030101010101" pitchFamily="2" charset="-122"/>
                  <a:ea typeface="黑体" panose="02010609060101010101" pitchFamily="2" charset="-122"/>
                </a:rPr>
                <a:t>似月，皓腕凝霜雪。未老莫还乡，还乡</a:t>
              </a:r>
              <a:endParaRPr lang="zh-CN" altLang="en-US" sz="3200" b="1" dirty="0">
                <a:solidFill>
                  <a:srgbClr val="FF6600"/>
                </a:solidFill>
                <a:latin typeface="宋体" panose="02010600030101010101" pitchFamily="2" charset="-122"/>
                <a:ea typeface="黑体" panose="02010609060101010101" pitchFamily="2" charset="-122"/>
              </a:endParaRPr>
            </a:p>
            <a:p>
              <a:pPr>
                <a:lnSpc>
                  <a:spcPts val="3800"/>
                </a:lnSpc>
              </a:pPr>
              <a:endParaRPr lang="zh-CN" altLang="en-US" sz="3200" b="1" dirty="0">
                <a:solidFill>
                  <a:srgbClr val="FF6600"/>
                </a:solidFill>
                <a:latin typeface="宋体" panose="02010600030101010101" pitchFamily="2" charset="-122"/>
                <a:ea typeface="黑体" panose="02010609060101010101" pitchFamily="2" charset="-122"/>
              </a:endParaRPr>
            </a:p>
            <a:p>
              <a:pPr>
                <a:lnSpc>
                  <a:spcPts val="3800"/>
                </a:lnSpc>
              </a:pPr>
              <a:r>
                <a:rPr lang="zh-CN" altLang="en-US" sz="3200" b="1" dirty="0">
                  <a:solidFill>
                    <a:srgbClr val="FF6600"/>
                  </a:solidFill>
                  <a:latin typeface="宋体" panose="02010600030101010101" pitchFamily="2" charset="-122"/>
                  <a:ea typeface="黑体" panose="02010609060101010101" pitchFamily="2" charset="-122"/>
                </a:rPr>
                <a:t>须断肠。</a:t>
              </a:r>
              <a:endParaRPr lang="zh-CN" altLang="en-US" sz="3200" b="1" dirty="0">
                <a:solidFill>
                  <a:srgbClr val="FF6600"/>
                </a:solidFill>
                <a:latin typeface="Tahoma" panose="020B060403050404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12292" name="文本框 44035"/>
            <p:cNvSpPr txBox="1"/>
            <p:nvPr/>
          </p:nvSpPr>
          <p:spPr>
            <a:xfrm>
              <a:off x="1152" y="192"/>
              <a:ext cx="2859" cy="82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zh-CN" altLang="en-US" sz="3600" b="1" dirty="0">
                  <a:solidFill>
                    <a:srgbClr val="FF66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    </a:t>
              </a:r>
              <a:r>
                <a:rPr lang="zh-CN" altLang="en-US" sz="4400" b="1" dirty="0">
                  <a:solidFill>
                    <a:srgbClr val="FF66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菩 萨 蛮</a:t>
              </a:r>
              <a:br>
                <a:rPr lang="zh-CN" altLang="en-US" sz="4400" b="1" dirty="0">
                  <a:solidFill>
                    <a:srgbClr val="FF66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</a:br>
              <a:r>
                <a:rPr lang="zh-CN" altLang="en-US" sz="3600" b="1" dirty="0">
                  <a:solidFill>
                    <a:srgbClr val="FF66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                </a:t>
              </a:r>
              <a:r>
                <a:rPr lang="zh-CN" altLang="en-US" sz="3200" b="1" dirty="0">
                  <a:solidFill>
                    <a:srgbClr val="FF66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韦 庄</a:t>
              </a:r>
              <a:endParaRPr lang="zh-CN" altLang="en-US" sz="3200" b="1" dirty="0">
                <a:solidFill>
                  <a:srgbClr val="FF6600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2293" name="文本框 44039"/>
            <p:cNvSpPr txBox="1"/>
            <p:nvPr/>
          </p:nvSpPr>
          <p:spPr>
            <a:xfrm>
              <a:off x="288" y="3448"/>
              <a:ext cx="11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endParaRPr lang="zh-CN" altLang="en-US" sz="2800" b="1" dirty="0">
                <a:solidFill>
                  <a:srgbClr val="009900"/>
                </a:solidFill>
                <a:latin typeface="Tahoma" panose="020B0604030504040204" pitchFamily="34" charset="0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文本框 55297"/>
          <p:cNvSpPr txBox="1"/>
          <p:nvPr/>
        </p:nvSpPr>
        <p:spPr>
          <a:xfrm>
            <a:off x="1295400" y="838200"/>
            <a:ext cx="2986088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400" b="1" noProof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2" charset="-122"/>
                <a:cs typeface="+mn-cs"/>
              </a:rPr>
              <a:t>江南冬景图</a:t>
            </a:r>
            <a:endParaRPr lang="zh-CN" altLang="en-US" sz="4400" b="1" noProof="1" dirty="0">
              <a:solidFill>
                <a:schemeClr val="folHlink"/>
              </a:solidFill>
              <a:effectLst>
                <a:outerShdw blurRad="38100" dist="38100" dir="2700000">
                  <a:srgbClr val="C0C0C0"/>
                </a:outerShdw>
              </a:effectLst>
              <a:latin typeface="Tahoma" panose="020B0604030504040204" pitchFamily="34" charset="0"/>
              <a:ea typeface="黑体" panose="02010609060101010101" pitchFamily="2" charset="-122"/>
            </a:endParaRPr>
          </a:p>
        </p:txBody>
      </p:sp>
      <p:sp>
        <p:nvSpPr>
          <p:cNvPr id="55299" name="文本框 55298"/>
          <p:cNvSpPr txBox="1"/>
          <p:nvPr/>
        </p:nvSpPr>
        <p:spPr>
          <a:xfrm>
            <a:off x="1371600" y="2133600"/>
            <a:ext cx="63246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2" charset="-122"/>
                <a:cs typeface="+mn-cs"/>
              </a:rPr>
              <a:t>第5节：</a:t>
            </a:r>
            <a:r>
              <a:rPr lang="zh-CN" altLang="en-US" sz="4000" b="1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2" charset="-122"/>
                <a:cs typeface="+mn-cs"/>
                <a:hlinkClick r:id="rId1" action="ppaction://hlinksldjump"/>
              </a:rPr>
              <a:t>江南植被图</a:t>
            </a:r>
            <a:endParaRPr lang="zh-CN" altLang="en-US" sz="4000" b="1" noProof="1">
              <a:solidFill>
                <a:srgbClr val="FF6600"/>
              </a:solidFill>
              <a:effectLst>
                <a:outerShdw blurRad="38100" dist="38100" dir="2700000">
                  <a:srgbClr val="C0C0C0"/>
                </a:outerShdw>
              </a:effectLst>
              <a:latin typeface="Tahoma" panose="020B0604030504040204" pitchFamily="34" charset="0"/>
              <a:ea typeface="黑体" panose="02010609060101010101" pitchFamily="2" charset="-122"/>
            </a:endParaRPr>
          </a:p>
        </p:txBody>
      </p:sp>
      <p:sp>
        <p:nvSpPr>
          <p:cNvPr id="55300" name="文本框 55299"/>
          <p:cNvSpPr txBox="1"/>
          <p:nvPr/>
        </p:nvSpPr>
        <p:spPr>
          <a:xfrm>
            <a:off x="1371600" y="3124200"/>
            <a:ext cx="458470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000" b="1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2" charset="-122"/>
                <a:cs typeface="+mn-cs"/>
              </a:rPr>
              <a:t>第7节：</a:t>
            </a:r>
            <a:r>
              <a:rPr lang="zh-CN" altLang="en-US" sz="4000" b="1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2" charset="-122"/>
                <a:cs typeface="+mn-cs"/>
                <a:hlinkClick r:id="rId1" action="ppaction://hlinksldjump"/>
              </a:rPr>
              <a:t>微雨寒村图</a:t>
            </a:r>
            <a:endParaRPr lang="zh-CN" altLang="en-US" noProof="1">
              <a:latin typeface="Tahoma" panose="020B0604030504040204" pitchFamily="34" charset="0"/>
            </a:endParaRPr>
          </a:p>
        </p:txBody>
      </p:sp>
      <p:sp>
        <p:nvSpPr>
          <p:cNvPr id="55301" name="文本框 55300"/>
          <p:cNvSpPr txBox="1"/>
          <p:nvPr/>
        </p:nvSpPr>
        <p:spPr>
          <a:xfrm>
            <a:off x="1371600" y="4114800"/>
            <a:ext cx="458470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000" b="1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2" charset="-122"/>
                <a:cs typeface="+mn-cs"/>
              </a:rPr>
              <a:t>第8节：</a:t>
            </a:r>
            <a:r>
              <a:rPr lang="zh-CN" altLang="en-US" sz="4000" b="1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2" charset="-122"/>
                <a:cs typeface="+mn-cs"/>
                <a:hlinkClick r:id="rId1" action="ppaction://hlinksldjump"/>
              </a:rPr>
              <a:t>江南雪景图</a:t>
            </a:r>
            <a:endParaRPr lang="zh-CN" altLang="en-US" sz="4000" b="1" noProof="1">
              <a:solidFill>
                <a:srgbClr val="FF6600"/>
              </a:solidFill>
              <a:effectLst>
                <a:outerShdw blurRad="38100" dist="38100" dir="2700000">
                  <a:srgbClr val="C0C0C0"/>
                </a:outerShdw>
              </a:effectLst>
              <a:latin typeface="Tahoma" panose="020B0604030504040204" pitchFamily="34" charset="0"/>
              <a:ea typeface="黑体" panose="02010609060101010101" pitchFamily="2" charset="-122"/>
            </a:endParaRPr>
          </a:p>
        </p:txBody>
      </p:sp>
      <p:sp>
        <p:nvSpPr>
          <p:cNvPr id="55302" name="文本框 55301"/>
          <p:cNvSpPr txBox="1"/>
          <p:nvPr/>
        </p:nvSpPr>
        <p:spPr>
          <a:xfrm>
            <a:off x="1371600" y="5181600"/>
            <a:ext cx="458470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000" b="1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2" charset="-122"/>
                <a:cs typeface="+mn-cs"/>
              </a:rPr>
              <a:t>第9节：</a:t>
            </a:r>
            <a:r>
              <a:rPr lang="zh-CN" altLang="en-US" sz="4000" b="1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2" charset="-122"/>
                <a:cs typeface="+mn-cs"/>
                <a:hlinkClick r:id="rId1" action="ppaction://hlinksldjump"/>
              </a:rPr>
              <a:t>旱冬闲步图</a:t>
            </a:r>
            <a:endParaRPr lang="zh-CN" altLang="en-US" noProof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内容占位符 2"/>
          <p:cNvSpPr>
            <a:spLocks noGrp="1"/>
          </p:cNvSpPr>
          <p:nvPr>
            <p:ph idx="1"/>
          </p:nvPr>
        </p:nvSpPr>
        <p:spPr>
          <a:xfrm>
            <a:off x="12700" y="33338"/>
            <a:ext cx="9144000" cy="68246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最妙的是下点小雪呀。看吧，山上的矮松越发的青黑，树尖上顶着一髻儿白花，好像日本看护妇。山尖全白了，给蓝天镶上一道银边。山坡上，有的地方雪厚点，有的地方草色还露着;这样，一道儿白，一道儿暗黄，给山们穿上一件带水纹的花衣;看着看着，这件花衣好像被风儿吹动，叫你希望看见一点更美的山的肌肤。等到快日落的时候，微黄的阳光斜射在山腰上，那点薄雪好像忽然害了羞，微微露出点粉色。就是下小雪吧，济南是受不住大雪的，那些小山太秀气!</a:t>
            </a:r>
            <a:endParaRPr kumimoji="0" lang="zh-CN" altLang="en-US" sz="32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3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</a:t>
            </a:r>
            <a:r>
              <a:rPr kumimoji="0" lang="zh-CN" altLang="zh-CN" sz="3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老舍《济南的冬天》</a:t>
            </a:r>
            <a:endParaRPr kumimoji="0" lang="zh-CN" altLang="zh-CN" sz="3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内容占位符 2"/>
          <p:cNvSpPr>
            <a:spLocks noGrp="1"/>
          </p:cNvSpPr>
          <p:nvPr>
            <p:ph idx="1"/>
          </p:nvPr>
        </p:nvSpPr>
        <p:spPr>
          <a:xfrm>
            <a:off x="537210" y="1278255"/>
            <a:ext cx="8070215" cy="4876165"/>
          </a:xfrm>
        </p:spPr>
        <p:txBody>
          <a:bodyPr anchor="t"/>
          <a:p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  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是日更定矣，余拏一小舟，拥毳衣炉火，独往湖心亭看雪。雾凇沆砀，天与云与山与水，上下一白。湖上影子，惟长堤一痕，湖心亭一点，与余舟一芥，舟中人两三粒而已。</a:t>
            </a: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/>
              <a:t>                         ——</a:t>
            </a:r>
            <a:r>
              <a:rPr lang="zh-CN" altLang="en-US"/>
              <a:t>张岱《湖心亭看雪》</a:t>
            </a:r>
            <a:endParaRPr lang="zh-CN" altLang="en-US"/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标题 1"/>
          <p:cNvSpPr>
            <a:spLocks noGrp="1"/>
          </p:cNvSpPr>
          <p:nvPr>
            <p:ph type="title"/>
          </p:nvPr>
        </p:nvSpPr>
        <p:spPr>
          <a:xfrm>
            <a:off x="457200" y="1589088"/>
            <a:ext cx="8229600" cy="2925762"/>
          </a:xfrm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dirty="0"/>
              <a:t>一切景语皆情语，</a:t>
            </a:r>
            <a:r>
              <a:rPr lang="en-US" altLang="zh-CN" dirty="0"/>
              <a:t>“</a:t>
            </a:r>
            <a:r>
              <a:rPr lang="zh-CN" altLang="en-US" dirty="0"/>
              <a:t>有我之境，以我观物，故物皆著我之色彩。</a:t>
            </a:r>
            <a:br>
              <a:rPr lang="zh-CN" altLang="en-US" dirty="0"/>
            </a:br>
            <a:r>
              <a:rPr lang="zh-CN" altLang="en-US" dirty="0"/>
              <a:t>               </a:t>
            </a:r>
            <a:r>
              <a:rPr lang="en-US" altLang="zh-CN" dirty="0"/>
              <a:t>----</a:t>
            </a:r>
            <a:r>
              <a:rPr lang="zh-CN" altLang="en-US" dirty="0"/>
              <a:t>王国维《人间词话》</a:t>
            </a:r>
            <a:endParaRPr lang="zh-CN" altLang="en-US" dirty="0"/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41425"/>
            <a:ext cx="8229600" cy="1978025"/>
          </a:xfrm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dirty="0">
                <a:solidFill>
                  <a:srgbClr val="FF0000"/>
                </a:solidFill>
              </a:rPr>
              <a:t>面对如此可爱、迷人、美丽的江南冬景，作者的心境又如何？</a:t>
            </a:r>
            <a:br>
              <a:rPr lang="zh-CN" altLang="en-US" dirty="0">
                <a:solidFill>
                  <a:srgbClr val="FF0000"/>
                </a:solidFill>
              </a:rPr>
            </a:b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457200" y="3800475"/>
            <a:ext cx="4219575" cy="10144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60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悠闲、闲适</a:t>
            </a:r>
            <a:endParaRPr lang="zh-CN" altLang="en-US" sz="60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标题 1"/>
          <p:cNvSpPr>
            <a:spLocks noGrp="1"/>
          </p:cNvSpPr>
          <p:nvPr>
            <p:ph type="title"/>
          </p:nvPr>
        </p:nvSpPr>
        <p:spPr>
          <a:xfrm>
            <a:off x="457200" y="1620838"/>
            <a:ext cx="8229600" cy="2814637"/>
          </a:xfrm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dirty="0"/>
              <a:t>颂其诗，读其书，不知其人可乎？是以论其世也。</a:t>
            </a:r>
            <a:br>
              <a:rPr lang="zh-CN" altLang="en-US" dirty="0"/>
            </a:br>
            <a:r>
              <a:rPr lang="zh-CN" altLang="en-US" dirty="0"/>
              <a:t>                    </a:t>
            </a:r>
            <a:r>
              <a:rPr lang="en-US" altLang="zh-CN" dirty="0"/>
              <a:t>-----</a:t>
            </a:r>
            <a:r>
              <a:rPr lang="zh-CN" altLang="en-US" dirty="0"/>
              <a:t>《孟子 万章下》</a:t>
            </a:r>
            <a:endParaRPr lang="zh-CN" altLang="en-US" dirty="0"/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标题 1"/>
          <p:cNvSpPr>
            <a:spLocks noGrp="1"/>
          </p:cNvSpPr>
          <p:nvPr>
            <p:ph type="title"/>
          </p:nvPr>
        </p:nvSpPr>
        <p:spPr>
          <a:xfrm>
            <a:off x="1588" y="-4762"/>
            <a:ext cx="9129712" cy="6958012"/>
          </a:xfrm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sz="2400" b="1" dirty="0"/>
              <a:t>十一月十九日（旧历十月廿四），星期二，在杭州的官场弄。</a:t>
            </a:r>
            <a:br>
              <a:rPr lang="zh-CN" altLang="en-US" sz="2400" b="1" dirty="0"/>
            </a:br>
            <a:r>
              <a:rPr lang="zh-CN" altLang="en-US" sz="2400" b="1" dirty="0"/>
              <a:t>天气实在晴爽得可爱</a:t>
            </a:r>
            <a:r>
              <a:rPr lang="en-US" altLang="zh-CN" sz="2400" b="1" dirty="0"/>
              <a:t>,</a:t>
            </a:r>
            <a:r>
              <a:rPr lang="zh-CN" altLang="en-US" sz="2400" b="1" dirty="0"/>
              <a:t>像这样一个平和的冬日清晨，谁又想得到北五省在谋独立，日兵在山海关整军，而阔人又都在向外国的大银行里存他们的几万万的私款呢！</a:t>
            </a:r>
            <a:br>
              <a:rPr lang="zh-CN" altLang="en-US" sz="2400" b="1" dirty="0"/>
            </a:br>
            <a:br>
              <a:rPr lang="zh-CN" altLang="en-US" sz="2400" b="1" dirty="0"/>
            </a:br>
            <a:r>
              <a:rPr lang="zh-CN" altLang="en-US" sz="2400" b="1" dirty="0"/>
              <a:t>二十八日（十一月初三），星期四，微雨。 </a:t>
            </a:r>
            <a:br>
              <a:rPr lang="zh-CN" altLang="en-US" sz="2400" b="1" dirty="0"/>
            </a:br>
            <a:r>
              <a:rPr lang="zh-CN" altLang="en-US" sz="2400" b="1" dirty="0"/>
              <a:t>今天为杭市防空演习之第一天，路上时时断绝交通；长街化作冷巷，百姓如丧考妣。</a:t>
            </a:r>
            <a:br>
              <a:rPr lang="zh-CN" altLang="en-US" sz="2400" b="1" dirty="0"/>
            </a:br>
            <a:br>
              <a:rPr lang="zh-CN" altLang="en-US" sz="2400" b="1" dirty="0"/>
            </a:br>
            <a:r>
              <a:rPr lang="zh-CN" altLang="en-US" sz="2400" b="1" dirty="0"/>
              <a:t>二十九日（十一月初四），星期五，雨。     </a:t>
            </a:r>
            <a:br>
              <a:rPr lang="zh-CN" altLang="en-US" sz="2400" b="1" dirty="0"/>
            </a:br>
            <a:r>
              <a:rPr lang="zh-CN" altLang="en-US" sz="2400" b="1" dirty="0"/>
              <a:t>家国沦亡，小民乏食，我下半年更不知将如何卒岁；引领西望，更为老母担忧，因伊风烛残年，急盼我这没有出息的幼子能自成立也。今日为防空演习之第二日，路上断绝交通如故</a:t>
            </a:r>
            <a:r>
              <a:rPr lang="en-US" altLang="zh-CN" sz="2400" b="1" dirty="0"/>
              <a:t>,</a:t>
            </a:r>
            <a:r>
              <a:rPr lang="zh-CN" altLang="en-US" sz="2400" b="1" dirty="0"/>
              <a:t>午后因事出去，也算是为公家尽了一点力。下午刘开渠来，将午前的文章搁下，这篇《江南的冬景》，大约要于明日才得写完寄出。</a:t>
            </a:r>
            <a:br>
              <a:rPr lang="zh-CN" altLang="en-US" sz="2400" b="1" dirty="0"/>
            </a:br>
            <a:br>
              <a:rPr lang="zh-CN" altLang="en-US" sz="2400" b="1" dirty="0"/>
            </a:br>
            <a:r>
              <a:rPr lang="zh-CN" altLang="en-US" sz="2400" b="1" dirty="0"/>
              <a:t>三十日（十一月初五），星期六，雨。     </a:t>
            </a:r>
            <a:br>
              <a:rPr lang="zh-CN" altLang="en-US" sz="2400" b="1" dirty="0"/>
            </a:br>
            <a:r>
              <a:rPr lang="zh-CN" altLang="en-US" sz="2400" b="1" dirty="0"/>
              <a:t>今晨一早即醒，因昨晚入睡早也，觉头脑清醒，为续写那篇《文学》的散文《江南的冬景》，写至午后写毕，成两千余字。</a:t>
            </a:r>
            <a:endParaRPr lang="zh-CN" altLang="en-US" sz="2400" b="1" dirty="0"/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en-US" dirty="0"/>
          </a:p>
        </p:txBody>
      </p:sp>
      <p:pic>
        <p:nvPicPr>
          <p:cNvPr id="22530" name="图片 2" descr="dfd2c540cf84b9d528ea7ad0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085" y="91440"/>
            <a:ext cx="9053830" cy="67170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en-US" dirty="0"/>
          </a:p>
        </p:txBody>
      </p:sp>
      <p:pic>
        <p:nvPicPr>
          <p:cNvPr id="23554" name="图片 2" descr="dfd2c540cf84b9d528ea7ad0 (2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20345" y="-19685"/>
            <a:ext cx="9584690" cy="71875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1265"/>
          <p:cNvSpPr>
            <a:spLocks noGrp="1"/>
          </p:cNvSpPr>
          <p:nvPr>
            <p:ph type="title"/>
          </p:nvPr>
        </p:nvSpPr>
        <p:spPr>
          <a:xfrm>
            <a:off x="1622425" y="320675"/>
            <a:ext cx="54864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4000" dirty="0"/>
              <a:t>艺术特点：</a:t>
            </a:r>
            <a:endParaRPr lang="zh-CN" altLang="en-US" sz="4000" dirty="0"/>
          </a:p>
        </p:txBody>
      </p:sp>
      <p:sp>
        <p:nvSpPr>
          <p:cNvPr id="11267" name="内容占位符 11266"/>
          <p:cNvSpPr>
            <a:spLocks noGrp="1"/>
          </p:cNvSpPr>
          <p:nvPr>
            <p:ph idx="1"/>
          </p:nvPr>
        </p:nvSpPr>
        <p:spPr>
          <a:xfrm>
            <a:off x="457200" y="1698625"/>
            <a:ext cx="8229600" cy="43434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运用比较写法突出景物的特点。</a:t>
            </a:r>
            <a:endParaRPr kumimoji="0" lang="zh-CN" altLang="en-US" sz="40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华文行楷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多引用诗句，多用色彩，使文章充满诗情画意。</a:t>
            </a:r>
            <a:endParaRPr kumimoji="0" lang="zh-CN" altLang="en-US" sz="40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</a:t>
            </a: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融进自己的个性、心灵的感受。</a:t>
            </a:r>
            <a:endParaRPr kumimoji="0" lang="zh-CN" altLang="en-US" sz="40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虚实结合、想象</a:t>
            </a:r>
            <a:endParaRPr kumimoji="0" lang="zh-CN" altLang="en-US" sz="40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</a:t>
            </a: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行文节奏与所写意境相结合。</a:t>
            </a:r>
            <a:endParaRPr kumimoji="0" lang="zh-CN" altLang="en-US" sz="40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0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0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0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17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41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58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68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6" grpId="1"/>
      <p:bldP spid="11267" grpId="0" build="p"/>
      <p:bldP spid="11267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en-US" dirty="0"/>
          </a:p>
        </p:txBody>
      </p:sp>
      <p:pic>
        <p:nvPicPr>
          <p:cNvPr id="7170" name="图片 2" descr="9527239602d276a200292e2e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57200" y="-342900"/>
            <a:ext cx="10058400" cy="7543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文本框 3"/>
          <p:cNvSpPr txBox="1"/>
          <p:nvPr/>
        </p:nvSpPr>
        <p:spPr>
          <a:xfrm>
            <a:off x="1752600" y="2259013"/>
            <a:ext cx="5899150" cy="13223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8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江南的冬景</a:t>
            </a:r>
            <a:endParaRPr lang="zh-CN" altLang="en-US" sz="8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2" name="文本框 4"/>
          <p:cNvSpPr txBox="1"/>
          <p:nvPr/>
        </p:nvSpPr>
        <p:spPr>
          <a:xfrm>
            <a:off x="4976813" y="3581400"/>
            <a:ext cx="2290762" cy="768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郁达夫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5" name="内容占位符 13314"/>
          <p:cNvSpPr>
            <a:spLocks noGrp="1"/>
          </p:cNvSpPr>
          <p:nvPr>
            <p:ph idx="1"/>
          </p:nvPr>
        </p:nvSpPr>
        <p:spPr>
          <a:xfrm>
            <a:off x="-228600" y="762000"/>
            <a:ext cx="9372600" cy="6096000"/>
          </a:xfrm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dirty="0"/>
              <a:t>          </a:t>
            </a:r>
            <a:r>
              <a:rPr lang="en-US" altLang="zh-CN" b="1" dirty="0">
                <a:solidFill>
                  <a:srgbClr val="000099"/>
                </a:solidFill>
                <a:latin typeface="华文行楷" pitchFamily="2" charset="-122"/>
                <a:ea typeface="华文行楷" pitchFamily="2" charset="-122"/>
              </a:rPr>
              <a:t>“</a:t>
            </a:r>
            <a:r>
              <a:rPr lang="zh-CN" altLang="en-US" b="1" dirty="0">
                <a:solidFill>
                  <a:srgbClr val="000099"/>
                </a:solidFill>
                <a:latin typeface="华文行楷" pitchFamily="2" charset="-122"/>
                <a:ea typeface="华文行楷" pitchFamily="2" charset="-122"/>
              </a:rPr>
              <a:t>人在风景中，人也成了风景；心中有风景，世界就在心中。” 大自然充满了运动和生命，富有蓬勃生机和活泼意趣。人们热爱自然是因为热爱生命，热爱生活。大自然总有那么一种感动，它振奋着你，这是一种美的力量，这也是源于人自身本能的力量。我们把自己放入风景之中，我们就已于这个风景相融；我们把风景放到心中，我们就已拥有了这片风景。大自然再大，也不会大于我们的心胸，我们应该有力量去拥抱全世界，去呼吸，去感受，去创造，美无言而有力，我们会被教化。 </a:t>
            </a:r>
            <a:endParaRPr lang="zh-CN" altLang="en-US" b="1" dirty="0">
              <a:solidFill>
                <a:srgbClr val="000099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3316" name="文本框 13315"/>
          <p:cNvSpPr txBox="1"/>
          <p:nvPr/>
        </p:nvSpPr>
        <p:spPr>
          <a:xfrm>
            <a:off x="0" y="0"/>
            <a:ext cx="3733800" cy="823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zh-CN" altLang="en-US" sz="4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课堂寄语：</a:t>
            </a:r>
            <a:endParaRPr lang="zh-CN" altLang="en-US" sz="48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0" end="2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charRg st="0" end="2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charRg st="0" end="2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1"/>
          <p:cNvSpPr>
            <a:spLocks noGrp="1"/>
          </p:cNvSpPr>
          <p:nvPr>
            <p:ph type="title"/>
          </p:nvPr>
        </p:nvSpPr>
        <p:spPr>
          <a:xfrm>
            <a:off x="457200" y="436563"/>
            <a:ext cx="8229600" cy="5922962"/>
          </a:xfrm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dirty="0"/>
              <a:t>学习目标：</a:t>
            </a:r>
            <a:br>
              <a:rPr lang="zh-CN" altLang="en-US" dirty="0"/>
            </a:br>
            <a:r>
              <a:rPr lang="en-US" altLang="zh-CN" sz="4000" dirty="0"/>
              <a:t>1</a:t>
            </a:r>
            <a:r>
              <a:rPr lang="zh-CN" altLang="en-US" sz="4000" dirty="0"/>
              <a:t>、</a:t>
            </a:r>
            <a:r>
              <a:rPr lang="zh-CN" altLang="en-US" sz="4000" dirty="0">
                <a:solidFill>
                  <a:srgbClr val="FF0000"/>
                </a:solidFill>
              </a:rPr>
              <a:t>发现、感悟</a:t>
            </a:r>
            <a:r>
              <a:rPr lang="zh-CN" altLang="en-US" sz="4000" dirty="0"/>
              <a:t>江南的冬景的</a:t>
            </a:r>
            <a:r>
              <a:rPr lang="zh-CN" altLang="en-US" sz="4000" dirty="0">
                <a:solidFill>
                  <a:srgbClr val="FF0000"/>
                </a:solidFill>
              </a:rPr>
              <a:t>美</a:t>
            </a:r>
            <a:r>
              <a:rPr lang="zh-CN" altLang="en-US" sz="4000" dirty="0"/>
              <a:t>，提高审美品位</a:t>
            </a:r>
            <a:r>
              <a:rPr lang="zh-CN" altLang="en-US" dirty="0"/>
              <a:t>。</a:t>
            </a:r>
            <a:br>
              <a:rPr lang="zh-CN" altLang="en-US" dirty="0"/>
            </a:br>
            <a:r>
              <a:rPr lang="en-US" altLang="zh-CN" dirty="0"/>
              <a:t>2</a:t>
            </a:r>
            <a:r>
              <a:rPr lang="zh-CN" altLang="zh-CN" dirty="0"/>
              <a:t>、体会作者在景物描写中寄予的</a:t>
            </a:r>
            <a:r>
              <a:rPr lang="zh-CN" altLang="zh-CN" dirty="0">
                <a:solidFill>
                  <a:srgbClr val="FF0000"/>
                </a:solidFill>
              </a:rPr>
              <a:t>情感。</a:t>
            </a:r>
            <a:br>
              <a:rPr lang="zh-CN" altLang="zh-CN" dirty="0">
                <a:solidFill>
                  <a:srgbClr val="FF0000"/>
                </a:solidFill>
              </a:rPr>
            </a:br>
            <a:r>
              <a:rPr lang="en-US" altLang="zh-CN" dirty="0"/>
              <a:t>3</a:t>
            </a:r>
            <a:r>
              <a:rPr lang="zh-CN" altLang="en-US" dirty="0"/>
              <a:t>、掌握作者在景物描写中运用的艺术</a:t>
            </a:r>
            <a:r>
              <a:rPr lang="zh-CN" altLang="en-US" dirty="0">
                <a:solidFill>
                  <a:srgbClr val="FF0000"/>
                </a:solidFill>
              </a:rPr>
              <a:t>手法</a:t>
            </a:r>
            <a:r>
              <a:rPr lang="zh-CN" altLang="en-US" dirty="0"/>
              <a:t>。</a:t>
            </a:r>
            <a:endParaRPr lang="zh-CN" altLang="en-US" dirty="0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标题 1"/>
          <p:cNvSpPr>
            <a:spLocks noGrp="1"/>
          </p:cNvSpPr>
          <p:nvPr>
            <p:ph type="title"/>
          </p:nvPr>
        </p:nvSpPr>
        <p:spPr>
          <a:xfrm>
            <a:off x="457200" y="1268413"/>
            <a:ext cx="8229600" cy="495935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en-US" altLang="zh-CN" sz="3600" dirty="0"/>
              <a:t> </a:t>
            </a:r>
            <a:r>
              <a:rPr lang="zh-CN" altLang="en-US" sz="3600" dirty="0"/>
              <a:t>煮茗(       )  蛰居(      )   曝背(      )   亘古(       )  赭色(       )  乌桕(      )  </a:t>
            </a:r>
            <a:br>
              <a:rPr lang="zh-CN" altLang="en-US" sz="3600" dirty="0"/>
            </a:br>
            <a:r>
              <a:rPr lang="zh-CN" altLang="en-US" sz="3600" dirty="0"/>
              <a:t>丰腴(      )  正月（     ） 槎桠(       )   泊船(     )  湖泊(      )   月晕(       ) </a:t>
            </a:r>
            <a:endParaRPr lang="zh-CN" altLang="en-US" sz="3600" dirty="0"/>
          </a:p>
        </p:txBody>
      </p:sp>
      <p:sp>
        <p:nvSpPr>
          <p:cNvPr id="9218" name="文本框 2"/>
          <p:cNvSpPr txBox="1"/>
          <p:nvPr/>
        </p:nvSpPr>
        <p:spPr>
          <a:xfrm>
            <a:off x="606425" y="612775"/>
            <a:ext cx="2762250" cy="8302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4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掌握字词</a:t>
            </a:r>
            <a:endParaRPr lang="zh-CN" altLang="en-US" sz="48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标题 1"/>
          <p:cNvSpPr>
            <a:spLocks noGrp="1"/>
          </p:cNvSpPr>
          <p:nvPr>
            <p:ph type="title"/>
          </p:nvPr>
        </p:nvSpPr>
        <p:spPr>
          <a:xfrm>
            <a:off x="457200" y="1268413"/>
            <a:ext cx="8229600" cy="495935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en-US" altLang="zh-CN" sz="3600" dirty="0"/>
              <a:t>   </a:t>
            </a:r>
            <a:r>
              <a:rPr lang="zh-CN" altLang="en-US" sz="3600" dirty="0"/>
              <a:t>煮茗(míng)  蛰居(zhé)   曝背(pù)  </a:t>
            </a:r>
            <a:br>
              <a:rPr lang="zh-CN" altLang="en-US" sz="3600" dirty="0"/>
            </a:br>
            <a:r>
              <a:rPr lang="zh-CN" altLang="en-US" sz="3600" dirty="0"/>
              <a:t>亘古(gèn)  赭色(zhě)  乌桕(jiù)  </a:t>
            </a:r>
            <a:br>
              <a:rPr lang="zh-CN" altLang="en-US" sz="3600" dirty="0"/>
            </a:br>
            <a:r>
              <a:rPr lang="zh-CN" altLang="en-US" sz="3600" dirty="0"/>
              <a:t>丰腴(yú)  正月（zhēng） 槎桠(chá yā)   泊船(bó)  湖泊(pō)   月晕(yùn) </a:t>
            </a:r>
            <a:endParaRPr lang="zh-CN" altLang="en-US" sz="3600" dirty="0"/>
          </a:p>
        </p:txBody>
      </p:sp>
      <p:sp>
        <p:nvSpPr>
          <p:cNvPr id="10242" name="文本框 2"/>
          <p:cNvSpPr txBox="1"/>
          <p:nvPr/>
        </p:nvSpPr>
        <p:spPr>
          <a:xfrm>
            <a:off x="606425" y="612775"/>
            <a:ext cx="2762250" cy="8302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4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掌握字词</a:t>
            </a:r>
            <a:endParaRPr lang="zh-CN" altLang="en-US" sz="48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标题 1"/>
          <p:cNvSpPr>
            <a:spLocks noGrp="1"/>
          </p:cNvSpPr>
          <p:nvPr>
            <p:ph type="title"/>
          </p:nvPr>
        </p:nvSpPr>
        <p:spPr>
          <a:xfrm>
            <a:off x="457200" y="3111500"/>
            <a:ext cx="8229600" cy="1143000"/>
          </a:xfrm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dirty="0"/>
              <a:t>思考：江南冬景给作者整体的印象是什么？</a:t>
            </a:r>
            <a:endParaRPr lang="zh-CN" altLang="en-US" dirty="0"/>
          </a:p>
        </p:txBody>
      </p:sp>
      <p:sp>
        <p:nvSpPr>
          <p:cNvPr id="11266" name="文本框 3"/>
          <p:cNvSpPr txBox="1"/>
          <p:nvPr/>
        </p:nvSpPr>
        <p:spPr>
          <a:xfrm>
            <a:off x="457200" y="622935"/>
            <a:ext cx="44373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初读文本，整体感知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28359" y="407669"/>
            <a:ext cx="2926080" cy="119888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0" i="0" u="none" strike="noStrike" kern="1200" cap="none" spc="0" normalizeH="0" baseline="0" noProof="1">
                <a:ln>
                  <a:gradFill>
                    <a:gsLst>
                      <a:gs pos="98000">
                        <a:srgbClr val="F88C89"/>
                      </a:gs>
                      <a:gs pos="86000">
                        <a:srgbClr val="F8D078"/>
                      </a:gs>
                      <a:gs pos="73000">
                        <a:srgbClr val="BAD172"/>
                      </a:gs>
                      <a:gs pos="62000">
                        <a:srgbClr val="BEC7AF"/>
                      </a:gs>
                      <a:gs pos="50000">
                        <a:srgbClr val="83D9E3"/>
                      </a:gs>
                      <a:gs pos="37000">
                        <a:srgbClr val="9C61DF"/>
                      </a:gs>
                      <a:gs pos="24000">
                        <a:srgbClr val="CA78E1"/>
                      </a:gs>
                      <a:gs pos="12000">
                        <a:srgbClr val="E564DF"/>
                      </a:gs>
                      <a:gs pos="0">
                        <a:srgbClr val="F86CC0"/>
                      </a:gs>
                    </a:gsLst>
                    <a:lin ang="0"/>
                  </a:gradFill>
                </a:ln>
                <a:gradFill>
                  <a:gsLst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0">
                      <a:srgbClr val="FF33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发现美</a:t>
            </a:r>
            <a:endParaRPr kumimoji="0" lang="zh-CN" altLang="en-US" sz="7200" b="0" i="0" u="none" strike="noStrike" kern="1200" cap="none" spc="0" normalizeH="0" baseline="0" noProof="1">
              <a:ln>
                <a:gradFill>
                  <a:gsLst>
                    <a:gs pos="98000">
                      <a:srgbClr val="F88C89"/>
                    </a:gs>
                    <a:gs pos="86000">
                      <a:srgbClr val="F8D078"/>
                    </a:gs>
                    <a:gs pos="73000">
                      <a:srgbClr val="BAD172"/>
                    </a:gs>
                    <a:gs pos="62000">
                      <a:srgbClr val="BEC7AF"/>
                    </a:gs>
                    <a:gs pos="50000">
                      <a:srgbClr val="83D9E3"/>
                    </a:gs>
                    <a:gs pos="37000">
                      <a:srgbClr val="9C61DF"/>
                    </a:gs>
                    <a:gs pos="24000">
                      <a:srgbClr val="CA78E1"/>
                    </a:gs>
                    <a:gs pos="12000">
                      <a:srgbClr val="E564DF"/>
                    </a:gs>
                    <a:gs pos="0">
                      <a:srgbClr val="F86CC0"/>
                    </a:gs>
                  </a:gsLst>
                  <a:lin ang="0"/>
                </a:gradFill>
              </a:ln>
              <a:gradFill>
                <a:gsLst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0">
                    <a:srgbClr val="FF33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9913" y="4779963"/>
            <a:ext cx="3798887" cy="10144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60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明朗</a:t>
            </a:r>
            <a:endParaRPr lang="zh-CN" altLang="en-US" sz="60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/>
      <p:bldP spid="13313" grpId="1"/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文本框 1"/>
          <p:cNvSpPr txBox="1"/>
          <p:nvPr/>
        </p:nvSpPr>
        <p:spPr>
          <a:xfrm>
            <a:off x="457200" y="1844675"/>
            <a:ext cx="8229600" cy="31686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40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“青年画家不精读郁达夫的游记，画不了浙皖的山水；不看钱塘、富阳、新安的山水，也读不通达夫的妙文。”</a:t>
            </a:r>
            <a:endParaRPr lang="zh-CN" altLang="en-US" sz="40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40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      </a:t>
            </a:r>
            <a:r>
              <a:rPr lang="en-US" altLang="zh-CN" sz="40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----</a:t>
            </a:r>
            <a:r>
              <a:rPr lang="zh-CN" altLang="en-US" sz="40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国画大师刘海粟</a:t>
            </a:r>
            <a:endParaRPr lang="zh-CN" altLang="en-US" sz="40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en-US" dirty="0"/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xfrm>
            <a:off x="11113" y="47625"/>
            <a:ext cx="9101137" cy="1704975"/>
          </a:xfrm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sz="6000" b="1" dirty="0">
                <a:solidFill>
                  <a:srgbClr val="FF0000"/>
                </a:solidFill>
              </a:rPr>
              <a:t>精读文本，美点寻踪</a:t>
            </a:r>
            <a:br>
              <a:rPr lang="zh-CN" altLang="en-US" sz="6000" b="1" dirty="0">
                <a:solidFill>
                  <a:srgbClr val="FF0000"/>
                </a:solidFill>
              </a:rPr>
            </a:br>
            <a:r>
              <a:rPr lang="zh-CN" altLang="en-US" sz="6000" b="1" dirty="0">
                <a:solidFill>
                  <a:srgbClr val="FF0000"/>
                </a:solidFill>
              </a:rPr>
              <a:t>思考：</a:t>
            </a:r>
            <a:endParaRPr lang="zh-CN" altLang="en-US" sz="6000" b="1" dirty="0">
              <a:solidFill>
                <a:srgbClr val="FF0000"/>
              </a:solidFill>
            </a:endParaRPr>
          </a:p>
        </p:txBody>
      </p:sp>
      <p:sp>
        <p:nvSpPr>
          <p:cNvPr id="8195" name="内容占位符 819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sz="4800" dirty="0"/>
              <a:t>          </a:t>
            </a:r>
            <a:r>
              <a:rPr lang="zh-CN" altLang="en-US" sz="5400" dirty="0"/>
              <a:t>江南的冬景</a:t>
            </a:r>
            <a:endParaRPr lang="en-US" altLang="zh-CN" sz="5400" dirty="0"/>
          </a:p>
          <a:p>
            <a:pPr eaLnBrk="1" hangingPunct="1">
              <a:buNone/>
            </a:pPr>
            <a:r>
              <a:rPr lang="en-US" altLang="zh-CN" sz="6000" dirty="0"/>
              <a:t>            </a:t>
            </a:r>
            <a:r>
              <a:rPr lang="en-US" altLang="zh-CN" sz="6000" b="1" dirty="0">
                <a:solidFill>
                  <a:srgbClr val="FF3300"/>
                </a:solidFill>
              </a:rPr>
              <a:t>“ </a:t>
            </a:r>
            <a:r>
              <a:rPr lang="zh-CN" altLang="en-US" sz="6000" b="1" dirty="0">
                <a:solidFill>
                  <a:srgbClr val="FF3300"/>
                </a:solidFill>
              </a:rPr>
              <a:t>美”</a:t>
            </a:r>
            <a:r>
              <a:rPr lang="zh-CN" altLang="en-US" sz="6000" dirty="0"/>
              <a:t>   </a:t>
            </a:r>
            <a:r>
              <a:rPr lang="zh-CN" altLang="en-US" sz="4800" dirty="0"/>
              <a:t>                  </a:t>
            </a:r>
            <a:endParaRPr lang="zh-CN" altLang="en-US" sz="4800" dirty="0"/>
          </a:p>
          <a:p>
            <a:pPr eaLnBrk="1" hangingPunct="1">
              <a:buNone/>
            </a:pPr>
            <a:r>
              <a:rPr lang="zh-CN" altLang="en-US" sz="4800" dirty="0"/>
              <a:t>              </a:t>
            </a:r>
            <a:r>
              <a:rPr lang="zh-CN" altLang="en-US" sz="5400" dirty="0"/>
              <a:t>在哪里？</a:t>
            </a:r>
            <a:endParaRPr lang="zh-CN" altLang="en-US" sz="5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5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charRg st="15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53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charRg st="53" end="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en-US" sz="6000" dirty="0"/>
              <a:t>感悟美</a:t>
            </a:r>
            <a:endParaRPr lang="zh-CN" altLang="en-US" sz="6000" dirty="0"/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0" indent="0" eaLnBrk="1" hangingPunct="1">
              <a:buNone/>
            </a:pPr>
            <a:r>
              <a:rPr lang="zh-CN" altLang="en-US" sz="5400" dirty="0"/>
              <a:t>请同学们找出自己最喜爱的语段，句子美读并赏析。</a:t>
            </a:r>
            <a:endParaRPr lang="zh-CN" altLang="en-US" sz="5400" dirty="0"/>
          </a:p>
          <a:p>
            <a:pPr marL="0" indent="0" eaLnBrk="1" hangingPunct="1">
              <a:buNone/>
            </a:pPr>
            <a:endParaRPr lang="zh-CN" altLang="en-US" dirty="0"/>
          </a:p>
          <a:p>
            <a:pPr marL="0" indent="0" eaLnBrk="1" hangingPunct="1">
              <a:buNone/>
            </a:pPr>
            <a:r>
              <a:rPr lang="zh-CN" altLang="en-US" dirty="0"/>
              <a:t>（</a:t>
            </a:r>
            <a:r>
              <a:rPr lang="zh-CN" altLang="en-US" dirty="0">
                <a:solidFill>
                  <a:srgbClr val="FF0000"/>
                </a:solidFill>
              </a:rPr>
              <a:t>提示：可选取一两个角度，如意象的选取，意境的营造，或表达技巧，语言特点等方面</a:t>
            </a:r>
            <a:r>
              <a:rPr lang="zh-CN" altLang="en-US" dirty="0"/>
              <a:t>）</a:t>
            </a:r>
            <a:endParaRPr lang="zh-CN" altLang="en-US" sz="5400" dirty="0"/>
          </a:p>
          <a:p>
            <a:pPr marL="0" indent="0" eaLnBrk="1" hangingPunct="1">
              <a:buNone/>
            </a:pPr>
            <a:endParaRPr lang="zh-CN" altLang="en-US" dirty="0"/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Blends">
  <a:themeElements>
    <a:clrScheme name="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0"/>
      </a:accent5>
      <a:accent6>
        <a:srgbClr val="E5B900"/>
      </a:accent6>
      <a:hlink>
        <a:srgbClr val="FF0000"/>
      </a:hlink>
      <a:folHlink>
        <a:srgbClr val="3333CC"/>
      </a:folHlink>
    </a:clrScheme>
    <a:fontScheme name="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00"/>
        </a:lt1>
        <a:dk2>
          <a:srgbClr val="DDDDDD"/>
        </a:dk2>
        <a:lt2>
          <a:srgbClr val="969696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CDCDC"/>
        </a:accent4>
        <a:accent5>
          <a:srgbClr val="AAEFD0"/>
        </a:accent5>
        <a:accent6>
          <a:srgbClr val="2D2DB7"/>
        </a:accent6>
        <a:hlink>
          <a:srgbClr val="FF5050"/>
        </a:hlink>
        <a:folHlink>
          <a:srgbClr val="FFCF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0"/>
        </a:accent5>
        <a:accent6>
          <a:srgbClr val="E5B900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2F2F2"/>
        </a:accent5>
        <a:accent6>
          <a:srgbClr val="727272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CC"/>
        </a:lt1>
        <a:dk2>
          <a:srgbClr val="FFFFCC"/>
        </a:dk2>
        <a:lt2>
          <a:srgbClr val="000094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CDCDC"/>
        </a:accent4>
        <a:accent5>
          <a:srgbClr val="ADC8FF"/>
        </a:accent5>
        <a:accent6>
          <a:srgbClr val="8900E5"/>
        </a:accent6>
        <a:hlink>
          <a:srgbClr val="FF33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CCA"/>
        </a:accent5>
        <a:accent6>
          <a:srgbClr val="4345A2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AAB82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5"/>
        </a:accent5>
        <a:accent6>
          <a:srgbClr val="ACACAC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lends">
  <a:themeElements>
    <a:clrScheme name="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0"/>
      </a:accent5>
      <a:accent6>
        <a:srgbClr val="E5B900"/>
      </a:accent6>
      <a:hlink>
        <a:srgbClr val="FF0000"/>
      </a:hlink>
      <a:folHlink>
        <a:srgbClr val="3333CC"/>
      </a:folHlink>
    </a:clrScheme>
    <a:fontScheme name="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00"/>
        </a:lt1>
        <a:dk2>
          <a:srgbClr val="DDDDDD"/>
        </a:dk2>
        <a:lt2>
          <a:srgbClr val="969696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CDCDC"/>
        </a:accent4>
        <a:accent5>
          <a:srgbClr val="AAEFD0"/>
        </a:accent5>
        <a:accent6>
          <a:srgbClr val="2D2DB7"/>
        </a:accent6>
        <a:hlink>
          <a:srgbClr val="FF5050"/>
        </a:hlink>
        <a:folHlink>
          <a:srgbClr val="FFCF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0"/>
        </a:accent5>
        <a:accent6>
          <a:srgbClr val="E5B900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2F2F2"/>
        </a:accent5>
        <a:accent6>
          <a:srgbClr val="727272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CC"/>
        </a:lt1>
        <a:dk2>
          <a:srgbClr val="FFFFCC"/>
        </a:dk2>
        <a:lt2>
          <a:srgbClr val="000094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CDCDC"/>
        </a:accent4>
        <a:accent5>
          <a:srgbClr val="ADC8FF"/>
        </a:accent5>
        <a:accent6>
          <a:srgbClr val="8900E5"/>
        </a:accent6>
        <a:hlink>
          <a:srgbClr val="FF33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CCA"/>
        </a:accent5>
        <a:accent6>
          <a:srgbClr val="4345A2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AAB82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5"/>
        </a:accent5>
        <a:accent6>
          <a:srgbClr val="ACACAC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0</TotalTime>
  <Words>1997</Words>
  <Application>WPS 演示</Application>
  <PresentationFormat/>
  <Paragraphs>89</Paragraphs>
  <Slides>20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  <vt:variant>
        <vt:lpstr>自定义放映</vt:lpstr>
      </vt:variant>
      <vt:variant>
        <vt:i4>4</vt:i4>
      </vt:variant>
    </vt:vector>
  </HeadingPairs>
  <TitlesOfParts>
    <vt:vector size="36" baseType="lpstr">
      <vt:lpstr>Arial</vt:lpstr>
      <vt:lpstr>宋体</vt:lpstr>
      <vt:lpstr>Wingdings</vt:lpstr>
      <vt:lpstr>Tahoma</vt:lpstr>
      <vt:lpstr>Times New Roman</vt:lpstr>
      <vt:lpstr>黑体</vt:lpstr>
      <vt:lpstr>微软雅黑</vt:lpstr>
      <vt:lpstr>Arial Unicode MS</vt:lpstr>
      <vt:lpstr>Calibri</vt:lpstr>
      <vt:lpstr>华文行楷</vt:lpstr>
      <vt:lpstr>Blends</vt:lpstr>
      <vt:lpstr>1_Blends</vt:lpstr>
      <vt:lpstr>PowerPoint 演示文稿</vt:lpstr>
      <vt:lpstr>PowerPoint 演示文稿</vt:lpstr>
      <vt:lpstr>学习目标： 1、发现、感悟江南的冬景的美，提高审美品位；对自然万物独特的审美感受，能用美的形式把它们表达出来。 2、体会作者在景物描写中寄予的情感。 3、掌握作者在景物描写中运用的艺术手法。</vt:lpstr>
      <vt:lpstr> 煮茗(       )  蛰居(      )   曝背(      )   亘古(       )  赭色(       )  乌桕(      )   丰腴(      )  正月（     ） 槎桠(       )   泊船(     )  湖泊(      )   月晕(       ) </vt:lpstr>
      <vt:lpstr>   煮茗(míng)  蛰居(zhé)   曝背(pù)   亘古(gèn)  赭色(zhě)  乌桕(jiù)   丰腴(yú)  正月（zhēng） 槎桠(chá yā)   泊船(bó)  湖泊(pō)   月晕(yùn) </vt:lpstr>
      <vt:lpstr>思考：江南冬景给作者整体的印象是什么？</vt:lpstr>
      <vt:lpstr>PowerPoint 演示文稿</vt:lpstr>
      <vt:lpstr>精读文本，美点寻踪 思考：</vt:lpstr>
      <vt:lpstr>感悟美</vt:lpstr>
      <vt:lpstr>PowerPoint 演示文稿</vt:lpstr>
      <vt:lpstr>PowerPoint 演示文稿</vt:lpstr>
      <vt:lpstr>PowerPoint 演示文稿</vt:lpstr>
      <vt:lpstr>一切景语皆情语，“有我之境，以我观物，故物皆著我之色彩。                ----王国维《人间词话》</vt:lpstr>
      <vt:lpstr>面对如此可爱、迷人、美丽的江南冬景，作者的心境又如何？ </vt:lpstr>
      <vt:lpstr>颂其诗，读其书，不知其人可乎？是以论其世也。                     -----《孟子 万章下》</vt:lpstr>
      <vt:lpstr>十一月十九日（旧历十月廿四），星期二，在杭州的官场弄。 天气实在晴爽得可爱,像这样一个平和的冬日清晨，谁又想得到北五省在谋独立，日兵在山海关整军，而阔人又都在向外国的大银行里存他们的几万万的私款呢！  二十八日（十一月初三），星期四，微雨。  今天为杭市防空演习之第一天，路上时时断绝交通；长街化作冷巷，百姓如丧考妣。  二十九日（十一月初四），星期五，雨。      家国沦亡，小民乏食，我下半年更不知将如何卒岁；引领西望，更为老母担忧，因伊风烛残年，急盼我这没有出息的幼子能自成立也。今日为防空演习之第二日，路上断绝交通如故,午后因事出去，也算是为公家尽了一点力。下午刘开渠来，将午前的文章搁下，这篇《江南的冬景》，大约要于明日才得写完寄出。  三十日（十一月初五），星期六，雨。      今晨一早即醒，因昨晚入睡早也，觉头脑清醒，为续写那篇《文学》的散文《江南的冬景》，写至午后写毕，成两千余字。</vt:lpstr>
      <vt:lpstr>PowerPoint 演示文稿</vt:lpstr>
      <vt:lpstr>PowerPoint 演示文稿</vt:lpstr>
      <vt:lpstr>艺术特点：</vt:lpstr>
      <vt:lpstr>PowerPoint 演示文稿</vt:lpstr>
      <vt:lpstr>自定义放映1</vt:lpstr>
      <vt:lpstr>自定义放映2</vt:lpstr>
      <vt:lpstr>自定义放映3</vt:lpstr>
      <vt:lpstr>自定义放映4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何处尘埃</cp:lastModifiedBy>
  <cp:revision>32</cp:revision>
  <dcterms:created xsi:type="dcterms:W3CDTF">2019-09-25T13:28:00Z</dcterms:created>
  <dcterms:modified xsi:type="dcterms:W3CDTF">2019-10-10T01:32:46Z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2052-11.1.0.9098</vt:lpwstr>
  </property>
</Properties>
</file>