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317" r:id="rId4"/>
    <p:sldId id="352" r:id="rId5"/>
    <p:sldId id="353" r:id="rId6"/>
    <p:sldId id="298" r:id="rId7"/>
    <p:sldId id="299" r:id="rId8"/>
    <p:sldId id="279" r:id="rId10"/>
    <p:sldId id="324" r:id="rId11"/>
    <p:sldId id="362" r:id="rId12"/>
    <p:sldId id="354" r:id="rId13"/>
    <p:sldId id="355" r:id="rId14"/>
    <p:sldId id="283" r:id="rId15"/>
    <p:sldId id="284" r:id="rId16"/>
    <p:sldId id="386" r:id="rId17"/>
    <p:sldId id="305" r:id="rId18"/>
    <p:sldId id="307" r:id="rId19"/>
    <p:sldId id="383" r:id="rId20"/>
    <p:sldId id="366" r:id="rId21"/>
    <p:sldId id="367" r:id="rId22"/>
    <p:sldId id="368" r:id="rId23"/>
    <p:sldId id="369" r:id="rId24"/>
    <p:sldId id="370" r:id="rId25"/>
    <p:sldId id="371" r:id="rId26"/>
    <p:sldId id="372" r:id="rId27"/>
    <p:sldId id="373" r:id="rId28"/>
    <p:sldId id="374" r:id="rId29"/>
    <p:sldId id="387" r:id="rId30"/>
    <p:sldId id="375" r:id="rId31"/>
    <p:sldId id="376" r:id="rId32"/>
    <p:sldId id="378" r:id="rId33"/>
    <p:sldId id="384" r:id="rId34"/>
    <p:sldId id="379" r:id="rId35"/>
    <p:sldId id="380" r:id="rId36"/>
    <p:sldId id="381" r:id="rId37"/>
    <p:sldId id="38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9B9B"/>
    <a:srgbClr val="800000"/>
    <a:srgbClr val="FF3300"/>
    <a:srgbClr val="996633"/>
    <a:srgbClr val="009900"/>
    <a:srgbClr val="B2D5F4"/>
    <a:srgbClr val="7CB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0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zh-CN" altLang="en-US"/>
          </a:p>
        </p:txBody>
      </p:sp>
      <p:sp>
        <p:nvSpPr>
          <p:cNvPr id="6147"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6148"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150"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6151"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1A9A07D4-52CB-48BD-92E8-A74FEB37A083}"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6" Type="http://schemas.openxmlformats.org/officeDocument/2006/relationships/hyperlink" Target="http://baike.baidu.com/view/14394.htm" TargetMode="External"/><Relationship Id="rId5" Type="http://schemas.openxmlformats.org/officeDocument/2006/relationships/hyperlink" Target="http://baike.baidu.com/view/1502617.htm" TargetMode="External"/><Relationship Id="rId4" Type="http://schemas.openxmlformats.org/officeDocument/2006/relationships/hyperlink" Target="http://baike.baidu.com/view/183139.htm" TargetMode="External"/><Relationship Id="rId3" Type="http://schemas.openxmlformats.org/officeDocument/2006/relationships/hyperlink" Target="http://baike.baidu.com/view/849344.htm" TargetMode="Externa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Rot="1" noChangeArrowheads="1"/>
          </p:cNvSpPr>
          <p:nvPr>
            <p:ph type="body" idx="1"/>
          </p:nvPr>
        </p:nvSpPr>
        <p:spPr/>
        <p:txBody>
          <a:bodyPr/>
          <a:lstStyle/>
          <a:p>
            <a:r>
              <a:rPr lang="zh-CN" altLang="en-US"/>
              <a:t>同化作用</a:t>
            </a:r>
            <a:r>
              <a:rPr lang="en-US" altLang="zh-CN"/>
              <a:t>(</a:t>
            </a:r>
            <a:r>
              <a:rPr lang="zh-CN" altLang="en-US"/>
              <a:t>又叫做</a:t>
            </a:r>
            <a:r>
              <a:rPr lang="zh-CN" altLang="en-US">
                <a:hlinkClick r:id="rId3"/>
              </a:rPr>
              <a:t>合成代谢</a:t>
            </a:r>
            <a:r>
              <a:rPr lang="en-US" altLang="zh-CN"/>
              <a:t>)</a:t>
            </a:r>
            <a:r>
              <a:rPr lang="zh-CN" altLang="en-US"/>
              <a:t>是指生物体把从外界环境中获取的营养物质转变成自身的组成物质</a:t>
            </a:r>
            <a:r>
              <a:rPr lang="en-US" altLang="zh-CN"/>
              <a:t>,</a:t>
            </a:r>
            <a:r>
              <a:rPr lang="zh-CN" altLang="en-US"/>
              <a:t>并且储存能量的变化过程。简单说，同化作用就是把非己变成自己。 </a:t>
            </a:r>
            <a:endParaRPr lang="zh-CN" altLang="en-US"/>
          </a:p>
          <a:p>
            <a:r>
              <a:rPr lang="zh-CN" altLang="en-US"/>
              <a:t>异化作用就是生物的分解代谢。是生物体将体内的</a:t>
            </a:r>
            <a:r>
              <a:rPr lang="zh-CN" altLang="en-US">
                <a:hlinkClick r:id="rId4"/>
              </a:rPr>
              <a:t>大分子</a:t>
            </a:r>
            <a:r>
              <a:rPr lang="zh-CN" altLang="en-US"/>
              <a:t>转化为</a:t>
            </a:r>
            <a:r>
              <a:rPr lang="zh-CN" altLang="en-US">
                <a:hlinkClick r:id="rId5"/>
              </a:rPr>
              <a:t>小分子</a:t>
            </a:r>
            <a:r>
              <a:rPr lang="zh-CN" altLang="en-US"/>
              <a:t>并释放出</a:t>
            </a:r>
            <a:r>
              <a:rPr lang="zh-CN" altLang="en-US">
                <a:hlinkClick r:id="rId6"/>
              </a:rPr>
              <a:t>能量</a:t>
            </a:r>
            <a:r>
              <a:rPr lang="zh-CN" altLang="en-US"/>
              <a:t>的过程。简单说，异化作用就是把自己变成非己。  </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316C94C-5D7B-4394-8172-DB4EF9EBFF5C}" type="slidenum">
              <a:rPr lang="zh-CN" altLang="en-US"/>
            </a:fld>
            <a:endParaRPr lang="en-US" altLang="zh-CN"/>
          </a:p>
        </p:txBody>
      </p:sp>
      <p:sp>
        <p:nvSpPr>
          <p:cNvPr id="56322" name="Rectangle 2"/>
          <p:cNvSpPr>
            <a:spLocks noGrp="1" noRot="1" noChangeAspect="1" noChangeArrowheads="1" noTextEdit="1"/>
          </p:cNvSpPr>
          <p:nvPr>
            <p:ph type="sldImg"/>
          </p:nvPr>
        </p:nvSpPr>
        <p:spPr/>
      </p:sp>
      <p:sp>
        <p:nvSpPr>
          <p:cNvPr id="56323" name="Rectangle 3"/>
          <p:cNvSpPr>
            <a:spLocks noGrp="1" noRot="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5122" name="Picture 2" descr="2008113124832615副本"/>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未知"/>
          <p:cNvSpPr/>
          <p:nvPr userDrawn="1"/>
        </p:nvSpPr>
        <p:spPr bwMode="auto">
          <a:xfrm>
            <a:off x="0" y="1397000"/>
            <a:ext cx="9164638" cy="3832225"/>
          </a:xfrm>
          <a:custGeom>
            <a:avLst/>
            <a:gdLst>
              <a:gd name="T0" fmla="*/ 12 w 5773"/>
              <a:gd name="T1" fmla="*/ 124 h 2414"/>
              <a:gd name="T2" fmla="*/ 1381 w 5773"/>
              <a:gd name="T3" fmla="*/ 12 h 2414"/>
              <a:gd name="T4" fmla="*/ 4064 w 5773"/>
              <a:gd name="T5" fmla="*/ 581 h 2414"/>
              <a:gd name="T6" fmla="*/ 5773 w 5773"/>
              <a:gd name="T7" fmla="*/ 118 h 2414"/>
              <a:gd name="T8" fmla="*/ 5766 w 5773"/>
              <a:gd name="T9" fmla="*/ 2151 h 2414"/>
              <a:gd name="T10" fmla="*/ 3966 w 5773"/>
              <a:gd name="T11" fmla="*/ 2263 h 2414"/>
              <a:gd name="T12" fmla="*/ 1963 w 5773"/>
              <a:gd name="T13" fmla="*/ 1897 h 2414"/>
              <a:gd name="T14" fmla="*/ 6 w 5773"/>
              <a:gd name="T15" fmla="*/ 2407 h 2414"/>
              <a:gd name="T16" fmla="*/ 12 w 5773"/>
              <a:gd name="T17" fmla="*/ 12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3" h="2414">
                <a:moveTo>
                  <a:pt x="12" y="124"/>
                </a:moveTo>
                <a:cubicBezTo>
                  <a:pt x="150" y="76"/>
                  <a:pt x="581" y="0"/>
                  <a:pt x="1381" y="12"/>
                </a:cubicBezTo>
                <a:cubicBezTo>
                  <a:pt x="2181" y="23"/>
                  <a:pt x="3370" y="437"/>
                  <a:pt x="4064" y="581"/>
                </a:cubicBezTo>
                <a:cubicBezTo>
                  <a:pt x="4758" y="725"/>
                  <a:pt x="5635" y="219"/>
                  <a:pt x="5773" y="118"/>
                </a:cubicBezTo>
                <a:lnTo>
                  <a:pt x="5766" y="2151"/>
                </a:lnTo>
                <a:cubicBezTo>
                  <a:pt x="4994" y="2407"/>
                  <a:pt x="4326" y="2311"/>
                  <a:pt x="3966" y="2263"/>
                </a:cubicBezTo>
                <a:cubicBezTo>
                  <a:pt x="3606" y="2215"/>
                  <a:pt x="2715" y="1873"/>
                  <a:pt x="1963" y="1897"/>
                </a:cubicBezTo>
                <a:cubicBezTo>
                  <a:pt x="1305" y="1893"/>
                  <a:pt x="0" y="2402"/>
                  <a:pt x="6" y="2407"/>
                </a:cubicBezTo>
                <a:cubicBezTo>
                  <a:pt x="12" y="2414"/>
                  <a:pt x="12" y="568"/>
                  <a:pt x="12" y="124"/>
                </a:cubicBezTo>
                <a:close/>
              </a:path>
            </a:pathLst>
          </a:custGeom>
          <a:solidFill>
            <a:schemeClr val="accent1">
              <a:alpha val="40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4" name="Rectangle 4"/>
          <p:cNvSpPr>
            <a:spLocks noGrp="1" noChangeArrowheads="1"/>
          </p:cNvSpPr>
          <p:nvPr>
            <p:ph type="dt" sz="half" idx="2"/>
          </p:nvPr>
        </p:nvSpPr>
        <p:spPr>
          <a:xfrm>
            <a:off x="457200" y="6477000"/>
            <a:ext cx="2133600" cy="244475"/>
          </a:xfrm>
        </p:spPr>
        <p:txBody>
          <a:bodyPr/>
          <a:lstStyle>
            <a:lvl1pPr>
              <a:defRPr sz="1200"/>
            </a:lvl1pPr>
          </a:lstStyle>
          <a:p>
            <a:endParaRPr lang="en-US" altLang="zh-CN"/>
          </a:p>
        </p:txBody>
      </p:sp>
      <p:sp>
        <p:nvSpPr>
          <p:cNvPr id="5125"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ltLang="zh-CN"/>
          </a:p>
        </p:txBody>
      </p:sp>
      <p:sp>
        <p:nvSpPr>
          <p:cNvPr id="5126" name="Rectangle 6"/>
          <p:cNvSpPr>
            <a:spLocks noGrp="1" noChangeArrowheads="1"/>
          </p:cNvSpPr>
          <p:nvPr>
            <p:ph type="sldNum" sz="quarter" idx="4"/>
          </p:nvPr>
        </p:nvSpPr>
        <p:spPr>
          <a:xfrm>
            <a:off x="6553200" y="6477000"/>
            <a:ext cx="2133600" cy="244475"/>
          </a:xfrm>
        </p:spPr>
        <p:txBody>
          <a:bodyPr/>
          <a:lstStyle>
            <a:lvl1pPr>
              <a:defRPr sz="1200"/>
            </a:lvl1pPr>
          </a:lstStyle>
          <a:p>
            <a:fld id="{89101F79-428D-4B17-9722-F37AAA7ACD34}" type="slidenum">
              <a:rPr lang="zh-CN" altLang="en-US"/>
            </a:fld>
            <a:endParaRPr lang="en-US" altLang="zh-CN"/>
          </a:p>
        </p:txBody>
      </p:sp>
      <p:sp>
        <p:nvSpPr>
          <p:cNvPr id="5127" name="Rectangle 7"/>
          <p:cNvSpPr>
            <a:spLocks noGrp="1" noChangeArrowheads="1"/>
          </p:cNvSpPr>
          <p:nvPr>
            <p:ph type="ctrTitle"/>
          </p:nvPr>
        </p:nvSpPr>
        <p:spPr>
          <a:xfrm>
            <a:off x="1143000" y="2590800"/>
            <a:ext cx="7086600" cy="1012825"/>
          </a:xfrm>
          <a:prstGeom prst="rect">
            <a:avLst/>
          </a:prstGeom>
          <a:effectLst>
            <a:outerShdw dist="53882" dir="2700000" algn="ctr" rotWithShape="0">
              <a:schemeClr val="tx1"/>
            </a:outerShdw>
          </a:effectLst>
        </p:spPr>
        <p:txBody>
          <a:bodyPr/>
          <a:lstStyle>
            <a:lvl1pPr>
              <a:defRPr sz="4800"/>
            </a:lvl1pPr>
          </a:lstStyle>
          <a:p>
            <a:pPr lvl="0"/>
            <a:r>
              <a:rPr lang="zh-CN" altLang="en-US" noProof="0" smtClean="0"/>
              <a:t>单击此处编辑母版标题样式</a:t>
            </a:r>
            <a:endParaRPr lang="zh-CN" altLang="en-US" noProof="0" smtClean="0"/>
          </a:p>
        </p:txBody>
      </p:sp>
      <p:sp>
        <p:nvSpPr>
          <p:cNvPr id="5128" name="Rectangle 8"/>
          <p:cNvSpPr>
            <a:spLocks noGrp="1" noChangeArrowheads="1"/>
          </p:cNvSpPr>
          <p:nvPr>
            <p:ph type="subTitle" idx="1"/>
          </p:nvPr>
        </p:nvSpPr>
        <p:spPr>
          <a:xfrm>
            <a:off x="1295400" y="3581400"/>
            <a:ext cx="6705600" cy="381000"/>
          </a:xfr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a:buFont typeface="Wingdings" panose="05000000000000000000" pitchFamily="2" charset="2"/>
              <a:buNone/>
              <a:defRPr sz="2000"/>
            </a:lvl1pPr>
          </a:lstStyle>
          <a:p>
            <a:pPr lvl="0"/>
            <a:r>
              <a:rPr lang="zh-CN" altLang="en-US" noProof="0" smtClean="0"/>
              <a:t>单击此处编辑母版副标题样式</a:t>
            </a:r>
            <a:endParaRPr lang="zh-CN" altLang="en-US" noProof="0" smtClean="0"/>
          </a:p>
        </p:txBody>
      </p:sp>
      <p:pic>
        <p:nvPicPr>
          <p:cNvPr id="10" name="图片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13638" y="5949950"/>
            <a:ext cx="15224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0" y="685800"/>
            <a:ext cx="7391400" cy="375219"/>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68964C2-4EA7-47D2-AFBC-DE1B58BE1614}"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8613" y="685800"/>
            <a:ext cx="2141537" cy="58388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825" y="685800"/>
            <a:ext cx="6275388" cy="58388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35571A6-9638-4E3C-A1AF-8581B44B0E15}"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685800"/>
            <a:ext cx="7391400" cy="375219"/>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C8E7600-A0FF-463E-B34E-29521005A3AA}" type="slidenum">
              <a:rPr lang="zh-CN" altLang="en-US"/>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10C1EBB-747C-4C61-9E7D-82B49D6780E5}"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685800"/>
            <a:ext cx="7391400" cy="375219"/>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0825" y="1557338"/>
            <a:ext cx="4208463"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11688" y="1557338"/>
            <a:ext cx="4208462"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00C5776-92FD-4A7C-8DFB-68B456160455}"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1453EDE-6F18-4DDB-A850-9E2223CFF008}"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685800"/>
            <a:ext cx="7391400" cy="375219"/>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74494C39-F8FD-4EF7-91CE-2E5C7FCE2CD8}"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2F1B692-3F20-4C14-AC2E-4E4852FBF1FF}"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0EC863-3587-4794-865B-7A1A5F395403}"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Picture 2" descr="1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89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未知"/>
          <p:cNvSpPr/>
          <p:nvPr userDrawn="1"/>
        </p:nvSpPr>
        <p:spPr bwMode="auto">
          <a:xfrm>
            <a:off x="-6350" y="-95249"/>
            <a:ext cx="9150350" cy="1075978"/>
          </a:xfrm>
          <a:custGeom>
            <a:avLst/>
            <a:gdLst>
              <a:gd name="T0" fmla="*/ 6 w 5767"/>
              <a:gd name="T1" fmla="*/ 109 h 1021"/>
              <a:gd name="T2" fmla="*/ 1427 w 5767"/>
              <a:gd name="T3" fmla="*/ 46 h 1021"/>
              <a:gd name="T4" fmla="*/ 4032 w 5767"/>
              <a:gd name="T5" fmla="*/ 255 h 1021"/>
              <a:gd name="T6" fmla="*/ 5767 w 5767"/>
              <a:gd name="T7" fmla="*/ 0 h 1021"/>
              <a:gd name="T8" fmla="*/ 5767 w 5767"/>
              <a:gd name="T9" fmla="*/ 776 h 1021"/>
              <a:gd name="T10" fmla="*/ 4065 w 5767"/>
              <a:gd name="T11" fmla="*/ 831 h 1021"/>
              <a:gd name="T12" fmla="*/ 1984 w 5767"/>
              <a:gd name="T13" fmla="*/ 674 h 1021"/>
              <a:gd name="T14" fmla="*/ 14 w 5767"/>
              <a:gd name="T15" fmla="*/ 995 h 1021"/>
              <a:gd name="T16" fmla="*/ 6 w 5767"/>
              <a:gd name="T17" fmla="*/ 109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0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0" name="Rectangle 4"/>
          <p:cNvSpPr>
            <a:spLocks noGrp="1" noChangeArrowheads="1"/>
          </p:cNvSpPr>
          <p:nvPr>
            <p:ph type="body" idx="1"/>
          </p:nvPr>
        </p:nvSpPr>
        <p:spPr bwMode="auto">
          <a:xfrm>
            <a:off x="250825" y="1557338"/>
            <a:ext cx="8569325" cy="4967287"/>
          </a:xfrm>
          <a:prstGeom prst="rect">
            <a:avLst/>
          </a:prstGeom>
          <a:noFill/>
          <a:ln w="9525">
            <a:solidFill>
              <a:srgbClr val="00FF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101" name="Rectangle 5"/>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ea typeface="宋体" panose="02010600030101010101" pitchFamily="2" charset="-122"/>
              </a:defRPr>
            </a:lvl1pPr>
          </a:lstStyle>
          <a:p>
            <a:endParaRPr lang="en-US" altLang="zh-CN"/>
          </a:p>
        </p:txBody>
      </p:sp>
      <p:sp>
        <p:nvSpPr>
          <p:cNvPr id="4102" name="Rectangle 6"/>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ea typeface="宋体" panose="02010600030101010101" pitchFamily="2" charset="-122"/>
              </a:defRPr>
            </a:lvl1pPr>
          </a:lstStyle>
          <a:p>
            <a:endParaRPr lang="en-US" altLang="zh-CN"/>
          </a:p>
        </p:txBody>
      </p:sp>
      <p:sp>
        <p:nvSpPr>
          <p:cNvPr id="4103" name="Rectangle 7"/>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ea typeface="宋体" panose="02010600030101010101" pitchFamily="2" charset="-122"/>
              </a:defRPr>
            </a:lvl1pPr>
          </a:lstStyle>
          <a:p>
            <a:fld id="{12DC62E3-2621-4E5E-AAA2-B916FC3A3812}" type="slidenum">
              <a:rPr lang="zh-CN" altLang="en-US"/>
            </a:fld>
            <a:endParaRPr lang="en-US" altLang="zh-CN"/>
          </a:p>
        </p:txBody>
      </p:sp>
      <p:pic>
        <p:nvPicPr>
          <p:cNvPr id="9" name="图片 10"/>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13638" y="5949950"/>
            <a:ext cx="15224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3600" b="1">
          <a:solidFill>
            <a:schemeClr val="bg1"/>
          </a:solidFill>
          <a:latin typeface="+mj-lt"/>
          <a:ea typeface="+mj-ea"/>
          <a:cs typeface="+mj-cs"/>
        </a:defRPr>
      </a:lvl1pPr>
      <a:lvl2pPr algn="ctr" rtl="0" fontAlgn="base">
        <a:spcBef>
          <a:spcPct val="0"/>
        </a:spcBef>
        <a:spcAft>
          <a:spcPct val="0"/>
        </a:spcAft>
        <a:defRPr sz="3600" b="1">
          <a:solidFill>
            <a:schemeClr val="bg1"/>
          </a:solidFill>
          <a:latin typeface="Arial" panose="020B0604020202020204" pitchFamily="34" charset="0"/>
        </a:defRPr>
      </a:lvl2pPr>
      <a:lvl3pPr algn="ctr" rtl="0" fontAlgn="base">
        <a:spcBef>
          <a:spcPct val="0"/>
        </a:spcBef>
        <a:spcAft>
          <a:spcPct val="0"/>
        </a:spcAft>
        <a:defRPr sz="3600" b="1">
          <a:solidFill>
            <a:schemeClr val="bg1"/>
          </a:solidFill>
          <a:latin typeface="Arial" panose="020B0604020202020204" pitchFamily="34" charset="0"/>
        </a:defRPr>
      </a:lvl3pPr>
      <a:lvl4pPr algn="ctr" rtl="0" fontAlgn="base">
        <a:spcBef>
          <a:spcPct val="0"/>
        </a:spcBef>
        <a:spcAft>
          <a:spcPct val="0"/>
        </a:spcAft>
        <a:defRPr sz="3600" b="1">
          <a:solidFill>
            <a:schemeClr val="bg1"/>
          </a:solidFill>
          <a:latin typeface="Arial" panose="020B0604020202020204" pitchFamily="34" charset="0"/>
        </a:defRPr>
      </a:lvl4pPr>
      <a:lvl5pPr algn="ctr" rtl="0" fontAlgn="base">
        <a:spcBef>
          <a:spcPct val="0"/>
        </a:spcBef>
        <a:spcAft>
          <a:spcPct val="0"/>
        </a:spcAft>
        <a:defRPr sz="3600" b="1">
          <a:solidFill>
            <a:schemeClr val="bg1"/>
          </a:solidFill>
          <a:latin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2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29.wmf"/><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slide" Target="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348038" y="3716338"/>
            <a:ext cx="5327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5400" b="1" dirty="0">
                <a:solidFill>
                  <a:srgbClr val="FF3300"/>
                </a:solidFill>
                <a:latin typeface="Times New Roman" panose="02020603050405020304"/>
                <a:ea typeface="黑体" panose="02010609060101010101" pitchFamily="49" charset="-122"/>
              </a:rPr>
              <a:t>（主要功能之一）</a:t>
            </a:r>
            <a:endParaRPr lang="zh-CN" altLang="en-US" sz="5400" b="1" dirty="0">
              <a:solidFill>
                <a:srgbClr val="FF3300"/>
              </a:solidFill>
              <a:latin typeface="Times New Roman" panose="02020603050405020304"/>
              <a:ea typeface="黑体" panose="02010609060101010101" pitchFamily="49" charset="-122"/>
            </a:endParaRPr>
          </a:p>
        </p:txBody>
      </p:sp>
      <p:sp>
        <p:nvSpPr>
          <p:cNvPr id="6" name="标题 5"/>
          <p:cNvSpPr>
            <a:spLocks noGrp="1"/>
          </p:cNvSpPr>
          <p:nvPr>
            <p:ph type="ctrTitle"/>
          </p:nvPr>
        </p:nvSpPr>
        <p:spPr>
          <a:xfrm>
            <a:off x="398907" y="2132856"/>
            <a:ext cx="8574786" cy="1193404"/>
          </a:xfrm>
          <a:prstGeom prst="rect">
            <a:avLst/>
          </a:prstGeom>
        </p:spPr>
        <p:txBody>
          <a:bodyPr wrap="square">
            <a:spAutoFit/>
          </a:bodyPr>
          <a:lstStyle/>
          <a:p>
            <a:pPr lvl="1" algn="ctr">
              <a:lnSpc>
                <a:spcPct val="180000"/>
              </a:lnSpc>
              <a:spcBef>
                <a:spcPts val="1300"/>
              </a:spcBef>
              <a:spcAft>
                <a:spcPts val="1300"/>
              </a:spcAft>
            </a:pP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a:t>
            </a:r>
            <a:r>
              <a:rPr lang="en-US" altLang="zh-CN"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a:t>
            </a: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节　生态系统的能量流动</a:t>
            </a:r>
            <a:endPar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7" name="Picture 3" descr="6722t08-046"/>
          <p:cNvPicPr>
            <a:picLocks noChangeAspect="1" noChangeArrowheads="1"/>
          </p:cNvPicPr>
          <p:nvPr/>
        </p:nvPicPr>
        <p:blipFill>
          <a:blip r:embed="rId1" cstate="print">
            <a:extLst>
              <a:ext uri="{28A0092B-C50C-407E-A947-70E740481C1C}">
                <a14:useLocalDpi xmlns:a14="http://schemas.microsoft.com/office/drawing/2010/main" val="0"/>
              </a:ext>
            </a:extLst>
          </a:blip>
          <a:srcRect b="7243"/>
          <a:stretch>
            <a:fillRect/>
          </a:stretch>
        </p:blipFill>
        <p:spPr bwMode="auto">
          <a:xfrm>
            <a:off x="0" y="1196752"/>
            <a:ext cx="9144000" cy="417693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8" name="Rectangle 4"/>
          <p:cNvSpPr>
            <a:spLocks noChangeArrowheads="1"/>
          </p:cNvSpPr>
          <p:nvPr/>
        </p:nvSpPr>
        <p:spPr bwMode="auto">
          <a:xfrm>
            <a:off x="1995488" y="5516563"/>
            <a:ext cx="5080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200" b="1" dirty="0">
                <a:latin typeface="Times New Roman" panose="02020603050405020304"/>
                <a:ea typeface="黑体" panose="02010609060101010101" pitchFamily="49" charset="-122"/>
              </a:rPr>
              <a:t>赛达伯格湖的能量流动图解</a:t>
            </a:r>
            <a:endParaRPr lang="zh-CN" altLang="en-US" sz="3200" b="1" dirty="0">
              <a:latin typeface="Times New Roman" panose="02020603050405020304"/>
              <a:ea typeface="黑体" panose="02010609060101010101" pitchFamily="49" charset="-122"/>
            </a:endParaRPr>
          </a:p>
        </p:txBody>
      </p:sp>
      <p:sp>
        <p:nvSpPr>
          <p:cNvPr id="21509" name="Rectangle 5"/>
          <p:cNvSpPr>
            <a:spLocks noGrp="1" noChangeArrowheads="1"/>
          </p:cNvSpPr>
          <p:nvPr>
            <p:ph type="title" idx="4294967295"/>
          </p:nvPr>
        </p:nvSpPr>
        <p:spPr>
          <a:xfrm>
            <a:off x="0" y="72008"/>
            <a:ext cx="4572000" cy="764704"/>
          </a:xfrm>
          <a:prstGeom prst="rect">
            <a:avLst/>
          </a:prstGeom>
          <a:gradFill rotWithShape="1">
            <a:gsLst>
              <a:gs pos="0">
                <a:srgbClr val="AAAA88"/>
              </a:gs>
              <a:gs pos="50000">
                <a:srgbClr val="FFFFCC"/>
              </a:gs>
              <a:gs pos="100000">
                <a:srgbClr val="AAAA88"/>
              </a:gs>
            </a:gsLst>
            <a:lin ang="5400000" scaled="1"/>
          </a:gradFill>
          <a:ln w="9525">
            <a:solidFill>
              <a:srgbClr val="0066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r>
              <a:rPr lang="zh-CN" altLang="en-US" kern="1200" dirty="0">
                <a:solidFill>
                  <a:srgbClr val="FF0000"/>
                </a:solidFill>
                <a:latin typeface="Times New Roman" panose="02020603050405020304"/>
                <a:ea typeface="微软雅黑" panose="020B0503020204020204" pitchFamily="34" charset="-122"/>
                <a:cs typeface="+mn-cs"/>
              </a:rPr>
              <a:t>三</a:t>
            </a:r>
            <a:r>
              <a:rPr lang="en-US" altLang="zh-CN" kern="1200" dirty="0">
                <a:solidFill>
                  <a:srgbClr val="FF0000"/>
                </a:solidFill>
                <a:latin typeface="Times New Roman" panose="02020603050405020304"/>
                <a:ea typeface="微软雅黑" panose="020B0503020204020204" pitchFamily="34" charset="-122"/>
                <a:cs typeface="+mn-cs"/>
              </a:rPr>
              <a:t>.</a:t>
            </a:r>
            <a:r>
              <a:rPr lang="zh-CN" altLang="en-US" kern="1200" dirty="0">
                <a:solidFill>
                  <a:srgbClr val="FF0000"/>
                </a:solidFill>
                <a:latin typeface="Times New Roman" panose="02020603050405020304"/>
                <a:ea typeface="微软雅黑" panose="020B0503020204020204" pitchFamily="34" charset="-122"/>
                <a:cs typeface="+mn-cs"/>
              </a:rPr>
              <a:t>能量流动的特点</a:t>
            </a:r>
            <a:endParaRPr lang="zh-CN" altLang="en-US" kern="1200" dirty="0">
              <a:solidFill>
                <a:srgbClr val="FF0000"/>
              </a:solidFill>
              <a:latin typeface="Times New Roman" panose="02020603050405020304"/>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WordArt 3"/>
          <p:cNvSpPr>
            <a:spLocks noChangeArrowheads="1" noChangeShapeType="1" noTextEdit="1"/>
          </p:cNvSpPr>
          <p:nvPr/>
        </p:nvSpPr>
        <p:spPr bwMode="auto">
          <a:xfrm>
            <a:off x="250825" y="188640"/>
            <a:ext cx="2881313" cy="647848"/>
          </a:xfrm>
          <a:prstGeom prst="rect">
            <a:avLst/>
          </a:prstGeom>
        </p:spPr>
        <p:txBody>
          <a:bodyPr wrap="none" fromWordArt="1">
            <a:prstTxWarp prst="textPlain">
              <a:avLst>
                <a:gd name="adj" fmla="val 50000"/>
              </a:avLst>
            </a:prstTxWarp>
          </a:bodyPr>
          <a:lstStyle/>
          <a:p>
            <a:pPr algn="ctr"/>
            <a:r>
              <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000"/>
                    </a:srgbClr>
                  </a:outerShdw>
                </a:effectLst>
                <a:latin typeface="Times New Roman" panose="02020603050405020304"/>
                <a:ea typeface="宋体" panose="02010600030101010101" pitchFamily="2" charset="-122"/>
              </a:rPr>
              <a:t>思考讨论</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000"/>
                  </a:srgbClr>
                </a:outerShdw>
              </a:effectLst>
              <a:latin typeface="Times New Roman" panose="02020603050405020304"/>
              <a:ea typeface="宋体" panose="02010600030101010101" pitchFamily="2" charset="-122"/>
            </a:endParaRPr>
          </a:p>
        </p:txBody>
      </p:sp>
      <p:graphicFrame>
        <p:nvGraphicFramePr>
          <p:cNvPr id="22532" name="Group 4"/>
          <p:cNvGraphicFramePr>
            <a:graphicFrameLocks noGrp="1"/>
          </p:cNvGraphicFramePr>
          <p:nvPr/>
        </p:nvGraphicFramePr>
        <p:xfrm>
          <a:off x="611188" y="1052513"/>
          <a:ext cx="7696200" cy="3346134"/>
        </p:xfrm>
        <a:graphic>
          <a:graphicData uri="http://schemas.openxmlformats.org/drawingml/2006/table">
            <a:tbl>
              <a:tblPr/>
              <a:tblGrid>
                <a:gridCol w="1924050"/>
                <a:gridCol w="1924050"/>
                <a:gridCol w="2200275"/>
                <a:gridCol w="1647825"/>
              </a:tblGrid>
              <a:tr h="11890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a:ea typeface="黑体" panose="02010609060101010101" pitchFamily="49" charset="-122"/>
                        </a:rPr>
                        <a:t>营养级</a:t>
                      </a:r>
                      <a:endParaRPr kumimoji="0" lang="zh-CN" altLang="en-US" sz="2400" b="1" i="0" u="none" strike="noStrike" cap="none" normalizeH="0" baseline="0" dirty="0" smtClean="0">
                        <a:ln>
                          <a:noFill/>
                        </a:ln>
                        <a:solidFill>
                          <a:schemeClr val="tx1"/>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a:ea typeface="黑体" panose="02010609060101010101" pitchFamily="49" charset="-122"/>
                        </a:rPr>
                        <a:t>流入能量</a:t>
                      </a:r>
                      <a:endParaRPr kumimoji="0" lang="zh-CN" altLang="en-US" sz="2400" b="1" i="0" u="none" strike="noStrike" cap="none" normalizeH="0" baseline="0" dirty="0" smtClean="0">
                        <a:ln>
                          <a:noFill/>
                        </a:ln>
                        <a:solidFill>
                          <a:schemeClr val="tx1"/>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normalizeH="0" baseline="0" dirty="0" smtClean="0">
                          <a:ln>
                            <a:noFill/>
                          </a:ln>
                          <a:solidFill>
                            <a:schemeClr val="tx1"/>
                          </a:solidFill>
                          <a:effectLst/>
                          <a:latin typeface="Times New Roman" panose="02020603050405020304"/>
                          <a:ea typeface="黑体" panose="02010609060101010101" pitchFamily="49" charset="-122"/>
                          <a:cs typeface="+mn-cs"/>
                        </a:rPr>
                        <a:t>流出能量</a:t>
                      </a:r>
                      <a:br>
                        <a:rPr kumimoji="0" lang="zh-CN" altLang="en-US" sz="2400" b="1" i="0" u="none" strike="noStrike" kern="1200" cap="none" normalizeH="0" baseline="0" dirty="0" smtClean="0">
                          <a:ln>
                            <a:noFill/>
                          </a:ln>
                          <a:solidFill>
                            <a:schemeClr val="tx1"/>
                          </a:solidFill>
                          <a:effectLst/>
                          <a:latin typeface="Times New Roman" panose="02020603050405020304"/>
                          <a:ea typeface="黑体" panose="02010609060101010101" pitchFamily="49" charset="-122"/>
                          <a:cs typeface="+mn-cs"/>
                        </a:rPr>
                      </a:br>
                      <a:r>
                        <a:rPr kumimoji="0" lang="zh-CN" altLang="en-US" sz="2400" b="1" i="0" u="none" strike="noStrike" kern="1200" cap="none" normalizeH="0" baseline="0" dirty="0" smtClean="0">
                          <a:ln>
                            <a:noFill/>
                          </a:ln>
                          <a:solidFill>
                            <a:schemeClr val="tx1"/>
                          </a:solidFill>
                          <a:effectLst/>
                          <a:latin typeface="Times New Roman" panose="02020603050405020304"/>
                          <a:ea typeface="黑体" panose="02010609060101010101" pitchFamily="49" charset="-122"/>
                          <a:cs typeface="+mn-cs"/>
                        </a:rPr>
                        <a:t>（输入后一个营养级）</a:t>
                      </a:r>
                      <a:endParaRPr kumimoji="0" lang="zh-CN" altLang="en-US" sz="2400" b="1" i="0" u="none" strike="noStrike" kern="1200" cap="none" normalizeH="0" baseline="0" dirty="0" smtClean="0">
                        <a:ln>
                          <a:noFill/>
                        </a:ln>
                        <a:solidFill>
                          <a:schemeClr val="tx1"/>
                        </a:solidFill>
                        <a:effectLst/>
                        <a:latin typeface="Times New Roman" panose="02020603050405020304"/>
                        <a:ea typeface="黑体" panose="02010609060101010101" pitchFamily="49" charset="-122"/>
                        <a:cs typeface="+mn-cs"/>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normalizeH="0" baseline="0" dirty="0" smtClean="0">
                          <a:ln>
                            <a:noFill/>
                          </a:ln>
                          <a:solidFill>
                            <a:schemeClr val="tx1"/>
                          </a:solidFill>
                          <a:effectLst/>
                          <a:latin typeface="Times New Roman" panose="02020603050405020304"/>
                          <a:ea typeface="黑体" panose="02010609060101010101" pitchFamily="49" charset="-122"/>
                          <a:cs typeface="+mn-cs"/>
                        </a:rPr>
                        <a:t>出入比</a:t>
                      </a:r>
                      <a:endParaRPr kumimoji="0" lang="zh-CN" altLang="en-US" sz="2400" b="1" i="0" u="none" strike="noStrike" kern="1200" cap="none" normalizeH="0" baseline="0" dirty="0" smtClean="0">
                        <a:ln>
                          <a:noFill/>
                        </a:ln>
                        <a:solidFill>
                          <a:schemeClr val="tx1"/>
                        </a:solidFill>
                        <a:effectLst/>
                        <a:latin typeface="Times New Roman" panose="02020603050405020304"/>
                        <a:ea typeface="黑体" panose="02010609060101010101" pitchFamily="49" charset="-122"/>
                        <a:cs typeface="+mn-cs"/>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a:ea typeface="黑体" panose="02010609060101010101" pitchFamily="49" charset="-122"/>
                        </a:rPr>
                        <a:t>生产者</a:t>
                      </a:r>
                      <a:endParaRPr kumimoji="0" lang="zh-CN" altLang="en-US" sz="2400" b="1" i="0" u="none" strike="noStrike" cap="none" normalizeH="0" baseline="0" smtClean="0">
                        <a:ln>
                          <a:noFill/>
                        </a:ln>
                        <a:solidFill>
                          <a:schemeClr val="tx1"/>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1" i="0" u="none" strike="noStrike" cap="none" normalizeH="0" baseline="0" dirty="0" smtClean="0">
                        <a:ln>
                          <a:noFill/>
                        </a:ln>
                        <a:solidFill>
                          <a:srgbClr val="0000CC"/>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3200" b="1" i="0" u="none" strike="noStrike" cap="none" normalizeH="0" baseline="0" smtClean="0">
                        <a:ln>
                          <a:noFill/>
                        </a:ln>
                        <a:solidFill>
                          <a:srgbClr val="FF3300"/>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3200" b="1" i="0" u="none" strike="noStrike" cap="none" normalizeH="0" baseline="0" smtClean="0">
                        <a:ln>
                          <a:noFill/>
                        </a:ln>
                        <a:solidFill>
                          <a:srgbClr val="FF3300"/>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a:ea typeface="黑体" panose="02010609060101010101" pitchFamily="49" charset="-122"/>
                        </a:rPr>
                        <a:t>植食性动物</a:t>
                      </a:r>
                      <a:endParaRPr kumimoji="0" lang="zh-CN" altLang="en-US" sz="2400" b="1" i="0" u="none" strike="noStrike" cap="none" normalizeH="0" baseline="0" smtClean="0">
                        <a:ln>
                          <a:noFill/>
                        </a:ln>
                        <a:solidFill>
                          <a:schemeClr val="tx1"/>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1" i="0" u="none" strike="noStrike" cap="none" normalizeH="0" baseline="0" smtClean="0">
                        <a:ln>
                          <a:noFill/>
                        </a:ln>
                        <a:solidFill>
                          <a:srgbClr val="0000CC"/>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0000CC"/>
                        </a:solidFill>
                        <a:effectLst/>
                        <a:latin typeface="Times New Roman" panose="02020603050405020304"/>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0000CC"/>
                        </a:solidFill>
                        <a:effectLst/>
                        <a:latin typeface="Times New Roman" panose="02020603050405020304"/>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a:ea typeface="黑体" panose="02010609060101010101" pitchFamily="49" charset="-122"/>
                        </a:rPr>
                        <a:t>肉食性动物</a:t>
                      </a:r>
                      <a:endParaRPr kumimoji="0" lang="zh-CN" altLang="en-US" sz="2400" b="1" i="0" u="none" strike="noStrike" cap="none" normalizeH="0" baseline="0" smtClean="0">
                        <a:ln>
                          <a:noFill/>
                        </a:ln>
                        <a:solidFill>
                          <a:schemeClr val="tx1"/>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1" i="0" u="none" strike="noStrike" cap="none" normalizeH="0" baseline="0" smtClean="0">
                        <a:ln>
                          <a:noFill/>
                        </a:ln>
                        <a:solidFill>
                          <a:srgbClr val="0000CC"/>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100" b="0" i="0" u="none" strike="noStrike" cap="none" normalizeH="0" baseline="0" smtClean="0">
                          <a:ln>
                            <a:noFill/>
                          </a:ln>
                          <a:solidFill>
                            <a:srgbClr val="0000CC"/>
                          </a:solidFill>
                          <a:effectLst/>
                          <a:latin typeface="Times New Roman" panose="02020603050405020304"/>
                          <a:ea typeface="宋体" panose="02010600030101010101" pitchFamily="2" charset="-122"/>
                        </a:rPr>
                        <a:t>  </a:t>
                      </a:r>
                      <a:endParaRPr kumimoji="0" lang="zh-CN" altLang="en-US" sz="2100" b="0" i="0" u="none" strike="noStrike" cap="none" normalizeH="0" baseline="0" smtClean="0">
                        <a:ln>
                          <a:noFill/>
                        </a:ln>
                        <a:solidFill>
                          <a:srgbClr val="0000CC"/>
                        </a:solidFill>
                        <a:effectLst/>
                        <a:latin typeface="Times New Roman" panose="02020603050405020304"/>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100" b="0" i="0" u="none" strike="noStrike" cap="none" normalizeH="0" baseline="0" smtClean="0">
                          <a:ln>
                            <a:noFill/>
                          </a:ln>
                          <a:solidFill>
                            <a:srgbClr val="0000CC"/>
                          </a:solidFill>
                          <a:effectLst/>
                          <a:latin typeface="Times New Roman" panose="02020603050405020304"/>
                          <a:ea typeface="宋体" panose="02010600030101010101" pitchFamily="2" charset="-122"/>
                        </a:rPr>
                        <a:t>  </a:t>
                      </a:r>
                      <a:endParaRPr kumimoji="0" lang="zh-CN" altLang="en-US" sz="2100" b="0" i="0" u="none" strike="noStrike" cap="none" normalizeH="0" baseline="0" smtClean="0">
                        <a:ln>
                          <a:noFill/>
                        </a:ln>
                        <a:solidFill>
                          <a:srgbClr val="0000CC"/>
                        </a:solidFill>
                        <a:effectLst/>
                        <a:latin typeface="Times New Roman" panose="02020603050405020304"/>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a:ea typeface="黑体" panose="02010609060101010101" pitchFamily="49" charset="-122"/>
                        </a:rPr>
                        <a:t>分解者</a:t>
                      </a:r>
                      <a:endParaRPr kumimoji="0" lang="zh-CN" altLang="en-US" sz="2400" b="1" i="0" u="none" strike="noStrike" cap="none" normalizeH="0" baseline="0" smtClean="0">
                        <a:ln>
                          <a:noFill/>
                        </a:ln>
                        <a:solidFill>
                          <a:schemeClr val="tx1"/>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800" b="1" i="0" u="none" strike="noStrike" cap="none" normalizeH="0" baseline="0" smtClean="0">
                        <a:ln>
                          <a:noFill/>
                        </a:ln>
                        <a:solidFill>
                          <a:srgbClr val="0000CC"/>
                        </a:solidFill>
                        <a:effectLst/>
                        <a:latin typeface="Times New Roman" panose="02020603050405020304"/>
                        <a:ea typeface="黑体" panose="02010609060101010101" pitchFamily="49"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100" b="0" i="0" u="none" strike="noStrike" cap="none" normalizeH="0" baseline="0" smtClean="0">
                          <a:ln>
                            <a:noFill/>
                          </a:ln>
                          <a:solidFill>
                            <a:srgbClr val="0000CC"/>
                          </a:solidFill>
                          <a:effectLst/>
                          <a:latin typeface="Times New Roman" panose="02020603050405020304"/>
                          <a:ea typeface="宋体" panose="02010600030101010101" pitchFamily="2" charset="-122"/>
                        </a:rPr>
                        <a:t>  </a:t>
                      </a:r>
                      <a:endParaRPr kumimoji="0" lang="zh-CN" altLang="en-US" sz="2100" b="0" i="0" u="none" strike="noStrike" cap="none" normalizeH="0" baseline="0" smtClean="0">
                        <a:ln>
                          <a:noFill/>
                        </a:ln>
                        <a:solidFill>
                          <a:srgbClr val="0000CC"/>
                        </a:solidFill>
                        <a:effectLst/>
                        <a:latin typeface="Times New Roman" panose="02020603050405020304"/>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100" b="0" i="0" u="none" strike="noStrike" cap="none" normalizeH="0" baseline="0" smtClean="0">
                          <a:ln>
                            <a:noFill/>
                          </a:ln>
                          <a:solidFill>
                            <a:srgbClr val="0000CC"/>
                          </a:solidFill>
                          <a:effectLst/>
                          <a:latin typeface="Times New Roman" panose="02020603050405020304"/>
                          <a:ea typeface="宋体" panose="02010600030101010101" pitchFamily="2" charset="-122"/>
                        </a:rPr>
                        <a:t>  </a:t>
                      </a:r>
                      <a:endParaRPr kumimoji="0" lang="zh-CN" altLang="en-US" sz="2100" b="0" i="0" u="none" strike="noStrike" cap="none" normalizeH="0" baseline="0" smtClean="0">
                        <a:ln>
                          <a:noFill/>
                        </a:ln>
                        <a:solidFill>
                          <a:srgbClr val="0000CC"/>
                        </a:solidFill>
                        <a:effectLst/>
                        <a:latin typeface="Times New Roman" panose="02020603050405020304"/>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64" name="Line 36"/>
          <p:cNvSpPr>
            <a:spLocks noChangeShapeType="1"/>
          </p:cNvSpPr>
          <p:nvPr/>
        </p:nvSpPr>
        <p:spPr bwMode="auto">
          <a:xfrm>
            <a:off x="5148263" y="3644900"/>
            <a:ext cx="431800" cy="0"/>
          </a:xfrm>
          <a:prstGeom prst="line">
            <a:avLst/>
          </a:prstGeom>
          <a:noFill/>
          <a:ln w="22225">
            <a:solidFill>
              <a:srgbClr val="0000CC"/>
            </a:solidFill>
            <a:round/>
          </a:ln>
          <a:extLst>
            <a:ext uri="{909E8E84-426E-40DD-AFC4-6F175D3DCCD1}">
              <a14:hiddenFill xmlns:a14="http://schemas.microsoft.com/office/drawing/2010/main">
                <a:noFill/>
              </a14:hiddenFill>
            </a:ext>
          </a:extLst>
        </p:spPr>
        <p:txBody>
          <a:bodyPr wrap="none" anchor="ctr"/>
          <a:lstStyle/>
          <a:p>
            <a:endParaRPr lang="zh-CN" altLang="en-US" sz="2800"/>
          </a:p>
        </p:txBody>
      </p:sp>
      <p:sp>
        <p:nvSpPr>
          <p:cNvPr id="22565" name="Line 37"/>
          <p:cNvSpPr>
            <a:spLocks noChangeShapeType="1"/>
          </p:cNvSpPr>
          <p:nvPr/>
        </p:nvSpPr>
        <p:spPr bwMode="auto">
          <a:xfrm>
            <a:off x="7092950" y="3644900"/>
            <a:ext cx="431800" cy="0"/>
          </a:xfrm>
          <a:prstGeom prst="line">
            <a:avLst/>
          </a:prstGeom>
          <a:noFill/>
          <a:ln w="22225">
            <a:solidFill>
              <a:srgbClr val="0000CC"/>
            </a:solidFill>
            <a:round/>
          </a:ln>
          <a:extLst>
            <a:ext uri="{909E8E84-426E-40DD-AFC4-6F175D3DCCD1}">
              <a14:hiddenFill xmlns:a14="http://schemas.microsoft.com/office/drawing/2010/main">
                <a:noFill/>
              </a14:hiddenFill>
            </a:ext>
          </a:extLst>
        </p:spPr>
        <p:txBody>
          <a:bodyPr wrap="none" anchor="ctr"/>
          <a:lstStyle/>
          <a:p>
            <a:endParaRPr lang="zh-CN" altLang="en-US" sz="2800"/>
          </a:p>
        </p:txBody>
      </p:sp>
      <p:sp>
        <p:nvSpPr>
          <p:cNvPr id="22566" name="Line 38"/>
          <p:cNvSpPr>
            <a:spLocks noChangeShapeType="1"/>
          </p:cNvSpPr>
          <p:nvPr/>
        </p:nvSpPr>
        <p:spPr bwMode="auto">
          <a:xfrm>
            <a:off x="5148263" y="4149725"/>
            <a:ext cx="431800" cy="0"/>
          </a:xfrm>
          <a:prstGeom prst="line">
            <a:avLst/>
          </a:prstGeom>
          <a:noFill/>
          <a:ln w="22225">
            <a:solidFill>
              <a:srgbClr val="0000CC"/>
            </a:solidFill>
            <a:round/>
          </a:ln>
          <a:extLst>
            <a:ext uri="{909E8E84-426E-40DD-AFC4-6F175D3DCCD1}">
              <a14:hiddenFill xmlns:a14="http://schemas.microsoft.com/office/drawing/2010/main">
                <a:noFill/>
              </a14:hiddenFill>
            </a:ext>
          </a:extLst>
        </p:spPr>
        <p:txBody>
          <a:bodyPr wrap="none" anchor="ctr"/>
          <a:lstStyle/>
          <a:p>
            <a:endParaRPr lang="zh-CN" altLang="en-US" sz="2800"/>
          </a:p>
        </p:txBody>
      </p:sp>
      <p:sp>
        <p:nvSpPr>
          <p:cNvPr id="22567" name="Line 39"/>
          <p:cNvSpPr>
            <a:spLocks noChangeShapeType="1"/>
          </p:cNvSpPr>
          <p:nvPr/>
        </p:nvSpPr>
        <p:spPr bwMode="auto">
          <a:xfrm>
            <a:off x="7092950" y="4149725"/>
            <a:ext cx="431800" cy="0"/>
          </a:xfrm>
          <a:prstGeom prst="line">
            <a:avLst/>
          </a:prstGeom>
          <a:noFill/>
          <a:ln w="22225">
            <a:solidFill>
              <a:srgbClr val="0000CC"/>
            </a:solidFill>
            <a:round/>
          </a:ln>
          <a:extLst>
            <a:ext uri="{909E8E84-426E-40DD-AFC4-6F175D3DCCD1}">
              <a14:hiddenFill xmlns:a14="http://schemas.microsoft.com/office/drawing/2010/main">
                <a:noFill/>
              </a14:hiddenFill>
            </a:ext>
          </a:extLst>
        </p:spPr>
        <p:txBody>
          <a:bodyPr wrap="none" anchor="ctr"/>
          <a:lstStyle/>
          <a:p>
            <a:endParaRPr lang="zh-CN" altLang="en-US" sz="2800"/>
          </a:p>
        </p:txBody>
      </p:sp>
      <p:sp>
        <p:nvSpPr>
          <p:cNvPr id="22568" name="Rectangle 40"/>
          <p:cNvSpPr>
            <a:spLocks noChangeArrowheads="1"/>
          </p:cNvSpPr>
          <p:nvPr/>
        </p:nvSpPr>
        <p:spPr bwMode="auto">
          <a:xfrm>
            <a:off x="4956969" y="2833772"/>
            <a:ext cx="813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dirty="0">
                <a:solidFill>
                  <a:srgbClr val="FF3300"/>
                </a:solidFill>
                <a:latin typeface="Times New Roman" panose="02020603050405020304"/>
                <a:ea typeface="黑体" panose="02010609060101010101" pitchFamily="49" charset="-122"/>
              </a:rPr>
              <a:t>12.6</a:t>
            </a:r>
            <a:endParaRPr lang="en-US" altLang="zh-CN" sz="2800" b="1" dirty="0">
              <a:solidFill>
                <a:srgbClr val="FF3300"/>
              </a:solidFill>
              <a:latin typeface="Times New Roman" panose="02020603050405020304"/>
              <a:ea typeface="黑体" panose="02010609060101010101" pitchFamily="49" charset="-122"/>
            </a:endParaRPr>
          </a:p>
        </p:txBody>
      </p:sp>
      <p:sp>
        <p:nvSpPr>
          <p:cNvPr id="22569" name="Rectangle 41"/>
          <p:cNvSpPr>
            <a:spLocks noChangeArrowheads="1"/>
          </p:cNvSpPr>
          <p:nvPr/>
        </p:nvSpPr>
        <p:spPr bwMode="auto">
          <a:xfrm>
            <a:off x="4983093" y="2276475"/>
            <a:ext cx="813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dirty="0">
                <a:solidFill>
                  <a:srgbClr val="FF3300"/>
                </a:solidFill>
                <a:latin typeface="Times New Roman" panose="02020603050405020304"/>
                <a:ea typeface="黑体" panose="02010609060101010101" pitchFamily="49" charset="-122"/>
              </a:rPr>
              <a:t>62.8</a:t>
            </a:r>
            <a:endParaRPr lang="en-US" altLang="zh-CN" sz="2800" b="1" dirty="0">
              <a:solidFill>
                <a:srgbClr val="FF3300"/>
              </a:solidFill>
              <a:latin typeface="Times New Roman" panose="02020603050405020304"/>
              <a:ea typeface="黑体" panose="02010609060101010101" pitchFamily="49" charset="-122"/>
            </a:endParaRPr>
          </a:p>
        </p:txBody>
      </p:sp>
      <p:sp>
        <p:nvSpPr>
          <p:cNvPr id="22570" name="Rectangle 42"/>
          <p:cNvSpPr>
            <a:spLocks noChangeArrowheads="1"/>
          </p:cNvSpPr>
          <p:nvPr/>
        </p:nvSpPr>
        <p:spPr bwMode="auto">
          <a:xfrm>
            <a:off x="6732588" y="2261816"/>
            <a:ext cx="1392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a:solidFill>
                  <a:srgbClr val="FF3300"/>
                </a:solidFill>
                <a:latin typeface="Times New Roman" panose="02020603050405020304"/>
                <a:ea typeface="黑体" panose="02010609060101010101" pitchFamily="49" charset="-122"/>
              </a:rPr>
              <a:t>13.52%</a:t>
            </a:r>
            <a:endParaRPr lang="en-US" altLang="zh-CN" sz="2800" b="1">
              <a:solidFill>
                <a:srgbClr val="FF3300"/>
              </a:solidFill>
              <a:latin typeface="Times New Roman" panose="02020603050405020304"/>
              <a:ea typeface="黑体" panose="02010609060101010101" pitchFamily="49" charset="-122"/>
            </a:endParaRPr>
          </a:p>
        </p:txBody>
      </p:sp>
      <p:sp>
        <p:nvSpPr>
          <p:cNvPr id="22571" name="Rectangle 43"/>
          <p:cNvSpPr>
            <a:spLocks noChangeArrowheads="1"/>
          </p:cNvSpPr>
          <p:nvPr/>
        </p:nvSpPr>
        <p:spPr bwMode="auto">
          <a:xfrm>
            <a:off x="6741380" y="2852738"/>
            <a:ext cx="1392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a:solidFill>
                  <a:srgbClr val="FF3300"/>
                </a:solidFill>
                <a:latin typeface="Times New Roman" panose="02020603050405020304"/>
                <a:ea typeface="黑体" panose="02010609060101010101" pitchFamily="49" charset="-122"/>
              </a:rPr>
              <a:t>20.06%</a:t>
            </a:r>
            <a:endParaRPr lang="en-US" altLang="zh-CN" sz="2800" b="1">
              <a:solidFill>
                <a:srgbClr val="FF3300"/>
              </a:solidFill>
              <a:latin typeface="Times New Roman" panose="02020603050405020304"/>
              <a:ea typeface="黑体" panose="02010609060101010101" pitchFamily="49" charset="-122"/>
            </a:endParaRPr>
          </a:p>
        </p:txBody>
      </p:sp>
      <p:sp>
        <p:nvSpPr>
          <p:cNvPr id="22572" name="Rectangle 44"/>
          <p:cNvSpPr>
            <a:spLocks noChangeArrowheads="1"/>
          </p:cNvSpPr>
          <p:nvPr/>
        </p:nvSpPr>
        <p:spPr bwMode="auto">
          <a:xfrm>
            <a:off x="611560" y="4581128"/>
            <a:ext cx="60483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800" b="1" dirty="0">
                <a:solidFill>
                  <a:srgbClr val="0000CC"/>
                </a:solidFill>
                <a:latin typeface="Times New Roman" panose="02020603050405020304"/>
                <a:ea typeface="黑体" panose="02010609060101010101" pitchFamily="49" charset="-122"/>
              </a:rPr>
              <a:t>1</a:t>
            </a:r>
            <a:r>
              <a:rPr lang="zh-CN" altLang="en-US" sz="2800" b="1" dirty="0">
                <a:solidFill>
                  <a:srgbClr val="0000CC"/>
                </a:solidFill>
                <a:latin typeface="Times New Roman" panose="02020603050405020304"/>
                <a:ea typeface="黑体" panose="02010609060101010101" pitchFamily="49" charset="-122"/>
              </a:rPr>
              <a:t>、完成上图的数据 ？ </a:t>
            </a:r>
            <a:endParaRPr lang="zh-CN" altLang="en-US" sz="2800" b="1" dirty="0">
              <a:solidFill>
                <a:srgbClr val="0000CC"/>
              </a:solidFill>
              <a:latin typeface="Times New Roman" panose="02020603050405020304"/>
              <a:ea typeface="黑体" panose="02010609060101010101" pitchFamily="49" charset="-122"/>
            </a:endParaRPr>
          </a:p>
          <a:p>
            <a:pPr>
              <a:lnSpc>
                <a:spcPct val="150000"/>
              </a:lnSpc>
            </a:pPr>
            <a:r>
              <a:rPr lang="en-US" altLang="zh-CN" sz="2800" b="1" dirty="0">
                <a:solidFill>
                  <a:srgbClr val="0000CC"/>
                </a:solidFill>
                <a:latin typeface="Times New Roman" panose="02020603050405020304"/>
                <a:ea typeface="黑体" panose="02010609060101010101" pitchFamily="49" charset="-122"/>
              </a:rPr>
              <a:t>2</a:t>
            </a:r>
            <a:r>
              <a:rPr lang="zh-CN" altLang="en-US" sz="2800" b="1" dirty="0">
                <a:solidFill>
                  <a:srgbClr val="0000CC"/>
                </a:solidFill>
                <a:latin typeface="Times New Roman" panose="02020603050405020304"/>
                <a:ea typeface="黑体" panose="02010609060101010101" pitchFamily="49" charset="-122"/>
              </a:rPr>
              <a:t>、为什么出入比会这么小？</a:t>
            </a:r>
            <a:endParaRPr lang="zh-CN" altLang="en-US" sz="2800" b="1" dirty="0">
              <a:solidFill>
                <a:srgbClr val="0000CC"/>
              </a:solidFill>
              <a:latin typeface="Times New Roman" panose="02020603050405020304"/>
              <a:ea typeface="黑体" panose="02010609060101010101" pitchFamily="49" charset="-122"/>
            </a:endParaRPr>
          </a:p>
          <a:p>
            <a:pPr>
              <a:lnSpc>
                <a:spcPct val="150000"/>
              </a:lnSpc>
            </a:pPr>
            <a:r>
              <a:rPr lang="en-US" altLang="zh-CN" sz="2800" b="1" dirty="0">
                <a:solidFill>
                  <a:srgbClr val="0000CC"/>
                </a:solidFill>
                <a:latin typeface="Times New Roman" panose="02020603050405020304"/>
                <a:ea typeface="黑体" panose="02010609060101010101" pitchFamily="49" charset="-122"/>
              </a:rPr>
              <a:t>3</a:t>
            </a:r>
            <a:r>
              <a:rPr lang="zh-CN" altLang="en-US" sz="2800" b="1" dirty="0">
                <a:solidFill>
                  <a:srgbClr val="0000CC"/>
                </a:solidFill>
                <a:latin typeface="Times New Roman" panose="02020603050405020304"/>
                <a:ea typeface="黑体" panose="02010609060101010101" pitchFamily="49" charset="-122"/>
              </a:rPr>
              <a:t>、总结能量流动的规律？</a:t>
            </a:r>
            <a:endParaRPr lang="zh-CN" altLang="en-US" sz="2800" b="1" dirty="0">
              <a:solidFill>
                <a:srgbClr val="0000CC"/>
              </a:solidFill>
              <a:latin typeface="Times New Roman" panose="02020603050405020304"/>
              <a:ea typeface="黑体" panose="02010609060101010101" pitchFamily="49" charset="-122"/>
            </a:endParaRPr>
          </a:p>
        </p:txBody>
      </p:sp>
      <p:sp>
        <p:nvSpPr>
          <p:cNvPr id="22573" name="Rectangle 45"/>
          <p:cNvSpPr>
            <a:spLocks noChangeArrowheads="1"/>
          </p:cNvSpPr>
          <p:nvPr/>
        </p:nvSpPr>
        <p:spPr bwMode="auto">
          <a:xfrm>
            <a:off x="3003357" y="2266500"/>
            <a:ext cx="992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dirty="0">
                <a:solidFill>
                  <a:srgbClr val="0000CC"/>
                </a:solidFill>
                <a:latin typeface="Times New Roman" panose="02020603050405020304"/>
                <a:ea typeface="宋体" panose="02010600030101010101" pitchFamily="2" charset="-122"/>
              </a:rPr>
              <a:t>464.6</a:t>
            </a:r>
            <a:endParaRPr lang="en-US" altLang="zh-CN" sz="2800" b="1" dirty="0">
              <a:solidFill>
                <a:srgbClr val="0000CC"/>
              </a:solidFill>
              <a:latin typeface="Times New Roman" panose="02020603050405020304"/>
              <a:ea typeface="宋体" panose="02010600030101010101" pitchFamily="2" charset="-122"/>
            </a:endParaRPr>
          </a:p>
        </p:txBody>
      </p:sp>
      <p:sp>
        <p:nvSpPr>
          <p:cNvPr id="22574" name="Rectangle 46"/>
          <p:cNvSpPr>
            <a:spLocks noChangeArrowheads="1"/>
          </p:cNvSpPr>
          <p:nvPr/>
        </p:nvSpPr>
        <p:spPr bwMode="auto">
          <a:xfrm>
            <a:off x="3040288" y="2841026"/>
            <a:ext cx="813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a:solidFill>
                  <a:srgbClr val="0000CC"/>
                </a:solidFill>
                <a:latin typeface="Times New Roman" panose="02020603050405020304"/>
                <a:ea typeface="宋体" panose="02010600030101010101" pitchFamily="2" charset="-122"/>
              </a:rPr>
              <a:t>62.8</a:t>
            </a:r>
            <a:endParaRPr lang="en-US" altLang="zh-CN" sz="2800" b="1">
              <a:solidFill>
                <a:srgbClr val="0000CC"/>
              </a:solidFill>
              <a:latin typeface="Times New Roman" panose="02020603050405020304"/>
              <a:ea typeface="宋体" panose="02010600030101010101" pitchFamily="2" charset="-122"/>
            </a:endParaRPr>
          </a:p>
        </p:txBody>
      </p:sp>
      <p:sp>
        <p:nvSpPr>
          <p:cNvPr id="22575" name="Rectangle 47"/>
          <p:cNvSpPr>
            <a:spLocks noChangeArrowheads="1"/>
          </p:cNvSpPr>
          <p:nvPr/>
        </p:nvSpPr>
        <p:spPr bwMode="auto">
          <a:xfrm>
            <a:off x="3040288" y="3345851"/>
            <a:ext cx="813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a:solidFill>
                  <a:srgbClr val="0000CC"/>
                </a:solidFill>
                <a:latin typeface="Times New Roman" panose="02020603050405020304"/>
                <a:ea typeface="宋体" panose="02010600030101010101" pitchFamily="2" charset="-122"/>
              </a:rPr>
              <a:t>12.6</a:t>
            </a:r>
            <a:endParaRPr lang="en-US" altLang="zh-CN" sz="2800" b="1">
              <a:solidFill>
                <a:srgbClr val="0000CC"/>
              </a:solidFill>
              <a:latin typeface="Times New Roman" panose="02020603050405020304"/>
              <a:ea typeface="宋体" panose="02010600030101010101" pitchFamily="2" charset="-122"/>
            </a:endParaRPr>
          </a:p>
        </p:txBody>
      </p:sp>
      <p:sp>
        <p:nvSpPr>
          <p:cNvPr id="22576" name="Rectangle 48"/>
          <p:cNvSpPr>
            <a:spLocks noChangeArrowheads="1"/>
          </p:cNvSpPr>
          <p:nvPr/>
        </p:nvSpPr>
        <p:spPr bwMode="auto">
          <a:xfrm>
            <a:off x="3040288" y="3850676"/>
            <a:ext cx="813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a:solidFill>
                  <a:srgbClr val="0000CC"/>
                </a:solidFill>
                <a:latin typeface="Times New Roman" panose="02020603050405020304"/>
                <a:ea typeface="宋体" panose="02010600030101010101" pitchFamily="2" charset="-122"/>
              </a:rPr>
              <a:t>14.6</a:t>
            </a:r>
            <a:endParaRPr lang="en-US" altLang="zh-CN" sz="2800" b="1">
              <a:solidFill>
                <a:srgbClr val="0000CC"/>
              </a:solidFill>
              <a:latin typeface="Times New Roman" panose="020206030504050203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72"/>
                                        </p:tgtEl>
                                        <p:attrNameLst>
                                          <p:attrName>style.visibility</p:attrName>
                                        </p:attrNameLst>
                                      </p:cBhvr>
                                      <p:to>
                                        <p:strVal val="visible"/>
                                      </p:to>
                                    </p:set>
                                    <p:animEffect transition="in" filter="box(in)">
                                      <p:cBhvr>
                                        <p:cTn id="7" dur="500"/>
                                        <p:tgtEl>
                                          <p:spTgt spid="225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73"/>
                                        </p:tgtEl>
                                        <p:attrNameLst>
                                          <p:attrName>style.visibility</p:attrName>
                                        </p:attrNameLst>
                                      </p:cBhvr>
                                      <p:to>
                                        <p:strVal val="visible"/>
                                      </p:to>
                                    </p:set>
                                    <p:animEffect transition="in" filter="checkerboard(across)">
                                      <p:cBhvr>
                                        <p:cTn id="12" dur="500"/>
                                        <p:tgtEl>
                                          <p:spTgt spid="2257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2569"/>
                                        </p:tgtEl>
                                        <p:attrNameLst>
                                          <p:attrName>style.visibility</p:attrName>
                                        </p:attrNameLst>
                                      </p:cBhvr>
                                      <p:to>
                                        <p:strVal val="visible"/>
                                      </p:to>
                                    </p:set>
                                    <p:animEffect transition="in" filter="barn(inHorizontal)">
                                      <p:cBhvr>
                                        <p:cTn id="17" dur="500"/>
                                        <p:tgtEl>
                                          <p:spTgt spid="225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70"/>
                                        </p:tgtEl>
                                        <p:attrNameLst>
                                          <p:attrName>style.visibility</p:attrName>
                                        </p:attrNameLst>
                                      </p:cBhvr>
                                      <p:to>
                                        <p:strVal val="visible"/>
                                      </p:to>
                                    </p:set>
                                    <p:animEffect transition="in" filter="wipe(down)">
                                      <p:cBhvr>
                                        <p:cTn id="22" dur="500"/>
                                        <p:tgtEl>
                                          <p:spTgt spid="2257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574"/>
                                        </p:tgtEl>
                                        <p:attrNameLst>
                                          <p:attrName>style.visibility</p:attrName>
                                        </p:attrNameLst>
                                      </p:cBhvr>
                                      <p:to>
                                        <p:strVal val="visible"/>
                                      </p:to>
                                    </p:set>
                                    <p:anim calcmode="lin" valueType="num">
                                      <p:cBhvr additive="base">
                                        <p:cTn id="27" dur="500" fill="hold"/>
                                        <p:tgtEl>
                                          <p:spTgt spid="22574"/>
                                        </p:tgtEl>
                                        <p:attrNameLst>
                                          <p:attrName>ppt_x</p:attrName>
                                        </p:attrNameLst>
                                      </p:cBhvr>
                                      <p:tavLst>
                                        <p:tav tm="0">
                                          <p:val>
                                            <p:strVal val="#ppt_x"/>
                                          </p:val>
                                        </p:tav>
                                        <p:tav tm="100000">
                                          <p:val>
                                            <p:strVal val="#ppt_x"/>
                                          </p:val>
                                        </p:tav>
                                      </p:tavLst>
                                    </p:anim>
                                    <p:anim calcmode="lin" valueType="num">
                                      <p:cBhvr additive="base">
                                        <p:cTn id="28" dur="500" fill="hold"/>
                                        <p:tgtEl>
                                          <p:spTgt spid="225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2568"/>
                                        </p:tgtEl>
                                        <p:attrNameLst>
                                          <p:attrName>style.visibility</p:attrName>
                                        </p:attrNameLst>
                                      </p:cBhvr>
                                      <p:to>
                                        <p:strVal val="visible"/>
                                      </p:to>
                                    </p:set>
                                    <p:animEffect transition="in" filter="wedge">
                                      <p:cBhvr>
                                        <p:cTn id="33" dur="2000"/>
                                        <p:tgtEl>
                                          <p:spTgt spid="2256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571"/>
                                        </p:tgtEl>
                                        <p:attrNameLst>
                                          <p:attrName>style.visibility</p:attrName>
                                        </p:attrNameLst>
                                      </p:cBhvr>
                                      <p:to>
                                        <p:strVal val="visible"/>
                                      </p:to>
                                    </p:set>
                                    <p:anim calcmode="lin" valueType="num">
                                      <p:cBhvr additive="base">
                                        <p:cTn id="38" dur="500" fill="hold"/>
                                        <p:tgtEl>
                                          <p:spTgt spid="22571"/>
                                        </p:tgtEl>
                                        <p:attrNameLst>
                                          <p:attrName>ppt_x</p:attrName>
                                        </p:attrNameLst>
                                      </p:cBhvr>
                                      <p:tavLst>
                                        <p:tav tm="0">
                                          <p:val>
                                            <p:strVal val="#ppt_x"/>
                                          </p:val>
                                        </p:tav>
                                        <p:tav tm="100000">
                                          <p:val>
                                            <p:strVal val="#ppt_x"/>
                                          </p:val>
                                        </p:tav>
                                      </p:tavLst>
                                    </p:anim>
                                    <p:anim calcmode="lin" valueType="num">
                                      <p:cBhvr additive="base">
                                        <p:cTn id="39" dur="500" fill="hold"/>
                                        <p:tgtEl>
                                          <p:spTgt spid="2257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2575"/>
                                        </p:tgtEl>
                                        <p:attrNameLst>
                                          <p:attrName>style.visibility</p:attrName>
                                        </p:attrNameLst>
                                      </p:cBhvr>
                                      <p:to>
                                        <p:strVal val="visible"/>
                                      </p:to>
                                    </p:set>
                                    <p:animEffect transition="in" filter="box(in)">
                                      <p:cBhvr>
                                        <p:cTn id="44" dur="500"/>
                                        <p:tgtEl>
                                          <p:spTgt spid="22575"/>
                                        </p:tgtEl>
                                      </p:cBhvr>
                                    </p:animEffect>
                                  </p:childTnLst>
                                </p:cTn>
                              </p:par>
                              <p:par>
                                <p:cTn id="45" presetID="16" presetClass="entr" presetSubtype="26" fill="hold" grpId="0" nodeType="withEffect">
                                  <p:stCondLst>
                                    <p:cond delay="0"/>
                                  </p:stCondLst>
                                  <p:childTnLst>
                                    <p:set>
                                      <p:cBhvr>
                                        <p:cTn id="46" dur="1" fill="hold">
                                          <p:stCondLst>
                                            <p:cond delay="0"/>
                                          </p:stCondLst>
                                        </p:cTn>
                                        <p:tgtEl>
                                          <p:spTgt spid="22576"/>
                                        </p:tgtEl>
                                        <p:attrNameLst>
                                          <p:attrName>style.visibility</p:attrName>
                                        </p:attrNameLst>
                                      </p:cBhvr>
                                      <p:to>
                                        <p:strVal val="visible"/>
                                      </p:to>
                                    </p:set>
                                    <p:animEffect transition="in" filter="barn(inHorizontal)">
                                      <p:cBhvr>
                                        <p:cTn id="47" dur="500"/>
                                        <p:tgtEl>
                                          <p:spTgt spid="22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8" grpId="0" autoUpdateAnimBg="0"/>
      <p:bldP spid="22569" grpId="0" autoUpdateAnimBg="0"/>
      <p:bldP spid="22570" grpId="0" autoUpdateAnimBg="0"/>
      <p:bldP spid="22571" grpId="0" autoUpdateAnimBg="0"/>
      <p:bldP spid="22572" grpId="0" autoUpdateAnimBg="0"/>
      <p:bldP spid="22573" grpId="0" autoUpdateAnimBg="0"/>
      <p:bldP spid="22574" grpId="0" autoUpdateAnimBg="0"/>
      <p:bldP spid="22575" grpId="0" autoUpdateAnimBg="0"/>
      <p:bldP spid="2257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67544" y="1052736"/>
            <a:ext cx="8229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800" b="1" dirty="0">
                <a:solidFill>
                  <a:srgbClr val="FF0000"/>
                </a:solidFill>
                <a:latin typeface="Times New Roman" panose="02020603050405020304"/>
                <a:ea typeface="宋体" panose="02010600030101010101" pitchFamily="2" charset="-122"/>
              </a:rPr>
              <a:t>      单向</a:t>
            </a:r>
            <a:r>
              <a:rPr lang="zh-CN" altLang="en-US" sz="2800" b="1" dirty="0" smtClean="0">
                <a:solidFill>
                  <a:srgbClr val="FF0000"/>
                </a:solidFill>
                <a:latin typeface="Times New Roman" panose="02020603050405020304"/>
                <a:ea typeface="宋体" panose="02010600030101010101" pitchFamily="2" charset="-122"/>
              </a:rPr>
              <a:t>流动、逐级递减</a:t>
            </a:r>
            <a:endParaRPr lang="zh-CN" altLang="en-US" sz="2800" b="1" dirty="0">
              <a:solidFill>
                <a:schemeClr val="tx2"/>
              </a:solidFill>
              <a:latin typeface="Times New Roman" panose="02020603050405020304"/>
              <a:ea typeface="宋体" panose="02010600030101010101" pitchFamily="2" charset="-122"/>
            </a:endParaRPr>
          </a:p>
          <a:p>
            <a:pPr>
              <a:lnSpc>
                <a:spcPct val="150000"/>
              </a:lnSpc>
            </a:pPr>
            <a:r>
              <a:rPr lang="zh-CN" altLang="en-US" sz="2800" b="1" dirty="0">
                <a:latin typeface="Times New Roman" panose="02020603050405020304"/>
                <a:ea typeface="宋体" panose="02010600030101010101" pitchFamily="2" charset="-122"/>
              </a:rPr>
              <a:t>     食物链各个营养级的顺序是不可逆</a:t>
            </a:r>
            <a:r>
              <a:rPr lang="zh-CN" altLang="en-US" sz="2800" b="1" dirty="0" smtClean="0">
                <a:latin typeface="Times New Roman" panose="02020603050405020304"/>
                <a:ea typeface="宋体" panose="02010600030101010101" pitchFamily="2" charset="-122"/>
              </a:rPr>
              <a:t>的、</a:t>
            </a:r>
            <a:r>
              <a:rPr lang="zh-CN" altLang="en-US" sz="2800" b="1" dirty="0" smtClean="0">
                <a:solidFill>
                  <a:schemeClr val="tx2"/>
                </a:solidFill>
                <a:latin typeface="Times New Roman" panose="02020603050405020304"/>
                <a:ea typeface="宋体" panose="02010600030101010101" pitchFamily="2" charset="-122"/>
              </a:rPr>
              <a:t>不能</a:t>
            </a:r>
            <a:r>
              <a:rPr lang="zh-CN" altLang="en-US" sz="2800" b="1" dirty="0" smtClean="0">
                <a:solidFill>
                  <a:schemeClr val="tx2"/>
                </a:solidFill>
                <a:latin typeface="Times New Roman" panose="02020603050405020304"/>
                <a:ea typeface="宋体" panose="02010600030101010101" pitchFamily="2" charset="-122"/>
              </a:rPr>
              <a:t>循环</a:t>
            </a:r>
            <a:endParaRPr lang="zh-CN" altLang="en-US" sz="2800" b="1" dirty="0">
              <a:solidFill>
                <a:schemeClr val="tx2"/>
              </a:solidFill>
              <a:latin typeface="Times New Roman" panose="02020603050405020304"/>
              <a:ea typeface="宋体" panose="02010600030101010101" pitchFamily="2" charset="-122"/>
            </a:endParaRPr>
          </a:p>
          <a:p>
            <a:pPr>
              <a:lnSpc>
                <a:spcPct val="150000"/>
              </a:lnSpc>
            </a:pPr>
            <a:r>
              <a:rPr lang="zh-CN" altLang="en-US" sz="2800" b="1" dirty="0" smtClean="0">
                <a:solidFill>
                  <a:srgbClr val="1A09F7"/>
                </a:solidFill>
                <a:latin typeface="Times New Roman" panose="02020603050405020304"/>
                <a:ea typeface="华文新魏" panose="02010800040101010101" charset="-122"/>
              </a:rPr>
              <a:t>逐级递减的原因：</a:t>
            </a:r>
            <a:r>
              <a:rPr lang="zh-CN" altLang="en-US" sz="2800" b="1" dirty="0" smtClean="0">
                <a:latin typeface="Times New Roman" panose="02020603050405020304"/>
                <a:ea typeface="宋体" panose="02010600030101010101" pitchFamily="2" charset="-122"/>
              </a:rPr>
              <a:t>自身呼吸消耗、被分解者分解、未被下一个营养级利用。</a:t>
            </a:r>
            <a:endParaRPr lang="zh-CN" altLang="en-US" sz="2800" b="1" dirty="0">
              <a:solidFill>
                <a:srgbClr val="FF0000"/>
              </a:solidFill>
              <a:latin typeface="Times New Roman" panose="02020603050405020304"/>
              <a:ea typeface="宋体" panose="02010600030101010101" pitchFamily="2" charset="-122"/>
            </a:endParaRPr>
          </a:p>
          <a:p>
            <a:pPr>
              <a:lnSpc>
                <a:spcPct val="150000"/>
              </a:lnSpc>
            </a:pPr>
            <a:r>
              <a:rPr lang="zh-CN" altLang="en-US" sz="2800" b="1" dirty="0" smtClean="0">
                <a:solidFill>
                  <a:srgbClr val="FF0000"/>
                </a:solidFill>
                <a:latin typeface="Times New Roman" panose="02020603050405020304"/>
                <a:ea typeface="宋体" panose="02010600030101010101" pitchFamily="2" charset="-122"/>
              </a:rPr>
              <a:t>    传递</a:t>
            </a:r>
            <a:r>
              <a:rPr lang="zh-CN" altLang="en-US" sz="2800" b="1" dirty="0" smtClean="0">
                <a:solidFill>
                  <a:srgbClr val="FF0000"/>
                </a:solidFill>
                <a:latin typeface="Times New Roman" panose="02020603050405020304"/>
                <a:ea typeface="宋体" panose="02010600030101010101" pitchFamily="2" charset="-122"/>
              </a:rPr>
              <a:t>效率为</a:t>
            </a:r>
            <a:r>
              <a:rPr lang="en-US" altLang="zh-CN" sz="2800" b="1" dirty="0" smtClean="0">
                <a:solidFill>
                  <a:srgbClr val="FF0000"/>
                </a:solidFill>
                <a:latin typeface="Times New Roman" panose="02020603050405020304"/>
                <a:ea typeface="宋体" panose="02010600030101010101" pitchFamily="2" charset="-122"/>
              </a:rPr>
              <a:t>10</a:t>
            </a:r>
            <a:r>
              <a:rPr lang="zh-CN" altLang="en-US" sz="2800" b="1" dirty="0" smtClean="0">
                <a:solidFill>
                  <a:srgbClr val="FF0000"/>
                </a:solidFill>
                <a:latin typeface="Times New Roman" panose="02020603050405020304"/>
                <a:ea typeface="宋体" panose="02010600030101010101" pitchFamily="2" charset="-122"/>
              </a:rPr>
              <a:t>％～</a:t>
            </a:r>
            <a:r>
              <a:rPr lang="en-US" altLang="zh-CN" sz="2800" b="1" dirty="0" smtClean="0">
                <a:solidFill>
                  <a:srgbClr val="FF0000"/>
                </a:solidFill>
                <a:latin typeface="Times New Roman" panose="02020603050405020304"/>
                <a:ea typeface="宋体" panose="02010600030101010101" pitchFamily="2" charset="-122"/>
              </a:rPr>
              <a:t>20</a:t>
            </a:r>
            <a:r>
              <a:rPr lang="zh-CN" altLang="en-US" sz="2800" b="1" dirty="0" smtClean="0">
                <a:solidFill>
                  <a:srgbClr val="FF0000"/>
                </a:solidFill>
                <a:latin typeface="Times New Roman" panose="02020603050405020304"/>
                <a:ea typeface="宋体" panose="02010600030101010101" pitchFamily="2" charset="-122"/>
              </a:rPr>
              <a:t>％。</a:t>
            </a:r>
            <a:endParaRPr lang="zh-CN" altLang="en-US" sz="2800" b="1" dirty="0">
              <a:latin typeface="Times New Roman" panose="02020603050405020304"/>
              <a:ea typeface="宋体" panose="02010600030101010101" pitchFamily="2" charset="-122"/>
            </a:endParaRPr>
          </a:p>
        </p:txBody>
      </p:sp>
      <p:pic>
        <p:nvPicPr>
          <p:cNvPr id="23555" name="Picture 3" descr="10209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84349" y="4680225"/>
            <a:ext cx="29162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423863" y="5085184"/>
            <a:ext cx="42921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zh-CN" altLang="en-US" sz="2800" dirty="0">
                <a:solidFill>
                  <a:srgbClr val="1A09F7"/>
                </a:solidFill>
                <a:latin typeface="Times New Roman" panose="02020603050405020304"/>
                <a:ea typeface="华文行楷" panose="02010800040101010101" pitchFamily="2" charset="-122"/>
              </a:rPr>
              <a:t>能量金字塔可以更直观地体现能量流动的特点。</a:t>
            </a:r>
            <a:endParaRPr lang="zh-CN" altLang="en-US" sz="2800" dirty="0">
              <a:solidFill>
                <a:srgbClr val="1A09F7"/>
              </a:solidFill>
              <a:latin typeface="Times New Roman" panose="02020603050405020304"/>
              <a:ea typeface="华文行楷" panose="02010800040101010101" pitchFamily="2" charset="-122"/>
            </a:endParaRPr>
          </a:p>
        </p:txBody>
      </p:sp>
      <p:sp>
        <p:nvSpPr>
          <p:cNvPr id="23557" name="Rectangle 5"/>
          <p:cNvSpPr>
            <a:spLocks noChangeArrowheads="1"/>
          </p:cNvSpPr>
          <p:nvPr/>
        </p:nvSpPr>
        <p:spPr bwMode="auto">
          <a:xfrm>
            <a:off x="250825" y="188640"/>
            <a:ext cx="4321175" cy="701675"/>
          </a:xfrm>
          <a:prstGeom prst="rect">
            <a:avLst/>
          </a:prstGeom>
          <a:noFill/>
          <a:ln>
            <a:noFill/>
          </a:ln>
          <a:effectLst/>
          <a:extLst>
            <a:ext uri="{909E8E84-426E-40DD-AFC4-6F175D3DCCD1}">
              <a14:hiddenFill xmlns:a14="http://schemas.microsoft.com/office/drawing/2010/main">
                <a:solidFill>
                  <a:srgbClr val="D2D5D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4000" b="1" dirty="0" smtClean="0">
                <a:solidFill>
                  <a:srgbClr val="7030A0"/>
                </a:solidFill>
                <a:latin typeface="Times New Roman" panose="02020603050405020304"/>
                <a:ea typeface="黑体" panose="02010609060101010101" pitchFamily="49" charset="-122"/>
              </a:rPr>
              <a:t>能量流动</a:t>
            </a:r>
            <a:r>
              <a:rPr lang="zh-CN" altLang="en-US" sz="4000" b="1" dirty="0">
                <a:solidFill>
                  <a:srgbClr val="7030A0"/>
                </a:solidFill>
                <a:latin typeface="Times New Roman" panose="02020603050405020304"/>
                <a:ea typeface="黑体" panose="02010609060101010101" pitchFamily="49" charset="-122"/>
              </a:rPr>
              <a:t>的特点</a:t>
            </a:r>
            <a:endParaRPr lang="zh-CN" altLang="en-US" sz="4000" b="1" dirty="0">
              <a:solidFill>
                <a:srgbClr val="7030A0"/>
              </a:solidFill>
              <a:latin typeface="Times New Roman" panose="02020603050405020304"/>
              <a:ea typeface="黑体" panose="02010609060101010101" pitchFamily="49" charset="-122"/>
            </a:endParaRPr>
          </a:p>
        </p:txBody>
      </p:sp>
      <p:grpSp>
        <p:nvGrpSpPr>
          <p:cNvPr id="23558" name="Group 6"/>
          <p:cNvGrpSpPr/>
          <p:nvPr/>
        </p:nvGrpSpPr>
        <p:grpSpPr bwMode="auto">
          <a:xfrm>
            <a:off x="473448" y="1263080"/>
            <a:ext cx="450850" cy="457200"/>
            <a:chOff x="0" y="0"/>
            <a:chExt cx="284" cy="288"/>
          </a:xfrm>
        </p:grpSpPr>
        <p:grpSp>
          <p:nvGrpSpPr>
            <p:cNvPr id="23559" name="Group 7"/>
            <p:cNvGrpSpPr/>
            <p:nvPr/>
          </p:nvGrpSpPr>
          <p:grpSpPr bwMode="auto">
            <a:xfrm>
              <a:off x="0" y="4"/>
              <a:ext cx="284" cy="272"/>
              <a:chOff x="0" y="0"/>
              <a:chExt cx="1549" cy="1351"/>
            </a:xfrm>
          </p:grpSpPr>
          <p:sp>
            <p:nvSpPr>
              <p:cNvPr id="23560" name="AutoShape 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23561" name="AutoShape 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23562" name="AutoShape 10"/>
              <p:cNvSpPr>
                <a:spLocks noChangeArrowheads="1"/>
              </p:cNvSpPr>
              <p:nvPr/>
            </p:nvSpPr>
            <p:spPr bwMode="auto">
              <a:xfrm>
                <a:off x="90" y="80"/>
                <a:ext cx="1350" cy="1168"/>
              </a:xfrm>
              <a:prstGeom prst="hexagon">
                <a:avLst>
                  <a:gd name="adj" fmla="val 28896"/>
                  <a:gd name="vf" fmla="val 115470"/>
                </a:avLst>
              </a:prstGeom>
              <a:gradFill rotWithShape="1">
                <a:gsLst>
                  <a:gs pos="0">
                    <a:srgbClr val="009900">
                      <a:gamma/>
                      <a:shade val="56078"/>
                      <a:invGamma/>
                    </a:srgbClr>
                  </a:gs>
                  <a:gs pos="50000">
                    <a:srgbClr val="009900"/>
                  </a:gs>
                  <a:gs pos="100000">
                    <a:srgbClr val="009900">
                      <a:gamma/>
                      <a:shade val="56078"/>
                      <a:invGamma/>
                    </a:srgbClr>
                  </a:gs>
                </a:gsLst>
                <a:lin ang="54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grpSp>
        <p:sp>
          <p:nvSpPr>
            <p:cNvPr id="23563" name="Text Box 11"/>
            <p:cNvSpPr txBox="1">
              <a:spLocks noChangeArrowheads="1"/>
            </p:cNvSpPr>
            <p:nvPr/>
          </p:nvSpPr>
          <p:spPr bwMode="auto">
            <a:xfrm>
              <a:off x="25" y="0"/>
              <a:ext cx="1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2400" b="1" dirty="0">
                  <a:solidFill>
                    <a:schemeClr val="bg1"/>
                  </a:solidFill>
                  <a:latin typeface="Times New Roman" panose="02020603050405020304"/>
                  <a:ea typeface="宋体" panose="02010600030101010101" pitchFamily="2" charset="-122"/>
                </a:rPr>
                <a:t>1</a:t>
              </a:r>
              <a:endParaRPr lang="en-US" altLang="zh-CN" sz="2400" b="1" dirty="0">
                <a:solidFill>
                  <a:schemeClr val="bg1"/>
                </a:solidFill>
                <a:latin typeface="Times New Roman" panose="02020603050405020304"/>
                <a:ea typeface="宋体" panose="02010600030101010101" pitchFamily="2" charset="-122"/>
              </a:endParaRPr>
            </a:p>
          </p:txBody>
        </p:sp>
      </p:grpSp>
      <p:grpSp>
        <p:nvGrpSpPr>
          <p:cNvPr id="23564" name="Group 12"/>
          <p:cNvGrpSpPr/>
          <p:nvPr/>
        </p:nvGrpSpPr>
        <p:grpSpPr bwMode="auto">
          <a:xfrm>
            <a:off x="395536" y="3861048"/>
            <a:ext cx="450850" cy="457200"/>
            <a:chOff x="0" y="0"/>
            <a:chExt cx="284" cy="288"/>
          </a:xfrm>
        </p:grpSpPr>
        <p:grpSp>
          <p:nvGrpSpPr>
            <p:cNvPr id="23565" name="Group 13"/>
            <p:cNvGrpSpPr/>
            <p:nvPr/>
          </p:nvGrpSpPr>
          <p:grpSpPr bwMode="auto">
            <a:xfrm>
              <a:off x="0" y="4"/>
              <a:ext cx="284" cy="272"/>
              <a:chOff x="0" y="0"/>
              <a:chExt cx="1549" cy="1351"/>
            </a:xfrm>
          </p:grpSpPr>
          <p:sp>
            <p:nvSpPr>
              <p:cNvPr id="23566" name="AutoShape 1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23567" name="AutoShape 1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23568" name="AutoShape 16"/>
              <p:cNvSpPr>
                <a:spLocks noChangeArrowheads="1"/>
              </p:cNvSpPr>
              <p:nvPr/>
            </p:nvSpPr>
            <p:spPr bwMode="auto">
              <a:xfrm>
                <a:off x="90" y="80"/>
                <a:ext cx="1350" cy="1168"/>
              </a:xfrm>
              <a:prstGeom prst="hexagon">
                <a:avLst>
                  <a:gd name="adj" fmla="val 28896"/>
                  <a:gd name="vf" fmla="val 115470"/>
                </a:avLst>
              </a:prstGeom>
              <a:gradFill rotWithShape="1">
                <a:gsLst>
                  <a:gs pos="0">
                    <a:srgbClr val="009900">
                      <a:gamma/>
                      <a:shade val="56078"/>
                      <a:invGamma/>
                    </a:srgbClr>
                  </a:gs>
                  <a:gs pos="50000">
                    <a:srgbClr val="009900"/>
                  </a:gs>
                  <a:gs pos="100000">
                    <a:srgbClr val="009900">
                      <a:gamma/>
                      <a:shade val="56078"/>
                      <a:invGamma/>
                    </a:srgbClr>
                  </a:gs>
                </a:gsLst>
                <a:lin ang="54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grpSp>
        <p:sp>
          <p:nvSpPr>
            <p:cNvPr id="23569" name="Text Box 17"/>
            <p:cNvSpPr txBox="1">
              <a:spLocks noChangeArrowheads="1"/>
            </p:cNvSpPr>
            <p:nvPr/>
          </p:nvSpPr>
          <p:spPr bwMode="auto">
            <a:xfrm>
              <a:off x="25" y="0"/>
              <a:ext cx="1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2400" b="1" dirty="0" smtClean="0">
                  <a:solidFill>
                    <a:schemeClr val="bg1"/>
                  </a:solidFill>
                  <a:latin typeface="Times New Roman" panose="02020603050405020304"/>
                  <a:ea typeface="宋体" panose="02010600030101010101" pitchFamily="2" charset="-122"/>
                </a:rPr>
                <a:t>2</a:t>
              </a:r>
              <a:endParaRPr lang="en-US" altLang="zh-CN" sz="2400" b="1" dirty="0">
                <a:solidFill>
                  <a:schemeClr val="bg1"/>
                </a:solidFill>
                <a:latin typeface="Times New Roman" panose="02020603050405020304"/>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animEffect transition="in" filter="blinds(horizontal)">
                                      <p:cBhvr>
                                        <p:cTn id="11" dur="500"/>
                                        <p:tgtEl>
                                          <p:spTgt spid="2355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3554">
                                            <p:txEl>
                                              <p:pRg st="1" end="1"/>
                                            </p:txEl>
                                          </p:spTgt>
                                        </p:tgtEl>
                                        <p:attrNameLst>
                                          <p:attrName>style.visibility</p:attrName>
                                        </p:attrNameLst>
                                      </p:cBhvr>
                                      <p:to>
                                        <p:strVal val="visible"/>
                                      </p:to>
                                    </p:set>
                                    <p:animEffect transition="in" filter="blinds(horizontal)">
                                      <p:cBhvr>
                                        <p:cTn id="16" dur="500"/>
                                        <p:tgtEl>
                                          <p:spTgt spid="2355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554">
                                            <p:txEl>
                                              <p:pRg st="2" end="2"/>
                                            </p:txEl>
                                          </p:spTgt>
                                        </p:tgtEl>
                                        <p:attrNameLst>
                                          <p:attrName>style.visibility</p:attrName>
                                        </p:attrNameLst>
                                      </p:cBhvr>
                                      <p:to>
                                        <p:strVal val="visible"/>
                                      </p:to>
                                    </p:set>
                                    <p:animEffect transition="in" filter="blinds(horizontal)">
                                      <p:cBhvr>
                                        <p:cTn id="21" dur="500"/>
                                        <p:tgtEl>
                                          <p:spTgt spid="2355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blinds(horizontal)">
                                      <p:cBhvr>
                                        <p:cTn id="26" dur="500"/>
                                        <p:tgtEl>
                                          <p:spTgt spid="2356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3554">
                                            <p:txEl>
                                              <p:pRg st="3" end="3"/>
                                            </p:txEl>
                                          </p:spTgt>
                                        </p:tgtEl>
                                        <p:attrNameLst>
                                          <p:attrName>style.visibility</p:attrName>
                                        </p:attrNameLst>
                                      </p:cBhvr>
                                      <p:to>
                                        <p:strVal val="visible"/>
                                      </p:to>
                                    </p:set>
                                    <p:animEffect transition="in" filter="blinds(horizontal)">
                                      <p:cBhvr>
                                        <p:cTn id="31" dur="500"/>
                                        <p:tgtEl>
                                          <p:spTgt spid="2355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556"/>
                                        </p:tgtEl>
                                        <p:attrNameLst>
                                          <p:attrName>style.visibility</p:attrName>
                                        </p:attrNameLst>
                                      </p:cBhvr>
                                      <p:to>
                                        <p:strVal val="visible"/>
                                      </p:to>
                                    </p:set>
                                    <p:animEffect transition="in" filter="blinds(horizontal)">
                                      <p:cBhvr>
                                        <p:cTn id="36" dur="500"/>
                                        <p:tgtEl>
                                          <p:spTgt spid="23556"/>
                                        </p:tgtEl>
                                      </p:cBhvr>
                                    </p:animEffect>
                                  </p:childTnLst>
                                </p:cTn>
                              </p:par>
                              <p:par>
                                <p:cTn id="37" presetID="3" presetClass="entr" presetSubtype="10" fill="hold" nodeType="withEffect">
                                  <p:stCondLst>
                                    <p:cond delay="0"/>
                                  </p:stCondLst>
                                  <p:childTnLst>
                                    <p:set>
                                      <p:cBhvr>
                                        <p:cTn id="38" dur="1" fill="hold">
                                          <p:stCondLst>
                                            <p:cond delay="0"/>
                                          </p:stCondLst>
                                        </p:cTn>
                                        <p:tgtEl>
                                          <p:spTgt spid="23555"/>
                                        </p:tgtEl>
                                        <p:attrNameLst>
                                          <p:attrName>style.visibility</p:attrName>
                                        </p:attrNameLst>
                                      </p:cBhvr>
                                      <p:to>
                                        <p:strVal val="visible"/>
                                      </p:to>
                                    </p:set>
                                    <p:animEffect transition="in" filter="blinds(horizontal)">
                                      <p:cBhvr>
                                        <p:cTn id="39"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95132" y="908720"/>
            <a:ext cx="8748712" cy="130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由单位时间内各营养级所得到的</a:t>
            </a:r>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能量数值</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，由低到高绘制的图形。</a:t>
            </a:r>
            <a:endPar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579" name="Text Box 3"/>
          <p:cNvSpPr txBox="1">
            <a:spLocks noChangeArrowheads="1"/>
          </p:cNvSpPr>
          <p:nvPr/>
        </p:nvSpPr>
        <p:spPr bwMode="auto">
          <a:xfrm>
            <a:off x="3923928" y="2060848"/>
            <a:ext cx="5092700" cy="233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在一个生态系统中，</a:t>
            </a:r>
            <a:r>
              <a:rPr lang="zh-CN" altLang="en-US" sz="2800" b="1" dirty="0" smtClean="0">
                <a:solidFill>
                  <a:srgbClr val="1A09F7"/>
                </a:solidFill>
                <a:latin typeface="Times New Roman" panose="02020603050405020304" pitchFamily="18" charset="0"/>
                <a:ea typeface="宋体" panose="02010600030101010101" pitchFamily="2" charset="-122"/>
                <a:cs typeface="Times New Roman" panose="02020603050405020304" pitchFamily="18" charset="0"/>
              </a:rPr>
              <a:t>营养级越</a:t>
            </a:r>
            <a:r>
              <a:rPr lang="zh-CN" altLang="en-US" sz="2800" b="1" dirty="0">
                <a:solidFill>
                  <a:srgbClr val="1A09F7"/>
                </a:solidFill>
                <a:latin typeface="Times New Roman" panose="02020603050405020304" pitchFamily="18" charset="0"/>
                <a:ea typeface="宋体" panose="02010600030101010101" pitchFamily="2" charset="-122"/>
                <a:cs typeface="Times New Roman" panose="02020603050405020304" pitchFamily="18" charset="0"/>
              </a:rPr>
              <a:t>多，</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在能量流动的过程</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中</a:t>
            </a:r>
            <a:r>
              <a:rPr lang="zh-CN" altLang="en-US" sz="2800" b="1" dirty="0" smtClean="0">
                <a:solidFill>
                  <a:srgbClr val="1A09F7"/>
                </a:solidFill>
                <a:latin typeface="Times New Roman" panose="02020603050405020304" pitchFamily="18" charset="0"/>
                <a:ea typeface="宋体" panose="02010600030101010101" pitchFamily="2" charset="-122"/>
                <a:cs typeface="Times New Roman" panose="02020603050405020304" pitchFamily="18" charset="0"/>
              </a:rPr>
              <a:t>消耗</a:t>
            </a:r>
            <a:r>
              <a:rPr lang="zh-CN" altLang="en-US" sz="2800" b="1" dirty="0">
                <a:solidFill>
                  <a:srgbClr val="1A09F7"/>
                </a:solidFill>
                <a:latin typeface="Times New Roman" panose="02020603050405020304" pitchFamily="18" charset="0"/>
                <a:ea typeface="宋体" panose="02010600030101010101" pitchFamily="2" charset="-122"/>
                <a:cs typeface="Times New Roman" panose="02020603050405020304" pitchFamily="18" charset="0"/>
              </a:rPr>
              <a:t>的能量就越多，</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能量流动</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是单向、逐级递减的。</a:t>
            </a:r>
            <a:endParaRPr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4580" name="Picture 4" descr="图片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1414" y="2276872"/>
            <a:ext cx="3697050"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323850" y="207045"/>
            <a:ext cx="2732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4000" b="1" dirty="0">
                <a:solidFill>
                  <a:srgbClr val="7030A0"/>
                </a:solidFill>
                <a:latin typeface="Times New Roman" panose="02020603050405020304"/>
                <a:ea typeface="宋体" panose="02010600030101010101" pitchFamily="2" charset="-122"/>
              </a:rPr>
              <a:t>能量金字塔</a:t>
            </a:r>
            <a:endParaRPr lang="zh-CN" altLang="en-US" sz="4000" b="1" dirty="0">
              <a:solidFill>
                <a:srgbClr val="7030A0"/>
              </a:solidFill>
              <a:latin typeface="Times New Roman" panose="02020603050405020304"/>
              <a:ea typeface="宋体" panose="02010600030101010101" pitchFamily="2" charset="-122"/>
            </a:endParaRPr>
          </a:p>
        </p:txBody>
      </p:sp>
      <p:sp>
        <p:nvSpPr>
          <p:cNvPr id="24582" name="Rectangle 6"/>
          <p:cNvSpPr>
            <a:spLocks noChangeArrowheads="1"/>
          </p:cNvSpPr>
          <p:nvPr/>
        </p:nvSpPr>
        <p:spPr bwMode="auto">
          <a:xfrm>
            <a:off x="3941593" y="4149080"/>
            <a:ext cx="4903644" cy="197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lang="zh-CN" altLang="en-US" sz="3400" b="1" dirty="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dirty="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rPr>
              <a:t>任何生态系统都需要不断得到能量补充，以便维持生态系统的正常功能。</a:t>
            </a:r>
            <a:endParaRPr lang="zh-CN" altLang="en-US" sz="2000" b="1" dirty="0">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sz="2000" b="1" dirty="0">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rPr>
              <a:t>    如果一个生态系统在一段较长的时间内没有能量输入，这个生态系统就会崩溃。 </a:t>
            </a:r>
            <a:endParaRPr lang="zh-CN" altLang="en-US" sz="2000" b="1" dirty="0">
              <a:solidFill>
                <a:schemeClr val="tx2"/>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1000"/>
                                        <p:tgtEl>
                                          <p:spTgt spid="24579"/>
                                        </p:tgtEl>
                                      </p:cBhvr>
                                    </p:animEffect>
                                    <p:anim calcmode="lin" valueType="num">
                                      <p:cBhvr>
                                        <p:cTn id="8" dur="1000" fill="hold"/>
                                        <p:tgtEl>
                                          <p:spTgt spid="24579"/>
                                        </p:tgtEl>
                                        <p:attrNameLst>
                                          <p:attrName>ppt_x</p:attrName>
                                        </p:attrNameLst>
                                      </p:cBhvr>
                                      <p:tavLst>
                                        <p:tav tm="0">
                                          <p:val>
                                            <p:strVal val="#ppt_x"/>
                                          </p:val>
                                        </p:tav>
                                        <p:tav tm="100000">
                                          <p:val>
                                            <p:strVal val="#ppt_x"/>
                                          </p:val>
                                        </p:tav>
                                      </p:tavLst>
                                    </p:anim>
                                    <p:anim calcmode="lin" valueType="num">
                                      <p:cBhvr>
                                        <p:cTn id="9" dur="900" decel="100000" fill="hold"/>
                                        <p:tgtEl>
                                          <p:spTgt spid="2457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57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582">
                                            <p:txEl>
                                              <p:pRg st="0" end="0"/>
                                            </p:txEl>
                                          </p:spTgt>
                                        </p:tgtEl>
                                        <p:attrNameLst>
                                          <p:attrName>style.visibility</p:attrName>
                                        </p:attrNameLst>
                                      </p:cBhvr>
                                      <p:to>
                                        <p:strVal val="visible"/>
                                      </p:to>
                                    </p:set>
                                    <p:anim calcmode="lin" valueType="num">
                                      <p:cBhvr additive="base">
                                        <p:cTn id="15" dur="5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24582">
                                            <p:txEl>
                                              <p:pRg st="1" end="1"/>
                                            </p:txEl>
                                          </p:spTgt>
                                        </p:tgtEl>
                                        <p:attrNameLst>
                                          <p:attrName>style.visibility</p:attrName>
                                        </p:attrNameLst>
                                      </p:cBhvr>
                                      <p:to>
                                        <p:strVal val="visible"/>
                                      </p:to>
                                    </p:set>
                                    <p:anim calcmode="lin" valueType="num">
                                      <p:cBhvr>
                                        <p:cTn id="21" dur="500" fill="hold"/>
                                        <p:tgtEl>
                                          <p:spTgt spid="2458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4582">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24582">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245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bwMode="auto">
          <a:xfrm>
            <a:off x="211138" y="548482"/>
            <a:ext cx="8716963" cy="5005389"/>
            <a:chOff x="155" y="1253"/>
            <a:chExt cx="5491" cy="3153"/>
          </a:xfrm>
        </p:grpSpPr>
        <p:sp>
          <p:nvSpPr>
            <p:cNvPr id="3" name="Rectangle 7"/>
            <p:cNvSpPr>
              <a:spLocks noChangeArrowheads="1"/>
            </p:cNvSpPr>
            <p:nvPr/>
          </p:nvSpPr>
          <p:spPr bwMode="auto">
            <a:xfrm>
              <a:off x="158" y="1661"/>
              <a:ext cx="5488" cy="2745"/>
            </a:xfrm>
            <a:prstGeom prst="rect">
              <a:avLst/>
            </a:prstGeom>
            <a:solidFill>
              <a:schemeClr val="bg2"/>
            </a:solidFill>
            <a:ln w="12700" algn="ctr">
              <a:noFill/>
              <a:miter lim="800000"/>
            </a:ln>
            <a:effectLst/>
          </p:spPr>
          <p:txBody>
            <a:bodyPr>
              <a:spAutoFit/>
            </a:bodyPr>
            <a:lstStyle>
              <a:defPPr>
                <a:defRPr lang="zh-CN"/>
              </a:defPPr>
              <a:lvl1pPr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9pPr>
            </a:lstStyle>
            <a:p>
              <a:pPr>
                <a:lnSpc>
                  <a:spcPct val="115000"/>
                </a:lnSpc>
                <a:defRPr/>
              </a:pPr>
              <a:r>
                <a:rPr lang="zh-CN" altLang="en-US" sz="2400" dirty="0" smtClean="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en-US" altLang="zh-CN"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）为什么说能量流动一般不超过</a:t>
              </a:r>
              <a:r>
                <a:rPr 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4-5</a:t>
              </a:r>
              <a:r>
                <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个营养级？</a:t>
              </a:r>
              <a:endPar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15000"/>
                </a:lnSpc>
                <a:defRPr/>
              </a:pPr>
              <a:endPar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defRPr/>
              </a:pPr>
              <a:endPar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defRPr/>
              </a:pPr>
              <a:endParaRPr lang="en-US" altLang="zh-CN" sz="2400" dirty="0" smtClean="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defRPr/>
              </a:pPr>
              <a:r>
                <a:rPr lang="zh-CN" altLang="en-US" sz="2400" dirty="0" smtClean="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en-US" altLang="zh-CN"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2</a:t>
              </a:r>
              <a:r>
                <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）从生态学的角度解释“一山不容二虎”的原因？</a:t>
              </a:r>
              <a:endPar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defRPr/>
              </a:pPr>
              <a:endPar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defRPr/>
              </a:pPr>
              <a:endParaRPr lang="en-US" altLang="zh-CN" sz="2400" dirty="0" smtClean="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30000"/>
                </a:lnSpc>
                <a:defRPr/>
              </a:pPr>
              <a:r>
                <a:rPr lang="zh-CN" altLang="en-US" sz="2400" dirty="0" smtClean="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en-US" altLang="zh-CN"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3</a:t>
              </a:r>
              <a:r>
                <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）一种蜣螂专以大象粪为食，则该种蜣螂最多能获取大象</a:t>
              </a:r>
              <a:endPar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45000"/>
                </a:lnSpc>
                <a:defRPr/>
              </a:pPr>
              <a:r>
                <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     同化能量的</a:t>
              </a:r>
              <a:r>
                <a:rPr lang="zh-CN" altLang="en-US" sz="2400" u="sng"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en-US" altLang="zh-CN" sz="2400"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A.</a:t>
              </a:r>
              <a:r>
                <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无法确定 </a:t>
              </a:r>
              <a:r>
                <a:rPr lang="en-US" altLang="zh-CN"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en-US" altLang="zh-CN" sz="2400"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B.</a:t>
              </a:r>
              <a:r>
                <a:rPr lang="en-US" altLang="zh-CN"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 0  </a:t>
              </a:r>
              <a:r>
                <a:rPr lang="en-US" altLang="zh-CN" sz="2400"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C.</a:t>
              </a:r>
              <a:r>
                <a:rPr lang="en-US" altLang="zh-CN"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10%  </a:t>
              </a:r>
              <a:r>
                <a:rPr lang="en-US" altLang="zh-CN" sz="2400"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D.</a:t>
              </a:r>
              <a:r>
                <a:rPr lang="en-US" altLang="zh-CN"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20%</a:t>
              </a:r>
              <a:r>
                <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rPr>
                <a:t>）</a:t>
              </a:r>
              <a:endParaRPr lang="zh-CN" altLang="en-US" sz="240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AutoShape 14"/>
            <p:cNvSpPr>
              <a:spLocks noChangeArrowheads="1"/>
            </p:cNvSpPr>
            <p:nvPr/>
          </p:nvSpPr>
          <p:spPr bwMode="auto">
            <a:xfrm>
              <a:off x="155" y="1253"/>
              <a:ext cx="1814" cy="363"/>
            </a:xfrm>
            <a:prstGeom prst="flowChartAlternateProcess">
              <a:avLst/>
            </a:prstGeom>
            <a:gradFill rotWithShape="0">
              <a:gsLst>
                <a:gs pos="0">
                  <a:schemeClr val="accent1"/>
                </a:gs>
                <a:gs pos="50000">
                  <a:schemeClr val="bg1"/>
                </a:gs>
                <a:gs pos="100000">
                  <a:schemeClr val="accent1"/>
                </a:gs>
              </a:gsLst>
              <a:lin ang="5400000" scaled="1"/>
            </a:gradFill>
            <a:ln w="9525">
              <a:solidFill>
                <a:schemeClr val="tx1"/>
              </a:solidFill>
              <a:miter lim="800000"/>
            </a:ln>
            <a:effectLst/>
          </p:spPr>
          <p:txBody>
            <a:bodyPr wrap="none" lIns="90170" tIns="46990" rIns="90170" bIns="46990" anchor="ctr"/>
            <a:lstStyle>
              <a:defPPr>
                <a:defRPr lang="zh-CN"/>
              </a:defPPr>
              <a:lvl1pPr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zh-CN" altLang="en-US" sz="2800"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rPr>
                <a:t>问题探讨</a:t>
              </a:r>
              <a:endParaRPr lang="zh-CN" altLang="en-US" sz="2800"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grpSp>
      <p:sp>
        <p:nvSpPr>
          <p:cNvPr id="5" name="Rectangle 8"/>
          <p:cNvSpPr>
            <a:spLocks noChangeArrowheads="1"/>
          </p:cNvSpPr>
          <p:nvPr/>
        </p:nvSpPr>
        <p:spPr bwMode="auto">
          <a:xfrm>
            <a:off x="370409" y="1772816"/>
            <a:ext cx="8424862" cy="887412"/>
          </a:xfrm>
          <a:prstGeom prst="rect">
            <a:avLst/>
          </a:prstGeom>
          <a:solidFill>
            <a:srgbClr val="CCFFFF"/>
          </a:solidFill>
          <a:ln w="9525">
            <a:solidFill>
              <a:srgbClr val="FF0000"/>
            </a:solidFill>
            <a:miter lim="800000"/>
          </a:ln>
          <a:effectLst/>
        </p:spPr>
        <p:txBody>
          <a:bodyPr>
            <a:spAutoFit/>
          </a:bodyPr>
          <a:lstStyle>
            <a:defPPr>
              <a:defRPr lang="zh-CN"/>
            </a:defPPr>
            <a:lvl1pPr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9pPr>
          </a:lstStyle>
          <a:p>
            <a:pPr>
              <a:defRPr/>
            </a:pPr>
            <a:r>
              <a:rPr lang="zh-CN" altLang="en-US" sz="2400"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rPr>
              <a:t>  </a:t>
            </a:r>
            <a:r>
              <a:rPr lang="zh-CN" altLang="en-US" sz="2400" dirty="0">
                <a:solidFill>
                  <a:srgbClr val="000000"/>
                </a:solidFill>
                <a:effectLst>
                  <a:outerShdw blurRad="38100" dist="38100" dir="2700000" algn="tl">
                    <a:srgbClr val="FFFFFF"/>
                  </a:outerShdw>
                </a:effectLst>
                <a:latin typeface="黑体" panose="02010609060101010101" pitchFamily="49" charset="-122"/>
                <a:ea typeface="黑体" panose="02010609060101010101" pitchFamily="49" charset="-122"/>
              </a:rPr>
              <a:t>生态系统能量流动是</a:t>
            </a:r>
            <a:r>
              <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逐渐递减</a:t>
            </a:r>
            <a:r>
              <a:rPr lang="zh-CN" altLang="en-US" sz="2400" dirty="0">
                <a:solidFill>
                  <a:srgbClr val="000000"/>
                </a:solidFill>
                <a:effectLst>
                  <a:outerShdw blurRad="38100" dist="38100" dir="2700000" algn="tl">
                    <a:srgbClr val="FFFFFF"/>
                  </a:outerShdw>
                </a:effectLst>
                <a:latin typeface="黑体" panose="02010609060101010101" pitchFamily="49" charset="-122"/>
                <a:ea typeface="黑体" panose="02010609060101010101" pitchFamily="49" charset="-122"/>
              </a:rPr>
              <a:t>的，能量流到</a:t>
            </a:r>
            <a:r>
              <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第</a:t>
            </a:r>
            <a:r>
              <a:rPr 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5</a:t>
            </a:r>
            <a:r>
              <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以上营养级</a:t>
            </a:r>
            <a:endPar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endParaRPr>
          </a:p>
          <a:p>
            <a:pPr>
              <a:lnSpc>
                <a:spcPct val="115000"/>
              </a:lnSpc>
              <a:defRPr/>
            </a:pPr>
            <a:r>
              <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时已很少</a:t>
            </a:r>
            <a:r>
              <a:rPr lang="zh-CN" altLang="en-US" dirty="0">
                <a:solidFill>
                  <a:srgbClr val="000000"/>
                </a:solidFill>
                <a:effectLst>
                  <a:outerShdw blurRad="38100" dist="38100" dir="2700000" algn="tl">
                    <a:srgbClr val="FFFFFF"/>
                  </a:outerShdw>
                </a:effectLst>
              </a:rPr>
              <a:t>，</a:t>
            </a:r>
            <a:r>
              <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已不能满足</a:t>
            </a:r>
            <a:r>
              <a:rPr lang="zh-CN" altLang="en-US" sz="2400" dirty="0">
                <a:solidFill>
                  <a:srgbClr val="000000"/>
                </a:solidFill>
                <a:effectLst>
                  <a:outerShdw blurRad="38100" dist="38100" dir="2700000" algn="tl">
                    <a:srgbClr val="FFFFFF"/>
                  </a:outerShdw>
                </a:effectLst>
                <a:latin typeface="黑体" panose="02010609060101010101" pitchFamily="49" charset="-122"/>
                <a:ea typeface="黑体" panose="02010609060101010101" pitchFamily="49" charset="-122"/>
              </a:rPr>
              <a:t>生物生命活动</a:t>
            </a:r>
            <a:r>
              <a:rPr lang="zh-CN" altLang="en-US" sz="2400"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rPr>
              <a:t>对能量的需要。</a:t>
            </a:r>
            <a:endParaRPr lang="zh-CN" altLang="en-US" sz="2400"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
        <p:nvSpPr>
          <p:cNvPr id="6" name="Rectangle 11"/>
          <p:cNvSpPr>
            <a:spLocks noChangeArrowheads="1"/>
          </p:cNvSpPr>
          <p:nvPr/>
        </p:nvSpPr>
        <p:spPr bwMode="auto">
          <a:xfrm>
            <a:off x="370409" y="3636962"/>
            <a:ext cx="8101012" cy="466725"/>
          </a:xfrm>
          <a:prstGeom prst="rect">
            <a:avLst/>
          </a:prstGeom>
          <a:solidFill>
            <a:srgbClr val="FFFF00"/>
          </a:solidFill>
          <a:ln w="9525">
            <a:solidFill>
              <a:srgbClr val="FF0000"/>
            </a:solidFill>
            <a:miter lim="800000"/>
          </a:ln>
          <a:effectLst/>
        </p:spPr>
        <p:txBody>
          <a:bodyPr>
            <a:spAutoFit/>
          </a:bodyPr>
          <a:lstStyle>
            <a:defPPr>
              <a:defRPr lang="zh-CN"/>
            </a:defPPr>
            <a:lvl1pPr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9pPr>
          </a:lstStyle>
          <a:p>
            <a:pPr>
              <a:defRPr/>
            </a:pPr>
            <a:r>
              <a:rPr lang="zh-CN" altLang="en-US" sz="2400"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rPr>
              <a:t>  </a:t>
            </a:r>
            <a:r>
              <a:rPr lang="zh-CN" altLang="en-US" sz="2400" dirty="0">
                <a:solidFill>
                  <a:schemeClr val="tx1"/>
                </a:solidFill>
                <a:effectLst>
                  <a:outerShdw blurRad="38100" dist="38100" dir="2700000" algn="tl">
                    <a:srgbClr val="000000"/>
                  </a:outerShdw>
                </a:effectLst>
                <a:latin typeface="黑体" panose="02010609060101010101" pitchFamily="49" charset="-122"/>
                <a:ea typeface="黑体" panose="02010609060101010101" pitchFamily="49" charset="-122"/>
              </a:rPr>
              <a:t>虎处于</a:t>
            </a:r>
            <a:r>
              <a:rPr lang="zh-CN" altLang="en-US" sz="2400"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rPr>
              <a:t>高营养级</a:t>
            </a:r>
            <a:r>
              <a:rPr lang="zh-CN" altLang="en-US" sz="2400" dirty="0">
                <a:solidFill>
                  <a:srgbClr val="000000"/>
                </a:solidFill>
                <a:effectLst>
                  <a:outerShdw blurRad="38100" dist="38100" dir="2700000" algn="tl">
                    <a:srgbClr val="FFFFFF"/>
                  </a:outerShdw>
                </a:effectLst>
                <a:latin typeface="黑体" panose="02010609060101010101" pitchFamily="49" charset="-122"/>
                <a:ea typeface="黑体" panose="02010609060101010101" pitchFamily="49" charset="-122"/>
              </a:rPr>
              <a:t>，</a:t>
            </a:r>
            <a:r>
              <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流到该营养级的能量不足以养活二虎</a:t>
            </a:r>
            <a:endPar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
        <p:nvSpPr>
          <p:cNvPr id="7" name="Rectangle 13"/>
          <p:cNvSpPr>
            <a:spLocks noChangeArrowheads="1"/>
          </p:cNvSpPr>
          <p:nvPr/>
        </p:nvSpPr>
        <p:spPr bwMode="auto">
          <a:xfrm>
            <a:off x="2775744" y="4852082"/>
            <a:ext cx="630238" cy="750888"/>
          </a:xfrm>
          <a:prstGeom prst="rect">
            <a:avLst/>
          </a:prstGeom>
          <a:noFill/>
          <a:ln w="9525" algn="ctr">
            <a:noFill/>
            <a:miter lim="800000"/>
          </a:ln>
          <a:effectLst/>
        </p:spPr>
        <p:txBody>
          <a:bodyPr>
            <a:spAutoFit/>
          </a:bodyPr>
          <a:lstStyle>
            <a:defPPr>
              <a:defRPr lang="zh-CN"/>
            </a:defPPr>
            <a:lvl1pPr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9pPr>
          </a:lstStyle>
          <a:p>
            <a:pPr eaLnBrk="1" hangingPunct="1">
              <a:lnSpc>
                <a:spcPct val="120000"/>
              </a:lnSpc>
            </a:pPr>
            <a:r>
              <a:rPr lang="en-US" altLang="zh-CN" sz="3600" dirty="0">
                <a:solidFill>
                  <a:srgbClr val="FF0000"/>
                </a:solidFill>
                <a:effectLst>
                  <a:outerShdw blurRad="38100" dist="38100" dir="2700000" algn="tl">
                    <a:srgbClr val="C0C0C0"/>
                  </a:outerShdw>
                </a:effectLst>
              </a:rPr>
              <a:t>B</a:t>
            </a:r>
            <a:endParaRPr lang="en-US" altLang="zh-CN" sz="3600"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144" y="207045"/>
            <a:ext cx="8337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4000" b="1" dirty="0">
                <a:solidFill>
                  <a:srgbClr val="7030A0"/>
                </a:solidFill>
                <a:latin typeface="Times New Roman" panose="02020603050405020304"/>
                <a:ea typeface="宋体" panose="02010600030101010101" pitchFamily="2" charset="-122"/>
              </a:rPr>
              <a:t>生物量金字塔：按生物的质量表示。</a:t>
            </a:r>
            <a:endParaRPr lang="zh-CN" altLang="en-US" sz="4000" b="1" dirty="0">
              <a:solidFill>
                <a:srgbClr val="7030A0"/>
              </a:solidFill>
              <a:latin typeface="Times New Roman" panose="02020603050405020304"/>
              <a:ea typeface="宋体" panose="02010600030101010101" pitchFamily="2" charset="-122"/>
            </a:endParaRPr>
          </a:p>
        </p:txBody>
      </p:sp>
      <p:sp>
        <p:nvSpPr>
          <p:cNvPr id="29699" name="Rectangle 3"/>
          <p:cNvSpPr>
            <a:spLocks noChangeArrowheads="1"/>
          </p:cNvSpPr>
          <p:nvPr/>
        </p:nvSpPr>
        <p:spPr bwMode="auto">
          <a:xfrm>
            <a:off x="395536" y="836712"/>
            <a:ext cx="75612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400" b="1" dirty="0">
                <a:latin typeface="Times New Roman" panose="02020603050405020304"/>
                <a:ea typeface="宋体" panose="02010600030101010101" pitchFamily="2" charset="-122"/>
              </a:rPr>
              <a:t>生产者（大叶藻）                             4800万吨；</a:t>
            </a:r>
            <a:endParaRPr lang="zh-CN" altLang="en-US" sz="2400" b="1" dirty="0">
              <a:latin typeface="Times New Roman" panose="02020603050405020304"/>
              <a:ea typeface="宋体" panose="02010600030101010101" pitchFamily="2" charset="-122"/>
            </a:endParaRPr>
          </a:p>
          <a:p>
            <a:pPr>
              <a:lnSpc>
                <a:spcPct val="150000"/>
              </a:lnSpc>
            </a:pPr>
            <a:r>
              <a:rPr lang="zh-CN" altLang="en-US" sz="2400" b="1" dirty="0">
                <a:latin typeface="Times New Roman" panose="02020603050405020304"/>
                <a:ea typeface="宋体" panose="02010600030101010101" pitchFamily="2" charset="-122"/>
              </a:rPr>
              <a:t>初级消费者（吃大叶藻的小鱼虾）   1200万吨；</a:t>
            </a:r>
            <a:endParaRPr lang="zh-CN" altLang="en-US" sz="2400" b="1" dirty="0">
              <a:latin typeface="Times New Roman" panose="02020603050405020304"/>
              <a:ea typeface="宋体" panose="02010600030101010101" pitchFamily="2" charset="-122"/>
            </a:endParaRPr>
          </a:p>
          <a:p>
            <a:pPr>
              <a:lnSpc>
                <a:spcPct val="150000"/>
              </a:lnSpc>
            </a:pPr>
            <a:r>
              <a:rPr lang="zh-CN" altLang="en-US" sz="2400" b="1" dirty="0">
                <a:latin typeface="Times New Roman" panose="02020603050405020304"/>
                <a:ea typeface="宋体" panose="02010600030101010101" pitchFamily="2" charset="-122"/>
              </a:rPr>
              <a:t>次级消费者（吃小鱼虾的大鱼）       17万吨；</a:t>
            </a:r>
            <a:endParaRPr lang="zh-CN" altLang="en-US" sz="2400" b="1" dirty="0">
              <a:latin typeface="Times New Roman" panose="02020603050405020304"/>
              <a:ea typeface="宋体" panose="02010600030101010101" pitchFamily="2" charset="-122"/>
            </a:endParaRPr>
          </a:p>
          <a:p>
            <a:pPr>
              <a:lnSpc>
                <a:spcPct val="150000"/>
              </a:lnSpc>
            </a:pPr>
            <a:r>
              <a:rPr lang="zh-CN" altLang="en-US" sz="2400" b="1" dirty="0">
                <a:latin typeface="Times New Roman" panose="02020603050405020304"/>
                <a:ea typeface="宋体" panose="02010600030101010101" pitchFamily="2" charset="-122"/>
              </a:rPr>
              <a:t>三级消费者（吃大鱼的鱼）               3万吨。</a:t>
            </a:r>
            <a:endParaRPr lang="zh-CN" altLang="en-US" sz="2400" b="1" dirty="0">
              <a:latin typeface="Times New Roman" panose="02020603050405020304"/>
              <a:ea typeface="宋体" panose="02010600030101010101" pitchFamily="2" charset="-122"/>
            </a:endParaRPr>
          </a:p>
        </p:txBody>
      </p:sp>
      <p:sp>
        <p:nvSpPr>
          <p:cNvPr id="29700" name="WordArt 4"/>
          <p:cNvSpPr>
            <a:spLocks noChangeArrowheads="1" noChangeShapeType="1"/>
          </p:cNvSpPr>
          <p:nvPr/>
        </p:nvSpPr>
        <p:spPr bwMode="auto">
          <a:xfrm>
            <a:off x="1331640" y="3724770"/>
            <a:ext cx="1516062" cy="1106488"/>
          </a:xfrm>
          <a:prstGeom prst="rect">
            <a:avLst/>
          </a:prstGeom>
        </p:spPr>
        <p:txBody>
          <a:bodyPr wrap="none" fromWordArt="1">
            <a:prstTxWarp prst="textSlantUp">
              <a:avLst>
                <a:gd name="adj" fmla="val 32056"/>
              </a:avLst>
            </a:prstTxWarp>
          </a:bodyPr>
          <a:lstStyle/>
          <a:p>
            <a:pPr algn="ctr"/>
            <a:r>
              <a:rPr lang="zh-CN" altLang="en-US" sz="3600" dirty="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outerShdw>
                </a:effectLst>
                <a:latin typeface="Times New Roman" panose="02020603050405020304"/>
                <a:ea typeface="宋体" panose="02010600030101010101" pitchFamily="2" charset="-122"/>
              </a:rPr>
              <a:t>例外</a:t>
            </a:r>
            <a:endParaRPr lang="zh-CN" altLang="en-US" sz="3600" dirty="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outerShdw>
              </a:effectLst>
              <a:latin typeface="Times New Roman" panose="02020603050405020304"/>
              <a:ea typeface="宋体" panose="02010600030101010101" pitchFamily="2" charset="-122"/>
            </a:endParaRPr>
          </a:p>
        </p:txBody>
      </p:sp>
      <p:grpSp>
        <p:nvGrpSpPr>
          <p:cNvPr id="29701" name="Group 5"/>
          <p:cNvGrpSpPr/>
          <p:nvPr/>
        </p:nvGrpSpPr>
        <p:grpSpPr bwMode="auto">
          <a:xfrm>
            <a:off x="3203576" y="3952577"/>
            <a:ext cx="4248150" cy="2644775"/>
            <a:chOff x="91" y="0"/>
            <a:chExt cx="2676" cy="1666"/>
          </a:xfrm>
        </p:grpSpPr>
        <p:sp>
          <p:nvSpPr>
            <p:cNvPr id="29702" name="Rectangle 6"/>
            <p:cNvSpPr>
              <a:spLocks noChangeArrowheads="1"/>
            </p:cNvSpPr>
            <p:nvPr/>
          </p:nvSpPr>
          <p:spPr bwMode="auto">
            <a:xfrm>
              <a:off x="1259" y="682"/>
              <a:ext cx="351" cy="984"/>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a:solidFill>
                    <a:schemeClr val="bg1"/>
                  </a:solidFill>
                  <a:latin typeface="Times New Roman" panose="02020603050405020304"/>
                  <a:ea typeface="宋体" panose="02010600030101010101" pitchFamily="2" charset="-122"/>
                </a:rPr>
                <a:t>浮游植物</a:t>
              </a:r>
              <a:endParaRPr lang="zh-CN" altLang="en-US" sz="2400" b="1">
                <a:solidFill>
                  <a:schemeClr val="bg1"/>
                </a:solidFill>
                <a:latin typeface="Times New Roman" panose="02020603050405020304"/>
                <a:ea typeface="宋体" panose="02010600030101010101" pitchFamily="2" charset="-122"/>
              </a:endParaRPr>
            </a:p>
          </p:txBody>
        </p:sp>
        <p:sp>
          <p:nvSpPr>
            <p:cNvPr id="29703" name="Text Box 7"/>
            <p:cNvSpPr txBox="1">
              <a:spLocks noChangeArrowheads="1"/>
            </p:cNvSpPr>
            <p:nvPr/>
          </p:nvSpPr>
          <p:spPr bwMode="auto">
            <a:xfrm>
              <a:off x="907" y="364"/>
              <a:ext cx="9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sz="2400">
                <a:latin typeface="Times New Roman" panose="02020603050405020304"/>
                <a:ea typeface="宋体" panose="02010600030101010101" pitchFamily="2" charset="-122"/>
              </a:endParaRPr>
            </a:p>
          </p:txBody>
        </p:sp>
        <p:sp>
          <p:nvSpPr>
            <p:cNvPr id="29704" name="Text Box 8"/>
            <p:cNvSpPr txBox="1">
              <a:spLocks noChangeArrowheads="1"/>
            </p:cNvSpPr>
            <p:nvPr/>
          </p:nvSpPr>
          <p:spPr bwMode="auto">
            <a:xfrm>
              <a:off x="907" y="388"/>
              <a:ext cx="1043" cy="294"/>
            </a:xfrm>
            <a:prstGeom prst="rect">
              <a:avLst/>
            </a:prstGeom>
            <a:solidFill>
              <a:srgbClr val="FF9B9B"/>
            </a:solidFill>
            <a:ln w="9525">
              <a:solidFill>
                <a:srgbClr val="FF66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latin typeface="Times New Roman" panose="02020603050405020304"/>
                  <a:ea typeface="宋体" panose="02010600030101010101" pitchFamily="2" charset="-122"/>
                </a:rPr>
                <a:t>浮游动物</a:t>
              </a:r>
              <a:endParaRPr lang="zh-CN" altLang="en-US" sz="2400" b="1" dirty="0">
                <a:latin typeface="Times New Roman" panose="02020603050405020304"/>
                <a:ea typeface="宋体" panose="02010600030101010101" pitchFamily="2" charset="-122"/>
              </a:endParaRPr>
            </a:p>
          </p:txBody>
        </p:sp>
        <p:sp>
          <p:nvSpPr>
            <p:cNvPr id="29705" name="Text Box 9"/>
            <p:cNvSpPr txBox="1">
              <a:spLocks noChangeArrowheads="1"/>
            </p:cNvSpPr>
            <p:nvPr/>
          </p:nvSpPr>
          <p:spPr bwMode="auto">
            <a:xfrm>
              <a:off x="91" y="0"/>
              <a:ext cx="2676" cy="410"/>
            </a:xfrm>
            <a:prstGeom prst="rect">
              <a:avLst/>
            </a:prstGeom>
            <a:solidFill>
              <a:srgbClr val="CC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a:latin typeface="Times New Roman" panose="02020603050405020304"/>
                  <a:ea typeface="宋体" panose="02010600030101010101" pitchFamily="2" charset="-122"/>
                </a:rPr>
                <a:t>　　小　　　鱼</a:t>
              </a:r>
              <a:endParaRPr lang="zh-CN" altLang="en-US" sz="3600">
                <a:latin typeface="Times New Roman" panose="02020603050405020304"/>
                <a:ea typeface="宋体" panose="02010600030101010101" pitchFamily="2" charset="-122"/>
              </a:endParaRPr>
            </a:p>
          </p:txBody>
        </p:sp>
      </p:grpSp>
      <p:sp>
        <p:nvSpPr>
          <p:cNvPr id="10" name="矩形 9"/>
          <p:cNvSpPr/>
          <p:nvPr/>
        </p:nvSpPr>
        <p:spPr>
          <a:xfrm>
            <a:off x="827584" y="4797152"/>
            <a:ext cx="1872208" cy="1754326"/>
          </a:xfrm>
          <a:prstGeom prst="rect">
            <a:avLst/>
          </a:prstGeom>
        </p:spPr>
        <p:txBody>
          <a:bodyPr wrap="square">
            <a:spAutoFit/>
          </a:bodyPr>
          <a:lstStyle/>
          <a:p>
            <a:r>
              <a:rPr lang="zh-CN" altLang="en-US" dirty="0" smtClean="0"/>
              <a:t>海洋里面，浮游植物个体小，生活史短，所以有时候某刻的生物总量小于浮游动物的</a:t>
            </a: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horizontal)">
                                      <p:cBhvr>
                                        <p:cTn id="7" dur="500"/>
                                        <p:tgtEl>
                                          <p:spTgt spid="29700"/>
                                        </p:tgtEl>
                                      </p:cBhvr>
                                    </p:animEffect>
                                  </p:childTnLst>
                                </p:cTn>
                              </p:par>
                              <p:par>
                                <p:cTn id="8" presetID="3" presetClass="entr" presetSubtype="10" fill="hold"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blinds(horizontal)">
                                      <p:cBhvr>
                                        <p:cTn id="10" dur="500"/>
                                        <p:tgtEl>
                                          <p:spTgt spid="2970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44624"/>
            <a:ext cx="9397124" cy="88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zh-CN" altLang="en-US" sz="4000" b="1" dirty="0">
                <a:solidFill>
                  <a:srgbClr val="7030A0"/>
                </a:solidFill>
                <a:latin typeface="Times New Roman" panose="02020603050405020304"/>
                <a:ea typeface="宋体" panose="02010600030101010101" pitchFamily="2" charset="-122"/>
              </a:rPr>
              <a:t>生物数量金字塔：</a:t>
            </a:r>
            <a:r>
              <a:rPr lang="zh-CN" altLang="en-US" sz="3600" b="1" dirty="0">
                <a:solidFill>
                  <a:srgbClr val="7030A0"/>
                </a:solidFill>
                <a:latin typeface="Times New Roman" panose="02020603050405020304"/>
                <a:ea typeface="宋体" panose="02010600030101010101" pitchFamily="2" charset="-122"/>
              </a:rPr>
              <a:t>按生物的个体数量表示。</a:t>
            </a:r>
            <a:endParaRPr lang="zh-CN" altLang="en-US" sz="3600" b="1" dirty="0">
              <a:solidFill>
                <a:srgbClr val="7030A0"/>
              </a:solidFill>
              <a:latin typeface="Times New Roman" panose="02020603050405020304"/>
              <a:ea typeface="宋体" panose="02010600030101010101" pitchFamily="2" charset="-122"/>
            </a:endParaRPr>
          </a:p>
        </p:txBody>
      </p:sp>
      <p:sp>
        <p:nvSpPr>
          <p:cNvPr id="30723" name="Rectangle 3"/>
          <p:cNvSpPr>
            <a:spLocks noChangeArrowheads="1"/>
          </p:cNvSpPr>
          <p:nvPr/>
        </p:nvSpPr>
        <p:spPr bwMode="auto">
          <a:xfrm>
            <a:off x="539750" y="980728"/>
            <a:ext cx="7848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400" b="1" dirty="0">
                <a:latin typeface="Times New Roman" panose="02020603050405020304"/>
                <a:ea typeface="宋体" panose="02010600030101010101" pitchFamily="2" charset="-122"/>
              </a:rPr>
              <a:t>生产者（野草）                                        5842424株；</a:t>
            </a:r>
            <a:endParaRPr lang="zh-CN" altLang="en-US" sz="2400" b="1" dirty="0">
              <a:latin typeface="Times New Roman" panose="02020603050405020304"/>
              <a:ea typeface="宋体" panose="02010600030101010101" pitchFamily="2" charset="-122"/>
            </a:endParaRPr>
          </a:p>
          <a:p>
            <a:pPr>
              <a:lnSpc>
                <a:spcPct val="150000"/>
              </a:lnSpc>
            </a:pPr>
            <a:r>
              <a:rPr lang="zh-CN" altLang="en-US" sz="2400" b="1" dirty="0">
                <a:latin typeface="Times New Roman" panose="02020603050405020304"/>
                <a:ea typeface="宋体" panose="02010600030101010101" pitchFamily="2" charset="-122"/>
              </a:rPr>
              <a:t>初级消费者（草原动物、昆虫）                708 624只；</a:t>
            </a:r>
            <a:endParaRPr lang="zh-CN" altLang="en-US" sz="2400" b="1" dirty="0">
              <a:latin typeface="Times New Roman" panose="02020603050405020304"/>
              <a:ea typeface="宋体" panose="02010600030101010101" pitchFamily="2" charset="-122"/>
            </a:endParaRPr>
          </a:p>
          <a:p>
            <a:pPr>
              <a:lnSpc>
                <a:spcPct val="150000"/>
              </a:lnSpc>
            </a:pPr>
            <a:r>
              <a:rPr lang="zh-CN" altLang="en-US" sz="2400" b="1" dirty="0">
                <a:latin typeface="Times New Roman" panose="02020603050405020304"/>
                <a:ea typeface="宋体" panose="02010600030101010101" pitchFamily="2" charset="-122"/>
              </a:rPr>
              <a:t>次级消费者（肉食动物、吃昆虫的小鸟） 354 904 只；</a:t>
            </a:r>
            <a:endParaRPr lang="zh-CN" altLang="en-US" sz="2400" b="1" dirty="0">
              <a:latin typeface="Times New Roman" panose="02020603050405020304"/>
              <a:ea typeface="宋体" panose="02010600030101010101" pitchFamily="2" charset="-122"/>
            </a:endParaRPr>
          </a:p>
          <a:p>
            <a:pPr>
              <a:lnSpc>
                <a:spcPct val="150000"/>
              </a:lnSpc>
            </a:pPr>
            <a:r>
              <a:rPr lang="zh-CN" altLang="en-US" sz="2400" b="1" dirty="0">
                <a:latin typeface="Times New Roman" panose="02020603050405020304"/>
                <a:ea typeface="宋体" panose="02010600030101010101" pitchFamily="2" charset="-122"/>
              </a:rPr>
              <a:t>三级消费者（肉食动物、吃小鸟的鹰）                 3只。 </a:t>
            </a:r>
            <a:endParaRPr lang="zh-CN" altLang="en-US" sz="2400" b="1" dirty="0">
              <a:latin typeface="Times New Roman" panose="02020603050405020304"/>
              <a:ea typeface="宋体" panose="02010600030101010101" pitchFamily="2" charset="-122"/>
            </a:endParaRPr>
          </a:p>
        </p:txBody>
      </p:sp>
      <p:grpSp>
        <p:nvGrpSpPr>
          <p:cNvPr id="30724" name="Group 4"/>
          <p:cNvGrpSpPr/>
          <p:nvPr/>
        </p:nvGrpSpPr>
        <p:grpSpPr bwMode="auto">
          <a:xfrm>
            <a:off x="2914378" y="3379762"/>
            <a:ext cx="3744912" cy="1849438"/>
            <a:chOff x="0" y="0"/>
            <a:chExt cx="2359" cy="1165"/>
          </a:xfrm>
        </p:grpSpPr>
        <p:sp>
          <p:nvSpPr>
            <p:cNvPr id="30725" name="Rectangle 5"/>
            <p:cNvSpPr>
              <a:spLocks noChangeArrowheads="1"/>
            </p:cNvSpPr>
            <p:nvPr/>
          </p:nvSpPr>
          <p:spPr bwMode="auto">
            <a:xfrm>
              <a:off x="0" y="347"/>
              <a:ext cx="2359" cy="381"/>
            </a:xfrm>
            <a:prstGeom prst="rect">
              <a:avLst/>
            </a:prstGeom>
            <a:solidFill>
              <a:srgbClr val="BDDE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30726" name="Rectangle 6"/>
            <p:cNvSpPr>
              <a:spLocks noChangeArrowheads="1"/>
            </p:cNvSpPr>
            <p:nvPr/>
          </p:nvSpPr>
          <p:spPr bwMode="auto">
            <a:xfrm>
              <a:off x="926" y="728"/>
              <a:ext cx="509" cy="437"/>
            </a:xfrm>
            <a:prstGeom prst="rect">
              <a:avLst/>
            </a:prstGeom>
            <a:solidFill>
              <a:srgbClr val="9966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30727" name="Rectangle 7"/>
            <p:cNvSpPr>
              <a:spLocks noChangeArrowheads="1"/>
            </p:cNvSpPr>
            <p:nvPr/>
          </p:nvSpPr>
          <p:spPr bwMode="auto">
            <a:xfrm>
              <a:off x="544" y="2"/>
              <a:ext cx="1353" cy="345"/>
            </a:xfrm>
            <a:prstGeom prst="rect">
              <a:avLst/>
            </a:prstGeom>
            <a:solidFill>
              <a:srgbClr val="FFB9B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30728" name="Text Box 8"/>
            <p:cNvSpPr txBox="1">
              <a:spLocks noChangeArrowheads="1"/>
            </p:cNvSpPr>
            <p:nvPr/>
          </p:nvSpPr>
          <p:spPr bwMode="auto">
            <a:xfrm>
              <a:off x="973" y="728"/>
              <a:ext cx="4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chemeClr val="bg1"/>
                  </a:solidFill>
                  <a:latin typeface="Times New Roman" panose="02020603050405020304"/>
                  <a:ea typeface="宋体" panose="02010600030101010101" pitchFamily="2" charset="-122"/>
                </a:rPr>
                <a:t>树</a:t>
              </a:r>
              <a:endParaRPr lang="zh-CN" altLang="en-US" sz="3600" b="1">
                <a:solidFill>
                  <a:schemeClr val="bg1"/>
                </a:solidFill>
                <a:latin typeface="Times New Roman" panose="02020603050405020304"/>
                <a:ea typeface="宋体" panose="02010600030101010101" pitchFamily="2" charset="-122"/>
              </a:endParaRPr>
            </a:p>
          </p:txBody>
        </p:sp>
        <p:sp>
          <p:nvSpPr>
            <p:cNvPr id="30729" name="Text Box 9"/>
            <p:cNvSpPr txBox="1">
              <a:spLocks noChangeArrowheads="1"/>
            </p:cNvSpPr>
            <p:nvPr/>
          </p:nvSpPr>
          <p:spPr bwMode="auto">
            <a:xfrm>
              <a:off x="886" y="320"/>
              <a:ext cx="12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latin typeface="Times New Roman" panose="02020603050405020304"/>
                  <a:ea typeface="宋体" panose="02010600030101010101" pitchFamily="2" charset="-122"/>
                </a:rPr>
                <a:t>昆虫</a:t>
              </a:r>
              <a:endParaRPr lang="zh-CN" altLang="en-US" sz="3200" b="1">
                <a:latin typeface="Times New Roman" panose="02020603050405020304"/>
                <a:ea typeface="宋体" panose="02010600030101010101" pitchFamily="2" charset="-122"/>
              </a:endParaRPr>
            </a:p>
          </p:txBody>
        </p:sp>
        <p:sp>
          <p:nvSpPr>
            <p:cNvPr id="30730" name="Text Box 10"/>
            <p:cNvSpPr txBox="1">
              <a:spLocks noChangeArrowheads="1"/>
            </p:cNvSpPr>
            <p:nvPr/>
          </p:nvSpPr>
          <p:spPr bwMode="auto">
            <a:xfrm>
              <a:off x="892" y="0"/>
              <a:ext cx="8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latin typeface="Times New Roman" panose="02020603050405020304"/>
                  <a:ea typeface="宋体" panose="02010600030101010101" pitchFamily="2" charset="-122"/>
                </a:rPr>
                <a:t>小鸟</a:t>
              </a:r>
              <a:endParaRPr lang="zh-CN" altLang="en-US" sz="3200" b="1">
                <a:latin typeface="Times New Roman" panose="02020603050405020304"/>
                <a:ea typeface="宋体" panose="02010600030101010101" pitchFamily="2" charset="-122"/>
              </a:endParaRPr>
            </a:p>
          </p:txBody>
        </p:sp>
      </p:grpSp>
      <p:sp>
        <p:nvSpPr>
          <p:cNvPr id="30731" name="WordArt 11"/>
          <p:cNvSpPr>
            <a:spLocks noChangeArrowheads="1" noChangeShapeType="1"/>
          </p:cNvSpPr>
          <p:nvPr/>
        </p:nvSpPr>
        <p:spPr bwMode="auto">
          <a:xfrm>
            <a:off x="1331640" y="3379762"/>
            <a:ext cx="1023938" cy="865188"/>
          </a:xfrm>
          <a:prstGeom prst="rect">
            <a:avLst/>
          </a:prstGeom>
        </p:spPr>
        <p:txBody>
          <a:bodyPr wrap="none" fromWordArt="1">
            <a:prstTxWarp prst="textSlantUp">
              <a:avLst>
                <a:gd name="adj" fmla="val 32056"/>
              </a:avLst>
            </a:prstTxWarp>
          </a:bodyPr>
          <a:lstStyle/>
          <a:p>
            <a:pPr algn="ctr"/>
            <a:r>
              <a:rPr lang="zh-CN" altLang="en-US" sz="360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outerShdw>
                </a:effectLst>
                <a:latin typeface="Times New Roman" panose="02020603050405020304"/>
                <a:ea typeface="宋体" panose="02010600030101010101" pitchFamily="2" charset="-122"/>
              </a:rPr>
              <a:t>例外</a:t>
            </a:r>
            <a:endParaRPr lang="zh-CN" altLang="en-US" sz="360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outerShdw>
              </a:effectLst>
              <a:latin typeface="Times New Roman" panose="02020603050405020304"/>
              <a:ea typeface="宋体" panose="02010600030101010101" pitchFamily="2" charset="-122"/>
            </a:endParaRPr>
          </a:p>
        </p:txBody>
      </p:sp>
      <p:grpSp>
        <p:nvGrpSpPr>
          <p:cNvPr id="30732" name="Group 12"/>
          <p:cNvGrpSpPr/>
          <p:nvPr/>
        </p:nvGrpSpPr>
        <p:grpSpPr bwMode="auto">
          <a:xfrm>
            <a:off x="107504" y="5346402"/>
            <a:ext cx="7775575" cy="1250950"/>
            <a:chOff x="0" y="0"/>
            <a:chExt cx="4898" cy="788"/>
          </a:xfrm>
        </p:grpSpPr>
        <p:pic>
          <p:nvPicPr>
            <p:cNvPr id="30733" name="Picture 13" descr="14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27"/>
              <a:ext cx="4898"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 Box 14"/>
            <p:cNvSpPr txBox="1">
              <a:spLocks noChangeArrowheads="1"/>
            </p:cNvSpPr>
            <p:nvPr/>
          </p:nvSpPr>
          <p:spPr bwMode="auto">
            <a:xfrm>
              <a:off x="589" y="0"/>
              <a:ext cx="412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b="1">
                  <a:solidFill>
                    <a:srgbClr val="FF3300"/>
                  </a:solidFill>
                  <a:latin typeface="Times New Roman" panose="02020603050405020304"/>
                  <a:ea typeface="幼圆" panose="02010509060101010101" pitchFamily="49" charset="-122"/>
                </a:rPr>
                <a:t>能量金字塔永远是正金字塔形，</a:t>
              </a:r>
              <a:endParaRPr lang="zh-CN" altLang="en-US" sz="2800" b="1">
                <a:solidFill>
                  <a:srgbClr val="FF3300"/>
                </a:solidFill>
                <a:latin typeface="Times New Roman" panose="02020603050405020304"/>
                <a:ea typeface="幼圆" panose="02010509060101010101" pitchFamily="49" charset="-122"/>
              </a:endParaRPr>
            </a:p>
            <a:p>
              <a:pPr algn="ctr"/>
              <a:r>
                <a:rPr lang="zh-CN" altLang="en-US" sz="2800" b="1">
                  <a:solidFill>
                    <a:srgbClr val="FF3300"/>
                  </a:solidFill>
                  <a:latin typeface="Times New Roman" panose="02020603050405020304"/>
                  <a:ea typeface="幼圆" panose="02010509060101010101" pitchFamily="49" charset="-122"/>
                </a:rPr>
                <a:t>而数量和生物量金字塔有时倒置。</a:t>
              </a:r>
              <a:endParaRPr lang="zh-CN" altLang="en-US" sz="2800" b="1">
                <a:solidFill>
                  <a:srgbClr val="FF3300"/>
                </a:solidFill>
                <a:latin typeface="Times New Roman" panose="02020603050405020304"/>
                <a:ea typeface="幼圆" panose="02010509060101010101" pitchFamily="49"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Effect transition="in" filter="blinds(horizontal)">
                                      <p:cBhvr>
                                        <p:cTn id="7" dur="500"/>
                                        <p:tgtEl>
                                          <p:spTgt spid="30731"/>
                                        </p:tgtEl>
                                      </p:cBhvr>
                                    </p:animEffect>
                                  </p:childTnLst>
                                </p:cTn>
                              </p:par>
                              <p:par>
                                <p:cTn id="8" presetID="3" presetClass="entr" presetSubtype="10" fill="hold"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blinds(horizontal)">
                                      <p:cBhvr>
                                        <p:cTn id="10" dur="500"/>
                                        <p:tgtEl>
                                          <p:spTgt spid="3072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0732"/>
                                        </p:tgtEl>
                                        <p:attrNameLst>
                                          <p:attrName>style.visibility</p:attrName>
                                        </p:attrNameLst>
                                      </p:cBhvr>
                                      <p:to>
                                        <p:strVal val="visible"/>
                                      </p:to>
                                    </p:set>
                                    <p:animEffect transition="in" filter="diamond(in)">
                                      <p:cBhvr>
                                        <p:cTn id="15" dur="20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4313" y="993800"/>
            <a:ext cx="8929687" cy="6251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140000"/>
              </a:lnSpc>
            </a:pPr>
            <a:r>
              <a:rPr kumimoji="1" lang="zh-CN" altLang="en-US" sz="2800" dirty="0">
                <a:solidFill>
                  <a:srgbClr val="0070C0"/>
                </a:solidFill>
                <a:effectLst>
                  <a:outerShdw blurRad="38100" dist="38100" dir="2700000" algn="tl">
                    <a:srgbClr val="000000"/>
                  </a:outerShdw>
                </a:effectLst>
                <a:latin typeface="Times New Roman" panose="02020603050405020304"/>
                <a:ea typeface="宋体" panose="02010600030101010101" pitchFamily="2" charset="-122"/>
              </a:rPr>
              <a:t> </a:t>
            </a:r>
            <a:r>
              <a:rPr kumimoji="1" lang="zh-CN" altLang="en-US" sz="2800" b="1" dirty="0">
                <a:effectLst>
                  <a:outerShdw blurRad="38100" dist="38100" dir="2700000" algn="tl">
                    <a:srgbClr val="FFFFFF"/>
                  </a:outerShdw>
                </a:effectLst>
                <a:latin typeface="Times New Roman" panose="02020603050405020304"/>
                <a:ea typeface="黑体" panose="02010609060101010101" pitchFamily="49" charset="-122"/>
              </a:rPr>
              <a:t>如图，</a:t>
            </a:r>
            <a:r>
              <a:rPr kumimoji="1" lang="en-US" altLang="zh-CN" sz="2800" b="1" dirty="0">
                <a:effectLst>
                  <a:outerShdw blurRad="38100" dist="38100" dir="2700000" algn="tl">
                    <a:srgbClr val="FFFFFF"/>
                  </a:outerShdw>
                </a:effectLst>
                <a:latin typeface="Times New Roman" panose="02020603050405020304"/>
                <a:ea typeface="黑体" panose="02010609060101010101" pitchFamily="49" charset="-122"/>
              </a:rPr>
              <a:t>B</a:t>
            </a:r>
            <a:r>
              <a:rPr kumimoji="1" lang="zh-CN" altLang="en-US" sz="2800" b="1" dirty="0">
                <a:effectLst>
                  <a:outerShdw blurRad="38100" dist="38100" dir="2700000" algn="tl">
                    <a:srgbClr val="FFFFFF"/>
                  </a:outerShdw>
                </a:effectLst>
                <a:latin typeface="Times New Roman" panose="02020603050405020304"/>
                <a:ea typeface="黑体" panose="02010609060101010101" pitchFamily="49" charset="-122"/>
              </a:rPr>
              <a:t>鱼体重增加</a:t>
            </a:r>
            <a:r>
              <a:rPr kumimoji="1" lang="en-US" altLang="zh-CN" sz="2800" b="1" dirty="0">
                <a:effectLst>
                  <a:outerShdw blurRad="38100" dist="38100" dir="2700000" algn="tl">
                    <a:srgbClr val="FFFFFF"/>
                  </a:outerShdw>
                </a:effectLst>
                <a:latin typeface="Times New Roman" panose="02020603050405020304"/>
                <a:ea typeface="黑体" panose="02010609060101010101" pitchFamily="49" charset="-122"/>
              </a:rPr>
              <a:t>1kg</a:t>
            </a:r>
            <a:r>
              <a:rPr kumimoji="1" lang="zh-CN" altLang="en-US" sz="2800" b="1" dirty="0">
                <a:effectLst>
                  <a:outerShdw blurRad="38100" dist="38100" dir="2700000" algn="tl">
                    <a:srgbClr val="FFFFFF"/>
                  </a:outerShdw>
                </a:effectLst>
                <a:latin typeface="Times New Roman" panose="02020603050405020304"/>
                <a:ea typeface="黑体" panose="02010609060101010101" pitchFamily="49" charset="-122"/>
              </a:rPr>
              <a:t>，</a:t>
            </a:r>
            <a:r>
              <a:rPr lang="zh-CN" altLang="en-US" sz="2800" b="1" dirty="0">
                <a:solidFill>
                  <a:srgbClr val="0000CC"/>
                </a:solidFill>
                <a:effectLst>
                  <a:outerShdw blurRad="38100" dist="38100" dir="2700000" algn="tl">
                    <a:srgbClr val="000000"/>
                  </a:outerShdw>
                </a:effectLst>
                <a:latin typeface="Times New Roman" panose="02020603050405020304"/>
                <a:ea typeface="黑体" panose="02010609060101010101" pitchFamily="49" charset="-122"/>
              </a:rPr>
              <a:t>最多</a:t>
            </a:r>
            <a:r>
              <a:rPr kumimoji="1" lang="zh-CN" altLang="en-US" sz="2800" b="1" dirty="0">
                <a:effectLst>
                  <a:outerShdw blurRad="38100" dist="38100" dir="2700000" algn="tl">
                    <a:srgbClr val="FFFFFF"/>
                  </a:outerShdw>
                </a:effectLst>
                <a:latin typeface="Times New Roman" panose="02020603050405020304"/>
                <a:ea typeface="黑体" panose="02010609060101010101" pitchFamily="49" charset="-122"/>
              </a:rPr>
              <a:t>需要浮游植物多少千克</a:t>
            </a:r>
            <a:r>
              <a:rPr kumimoji="1" lang="zh-CN" altLang="en-US" sz="2800" u="sng" dirty="0">
                <a:solidFill>
                  <a:srgbClr val="0070C0"/>
                </a:solidFill>
                <a:effectLst>
                  <a:outerShdw blurRad="38100" dist="38100" dir="2700000" algn="tl">
                    <a:srgbClr val="000000"/>
                  </a:outerShdw>
                </a:effectLst>
                <a:latin typeface="Times New Roman" panose="02020603050405020304"/>
                <a:ea typeface="宋体" panose="02010600030101010101" pitchFamily="2" charset="-122"/>
              </a:rPr>
              <a:t>                   </a:t>
            </a:r>
            <a:endParaRPr kumimoji="1" lang="zh-CN" altLang="en-US" sz="2800" u="sng" dirty="0">
              <a:solidFill>
                <a:srgbClr val="0070C0"/>
              </a:solidFill>
              <a:effectLst>
                <a:outerShdw blurRad="38100" dist="38100" dir="2700000" algn="tl">
                  <a:srgbClr val="000000"/>
                </a:outerShdw>
              </a:effectLst>
              <a:latin typeface="Times New Roman" panose="02020603050405020304"/>
              <a:ea typeface="宋体" panose="02010600030101010101" pitchFamily="2" charset="-122"/>
            </a:endParaRPr>
          </a:p>
        </p:txBody>
      </p:sp>
      <p:sp>
        <p:nvSpPr>
          <p:cNvPr id="5" name="Text Box 8"/>
          <p:cNvSpPr txBox="1">
            <a:spLocks noChangeArrowheads="1"/>
          </p:cNvSpPr>
          <p:nvPr/>
        </p:nvSpPr>
        <p:spPr bwMode="auto">
          <a:xfrm>
            <a:off x="2047875" y="2790825"/>
            <a:ext cx="1619250" cy="523875"/>
          </a:xfrm>
          <a:prstGeom prst="rect">
            <a:avLst/>
          </a:prstGeom>
          <a:noFill/>
          <a:ln w="9525">
            <a:noFill/>
            <a:miter lim="800000"/>
          </a:ln>
          <a:effectLst/>
        </p:spPr>
        <p:txBody>
          <a:bodyPr>
            <a:spAutoFit/>
          </a:bodyPr>
          <a:lstStyle/>
          <a:p>
            <a:pPr fontAlgn="auto">
              <a:spcBef>
                <a:spcPct val="50000"/>
              </a:spcBef>
              <a:spcAft>
                <a:spcPts val="0"/>
              </a:spcAft>
              <a:defRPr/>
            </a:pPr>
            <a:r>
              <a:rPr lang="zh-CN" altLang="en-US"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rPr>
              <a:t>浮游植物</a:t>
            </a:r>
            <a:endParaRPr lang="zh-CN" altLang="en-US"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endParaRPr>
          </a:p>
        </p:txBody>
      </p:sp>
      <p:sp>
        <p:nvSpPr>
          <p:cNvPr id="6" name="Text Box 9"/>
          <p:cNvSpPr txBox="1">
            <a:spLocks noChangeArrowheads="1"/>
          </p:cNvSpPr>
          <p:nvPr/>
        </p:nvSpPr>
        <p:spPr bwMode="auto">
          <a:xfrm>
            <a:off x="3876675" y="3705225"/>
            <a:ext cx="1866900" cy="523875"/>
          </a:xfrm>
          <a:prstGeom prst="rect">
            <a:avLst/>
          </a:prstGeom>
          <a:noFill/>
          <a:ln w="9525">
            <a:noFill/>
            <a:miter lim="800000"/>
          </a:ln>
          <a:effectLst/>
        </p:spPr>
        <p:txBody>
          <a:bodyPr>
            <a:spAutoFit/>
          </a:bodyPr>
          <a:lstStyle/>
          <a:p>
            <a:pPr fontAlgn="auto">
              <a:spcBef>
                <a:spcPct val="50000"/>
              </a:spcBef>
              <a:spcAft>
                <a:spcPts val="0"/>
              </a:spcAft>
              <a:defRPr/>
            </a:pPr>
            <a:r>
              <a:rPr lang="zh-CN" altLang="en-US"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rPr>
              <a:t>浮游动物</a:t>
            </a:r>
            <a:endParaRPr lang="zh-CN" altLang="en-US"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endParaRPr>
          </a:p>
        </p:txBody>
      </p:sp>
      <p:sp>
        <p:nvSpPr>
          <p:cNvPr id="7" name="Text Box 10"/>
          <p:cNvSpPr txBox="1">
            <a:spLocks noChangeArrowheads="1"/>
          </p:cNvSpPr>
          <p:nvPr/>
        </p:nvSpPr>
        <p:spPr bwMode="auto">
          <a:xfrm>
            <a:off x="4333875" y="2105025"/>
            <a:ext cx="990600" cy="523875"/>
          </a:xfrm>
          <a:prstGeom prst="rect">
            <a:avLst/>
          </a:prstGeom>
          <a:noFill/>
          <a:ln w="9525">
            <a:noFill/>
            <a:miter lim="800000"/>
          </a:ln>
          <a:effectLst/>
        </p:spPr>
        <p:txBody>
          <a:bodyPr>
            <a:spAutoFit/>
          </a:bodyPr>
          <a:lstStyle/>
          <a:p>
            <a:pPr fontAlgn="auto">
              <a:spcBef>
                <a:spcPct val="50000"/>
              </a:spcBef>
              <a:spcAft>
                <a:spcPts val="0"/>
              </a:spcAft>
              <a:defRPr/>
            </a:pPr>
            <a:r>
              <a:rPr lang="en-US" altLang="zh-CN"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rPr>
              <a:t>A</a:t>
            </a:r>
            <a:r>
              <a:rPr lang="zh-CN" altLang="en-US"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rPr>
              <a:t>鱼</a:t>
            </a:r>
            <a:endParaRPr lang="zh-CN" altLang="en-US"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endParaRPr>
          </a:p>
        </p:txBody>
      </p:sp>
      <p:sp>
        <p:nvSpPr>
          <p:cNvPr id="8" name="Rectangle 11"/>
          <p:cNvSpPr>
            <a:spLocks noChangeArrowheads="1"/>
          </p:cNvSpPr>
          <p:nvPr/>
        </p:nvSpPr>
        <p:spPr bwMode="auto">
          <a:xfrm>
            <a:off x="5857875" y="2714625"/>
            <a:ext cx="969963" cy="523875"/>
          </a:xfrm>
          <a:prstGeom prst="rect">
            <a:avLst/>
          </a:prstGeom>
          <a:noFill/>
          <a:ln w="9525">
            <a:noFill/>
            <a:miter lim="800000"/>
          </a:ln>
          <a:effectLst/>
        </p:spPr>
        <p:txBody>
          <a:bodyPr>
            <a:spAutoFit/>
          </a:bodyPr>
          <a:lstStyle/>
          <a:p>
            <a:pPr fontAlgn="auto">
              <a:spcBef>
                <a:spcPct val="50000"/>
              </a:spcBef>
              <a:spcAft>
                <a:spcPts val="0"/>
              </a:spcAft>
              <a:defRPr/>
            </a:pPr>
            <a:r>
              <a:rPr lang="en-US" altLang="zh-CN"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rPr>
              <a:t>B</a:t>
            </a:r>
            <a:r>
              <a:rPr lang="zh-CN" altLang="en-US"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rPr>
              <a:t>鱼</a:t>
            </a:r>
            <a:endParaRPr lang="zh-CN" altLang="en-US" sz="2800" dirty="0">
              <a:solidFill>
                <a:srgbClr val="7030A0"/>
              </a:solidFill>
              <a:effectLst>
                <a:outerShdw blurRad="38100" dist="38100" dir="2700000" algn="tl">
                  <a:srgbClr val="000000">
                    <a:alpha val="43137"/>
                  </a:srgbClr>
                </a:outerShdw>
              </a:effectLst>
              <a:latin typeface="Times New Roman" panose="02020603050405020304"/>
              <a:ea typeface="宋体" panose="02010600030101010101" pitchFamily="2" charset="-122"/>
            </a:endParaRPr>
          </a:p>
        </p:txBody>
      </p:sp>
      <p:sp>
        <p:nvSpPr>
          <p:cNvPr id="9" name="Line 12"/>
          <p:cNvSpPr>
            <a:spLocks noChangeShapeType="1"/>
          </p:cNvSpPr>
          <p:nvPr/>
        </p:nvSpPr>
        <p:spPr bwMode="auto">
          <a:xfrm flipV="1">
            <a:off x="4714875" y="2562225"/>
            <a:ext cx="0" cy="1219200"/>
          </a:xfrm>
          <a:prstGeom prst="line">
            <a:avLst/>
          </a:prstGeom>
          <a:noFill/>
          <a:ln w="28575">
            <a:solidFill>
              <a:schemeClr val="accent1"/>
            </a:solidFill>
            <a:round/>
            <a:tailEnd type="triangle" w="med" len="med"/>
          </a:ln>
          <a:effectLst/>
        </p:spPr>
        <p:txBody>
          <a:bodyPr/>
          <a:lstStyle/>
          <a:p>
            <a:pPr fontAlgn="auto">
              <a:spcBef>
                <a:spcPts val="0"/>
              </a:spcBef>
              <a:spcAft>
                <a:spcPts val="0"/>
              </a:spcAft>
              <a:defRPr/>
            </a:pPr>
            <a:endParaRPr lang="zh-CN" altLang="en-US" sz="2800">
              <a:solidFill>
                <a:srgbClr val="7030A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0" name="Line 13"/>
          <p:cNvSpPr>
            <a:spLocks noChangeShapeType="1"/>
          </p:cNvSpPr>
          <p:nvPr/>
        </p:nvSpPr>
        <p:spPr bwMode="auto">
          <a:xfrm>
            <a:off x="3267075" y="3324225"/>
            <a:ext cx="685800" cy="457200"/>
          </a:xfrm>
          <a:prstGeom prst="line">
            <a:avLst/>
          </a:prstGeom>
          <a:noFill/>
          <a:ln w="28575">
            <a:solidFill>
              <a:schemeClr val="accent1"/>
            </a:solidFill>
            <a:round/>
            <a:tailEnd type="triangle" w="med" len="med"/>
          </a:ln>
          <a:effectLst/>
        </p:spPr>
        <p:txBody>
          <a:bodyPr/>
          <a:lstStyle/>
          <a:p>
            <a:pPr fontAlgn="auto">
              <a:spcBef>
                <a:spcPts val="0"/>
              </a:spcBef>
              <a:spcAft>
                <a:spcPts val="0"/>
              </a:spcAft>
              <a:defRPr/>
            </a:pPr>
            <a:endParaRPr lang="zh-CN" altLang="en-US" sz="2800">
              <a:solidFill>
                <a:srgbClr val="7030A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 name="Line 14"/>
          <p:cNvSpPr>
            <a:spLocks noChangeShapeType="1"/>
          </p:cNvSpPr>
          <p:nvPr/>
        </p:nvSpPr>
        <p:spPr bwMode="auto">
          <a:xfrm>
            <a:off x="5095875" y="2409825"/>
            <a:ext cx="838200" cy="381000"/>
          </a:xfrm>
          <a:prstGeom prst="line">
            <a:avLst/>
          </a:prstGeom>
          <a:noFill/>
          <a:ln w="28575">
            <a:solidFill>
              <a:schemeClr val="accent1"/>
            </a:solidFill>
            <a:round/>
            <a:tailEnd type="triangle" w="med" len="med"/>
          </a:ln>
          <a:effectLst/>
        </p:spPr>
        <p:txBody>
          <a:bodyPr/>
          <a:lstStyle/>
          <a:p>
            <a:pPr fontAlgn="auto">
              <a:spcBef>
                <a:spcPts val="0"/>
              </a:spcBef>
              <a:spcAft>
                <a:spcPts val="0"/>
              </a:spcAft>
              <a:defRPr/>
            </a:pPr>
            <a:endParaRPr lang="zh-CN" altLang="en-US" sz="2800">
              <a:solidFill>
                <a:srgbClr val="7030A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2" name="Line 16"/>
          <p:cNvSpPr>
            <a:spLocks noChangeShapeType="1"/>
          </p:cNvSpPr>
          <p:nvPr/>
        </p:nvSpPr>
        <p:spPr bwMode="auto">
          <a:xfrm flipV="1">
            <a:off x="5476875" y="3248025"/>
            <a:ext cx="533400" cy="533400"/>
          </a:xfrm>
          <a:prstGeom prst="line">
            <a:avLst/>
          </a:prstGeom>
          <a:noFill/>
          <a:ln w="28575">
            <a:solidFill>
              <a:schemeClr val="accent1"/>
            </a:solidFill>
            <a:round/>
            <a:tailEnd type="triangle" w="med" len="med"/>
          </a:ln>
          <a:effectLst/>
        </p:spPr>
        <p:txBody>
          <a:bodyPr/>
          <a:lstStyle/>
          <a:p>
            <a:pPr fontAlgn="auto">
              <a:spcBef>
                <a:spcPts val="0"/>
              </a:spcBef>
              <a:spcAft>
                <a:spcPts val="0"/>
              </a:spcAft>
              <a:defRPr/>
            </a:pPr>
            <a:endParaRPr lang="zh-CN" altLang="en-US" sz="2800">
              <a:solidFill>
                <a:srgbClr val="7030A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9" name="任意多边形 18"/>
          <p:cNvSpPr/>
          <p:nvPr/>
        </p:nvSpPr>
        <p:spPr>
          <a:xfrm>
            <a:off x="2673350" y="2359025"/>
            <a:ext cx="3381375" cy="1789113"/>
          </a:xfrm>
          <a:custGeom>
            <a:avLst/>
            <a:gdLst>
              <a:gd name="connsiteX0" fmla="*/ 0 w 3380509"/>
              <a:gd name="connsiteY0" fmla="*/ 983673 h 1971964"/>
              <a:gd name="connsiteX1" fmla="*/ 1371600 w 3380509"/>
              <a:gd name="connsiteY1" fmla="*/ 1842655 h 1971964"/>
              <a:gd name="connsiteX2" fmla="*/ 1995055 w 3380509"/>
              <a:gd name="connsiteY2" fmla="*/ 207818 h 1971964"/>
              <a:gd name="connsiteX3" fmla="*/ 3380509 w 3380509"/>
              <a:gd name="connsiteY3" fmla="*/ 595746 h 1971964"/>
              <a:gd name="connsiteX4" fmla="*/ 3380509 w 3380509"/>
              <a:gd name="connsiteY4" fmla="*/ 595746 h 1971964"/>
              <a:gd name="connsiteX0-1" fmla="*/ 0 w 3380509"/>
              <a:gd name="connsiteY0-2" fmla="*/ 947950 h 1721903"/>
              <a:gd name="connsiteX1-3" fmla="*/ 1514444 w 3380509"/>
              <a:gd name="connsiteY1-4" fmla="*/ 1592594 h 1721903"/>
              <a:gd name="connsiteX2-5" fmla="*/ 1995055 w 3380509"/>
              <a:gd name="connsiteY2-6" fmla="*/ 172095 h 1721903"/>
              <a:gd name="connsiteX3-7" fmla="*/ 3380509 w 3380509"/>
              <a:gd name="connsiteY3-8" fmla="*/ 560023 h 1721903"/>
              <a:gd name="connsiteX4-9" fmla="*/ 3380509 w 3380509"/>
              <a:gd name="connsiteY4-10" fmla="*/ 560023 h 1721903"/>
              <a:gd name="connsiteX0-11" fmla="*/ 0 w 3380509"/>
              <a:gd name="connsiteY0-12" fmla="*/ 947950 h 1724212"/>
              <a:gd name="connsiteX1-13" fmla="*/ 285720 w 3380509"/>
              <a:gd name="connsiteY1-14" fmla="*/ 961804 h 1724212"/>
              <a:gd name="connsiteX2-15" fmla="*/ 1514444 w 3380509"/>
              <a:gd name="connsiteY2-16" fmla="*/ 1592594 h 1724212"/>
              <a:gd name="connsiteX3-17" fmla="*/ 1995055 w 3380509"/>
              <a:gd name="connsiteY3-18" fmla="*/ 172095 h 1724212"/>
              <a:gd name="connsiteX4-19" fmla="*/ 3380509 w 3380509"/>
              <a:gd name="connsiteY4-20" fmla="*/ 560023 h 1724212"/>
              <a:gd name="connsiteX5" fmla="*/ 3380509 w 3380509"/>
              <a:gd name="connsiteY5" fmla="*/ 560023 h 1724212"/>
              <a:gd name="connsiteX0-21" fmla="*/ 0 w 3380509"/>
              <a:gd name="connsiteY0-22" fmla="*/ 947950 h 1724212"/>
              <a:gd name="connsiteX1-23" fmla="*/ 285720 w 3380509"/>
              <a:gd name="connsiteY1-24" fmla="*/ 961804 h 1724212"/>
              <a:gd name="connsiteX2-25" fmla="*/ 1514444 w 3380509"/>
              <a:gd name="connsiteY2-26" fmla="*/ 1592594 h 1724212"/>
              <a:gd name="connsiteX3-27" fmla="*/ 1995055 w 3380509"/>
              <a:gd name="connsiteY3-28" fmla="*/ 172095 h 1724212"/>
              <a:gd name="connsiteX4-29" fmla="*/ 3380509 w 3380509"/>
              <a:gd name="connsiteY4-30" fmla="*/ 560023 h 1724212"/>
              <a:gd name="connsiteX5-31" fmla="*/ 3380509 w 3380509"/>
              <a:gd name="connsiteY5-32" fmla="*/ 560023 h 1724212"/>
              <a:gd name="connsiteX0-33" fmla="*/ 0 w 3380509"/>
              <a:gd name="connsiteY0-34" fmla="*/ 947950 h 1724212"/>
              <a:gd name="connsiteX1-35" fmla="*/ 285720 w 3380509"/>
              <a:gd name="connsiteY1-36" fmla="*/ 961804 h 1724212"/>
              <a:gd name="connsiteX2-37" fmla="*/ 1514444 w 3380509"/>
              <a:gd name="connsiteY2-38" fmla="*/ 1592594 h 1724212"/>
              <a:gd name="connsiteX3-39" fmla="*/ 1852147 w 3380509"/>
              <a:gd name="connsiteY3-40" fmla="*/ 172095 h 1724212"/>
              <a:gd name="connsiteX4-41" fmla="*/ 3380509 w 3380509"/>
              <a:gd name="connsiteY4-42" fmla="*/ 560023 h 1724212"/>
              <a:gd name="connsiteX5-43" fmla="*/ 3380509 w 3380509"/>
              <a:gd name="connsiteY5-44" fmla="*/ 560023 h 1724212"/>
              <a:gd name="connsiteX0-45" fmla="*/ 0 w 3380509"/>
              <a:gd name="connsiteY0-46" fmla="*/ 942109 h 1788458"/>
              <a:gd name="connsiteX1-47" fmla="*/ 285720 w 3380509"/>
              <a:gd name="connsiteY1-48" fmla="*/ 955963 h 1788458"/>
              <a:gd name="connsiteX2-49" fmla="*/ 1514444 w 3380509"/>
              <a:gd name="connsiteY2-50" fmla="*/ 1586753 h 1788458"/>
              <a:gd name="connsiteX3-51" fmla="*/ 1809720 w 3380509"/>
              <a:gd name="connsiteY3-52" fmla="*/ 1551708 h 1788458"/>
              <a:gd name="connsiteX4-53" fmla="*/ 1852147 w 3380509"/>
              <a:gd name="connsiteY4-54" fmla="*/ 166254 h 1788458"/>
              <a:gd name="connsiteX5-55" fmla="*/ 3380509 w 3380509"/>
              <a:gd name="connsiteY5-56" fmla="*/ 554182 h 1788458"/>
              <a:gd name="connsiteX6" fmla="*/ 3380509 w 3380509"/>
              <a:gd name="connsiteY6" fmla="*/ 554182 h 17884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 y="connsiteY6"/>
              </a:cxn>
            </a:cxnLst>
            <a:rect l="l" t="t" r="r" b="b"/>
            <a:pathLst>
              <a:path w="3380509" h="1788458">
                <a:moveTo>
                  <a:pt x="0" y="942109"/>
                </a:moveTo>
                <a:cubicBezTo>
                  <a:pt x="0" y="944418"/>
                  <a:pt x="33313" y="848522"/>
                  <a:pt x="285720" y="955963"/>
                </a:cubicBezTo>
                <a:cubicBezTo>
                  <a:pt x="538127" y="1063404"/>
                  <a:pt x="1260444" y="1487462"/>
                  <a:pt x="1514444" y="1586753"/>
                </a:cubicBezTo>
                <a:cubicBezTo>
                  <a:pt x="1768444" y="1686044"/>
                  <a:pt x="1753436" y="1788458"/>
                  <a:pt x="1809720" y="1551708"/>
                </a:cubicBezTo>
                <a:cubicBezTo>
                  <a:pt x="1866004" y="1314958"/>
                  <a:pt x="1590349" y="332508"/>
                  <a:pt x="1852147" y="166254"/>
                </a:cubicBezTo>
                <a:cubicBezTo>
                  <a:pt x="2113945" y="0"/>
                  <a:pt x="3125782" y="489527"/>
                  <a:pt x="3380509" y="554182"/>
                </a:cubicBezTo>
                <a:lnTo>
                  <a:pt x="3380509" y="554182"/>
                </a:lnTo>
              </a:path>
            </a:pathLst>
          </a:custGeom>
          <a:ln w="5715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latin typeface="Times New Roman" panose="02020603050405020304"/>
            </a:endParaRPr>
          </a:p>
        </p:txBody>
      </p:sp>
      <p:sp>
        <p:nvSpPr>
          <p:cNvPr id="20" name="TextBox 19"/>
          <p:cNvSpPr txBox="1"/>
          <p:nvPr/>
        </p:nvSpPr>
        <p:spPr>
          <a:xfrm>
            <a:off x="2357438" y="2428875"/>
            <a:ext cx="1282723"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CN" sz="2800" b="1">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rPr>
              <a:t>1000kg</a:t>
            </a:r>
            <a:endParaRPr lang="en-US" altLang="zh-CN" sz="2800" b="1">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21" name="TextBox 20"/>
          <p:cNvSpPr txBox="1"/>
          <p:nvPr/>
        </p:nvSpPr>
        <p:spPr>
          <a:xfrm>
            <a:off x="2928938" y="3500438"/>
            <a:ext cx="902811"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rPr>
              <a:t>10%</a:t>
            </a:r>
            <a:endPar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22" name="TextBox 21"/>
          <p:cNvSpPr txBox="1"/>
          <p:nvPr/>
        </p:nvSpPr>
        <p:spPr>
          <a:xfrm>
            <a:off x="4071938" y="2928938"/>
            <a:ext cx="902811"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rPr>
              <a:t>10%</a:t>
            </a:r>
            <a:endPar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23" name="TextBox 22"/>
          <p:cNvSpPr txBox="1"/>
          <p:nvPr/>
        </p:nvSpPr>
        <p:spPr>
          <a:xfrm>
            <a:off x="5143500" y="2357438"/>
            <a:ext cx="902811"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rPr>
              <a:t>10%</a:t>
            </a:r>
            <a:endPar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24" name="TextBox 23"/>
          <p:cNvSpPr txBox="1"/>
          <p:nvPr/>
        </p:nvSpPr>
        <p:spPr>
          <a:xfrm>
            <a:off x="4143375" y="1109687"/>
            <a:ext cx="895350" cy="519113"/>
          </a:xfrm>
          <a:prstGeom prst="rect">
            <a:avLst/>
          </a:prstGeom>
          <a:solidFill>
            <a:schemeClr val="bg1"/>
          </a:solid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rPr>
              <a:t>至少</a:t>
            </a:r>
            <a:endParaRPr lang="zh-CN" altLang="en-US" sz="2800" b="1">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25" name="任意多边形 24"/>
          <p:cNvSpPr/>
          <p:nvPr/>
        </p:nvSpPr>
        <p:spPr>
          <a:xfrm>
            <a:off x="2852738" y="3168650"/>
            <a:ext cx="3273425" cy="1011238"/>
          </a:xfrm>
          <a:custGeom>
            <a:avLst/>
            <a:gdLst>
              <a:gd name="connsiteX0" fmla="*/ 0 w 3272009"/>
              <a:gd name="connsiteY0" fmla="*/ 44068 h 1009880"/>
              <a:gd name="connsiteX1" fmla="*/ 1740665 w 3272009"/>
              <a:gd name="connsiteY1" fmla="*/ 1002535 h 1009880"/>
              <a:gd name="connsiteX2" fmla="*/ 3272009 w 3272009"/>
              <a:gd name="connsiteY2" fmla="*/ 0 h 1009880"/>
              <a:gd name="connsiteX3" fmla="*/ 3272009 w 3272009"/>
              <a:gd name="connsiteY3" fmla="*/ 0 h 1009880"/>
            </a:gdLst>
            <a:ahLst/>
            <a:cxnLst>
              <a:cxn ang="0">
                <a:pos x="connsiteX0" y="connsiteY0"/>
              </a:cxn>
              <a:cxn ang="0">
                <a:pos x="connsiteX1" y="connsiteY1"/>
              </a:cxn>
              <a:cxn ang="0">
                <a:pos x="connsiteX2" y="connsiteY2"/>
              </a:cxn>
              <a:cxn ang="0">
                <a:pos x="connsiteX3" y="connsiteY3"/>
              </a:cxn>
            </a:cxnLst>
            <a:rect l="l" t="t" r="r" b="b"/>
            <a:pathLst>
              <a:path w="3272009" h="1009880">
                <a:moveTo>
                  <a:pt x="0" y="44068"/>
                </a:moveTo>
                <a:cubicBezTo>
                  <a:pt x="597665" y="526974"/>
                  <a:pt x="1195330" y="1009880"/>
                  <a:pt x="1740665" y="1002535"/>
                </a:cubicBezTo>
                <a:cubicBezTo>
                  <a:pt x="2286000" y="995190"/>
                  <a:pt x="3272009" y="0"/>
                  <a:pt x="3272009" y="0"/>
                </a:cubicBezTo>
                <a:lnTo>
                  <a:pt x="3272009" y="0"/>
                </a:lnTo>
              </a:path>
            </a:pathLst>
          </a:custGeom>
          <a:ln w="571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latin typeface="Times New Roman" panose="02020603050405020304"/>
            </a:endParaRPr>
          </a:p>
        </p:txBody>
      </p:sp>
      <p:sp>
        <p:nvSpPr>
          <p:cNvPr id="27" name="TextBox 26"/>
          <p:cNvSpPr txBox="1"/>
          <p:nvPr/>
        </p:nvSpPr>
        <p:spPr>
          <a:xfrm>
            <a:off x="2857500" y="3571875"/>
            <a:ext cx="902811"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rPr>
              <a:t>20%</a:t>
            </a:r>
            <a:endPar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28" name="TextBox 27"/>
          <p:cNvSpPr txBox="1"/>
          <p:nvPr/>
        </p:nvSpPr>
        <p:spPr>
          <a:xfrm>
            <a:off x="5286375" y="3500438"/>
            <a:ext cx="902811"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rPr>
              <a:t>20%</a:t>
            </a:r>
            <a:endParaRPr lang="en-US" altLang="zh-CN" sz="2800" b="1">
              <a:solidFill>
                <a:srgbClr val="00B05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29" name="TextBox 28"/>
          <p:cNvSpPr txBox="1"/>
          <p:nvPr/>
        </p:nvSpPr>
        <p:spPr>
          <a:xfrm>
            <a:off x="2714625" y="2428875"/>
            <a:ext cx="923651"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CN" sz="2800" b="1">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rPr>
              <a:t>25kg</a:t>
            </a:r>
            <a:endParaRPr lang="en-US" altLang="zh-CN" sz="2800" b="1">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30" name="TextBox 29"/>
          <p:cNvSpPr txBox="1"/>
          <p:nvPr/>
        </p:nvSpPr>
        <p:spPr>
          <a:xfrm>
            <a:off x="6500813" y="2714625"/>
            <a:ext cx="744114"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zh-CN" sz="2800" b="1">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rPr>
              <a:t>1kg</a:t>
            </a:r>
            <a:endParaRPr lang="en-US" altLang="zh-CN" sz="2800" b="1">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41" name="TextBox 40"/>
          <p:cNvSpPr txBox="1"/>
          <p:nvPr/>
        </p:nvSpPr>
        <p:spPr>
          <a:xfrm>
            <a:off x="228600" y="4483224"/>
            <a:ext cx="8718550" cy="519113"/>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dirty="0">
                <a:solidFill>
                  <a:srgbClr val="FF0000"/>
                </a:solidFill>
                <a:latin typeface="Times New Roman" panose="02020603050405020304"/>
                <a:ea typeface="华文宋体" panose="02010600040101010101" pitchFamily="2" charset="-122"/>
              </a:rPr>
              <a:t>食物网中，求某一营养级增加量所需下级营养级量时：</a:t>
            </a:r>
            <a:endParaRPr lang="zh-CN" altLang="en-US" sz="2800" b="1" dirty="0">
              <a:solidFill>
                <a:srgbClr val="FF0000"/>
              </a:solidFill>
              <a:latin typeface="Times New Roman" panose="02020603050405020304"/>
              <a:ea typeface="华文宋体" panose="02010600040101010101" pitchFamily="2" charset="-122"/>
            </a:endParaRPr>
          </a:p>
        </p:txBody>
      </p:sp>
      <p:sp>
        <p:nvSpPr>
          <p:cNvPr id="43" name="TextBox 42"/>
          <p:cNvSpPr txBox="1"/>
          <p:nvPr/>
        </p:nvSpPr>
        <p:spPr>
          <a:xfrm>
            <a:off x="914400" y="5092824"/>
            <a:ext cx="1382110"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solidFill>
                  <a:srgbClr val="FF0000"/>
                </a:solidFill>
                <a:latin typeface="Times New Roman" panose="02020603050405020304"/>
                <a:ea typeface="华文宋体" panose="02010600040101010101" pitchFamily="2" charset="-122"/>
              </a:rPr>
              <a:t>最多量</a:t>
            </a:r>
            <a:r>
              <a:rPr lang="en-US" altLang="zh-CN" sz="2800" b="1">
                <a:solidFill>
                  <a:srgbClr val="FF0000"/>
                </a:solidFill>
                <a:latin typeface="Times New Roman" panose="02020603050405020304"/>
                <a:ea typeface="华文宋体" panose="02010600040101010101" pitchFamily="2" charset="-122"/>
              </a:rPr>
              <a:t>:</a:t>
            </a:r>
            <a:endParaRPr lang="en-US" altLang="zh-CN" sz="2800" b="1">
              <a:solidFill>
                <a:srgbClr val="FF0000"/>
              </a:solidFill>
              <a:latin typeface="Times New Roman" panose="02020603050405020304"/>
              <a:ea typeface="华文宋体" panose="02010600040101010101" pitchFamily="2" charset="-122"/>
            </a:endParaRPr>
          </a:p>
        </p:txBody>
      </p:sp>
      <p:sp>
        <p:nvSpPr>
          <p:cNvPr id="44" name="TextBox 43"/>
          <p:cNvSpPr txBox="1"/>
          <p:nvPr/>
        </p:nvSpPr>
        <p:spPr>
          <a:xfrm>
            <a:off x="908384" y="5702424"/>
            <a:ext cx="1382110"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dirty="0">
                <a:solidFill>
                  <a:srgbClr val="C00000"/>
                </a:solidFill>
                <a:latin typeface="Times New Roman" panose="02020603050405020304"/>
                <a:ea typeface="华文宋体" panose="02010600040101010101" pitchFamily="2" charset="-122"/>
              </a:rPr>
              <a:t>至少量</a:t>
            </a:r>
            <a:r>
              <a:rPr lang="en-US" altLang="zh-CN" sz="2800" b="1" dirty="0">
                <a:solidFill>
                  <a:srgbClr val="C00000"/>
                </a:solidFill>
                <a:latin typeface="Times New Roman" panose="02020603050405020304"/>
                <a:ea typeface="华文宋体" panose="02010600040101010101" pitchFamily="2" charset="-122"/>
              </a:rPr>
              <a:t>:</a:t>
            </a:r>
            <a:endParaRPr lang="en-US" altLang="zh-CN" sz="2800" b="1" dirty="0">
              <a:solidFill>
                <a:srgbClr val="C00000"/>
              </a:solidFill>
              <a:latin typeface="Times New Roman" panose="02020603050405020304"/>
              <a:ea typeface="华文宋体" panose="02010600040101010101" pitchFamily="2" charset="-122"/>
            </a:endParaRPr>
          </a:p>
        </p:txBody>
      </p:sp>
      <p:sp>
        <p:nvSpPr>
          <p:cNvPr id="45" name="TextBox 44"/>
          <p:cNvSpPr txBox="1"/>
          <p:nvPr/>
        </p:nvSpPr>
        <p:spPr>
          <a:xfrm>
            <a:off x="2303104" y="5108720"/>
            <a:ext cx="3775393"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dirty="0">
                <a:solidFill>
                  <a:srgbClr val="0000CC"/>
                </a:solidFill>
                <a:latin typeface="Times New Roman" panose="02020603050405020304"/>
                <a:ea typeface="华文宋体" panose="02010600040101010101" pitchFamily="2" charset="-122"/>
              </a:rPr>
              <a:t>按最长食物链、</a:t>
            </a:r>
            <a:r>
              <a:rPr lang="en-US" altLang="zh-CN" sz="2800" b="1" dirty="0">
                <a:solidFill>
                  <a:srgbClr val="0000CC"/>
                </a:solidFill>
                <a:latin typeface="Times New Roman" panose="02020603050405020304"/>
                <a:ea typeface="华文宋体" panose="02010600040101010101" pitchFamily="2" charset="-122"/>
              </a:rPr>
              <a:t>10%</a:t>
            </a:r>
            <a:r>
              <a:rPr lang="zh-CN" altLang="en-US" sz="2800" b="1" dirty="0">
                <a:solidFill>
                  <a:srgbClr val="0000CC"/>
                </a:solidFill>
                <a:latin typeface="Times New Roman" panose="02020603050405020304"/>
                <a:ea typeface="华文宋体" panose="02010600040101010101" pitchFamily="2" charset="-122"/>
              </a:rPr>
              <a:t>算</a:t>
            </a:r>
            <a:endParaRPr lang="zh-CN" altLang="en-US" sz="2800" b="1" dirty="0">
              <a:solidFill>
                <a:srgbClr val="0000CC"/>
              </a:solidFill>
              <a:latin typeface="Times New Roman" panose="02020603050405020304"/>
              <a:ea typeface="华文宋体" panose="02010600040101010101" pitchFamily="2" charset="-122"/>
            </a:endParaRPr>
          </a:p>
        </p:txBody>
      </p:sp>
      <p:sp>
        <p:nvSpPr>
          <p:cNvPr id="46" name="TextBox 45"/>
          <p:cNvSpPr txBox="1"/>
          <p:nvPr/>
        </p:nvSpPr>
        <p:spPr>
          <a:xfrm>
            <a:off x="2296510" y="5714092"/>
            <a:ext cx="3775393" cy="52322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dirty="0">
                <a:solidFill>
                  <a:srgbClr val="0000CC"/>
                </a:solidFill>
                <a:latin typeface="Times New Roman" panose="02020603050405020304"/>
                <a:ea typeface="华文宋体" panose="02010600040101010101" pitchFamily="2" charset="-122"/>
              </a:rPr>
              <a:t>按最短食物链、</a:t>
            </a:r>
            <a:r>
              <a:rPr lang="en-US" altLang="zh-CN" sz="2800" b="1" dirty="0">
                <a:solidFill>
                  <a:srgbClr val="0000CC"/>
                </a:solidFill>
                <a:latin typeface="Times New Roman" panose="02020603050405020304"/>
                <a:ea typeface="华文宋体" panose="02010600040101010101" pitchFamily="2" charset="-122"/>
              </a:rPr>
              <a:t>20%</a:t>
            </a:r>
            <a:r>
              <a:rPr lang="zh-CN" altLang="en-US" sz="2800" b="1" dirty="0">
                <a:solidFill>
                  <a:srgbClr val="0000CC"/>
                </a:solidFill>
                <a:latin typeface="Times New Roman" panose="02020603050405020304"/>
                <a:ea typeface="华文宋体" panose="02010600040101010101" pitchFamily="2" charset="-122"/>
              </a:rPr>
              <a:t>算</a:t>
            </a:r>
            <a:endParaRPr lang="zh-CN" altLang="en-US" sz="2800" b="1" dirty="0">
              <a:solidFill>
                <a:srgbClr val="0000CC"/>
              </a:solidFill>
              <a:latin typeface="Times New Roman" panose="02020603050405020304"/>
              <a:ea typeface="华文宋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10" presetClass="exit" presetSubtype="0" fill="hold" grpId="1" nodeType="withEffect">
                                  <p:stCondLst>
                                    <p:cond delay="0"/>
                                  </p:stCondLst>
                                  <p:childTnLst>
                                    <p:animEffect transition="out" filter="fade">
                                      <p:cBhvr>
                                        <p:cTn id="30" dur="2000"/>
                                        <p:tgtEl>
                                          <p:spTgt spid="20"/>
                                        </p:tgtEl>
                                      </p:cBhvr>
                                    </p:animEffect>
                                    <p:set>
                                      <p:cBhvr>
                                        <p:cTn id="31" dur="1" fill="hold">
                                          <p:stCondLst>
                                            <p:cond delay="1999"/>
                                          </p:stCondLst>
                                        </p:cTn>
                                        <p:tgtEl>
                                          <p:spTgt spid="2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21"/>
                                        </p:tgtEl>
                                      </p:cBhvr>
                                    </p:animEffect>
                                    <p:set>
                                      <p:cBhvr>
                                        <p:cTn id="34" dur="1" fill="hold">
                                          <p:stCondLst>
                                            <p:cond delay="1999"/>
                                          </p:stCondLst>
                                        </p:cTn>
                                        <p:tgtEl>
                                          <p:spTgt spid="2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19"/>
                                        </p:tgtEl>
                                      </p:cBhvr>
                                    </p:animEffect>
                                    <p:set>
                                      <p:cBhvr>
                                        <p:cTn id="37" dur="1" fill="hold">
                                          <p:stCondLst>
                                            <p:cond delay="1999"/>
                                          </p:stCondLst>
                                        </p:cTn>
                                        <p:tgtEl>
                                          <p:spTgt spid="1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22"/>
                                        </p:tgtEl>
                                      </p:cBhvr>
                                    </p:animEffect>
                                    <p:set>
                                      <p:cBhvr>
                                        <p:cTn id="40" dur="1" fill="hold">
                                          <p:stCondLst>
                                            <p:cond delay="1999"/>
                                          </p:stCondLst>
                                        </p:cTn>
                                        <p:tgtEl>
                                          <p:spTgt spid="2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23"/>
                                        </p:tgtEl>
                                      </p:cBhvr>
                                    </p:animEffect>
                                    <p:set>
                                      <p:cBhvr>
                                        <p:cTn id="43" dur="1" fill="hold">
                                          <p:stCondLst>
                                            <p:cond delay="19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linds(horizont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500"/>
                                        <p:tgtEl>
                                          <p:spTgt spid="4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left)">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left)">
                                      <p:cBhvr>
                                        <p:cTn id="8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1" grpId="0"/>
      <p:bldP spid="21" grpId="1"/>
      <p:bldP spid="22" grpId="0"/>
      <p:bldP spid="22" grpId="1"/>
      <p:bldP spid="23" grpId="0"/>
      <p:bldP spid="23" grpId="1"/>
      <p:bldP spid="24" grpId="0" animBg="1"/>
      <p:bldP spid="25" grpId="0" animBg="1"/>
      <p:bldP spid="27" grpId="0"/>
      <p:bldP spid="28" grpId="0"/>
      <p:bldP spid="29" grpId="0"/>
      <p:bldP spid="41"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AutoShape 2" descr="高考资源网( www.ks5u.com)，中国最大的高考网站，您身边的高考专家。"/>
          <p:cNvSpPr/>
          <p:nvPr/>
        </p:nvSpPr>
        <p:spPr bwMode="auto">
          <a:xfrm>
            <a:off x="1116013" y="1844675"/>
            <a:ext cx="215900" cy="3600450"/>
          </a:xfrm>
          <a:prstGeom prst="leftBrace">
            <a:avLst>
              <a:gd name="adj1" fmla="val 138971"/>
              <a:gd name="adj2" fmla="val 50000"/>
            </a:avLst>
          </a:prstGeom>
          <a:noFill/>
          <a:ln w="5080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Times New Roman" panose="02020603050405020304"/>
            </a:endParaRPr>
          </a:p>
        </p:txBody>
      </p:sp>
      <p:sp>
        <p:nvSpPr>
          <p:cNvPr id="46083" name="AutoShape 3" descr="高考资源网( www.ks5u.com)，中国最大的高考网站，您身边的高考专家。"/>
          <p:cNvSpPr/>
          <p:nvPr/>
        </p:nvSpPr>
        <p:spPr bwMode="auto">
          <a:xfrm>
            <a:off x="2627313" y="1700213"/>
            <a:ext cx="342900" cy="1584325"/>
          </a:xfrm>
          <a:prstGeom prst="leftBrace">
            <a:avLst>
              <a:gd name="adj1" fmla="val 38503"/>
              <a:gd name="adj2" fmla="val 50000"/>
            </a:avLst>
          </a:prstGeom>
          <a:noFill/>
          <a:ln w="5080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Times New Roman" panose="02020603050405020304"/>
            </a:endParaRPr>
          </a:p>
        </p:txBody>
      </p:sp>
      <p:sp>
        <p:nvSpPr>
          <p:cNvPr id="46084" name="AutoShape 4" descr="高考资源网( www.ks5u.com)，中国最大的高考网站，您身边的高考专家。"/>
          <p:cNvSpPr/>
          <p:nvPr/>
        </p:nvSpPr>
        <p:spPr bwMode="auto">
          <a:xfrm>
            <a:off x="2555875" y="4292600"/>
            <a:ext cx="393700" cy="1657350"/>
          </a:xfrm>
          <a:prstGeom prst="leftBrace">
            <a:avLst>
              <a:gd name="adj1" fmla="val 35081"/>
              <a:gd name="adj2" fmla="val 50000"/>
            </a:avLst>
          </a:prstGeom>
          <a:noFill/>
          <a:ln w="5080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Times New Roman" panose="02020603050405020304"/>
            </a:endParaRPr>
          </a:p>
        </p:txBody>
      </p:sp>
      <p:sp>
        <p:nvSpPr>
          <p:cNvPr id="46085" name="AutoShape 5" descr="高考资源网( www.ks5u.com)，中国最大的高考网站，您身边的高考专家。"/>
          <p:cNvSpPr/>
          <p:nvPr/>
        </p:nvSpPr>
        <p:spPr bwMode="auto">
          <a:xfrm>
            <a:off x="8027988" y="2349500"/>
            <a:ext cx="296862" cy="2808288"/>
          </a:xfrm>
          <a:prstGeom prst="rightBrace">
            <a:avLst>
              <a:gd name="adj1" fmla="val 78833"/>
              <a:gd name="adj2" fmla="val 50000"/>
            </a:avLst>
          </a:prstGeom>
          <a:noFill/>
          <a:ln w="50800">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Times New Roman" panose="02020603050405020304"/>
            </a:endParaRPr>
          </a:p>
        </p:txBody>
      </p:sp>
      <p:sp>
        <p:nvSpPr>
          <p:cNvPr id="46086" name="Rectangle 6"/>
          <p:cNvSpPr>
            <a:spLocks noChangeArrowheads="1"/>
          </p:cNvSpPr>
          <p:nvPr/>
        </p:nvSpPr>
        <p:spPr bwMode="auto">
          <a:xfrm>
            <a:off x="323850" y="260648"/>
            <a:ext cx="3816350" cy="5794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1" lang="zh-CN" altLang="en-US" sz="3200" b="1" dirty="0">
                <a:solidFill>
                  <a:srgbClr val="0000CC"/>
                </a:solidFill>
                <a:latin typeface="Times New Roman" panose="02020603050405020304"/>
                <a:ea typeface="黑体" panose="02010609060101010101" pitchFamily="49" charset="-122"/>
              </a:rPr>
              <a:t>能量流动特点应用：</a:t>
            </a:r>
            <a:endParaRPr kumimoji="1" lang="zh-CN" altLang="en-US" sz="3200" b="1" dirty="0">
              <a:solidFill>
                <a:srgbClr val="0000CC"/>
              </a:solidFill>
              <a:latin typeface="Times New Roman" panose="02020603050405020304"/>
              <a:ea typeface="黑体" panose="02010609060101010101" pitchFamily="49" charset="-122"/>
            </a:endParaRPr>
          </a:p>
        </p:txBody>
      </p:sp>
      <p:sp>
        <p:nvSpPr>
          <p:cNvPr id="46087" name="Rectangle 7"/>
          <p:cNvSpPr>
            <a:spLocks noChangeArrowheads="1"/>
          </p:cNvSpPr>
          <p:nvPr/>
        </p:nvSpPr>
        <p:spPr bwMode="auto">
          <a:xfrm>
            <a:off x="2843213" y="1484313"/>
            <a:ext cx="3600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1" lang="zh-CN" altLang="en-US" sz="2800" b="1">
                <a:latin typeface="Times New Roman" panose="02020603050405020304"/>
                <a:ea typeface="黑体" panose="02010609060101010101" pitchFamily="49" charset="-122"/>
              </a:rPr>
              <a:t>选</a:t>
            </a:r>
            <a:r>
              <a:rPr kumimoji="1" lang="en-US" altLang="zh-CN" sz="2800" b="1">
                <a:latin typeface="Times New Roman" panose="02020603050405020304"/>
                <a:ea typeface="黑体" panose="02010609060101010101" pitchFamily="49" charset="-122"/>
              </a:rPr>
              <a:t>______</a:t>
            </a:r>
            <a:r>
              <a:rPr kumimoji="1" lang="zh-CN" altLang="en-US" sz="2800" b="1">
                <a:latin typeface="Times New Roman" panose="02020603050405020304"/>
                <a:ea typeface="黑体" panose="02010609060101010101" pitchFamily="49" charset="-122"/>
              </a:rPr>
              <a:t>的食物链             </a:t>
            </a:r>
            <a:endParaRPr kumimoji="1" lang="zh-CN" altLang="en-US" sz="2800" b="1">
              <a:latin typeface="Times New Roman" panose="02020603050405020304"/>
              <a:ea typeface="黑体" panose="02010609060101010101" pitchFamily="49" charset="-122"/>
            </a:endParaRPr>
          </a:p>
        </p:txBody>
      </p:sp>
      <p:sp>
        <p:nvSpPr>
          <p:cNvPr id="46088" name="Rectangle 8"/>
          <p:cNvSpPr>
            <a:spLocks noChangeArrowheads="1"/>
          </p:cNvSpPr>
          <p:nvPr/>
        </p:nvSpPr>
        <p:spPr bwMode="auto">
          <a:xfrm>
            <a:off x="2790825" y="5502275"/>
            <a:ext cx="2867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1" lang="zh-CN" altLang="en-US" sz="2800" b="1">
                <a:latin typeface="Times New Roman" panose="02020603050405020304"/>
                <a:ea typeface="黑体" panose="02010609060101010101" pitchFamily="49" charset="-122"/>
              </a:rPr>
              <a:t>选传递效率</a:t>
            </a:r>
            <a:r>
              <a:rPr kumimoji="1" lang="en-US" altLang="zh-CN" sz="2800" b="1">
                <a:latin typeface="Times New Roman" panose="02020603050405020304"/>
                <a:ea typeface="黑体" panose="02010609060101010101" pitchFamily="49" charset="-122"/>
              </a:rPr>
              <a:t>_____</a:t>
            </a:r>
            <a:endParaRPr kumimoji="1" lang="en-US" altLang="zh-CN" sz="2800" b="1">
              <a:latin typeface="Times New Roman" panose="02020603050405020304"/>
              <a:ea typeface="黑体" panose="02010609060101010101" pitchFamily="49" charset="-122"/>
            </a:endParaRPr>
          </a:p>
        </p:txBody>
      </p:sp>
      <p:sp>
        <p:nvSpPr>
          <p:cNvPr id="46089" name="Rectangle 9"/>
          <p:cNvSpPr>
            <a:spLocks noChangeArrowheads="1"/>
          </p:cNvSpPr>
          <p:nvPr/>
        </p:nvSpPr>
        <p:spPr bwMode="auto">
          <a:xfrm>
            <a:off x="323850" y="3213100"/>
            <a:ext cx="57626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latin typeface="Times New Roman" panose="02020603050405020304"/>
                <a:ea typeface="黑体" panose="02010609060101010101" pitchFamily="49" charset="-122"/>
              </a:rPr>
              <a:t>生产者</a:t>
            </a:r>
            <a:endParaRPr kumimoji="1" lang="zh-CN" altLang="en-US" sz="2800" b="1">
              <a:latin typeface="Times New Roman" panose="02020603050405020304"/>
              <a:ea typeface="黑体" panose="02010609060101010101" pitchFamily="49" charset="-122"/>
            </a:endParaRPr>
          </a:p>
        </p:txBody>
      </p:sp>
      <p:sp>
        <p:nvSpPr>
          <p:cNvPr id="46090" name="Rectangle 10"/>
          <p:cNvSpPr>
            <a:spLocks noChangeArrowheads="1"/>
          </p:cNvSpPr>
          <p:nvPr/>
        </p:nvSpPr>
        <p:spPr bwMode="auto">
          <a:xfrm>
            <a:off x="1116013" y="220503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1">
                <a:latin typeface="Times New Roman" panose="02020603050405020304"/>
                <a:ea typeface="黑体" panose="02010609060101010101" pitchFamily="49" charset="-122"/>
              </a:rPr>
              <a:t>最</a:t>
            </a:r>
            <a:r>
              <a:rPr kumimoji="1" lang="zh-CN" altLang="en-US" sz="2800" b="1">
                <a:solidFill>
                  <a:srgbClr val="FF0000"/>
                </a:solidFill>
                <a:latin typeface="Times New Roman" panose="02020603050405020304"/>
                <a:ea typeface="黑体" panose="02010609060101010101" pitchFamily="49" charset="-122"/>
              </a:rPr>
              <a:t>少</a:t>
            </a:r>
            <a:r>
              <a:rPr kumimoji="1" lang="zh-CN" altLang="en-US" sz="2800" b="1">
                <a:latin typeface="Times New Roman" panose="02020603050405020304"/>
                <a:ea typeface="黑体" panose="02010609060101010101" pitchFamily="49" charset="-122"/>
              </a:rPr>
              <a:t>消耗</a:t>
            </a:r>
            <a:endParaRPr kumimoji="1" lang="zh-CN" altLang="en-US" sz="2800" b="1">
              <a:latin typeface="Times New Roman" panose="02020603050405020304"/>
              <a:ea typeface="黑体" panose="02010609060101010101" pitchFamily="49" charset="-122"/>
            </a:endParaRPr>
          </a:p>
        </p:txBody>
      </p:sp>
      <p:sp>
        <p:nvSpPr>
          <p:cNvPr id="46091" name="Rectangle 11"/>
          <p:cNvSpPr>
            <a:spLocks noChangeArrowheads="1"/>
          </p:cNvSpPr>
          <p:nvPr/>
        </p:nvSpPr>
        <p:spPr bwMode="auto">
          <a:xfrm>
            <a:off x="2771775" y="2708275"/>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2800" b="1">
                <a:latin typeface="Times New Roman" panose="02020603050405020304"/>
                <a:ea typeface="黑体" panose="02010609060101010101" pitchFamily="49" charset="-122"/>
              </a:rPr>
              <a:t>选传递效率</a:t>
            </a:r>
            <a:r>
              <a:rPr kumimoji="1" lang="en-US" altLang="zh-CN" sz="2800" b="1" u="sng">
                <a:latin typeface="Times New Roman" panose="02020603050405020304"/>
                <a:ea typeface="黑体" panose="02010609060101010101" pitchFamily="49" charset="-122"/>
              </a:rPr>
              <a:t>__   ___</a:t>
            </a:r>
            <a:endParaRPr kumimoji="1" lang="en-US" altLang="zh-CN" sz="2800" b="1" u="sng">
              <a:latin typeface="Times New Roman" panose="02020603050405020304"/>
              <a:ea typeface="黑体" panose="02010609060101010101" pitchFamily="49" charset="-122"/>
            </a:endParaRPr>
          </a:p>
        </p:txBody>
      </p:sp>
      <p:sp>
        <p:nvSpPr>
          <p:cNvPr id="46092" name="Rectangle 12"/>
          <p:cNvSpPr>
            <a:spLocks noChangeArrowheads="1"/>
          </p:cNvSpPr>
          <p:nvPr/>
        </p:nvSpPr>
        <p:spPr bwMode="auto">
          <a:xfrm>
            <a:off x="8316913" y="2781300"/>
            <a:ext cx="1042987"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2800" b="1">
                <a:latin typeface="Times New Roman" panose="02020603050405020304"/>
                <a:ea typeface="黑体" panose="02010609060101010101" pitchFamily="49" charset="-122"/>
              </a:rPr>
              <a:t>消</a:t>
            </a:r>
            <a:endParaRPr kumimoji="1" lang="zh-CN" altLang="en-US" sz="2800" b="1">
              <a:latin typeface="Times New Roman" panose="02020603050405020304"/>
              <a:ea typeface="黑体" panose="02010609060101010101" pitchFamily="49" charset="-122"/>
            </a:endParaRPr>
          </a:p>
          <a:p>
            <a:pPr eaLnBrk="0" hangingPunct="0">
              <a:spcBef>
                <a:spcPct val="50000"/>
              </a:spcBef>
            </a:pPr>
            <a:r>
              <a:rPr kumimoji="1" lang="zh-CN" altLang="en-US" sz="2800" b="1">
                <a:latin typeface="Times New Roman" panose="02020603050405020304"/>
                <a:ea typeface="黑体" panose="02010609060101010101" pitchFamily="49" charset="-122"/>
              </a:rPr>
              <a:t>费</a:t>
            </a:r>
            <a:endParaRPr kumimoji="1" lang="zh-CN" altLang="en-US" sz="2800" b="1">
              <a:latin typeface="Times New Roman" panose="02020603050405020304"/>
              <a:ea typeface="黑体" panose="02010609060101010101" pitchFamily="49" charset="-122"/>
            </a:endParaRPr>
          </a:p>
          <a:p>
            <a:pPr eaLnBrk="0" hangingPunct="0">
              <a:spcBef>
                <a:spcPct val="50000"/>
              </a:spcBef>
            </a:pPr>
            <a:r>
              <a:rPr kumimoji="1" lang="zh-CN" altLang="en-US" sz="2800" b="1">
                <a:latin typeface="Times New Roman" panose="02020603050405020304"/>
                <a:ea typeface="黑体" panose="02010609060101010101" pitchFamily="49" charset="-122"/>
              </a:rPr>
              <a:t>者</a:t>
            </a:r>
            <a:endParaRPr kumimoji="1" lang="zh-CN" altLang="en-US" sz="2800" b="1">
              <a:latin typeface="Times New Roman" panose="02020603050405020304"/>
              <a:ea typeface="黑体" panose="02010609060101010101" pitchFamily="49" charset="-122"/>
            </a:endParaRPr>
          </a:p>
          <a:p>
            <a:pPr eaLnBrk="0" hangingPunct="0">
              <a:spcBef>
                <a:spcPct val="50000"/>
              </a:spcBef>
            </a:pPr>
            <a:endParaRPr kumimoji="1" lang="zh-CN" altLang="en-US" sz="2800" b="1">
              <a:latin typeface="Times New Roman" panose="02020603050405020304"/>
              <a:ea typeface="黑体" panose="02010609060101010101" pitchFamily="49" charset="-122"/>
            </a:endParaRPr>
          </a:p>
        </p:txBody>
      </p:sp>
      <p:sp>
        <p:nvSpPr>
          <p:cNvPr id="46093" name="Rectangle 13"/>
          <p:cNvSpPr>
            <a:spLocks noChangeArrowheads="1"/>
          </p:cNvSpPr>
          <p:nvPr/>
        </p:nvSpPr>
        <p:spPr bwMode="auto">
          <a:xfrm>
            <a:off x="1116013" y="4745038"/>
            <a:ext cx="1800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latin typeface="Times New Roman" panose="02020603050405020304"/>
                <a:ea typeface="黑体" panose="02010609060101010101" pitchFamily="49" charset="-122"/>
              </a:rPr>
              <a:t>最</a:t>
            </a:r>
            <a:r>
              <a:rPr kumimoji="1" lang="zh-CN" altLang="en-US" sz="2800" b="1">
                <a:solidFill>
                  <a:srgbClr val="FF0000"/>
                </a:solidFill>
                <a:latin typeface="Times New Roman" panose="02020603050405020304"/>
                <a:ea typeface="黑体" panose="02010609060101010101" pitchFamily="49" charset="-122"/>
              </a:rPr>
              <a:t>大</a:t>
            </a:r>
            <a:r>
              <a:rPr kumimoji="1" lang="zh-CN" altLang="en-US" sz="2800" b="1">
                <a:latin typeface="Times New Roman" panose="02020603050405020304"/>
                <a:ea typeface="黑体" panose="02010609060101010101" pitchFamily="49" charset="-122"/>
              </a:rPr>
              <a:t>消耗</a:t>
            </a:r>
            <a:endParaRPr kumimoji="1" lang="zh-CN" altLang="en-US" sz="2800" b="1">
              <a:latin typeface="Times New Roman" panose="02020603050405020304"/>
              <a:ea typeface="黑体" panose="02010609060101010101" pitchFamily="49" charset="-122"/>
            </a:endParaRPr>
          </a:p>
        </p:txBody>
      </p:sp>
      <p:sp>
        <p:nvSpPr>
          <p:cNvPr id="46094" name="Rectangle 14"/>
          <p:cNvSpPr>
            <a:spLocks noChangeArrowheads="1"/>
          </p:cNvSpPr>
          <p:nvPr/>
        </p:nvSpPr>
        <p:spPr bwMode="auto">
          <a:xfrm>
            <a:off x="6443663" y="2060575"/>
            <a:ext cx="1800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latin typeface="Times New Roman" panose="02020603050405020304"/>
                <a:ea typeface="黑体" panose="02010609060101010101" pitchFamily="49" charset="-122"/>
              </a:rPr>
              <a:t>获得最</a:t>
            </a:r>
            <a:r>
              <a:rPr kumimoji="1" lang="zh-CN" altLang="en-US" sz="2800" b="1">
                <a:solidFill>
                  <a:srgbClr val="FF0000"/>
                </a:solidFill>
                <a:latin typeface="Times New Roman" panose="02020603050405020304"/>
                <a:ea typeface="黑体" panose="02010609060101010101" pitchFamily="49" charset="-122"/>
              </a:rPr>
              <a:t>多</a:t>
            </a:r>
            <a:endParaRPr kumimoji="1" lang="zh-CN" altLang="en-US" sz="2800" b="1">
              <a:solidFill>
                <a:srgbClr val="FF0000"/>
              </a:solidFill>
              <a:latin typeface="Times New Roman" panose="02020603050405020304"/>
              <a:ea typeface="黑体" panose="02010609060101010101" pitchFamily="49" charset="-122"/>
            </a:endParaRPr>
          </a:p>
        </p:txBody>
      </p:sp>
      <p:sp>
        <p:nvSpPr>
          <p:cNvPr id="46095" name="Rectangle 15"/>
          <p:cNvSpPr>
            <a:spLocks noChangeArrowheads="1"/>
          </p:cNvSpPr>
          <p:nvPr/>
        </p:nvSpPr>
        <p:spPr bwMode="auto">
          <a:xfrm>
            <a:off x="6372225" y="4868863"/>
            <a:ext cx="1871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latin typeface="Times New Roman" panose="02020603050405020304"/>
                <a:ea typeface="黑体" panose="02010609060101010101" pitchFamily="49" charset="-122"/>
              </a:rPr>
              <a:t>获得最</a:t>
            </a:r>
            <a:r>
              <a:rPr kumimoji="1" lang="zh-CN" altLang="en-US" sz="2800" b="1">
                <a:solidFill>
                  <a:srgbClr val="FF0000"/>
                </a:solidFill>
                <a:latin typeface="Times New Roman" panose="02020603050405020304"/>
                <a:ea typeface="黑体" panose="02010609060101010101" pitchFamily="49" charset="-122"/>
              </a:rPr>
              <a:t>少</a:t>
            </a:r>
            <a:endParaRPr kumimoji="1" lang="zh-CN" altLang="en-US" sz="2800" b="1">
              <a:solidFill>
                <a:srgbClr val="FF0000"/>
              </a:solidFill>
              <a:latin typeface="Times New Roman" panose="02020603050405020304"/>
              <a:ea typeface="黑体" panose="02010609060101010101" pitchFamily="49" charset="-122"/>
            </a:endParaRPr>
          </a:p>
        </p:txBody>
      </p:sp>
      <p:sp>
        <p:nvSpPr>
          <p:cNvPr id="46096" name="Rectangle 16"/>
          <p:cNvSpPr>
            <a:spLocks noChangeArrowheads="1"/>
          </p:cNvSpPr>
          <p:nvPr/>
        </p:nvSpPr>
        <p:spPr bwMode="auto">
          <a:xfrm>
            <a:off x="2843213" y="4149725"/>
            <a:ext cx="3168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zh-CN" altLang="en-US" sz="2800" b="1">
                <a:latin typeface="Times New Roman" panose="02020603050405020304"/>
                <a:ea typeface="黑体" panose="02010609060101010101" pitchFamily="49" charset="-122"/>
              </a:rPr>
              <a:t>选</a:t>
            </a:r>
            <a:r>
              <a:rPr kumimoji="1" lang="en-US" altLang="zh-CN" sz="2800" b="1">
                <a:latin typeface="Times New Roman" panose="02020603050405020304"/>
                <a:ea typeface="黑体" panose="02010609060101010101" pitchFamily="49" charset="-122"/>
              </a:rPr>
              <a:t>______</a:t>
            </a:r>
            <a:r>
              <a:rPr kumimoji="1" lang="zh-CN" altLang="en-US" sz="2800" b="1">
                <a:latin typeface="Times New Roman" panose="02020603050405020304"/>
                <a:ea typeface="黑体" panose="02010609060101010101" pitchFamily="49" charset="-122"/>
              </a:rPr>
              <a:t>的食物链</a:t>
            </a:r>
            <a:endParaRPr kumimoji="1" lang="zh-CN" altLang="en-US" sz="2800" b="1">
              <a:latin typeface="Times New Roman" panose="02020603050405020304"/>
              <a:ea typeface="黑体" panose="02010609060101010101" pitchFamily="49" charset="-122"/>
            </a:endParaRPr>
          </a:p>
        </p:txBody>
      </p:sp>
      <p:sp>
        <p:nvSpPr>
          <p:cNvPr id="46097" name="Text Box 17"/>
          <p:cNvSpPr txBox="1">
            <a:spLocks noChangeArrowheads="1"/>
          </p:cNvSpPr>
          <p:nvPr/>
        </p:nvSpPr>
        <p:spPr bwMode="auto">
          <a:xfrm>
            <a:off x="3203575" y="1484313"/>
            <a:ext cx="2592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000099"/>
                </a:solidFill>
                <a:latin typeface="Times New Roman" panose="02020603050405020304"/>
                <a:ea typeface="黑体" panose="02010609060101010101" pitchFamily="49" charset="-122"/>
              </a:rPr>
              <a:t>  </a:t>
            </a:r>
            <a:r>
              <a:rPr kumimoji="1" lang="zh-CN" altLang="en-US" sz="2800" b="1">
                <a:solidFill>
                  <a:srgbClr val="FF0000"/>
                </a:solidFill>
                <a:latin typeface="Times New Roman" panose="02020603050405020304"/>
                <a:ea typeface="黑体" panose="02010609060101010101" pitchFamily="49" charset="-122"/>
              </a:rPr>
              <a:t>最短</a:t>
            </a:r>
            <a:endParaRPr kumimoji="1" lang="zh-CN" altLang="en-US" sz="2800" b="1">
              <a:solidFill>
                <a:srgbClr val="FF0000"/>
              </a:solidFill>
              <a:latin typeface="Times New Roman" panose="02020603050405020304"/>
              <a:ea typeface="黑体" panose="02010609060101010101" pitchFamily="49" charset="-122"/>
            </a:endParaRPr>
          </a:p>
        </p:txBody>
      </p:sp>
      <p:sp>
        <p:nvSpPr>
          <p:cNvPr id="46098" name="Text Box 18"/>
          <p:cNvSpPr txBox="1">
            <a:spLocks noChangeArrowheads="1"/>
          </p:cNvSpPr>
          <p:nvPr/>
        </p:nvSpPr>
        <p:spPr bwMode="auto">
          <a:xfrm>
            <a:off x="3419475" y="4149725"/>
            <a:ext cx="2016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0000"/>
                </a:solidFill>
                <a:latin typeface="Times New Roman" panose="02020603050405020304"/>
                <a:ea typeface="黑体" panose="02010609060101010101" pitchFamily="49" charset="-122"/>
              </a:rPr>
              <a:t>最长</a:t>
            </a:r>
            <a:endParaRPr kumimoji="1" lang="zh-CN" altLang="en-US" sz="2800" b="1">
              <a:solidFill>
                <a:srgbClr val="FF0000"/>
              </a:solidFill>
              <a:latin typeface="Times New Roman" panose="02020603050405020304"/>
              <a:ea typeface="黑体" panose="02010609060101010101" pitchFamily="49" charset="-122"/>
            </a:endParaRPr>
          </a:p>
        </p:txBody>
      </p:sp>
      <p:sp>
        <p:nvSpPr>
          <p:cNvPr id="46099" name="Text Box 19"/>
          <p:cNvSpPr txBox="1">
            <a:spLocks noChangeArrowheads="1"/>
          </p:cNvSpPr>
          <p:nvPr/>
        </p:nvSpPr>
        <p:spPr bwMode="auto">
          <a:xfrm>
            <a:off x="4648200" y="26670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a:solidFill>
                  <a:srgbClr val="FF0000"/>
                </a:solidFill>
                <a:latin typeface="Times New Roman" panose="02020603050405020304"/>
                <a:ea typeface="宋体" panose="02010600030101010101" pitchFamily="2" charset="-122"/>
              </a:rPr>
              <a:t>20%</a:t>
            </a:r>
            <a:r>
              <a:rPr kumimoji="1" lang="zh-CN" altLang="en-US" sz="2800" b="1">
                <a:solidFill>
                  <a:srgbClr val="FF0000"/>
                </a:solidFill>
                <a:latin typeface="Times New Roman" panose="02020603050405020304"/>
                <a:ea typeface="黑体" panose="02010609060101010101" pitchFamily="49" charset="-122"/>
              </a:rPr>
              <a:t>最大</a:t>
            </a:r>
            <a:endParaRPr kumimoji="1" lang="zh-CN" altLang="en-US" sz="2800" b="1">
              <a:solidFill>
                <a:srgbClr val="FF0000"/>
              </a:solidFill>
              <a:latin typeface="Times New Roman" panose="02020603050405020304"/>
              <a:ea typeface="宋体" panose="02010600030101010101" pitchFamily="2" charset="-122"/>
            </a:endParaRPr>
          </a:p>
        </p:txBody>
      </p:sp>
      <p:sp>
        <p:nvSpPr>
          <p:cNvPr id="46100" name="Text Box 20"/>
          <p:cNvSpPr txBox="1">
            <a:spLocks noChangeArrowheads="1"/>
          </p:cNvSpPr>
          <p:nvPr/>
        </p:nvSpPr>
        <p:spPr bwMode="auto">
          <a:xfrm>
            <a:off x="4648200" y="5410200"/>
            <a:ext cx="2376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a:solidFill>
                  <a:srgbClr val="FF0000"/>
                </a:solidFill>
                <a:latin typeface="Times New Roman" panose="02020603050405020304"/>
                <a:ea typeface="宋体" panose="02010600030101010101" pitchFamily="2" charset="-122"/>
              </a:rPr>
              <a:t>10%</a:t>
            </a:r>
            <a:r>
              <a:rPr kumimoji="1" lang="zh-CN" altLang="en-US" sz="2800" b="1">
                <a:solidFill>
                  <a:srgbClr val="FF0000"/>
                </a:solidFill>
                <a:latin typeface="Times New Roman" panose="02020603050405020304"/>
                <a:ea typeface="黑体" panose="02010609060101010101" pitchFamily="49" charset="-122"/>
              </a:rPr>
              <a:t>最小</a:t>
            </a:r>
            <a:endParaRPr kumimoji="1" lang="zh-CN" altLang="en-US" sz="2800" b="1">
              <a:solidFill>
                <a:srgbClr val="FF0000"/>
              </a:solidFill>
              <a:latin typeface="Times New Roman" panose="02020603050405020304"/>
              <a:ea typeface="黑体" panose="02010609060101010101" pitchFamily="49" charset="-122"/>
            </a:endParaRPr>
          </a:p>
        </p:txBody>
      </p:sp>
      <p:sp>
        <p:nvSpPr>
          <p:cNvPr id="46101" name="Line 21"/>
          <p:cNvSpPr>
            <a:spLocks noChangeShapeType="1"/>
          </p:cNvSpPr>
          <p:nvPr/>
        </p:nvSpPr>
        <p:spPr bwMode="auto">
          <a:xfrm>
            <a:off x="5867400" y="1773238"/>
            <a:ext cx="649288" cy="503237"/>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102" name="Line 22"/>
          <p:cNvSpPr>
            <a:spLocks noChangeShapeType="1"/>
          </p:cNvSpPr>
          <p:nvPr/>
        </p:nvSpPr>
        <p:spPr bwMode="auto">
          <a:xfrm flipV="1">
            <a:off x="6372225" y="2565400"/>
            <a:ext cx="215900" cy="358775"/>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103" name="Line 23"/>
          <p:cNvSpPr>
            <a:spLocks noChangeShapeType="1"/>
          </p:cNvSpPr>
          <p:nvPr/>
        </p:nvSpPr>
        <p:spPr bwMode="auto">
          <a:xfrm>
            <a:off x="5795963" y="4437063"/>
            <a:ext cx="576262" cy="504825"/>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104" name="Line 24"/>
          <p:cNvSpPr>
            <a:spLocks noChangeShapeType="1"/>
          </p:cNvSpPr>
          <p:nvPr/>
        </p:nvSpPr>
        <p:spPr bwMode="auto">
          <a:xfrm flipV="1">
            <a:off x="6300788" y="5445125"/>
            <a:ext cx="358775" cy="288925"/>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7"/>
                                        </p:tgtEl>
                                        <p:attrNameLst>
                                          <p:attrName>style.visibility</p:attrName>
                                        </p:attrNameLst>
                                      </p:cBhvr>
                                      <p:to>
                                        <p:strVal val="visible"/>
                                      </p:to>
                                    </p:set>
                                    <p:animEffect transition="in" filter="box(in)">
                                      <p:cBhvr>
                                        <p:cTn id="7" dur="500"/>
                                        <p:tgtEl>
                                          <p:spTgt spid="460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9"/>
                                        </p:tgtEl>
                                        <p:attrNameLst>
                                          <p:attrName>style.visibility</p:attrName>
                                        </p:attrNameLst>
                                      </p:cBhvr>
                                      <p:to>
                                        <p:strVal val="visible"/>
                                      </p:to>
                                    </p:set>
                                    <p:animEffect transition="in" filter="box(in)">
                                      <p:cBhvr>
                                        <p:cTn id="12" dur="500"/>
                                        <p:tgtEl>
                                          <p:spTgt spid="460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8"/>
                                        </p:tgtEl>
                                        <p:attrNameLst>
                                          <p:attrName>style.visibility</p:attrName>
                                        </p:attrNameLst>
                                      </p:cBhvr>
                                      <p:to>
                                        <p:strVal val="visible"/>
                                      </p:to>
                                    </p:set>
                                    <p:animEffect transition="in" filter="box(in)">
                                      <p:cBhvr>
                                        <p:cTn id="17" dur="500"/>
                                        <p:tgtEl>
                                          <p:spTgt spid="460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100"/>
                                        </p:tgtEl>
                                        <p:attrNameLst>
                                          <p:attrName>style.visibility</p:attrName>
                                        </p:attrNameLst>
                                      </p:cBhvr>
                                      <p:to>
                                        <p:strVal val="visible"/>
                                      </p:to>
                                    </p:set>
                                    <p:animEffect transition="in" filter="box(in)">
                                      <p:cBhvr>
                                        <p:cTn id="22" dur="500"/>
                                        <p:tgtEl>
                                          <p:spTgt spid="46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7" grpId="0"/>
      <p:bldP spid="46098" grpId="0"/>
      <p:bldP spid="46099" grpId="0"/>
      <p:bldP spid="4610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95288" y="1268413"/>
            <a:ext cx="8382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80000"/>
              </a:lnSpc>
              <a:spcBef>
                <a:spcPct val="10000"/>
              </a:spcBef>
            </a:pPr>
            <a:r>
              <a:rPr lang="en-US" altLang="zh-CN" sz="2800" b="1" dirty="0">
                <a:latin typeface="Times New Roman" panose="02020603050405020304"/>
                <a:ea typeface="黑体" panose="02010609060101010101" pitchFamily="49" charset="-122"/>
              </a:rPr>
              <a:t>1</a:t>
            </a:r>
            <a:r>
              <a:rPr lang="zh-CN" altLang="en-US" sz="2800" b="1" dirty="0">
                <a:latin typeface="Times New Roman" panose="02020603050405020304"/>
                <a:ea typeface="黑体" panose="02010609060101010101" pitchFamily="49" charset="-122"/>
              </a:rPr>
              <a:t>、假设一个生态系统的总能量为１００％，按最高传递效率计算，第三营养级和三级消费者所获得的能量应为</a:t>
            </a:r>
            <a:endParaRPr lang="zh-CN" altLang="en-US" sz="2800" b="1" dirty="0">
              <a:latin typeface="Times New Roman" panose="02020603050405020304"/>
              <a:ea typeface="黑体" panose="02010609060101010101" pitchFamily="49" charset="-122"/>
            </a:endParaRPr>
          </a:p>
          <a:p>
            <a:pPr>
              <a:lnSpc>
                <a:spcPct val="180000"/>
              </a:lnSpc>
              <a:spcBef>
                <a:spcPct val="10000"/>
              </a:spcBef>
            </a:pPr>
            <a:r>
              <a:rPr lang="zh-CN" altLang="en-US" sz="2800" b="1" dirty="0">
                <a:latin typeface="Times New Roman" panose="02020603050405020304"/>
                <a:ea typeface="黑体" panose="02010609060101010101" pitchFamily="49" charset="-122"/>
              </a:rPr>
              <a:t>   </a:t>
            </a:r>
            <a:r>
              <a:rPr lang="en-US" altLang="zh-CN" sz="2800" b="1" dirty="0">
                <a:latin typeface="Times New Roman" panose="02020603050405020304"/>
                <a:ea typeface="黑体" panose="02010609060101010101" pitchFamily="49" charset="-122"/>
              </a:rPr>
              <a:t>A.</a:t>
            </a:r>
            <a:r>
              <a:rPr lang="zh-CN" altLang="en-US" sz="2800" b="1" dirty="0">
                <a:latin typeface="Times New Roman" panose="02020603050405020304"/>
                <a:ea typeface="黑体" panose="02010609060101010101" pitchFamily="49" charset="-122"/>
              </a:rPr>
              <a:t>４％和４％　　　　　　</a:t>
            </a:r>
            <a:r>
              <a:rPr lang="en-US" altLang="zh-CN" sz="2800" b="1" dirty="0">
                <a:latin typeface="Times New Roman" panose="02020603050405020304"/>
                <a:ea typeface="黑体" panose="02010609060101010101" pitchFamily="49" charset="-122"/>
              </a:rPr>
              <a:t>B.</a:t>
            </a:r>
            <a:r>
              <a:rPr lang="zh-CN" altLang="en-US" sz="2800" b="1" dirty="0">
                <a:latin typeface="Times New Roman" panose="02020603050405020304"/>
                <a:ea typeface="黑体" panose="02010609060101010101" pitchFamily="49" charset="-122"/>
              </a:rPr>
              <a:t>０</a:t>
            </a:r>
            <a:r>
              <a:rPr lang="en-US" altLang="zh-CN" sz="2800" b="1" dirty="0">
                <a:latin typeface="Times New Roman" panose="02020603050405020304"/>
                <a:ea typeface="黑体" panose="02010609060101010101" pitchFamily="49" charset="-122"/>
              </a:rPr>
              <a:t>.</a:t>
            </a:r>
            <a:r>
              <a:rPr lang="zh-CN" altLang="en-US" sz="2800" b="1" dirty="0">
                <a:latin typeface="Times New Roman" panose="02020603050405020304"/>
                <a:ea typeface="黑体" panose="02010609060101010101" pitchFamily="49" charset="-122"/>
              </a:rPr>
              <a:t>８％和０</a:t>
            </a:r>
            <a:r>
              <a:rPr lang="en-US" altLang="zh-CN" sz="2800" b="1" dirty="0">
                <a:latin typeface="Times New Roman" panose="02020603050405020304"/>
                <a:ea typeface="黑体" panose="02010609060101010101" pitchFamily="49" charset="-122"/>
              </a:rPr>
              <a:t>.</a:t>
            </a:r>
            <a:r>
              <a:rPr lang="zh-CN" altLang="en-US" sz="2800" b="1" dirty="0">
                <a:latin typeface="Times New Roman" panose="02020603050405020304"/>
                <a:ea typeface="黑体" panose="02010609060101010101" pitchFamily="49" charset="-122"/>
              </a:rPr>
              <a:t>８％</a:t>
            </a:r>
            <a:endParaRPr lang="zh-CN" altLang="en-US" sz="2800" b="1" dirty="0">
              <a:latin typeface="Times New Roman" panose="02020603050405020304"/>
              <a:ea typeface="黑体" panose="02010609060101010101" pitchFamily="49" charset="-122"/>
            </a:endParaRPr>
          </a:p>
          <a:p>
            <a:pPr>
              <a:lnSpc>
                <a:spcPct val="180000"/>
              </a:lnSpc>
              <a:spcBef>
                <a:spcPct val="10000"/>
              </a:spcBef>
            </a:pPr>
            <a:r>
              <a:rPr lang="zh-CN" altLang="en-US" sz="2800" b="1" dirty="0">
                <a:latin typeface="Times New Roman" panose="02020603050405020304"/>
                <a:ea typeface="黑体" panose="02010609060101010101" pitchFamily="49" charset="-122"/>
              </a:rPr>
              <a:t>  </a:t>
            </a:r>
            <a:r>
              <a:rPr lang="en-US" altLang="zh-CN" sz="2800" b="1" dirty="0">
                <a:latin typeface="Times New Roman" panose="02020603050405020304"/>
                <a:ea typeface="黑体" panose="02010609060101010101" pitchFamily="49" charset="-122"/>
              </a:rPr>
              <a:t>C .</a:t>
            </a:r>
            <a:r>
              <a:rPr lang="zh-CN" altLang="en-US" sz="2800" b="1" dirty="0">
                <a:latin typeface="Times New Roman" panose="02020603050405020304"/>
                <a:ea typeface="黑体" panose="02010609060101010101" pitchFamily="49" charset="-122"/>
              </a:rPr>
              <a:t>４％和０</a:t>
            </a:r>
            <a:r>
              <a:rPr lang="en-US" altLang="zh-CN" sz="2800" b="1" dirty="0">
                <a:latin typeface="Times New Roman" panose="02020603050405020304"/>
                <a:ea typeface="黑体" panose="02010609060101010101" pitchFamily="49" charset="-122"/>
              </a:rPr>
              <a:t>.</a:t>
            </a:r>
            <a:r>
              <a:rPr lang="zh-CN" altLang="en-US" sz="2800" b="1" dirty="0">
                <a:latin typeface="Times New Roman" panose="02020603050405020304"/>
                <a:ea typeface="黑体" panose="02010609060101010101" pitchFamily="49" charset="-122"/>
              </a:rPr>
              <a:t>８％　　　　   </a:t>
            </a:r>
            <a:r>
              <a:rPr lang="en-US" altLang="zh-CN" sz="2800" b="1" dirty="0">
                <a:latin typeface="Times New Roman" panose="02020603050405020304"/>
                <a:ea typeface="黑体" panose="02010609060101010101" pitchFamily="49" charset="-122"/>
              </a:rPr>
              <a:t>D.</a:t>
            </a:r>
            <a:r>
              <a:rPr lang="zh-CN" altLang="en-US" sz="2800" b="1" dirty="0">
                <a:latin typeface="Times New Roman" panose="02020603050405020304"/>
                <a:ea typeface="黑体" panose="02010609060101010101" pitchFamily="49" charset="-122"/>
              </a:rPr>
              <a:t>１０％和４％</a:t>
            </a:r>
            <a:endParaRPr lang="zh-CN" altLang="en-US" sz="2800" b="1" dirty="0">
              <a:latin typeface="Times New Roman" panose="02020603050405020304"/>
              <a:ea typeface="黑体" panose="02010609060101010101" pitchFamily="49" charset="-122"/>
            </a:endParaRPr>
          </a:p>
        </p:txBody>
      </p:sp>
      <p:sp>
        <p:nvSpPr>
          <p:cNvPr id="47108" name="Freeform 4"/>
          <p:cNvSpPr/>
          <p:nvPr/>
        </p:nvSpPr>
        <p:spPr bwMode="auto">
          <a:xfrm>
            <a:off x="611188" y="4797425"/>
            <a:ext cx="720725" cy="527050"/>
          </a:xfrm>
          <a:custGeom>
            <a:avLst/>
            <a:gdLst>
              <a:gd name="T0" fmla="*/ 0 w 454"/>
              <a:gd name="T1" fmla="*/ 90 h 332"/>
              <a:gd name="T2" fmla="*/ 227 w 454"/>
              <a:gd name="T3" fmla="*/ 317 h 332"/>
              <a:gd name="T4" fmla="*/ 454 w 454"/>
              <a:gd name="T5" fmla="*/ 0 h 332"/>
            </a:gdLst>
            <a:ahLst/>
            <a:cxnLst>
              <a:cxn ang="0">
                <a:pos x="T0" y="T1"/>
              </a:cxn>
              <a:cxn ang="0">
                <a:pos x="T2" y="T3"/>
              </a:cxn>
              <a:cxn ang="0">
                <a:pos x="T4" y="T5"/>
              </a:cxn>
            </a:cxnLst>
            <a:rect l="0" t="0" r="r" b="b"/>
            <a:pathLst>
              <a:path w="454" h="332">
                <a:moveTo>
                  <a:pt x="0" y="90"/>
                </a:moveTo>
                <a:cubicBezTo>
                  <a:pt x="76" y="211"/>
                  <a:pt x="152" y="332"/>
                  <a:pt x="227" y="317"/>
                </a:cubicBezTo>
                <a:cubicBezTo>
                  <a:pt x="302" y="302"/>
                  <a:pt x="416" y="53"/>
                  <a:pt x="454" y="0"/>
                </a:cubicBezTo>
              </a:path>
            </a:pathLst>
          </a:custGeom>
          <a:noFill/>
          <a:ln w="38100" cmpd="sng">
            <a:solidFill>
              <a:srgbClr val="FF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a:endParaRPr>
          </a:p>
        </p:txBody>
      </p:sp>
      <p:sp>
        <p:nvSpPr>
          <p:cNvPr id="47109" name="Rectangle 5"/>
          <p:cNvSpPr>
            <a:spLocks noChangeArrowheads="1"/>
          </p:cNvSpPr>
          <p:nvPr/>
        </p:nvSpPr>
        <p:spPr bwMode="auto">
          <a:xfrm>
            <a:off x="323850" y="260350"/>
            <a:ext cx="6696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b="1">
                <a:solidFill>
                  <a:srgbClr val="0000CC"/>
                </a:solidFill>
                <a:latin typeface="Times New Roman" panose="02020603050405020304"/>
                <a:ea typeface="黑体" panose="02010609060101010101" pitchFamily="49" charset="-122"/>
              </a:rPr>
              <a:t>能量在食物链中传递的计算：</a:t>
            </a:r>
            <a:endParaRPr kumimoji="1" lang="zh-CN" altLang="en-US" sz="3200" b="1">
              <a:solidFill>
                <a:srgbClr val="0000CC"/>
              </a:solidFill>
              <a:latin typeface="Times New Roman" panose="02020603050405020304"/>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3568" y="188640"/>
            <a:ext cx="320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400" dirty="0">
                <a:solidFill>
                  <a:srgbClr val="FF0000"/>
                </a:solidFill>
                <a:latin typeface="Times New Roman" panose="02020603050405020304"/>
                <a:ea typeface="隶书" panose="02010509060101010101" pitchFamily="49" charset="-122"/>
              </a:rPr>
              <a:t>温故而知新</a:t>
            </a:r>
            <a:endParaRPr lang="zh-CN" altLang="en-US" sz="4400" dirty="0">
              <a:solidFill>
                <a:srgbClr val="FF0000"/>
              </a:solidFill>
              <a:latin typeface="Times New Roman" panose="02020603050405020304"/>
              <a:ea typeface="隶书" panose="02010509060101010101" pitchFamily="49" charset="-122"/>
            </a:endParaRPr>
          </a:p>
        </p:txBody>
      </p:sp>
      <p:sp>
        <p:nvSpPr>
          <p:cNvPr id="7172" name="Text Box 4"/>
          <p:cNvSpPr txBox="1">
            <a:spLocks noChangeArrowheads="1"/>
          </p:cNvSpPr>
          <p:nvPr/>
        </p:nvSpPr>
        <p:spPr bwMode="auto">
          <a:xfrm>
            <a:off x="323850" y="1412776"/>
            <a:ext cx="8532813"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latin typeface="Times New Roman" panose="02020603050405020304"/>
                <a:ea typeface="黑体" panose="02010609060101010101" pitchFamily="49" charset="-122"/>
              </a:rPr>
              <a:t>1.</a:t>
            </a:r>
            <a:r>
              <a:rPr lang="zh-CN" altLang="en-US" sz="2800" b="1" dirty="0">
                <a:latin typeface="Times New Roman" panose="02020603050405020304"/>
                <a:ea typeface="黑体" panose="02010609060101010101" pitchFamily="49" charset="-122"/>
              </a:rPr>
              <a:t>生态系统的结构包括哪两方面？</a:t>
            </a:r>
            <a:endParaRPr lang="zh-CN" altLang="en-US" sz="2800" b="1" dirty="0">
              <a:latin typeface="Times New Roman" panose="02020603050405020304"/>
              <a:ea typeface="黑体" panose="02010609060101010101" pitchFamily="49" charset="-122"/>
            </a:endParaRPr>
          </a:p>
          <a:p>
            <a:pPr>
              <a:spcBef>
                <a:spcPct val="50000"/>
              </a:spcBef>
            </a:pPr>
            <a:endParaRPr lang="zh-CN" altLang="en-US" sz="2800" b="1" dirty="0">
              <a:latin typeface="Times New Roman" panose="02020603050405020304"/>
              <a:ea typeface="黑体" panose="02010609060101010101" pitchFamily="49" charset="-122"/>
            </a:endParaRPr>
          </a:p>
          <a:p>
            <a:pPr>
              <a:spcBef>
                <a:spcPct val="50000"/>
              </a:spcBef>
            </a:pPr>
            <a:r>
              <a:rPr lang="en-US" altLang="zh-CN" sz="2800" b="1" dirty="0">
                <a:latin typeface="Times New Roman" panose="02020603050405020304"/>
                <a:ea typeface="黑体" panose="02010609060101010101" pitchFamily="49" charset="-122"/>
              </a:rPr>
              <a:t>2.</a:t>
            </a:r>
            <a:r>
              <a:rPr lang="zh-CN" altLang="en-US" sz="2800" b="1" dirty="0">
                <a:latin typeface="Times New Roman" panose="02020603050405020304"/>
                <a:ea typeface="黑体" panose="02010609060101010101" pitchFamily="49" charset="-122"/>
              </a:rPr>
              <a:t>生态系统的成分有哪些？</a:t>
            </a:r>
            <a:endParaRPr lang="zh-CN" altLang="en-US" sz="2800" b="1" dirty="0">
              <a:latin typeface="Times New Roman" panose="02020603050405020304"/>
              <a:ea typeface="黑体" panose="02010609060101010101" pitchFamily="49" charset="-122"/>
            </a:endParaRPr>
          </a:p>
          <a:p>
            <a:pPr>
              <a:spcBef>
                <a:spcPct val="50000"/>
              </a:spcBef>
            </a:pPr>
            <a:endParaRPr lang="zh-CN" altLang="en-US" sz="2800" b="1" dirty="0">
              <a:latin typeface="Times New Roman" panose="02020603050405020304"/>
              <a:ea typeface="黑体" panose="02010609060101010101" pitchFamily="49" charset="-122"/>
            </a:endParaRPr>
          </a:p>
          <a:p>
            <a:pPr>
              <a:spcBef>
                <a:spcPct val="50000"/>
              </a:spcBef>
            </a:pPr>
            <a:r>
              <a:rPr lang="en-US" altLang="zh-CN" sz="2800" b="1" dirty="0">
                <a:latin typeface="Times New Roman" panose="02020603050405020304"/>
                <a:ea typeface="黑体" panose="02010609060101010101" pitchFamily="49" charset="-122"/>
              </a:rPr>
              <a:t>3.</a:t>
            </a:r>
            <a:r>
              <a:rPr lang="zh-CN" altLang="en-US" sz="2800" b="1" dirty="0">
                <a:latin typeface="Times New Roman" panose="02020603050405020304"/>
                <a:ea typeface="黑体" panose="02010609060101010101" pitchFamily="49" charset="-122"/>
              </a:rPr>
              <a:t>生态系统的营养结构是什么</a:t>
            </a:r>
            <a:r>
              <a:rPr lang="en-US" altLang="zh-CN" sz="2800" b="1" dirty="0">
                <a:latin typeface="Times New Roman" panose="02020603050405020304"/>
                <a:ea typeface="黑体" panose="02010609060101010101" pitchFamily="49" charset="-122"/>
              </a:rPr>
              <a:t>?</a:t>
            </a:r>
            <a:endParaRPr lang="en-US" altLang="zh-CN" sz="2800" b="1" dirty="0">
              <a:latin typeface="Times New Roman" panose="02020603050405020304"/>
              <a:ea typeface="黑体" panose="02010609060101010101" pitchFamily="49" charset="-122"/>
            </a:endParaRPr>
          </a:p>
          <a:p>
            <a:pPr>
              <a:spcBef>
                <a:spcPct val="50000"/>
              </a:spcBef>
            </a:pPr>
            <a:endParaRPr lang="en-US" altLang="zh-CN" sz="2800" b="1" dirty="0">
              <a:latin typeface="Times New Roman" panose="02020603050405020304"/>
              <a:ea typeface="黑体" panose="02010609060101010101" pitchFamily="49" charset="-122"/>
            </a:endParaRPr>
          </a:p>
          <a:p>
            <a:r>
              <a:rPr lang="en-US" altLang="zh-CN" sz="2800" b="1" dirty="0">
                <a:latin typeface="Times New Roman" panose="02020603050405020304"/>
                <a:ea typeface="黑体" panose="02010609060101010101" pitchFamily="49" charset="-122"/>
              </a:rPr>
              <a:t>4</a:t>
            </a:r>
            <a:r>
              <a:rPr lang="zh-CN" altLang="en-US" sz="2800" b="1" dirty="0">
                <a:latin typeface="Times New Roman" panose="02020603050405020304"/>
                <a:ea typeface="黑体" panose="02010609060101010101" pitchFamily="49" charset="-122"/>
              </a:rPr>
              <a:t>生态系统</a:t>
            </a:r>
            <a:r>
              <a:rPr lang="zh-CN" altLang="en-US" sz="2800" b="1" dirty="0" smtClean="0">
                <a:latin typeface="Times New Roman" panose="02020603050405020304"/>
                <a:ea typeface="黑体" panose="02010609060101010101" pitchFamily="49" charset="-122"/>
              </a:rPr>
              <a:t>的功能？</a:t>
            </a:r>
            <a:endParaRPr lang="zh-CN" altLang="en-US" sz="2800" b="1" dirty="0">
              <a:latin typeface="Times New Roman" panose="02020603050405020304"/>
              <a:ea typeface="黑体" panose="02010609060101010101" pitchFamily="49" charset="-122"/>
            </a:endParaRPr>
          </a:p>
        </p:txBody>
      </p:sp>
      <p:sp>
        <p:nvSpPr>
          <p:cNvPr id="7173" name="Text Box 5"/>
          <p:cNvSpPr txBox="1">
            <a:spLocks noChangeArrowheads="1"/>
          </p:cNvSpPr>
          <p:nvPr/>
        </p:nvSpPr>
        <p:spPr bwMode="auto">
          <a:xfrm>
            <a:off x="755650" y="2060476"/>
            <a:ext cx="71287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b="1" dirty="0">
                <a:solidFill>
                  <a:srgbClr val="0000FF"/>
                </a:solidFill>
                <a:latin typeface="Times New Roman" panose="02020603050405020304"/>
                <a:ea typeface="隶书" panose="02010509060101010101" pitchFamily="49" charset="-122"/>
              </a:rPr>
              <a:t>生态系统</a:t>
            </a:r>
            <a:r>
              <a:rPr lang="zh-CN" altLang="en-US" sz="2800" b="1" dirty="0" smtClean="0">
                <a:solidFill>
                  <a:srgbClr val="0000FF"/>
                </a:solidFill>
                <a:latin typeface="Times New Roman" panose="02020603050405020304"/>
                <a:ea typeface="隶书" panose="02010509060101010101" pitchFamily="49" charset="-122"/>
              </a:rPr>
              <a:t>的</a:t>
            </a:r>
            <a:r>
              <a:rPr lang="zh-CN" altLang="en-US" sz="2800" b="1" dirty="0">
                <a:solidFill>
                  <a:srgbClr val="0000FF"/>
                </a:solidFill>
                <a:latin typeface="Times New Roman" panose="02020603050405020304"/>
                <a:ea typeface="隶书" panose="02010509060101010101" pitchFamily="49" charset="-122"/>
              </a:rPr>
              <a:t>组成</a:t>
            </a:r>
            <a:r>
              <a:rPr lang="zh-CN" altLang="en-US" sz="2800" b="1" dirty="0" smtClean="0">
                <a:solidFill>
                  <a:srgbClr val="0000FF"/>
                </a:solidFill>
                <a:latin typeface="Times New Roman" panose="02020603050405020304"/>
                <a:ea typeface="隶书" panose="02010509060101010101" pitchFamily="49" charset="-122"/>
              </a:rPr>
              <a:t>成分</a:t>
            </a:r>
            <a:r>
              <a:rPr lang="en-US" altLang="zh-CN" sz="2800" b="1" dirty="0">
                <a:solidFill>
                  <a:srgbClr val="0000FF"/>
                </a:solidFill>
                <a:latin typeface="Times New Roman" panose="02020603050405020304"/>
                <a:ea typeface="隶书" panose="02010509060101010101" pitchFamily="49" charset="-122"/>
              </a:rPr>
              <a:t>,</a:t>
            </a:r>
            <a:r>
              <a:rPr lang="zh-CN" altLang="en-US" sz="2800" b="1" dirty="0">
                <a:solidFill>
                  <a:srgbClr val="0000FF"/>
                </a:solidFill>
                <a:latin typeface="Times New Roman" panose="02020603050405020304"/>
                <a:ea typeface="隶书" panose="02010509060101010101" pitchFamily="49" charset="-122"/>
              </a:rPr>
              <a:t>生态系统的营养结构</a:t>
            </a:r>
            <a:endParaRPr lang="zh-CN" altLang="en-US" sz="2800" b="1" dirty="0">
              <a:solidFill>
                <a:srgbClr val="0000FF"/>
              </a:solidFill>
              <a:latin typeface="Times New Roman" panose="02020603050405020304"/>
              <a:ea typeface="隶书" panose="02010509060101010101" pitchFamily="49" charset="-122"/>
            </a:endParaRPr>
          </a:p>
        </p:txBody>
      </p:sp>
      <p:sp>
        <p:nvSpPr>
          <p:cNvPr id="7174" name="Text Box 6"/>
          <p:cNvSpPr txBox="1">
            <a:spLocks noChangeArrowheads="1"/>
          </p:cNvSpPr>
          <p:nvPr/>
        </p:nvSpPr>
        <p:spPr bwMode="auto">
          <a:xfrm>
            <a:off x="755650" y="3357464"/>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0000FF"/>
                </a:solidFill>
                <a:latin typeface="Times New Roman" panose="02020603050405020304"/>
                <a:ea typeface="隶书" panose="02010509060101010101" pitchFamily="49" charset="-122"/>
              </a:rPr>
              <a:t>生产者、消费者、分解者、非生物的物质和能量</a:t>
            </a:r>
            <a:endParaRPr lang="zh-CN" altLang="en-US" sz="2800" b="1">
              <a:solidFill>
                <a:srgbClr val="0000FF"/>
              </a:solidFill>
              <a:latin typeface="Times New Roman" panose="02020603050405020304"/>
              <a:ea typeface="隶书" panose="02010509060101010101" pitchFamily="49" charset="-122"/>
            </a:endParaRPr>
          </a:p>
        </p:txBody>
      </p:sp>
      <p:sp>
        <p:nvSpPr>
          <p:cNvPr id="7175" name="Text Box 7"/>
          <p:cNvSpPr txBox="1">
            <a:spLocks noChangeArrowheads="1"/>
          </p:cNvSpPr>
          <p:nvPr/>
        </p:nvSpPr>
        <p:spPr bwMode="auto">
          <a:xfrm>
            <a:off x="755650" y="4581426"/>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0000FF"/>
                </a:solidFill>
                <a:latin typeface="Times New Roman" panose="02020603050405020304"/>
                <a:ea typeface="隶书" panose="02010509060101010101" pitchFamily="49" charset="-122"/>
              </a:rPr>
              <a:t>食物链和食物网</a:t>
            </a:r>
            <a:endParaRPr lang="zh-CN" altLang="en-US" sz="2800" b="1">
              <a:solidFill>
                <a:srgbClr val="0000FF"/>
              </a:solidFill>
              <a:latin typeface="Times New Roman" panose="02020603050405020304"/>
              <a:ea typeface="隶书" panose="02010509060101010101" pitchFamily="49" charset="-122"/>
            </a:endParaRPr>
          </a:p>
        </p:txBody>
      </p:sp>
      <p:sp>
        <p:nvSpPr>
          <p:cNvPr id="7176" name="Text Box 8"/>
          <p:cNvSpPr txBox="1">
            <a:spLocks noChangeArrowheads="1"/>
          </p:cNvSpPr>
          <p:nvPr/>
        </p:nvSpPr>
        <p:spPr bwMode="auto">
          <a:xfrm>
            <a:off x="755650" y="5949851"/>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sz="2000">
              <a:latin typeface="Times New Roman" panose="02020603050405020304"/>
              <a:ea typeface="宋体" panose="02010600030101010101" pitchFamily="2" charset="-122"/>
            </a:endParaRPr>
          </a:p>
        </p:txBody>
      </p:sp>
      <p:sp>
        <p:nvSpPr>
          <p:cNvPr id="7177" name="Rectangle 9"/>
          <p:cNvSpPr>
            <a:spLocks noChangeArrowheads="1"/>
          </p:cNvSpPr>
          <p:nvPr/>
        </p:nvSpPr>
        <p:spPr bwMode="auto">
          <a:xfrm>
            <a:off x="755650" y="5589489"/>
            <a:ext cx="5234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smtClean="0">
                <a:solidFill>
                  <a:srgbClr val="0000FF"/>
                </a:solidFill>
                <a:latin typeface="Times New Roman" panose="02020603050405020304"/>
                <a:ea typeface="隶书" panose="02010509060101010101" pitchFamily="49" charset="-122"/>
              </a:rPr>
              <a:t>能量流动、物质循环、信息传递</a:t>
            </a:r>
            <a:endParaRPr lang="zh-CN" altLang="en-US" sz="2800" b="1" dirty="0">
              <a:solidFill>
                <a:srgbClr val="0000FF"/>
              </a:solidFill>
              <a:latin typeface="Times New Roman" panose="02020603050405020304"/>
              <a:ea typeface="隶书" panose="02010509060101010101" pitchFamily="49" charset="-122"/>
            </a:endParaRPr>
          </a:p>
        </p:txBody>
      </p:sp>
      <p:pic>
        <p:nvPicPr>
          <p:cNvPr id="7178" name="Picture 10" descr="01"/>
          <p:cNvPicPr>
            <a:picLocks noChangeAspect="1" noChangeArrowheads="1"/>
          </p:cNvPicPr>
          <p:nvPr/>
        </p:nvPicPr>
        <p:blipFill>
          <a:blip r:embed="rId1" cstate="print">
            <a:extLst>
              <a:ext uri="{28A0092B-C50C-407E-A947-70E740481C1C}">
                <a14:useLocalDpi xmlns:a14="http://schemas.microsoft.com/office/drawing/2010/main" val="0"/>
              </a:ext>
            </a:extLst>
          </a:blip>
          <a:srcRect t="13980" b="13925"/>
          <a:stretch>
            <a:fillRect/>
          </a:stretch>
        </p:blipFill>
        <p:spPr bwMode="auto">
          <a:xfrm>
            <a:off x="6248400" y="44450"/>
            <a:ext cx="2895600" cy="208756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0-#ppt_w/2"/>
                                          </p:val>
                                        </p:tav>
                                        <p:tav tm="100000">
                                          <p:val>
                                            <p:strVal val="#ppt_x"/>
                                          </p:val>
                                        </p:tav>
                                      </p:tavLst>
                                    </p:anim>
                                    <p:anim calcmode="lin" valueType="num">
                                      <p:cBhvr additive="base">
                                        <p:cTn id="14"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500" fill="hold"/>
                                        <p:tgtEl>
                                          <p:spTgt spid="7175"/>
                                        </p:tgtEl>
                                        <p:attrNameLst>
                                          <p:attrName>ppt_x</p:attrName>
                                        </p:attrNameLst>
                                      </p:cBhvr>
                                      <p:tavLst>
                                        <p:tav tm="0">
                                          <p:val>
                                            <p:strVal val="0-#ppt_w/2"/>
                                          </p:val>
                                        </p:tav>
                                        <p:tav tm="100000">
                                          <p:val>
                                            <p:strVal val="#ppt_x"/>
                                          </p:val>
                                        </p:tav>
                                      </p:tavLst>
                                    </p:anim>
                                    <p:anim calcmode="lin" valueType="num">
                                      <p:cBhvr additive="base">
                                        <p:cTn id="20"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7"/>
                                        </p:tgtEl>
                                        <p:attrNameLst>
                                          <p:attrName>style.visibility</p:attrName>
                                        </p:attrNameLst>
                                      </p:cBhvr>
                                      <p:to>
                                        <p:strVal val="visible"/>
                                      </p:to>
                                    </p:set>
                                    <p:anim calcmode="lin" valueType="num">
                                      <p:cBhvr additive="base">
                                        <p:cTn id="25" dur="500" fill="hold"/>
                                        <p:tgtEl>
                                          <p:spTgt spid="7177"/>
                                        </p:tgtEl>
                                        <p:attrNameLst>
                                          <p:attrName>ppt_x</p:attrName>
                                        </p:attrNameLst>
                                      </p:cBhvr>
                                      <p:tavLst>
                                        <p:tav tm="0">
                                          <p:val>
                                            <p:strVal val="#ppt_x"/>
                                          </p:val>
                                        </p:tav>
                                        <p:tav tm="100000">
                                          <p:val>
                                            <p:strVal val="#ppt_x"/>
                                          </p:val>
                                        </p:tav>
                                      </p:tavLst>
                                    </p:anim>
                                    <p:anim calcmode="lin" valueType="num">
                                      <p:cBhvr additive="base">
                                        <p:cTn id="26"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75" grpId="0" autoUpdateAnimBg="0"/>
      <p:bldP spid="717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0" y="1077868"/>
            <a:ext cx="8382000"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sz="2800" b="1" dirty="0">
                <a:latin typeface="Times New Roman" panose="02020603050405020304"/>
                <a:ea typeface="黑体" panose="02010609060101010101" pitchFamily="49" charset="-122"/>
              </a:rPr>
              <a:t>2</a:t>
            </a:r>
            <a:r>
              <a:rPr lang="zh-CN" altLang="en-US" sz="2800" b="1" dirty="0">
                <a:latin typeface="Times New Roman" panose="02020603050405020304"/>
                <a:ea typeface="黑体" panose="02010609060101010101" pitchFamily="49" charset="-122"/>
              </a:rPr>
              <a:t>、根据下图所表示的食物网</a:t>
            </a:r>
            <a:r>
              <a:rPr lang="en-US" altLang="zh-CN" sz="2800" b="1" dirty="0">
                <a:latin typeface="Times New Roman" panose="02020603050405020304"/>
                <a:ea typeface="黑体" panose="02010609060101010101" pitchFamily="49" charset="-122"/>
              </a:rPr>
              <a:t>, </a:t>
            </a:r>
            <a:r>
              <a:rPr lang="zh-CN" altLang="en-US" sz="2800" b="1" dirty="0">
                <a:latin typeface="Times New Roman" panose="02020603050405020304"/>
                <a:ea typeface="黑体" panose="02010609060101010101" pitchFamily="49" charset="-122"/>
              </a:rPr>
              <a:t>结合能量流动的特点进行计算</a:t>
            </a:r>
            <a:r>
              <a:rPr lang="en-US" altLang="zh-CN" sz="2800" b="1" dirty="0">
                <a:latin typeface="Times New Roman" panose="02020603050405020304"/>
                <a:ea typeface="黑体" panose="02010609060101010101" pitchFamily="49" charset="-122"/>
              </a:rPr>
              <a:t>:</a:t>
            </a:r>
            <a:endParaRPr lang="en-US" altLang="zh-CN" sz="2800" b="1" dirty="0">
              <a:latin typeface="Times New Roman" panose="02020603050405020304"/>
              <a:ea typeface="黑体" panose="02010609060101010101" pitchFamily="49" charset="-122"/>
            </a:endParaRPr>
          </a:p>
        </p:txBody>
      </p:sp>
      <p:pic>
        <p:nvPicPr>
          <p:cNvPr id="48131" name="Picture 3" descr="neng8"/>
          <p:cNvPicPr>
            <a:picLocks noChangeAspect="1" noChangeArrowheads="1"/>
          </p:cNvPicPr>
          <p:nvPr/>
        </p:nvPicPr>
        <p:blipFill>
          <a:blip r:embed="rId1" cstate="print">
            <a:clrChange>
              <a:clrFrom>
                <a:srgbClr val="FBFCF7"/>
              </a:clrFrom>
              <a:clrTo>
                <a:srgbClr val="FBFCF7">
                  <a:alpha val="0"/>
                </a:srgbClr>
              </a:clrTo>
            </a:clrChange>
            <a:extLst>
              <a:ext uri="{28A0092B-C50C-407E-A947-70E740481C1C}">
                <a14:useLocalDpi xmlns:a14="http://schemas.microsoft.com/office/drawing/2010/main" val="0"/>
              </a:ext>
            </a:extLst>
          </a:blip>
          <a:srcRect/>
          <a:stretch>
            <a:fillRect/>
          </a:stretch>
        </p:blipFill>
        <p:spPr bwMode="auto">
          <a:xfrm>
            <a:off x="4329113" y="1517606"/>
            <a:ext cx="1481137" cy="1560512"/>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neng10"/>
          <p:cNvPicPr>
            <a:picLocks noChangeAspect="1" noChangeArrowheads="1"/>
          </p:cNvPicPr>
          <p:nvPr/>
        </p:nvPicPr>
        <p:blipFill>
          <a:blip r:embed="rId2" cstate="print">
            <a:clrChange>
              <a:clrFrom>
                <a:srgbClr val="F7F9F6"/>
              </a:clrFrom>
              <a:clrTo>
                <a:srgbClr val="F7F9F6">
                  <a:alpha val="0"/>
                </a:srgbClr>
              </a:clrTo>
            </a:clrChange>
            <a:extLst>
              <a:ext uri="{28A0092B-C50C-407E-A947-70E740481C1C}">
                <a14:useLocalDpi xmlns:a14="http://schemas.microsoft.com/office/drawing/2010/main" val="0"/>
              </a:ext>
            </a:extLst>
          </a:blip>
          <a:srcRect/>
          <a:stretch>
            <a:fillRect/>
          </a:stretch>
        </p:blipFill>
        <p:spPr bwMode="auto">
          <a:xfrm>
            <a:off x="512763" y="2678068"/>
            <a:ext cx="1727200" cy="142081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neng9"/>
          <p:cNvPicPr>
            <a:picLocks noChangeAspect="1" noChangeArrowheads="1"/>
          </p:cNvPicPr>
          <p:nvPr/>
        </p:nvPicPr>
        <p:blipFill>
          <a:blip r:embed="rId3" cstate="print">
            <a:clrChange>
              <a:clrFrom>
                <a:srgbClr val="FAFAF8"/>
              </a:clrFrom>
              <a:clrTo>
                <a:srgbClr val="FAFAF8">
                  <a:alpha val="0"/>
                </a:srgbClr>
              </a:clrTo>
            </a:clrChange>
            <a:extLst>
              <a:ext uri="{28A0092B-C50C-407E-A947-70E740481C1C}">
                <a14:useLocalDpi xmlns:a14="http://schemas.microsoft.com/office/drawing/2010/main" val="0"/>
              </a:ext>
            </a:extLst>
          </a:blip>
          <a:srcRect/>
          <a:stretch>
            <a:fillRect/>
          </a:stretch>
        </p:blipFill>
        <p:spPr bwMode="auto">
          <a:xfrm>
            <a:off x="6129338" y="3317831"/>
            <a:ext cx="1778000" cy="968375"/>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neng0"/>
          <p:cNvPicPr>
            <a:picLocks noChangeAspect="1" noChangeArrowheads="1"/>
          </p:cNvPicPr>
          <p:nvPr/>
        </p:nvPicPr>
        <p:blipFill>
          <a:blip r:embed="rId4" cstate="print">
            <a:clrChange>
              <a:clrFrom>
                <a:srgbClr val="FBFBF9"/>
              </a:clrFrom>
              <a:clrTo>
                <a:srgbClr val="FBFBF9">
                  <a:alpha val="0"/>
                </a:srgbClr>
              </a:clrTo>
            </a:clrChange>
            <a:extLst>
              <a:ext uri="{28A0092B-C50C-407E-A947-70E740481C1C}">
                <a14:useLocalDpi xmlns:a14="http://schemas.microsoft.com/office/drawing/2010/main" val="0"/>
              </a:ext>
            </a:extLst>
          </a:blip>
          <a:srcRect/>
          <a:stretch>
            <a:fillRect/>
          </a:stretch>
        </p:blipFill>
        <p:spPr bwMode="auto">
          <a:xfrm>
            <a:off x="3465513" y="3246393"/>
            <a:ext cx="1728787" cy="928688"/>
          </a:xfrm>
          <a:prstGeom prst="rect">
            <a:avLst/>
          </a:prstGeom>
          <a:noFill/>
          <a:extLst>
            <a:ext uri="{909E8E84-426E-40DD-AFC4-6F175D3DCCD1}">
              <a14:hiddenFill xmlns:a14="http://schemas.microsoft.com/office/drawing/2010/main">
                <a:solidFill>
                  <a:srgbClr val="FFFFFF"/>
                </a:solidFill>
              </a14:hiddenFill>
            </a:ext>
          </a:extLst>
        </p:spPr>
      </p:pic>
      <p:sp>
        <p:nvSpPr>
          <p:cNvPr id="48135" name="Text Box 7"/>
          <p:cNvSpPr txBox="1">
            <a:spLocks noChangeArrowheads="1"/>
          </p:cNvSpPr>
          <p:nvPr/>
        </p:nvSpPr>
        <p:spPr bwMode="auto">
          <a:xfrm>
            <a:off x="996950" y="4109993"/>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a:solidFill>
                  <a:srgbClr val="1A09F7"/>
                </a:solidFill>
                <a:latin typeface="Times New Roman" panose="02020603050405020304"/>
                <a:ea typeface="宋体" panose="02010600030101010101" pitchFamily="2" charset="-122"/>
              </a:rPr>
              <a:t>牧草</a:t>
            </a:r>
            <a:endParaRPr lang="zh-CN" altLang="en-US" sz="2400" b="1">
              <a:solidFill>
                <a:srgbClr val="1A09F7"/>
              </a:solidFill>
              <a:latin typeface="Times New Roman" panose="02020603050405020304"/>
              <a:ea typeface="宋体" panose="02010600030101010101" pitchFamily="2" charset="-122"/>
            </a:endParaRPr>
          </a:p>
        </p:txBody>
      </p:sp>
      <p:sp>
        <p:nvSpPr>
          <p:cNvPr id="48136" name="Text Box 8"/>
          <p:cNvSpPr txBox="1">
            <a:spLocks noChangeArrowheads="1"/>
          </p:cNvSpPr>
          <p:nvPr/>
        </p:nvSpPr>
        <p:spPr bwMode="auto">
          <a:xfrm>
            <a:off x="4308475" y="4109993"/>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solidFill>
                  <a:srgbClr val="1A09F7"/>
                </a:solidFill>
                <a:latin typeface="Times New Roman" panose="02020603050405020304"/>
                <a:ea typeface="宋体" panose="02010600030101010101" pitchFamily="2" charset="-122"/>
              </a:rPr>
              <a:t>鼠</a:t>
            </a:r>
            <a:endParaRPr lang="zh-CN" altLang="en-US" sz="2400" b="1">
              <a:solidFill>
                <a:srgbClr val="1A09F7"/>
              </a:solidFill>
              <a:latin typeface="Times New Roman" panose="02020603050405020304"/>
              <a:ea typeface="宋体" panose="02010600030101010101" pitchFamily="2" charset="-122"/>
            </a:endParaRPr>
          </a:p>
        </p:txBody>
      </p:sp>
      <p:sp>
        <p:nvSpPr>
          <p:cNvPr id="48137" name="Text Box 9"/>
          <p:cNvSpPr txBox="1">
            <a:spLocks noChangeArrowheads="1"/>
          </p:cNvSpPr>
          <p:nvPr/>
        </p:nvSpPr>
        <p:spPr bwMode="auto">
          <a:xfrm>
            <a:off x="6684963" y="4109993"/>
            <a:ext cx="49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solidFill>
                  <a:srgbClr val="1A09F7"/>
                </a:solidFill>
                <a:latin typeface="Times New Roman" panose="02020603050405020304"/>
                <a:ea typeface="宋体" panose="02010600030101010101" pitchFamily="2" charset="-122"/>
              </a:rPr>
              <a:t>蛇</a:t>
            </a:r>
            <a:endParaRPr lang="zh-CN" altLang="en-US" sz="2400" b="1">
              <a:solidFill>
                <a:srgbClr val="1A09F7"/>
              </a:solidFill>
              <a:latin typeface="Times New Roman" panose="02020603050405020304"/>
              <a:ea typeface="宋体" panose="02010600030101010101" pitchFamily="2" charset="-122"/>
            </a:endParaRPr>
          </a:p>
        </p:txBody>
      </p:sp>
      <p:sp>
        <p:nvSpPr>
          <p:cNvPr id="48138" name="Text Box 10"/>
          <p:cNvSpPr txBox="1">
            <a:spLocks noChangeArrowheads="1"/>
          </p:cNvSpPr>
          <p:nvPr/>
        </p:nvSpPr>
        <p:spPr bwMode="auto">
          <a:xfrm>
            <a:off x="5965825" y="2093868"/>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a:solidFill>
                  <a:srgbClr val="1A09F7"/>
                </a:solidFill>
                <a:latin typeface="Times New Roman" panose="02020603050405020304"/>
                <a:ea typeface="宋体" panose="02010600030101010101" pitchFamily="2" charset="-122"/>
              </a:rPr>
              <a:t>猫头鹰</a:t>
            </a:r>
            <a:endParaRPr lang="zh-CN" altLang="en-US" sz="2400" b="1">
              <a:solidFill>
                <a:srgbClr val="1A09F7"/>
              </a:solidFill>
              <a:latin typeface="Times New Roman" panose="02020603050405020304"/>
              <a:ea typeface="宋体" panose="02010600030101010101" pitchFamily="2" charset="-122"/>
            </a:endParaRPr>
          </a:p>
        </p:txBody>
      </p:sp>
      <p:sp>
        <p:nvSpPr>
          <p:cNvPr id="48139" name="Line 11"/>
          <p:cNvSpPr>
            <a:spLocks noChangeShapeType="1"/>
          </p:cNvSpPr>
          <p:nvPr/>
        </p:nvSpPr>
        <p:spPr bwMode="auto">
          <a:xfrm>
            <a:off x="2528888" y="3822656"/>
            <a:ext cx="792162"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40" name="Line 12"/>
          <p:cNvSpPr>
            <a:spLocks noChangeShapeType="1"/>
          </p:cNvSpPr>
          <p:nvPr/>
        </p:nvSpPr>
        <p:spPr bwMode="auto">
          <a:xfrm>
            <a:off x="5337175" y="3749631"/>
            <a:ext cx="936625"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41" name="Line 13"/>
          <p:cNvSpPr>
            <a:spLocks noChangeShapeType="1"/>
          </p:cNvSpPr>
          <p:nvPr/>
        </p:nvSpPr>
        <p:spPr bwMode="auto">
          <a:xfrm flipH="1" flipV="1">
            <a:off x="5842000" y="2814593"/>
            <a:ext cx="935038" cy="4318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42" name="Line 14"/>
          <p:cNvSpPr>
            <a:spLocks noChangeShapeType="1"/>
          </p:cNvSpPr>
          <p:nvPr/>
        </p:nvSpPr>
        <p:spPr bwMode="auto">
          <a:xfrm flipV="1">
            <a:off x="4257675" y="3030493"/>
            <a:ext cx="503238" cy="4318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43" name="Text Box 15"/>
          <p:cNvSpPr txBox="1">
            <a:spLocks noChangeArrowheads="1"/>
          </p:cNvSpPr>
          <p:nvPr/>
        </p:nvSpPr>
        <p:spPr bwMode="auto">
          <a:xfrm>
            <a:off x="35496" y="4725144"/>
            <a:ext cx="85918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2800" b="1" dirty="0">
                <a:latin typeface="Times New Roman" panose="02020603050405020304"/>
                <a:ea typeface="宋体" panose="02010600030101010101" pitchFamily="2" charset="-122"/>
              </a:rPr>
              <a:t>           </a:t>
            </a:r>
            <a:r>
              <a:rPr lang="zh-CN" altLang="en-US" sz="2800" b="1" dirty="0" smtClean="0">
                <a:latin typeface="Times New Roman" panose="02020603050405020304"/>
                <a:ea typeface="宋体" panose="02010600030101010101" pitchFamily="2" charset="-122"/>
              </a:rPr>
              <a:t> 如果</a:t>
            </a:r>
            <a:r>
              <a:rPr lang="zh-CN" altLang="en-US" sz="2800" b="1" dirty="0">
                <a:latin typeface="Times New Roman" panose="02020603050405020304"/>
                <a:ea typeface="宋体" panose="02010600030101010101" pitchFamily="2" charset="-122"/>
              </a:rPr>
              <a:t>牧草固定了</a:t>
            </a:r>
            <a:r>
              <a:rPr lang="en-US" altLang="zh-CN" sz="2800" b="1" dirty="0">
                <a:latin typeface="Times New Roman" panose="02020603050405020304"/>
                <a:ea typeface="宋体" panose="02010600030101010101" pitchFamily="2" charset="-122"/>
              </a:rPr>
              <a:t>1000</a:t>
            </a:r>
            <a:r>
              <a:rPr lang="zh-CN" altLang="en-US" sz="2800" b="1" dirty="0">
                <a:latin typeface="Times New Roman" panose="02020603050405020304"/>
                <a:ea typeface="宋体" panose="02010600030101010101" pitchFamily="2" charset="-122"/>
              </a:rPr>
              <a:t>焦耳的能量</a:t>
            </a:r>
            <a:r>
              <a:rPr lang="en-US" altLang="zh-CN" sz="2800" b="1" dirty="0">
                <a:latin typeface="Times New Roman" panose="02020603050405020304"/>
                <a:ea typeface="宋体" panose="02010600030101010101" pitchFamily="2" charset="-122"/>
              </a:rPr>
              <a:t>, </a:t>
            </a:r>
            <a:r>
              <a:rPr lang="zh-CN" altLang="en-US" sz="2800" b="1" dirty="0">
                <a:latin typeface="Times New Roman" panose="02020603050405020304"/>
                <a:ea typeface="宋体" panose="02010600030101010101" pitchFamily="2" charset="-122"/>
              </a:rPr>
              <a:t>则猫头鹰</a:t>
            </a:r>
            <a:r>
              <a:rPr lang="zh-CN" altLang="en-US" sz="2800" b="1" dirty="0">
                <a:solidFill>
                  <a:srgbClr val="FF0000"/>
                </a:solidFill>
                <a:latin typeface="Times New Roman" panose="02020603050405020304"/>
                <a:ea typeface="宋体" panose="02010600030101010101" pitchFamily="2" charset="-122"/>
              </a:rPr>
              <a:t>最少</a:t>
            </a:r>
            <a:r>
              <a:rPr lang="zh-CN" altLang="en-US" sz="2800" b="1" dirty="0">
                <a:latin typeface="Times New Roman" panose="02020603050405020304"/>
                <a:ea typeface="宋体" panose="02010600030101010101" pitchFamily="2" charset="-122"/>
              </a:rPr>
              <a:t>能获得</a:t>
            </a:r>
            <a:r>
              <a:rPr lang="en-US" altLang="zh-CN" sz="2800" b="1" dirty="0">
                <a:latin typeface="Times New Roman" panose="02020603050405020304"/>
                <a:ea typeface="宋体" panose="02010600030101010101" pitchFamily="2" charset="-122"/>
              </a:rPr>
              <a:t>______</a:t>
            </a:r>
            <a:r>
              <a:rPr lang="zh-CN" altLang="en-US" sz="2800" b="1" dirty="0">
                <a:latin typeface="Times New Roman" panose="02020603050405020304"/>
                <a:ea typeface="宋体" panose="02010600030101010101" pitchFamily="2" charset="-122"/>
              </a:rPr>
              <a:t>焦耳能量</a:t>
            </a:r>
            <a:r>
              <a:rPr lang="en-US" altLang="zh-CN" sz="2800" b="1" dirty="0">
                <a:latin typeface="Times New Roman" panose="02020603050405020304"/>
                <a:ea typeface="宋体" panose="02010600030101010101" pitchFamily="2" charset="-122"/>
              </a:rPr>
              <a:t>, </a:t>
            </a:r>
            <a:r>
              <a:rPr lang="zh-CN" altLang="en-US" sz="2800" b="1" dirty="0">
                <a:solidFill>
                  <a:srgbClr val="FF0000"/>
                </a:solidFill>
                <a:latin typeface="Times New Roman" panose="02020603050405020304"/>
                <a:ea typeface="宋体" panose="02010600030101010101" pitchFamily="2" charset="-122"/>
              </a:rPr>
              <a:t>最多</a:t>
            </a:r>
            <a:r>
              <a:rPr lang="zh-CN" altLang="en-US" sz="2800" b="1" dirty="0">
                <a:latin typeface="Times New Roman" panose="02020603050405020304"/>
                <a:ea typeface="宋体" panose="02010600030101010101" pitchFamily="2" charset="-122"/>
              </a:rPr>
              <a:t>能获得</a:t>
            </a:r>
            <a:r>
              <a:rPr lang="en-US" altLang="zh-CN" sz="2800" b="1" dirty="0">
                <a:latin typeface="Times New Roman" panose="02020603050405020304"/>
                <a:ea typeface="宋体" panose="02010600030101010101" pitchFamily="2" charset="-122"/>
              </a:rPr>
              <a:t>______</a:t>
            </a:r>
            <a:r>
              <a:rPr lang="zh-CN" altLang="en-US" sz="2800" b="1" dirty="0">
                <a:latin typeface="Times New Roman" panose="02020603050405020304"/>
                <a:ea typeface="宋体" panose="02010600030101010101" pitchFamily="2" charset="-122"/>
              </a:rPr>
              <a:t>焦耳</a:t>
            </a:r>
            <a:r>
              <a:rPr lang="zh-CN" altLang="en-US" sz="2800" b="1" dirty="0" smtClean="0">
                <a:latin typeface="Times New Roman" panose="02020603050405020304"/>
                <a:ea typeface="宋体" panose="02010600030101010101" pitchFamily="2" charset="-122"/>
              </a:rPr>
              <a:t>能量</a:t>
            </a:r>
            <a:endParaRPr lang="en-US" altLang="zh-CN" sz="2800" b="1" dirty="0">
              <a:latin typeface="Times New Roman" panose="02020603050405020304"/>
              <a:ea typeface="宋体" panose="02010600030101010101" pitchFamily="2" charset="-122"/>
            </a:endParaRPr>
          </a:p>
        </p:txBody>
      </p:sp>
      <p:sp>
        <p:nvSpPr>
          <p:cNvPr id="48144" name="Text Box 16"/>
          <p:cNvSpPr txBox="1">
            <a:spLocks noChangeArrowheads="1"/>
          </p:cNvSpPr>
          <p:nvPr/>
        </p:nvSpPr>
        <p:spPr bwMode="auto">
          <a:xfrm>
            <a:off x="1913731" y="5497585"/>
            <a:ext cx="4333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FF0000"/>
                </a:solidFill>
                <a:latin typeface="Times New Roman" panose="02020603050405020304"/>
                <a:ea typeface="宋体" panose="02010600030101010101" pitchFamily="2" charset="-122"/>
              </a:rPr>
              <a:t>1</a:t>
            </a:r>
            <a:endParaRPr lang="en-US" altLang="zh-CN" sz="2800" b="1" dirty="0">
              <a:solidFill>
                <a:srgbClr val="FF0000"/>
              </a:solidFill>
              <a:latin typeface="Times New Roman" panose="02020603050405020304"/>
              <a:ea typeface="宋体" panose="02010600030101010101" pitchFamily="2" charset="-122"/>
            </a:endParaRPr>
          </a:p>
        </p:txBody>
      </p:sp>
      <p:sp>
        <p:nvSpPr>
          <p:cNvPr id="48145" name="Text Box 17"/>
          <p:cNvSpPr txBox="1">
            <a:spLocks noChangeArrowheads="1"/>
          </p:cNvSpPr>
          <p:nvPr/>
        </p:nvSpPr>
        <p:spPr bwMode="auto">
          <a:xfrm>
            <a:off x="6285809" y="5495310"/>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solidFill>
                  <a:srgbClr val="FF0000"/>
                </a:solidFill>
                <a:latin typeface="Times New Roman" panose="02020603050405020304"/>
                <a:ea typeface="宋体" panose="02010600030101010101" pitchFamily="2" charset="-122"/>
              </a:rPr>
              <a:t>40</a:t>
            </a:r>
            <a:endParaRPr lang="en-US" altLang="zh-CN" sz="2800" b="1" dirty="0">
              <a:solidFill>
                <a:srgbClr val="FF0000"/>
              </a:solidFill>
              <a:latin typeface="Times New Roman" panose="02020603050405020304"/>
              <a:ea typeface="宋体" panose="02010600030101010101" pitchFamily="2" charset="-122"/>
            </a:endParaRPr>
          </a:p>
        </p:txBody>
      </p:sp>
      <p:grpSp>
        <p:nvGrpSpPr>
          <p:cNvPr id="48146" name="Group 18"/>
          <p:cNvGrpSpPr/>
          <p:nvPr/>
        </p:nvGrpSpPr>
        <p:grpSpPr bwMode="auto">
          <a:xfrm>
            <a:off x="2435225" y="2982868"/>
            <a:ext cx="2362200" cy="838200"/>
            <a:chOff x="2016" y="1392"/>
            <a:chExt cx="1488" cy="528"/>
          </a:xfrm>
        </p:grpSpPr>
        <p:sp>
          <p:nvSpPr>
            <p:cNvPr id="48147" name="Line 19"/>
            <p:cNvSpPr>
              <a:spLocks noChangeShapeType="1"/>
            </p:cNvSpPr>
            <p:nvPr/>
          </p:nvSpPr>
          <p:spPr bwMode="auto">
            <a:xfrm flipV="1">
              <a:off x="2016" y="1920"/>
              <a:ext cx="672" cy="0"/>
            </a:xfrm>
            <a:prstGeom prst="line">
              <a:avLst/>
            </a:prstGeom>
            <a:noFill/>
            <a:ln w="3810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48" name="Line 20"/>
            <p:cNvSpPr>
              <a:spLocks noChangeShapeType="1"/>
            </p:cNvSpPr>
            <p:nvPr/>
          </p:nvSpPr>
          <p:spPr bwMode="auto">
            <a:xfrm flipV="1">
              <a:off x="3120" y="1392"/>
              <a:ext cx="384" cy="350"/>
            </a:xfrm>
            <a:prstGeom prst="line">
              <a:avLst/>
            </a:prstGeom>
            <a:noFill/>
            <a:ln w="3810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8149" name="Group 21"/>
          <p:cNvGrpSpPr/>
          <p:nvPr/>
        </p:nvGrpSpPr>
        <p:grpSpPr bwMode="auto">
          <a:xfrm>
            <a:off x="2413000" y="2830468"/>
            <a:ext cx="4386263" cy="990600"/>
            <a:chOff x="2002" y="1296"/>
            <a:chExt cx="2763" cy="624"/>
          </a:xfrm>
        </p:grpSpPr>
        <p:sp>
          <p:nvSpPr>
            <p:cNvPr id="48150" name="Line 22"/>
            <p:cNvSpPr>
              <a:spLocks noChangeShapeType="1"/>
            </p:cNvSpPr>
            <p:nvPr/>
          </p:nvSpPr>
          <p:spPr bwMode="auto">
            <a:xfrm>
              <a:off x="2002" y="1920"/>
              <a:ext cx="686" cy="0"/>
            </a:xfrm>
            <a:prstGeom prst="line">
              <a:avLst/>
            </a:prstGeom>
            <a:noFill/>
            <a:ln w="38100">
              <a:solidFill>
                <a:srgbClr val="1A09F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51" name="Line 23"/>
            <p:cNvSpPr>
              <a:spLocks noChangeShapeType="1"/>
            </p:cNvSpPr>
            <p:nvPr/>
          </p:nvSpPr>
          <p:spPr bwMode="auto">
            <a:xfrm>
              <a:off x="3778" y="1872"/>
              <a:ext cx="686" cy="0"/>
            </a:xfrm>
            <a:prstGeom prst="line">
              <a:avLst/>
            </a:prstGeom>
            <a:noFill/>
            <a:ln w="38100">
              <a:solidFill>
                <a:srgbClr val="1A09F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52" name="Line 24"/>
            <p:cNvSpPr>
              <a:spLocks noChangeShapeType="1"/>
            </p:cNvSpPr>
            <p:nvPr/>
          </p:nvSpPr>
          <p:spPr bwMode="auto">
            <a:xfrm flipH="1" flipV="1">
              <a:off x="4128" y="1296"/>
              <a:ext cx="637" cy="288"/>
            </a:xfrm>
            <a:prstGeom prst="line">
              <a:avLst/>
            </a:prstGeom>
            <a:noFill/>
            <a:ln w="38100">
              <a:solidFill>
                <a:srgbClr val="1A09F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ransition spd="slow">
    <p:wipe/>
    <p:sndAc>
      <p:stSnd>
        <p:snd r:embed="rId5"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8149"/>
                                        </p:tgtEl>
                                        <p:attrNameLst>
                                          <p:attrName>style.visibility</p:attrName>
                                        </p:attrNameLst>
                                      </p:cBhvr>
                                      <p:to>
                                        <p:strVal val="visible"/>
                                      </p:to>
                                    </p:set>
                                    <p:anim calcmode="lin" valueType="num">
                                      <p:cBhvr>
                                        <p:cTn id="7" dur="1000" fill="hold"/>
                                        <p:tgtEl>
                                          <p:spTgt spid="48149"/>
                                        </p:tgtEl>
                                        <p:attrNameLst>
                                          <p:attrName>ppt_w</p:attrName>
                                        </p:attrNameLst>
                                      </p:cBhvr>
                                      <p:tavLst>
                                        <p:tav tm="0">
                                          <p:val>
                                            <p:fltVal val="0"/>
                                          </p:val>
                                        </p:tav>
                                        <p:tav tm="100000">
                                          <p:val>
                                            <p:strVal val="#ppt_w"/>
                                          </p:val>
                                        </p:tav>
                                      </p:tavLst>
                                    </p:anim>
                                    <p:anim calcmode="lin" valueType="num">
                                      <p:cBhvr>
                                        <p:cTn id="8" dur="1000" fill="hold"/>
                                        <p:tgtEl>
                                          <p:spTgt spid="48149"/>
                                        </p:tgtEl>
                                        <p:attrNameLst>
                                          <p:attrName>ppt_h</p:attrName>
                                        </p:attrNameLst>
                                      </p:cBhvr>
                                      <p:tavLst>
                                        <p:tav tm="0">
                                          <p:val>
                                            <p:fltVal val="0"/>
                                          </p:val>
                                        </p:tav>
                                        <p:tav tm="100000">
                                          <p:val>
                                            <p:strVal val="#ppt_h"/>
                                          </p:val>
                                        </p:tav>
                                      </p:tavLst>
                                    </p:anim>
                                    <p:anim calcmode="lin" valueType="num">
                                      <p:cBhvr>
                                        <p:cTn id="9" dur="1000" fill="hold"/>
                                        <p:tgtEl>
                                          <p:spTgt spid="481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48144"/>
                                        </p:tgtEl>
                                        <p:attrNameLst>
                                          <p:attrName>style.visibility</p:attrName>
                                        </p:attrNameLst>
                                      </p:cBhvr>
                                      <p:to>
                                        <p:strVal val="visible"/>
                                      </p:to>
                                    </p:set>
                                    <p:anim calcmode="lin" valueType="num">
                                      <p:cBhvr additive="base">
                                        <p:cTn id="15" dur="500" fill="hold"/>
                                        <p:tgtEl>
                                          <p:spTgt spid="48144"/>
                                        </p:tgtEl>
                                        <p:attrNameLst>
                                          <p:attrName>ppt_x</p:attrName>
                                        </p:attrNameLst>
                                      </p:cBhvr>
                                      <p:tavLst>
                                        <p:tav tm="0">
                                          <p:val>
                                            <p:strVal val="0-#ppt_w/2"/>
                                          </p:val>
                                        </p:tav>
                                        <p:tav tm="100000">
                                          <p:val>
                                            <p:strVal val="#ppt_x"/>
                                          </p:val>
                                        </p:tav>
                                      </p:tavLst>
                                    </p:anim>
                                    <p:anim calcmode="lin" valueType="num">
                                      <p:cBhvr additive="base">
                                        <p:cTn id="16" dur="500" fill="hold"/>
                                        <p:tgtEl>
                                          <p:spTgt spid="4814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8149"/>
                                        </p:tgtEl>
                                        <p:attrNameLst>
                                          <p:attrName>ppt_x</p:attrName>
                                        </p:attrNameLst>
                                      </p:cBhvr>
                                      <p:tavLst>
                                        <p:tav tm="0">
                                          <p:val>
                                            <p:strVal val="ppt_x"/>
                                          </p:val>
                                        </p:tav>
                                        <p:tav tm="100000">
                                          <p:val>
                                            <p:strVal val="ppt_x"/>
                                          </p:val>
                                        </p:tav>
                                      </p:tavLst>
                                    </p:anim>
                                    <p:anim calcmode="lin" valueType="num">
                                      <p:cBhvr additive="base">
                                        <p:cTn id="21" dur="500"/>
                                        <p:tgtEl>
                                          <p:spTgt spid="48149"/>
                                        </p:tgtEl>
                                        <p:attrNameLst>
                                          <p:attrName>ppt_y</p:attrName>
                                        </p:attrNameLst>
                                      </p:cBhvr>
                                      <p:tavLst>
                                        <p:tav tm="0">
                                          <p:val>
                                            <p:strVal val="ppt_y"/>
                                          </p:val>
                                        </p:tav>
                                        <p:tav tm="100000">
                                          <p:val>
                                            <p:strVal val="1+ppt_h/2"/>
                                          </p:val>
                                        </p:tav>
                                      </p:tavLst>
                                    </p:anim>
                                    <p:set>
                                      <p:cBhvr>
                                        <p:cTn id="22" dur="1" fill="hold">
                                          <p:stCondLst>
                                            <p:cond delay="499"/>
                                          </p:stCondLst>
                                        </p:cTn>
                                        <p:tgtEl>
                                          <p:spTgt spid="48149"/>
                                        </p:tgtEl>
                                        <p:attrNameLst>
                                          <p:attrName>style.visibility</p:attrName>
                                        </p:attrNameLst>
                                      </p:cBhvr>
                                      <p:to>
                                        <p:strVal val="hidden"/>
                                      </p:to>
                                    </p:set>
                                  </p:childTnLst>
                                </p:cTn>
                              </p:par>
                              <p:par>
                                <p:cTn id="23" presetID="53" presetClass="entr" presetSubtype="16" fill="hold" nodeType="withEffect">
                                  <p:stCondLst>
                                    <p:cond delay="0"/>
                                  </p:stCondLst>
                                  <p:iterate type="lt">
                                    <p:tmPct val="0"/>
                                  </p:iterate>
                                  <p:childTnLst>
                                    <p:set>
                                      <p:cBhvr>
                                        <p:cTn id="24" dur="1" fill="hold">
                                          <p:stCondLst>
                                            <p:cond delay="0"/>
                                          </p:stCondLst>
                                        </p:cTn>
                                        <p:tgtEl>
                                          <p:spTgt spid="48146"/>
                                        </p:tgtEl>
                                        <p:attrNameLst>
                                          <p:attrName>style.visibility</p:attrName>
                                        </p:attrNameLst>
                                      </p:cBhvr>
                                      <p:to>
                                        <p:strVal val="visible"/>
                                      </p:to>
                                    </p:set>
                                    <p:anim calcmode="lin" valueType="num">
                                      <p:cBhvr>
                                        <p:cTn id="25" dur="500" fill="hold"/>
                                        <p:tgtEl>
                                          <p:spTgt spid="48146"/>
                                        </p:tgtEl>
                                        <p:attrNameLst>
                                          <p:attrName>ppt_w</p:attrName>
                                        </p:attrNameLst>
                                      </p:cBhvr>
                                      <p:tavLst>
                                        <p:tav tm="0">
                                          <p:val>
                                            <p:fltVal val="0"/>
                                          </p:val>
                                        </p:tav>
                                        <p:tav tm="100000">
                                          <p:val>
                                            <p:strVal val="#ppt_w"/>
                                          </p:val>
                                        </p:tav>
                                      </p:tavLst>
                                    </p:anim>
                                    <p:anim calcmode="lin" valueType="num">
                                      <p:cBhvr>
                                        <p:cTn id="26" dur="500" fill="hold"/>
                                        <p:tgtEl>
                                          <p:spTgt spid="48146"/>
                                        </p:tgtEl>
                                        <p:attrNameLst>
                                          <p:attrName>ppt_h</p:attrName>
                                        </p:attrNameLst>
                                      </p:cBhvr>
                                      <p:tavLst>
                                        <p:tav tm="0">
                                          <p:val>
                                            <p:fltVal val="0"/>
                                          </p:val>
                                        </p:tav>
                                        <p:tav tm="100000">
                                          <p:val>
                                            <p:strVal val="#ppt_h"/>
                                          </p:val>
                                        </p:tav>
                                      </p:tavLst>
                                    </p:anim>
                                    <p:animEffect transition="in" filter="fade">
                                      <p:cBhvr>
                                        <p:cTn id="27" dur="500"/>
                                        <p:tgtEl>
                                          <p:spTgt spid="4814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8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4" grpId="0"/>
      <p:bldP spid="4814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010" y="195362"/>
            <a:ext cx="7848600" cy="641350"/>
          </a:xfrm>
          <a:prstGeom prst="rect">
            <a:avLst/>
          </a:prstGeom>
          <a:gradFill rotWithShape="1">
            <a:gsLst>
              <a:gs pos="0">
                <a:srgbClr val="AAAA88"/>
              </a:gs>
              <a:gs pos="50000">
                <a:srgbClr val="FFFFCC"/>
              </a:gs>
              <a:gs pos="100000">
                <a:srgbClr val="AAAA88"/>
              </a:gs>
            </a:gsLst>
            <a:lin ang="5400000" scaled="1"/>
          </a:gradFill>
          <a:ln w="9525">
            <a:solidFill>
              <a:srgbClr val="0066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lgn="ctr">
              <a:defRPr sz="3600" b="1">
                <a:solidFill>
                  <a:srgbClr val="FF0000"/>
                </a:solidFill>
                <a:latin typeface="Times New Roman" panose="02020603050405020304"/>
                <a:ea typeface="微软雅黑" panose="020B0503020204020204" pitchFamily="34" charset="-122"/>
              </a:defRPr>
            </a:lvl1pPr>
            <a:lvl2pPr algn="ctr">
              <a:defRPr sz="3600" b="1">
                <a:solidFill>
                  <a:schemeClr val="bg1"/>
                </a:solidFill>
              </a:defRPr>
            </a:lvl2pPr>
            <a:lvl3pPr algn="ctr">
              <a:defRPr sz="3600" b="1">
                <a:solidFill>
                  <a:schemeClr val="bg1"/>
                </a:solidFill>
              </a:defRPr>
            </a:lvl3pPr>
            <a:lvl4pPr algn="ctr">
              <a:defRPr sz="3600" b="1">
                <a:solidFill>
                  <a:schemeClr val="bg1"/>
                </a:solidFill>
              </a:defRPr>
            </a:lvl4pPr>
            <a:lvl5pPr algn="ctr">
              <a:defRPr sz="3600" b="1">
                <a:solidFill>
                  <a:schemeClr val="bg1"/>
                </a:solidFill>
              </a:defRPr>
            </a:lvl5pPr>
            <a:lvl6pPr marL="457200" algn="ctr" fontAlgn="base">
              <a:spcBef>
                <a:spcPct val="0"/>
              </a:spcBef>
              <a:spcAft>
                <a:spcPct val="0"/>
              </a:spcAft>
              <a:defRPr sz="3600" b="1">
                <a:solidFill>
                  <a:schemeClr val="bg1"/>
                </a:solidFill>
              </a:defRPr>
            </a:lvl6pPr>
            <a:lvl7pPr marL="914400" algn="ctr" fontAlgn="base">
              <a:spcBef>
                <a:spcPct val="0"/>
              </a:spcBef>
              <a:spcAft>
                <a:spcPct val="0"/>
              </a:spcAft>
              <a:defRPr sz="3600" b="1">
                <a:solidFill>
                  <a:schemeClr val="bg1"/>
                </a:solidFill>
              </a:defRPr>
            </a:lvl7pPr>
            <a:lvl8pPr marL="1371600" algn="ctr" fontAlgn="base">
              <a:spcBef>
                <a:spcPct val="0"/>
              </a:spcBef>
              <a:spcAft>
                <a:spcPct val="0"/>
              </a:spcAft>
              <a:defRPr sz="3600" b="1">
                <a:solidFill>
                  <a:schemeClr val="bg1"/>
                </a:solidFill>
              </a:defRPr>
            </a:lvl8pPr>
            <a:lvl9pPr marL="1828800" algn="ctr" fontAlgn="base">
              <a:spcBef>
                <a:spcPct val="0"/>
              </a:spcBef>
              <a:spcAft>
                <a:spcPct val="0"/>
              </a:spcAft>
              <a:defRPr sz="3600" b="1">
                <a:solidFill>
                  <a:schemeClr val="bg1"/>
                </a:solidFill>
              </a:defRPr>
            </a:lvl9pPr>
          </a:lstStyle>
          <a:p>
            <a:r>
              <a:rPr lang="zh-CN" altLang="en-US"/>
              <a:t>四、研究生态系统能量流动的意义</a:t>
            </a:r>
            <a:endParaRPr lang="zh-CN" altLang="en-US"/>
          </a:p>
        </p:txBody>
      </p:sp>
      <p:sp>
        <p:nvSpPr>
          <p:cNvPr id="49155" name="Text Box 3"/>
          <p:cNvSpPr txBox="1">
            <a:spLocks noChangeArrowheads="1"/>
          </p:cNvSpPr>
          <p:nvPr/>
        </p:nvSpPr>
        <p:spPr bwMode="auto">
          <a:xfrm>
            <a:off x="250825" y="1124744"/>
            <a:ext cx="8405813" cy="57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pPr>
            <a:r>
              <a:rPr lang="en-US" altLang="zh-CN" sz="2800" b="1" dirty="0">
                <a:latin typeface="Times New Roman" panose="02020603050405020304"/>
                <a:ea typeface="黑体" panose="02010609060101010101" pitchFamily="49" charset="-122"/>
              </a:rPr>
              <a:t>1</a:t>
            </a:r>
            <a:r>
              <a:rPr lang="zh-CN" altLang="en-US" sz="2800" b="1" dirty="0">
                <a:latin typeface="Times New Roman" panose="02020603050405020304"/>
                <a:ea typeface="黑体" panose="02010609060101010101" pitchFamily="49" charset="-122"/>
              </a:rPr>
              <a:t>、对</a:t>
            </a:r>
            <a:r>
              <a:rPr lang="zh-CN" altLang="en-US" sz="2800" b="1" dirty="0">
                <a:solidFill>
                  <a:srgbClr val="FF0000"/>
                </a:solidFill>
                <a:latin typeface="Times New Roman" panose="02020603050405020304"/>
                <a:ea typeface="黑体" panose="02010609060101010101" pitchFamily="49" charset="-122"/>
              </a:rPr>
              <a:t>能量</a:t>
            </a:r>
            <a:r>
              <a:rPr lang="zh-CN" altLang="en-US" sz="2800" b="1" dirty="0">
                <a:latin typeface="Times New Roman" panose="02020603050405020304"/>
                <a:ea typeface="黑体" panose="02010609060101010101" pitchFamily="49" charset="-122"/>
              </a:rPr>
              <a:t>进行</a:t>
            </a:r>
            <a:r>
              <a:rPr lang="zh-CN" altLang="en-US" sz="2800" b="1" dirty="0">
                <a:solidFill>
                  <a:srgbClr val="FF0000"/>
                </a:solidFill>
                <a:latin typeface="Times New Roman" panose="02020603050405020304"/>
                <a:ea typeface="黑体" panose="02010609060101010101" pitchFamily="49" charset="-122"/>
              </a:rPr>
              <a:t>多级利用，提高能量的利用率。</a:t>
            </a:r>
            <a:endParaRPr lang="zh-CN" altLang="en-US" sz="2800" b="1" dirty="0">
              <a:solidFill>
                <a:srgbClr val="FF0000"/>
              </a:solidFill>
              <a:latin typeface="Times New Roman" panose="02020603050405020304"/>
              <a:ea typeface="黑体" panose="02010609060101010101" pitchFamily="49" charset="-122"/>
            </a:endParaRPr>
          </a:p>
        </p:txBody>
      </p:sp>
      <p:pic>
        <p:nvPicPr>
          <p:cNvPr id="49156"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56100" y="2636838"/>
            <a:ext cx="3706813"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36838"/>
            <a:ext cx="3706812"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descr="wpe1.jpg (37842 字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6" y="2492375"/>
            <a:ext cx="7488510" cy="41497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9" name="Rectangle 7"/>
          <p:cNvSpPr>
            <a:spLocks noChangeArrowheads="1"/>
          </p:cNvSpPr>
          <p:nvPr/>
        </p:nvSpPr>
        <p:spPr bwMode="auto">
          <a:xfrm>
            <a:off x="598220" y="1788014"/>
            <a:ext cx="8091487" cy="57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pPr>
            <a:r>
              <a:rPr lang="zh-CN" altLang="en-US" sz="2800" b="1" dirty="0">
                <a:solidFill>
                  <a:srgbClr val="0000FF"/>
                </a:solidFill>
                <a:latin typeface="Times New Roman" panose="02020603050405020304"/>
                <a:ea typeface="黑体" panose="02010609060101010101" pitchFamily="49" charset="-122"/>
              </a:rPr>
              <a:t>例如：沼气工程（秸秆的多级利用）、桑基鱼塘</a:t>
            </a:r>
            <a:endParaRPr lang="zh-CN" altLang="en-US" sz="2800" b="1" dirty="0">
              <a:solidFill>
                <a:srgbClr val="0000FF"/>
              </a:solidFill>
              <a:latin typeface="Times New Roman" panose="02020603050405020304"/>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linds(horizontal)">
                                      <p:cBhvr>
                                        <p:cTn id="7" dur="5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159"/>
                                        </p:tgtEl>
                                        <p:attrNameLst>
                                          <p:attrName>style.visibility</p:attrName>
                                        </p:attrNameLst>
                                      </p:cBhvr>
                                      <p:to>
                                        <p:strVal val="visible"/>
                                      </p:to>
                                    </p:set>
                                  </p:childTnLst>
                                </p:cTn>
                              </p:par>
                            </p:childTnLst>
                          </p:cTn>
                        </p:par>
                        <p:par>
                          <p:cTn id="12" fill="hold">
                            <p:stCondLst>
                              <p:cond delay="0"/>
                            </p:stCondLst>
                            <p:childTnLst>
                              <p:par>
                                <p:cTn id="13" presetID="9" presetClass="entr" presetSubtype="0" fill="hold" nodeType="afterEffect">
                                  <p:stCondLst>
                                    <p:cond delay="0"/>
                                  </p:stCondLst>
                                  <p:childTnLst>
                                    <p:set>
                                      <p:cBhvr>
                                        <p:cTn id="14" dur="1" fill="hold">
                                          <p:stCondLst>
                                            <p:cond delay="0"/>
                                          </p:stCondLst>
                                        </p:cTn>
                                        <p:tgtEl>
                                          <p:spTgt spid="49157"/>
                                        </p:tgtEl>
                                        <p:attrNameLst>
                                          <p:attrName>style.visibility</p:attrName>
                                        </p:attrNameLst>
                                      </p:cBhvr>
                                      <p:to>
                                        <p:strVal val="visible"/>
                                      </p:to>
                                    </p:set>
                                    <p:animEffect transition="in" filter="dissolve">
                                      <p:cBhvr>
                                        <p:cTn id="15" dur="500"/>
                                        <p:tgtEl>
                                          <p:spTgt spid="49157"/>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dissolve">
                                      <p:cBhvr>
                                        <p:cTn id="19" dur="500"/>
                                        <p:tgtEl>
                                          <p:spTgt spid="491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9158"/>
                                        </p:tgtEl>
                                        <p:attrNameLst>
                                          <p:attrName>style.visibility</p:attrName>
                                        </p:attrNameLst>
                                      </p:cBhvr>
                                      <p:to>
                                        <p:strVal val="visible"/>
                                      </p:to>
                                    </p:set>
                                    <p:anim calcmode="lin" valueType="num">
                                      <p:cBhvr additive="base">
                                        <p:cTn id="24" dur="500" fill="hold"/>
                                        <p:tgtEl>
                                          <p:spTgt spid="49158"/>
                                        </p:tgtEl>
                                        <p:attrNameLst>
                                          <p:attrName>ppt_x</p:attrName>
                                        </p:attrNameLst>
                                      </p:cBhvr>
                                      <p:tavLst>
                                        <p:tav tm="0">
                                          <p:val>
                                            <p:strVal val="#ppt_x"/>
                                          </p:val>
                                        </p:tav>
                                        <p:tav tm="100000">
                                          <p:val>
                                            <p:strVal val="#ppt_x"/>
                                          </p:val>
                                        </p:tav>
                                      </p:tavLst>
                                    </p:anim>
                                    <p:anim calcmode="lin" valueType="num">
                                      <p:cBhvr additive="base">
                                        <p:cTn id="25"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23601" y="932533"/>
            <a:ext cx="842486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pP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、帮助人们合理地</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______________________</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，使能量持续高效地流向对</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_____________</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的部分。</a:t>
            </a:r>
            <a:endParaRPr lang="zh-CN" altLang="en-US"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0179" name="Rectangle 3"/>
          <p:cNvSpPr>
            <a:spLocks noChangeArrowheads="1"/>
          </p:cNvSpPr>
          <p:nvPr/>
        </p:nvSpPr>
        <p:spPr bwMode="auto">
          <a:xfrm>
            <a:off x="3581400" y="965671"/>
            <a:ext cx="3600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FF0000"/>
                </a:solidFill>
                <a:latin typeface="Times New Roman" panose="02020603050405020304"/>
                <a:ea typeface="宋体" panose="02010600030101010101" pitchFamily="2" charset="-122"/>
              </a:rPr>
              <a:t>调整能量流动关系</a:t>
            </a:r>
            <a:endParaRPr lang="zh-CN" altLang="en-US" sz="2800" b="1">
              <a:solidFill>
                <a:srgbClr val="FF0000"/>
              </a:solidFill>
              <a:latin typeface="Times New Roman" panose="02020603050405020304"/>
              <a:ea typeface="宋体" panose="02010600030101010101" pitchFamily="2" charset="-122"/>
            </a:endParaRPr>
          </a:p>
        </p:txBody>
      </p:sp>
      <p:sp>
        <p:nvSpPr>
          <p:cNvPr id="50180" name="Rectangle 4"/>
          <p:cNvSpPr>
            <a:spLocks noChangeArrowheads="1"/>
          </p:cNvSpPr>
          <p:nvPr/>
        </p:nvSpPr>
        <p:spPr bwMode="auto">
          <a:xfrm>
            <a:off x="3653132" y="1518320"/>
            <a:ext cx="2160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FF0000"/>
                </a:solidFill>
                <a:latin typeface="Times New Roman" panose="02020603050405020304"/>
                <a:ea typeface="宋体" panose="02010600030101010101" pitchFamily="2" charset="-122"/>
              </a:rPr>
              <a:t>人类最有益</a:t>
            </a:r>
            <a:endParaRPr lang="zh-CN" altLang="en-US" sz="2800" b="1" dirty="0">
              <a:solidFill>
                <a:srgbClr val="FF0000"/>
              </a:solidFill>
              <a:latin typeface="Times New Roman" panose="02020603050405020304"/>
              <a:ea typeface="宋体" panose="02010600030101010101" pitchFamily="2" charset="-122"/>
            </a:endParaRPr>
          </a:p>
        </p:txBody>
      </p:sp>
      <p:sp>
        <p:nvSpPr>
          <p:cNvPr id="50181" name="Rectangle 5"/>
          <p:cNvSpPr>
            <a:spLocks noChangeArrowheads="1"/>
          </p:cNvSpPr>
          <p:nvPr/>
        </p:nvSpPr>
        <p:spPr bwMode="auto">
          <a:xfrm>
            <a:off x="360238" y="2735976"/>
            <a:ext cx="8604250" cy="3933384"/>
          </a:xfrm>
          <a:prstGeom prst="rect">
            <a:avLst/>
          </a:prstGeom>
          <a:noFill/>
          <a:ln>
            <a:noFill/>
          </a:ln>
          <a:effectLst/>
        </p:spPr>
        <p:txBody>
          <a:bodyPr anchor="ctr">
            <a:spAutoFit/>
          </a:bodyPr>
          <a:lstStyle/>
          <a:p>
            <a:pPr>
              <a:lnSpc>
                <a:spcPct val="130000"/>
              </a:lnSpc>
            </a:pPr>
            <a:r>
              <a:rPr lang="zh-CN" altLang="en-US" sz="2400" b="1" dirty="0" smtClean="0">
                <a:latin typeface="Times New Roman" panose="02020603050405020304"/>
                <a:ea typeface="宋体" panose="02010600030101010101" pitchFamily="2" charset="-122"/>
              </a:rPr>
              <a:t>例</a:t>
            </a:r>
            <a:r>
              <a:rPr lang="zh-CN" altLang="en-US" sz="2400" b="1" dirty="0">
                <a:latin typeface="Times New Roman" panose="02020603050405020304"/>
                <a:ea typeface="宋体" panose="02010600030101010101" pitchFamily="2" charset="-122"/>
              </a:rPr>
              <a:t>：根据生态系统的结构和功能，下列叙述中正确的是（双选）（      ）　　　　　　　 </a:t>
            </a:r>
            <a:endParaRPr lang="zh-CN" altLang="en-US" sz="2400" b="1" dirty="0">
              <a:latin typeface="Times New Roman" panose="02020603050405020304"/>
              <a:ea typeface="宋体" panose="02010600030101010101" pitchFamily="2" charset="-122"/>
            </a:endParaRPr>
          </a:p>
          <a:p>
            <a:pPr>
              <a:lnSpc>
                <a:spcPct val="130000"/>
              </a:lnSpc>
            </a:pPr>
            <a:r>
              <a:rPr lang="en-US" altLang="zh-CN" sz="2400" b="1" dirty="0">
                <a:latin typeface="Times New Roman" panose="02020603050405020304"/>
                <a:ea typeface="宋体" panose="02010600030101010101" pitchFamily="2" charset="-122"/>
              </a:rPr>
              <a:t>A</a:t>
            </a:r>
            <a:r>
              <a:rPr lang="zh-CN" altLang="en-US" sz="2400" b="1" dirty="0">
                <a:latin typeface="Times New Roman" panose="02020603050405020304"/>
                <a:ea typeface="宋体" panose="02010600030101010101" pitchFamily="2" charset="-122"/>
              </a:rPr>
              <a:t>．“桑基鱼塘”是自然建立的良性生态系统</a:t>
            </a:r>
            <a:endParaRPr lang="zh-CN" altLang="en-US" sz="2400" b="1" dirty="0">
              <a:latin typeface="Times New Roman" panose="02020603050405020304"/>
              <a:ea typeface="宋体" panose="02010600030101010101" pitchFamily="2" charset="-122"/>
            </a:endParaRPr>
          </a:p>
          <a:p>
            <a:pPr>
              <a:lnSpc>
                <a:spcPct val="130000"/>
              </a:lnSpc>
            </a:pPr>
            <a:r>
              <a:rPr lang="en-US" altLang="zh-CN" sz="2400" b="1" dirty="0">
                <a:latin typeface="Times New Roman" panose="02020603050405020304"/>
                <a:ea typeface="宋体" panose="02010600030101010101" pitchFamily="2" charset="-122"/>
              </a:rPr>
              <a:t>B</a:t>
            </a:r>
            <a:r>
              <a:rPr lang="zh-CN" altLang="en-US" sz="2400" b="1" dirty="0">
                <a:latin typeface="Times New Roman" panose="02020603050405020304"/>
                <a:ea typeface="宋体" panose="02010600030101010101" pitchFamily="2" charset="-122"/>
              </a:rPr>
              <a:t>．水产养殖业，为充分利用生产者所固定的能量，应以食物链长的鱼类为养殖对象</a:t>
            </a:r>
            <a:endParaRPr lang="zh-CN" altLang="en-US" sz="2400" b="1" dirty="0">
              <a:latin typeface="Times New Roman" panose="02020603050405020304"/>
              <a:ea typeface="宋体" panose="02010600030101010101" pitchFamily="2" charset="-122"/>
            </a:endParaRPr>
          </a:p>
          <a:p>
            <a:pPr>
              <a:lnSpc>
                <a:spcPct val="130000"/>
              </a:lnSpc>
            </a:pPr>
            <a:r>
              <a:rPr lang="en-US" altLang="zh-CN" sz="2400" b="1" dirty="0">
                <a:latin typeface="Times New Roman" panose="02020603050405020304"/>
                <a:ea typeface="宋体" panose="02010600030101010101" pitchFamily="2" charset="-122"/>
              </a:rPr>
              <a:t>C</a:t>
            </a:r>
            <a:r>
              <a:rPr lang="zh-CN" altLang="en-US" sz="2400" b="1" dirty="0">
                <a:latin typeface="Times New Roman" panose="02020603050405020304"/>
                <a:ea typeface="宋体" panose="02010600030101010101" pitchFamily="2" charset="-122"/>
              </a:rPr>
              <a:t>．在我国西部大开发中应采用“退耕还林还草”的措施</a:t>
            </a:r>
            <a:endParaRPr lang="zh-CN" altLang="en-US" sz="2400" b="1" dirty="0">
              <a:latin typeface="Times New Roman" panose="02020603050405020304"/>
              <a:ea typeface="宋体" panose="02010600030101010101" pitchFamily="2" charset="-122"/>
            </a:endParaRPr>
          </a:p>
          <a:p>
            <a:pPr>
              <a:lnSpc>
                <a:spcPct val="130000"/>
              </a:lnSpc>
            </a:pPr>
            <a:r>
              <a:rPr lang="en-US" altLang="zh-CN" sz="2400" b="1" dirty="0">
                <a:latin typeface="Times New Roman" panose="02020603050405020304"/>
                <a:ea typeface="宋体" panose="02010600030101010101" pitchFamily="2" charset="-122"/>
              </a:rPr>
              <a:t>D</a:t>
            </a:r>
            <a:r>
              <a:rPr lang="zh-CN" altLang="en-US" sz="2400" b="1" dirty="0">
                <a:latin typeface="Times New Roman" panose="02020603050405020304"/>
                <a:ea typeface="宋体" panose="02010600030101010101" pitchFamily="2" charset="-122"/>
              </a:rPr>
              <a:t>．营养级越高的生物种群体内积累的有毒物质越多，所获得的能量越少 </a:t>
            </a:r>
            <a:endParaRPr lang="zh-CN" altLang="en-US" sz="2400" b="1" dirty="0">
              <a:latin typeface="Times New Roman" panose="02020603050405020304"/>
              <a:ea typeface="宋体" panose="02010600030101010101" pitchFamily="2" charset="-122"/>
            </a:endParaRPr>
          </a:p>
        </p:txBody>
      </p:sp>
      <p:sp>
        <p:nvSpPr>
          <p:cNvPr id="50182" name="Text Box 6"/>
          <p:cNvSpPr txBox="1">
            <a:spLocks noChangeArrowheads="1"/>
          </p:cNvSpPr>
          <p:nvPr/>
        </p:nvSpPr>
        <p:spPr bwMode="auto">
          <a:xfrm>
            <a:off x="611163" y="3271809"/>
            <a:ext cx="1152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FF0000"/>
                </a:solidFill>
                <a:latin typeface="Times New Roman" panose="02020603050405020304"/>
                <a:ea typeface="宋体" panose="02010600030101010101" pitchFamily="2" charset="-122"/>
              </a:rPr>
              <a:t>CD    </a:t>
            </a:r>
            <a:endParaRPr lang="en-US" altLang="zh-CN" sz="2800" b="1" dirty="0">
              <a:solidFill>
                <a:srgbClr val="FF0000"/>
              </a:solidFill>
              <a:latin typeface="Times New Roman" panose="02020603050405020304"/>
              <a:ea typeface="宋体" panose="02010600030101010101" pitchFamily="2" charset="-122"/>
            </a:endParaRPr>
          </a:p>
        </p:txBody>
      </p:sp>
      <p:sp>
        <p:nvSpPr>
          <p:cNvPr id="50183" name="Text Box 7"/>
          <p:cNvSpPr txBox="1">
            <a:spLocks noChangeArrowheads="1"/>
          </p:cNvSpPr>
          <p:nvPr/>
        </p:nvSpPr>
        <p:spPr bwMode="auto">
          <a:xfrm>
            <a:off x="323528" y="2127920"/>
            <a:ext cx="8208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0000FF"/>
                </a:solidFill>
                <a:latin typeface="Times New Roman" panose="02020603050405020304"/>
                <a:ea typeface="宋体" panose="02010600030101010101" pitchFamily="2" charset="-122"/>
              </a:rPr>
              <a:t>例如：除草、治虫、合理确定载畜量、捞捕量</a:t>
            </a:r>
            <a:endParaRPr lang="zh-CN" altLang="en-US" sz="2800" b="1" dirty="0">
              <a:solidFill>
                <a:srgbClr val="0000FF"/>
              </a:solidFill>
              <a:latin typeface="Times New Roman" panose="02020603050405020304"/>
              <a:ea typeface="宋体" panose="02010600030101010101" pitchFamily="2" charset="-122"/>
            </a:endParaRPr>
          </a:p>
        </p:txBody>
      </p:sp>
      <p:sp>
        <p:nvSpPr>
          <p:cNvPr id="50184" name="Rectangle 8"/>
          <p:cNvSpPr>
            <a:spLocks noChangeArrowheads="1"/>
          </p:cNvSpPr>
          <p:nvPr/>
        </p:nvSpPr>
        <p:spPr bwMode="auto">
          <a:xfrm>
            <a:off x="3140805" y="3808506"/>
            <a:ext cx="649287" cy="360363"/>
          </a:xfrm>
          <a:prstGeom prst="rect">
            <a:avLst/>
          </a:prstGeom>
          <a:noFill/>
          <a:ln w="2857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50185" name="Rectangle 9"/>
          <p:cNvSpPr>
            <a:spLocks noChangeArrowheads="1"/>
          </p:cNvSpPr>
          <p:nvPr/>
        </p:nvSpPr>
        <p:spPr bwMode="auto">
          <a:xfrm>
            <a:off x="755576" y="4773373"/>
            <a:ext cx="360362" cy="360362"/>
          </a:xfrm>
          <a:prstGeom prst="rect">
            <a:avLst/>
          </a:prstGeom>
          <a:noFill/>
          <a:ln w="2857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50186" name="Text Box 10"/>
          <p:cNvSpPr txBox="1">
            <a:spLocks noChangeArrowheads="1"/>
          </p:cNvSpPr>
          <p:nvPr/>
        </p:nvSpPr>
        <p:spPr bwMode="auto">
          <a:xfrm>
            <a:off x="6575372" y="3729131"/>
            <a:ext cx="194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FF0000"/>
                </a:solidFill>
                <a:latin typeface="Times New Roman" panose="02020603050405020304"/>
                <a:ea typeface="宋体" panose="02010600030101010101" pitchFamily="2" charset="-122"/>
              </a:rPr>
              <a:t>人工建立   </a:t>
            </a:r>
            <a:endParaRPr lang="zh-CN" altLang="en-US" sz="2800" b="1" dirty="0">
              <a:solidFill>
                <a:srgbClr val="FF0000"/>
              </a:solidFill>
              <a:latin typeface="Times New Roman" panose="02020603050405020304"/>
              <a:ea typeface="宋体" panose="02010600030101010101" pitchFamily="2" charset="-122"/>
            </a:endParaRPr>
          </a:p>
        </p:txBody>
      </p:sp>
      <p:sp>
        <p:nvSpPr>
          <p:cNvPr id="50187" name="Text Box 11"/>
          <p:cNvSpPr txBox="1">
            <a:spLocks noChangeArrowheads="1"/>
          </p:cNvSpPr>
          <p:nvPr/>
        </p:nvSpPr>
        <p:spPr bwMode="auto">
          <a:xfrm>
            <a:off x="3581400" y="4701295"/>
            <a:ext cx="7921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FF0000"/>
                </a:solidFill>
                <a:latin typeface="Times New Roman" panose="02020603050405020304"/>
                <a:ea typeface="宋体" panose="02010600030101010101" pitchFamily="2" charset="-122"/>
              </a:rPr>
              <a:t>短   </a:t>
            </a:r>
            <a:endParaRPr lang="zh-CN" altLang="en-US" sz="2800" b="1" dirty="0">
              <a:solidFill>
                <a:srgbClr val="FF0000"/>
              </a:solidFill>
              <a:latin typeface="Times New Roman" panose="020206030504050203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86"/>
                                        </p:tgtEl>
                                        <p:attrNameLst>
                                          <p:attrName>style.visibility</p:attrName>
                                        </p:attrNameLst>
                                      </p:cBhvr>
                                      <p:to>
                                        <p:strVal val="visible"/>
                                      </p:to>
                                    </p:set>
                                    <p:animEffect transition="in" filter="blinds(horizontal)">
                                      <p:cBhvr>
                                        <p:cTn id="27" dur="500"/>
                                        <p:tgtEl>
                                          <p:spTgt spid="5018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018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0187"/>
                                        </p:tgtEl>
                                        <p:attrNameLst>
                                          <p:attrName>style.visibility</p:attrName>
                                        </p:attrNameLst>
                                      </p:cBhvr>
                                      <p:to>
                                        <p:strVal val="visible"/>
                                      </p:to>
                                    </p:set>
                                    <p:animEffect transition="in" filter="blinds(horizontal)">
                                      <p:cBhvr>
                                        <p:cTn id="36" dur="500"/>
                                        <p:tgtEl>
                                          <p:spTgt spid="5018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0182"/>
                                        </p:tgtEl>
                                        <p:attrNameLst>
                                          <p:attrName>style.visibility</p:attrName>
                                        </p:attrNameLst>
                                      </p:cBhvr>
                                      <p:to>
                                        <p:strVal val="visible"/>
                                      </p:to>
                                    </p:set>
                                    <p:animEffect transition="in" filter="blinds(horizontal)">
                                      <p:cBhvr>
                                        <p:cTn id="41"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0" grpId="0"/>
      <p:bldP spid="50181" grpId="0"/>
      <p:bldP spid="50182" grpId="0"/>
      <p:bldP spid="50183" grpId="0"/>
      <p:bldP spid="50184" grpId="0" animBg="1"/>
      <p:bldP spid="50185" grpId="0" animBg="1"/>
      <p:bldP spid="50186" grpId="0"/>
      <p:bldP spid="5018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901825"/>
            <a:ext cx="5040313" cy="563563"/>
          </a:xfrm>
          <a:prstGeom prst="rect">
            <a:avLst/>
          </a:prstGeom>
          <a:solidFill>
            <a:schemeClr val="accent1"/>
          </a:solidFill>
        </p:spPr>
        <p:txBody>
          <a:bodyPr/>
          <a:lstStyle/>
          <a:p>
            <a:r>
              <a:rPr lang="zh-CN" altLang="en-US" sz="3400" b="0">
                <a:solidFill>
                  <a:schemeClr val="tx1"/>
                </a:solidFill>
                <a:latin typeface="Times New Roman" panose="02020603050405020304"/>
                <a:ea typeface="华文中宋" panose="02010600040101010101" pitchFamily="2" charset="-122"/>
              </a:rPr>
              <a:t>生物的富集作用</a:t>
            </a:r>
            <a:endParaRPr lang="zh-CN" altLang="en-US" sz="3400" b="0">
              <a:solidFill>
                <a:schemeClr val="tx1"/>
              </a:solidFill>
              <a:latin typeface="Times New Roman" panose="02020603050405020304"/>
              <a:ea typeface="华文中宋" panose="02010600040101010101" pitchFamily="2" charset="-122"/>
            </a:endParaRPr>
          </a:p>
        </p:txBody>
      </p:sp>
      <p:pic>
        <p:nvPicPr>
          <p:cNvPr id="51203" name="Picture 3" descr="6722t09-01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b="4001"/>
          <a:stretch>
            <a:fillRect/>
          </a:stretch>
        </p:blipFill>
        <p:spPr bwMode="auto">
          <a:xfrm>
            <a:off x="1763713" y="1628800"/>
            <a:ext cx="5256559" cy="496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359253"/>
            <a:ext cx="8820150" cy="13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endParaRPr lang="zh-CN" altLang="en-US" sz="2400" b="1" u="sng">
              <a:latin typeface="Times New Roman" panose="02020603050405020304"/>
              <a:ea typeface="宋体" panose="02010600030101010101" pitchFamily="2" charset="-122"/>
            </a:endParaRPr>
          </a:p>
          <a:p>
            <a:pPr>
              <a:lnSpc>
                <a:spcPct val="150000"/>
              </a:lnSpc>
              <a:spcBef>
                <a:spcPct val="50000"/>
              </a:spcBef>
            </a:pPr>
            <a:endParaRPr lang="zh-CN" altLang="en-US" sz="2400" b="1">
              <a:latin typeface="Times New Roman" panose="02020603050405020304"/>
              <a:ea typeface="宋体" panose="02010600030101010101" pitchFamily="2" charset="-122"/>
            </a:endParaRPr>
          </a:p>
        </p:txBody>
      </p:sp>
      <p:sp>
        <p:nvSpPr>
          <p:cNvPr id="52227" name="Rectangle 3"/>
          <p:cNvSpPr>
            <a:spLocks noChangeArrowheads="1"/>
          </p:cNvSpPr>
          <p:nvPr/>
        </p:nvSpPr>
        <p:spPr bwMode="auto">
          <a:xfrm>
            <a:off x="3176588" y="29241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Times New Roman" panose="02020603050405020304"/>
            </a:endParaRPr>
          </a:p>
        </p:txBody>
      </p:sp>
      <p:graphicFrame>
        <p:nvGraphicFramePr>
          <p:cNvPr id="52228" name="Object 4"/>
          <p:cNvGraphicFramePr>
            <a:graphicFrameLocks noChangeAspect="1"/>
          </p:cNvGraphicFramePr>
          <p:nvPr/>
        </p:nvGraphicFramePr>
        <p:xfrm>
          <a:off x="237832" y="4581127"/>
          <a:ext cx="6134368" cy="2176091"/>
        </p:xfrm>
        <a:graphic>
          <a:graphicData uri="http://schemas.openxmlformats.org/presentationml/2006/ole">
            <mc:AlternateContent xmlns:mc="http://schemas.openxmlformats.org/markup-compatibility/2006">
              <mc:Choice xmlns:v="urn:schemas-microsoft-com:vml" Requires="v">
                <p:oleObj spid="_x0000_s1025" name="" r:id="rId1" imgW="9525" imgH="9525" progId="">
                  <p:embed/>
                </p:oleObj>
              </mc:Choice>
              <mc:Fallback>
                <p:oleObj name="" r:id="rId1" imgW="9525" imgH="9525" progId="">
                  <p:embed/>
                  <p:pic>
                    <p:nvPicPr>
                      <p:cNvPr id="0" name="图片 1024"/>
                      <p:cNvPicPr>
                        <a:picLocks noChangeAspect="1"/>
                      </p:cNvPicPr>
                      <p:nvPr/>
                    </p:nvPicPr>
                    <p:blipFill>
                      <a:blip r:embed="rId2"/>
                      <a:stretch>
                        <a:fillRect/>
                      </a:stretch>
                    </p:blipFill>
                    <p:spPr>
                      <a:xfrm>
                        <a:off x="237832" y="4581127"/>
                        <a:ext cx="6134368" cy="2176091"/>
                      </a:xfrm>
                      <a:prstGeom prst="rect">
                        <a:avLst/>
                      </a:prstGeom>
                      <a:solidFill>
                        <a:srgbClr val="B2B2B2"/>
                      </a:solidFill>
                      <a:ln w="9525">
                        <a:noFill/>
                      </a:ln>
                    </p:spPr>
                  </p:pic>
                </p:oleObj>
              </mc:Fallback>
            </mc:AlternateContent>
          </a:graphicData>
        </a:graphic>
      </p:graphicFrame>
      <p:sp>
        <p:nvSpPr>
          <p:cNvPr id="52229" name="Text Box 5"/>
          <p:cNvSpPr txBox="1">
            <a:spLocks noChangeArrowheads="1"/>
          </p:cNvSpPr>
          <p:nvPr/>
        </p:nvSpPr>
        <p:spPr bwMode="auto">
          <a:xfrm>
            <a:off x="7668344" y="692696"/>
            <a:ext cx="827087"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zh-CN" sz="3200" b="1">
                <a:solidFill>
                  <a:srgbClr val="FF0000"/>
                </a:solidFill>
                <a:latin typeface="Times New Roman" panose="02020603050405020304"/>
                <a:ea typeface="宋体" panose="02010600030101010101" pitchFamily="2" charset="-122"/>
              </a:rPr>
              <a:t>C</a:t>
            </a:r>
            <a:endParaRPr lang="en-US" altLang="zh-CN" sz="3200" b="1">
              <a:solidFill>
                <a:srgbClr val="FF0000"/>
              </a:solidFill>
              <a:latin typeface="Times New Roman" panose="02020603050405020304"/>
              <a:ea typeface="宋体" panose="02010600030101010101" pitchFamily="2" charset="-122"/>
            </a:endParaRPr>
          </a:p>
        </p:txBody>
      </p:sp>
      <p:sp>
        <p:nvSpPr>
          <p:cNvPr id="52230" name="Rectangle 6"/>
          <p:cNvSpPr>
            <a:spLocks noChangeArrowheads="1"/>
          </p:cNvSpPr>
          <p:nvPr/>
        </p:nvSpPr>
        <p:spPr bwMode="auto">
          <a:xfrm>
            <a:off x="250825" y="819711"/>
            <a:ext cx="8642350" cy="36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600" b="1" dirty="0">
                <a:latin typeface="Times New Roman" panose="02020603050405020304"/>
                <a:ea typeface="宋体" panose="02010600030101010101" pitchFamily="2" charset="-122"/>
              </a:rPr>
              <a:t>例：据图判断，下列叙述</a:t>
            </a:r>
            <a:r>
              <a:rPr lang="zh-CN" altLang="en-US" sz="2600" b="1" dirty="0">
                <a:solidFill>
                  <a:srgbClr val="FF0000"/>
                </a:solidFill>
                <a:latin typeface="Times New Roman" panose="02020603050405020304"/>
                <a:ea typeface="宋体" panose="02010600030101010101" pitchFamily="2" charset="-122"/>
              </a:rPr>
              <a:t>不符合</a:t>
            </a:r>
            <a:r>
              <a:rPr lang="zh-CN" altLang="en-US" sz="2600" b="1" dirty="0">
                <a:latin typeface="Times New Roman" panose="02020603050405020304"/>
                <a:ea typeface="宋体" panose="02010600030101010101" pitchFamily="2" charset="-122"/>
              </a:rPr>
              <a:t>生态学原理的是</a:t>
            </a:r>
            <a:endParaRPr lang="zh-CN" altLang="en-US" sz="2600" b="1" u="sng" dirty="0">
              <a:latin typeface="Times New Roman" panose="02020603050405020304"/>
              <a:ea typeface="宋体" panose="02010600030101010101" pitchFamily="2" charset="-122"/>
            </a:endParaRPr>
          </a:p>
          <a:p>
            <a:pPr>
              <a:lnSpc>
                <a:spcPct val="150000"/>
              </a:lnSpc>
            </a:pPr>
            <a:r>
              <a:rPr lang="en-US" altLang="zh-CN" sz="2600" b="1" dirty="0">
                <a:latin typeface="Times New Roman" panose="02020603050405020304"/>
                <a:ea typeface="宋体" panose="02010600030101010101" pitchFamily="2" charset="-122"/>
              </a:rPr>
              <a:t>A.</a:t>
            </a:r>
            <a:r>
              <a:rPr lang="zh-CN" altLang="en-US" sz="2600" b="1" dirty="0">
                <a:latin typeface="Times New Roman" panose="02020603050405020304"/>
                <a:ea typeface="宋体" panose="02010600030101010101" pitchFamily="2" charset="-122"/>
              </a:rPr>
              <a:t>物质经过多级利用，实现了良性循环</a:t>
            </a:r>
            <a:endParaRPr lang="zh-CN" altLang="en-US" sz="2600" b="1" u="sng" dirty="0">
              <a:latin typeface="Times New Roman" panose="02020603050405020304"/>
              <a:ea typeface="宋体" panose="02010600030101010101" pitchFamily="2" charset="-122"/>
            </a:endParaRPr>
          </a:p>
          <a:p>
            <a:pPr>
              <a:lnSpc>
                <a:spcPct val="150000"/>
              </a:lnSpc>
            </a:pPr>
            <a:r>
              <a:rPr lang="en-US" altLang="zh-CN" sz="2600" b="1" dirty="0">
                <a:latin typeface="Times New Roman" panose="02020603050405020304"/>
                <a:ea typeface="宋体" panose="02010600030101010101" pitchFamily="2" charset="-122"/>
              </a:rPr>
              <a:t>B.</a:t>
            </a:r>
            <a:r>
              <a:rPr lang="zh-CN" altLang="en-US" sz="2600" b="1" dirty="0">
                <a:latin typeface="Times New Roman" panose="02020603050405020304"/>
                <a:ea typeface="宋体" panose="02010600030101010101" pitchFamily="2" charset="-122"/>
              </a:rPr>
              <a:t>每一级生产环节都获得产品，提高了生态经济效益</a:t>
            </a:r>
            <a:endParaRPr lang="zh-CN" altLang="en-US" sz="2600" b="1" u="sng" dirty="0">
              <a:latin typeface="Times New Roman" panose="02020603050405020304"/>
              <a:ea typeface="宋体" panose="02010600030101010101" pitchFamily="2" charset="-122"/>
            </a:endParaRPr>
          </a:p>
          <a:p>
            <a:pPr>
              <a:lnSpc>
                <a:spcPct val="150000"/>
              </a:lnSpc>
            </a:pPr>
            <a:r>
              <a:rPr lang="en-US" altLang="zh-CN" sz="2600" b="1" dirty="0">
                <a:latin typeface="Times New Roman" panose="02020603050405020304"/>
                <a:ea typeface="宋体" panose="02010600030101010101" pitchFamily="2" charset="-122"/>
              </a:rPr>
              <a:t>C.</a:t>
            </a:r>
            <a:r>
              <a:rPr lang="zh-CN" altLang="en-US" sz="2600" b="1" dirty="0">
                <a:latin typeface="Times New Roman" panose="02020603050405020304"/>
                <a:ea typeface="宋体" panose="02010600030101010101" pitchFamily="2" charset="-122"/>
              </a:rPr>
              <a:t>由于食物链延长，能量逐级损耗，系统总能量利用效率降低</a:t>
            </a:r>
            <a:endParaRPr lang="zh-CN" altLang="en-US" sz="2600" b="1" u="sng" dirty="0">
              <a:latin typeface="Times New Roman" panose="02020603050405020304"/>
              <a:ea typeface="宋体" panose="02010600030101010101" pitchFamily="2" charset="-122"/>
            </a:endParaRPr>
          </a:p>
          <a:p>
            <a:pPr>
              <a:lnSpc>
                <a:spcPct val="150000"/>
              </a:lnSpc>
            </a:pPr>
            <a:r>
              <a:rPr lang="en-US" altLang="zh-CN" sz="2600" b="1" dirty="0">
                <a:latin typeface="Times New Roman" panose="02020603050405020304"/>
                <a:ea typeface="宋体" panose="02010600030101010101" pitchFamily="2" charset="-122"/>
              </a:rPr>
              <a:t>D.</a:t>
            </a:r>
            <a:r>
              <a:rPr lang="zh-CN" altLang="en-US" sz="2600" b="1" dirty="0">
                <a:latin typeface="Times New Roman" panose="02020603050405020304"/>
                <a:ea typeface="宋体" panose="02010600030101010101" pitchFamily="2" charset="-122"/>
              </a:rPr>
              <a:t>由于各级产物都可以利用，减少了废物和污染</a:t>
            </a:r>
            <a:endParaRPr lang="zh-CN" altLang="en-US" sz="2600" b="1" dirty="0">
              <a:latin typeface="Times New Roman" panose="020206030504050203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Effect transition="in" filter="box(out)">
                                      <p:cBhvr>
                                        <p:cTn id="7" dur="500"/>
                                        <p:tgtEl>
                                          <p:spTgt spid="5222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utoUpdateAnimBg="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 y="764704"/>
            <a:ext cx="8534400" cy="121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zh-CN" altLang="en-US" sz="2600" b="1" dirty="0">
                <a:latin typeface="Times New Roman" panose="02020603050405020304"/>
                <a:ea typeface="楷体_GB2312" pitchFamily="49" charset="-122"/>
              </a:rPr>
              <a:t>例：下图是某生态系统中食物网简图，图中甲</a:t>
            </a:r>
            <a:r>
              <a:rPr lang="en-US" altLang="zh-CN" sz="2600" b="1" dirty="0">
                <a:latin typeface="Times New Roman" panose="02020603050405020304"/>
                <a:ea typeface="楷体_GB2312" pitchFamily="49" charset="-122"/>
              </a:rPr>
              <a:t>—</a:t>
            </a:r>
            <a:r>
              <a:rPr lang="zh-CN" altLang="en-US" sz="2600" b="1" dirty="0">
                <a:latin typeface="Times New Roman" panose="02020603050405020304"/>
                <a:ea typeface="楷体_GB2312" pitchFamily="49" charset="-122"/>
              </a:rPr>
              <a:t>庚代表各种不同的的生物，请据图回答</a:t>
            </a:r>
            <a:endParaRPr lang="zh-CN" altLang="en-US" sz="2600" b="1" dirty="0">
              <a:latin typeface="Times New Roman" panose="02020603050405020304"/>
              <a:ea typeface="楷体_GB2312" pitchFamily="49" charset="-122"/>
            </a:endParaRPr>
          </a:p>
        </p:txBody>
      </p:sp>
      <p:sp>
        <p:nvSpPr>
          <p:cNvPr id="53251" name="Rectangle 3"/>
          <p:cNvSpPr>
            <a:spLocks noChangeArrowheads="1"/>
          </p:cNvSpPr>
          <p:nvPr/>
        </p:nvSpPr>
        <p:spPr bwMode="auto">
          <a:xfrm>
            <a:off x="0" y="3115619"/>
            <a:ext cx="184731"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50000"/>
              </a:lnSpc>
            </a:pPr>
            <a:endParaRPr lang="zh-CN" altLang="en-US" sz="2600">
              <a:latin typeface="Times New Roman" panose="02020603050405020304"/>
            </a:endParaRPr>
          </a:p>
        </p:txBody>
      </p:sp>
      <p:grpSp>
        <p:nvGrpSpPr>
          <p:cNvPr id="53252" name="Group 4"/>
          <p:cNvGrpSpPr/>
          <p:nvPr/>
        </p:nvGrpSpPr>
        <p:grpSpPr bwMode="auto">
          <a:xfrm>
            <a:off x="1066800" y="2030286"/>
            <a:ext cx="4191000" cy="1325217"/>
            <a:chOff x="1296" y="960"/>
            <a:chExt cx="2928" cy="1104"/>
          </a:xfrm>
        </p:grpSpPr>
        <p:sp>
          <p:nvSpPr>
            <p:cNvPr id="53253" name="Line 5"/>
            <p:cNvSpPr>
              <a:spLocks noChangeShapeType="1"/>
            </p:cNvSpPr>
            <p:nvPr/>
          </p:nvSpPr>
          <p:spPr bwMode="auto">
            <a:xfrm flipV="1">
              <a:off x="2016" y="1920"/>
              <a:ext cx="504" cy="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sp>
          <p:nvSpPr>
            <p:cNvPr id="53254" name="WordArt 6"/>
            <p:cNvSpPr>
              <a:spLocks noChangeArrowheads="1" noChangeShapeType="1" noTextEdit="1"/>
            </p:cNvSpPr>
            <p:nvPr/>
          </p:nvSpPr>
          <p:spPr bwMode="auto">
            <a:xfrm>
              <a:off x="1296" y="1344"/>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a:ln w="9525">
                    <a:solidFill>
                      <a:srgbClr val="000000"/>
                    </a:solidFill>
                    <a:round/>
                  </a:ln>
                  <a:solidFill>
                    <a:srgbClr val="000000"/>
                  </a:solidFill>
                  <a:latin typeface="Times New Roman" panose="02020603050405020304"/>
                  <a:ea typeface="宋体" panose="02010600030101010101" pitchFamily="2" charset="-122"/>
                </a:rPr>
                <a:t>戊</a:t>
              </a:r>
              <a:endParaRPr lang="zh-CN" altLang="en-US" sz="2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3255" name="WordArt 7"/>
            <p:cNvSpPr>
              <a:spLocks noChangeArrowheads="1" noChangeShapeType="1" noTextEdit="1"/>
            </p:cNvSpPr>
            <p:nvPr/>
          </p:nvSpPr>
          <p:spPr bwMode="auto">
            <a:xfrm>
              <a:off x="4032" y="1344"/>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a:ln w="9525">
                    <a:solidFill>
                      <a:srgbClr val="000000"/>
                    </a:solidFill>
                    <a:round/>
                  </a:ln>
                  <a:solidFill>
                    <a:srgbClr val="000000"/>
                  </a:solidFill>
                  <a:latin typeface="Times New Roman" panose="02020603050405020304"/>
                  <a:ea typeface="宋体" panose="02010600030101010101" pitchFamily="2" charset="-122"/>
                </a:rPr>
                <a:t>丙</a:t>
              </a:r>
              <a:endParaRPr lang="zh-CN" altLang="en-US" sz="2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3256" name="WordArt 8"/>
            <p:cNvSpPr>
              <a:spLocks noChangeArrowheads="1" noChangeShapeType="1" noTextEdit="1"/>
            </p:cNvSpPr>
            <p:nvPr/>
          </p:nvSpPr>
          <p:spPr bwMode="auto">
            <a:xfrm>
              <a:off x="3264" y="1008"/>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a:ln w="9525">
                    <a:solidFill>
                      <a:srgbClr val="000000"/>
                    </a:solidFill>
                    <a:round/>
                  </a:ln>
                  <a:solidFill>
                    <a:srgbClr val="000000"/>
                  </a:solidFill>
                  <a:latin typeface="Times New Roman" panose="02020603050405020304"/>
                  <a:ea typeface="宋体" panose="02010600030101010101" pitchFamily="2" charset="-122"/>
                </a:rPr>
                <a:t>丁</a:t>
              </a:r>
              <a:endParaRPr lang="zh-CN" altLang="en-US" sz="2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3257" name="WordArt 9"/>
            <p:cNvSpPr>
              <a:spLocks noChangeArrowheads="1" noChangeShapeType="1" noTextEdit="1"/>
            </p:cNvSpPr>
            <p:nvPr/>
          </p:nvSpPr>
          <p:spPr bwMode="auto">
            <a:xfrm>
              <a:off x="2256" y="960"/>
              <a:ext cx="144" cy="24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a:ln w="9525">
                    <a:solidFill>
                      <a:srgbClr val="000000"/>
                    </a:solidFill>
                    <a:round/>
                  </a:ln>
                  <a:solidFill>
                    <a:srgbClr val="000000"/>
                  </a:solidFill>
                  <a:latin typeface="Times New Roman" panose="02020603050405020304"/>
                  <a:ea typeface="宋体" panose="02010600030101010101" pitchFamily="2" charset="-122"/>
                </a:rPr>
                <a:t>庚</a:t>
              </a:r>
              <a:endParaRPr lang="zh-CN" altLang="en-US" sz="2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3258" name="WordArt 10"/>
            <p:cNvSpPr>
              <a:spLocks noChangeArrowheads="1" noChangeShapeType="1" noTextEdit="1"/>
            </p:cNvSpPr>
            <p:nvPr/>
          </p:nvSpPr>
          <p:spPr bwMode="auto">
            <a:xfrm>
              <a:off x="1776" y="1824"/>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a:ln w="9525">
                    <a:solidFill>
                      <a:srgbClr val="000000"/>
                    </a:solidFill>
                    <a:round/>
                  </a:ln>
                  <a:solidFill>
                    <a:srgbClr val="000000"/>
                  </a:solidFill>
                  <a:latin typeface="Times New Roman" panose="02020603050405020304"/>
                  <a:ea typeface="宋体" panose="02010600030101010101" pitchFamily="2" charset="-122"/>
                </a:rPr>
                <a:t>己</a:t>
              </a:r>
              <a:endParaRPr lang="zh-CN" altLang="en-US" sz="2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3259" name="WordArt 11"/>
            <p:cNvSpPr>
              <a:spLocks noChangeArrowheads="1" noChangeShapeType="1" noTextEdit="1"/>
            </p:cNvSpPr>
            <p:nvPr/>
          </p:nvSpPr>
          <p:spPr bwMode="auto">
            <a:xfrm>
              <a:off x="2592" y="1824"/>
              <a:ext cx="192" cy="24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dirty="0">
                  <a:ln w="9525">
                    <a:solidFill>
                      <a:srgbClr val="000000"/>
                    </a:solidFill>
                    <a:round/>
                  </a:ln>
                  <a:solidFill>
                    <a:srgbClr val="000000"/>
                  </a:solidFill>
                  <a:latin typeface="Times New Roman" panose="02020603050405020304"/>
                  <a:ea typeface="宋体" panose="02010600030101010101" pitchFamily="2" charset="-122"/>
                </a:rPr>
                <a:t>甲</a:t>
              </a:r>
              <a:endParaRPr lang="zh-CN" altLang="en-US" sz="2600" kern="10" dirty="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3260" name="WordArt 12"/>
            <p:cNvSpPr>
              <a:spLocks noChangeArrowheads="1" noChangeShapeType="1" noTextEdit="1"/>
            </p:cNvSpPr>
            <p:nvPr/>
          </p:nvSpPr>
          <p:spPr bwMode="auto">
            <a:xfrm>
              <a:off x="3408" y="1824"/>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a:ln w="9525">
                    <a:solidFill>
                      <a:srgbClr val="000000"/>
                    </a:solidFill>
                    <a:round/>
                  </a:ln>
                  <a:solidFill>
                    <a:srgbClr val="000000"/>
                  </a:solidFill>
                  <a:latin typeface="Times New Roman" panose="02020603050405020304"/>
                  <a:ea typeface="宋体" panose="02010600030101010101" pitchFamily="2" charset="-122"/>
                </a:rPr>
                <a:t>乙</a:t>
              </a:r>
              <a:endParaRPr lang="zh-CN" altLang="en-US" sz="2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3261" name="Line 13"/>
            <p:cNvSpPr>
              <a:spLocks noChangeShapeType="1"/>
            </p:cNvSpPr>
            <p:nvPr/>
          </p:nvSpPr>
          <p:spPr bwMode="auto">
            <a:xfrm flipV="1">
              <a:off x="2832" y="1920"/>
              <a:ext cx="504" cy="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sp>
          <p:nvSpPr>
            <p:cNvPr id="53262" name="Line 14"/>
            <p:cNvSpPr>
              <a:spLocks noChangeShapeType="1"/>
            </p:cNvSpPr>
            <p:nvPr/>
          </p:nvSpPr>
          <p:spPr bwMode="auto">
            <a:xfrm flipV="1">
              <a:off x="3648" y="1632"/>
              <a:ext cx="384" cy="288"/>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sp>
          <p:nvSpPr>
            <p:cNvPr id="53263" name="Line 15"/>
            <p:cNvSpPr>
              <a:spLocks noChangeShapeType="1"/>
            </p:cNvSpPr>
            <p:nvPr/>
          </p:nvSpPr>
          <p:spPr bwMode="auto">
            <a:xfrm>
              <a:off x="1440" y="1584"/>
              <a:ext cx="288" cy="24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sp>
          <p:nvSpPr>
            <p:cNvPr id="53264" name="Line 16"/>
            <p:cNvSpPr>
              <a:spLocks noChangeShapeType="1"/>
            </p:cNvSpPr>
            <p:nvPr/>
          </p:nvSpPr>
          <p:spPr bwMode="auto">
            <a:xfrm>
              <a:off x="1536" y="1488"/>
              <a:ext cx="1008" cy="336"/>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sp>
          <p:nvSpPr>
            <p:cNvPr id="53265" name="Line 17"/>
            <p:cNvSpPr>
              <a:spLocks noChangeShapeType="1"/>
            </p:cNvSpPr>
            <p:nvPr/>
          </p:nvSpPr>
          <p:spPr bwMode="auto">
            <a:xfrm flipV="1">
              <a:off x="1536" y="1104"/>
              <a:ext cx="672" cy="24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sp>
          <p:nvSpPr>
            <p:cNvPr id="53266" name="Line 18"/>
            <p:cNvSpPr>
              <a:spLocks noChangeShapeType="1"/>
            </p:cNvSpPr>
            <p:nvPr/>
          </p:nvSpPr>
          <p:spPr bwMode="auto">
            <a:xfrm flipV="1">
              <a:off x="2448" y="1056"/>
              <a:ext cx="672" cy="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sp>
          <p:nvSpPr>
            <p:cNvPr id="53267" name="Line 19"/>
            <p:cNvSpPr>
              <a:spLocks noChangeShapeType="1"/>
            </p:cNvSpPr>
            <p:nvPr/>
          </p:nvSpPr>
          <p:spPr bwMode="auto">
            <a:xfrm>
              <a:off x="3504" y="1104"/>
              <a:ext cx="528" cy="192"/>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sp>
          <p:nvSpPr>
            <p:cNvPr id="53268" name="Line 20"/>
            <p:cNvSpPr>
              <a:spLocks noChangeShapeType="1"/>
            </p:cNvSpPr>
            <p:nvPr/>
          </p:nvSpPr>
          <p:spPr bwMode="auto">
            <a:xfrm flipV="1">
              <a:off x="2784" y="1200"/>
              <a:ext cx="528" cy="576"/>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pPr>
                <a:lnSpc>
                  <a:spcPct val="150000"/>
                </a:lnSpc>
              </a:pPr>
              <a:endParaRPr lang="zh-CN" altLang="en-US" sz="2600"/>
            </a:p>
          </p:txBody>
        </p:sp>
      </p:grpSp>
      <p:sp>
        <p:nvSpPr>
          <p:cNvPr id="53269" name="Rectangle 21"/>
          <p:cNvSpPr>
            <a:spLocks noChangeArrowheads="1"/>
          </p:cNvSpPr>
          <p:nvPr/>
        </p:nvSpPr>
        <p:spPr bwMode="auto">
          <a:xfrm>
            <a:off x="228600" y="3507904"/>
            <a:ext cx="8686800" cy="2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2600" b="1" dirty="0">
                <a:solidFill>
                  <a:srgbClr val="000000"/>
                </a:solidFill>
                <a:latin typeface="Times New Roman" panose="02020603050405020304"/>
                <a:ea typeface="楷体_GB2312" pitchFamily="49" charset="-122"/>
              </a:rPr>
              <a:t>（</a:t>
            </a:r>
            <a:r>
              <a:rPr lang="en-US" altLang="zh-CN" sz="2600" b="1" dirty="0">
                <a:solidFill>
                  <a:srgbClr val="000000"/>
                </a:solidFill>
                <a:latin typeface="Times New Roman" panose="02020603050405020304"/>
                <a:ea typeface="楷体_GB2312" pitchFamily="49" charset="-122"/>
              </a:rPr>
              <a:t>1</a:t>
            </a:r>
            <a:r>
              <a:rPr lang="zh-CN" altLang="en-US" sz="2600" b="1" dirty="0">
                <a:solidFill>
                  <a:srgbClr val="000000"/>
                </a:solidFill>
                <a:latin typeface="Times New Roman" panose="02020603050405020304"/>
                <a:ea typeface="楷体_GB2312" pitchFamily="49" charset="-122"/>
              </a:rPr>
              <a:t>）此生态系统中作为生产者的生物是</a:t>
            </a:r>
            <a:r>
              <a:rPr lang="zh-CN" altLang="en-US" sz="2600" b="1" u="sng" dirty="0">
                <a:solidFill>
                  <a:srgbClr val="000000"/>
                </a:solidFill>
                <a:latin typeface="Times New Roman" panose="02020603050405020304"/>
                <a:ea typeface="楷体_GB2312" pitchFamily="49" charset="-122"/>
              </a:rPr>
              <a:t>     </a:t>
            </a:r>
            <a:r>
              <a:rPr lang="zh-CN" altLang="en-US" sz="2600" b="1" dirty="0">
                <a:solidFill>
                  <a:srgbClr val="000000"/>
                </a:solidFill>
                <a:latin typeface="Times New Roman" panose="02020603050405020304"/>
                <a:ea typeface="楷体_GB2312" pitchFamily="49" charset="-122"/>
              </a:rPr>
              <a:t> ，作为次级消费者的生物是</a:t>
            </a:r>
            <a:r>
              <a:rPr lang="zh-CN" altLang="en-US" sz="2600" b="1" u="sng" dirty="0">
                <a:solidFill>
                  <a:srgbClr val="000000"/>
                </a:solidFill>
                <a:latin typeface="Times New Roman" panose="02020603050405020304"/>
                <a:ea typeface="楷体_GB2312" pitchFamily="49" charset="-122"/>
              </a:rPr>
              <a:t>                  </a:t>
            </a:r>
            <a:r>
              <a:rPr lang="zh-CN" altLang="en-US" sz="2600" b="1" dirty="0">
                <a:solidFill>
                  <a:srgbClr val="000000"/>
                </a:solidFill>
                <a:latin typeface="Times New Roman" panose="02020603050405020304"/>
                <a:ea typeface="楷体_GB2312" pitchFamily="49" charset="-122"/>
              </a:rPr>
              <a:t>。 </a:t>
            </a:r>
            <a:r>
              <a:rPr lang="zh-CN" altLang="en-US" sz="2600" b="1" dirty="0">
                <a:latin typeface="Times New Roman" panose="02020603050405020304"/>
                <a:ea typeface="楷体_GB2312" pitchFamily="49" charset="-122"/>
              </a:rPr>
              <a:t>   </a:t>
            </a:r>
            <a:r>
              <a:rPr lang="zh-CN" altLang="en-US" sz="2600" b="1" dirty="0">
                <a:solidFill>
                  <a:srgbClr val="000000"/>
                </a:solidFill>
                <a:latin typeface="Times New Roman" panose="02020603050405020304"/>
                <a:ea typeface="楷体_GB2312" pitchFamily="49" charset="-122"/>
              </a:rPr>
              <a:t>   </a:t>
            </a:r>
            <a:endParaRPr lang="zh-CN" altLang="en-US" sz="2600" b="1" dirty="0">
              <a:solidFill>
                <a:srgbClr val="000000"/>
              </a:solidFill>
              <a:latin typeface="Times New Roman" panose="02020603050405020304"/>
              <a:ea typeface="楷体_GB2312" pitchFamily="49" charset="-122"/>
            </a:endParaRPr>
          </a:p>
          <a:p>
            <a:pPr>
              <a:lnSpc>
                <a:spcPct val="130000"/>
              </a:lnSpc>
            </a:pPr>
            <a:r>
              <a:rPr lang="zh-CN" altLang="en-US" sz="2600" b="1" dirty="0">
                <a:solidFill>
                  <a:srgbClr val="000000"/>
                </a:solidFill>
                <a:latin typeface="Times New Roman" panose="02020603050405020304"/>
                <a:ea typeface="楷体_GB2312" pitchFamily="49" charset="-122"/>
              </a:rPr>
              <a:t>（</a:t>
            </a:r>
            <a:r>
              <a:rPr lang="en-US" altLang="zh-CN" sz="2600" b="1" dirty="0">
                <a:solidFill>
                  <a:srgbClr val="000000"/>
                </a:solidFill>
                <a:latin typeface="Times New Roman" panose="02020603050405020304"/>
                <a:ea typeface="楷体_GB2312" pitchFamily="49" charset="-122"/>
              </a:rPr>
              <a:t>2</a:t>
            </a:r>
            <a:r>
              <a:rPr lang="zh-CN" altLang="en-US" sz="2600" b="1" dirty="0">
                <a:solidFill>
                  <a:srgbClr val="000000"/>
                </a:solidFill>
                <a:latin typeface="Times New Roman" panose="02020603050405020304"/>
                <a:ea typeface="楷体_GB2312" pitchFamily="49" charset="-122"/>
              </a:rPr>
              <a:t>）若该生态系统受到</a:t>
            </a:r>
            <a:r>
              <a:rPr lang="zh-CN" altLang="en-US" sz="2600" b="1" dirty="0">
                <a:solidFill>
                  <a:srgbClr val="1A09F7"/>
                </a:solidFill>
                <a:latin typeface="Times New Roman" panose="02020603050405020304"/>
                <a:ea typeface="楷体_GB2312" pitchFamily="49" charset="-122"/>
              </a:rPr>
              <a:t>重金属污染</a:t>
            </a:r>
            <a:r>
              <a:rPr lang="zh-CN" altLang="en-US" sz="2600" b="1" dirty="0">
                <a:solidFill>
                  <a:srgbClr val="000000"/>
                </a:solidFill>
                <a:latin typeface="Times New Roman" panose="02020603050405020304"/>
                <a:ea typeface="楷体_GB2312" pitchFamily="49" charset="-122"/>
              </a:rPr>
              <a:t>，那么在体内积存重金属污染物最多的生物是</a:t>
            </a:r>
            <a:r>
              <a:rPr lang="zh-CN" altLang="en-US" sz="2600" b="1" u="sng" dirty="0">
                <a:solidFill>
                  <a:srgbClr val="000000"/>
                </a:solidFill>
                <a:latin typeface="Times New Roman" panose="02020603050405020304"/>
                <a:ea typeface="楷体_GB2312" pitchFamily="49" charset="-122"/>
              </a:rPr>
              <a:t>  </a:t>
            </a:r>
            <a:r>
              <a:rPr lang="zh-CN" altLang="en-US" sz="2600" b="1" u="sng" dirty="0">
                <a:solidFill>
                  <a:srgbClr val="FF00FF"/>
                </a:solidFill>
                <a:latin typeface="Times New Roman" panose="02020603050405020304"/>
                <a:ea typeface="楷体_GB2312" pitchFamily="49" charset="-122"/>
              </a:rPr>
              <a:t>   </a:t>
            </a:r>
            <a:r>
              <a:rPr lang="zh-CN" altLang="en-US" sz="2600" b="1" dirty="0">
                <a:solidFill>
                  <a:srgbClr val="000000"/>
                </a:solidFill>
                <a:latin typeface="Times New Roman" panose="02020603050405020304"/>
                <a:ea typeface="楷体_GB2312" pitchFamily="49" charset="-122"/>
              </a:rPr>
              <a:t>。</a:t>
            </a:r>
            <a:endParaRPr lang="zh-CN" altLang="en-US" sz="2600" b="1" dirty="0">
              <a:solidFill>
                <a:srgbClr val="000000"/>
              </a:solidFill>
              <a:latin typeface="Times New Roman" panose="02020603050405020304"/>
              <a:ea typeface="楷体_GB2312" pitchFamily="49" charset="-122"/>
            </a:endParaRPr>
          </a:p>
        </p:txBody>
      </p:sp>
      <p:sp>
        <p:nvSpPr>
          <p:cNvPr id="53270" name="WordArt 22"/>
          <p:cNvSpPr>
            <a:spLocks noChangeArrowheads="1" noChangeShapeType="1" noTextEdit="1"/>
          </p:cNvSpPr>
          <p:nvPr/>
        </p:nvSpPr>
        <p:spPr bwMode="auto">
          <a:xfrm>
            <a:off x="6133728" y="3650172"/>
            <a:ext cx="310480" cy="3158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dirty="0">
                <a:ln w="9525">
                  <a:solidFill>
                    <a:srgbClr val="FF0000"/>
                  </a:solidFill>
                  <a:round/>
                </a:ln>
                <a:solidFill>
                  <a:srgbClr val="FF0000"/>
                </a:solidFill>
                <a:latin typeface="Times New Roman" panose="02020603050405020304"/>
                <a:ea typeface="宋体" panose="02010600030101010101" pitchFamily="2" charset="-122"/>
              </a:rPr>
              <a:t>戊</a:t>
            </a:r>
            <a:endParaRPr lang="zh-CN" altLang="en-US" sz="2600" kern="10" dirty="0">
              <a:ln w="9525">
                <a:solidFill>
                  <a:srgbClr val="FF0000"/>
                </a:solidFill>
                <a:round/>
              </a:ln>
              <a:solidFill>
                <a:srgbClr val="FF0000"/>
              </a:solidFill>
              <a:latin typeface="Times New Roman" panose="02020603050405020304"/>
              <a:ea typeface="宋体" panose="02010600030101010101" pitchFamily="2" charset="-122"/>
            </a:endParaRPr>
          </a:p>
        </p:txBody>
      </p:sp>
      <p:sp>
        <p:nvSpPr>
          <p:cNvPr id="53271" name="WordArt 23"/>
          <p:cNvSpPr>
            <a:spLocks noChangeArrowheads="1" noChangeShapeType="1" noTextEdit="1"/>
          </p:cNvSpPr>
          <p:nvPr/>
        </p:nvSpPr>
        <p:spPr bwMode="auto">
          <a:xfrm>
            <a:off x="3692530" y="5157192"/>
            <a:ext cx="319790" cy="33610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dirty="0">
                <a:ln w="9525">
                  <a:solidFill>
                    <a:srgbClr val="FF0000"/>
                  </a:solidFill>
                  <a:round/>
                </a:ln>
                <a:solidFill>
                  <a:srgbClr val="FF0000"/>
                </a:solidFill>
                <a:latin typeface="Times New Roman" panose="02020603050405020304"/>
                <a:ea typeface="宋体" panose="02010600030101010101" pitchFamily="2" charset="-122"/>
              </a:rPr>
              <a:t>丙</a:t>
            </a:r>
            <a:endParaRPr lang="zh-CN" altLang="en-US" sz="2600" kern="10" dirty="0">
              <a:ln w="9525">
                <a:solidFill>
                  <a:srgbClr val="FF0000"/>
                </a:solidFill>
                <a:round/>
              </a:ln>
              <a:solidFill>
                <a:srgbClr val="FF0000"/>
              </a:solidFill>
              <a:latin typeface="Times New Roman" panose="02020603050405020304"/>
              <a:ea typeface="宋体" panose="02010600030101010101" pitchFamily="2" charset="-122"/>
            </a:endParaRPr>
          </a:p>
        </p:txBody>
      </p:sp>
      <p:sp>
        <p:nvSpPr>
          <p:cNvPr id="53272" name="WordArt 24"/>
          <p:cNvSpPr>
            <a:spLocks noChangeArrowheads="1" noChangeShapeType="1" noTextEdit="1"/>
          </p:cNvSpPr>
          <p:nvPr/>
        </p:nvSpPr>
        <p:spPr bwMode="auto">
          <a:xfrm>
            <a:off x="2345661" y="4185664"/>
            <a:ext cx="1434251" cy="26903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dirty="0">
                <a:ln w="9525">
                  <a:solidFill>
                    <a:srgbClr val="FF0000"/>
                  </a:solidFill>
                  <a:round/>
                </a:ln>
                <a:solidFill>
                  <a:srgbClr val="FF0000"/>
                </a:solidFill>
                <a:latin typeface="Times New Roman" panose="02020603050405020304"/>
                <a:ea typeface="宋体" panose="02010600030101010101" pitchFamily="2" charset="-122"/>
              </a:rPr>
              <a:t>甲、乙、丁</a:t>
            </a:r>
            <a:endParaRPr lang="zh-CN" altLang="en-US" sz="2600" kern="10" dirty="0">
              <a:ln w="9525">
                <a:solidFill>
                  <a:srgbClr val="FF0000"/>
                </a:solidFill>
                <a:round/>
              </a:ln>
              <a:solidFill>
                <a:srgbClr val="FF0000"/>
              </a:solidFill>
              <a:latin typeface="Times New Roman" panose="02020603050405020304"/>
              <a:ea typeface="宋体" panose="02010600030101010101" pitchFamily="2" charset="-122"/>
            </a:endParaRPr>
          </a:p>
        </p:txBody>
      </p:sp>
      <p:sp>
        <p:nvSpPr>
          <p:cNvPr id="53273" name="Rectangle 25"/>
          <p:cNvSpPr>
            <a:spLocks noChangeArrowheads="1"/>
          </p:cNvSpPr>
          <p:nvPr/>
        </p:nvSpPr>
        <p:spPr bwMode="auto">
          <a:xfrm>
            <a:off x="218664" y="5592655"/>
            <a:ext cx="8610600" cy="113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2600" b="1" dirty="0">
                <a:solidFill>
                  <a:srgbClr val="000000"/>
                </a:solidFill>
                <a:latin typeface="Times New Roman" panose="02020603050405020304"/>
                <a:ea typeface="楷体_GB2312" pitchFamily="49" charset="-122"/>
              </a:rPr>
              <a:t>（</a:t>
            </a:r>
            <a:r>
              <a:rPr lang="en-US" altLang="zh-CN" sz="2600" b="1" dirty="0">
                <a:solidFill>
                  <a:srgbClr val="000000"/>
                </a:solidFill>
                <a:latin typeface="Times New Roman" panose="02020603050405020304"/>
                <a:ea typeface="楷体_GB2312" pitchFamily="49" charset="-122"/>
              </a:rPr>
              <a:t>3</a:t>
            </a:r>
            <a:r>
              <a:rPr lang="zh-CN" altLang="en-US" sz="2600" b="1" dirty="0">
                <a:solidFill>
                  <a:srgbClr val="000000"/>
                </a:solidFill>
                <a:latin typeface="Times New Roman" panose="02020603050405020304"/>
                <a:ea typeface="楷体_GB2312" pitchFamily="49" charset="-122"/>
              </a:rPr>
              <a:t>）该生态系统只表示部分成分，图中未表示的成分</a:t>
            </a:r>
            <a:r>
              <a:rPr lang="zh-CN" altLang="en-US" sz="2600" b="1" dirty="0" smtClean="0">
                <a:solidFill>
                  <a:srgbClr val="000000"/>
                </a:solidFill>
                <a:latin typeface="Times New Roman" panose="02020603050405020304"/>
                <a:ea typeface="楷体_GB2312" pitchFamily="49" charset="-122"/>
              </a:rPr>
              <a:t>为</a:t>
            </a:r>
            <a:r>
              <a:rPr lang="en-US" altLang="zh-CN" sz="2600" b="1" dirty="0" smtClean="0">
                <a:solidFill>
                  <a:srgbClr val="000000"/>
                </a:solidFill>
                <a:latin typeface="Times New Roman" panose="02020603050405020304"/>
                <a:ea typeface="楷体_GB2312" pitchFamily="49" charset="-122"/>
              </a:rPr>
              <a:t>___________________________</a:t>
            </a:r>
            <a:r>
              <a:rPr lang="zh-CN" altLang="en-US" sz="2600" b="1" dirty="0" smtClean="0">
                <a:solidFill>
                  <a:srgbClr val="000000"/>
                </a:solidFill>
                <a:latin typeface="Times New Roman" panose="02020603050405020304"/>
                <a:ea typeface="楷体_GB2312" pitchFamily="49" charset="-122"/>
              </a:rPr>
              <a:t>  </a:t>
            </a:r>
            <a:r>
              <a:rPr lang="zh-CN" altLang="en-US" sz="2600" b="1" dirty="0">
                <a:solidFill>
                  <a:srgbClr val="000000"/>
                </a:solidFill>
                <a:latin typeface="Times New Roman" panose="02020603050405020304"/>
                <a:ea typeface="楷体_GB2312" pitchFamily="49" charset="-122"/>
              </a:rPr>
              <a:t>。</a:t>
            </a:r>
            <a:endParaRPr lang="zh-CN" altLang="en-US" sz="2600" b="1" dirty="0">
              <a:solidFill>
                <a:srgbClr val="000000"/>
              </a:solidFill>
              <a:latin typeface="Times New Roman" panose="02020603050405020304"/>
              <a:ea typeface="楷体_GB2312" pitchFamily="49" charset="-122"/>
            </a:endParaRPr>
          </a:p>
        </p:txBody>
      </p:sp>
      <p:sp>
        <p:nvSpPr>
          <p:cNvPr id="53274" name="WordArt 26"/>
          <p:cNvSpPr>
            <a:spLocks noChangeArrowheads="1" noChangeShapeType="1" noTextEdit="1"/>
          </p:cNvSpPr>
          <p:nvPr/>
        </p:nvSpPr>
        <p:spPr bwMode="auto">
          <a:xfrm>
            <a:off x="260648" y="6237312"/>
            <a:ext cx="1143000" cy="3185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50000"/>
              </a:lnSpc>
            </a:pPr>
            <a:r>
              <a:rPr lang="zh-CN" altLang="en-US" sz="2600" kern="10" dirty="0">
                <a:ln w="9525">
                  <a:solidFill>
                    <a:srgbClr val="FF0000"/>
                  </a:solidFill>
                  <a:round/>
                </a:ln>
                <a:solidFill>
                  <a:srgbClr val="FF0000"/>
                </a:solidFill>
                <a:latin typeface="Times New Roman" panose="02020603050405020304"/>
                <a:ea typeface="宋体" panose="02010600030101010101" pitchFamily="2" charset="-122"/>
              </a:rPr>
              <a:t>分解者</a:t>
            </a:r>
            <a:endParaRPr lang="zh-CN" altLang="en-US" sz="2600" kern="10" dirty="0">
              <a:ln w="9525">
                <a:solidFill>
                  <a:srgbClr val="FF0000"/>
                </a:solidFill>
                <a:round/>
              </a:ln>
              <a:solidFill>
                <a:srgbClr val="FF0000"/>
              </a:solidFill>
              <a:latin typeface="Times New Roman" panose="02020603050405020304"/>
              <a:ea typeface="宋体" panose="02010600030101010101" pitchFamily="2" charset="-122"/>
            </a:endParaRPr>
          </a:p>
        </p:txBody>
      </p:sp>
      <p:sp>
        <p:nvSpPr>
          <p:cNvPr id="53275" name="Text Box 27"/>
          <p:cNvSpPr txBox="1">
            <a:spLocks noChangeArrowheads="1"/>
          </p:cNvSpPr>
          <p:nvPr/>
        </p:nvSpPr>
        <p:spPr bwMode="auto">
          <a:xfrm>
            <a:off x="1403648" y="6031070"/>
            <a:ext cx="4419600" cy="61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zh-CN" altLang="en-US" sz="2600" b="1" dirty="0">
                <a:solidFill>
                  <a:srgbClr val="FF0000"/>
                </a:solidFill>
                <a:latin typeface="Times New Roman" panose="02020603050405020304"/>
                <a:ea typeface="黑体" panose="02010609060101010101" pitchFamily="49" charset="-122"/>
              </a:rPr>
              <a:t>非生物的物质和能量</a:t>
            </a:r>
            <a:endParaRPr lang="zh-CN" altLang="en-US" sz="2600" b="1" dirty="0">
              <a:solidFill>
                <a:srgbClr val="FF0000"/>
              </a:solidFill>
              <a:latin typeface="Times New Roman" panose="02020603050405020304"/>
              <a:ea typeface="黑体" panose="02010609060101010101" pitchFamily="49" charset="-122"/>
            </a:endParaRPr>
          </a:p>
        </p:txBody>
      </p:sp>
      <p:sp>
        <p:nvSpPr>
          <p:cNvPr id="53276" name="Text Box 28"/>
          <p:cNvSpPr txBox="1">
            <a:spLocks noChangeArrowheads="1"/>
          </p:cNvSpPr>
          <p:nvPr/>
        </p:nvSpPr>
        <p:spPr bwMode="auto">
          <a:xfrm>
            <a:off x="5943600" y="1907704"/>
            <a:ext cx="3200400" cy="61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zh-CN" altLang="en-US" sz="2600" b="1" dirty="0">
                <a:latin typeface="Times New Roman" panose="02020603050405020304"/>
                <a:ea typeface="楷体_GB2312" pitchFamily="49" charset="-122"/>
              </a:rPr>
              <a:t>有</a:t>
            </a:r>
            <a:r>
              <a:rPr lang="zh-CN" altLang="en-US" sz="2600" b="1" dirty="0">
                <a:solidFill>
                  <a:srgbClr val="0000CC"/>
                </a:solidFill>
                <a:latin typeface="Times New Roman" panose="02020603050405020304"/>
                <a:ea typeface="楷体_GB2312" pitchFamily="49" charset="-122"/>
              </a:rPr>
              <a:t>多少条</a:t>
            </a:r>
            <a:r>
              <a:rPr lang="zh-CN" altLang="en-US" sz="2600" b="1" dirty="0">
                <a:latin typeface="Times New Roman" panose="02020603050405020304"/>
                <a:ea typeface="楷体_GB2312" pitchFamily="49" charset="-122"/>
              </a:rPr>
              <a:t>食物链？</a:t>
            </a:r>
            <a:endParaRPr lang="zh-CN" altLang="en-US" sz="2600" b="1" dirty="0">
              <a:latin typeface="Times New Roman" panose="02020603050405020304"/>
              <a:ea typeface="楷体_GB2312" pitchFamily="49" charset="-122"/>
            </a:endParaRPr>
          </a:p>
        </p:txBody>
      </p:sp>
      <p:sp>
        <p:nvSpPr>
          <p:cNvPr id="53277" name="Text Box 29"/>
          <p:cNvSpPr txBox="1">
            <a:spLocks noChangeArrowheads="1"/>
          </p:cNvSpPr>
          <p:nvPr/>
        </p:nvSpPr>
        <p:spPr bwMode="auto">
          <a:xfrm>
            <a:off x="6084168" y="2420362"/>
            <a:ext cx="1219200" cy="61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zh-CN" sz="2600" b="1" dirty="0">
                <a:solidFill>
                  <a:srgbClr val="FF0000"/>
                </a:solidFill>
                <a:latin typeface="Times New Roman" panose="02020603050405020304"/>
                <a:ea typeface="黑体" panose="02010609060101010101" pitchFamily="49" charset="-122"/>
              </a:rPr>
              <a:t>5</a:t>
            </a:r>
            <a:r>
              <a:rPr lang="zh-CN" altLang="en-US" sz="2600" b="1" dirty="0">
                <a:solidFill>
                  <a:srgbClr val="FF0000"/>
                </a:solidFill>
                <a:latin typeface="Times New Roman" panose="02020603050405020304"/>
                <a:ea typeface="黑体" panose="02010609060101010101" pitchFamily="49" charset="-122"/>
              </a:rPr>
              <a:t>条</a:t>
            </a:r>
            <a:endParaRPr lang="zh-CN" altLang="en-US" sz="2600" b="1" dirty="0">
              <a:solidFill>
                <a:srgbClr val="FF0000"/>
              </a:solidFill>
              <a:latin typeface="Times New Roman" panose="02020603050405020304"/>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77"/>
                                        </p:tgtEl>
                                        <p:attrNameLst>
                                          <p:attrName>style.visibility</p:attrName>
                                        </p:attrNameLst>
                                      </p:cBhvr>
                                      <p:to>
                                        <p:strVal val="visible"/>
                                      </p:to>
                                    </p:set>
                                    <p:anim calcmode="lin" valueType="num">
                                      <p:cBhvr additive="base">
                                        <p:cTn id="7" dur="500" fill="hold"/>
                                        <p:tgtEl>
                                          <p:spTgt spid="53277"/>
                                        </p:tgtEl>
                                        <p:attrNameLst>
                                          <p:attrName>ppt_x</p:attrName>
                                        </p:attrNameLst>
                                      </p:cBhvr>
                                      <p:tavLst>
                                        <p:tav tm="0">
                                          <p:val>
                                            <p:strVal val="#ppt_x"/>
                                          </p:val>
                                        </p:tav>
                                        <p:tav tm="100000">
                                          <p:val>
                                            <p:strVal val="#ppt_x"/>
                                          </p:val>
                                        </p:tav>
                                      </p:tavLst>
                                    </p:anim>
                                    <p:anim calcmode="lin" valueType="num">
                                      <p:cBhvr additive="base">
                                        <p:cTn id="8" dur="500" fill="hold"/>
                                        <p:tgtEl>
                                          <p:spTgt spid="532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3270"/>
                                        </p:tgtEl>
                                        <p:attrNameLst>
                                          <p:attrName>style.visibility</p:attrName>
                                        </p:attrNameLst>
                                      </p:cBhvr>
                                      <p:to>
                                        <p:strVal val="visible"/>
                                      </p:to>
                                    </p:set>
                                    <p:animEffect transition="in" filter="wipe(down)">
                                      <p:cBhvr>
                                        <p:cTn id="13" dur="580">
                                          <p:stCondLst>
                                            <p:cond delay="0"/>
                                          </p:stCondLst>
                                        </p:cTn>
                                        <p:tgtEl>
                                          <p:spTgt spid="53270"/>
                                        </p:tgtEl>
                                      </p:cBhvr>
                                    </p:animEffect>
                                    <p:anim calcmode="lin" valueType="num">
                                      <p:cBhvr>
                                        <p:cTn id="14" dur="1822" tmFilter="0,0; 0.14,0.36; 0.43,0.73; 0.71,0.91; 1.0,1.0">
                                          <p:stCondLst>
                                            <p:cond delay="0"/>
                                          </p:stCondLst>
                                        </p:cTn>
                                        <p:tgtEl>
                                          <p:spTgt spid="5327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327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327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327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3270"/>
                                        </p:tgtEl>
                                        <p:attrNameLst>
                                          <p:attrName>ppt_y</p:attrName>
                                        </p:attrNameLst>
                                      </p:cBhvr>
                                      <p:tavLst>
                                        <p:tav tm="0" fmla="#ppt_y-sin(pi*$)/81">
                                          <p:val>
                                            <p:fltVal val="0"/>
                                          </p:val>
                                        </p:tav>
                                        <p:tav tm="100000">
                                          <p:val>
                                            <p:fltVal val="1"/>
                                          </p:val>
                                        </p:tav>
                                      </p:tavLst>
                                    </p:anim>
                                    <p:animScale>
                                      <p:cBhvr>
                                        <p:cTn id="19" dur="26">
                                          <p:stCondLst>
                                            <p:cond delay="650"/>
                                          </p:stCondLst>
                                        </p:cTn>
                                        <p:tgtEl>
                                          <p:spTgt spid="53270"/>
                                        </p:tgtEl>
                                      </p:cBhvr>
                                      <p:to x="100000" y="60000"/>
                                    </p:animScale>
                                    <p:animScale>
                                      <p:cBhvr>
                                        <p:cTn id="20" dur="166" decel="50000">
                                          <p:stCondLst>
                                            <p:cond delay="676"/>
                                          </p:stCondLst>
                                        </p:cTn>
                                        <p:tgtEl>
                                          <p:spTgt spid="53270"/>
                                        </p:tgtEl>
                                      </p:cBhvr>
                                      <p:to x="100000" y="100000"/>
                                    </p:animScale>
                                    <p:animScale>
                                      <p:cBhvr>
                                        <p:cTn id="21" dur="26">
                                          <p:stCondLst>
                                            <p:cond delay="1312"/>
                                          </p:stCondLst>
                                        </p:cTn>
                                        <p:tgtEl>
                                          <p:spTgt spid="53270"/>
                                        </p:tgtEl>
                                      </p:cBhvr>
                                      <p:to x="100000" y="80000"/>
                                    </p:animScale>
                                    <p:animScale>
                                      <p:cBhvr>
                                        <p:cTn id="22" dur="166" decel="50000">
                                          <p:stCondLst>
                                            <p:cond delay="1338"/>
                                          </p:stCondLst>
                                        </p:cTn>
                                        <p:tgtEl>
                                          <p:spTgt spid="53270"/>
                                        </p:tgtEl>
                                      </p:cBhvr>
                                      <p:to x="100000" y="100000"/>
                                    </p:animScale>
                                    <p:animScale>
                                      <p:cBhvr>
                                        <p:cTn id="23" dur="26">
                                          <p:stCondLst>
                                            <p:cond delay="1642"/>
                                          </p:stCondLst>
                                        </p:cTn>
                                        <p:tgtEl>
                                          <p:spTgt spid="53270"/>
                                        </p:tgtEl>
                                      </p:cBhvr>
                                      <p:to x="100000" y="90000"/>
                                    </p:animScale>
                                    <p:animScale>
                                      <p:cBhvr>
                                        <p:cTn id="24" dur="166" decel="50000">
                                          <p:stCondLst>
                                            <p:cond delay="1668"/>
                                          </p:stCondLst>
                                        </p:cTn>
                                        <p:tgtEl>
                                          <p:spTgt spid="53270"/>
                                        </p:tgtEl>
                                      </p:cBhvr>
                                      <p:to x="100000" y="100000"/>
                                    </p:animScale>
                                    <p:animScale>
                                      <p:cBhvr>
                                        <p:cTn id="25" dur="26">
                                          <p:stCondLst>
                                            <p:cond delay="1808"/>
                                          </p:stCondLst>
                                        </p:cTn>
                                        <p:tgtEl>
                                          <p:spTgt spid="53270"/>
                                        </p:tgtEl>
                                      </p:cBhvr>
                                      <p:to x="100000" y="95000"/>
                                    </p:animScale>
                                    <p:animScale>
                                      <p:cBhvr>
                                        <p:cTn id="26" dur="166" decel="50000">
                                          <p:stCondLst>
                                            <p:cond delay="1834"/>
                                          </p:stCondLst>
                                        </p:cTn>
                                        <p:tgtEl>
                                          <p:spTgt spid="5327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3272"/>
                                        </p:tgtEl>
                                        <p:attrNameLst>
                                          <p:attrName>style.visibility</p:attrName>
                                        </p:attrNameLst>
                                      </p:cBhvr>
                                      <p:to>
                                        <p:strVal val="visible"/>
                                      </p:to>
                                    </p:set>
                                    <p:anim calcmode="lin" valueType="num">
                                      <p:cBhvr>
                                        <p:cTn id="31" dur="1000" fill="hold"/>
                                        <p:tgtEl>
                                          <p:spTgt spid="53272"/>
                                        </p:tgtEl>
                                        <p:attrNameLst>
                                          <p:attrName>ppt_x</p:attrName>
                                        </p:attrNameLst>
                                      </p:cBhvr>
                                      <p:tavLst>
                                        <p:tav tm="0">
                                          <p:val>
                                            <p:strVal val="#ppt_x-.2"/>
                                          </p:val>
                                        </p:tav>
                                        <p:tav tm="100000">
                                          <p:val>
                                            <p:strVal val="#ppt_x"/>
                                          </p:val>
                                        </p:tav>
                                      </p:tavLst>
                                    </p:anim>
                                    <p:anim calcmode="lin" valueType="num">
                                      <p:cBhvr>
                                        <p:cTn id="32" dur="1000" fill="hold"/>
                                        <p:tgtEl>
                                          <p:spTgt spid="5327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327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3271"/>
                                        </p:tgtEl>
                                        <p:attrNameLst>
                                          <p:attrName>style.visibility</p:attrName>
                                        </p:attrNameLst>
                                      </p:cBhvr>
                                      <p:to>
                                        <p:strVal val="visible"/>
                                      </p:to>
                                    </p:set>
                                    <p:anim calcmode="lin" valueType="num">
                                      <p:cBhvr>
                                        <p:cTn id="38" dur="500" fill="hold"/>
                                        <p:tgtEl>
                                          <p:spTgt spid="53271"/>
                                        </p:tgtEl>
                                        <p:attrNameLst>
                                          <p:attrName>ppt_w</p:attrName>
                                        </p:attrNameLst>
                                      </p:cBhvr>
                                      <p:tavLst>
                                        <p:tav tm="0">
                                          <p:val>
                                            <p:fltVal val="0"/>
                                          </p:val>
                                        </p:tav>
                                        <p:tav tm="100000">
                                          <p:val>
                                            <p:strVal val="#ppt_w"/>
                                          </p:val>
                                        </p:tav>
                                      </p:tavLst>
                                    </p:anim>
                                    <p:anim calcmode="lin" valueType="num">
                                      <p:cBhvr>
                                        <p:cTn id="39" dur="500" fill="hold"/>
                                        <p:tgtEl>
                                          <p:spTgt spid="53271"/>
                                        </p:tgtEl>
                                        <p:attrNameLst>
                                          <p:attrName>ppt_h</p:attrName>
                                        </p:attrNameLst>
                                      </p:cBhvr>
                                      <p:tavLst>
                                        <p:tav tm="0">
                                          <p:val>
                                            <p:fltVal val="0"/>
                                          </p:val>
                                        </p:tav>
                                        <p:tav tm="100000">
                                          <p:val>
                                            <p:strVal val="#ppt_h"/>
                                          </p:val>
                                        </p:tav>
                                      </p:tavLst>
                                    </p:anim>
                                    <p:animEffect transition="in" filter="fade">
                                      <p:cBhvr>
                                        <p:cTn id="40" dur="500"/>
                                        <p:tgtEl>
                                          <p:spTgt spid="5327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3274"/>
                                        </p:tgtEl>
                                        <p:attrNameLst>
                                          <p:attrName>style.visibility</p:attrName>
                                        </p:attrNameLst>
                                      </p:cBhvr>
                                      <p:to>
                                        <p:strVal val="visible"/>
                                      </p:to>
                                    </p:set>
                                    <p:anim calcmode="lin" valueType="num">
                                      <p:cBhvr additive="base">
                                        <p:cTn id="45" dur="500" fill="hold"/>
                                        <p:tgtEl>
                                          <p:spTgt spid="53274"/>
                                        </p:tgtEl>
                                        <p:attrNameLst>
                                          <p:attrName>ppt_x</p:attrName>
                                        </p:attrNameLst>
                                      </p:cBhvr>
                                      <p:tavLst>
                                        <p:tav tm="0">
                                          <p:val>
                                            <p:strVal val="#ppt_x"/>
                                          </p:val>
                                        </p:tav>
                                        <p:tav tm="100000">
                                          <p:val>
                                            <p:strVal val="#ppt_x"/>
                                          </p:val>
                                        </p:tav>
                                      </p:tavLst>
                                    </p:anim>
                                    <p:anim calcmode="lin" valueType="num">
                                      <p:cBhvr additive="base">
                                        <p:cTn id="46" dur="500" fill="hold"/>
                                        <p:tgtEl>
                                          <p:spTgt spid="5327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3275"/>
                                        </p:tgtEl>
                                        <p:attrNameLst>
                                          <p:attrName>style.visibility</p:attrName>
                                        </p:attrNameLst>
                                      </p:cBhvr>
                                      <p:to>
                                        <p:strVal val="visible"/>
                                      </p:to>
                                    </p:set>
                                    <p:anim calcmode="lin" valueType="num">
                                      <p:cBhvr additive="base">
                                        <p:cTn id="49" dur="500" fill="hold"/>
                                        <p:tgtEl>
                                          <p:spTgt spid="53275"/>
                                        </p:tgtEl>
                                        <p:attrNameLst>
                                          <p:attrName>ppt_x</p:attrName>
                                        </p:attrNameLst>
                                      </p:cBhvr>
                                      <p:tavLst>
                                        <p:tav tm="0">
                                          <p:val>
                                            <p:strVal val="#ppt_x"/>
                                          </p:val>
                                        </p:tav>
                                        <p:tav tm="100000">
                                          <p:val>
                                            <p:strVal val="#ppt_x"/>
                                          </p:val>
                                        </p:tav>
                                      </p:tavLst>
                                    </p:anim>
                                    <p:anim calcmode="lin" valueType="num">
                                      <p:cBhvr additive="base">
                                        <p:cTn id="50" dur="500" fill="hold"/>
                                        <p:tgtEl>
                                          <p:spTgt spid="53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0" grpId="0" animBg="1"/>
      <p:bldP spid="53271" grpId="0" animBg="1"/>
      <p:bldP spid="53272" grpId="0" animBg="1"/>
      <p:bldP spid="53274" grpId="0" animBg="1"/>
      <p:bldP spid="53275" grpId="0"/>
      <p:bldP spid="5327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4485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sz="900">
              <a:solidFill>
                <a:srgbClr val="FFFF00"/>
              </a:solidFill>
              <a:latin typeface="Times New Roman" panose="02020603050405020304"/>
              <a:ea typeface="楷体_GB2312" pitchFamily="49" charset="-122"/>
            </a:endParaRPr>
          </a:p>
          <a:p>
            <a:pPr eaLnBrk="0" hangingPunct="0"/>
            <a:endParaRPr lang="zh-CN" altLang="en-US" sz="900">
              <a:solidFill>
                <a:srgbClr val="FFFF00"/>
              </a:solidFill>
              <a:latin typeface="Times New Roman" panose="02020603050405020304"/>
              <a:ea typeface="楷体_GB2312" pitchFamily="49" charset="-122"/>
            </a:endParaRPr>
          </a:p>
        </p:txBody>
      </p:sp>
      <p:grpSp>
        <p:nvGrpSpPr>
          <p:cNvPr id="54275" name="Group 3"/>
          <p:cNvGrpSpPr/>
          <p:nvPr/>
        </p:nvGrpSpPr>
        <p:grpSpPr bwMode="auto">
          <a:xfrm>
            <a:off x="2209800" y="1150616"/>
            <a:ext cx="4267200" cy="1752600"/>
            <a:chOff x="1296" y="960"/>
            <a:chExt cx="2928" cy="1104"/>
          </a:xfrm>
        </p:grpSpPr>
        <p:sp>
          <p:nvSpPr>
            <p:cNvPr id="54276" name="Line 4"/>
            <p:cNvSpPr>
              <a:spLocks noChangeShapeType="1"/>
            </p:cNvSpPr>
            <p:nvPr/>
          </p:nvSpPr>
          <p:spPr bwMode="auto">
            <a:xfrm flipV="1">
              <a:off x="2016" y="1920"/>
              <a:ext cx="504" cy="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77" name="WordArt 5"/>
            <p:cNvSpPr>
              <a:spLocks noChangeArrowheads="1" noChangeShapeType="1" noTextEdit="1"/>
            </p:cNvSpPr>
            <p:nvPr/>
          </p:nvSpPr>
          <p:spPr bwMode="auto">
            <a:xfrm>
              <a:off x="1296" y="1344"/>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kern="10">
                  <a:ln w="9525">
                    <a:solidFill>
                      <a:srgbClr val="000000"/>
                    </a:solidFill>
                    <a:round/>
                  </a:ln>
                  <a:solidFill>
                    <a:srgbClr val="000000"/>
                  </a:solidFill>
                  <a:latin typeface="Times New Roman" panose="02020603050405020304"/>
                  <a:ea typeface="宋体" panose="02010600030101010101" pitchFamily="2" charset="-122"/>
                </a:rPr>
                <a:t>戊</a:t>
              </a:r>
              <a:endParaRPr lang="zh-CN" altLang="en-US" sz="3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4278" name="WordArt 6"/>
            <p:cNvSpPr>
              <a:spLocks noChangeArrowheads="1" noChangeShapeType="1" noTextEdit="1"/>
            </p:cNvSpPr>
            <p:nvPr/>
          </p:nvSpPr>
          <p:spPr bwMode="auto">
            <a:xfrm>
              <a:off x="4032" y="1344"/>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kern="10">
                  <a:ln w="9525">
                    <a:solidFill>
                      <a:srgbClr val="000000"/>
                    </a:solidFill>
                    <a:round/>
                  </a:ln>
                  <a:solidFill>
                    <a:srgbClr val="000000"/>
                  </a:solidFill>
                  <a:latin typeface="Times New Roman" panose="02020603050405020304"/>
                  <a:ea typeface="宋体" panose="02010600030101010101" pitchFamily="2" charset="-122"/>
                </a:rPr>
                <a:t>丙</a:t>
              </a:r>
              <a:endParaRPr lang="zh-CN" altLang="en-US" sz="3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4279" name="WordArt 7"/>
            <p:cNvSpPr>
              <a:spLocks noChangeArrowheads="1" noChangeShapeType="1" noTextEdit="1"/>
            </p:cNvSpPr>
            <p:nvPr/>
          </p:nvSpPr>
          <p:spPr bwMode="auto">
            <a:xfrm>
              <a:off x="3264" y="1008"/>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kern="10">
                  <a:ln w="9525">
                    <a:solidFill>
                      <a:srgbClr val="000000"/>
                    </a:solidFill>
                    <a:round/>
                  </a:ln>
                  <a:solidFill>
                    <a:srgbClr val="000000"/>
                  </a:solidFill>
                  <a:latin typeface="Times New Roman" panose="02020603050405020304"/>
                  <a:ea typeface="宋体" panose="02010600030101010101" pitchFamily="2" charset="-122"/>
                </a:rPr>
                <a:t>丁</a:t>
              </a:r>
              <a:endParaRPr lang="zh-CN" altLang="en-US" sz="3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4280" name="WordArt 8"/>
            <p:cNvSpPr>
              <a:spLocks noChangeArrowheads="1" noChangeShapeType="1" noTextEdit="1"/>
            </p:cNvSpPr>
            <p:nvPr/>
          </p:nvSpPr>
          <p:spPr bwMode="auto">
            <a:xfrm>
              <a:off x="2256" y="960"/>
              <a:ext cx="144" cy="24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kern="10">
                  <a:ln w="9525">
                    <a:solidFill>
                      <a:srgbClr val="000000"/>
                    </a:solidFill>
                    <a:round/>
                  </a:ln>
                  <a:solidFill>
                    <a:srgbClr val="000000"/>
                  </a:solidFill>
                  <a:latin typeface="Times New Roman" panose="02020603050405020304"/>
                  <a:ea typeface="宋体" panose="02010600030101010101" pitchFamily="2" charset="-122"/>
                </a:rPr>
                <a:t>庚</a:t>
              </a:r>
              <a:endParaRPr lang="zh-CN" altLang="en-US" sz="3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4281" name="WordArt 9"/>
            <p:cNvSpPr>
              <a:spLocks noChangeArrowheads="1" noChangeShapeType="1" noTextEdit="1"/>
            </p:cNvSpPr>
            <p:nvPr/>
          </p:nvSpPr>
          <p:spPr bwMode="auto">
            <a:xfrm>
              <a:off x="1776" y="1824"/>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kern="10">
                  <a:ln w="9525">
                    <a:solidFill>
                      <a:srgbClr val="000000"/>
                    </a:solidFill>
                    <a:round/>
                  </a:ln>
                  <a:solidFill>
                    <a:srgbClr val="000000"/>
                  </a:solidFill>
                  <a:latin typeface="Times New Roman" panose="02020603050405020304"/>
                  <a:ea typeface="宋体" panose="02010600030101010101" pitchFamily="2" charset="-122"/>
                </a:rPr>
                <a:t>己</a:t>
              </a:r>
              <a:endParaRPr lang="zh-CN" altLang="en-US" sz="3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4282" name="WordArt 10"/>
            <p:cNvSpPr>
              <a:spLocks noChangeArrowheads="1" noChangeShapeType="1" noTextEdit="1"/>
            </p:cNvSpPr>
            <p:nvPr/>
          </p:nvSpPr>
          <p:spPr bwMode="auto">
            <a:xfrm>
              <a:off x="2592" y="1824"/>
              <a:ext cx="192" cy="24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kern="10">
                  <a:ln w="9525">
                    <a:solidFill>
                      <a:srgbClr val="000000"/>
                    </a:solidFill>
                    <a:round/>
                  </a:ln>
                  <a:solidFill>
                    <a:srgbClr val="000000"/>
                  </a:solidFill>
                  <a:latin typeface="Times New Roman" panose="02020603050405020304"/>
                  <a:ea typeface="宋体" panose="02010600030101010101" pitchFamily="2" charset="-122"/>
                </a:rPr>
                <a:t>甲</a:t>
              </a:r>
              <a:endParaRPr lang="zh-CN" altLang="en-US" sz="3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4283" name="WordArt 11"/>
            <p:cNvSpPr>
              <a:spLocks noChangeArrowheads="1" noChangeShapeType="1" noTextEdit="1"/>
            </p:cNvSpPr>
            <p:nvPr/>
          </p:nvSpPr>
          <p:spPr bwMode="auto">
            <a:xfrm>
              <a:off x="3408" y="1824"/>
              <a:ext cx="192"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kern="10">
                  <a:ln w="9525">
                    <a:solidFill>
                      <a:srgbClr val="000000"/>
                    </a:solidFill>
                    <a:round/>
                  </a:ln>
                  <a:solidFill>
                    <a:srgbClr val="000000"/>
                  </a:solidFill>
                  <a:latin typeface="Times New Roman" panose="02020603050405020304"/>
                  <a:ea typeface="宋体" panose="02010600030101010101" pitchFamily="2" charset="-122"/>
                </a:rPr>
                <a:t>乙</a:t>
              </a:r>
              <a:endParaRPr lang="zh-CN" altLang="en-US" sz="3600" kern="10">
                <a:ln w="9525">
                  <a:solidFill>
                    <a:srgbClr val="000000"/>
                  </a:solidFill>
                  <a:round/>
                </a:ln>
                <a:solidFill>
                  <a:srgbClr val="000000"/>
                </a:solidFill>
                <a:latin typeface="Times New Roman" panose="02020603050405020304"/>
                <a:ea typeface="宋体" panose="02010600030101010101" pitchFamily="2" charset="-122"/>
              </a:endParaRPr>
            </a:p>
          </p:txBody>
        </p:sp>
        <p:sp>
          <p:nvSpPr>
            <p:cNvPr id="54284" name="Line 12"/>
            <p:cNvSpPr>
              <a:spLocks noChangeShapeType="1"/>
            </p:cNvSpPr>
            <p:nvPr/>
          </p:nvSpPr>
          <p:spPr bwMode="auto">
            <a:xfrm flipV="1">
              <a:off x="2832" y="1920"/>
              <a:ext cx="504" cy="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85" name="Line 13"/>
            <p:cNvSpPr>
              <a:spLocks noChangeShapeType="1"/>
            </p:cNvSpPr>
            <p:nvPr/>
          </p:nvSpPr>
          <p:spPr bwMode="auto">
            <a:xfrm flipV="1">
              <a:off x="3648" y="1632"/>
              <a:ext cx="384" cy="288"/>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86" name="Line 14"/>
            <p:cNvSpPr>
              <a:spLocks noChangeShapeType="1"/>
            </p:cNvSpPr>
            <p:nvPr/>
          </p:nvSpPr>
          <p:spPr bwMode="auto">
            <a:xfrm>
              <a:off x="1440" y="1584"/>
              <a:ext cx="288" cy="24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87" name="Line 15"/>
            <p:cNvSpPr>
              <a:spLocks noChangeShapeType="1"/>
            </p:cNvSpPr>
            <p:nvPr/>
          </p:nvSpPr>
          <p:spPr bwMode="auto">
            <a:xfrm>
              <a:off x="1536" y="1488"/>
              <a:ext cx="1008" cy="336"/>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88" name="Line 16"/>
            <p:cNvSpPr>
              <a:spLocks noChangeShapeType="1"/>
            </p:cNvSpPr>
            <p:nvPr/>
          </p:nvSpPr>
          <p:spPr bwMode="auto">
            <a:xfrm flipV="1">
              <a:off x="1536" y="1104"/>
              <a:ext cx="672" cy="24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89" name="Line 17"/>
            <p:cNvSpPr>
              <a:spLocks noChangeShapeType="1"/>
            </p:cNvSpPr>
            <p:nvPr/>
          </p:nvSpPr>
          <p:spPr bwMode="auto">
            <a:xfrm flipV="1">
              <a:off x="2448" y="1056"/>
              <a:ext cx="672" cy="0"/>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90" name="Line 18"/>
            <p:cNvSpPr>
              <a:spLocks noChangeShapeType="1"/>
            </p:cNvSpPr>
            <p:nvPr/>
          </p:nvSpPr>
          <p:spPr bwMode="auto">
            <a:xfrm>
              <a:off x="3504" y="1104"/>
              <a:ext cx="528" cy="192"/>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91" name="Line 19"/>
            <p:cNvSpPr>
              <a:spLocks noChangeShapeType="1"/>
            </p:cNvSpPr>
            <p:nvPr/>
          </p:nvSpPr>
          <p:spPr bwMode="auto">
            <a:xfrm flipV="1">
              <a:off x="2784" y="1200"/>
              <a:ext cx="528" cy="576"/>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4292" name="Rectangle 20"/>
          <p:cNvSpPr>
            <a:spLocks noChangeArrowheads="1"/>
          </p:cNvSpPr>
          <p:nvPr/>
        </p:nvSpPr>
        <p:spPr bwMode="auto">
          <a:xfrm>
            <a:off x="457200" y="3360416"/>
            <a:ext cx="8229600" cy="165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2600" b="1" dirty="0">
                <a:solidFill>
                  <a:srgbClr val="000000"/>
                </a:solidFill>
                <a:latin typeface="Times New Roman" panose="02020603050405020304"/>
                <a:ea typeface="楷体_GB2312" pitchFamily="49" charset="-122"/>
              </a:rPr>
              <a:t>（</a:t>
            </a:r>
            <a:r>
              <a:rPr lang="en-US" altLang="zh-CN" sz="2600" b="1" dirty="0">
                <a:solidFill>
                  <a:srgbClr val="000000"/>
                </a:solidFill>
                <a:latin typeface="Times New Roman" panose="02020603050405020304"/>
                <a:ea typeface="楷体_GB2312" pitchFamily="49" charset="-122"/>
              </a:rPr>
              <a:t>5</a:t>
            </a:r>
            <a:r>
              <a:rPr lang="zh-CN" altLang="en-US" sz="2600" b="1" dirty="0">
                <a:solidFill>
                  <a:srgbClr val="000000"/>
                </a:solidFill>
                <a:latin typeface="Times New Roman" panose="02020603050405020304"/>
                <a:ea typeface="楷体_GB2312" pitchFamily="49" charset="-122"/>
              </a:rPr>
              <a:t>）已知各营养级之间能量的转化效率为</a:t>
            </a:r>
            <a:r>
              <a:rPr lang="en-US" altLang="zh-CN" sz="2600" b="1" dirty="0">
                <a:solidFill>
                  <a:srgbClr val="000000"/>
                </a:solidFill>
                <a:latin typeface="Times New Roman" panose="02020603050405020304"/>
                <a:ea typeface="楷体_GB2312" pitchFamily="49" charset="-122"/>
              </a:rPr>
              <a:t>10%</a:t>
            </a:r>
            <a:r>
              <a:rPr lang="zh-CN" altLang="en-US" sz="2600" b="1" dirty="0">
                <a:solidFill>
                  <a:srgbClr val="000000"/>
                </a:solidFill>
                <a:latin typeface="Times New Roman" panose="02020603050405020304"/>
                <a:ea typeface="楷体_GB2312" pitchFamily="49" charset="-122"/>
              </a:rPr>
              <a:t>，若一种生物摄食多种生物时，各种生物被摄食的生物量相等，则丁每增加</a:t>
            </a:r>
            <a:r>
              <a:rPr lang="en-US" altLang="zh-CN" sz="2600" b="1" dirty="0">
                <a:solidFill>
                  <a:srgbClr val="000000"/>
                </a:solidFill>
                <a:latin typeface="Times New Roman" panose="02020603050405020304"/>
                <a:ea typeface="楷体_GB2312" pitchFamily="49" charset="-122"/>
              </a:rPr>
              <a:t>10</a:t>
            </a:r>
            <a:r>
              <a:rPr lang="zh-CN" altLang="en-US" sz="2600" b="1" dirty="0">
                <a:solidFill>
                  <a:srgbClr val="000000"/>
                </a:solidFill>
                <a:latin typeface="Times New Roman" panose="02020603050405020304"/>
                <a:ea typeface="楷体_GB2312" pitchFamily="49" charset="-122"/>
              </a:rPr>
              <a:t>千克，需要消耗</a:t>
            </a:r>
            <a:r>
              <a:rPr lang="zh-CN" altLang="en-US" sz="2600" b="1" dirty="0" smtClean="0">
                <a:solidFill>
                  <a:srgbClr val="000000"/>
                </a:solidFill>
                <a:latin typeface="Times New Roman" panose="02020603050405020304"/>
                <a:ea typeface="楷体_GB2312" pitchFamily="49" charset="-122"/>
              </a:rPr>
              <a:t>生产者</a:t>
            </a:r>
            <a:r>
              <a:rPr lang="en-US" altLang="zh-CN" sz="2600" b="1" dirty="0" smtClean="0">
                <a:solidFill>
                  <a:srgbClr val="000000"/>
                </a:solidFill>
                <a:latin typeface="Times New Roman" panose="02020603050405020304"/>
                <a:ea typeface="楷体_GB2312" pitchFamily="49" charset="-122"/>
              </a:rPr>
              <a:t>_______</a:t>
            </a:r>
            <a:r>
              <a:rPr lang="zh-CN" altLang="en-US" sz="2600" b="1" dirty="0" smtClean="0">
                <a:solidFill>
                  <a:srgbClr val="000000"/>
                </a:solidFill>
                <a:latin typeface="Times New Roman" panose="02020603050405020304"/>
                <a:ea typeface="楷体_GB2312" pitchFamily="49" charset="-122"/>
              </a:rPr>
              <a:t>千克 </a:t>
            </a:r>
            <a:endParaRPr lang="zh-CN" altLang="en-US" sz="2600" b="1" dirty="0">
              <a:solidFill>
                <a:srgbClr val="000000"/>
              </a:solidFill>
              <a:latin typeface="Times New Roman" panose="02020603050405020304"/>
              <a:ea typeface="楷体_GB2312" pitchFamily="49" charset="-122"/>
            </a:endParaRPr>
          </a:p>
        </p:txBody>
      </p:sp>
      <p:sp>
        <p:nvSpPr>
          <p:cNvPr id="54293" name="WordArt 21"/>
          <p:cNvSpPr>
            <a:spLocks noChangeArrowheads="1" noChangeShapeType="1" noTextEdit="1"/>
          </p:cNvSpPr>
          <p:nvPr/>
        </p:nvSpPr>
        <p:spPr bwMode="auto">
          <a:xfrm>
            <a:off x="6012160" y="4567482"/>
            <a:ext cx="838200" cy="287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3600" kern="10" dirty="0">
                <a:ln w="9525">
                  <a:solidFill>
                    <a:srgbClr val="FF0000"/>
                  </a:solidFill>
                  <a:round/>
                </a:ln>
                <a:solidFill>
                  <a:srgbClr val="FF0000"/>
                </a:solidFill>
                <a:latin typeface="Times New Roman" panose="02020603050405020304"/>
                <a:ea typeface="宋体" panose="02010600030101010101" pitchFamily="2" charset="-122"/>
              </a:rPr>
              <a:t>3250</a:t>
            </a:r>
            <a:endParaRPr lang="zh-CN" altLang="en-US" sz="3600" kern="10" dirty="0">
              <a:ln w="9525">
                <a:solidFill>
                  <a:srgbClr val="FF0000"/>
                </a:solidFill>
                <a:round/>
              </a:ln>
              <a:solidFill>
                <a:srgbClr val="FF0000"/>
              </a:solidFill>
              <a:latin typeface="Times New Roman" panose="02020603050405020304"/>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diamond(in)">
                                      <p:cBhvr>
                                        <p:cTn id="7" dur="2000"/>
                                        <p:tgtEl>
                                          <p:spTgt spid="542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293"/>
                                        </p:tgtEl>
                                        <p:attrNameLst>
                                          <p:attrName>style.visibility</p:attrName>
                                        </p:attrNameLst>
                                      </p:cBhvr>
                                      <p:to>
                                        <p:strVal val="visible"/>
                                      </p:to>
                                    </p:set>
                                    <p:anim calcmode="lin" valueType="num">
                                      <p:cBhvr additive="base">
                                        <p:cTn id="12" dur="1000" fill="hold"/>
                                        <p:tgtEl>
                                          <p:spTgt spid="54293"/>
                                        </p:tgtEl>
                                        <p:attrNameLst>
                                          <p:attrName>ppt_x</p:attrName>
                                        </p:attrNameLst>
                                      </p:cBhvr>
                                      <p:tavLst>
                                        <p:tav tm="0">
                                          <p:val>
                                            <p:strVal val="#ppt_x"/>
                                          </p:val>
                                        </p:tav>
                                        <p:tav tm="100000">
                                          <p:val>
                                            <p:strVal val="#ppt_x"/>
                                          </p:val>
                                        </p:tav>
                                      </p:tavLst>
                                    </p:anim>
                                    <p:anim calcmode="lin" valueType="num">
                                      <p:cBhvr additive="base">
                                        <p:cTn id="13" dur="1000" fill="hold"/>
                                        <p:tgtEl>
                                          <p:spTgt spid="54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P spid="542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1" cstate="print"/>
          <a:srcRect/>
          <a:stretch>
            <a:fillRect/>
          </a:stretch>
        </p:blipFill>
        <p:spPr bwMode="auto">
          <a:xfrm>
            <a:off x="928688" y="2238375"/>
            <a:ext cx="728662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5496" y="1628329"/>
            <a:ext cx="648072" cy="34448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50000"/>
              </a:spcBef>
            </a:pPr>
            <a:r>
              <a:rPr kumimoji="1" lang="zh-CN" altLang="en-US" sz="3600" b="1">
                <a:solidFill>
                  <a:srgbClr val="000099"/>
                </a:solidFill>
                <a:latin typeface="Times New Roman" panose="02020603050405020304"/>
                <a:ea typeface="黑体" panose="02010609060101010101" pitchFamily="49" charset="-122"/>
              </a:rPr>
              <a:t>本节知识体系</a:t>
            </a:r>
            <a:endParaRPr kumimoji="1" lang="zh-CN" altLang="en-US" sz="3600" b="1">
              <a:solidFill>
                <a:srgbClr val="000099"/>
              </a:solidFill>
              <a:latin typeface="Times New Roman" panose="02020603050405020304"/>
              <a:ea typeface="黑体" panose="02010609060101010101" pitchFamily="49" charset="-122"/>
            </a:endParaRPr>
          </a:p>
        </p:txBody>
      </p:sp>
      <p:sp>
        <p:nvSpPr>
          <p:cNvPr id="55299" name="Text Box 3"/>
          <p:cNvSpPr txBox="1">
            <a:spLocks noChangeArrowheads="1"/>
          </p:cNvSpPr>
          <p:nvPr/>
        </p:nvSpPr>
        <p:spPr bwMode="auto">
          <a:xfrm>
            <a:off x="965771" y="2396679"/>
            <a:ext cx="59848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b="1">
                <a:solidFill>
                  <a:srgbClr val="000099"/>
                </a:solidFill>
                <a:latin typeface="Times New Roman" panose="02020603050405020304"/>
                <a:ea typeface="黑体" panose="02010609060101010101" pitchFamily="49" charset="-122"/>
              </a:rPr>
              <a:t>能量流动</a:t>
            </a:r>
            <a:endParaRPr kumimoji="1" lang="zh-CN" altLang="en-US" sz="3200" b="1">
              <a:solidFill>
                <a:srgbClr val="000099"/>
              </a:solidFill>
              <a:latin typeface="Times New Roman" panose="02020603050405020304"/>
              <a:ea typeface="黑体" panose="02010609060101010101" pitchFamily="49" charset="-122"/>
            </a:endParaRPr>
          </a:p>
        </p:txBody>
      </p:sp>
      <p:sp>
        <p:nvSpPr>
          <p:cNvPr id="55300" name="AutoShape 4"/>
          <p:cNvSpPr/>
          <p:nvPr/>
        </p:nvSpPr>
        <p:spPr bwMode="auto">
          <a:xfrm>
            <a:off x="1487204" y="557622"/>
            <a:ext cx="333375" cy="5520862"/>
          </a:xfrm>
          <a:prstGeom prst="leftBrace">
            <a:avLst>
              <a:gd name="adj1" fmla="val 50849"/>
              <a:gd name="adj2" fmla="val 50000"/>
            </a:avLst>
          </a:prstGeom>
          <a:noFill/>
          <a:ln w="3810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55301" name="Text Box 5"/>
          <p:cNvSpPr txBox="1">
            <a:spLocks noChangeArrowheads="1"/>
          </p:cNvSpPr>
          <p:nvPr/>
        </p:nvSpPr>
        <p:spPr bwMode="auto">
          <a:xfrm>
            <a:off x="1762696" y="405954"/>
            <a:ext cx="13954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000099"/>
                </a:solidFill>
                <a:latin typeface="Times New Roman" panose="02020603050405020304"/>
                <a:ea typeface="黑体" panose="02010609060101010101" pitchFamily="49" charset="-122"/>
              </a:rPr>
              <a:t>概念：</a:t>
            </a:r>
            <a:endParaRPr kumimoji="1" lang="zh-CN" altLang="en-US" sz="2800" b="1">
              <a:solidFill>
                <a:srgbClr val="000099"/>
              </a:solidFill>
              <a:latin typeface="Times New Roman" panose="02020603050405020304"/>
              <a:ea typeface="黑体" panose="02010609060101010101" pitchFamily="49" charset="-122"/>
            </a:endParaRPr>
          </a:p>
        </p:txBody>
      </p:sp>
      <p:sp>
        <p:nvSpPr>
          <p:cNvPr id="55302" name="Text Box 6"/>
          <p:cNvSpPr txBox="1">
            <a:spLocks noChangeArrowheads="1"/>
          </p:cNvSpPr>
          <p:nvPr/>
        </p:nvSpPr>
        <p:spPr bwMode="auto">
          <a:xfrm>
            <a:off x="2745358" y="393792"/>
            <a:ext cx="56499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生态系统中能量的</a:t>
            </a:r>
            <a:r>
              <a:rPr kumimoji="1" lang="zh-CN" altLang="en-US" sz="26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输入</a:t>
            </a: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6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传递</a:t>
            </a: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6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转化</a:t>
            </a: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和</a:t>
            </a:r>
            <a:r>
              <a:rPr kumimoji="1" lang="zh-CN" altLang="en-US" sz="26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散失</a:t>
            </a: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的过程</a:t>
            </a:r>
            <a:endPar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03" name="Text Box 7"/>
          <p:cNvSpPr txBox="1">
            <a:spLocks noChangeArrowheads="1"/>
          </p:cNvSpPr>
          <p:nvPr/>
        </p:nvSpPr>
        <p:spPr bwMode="auto">
          <a:xfrm>
            <a:off x="1762696" y="1763266"/>
            <a:ext cx="4651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b="1">
                <a:solidFill>
                  <a:srgbClr val="000099"/>
                </a:solidFill>
                <a:latin typeface="Times New Roman" panose="02020603050405020304"/>
                <a:ea typeface="黑体" panose="02010609060101010101" pitchFamily="49" charset="-122"/>
              </a:rPr>
              <a:t>过程</a:t>
            </a:r>
            <a:endParaRPr kumimoji="1" lang="zh-CN" altLang="en-US" sz="3200" b="1">
              <a:solidFill>
                <a:srgbClr val="000099"/>
              </a:solidFill>
              <a:latin typeface="Times New Roman" panose="02020603050405020304"/>
              <a:ea typeface="黑体" panose="02010609060101010101" pitchFamily="49" charset="-122"/>
            </a:endParaRPr>
          </a:p>
        </p:txBody>
      </p:sp>
      <p:sp>
        <p:nvSpPr>
          <p:cNvPr id="55304" name="AutoShape 8"/>
          <p:cNvSpPr/>
          <p:nvPr/>
        </p:nvSpPr>
        <p:spPr bwMode="auto">
          <a:xfrm>
            <a:off x="2361183" y="1520622"/>
            <a:ext cx="266700" cy="1344612"/>
          </a:xfrm>
          <a:prstGeom prst="leftBrace">
            <a:avLst>
              <a:gd name="adj1" fmla="val 53968"/>
              <a:gd name="adj2" fmla="val 50000"/>
            </a:avLst>
          </a:prstGeom>
          <a:noFill/>
          <a:ln w="3810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05" name="Text Box 9"/>
          <p:cNvSpPr txBox="1">
            <a:spLocks noChangeArrowheads="1"/>
          </p:cNvSpPr>
          <p:nvPr/>
        </p:nvSpPr>
        <p:spPr bwMode="auto">
          <a:xfrm>
            <a:off x="2559621" y="1424389"/>
            <a:ext cx="32575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能量的源头：</a:t>
            </a:r>
            <a:endPar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06" name="Text Box 10"/>
          <p:cNvSpPr txBox="1">
            <a:spLocks noChangeArrowheads="1"/>
          </p:cNvSpPr>
          <p:nvPr/>
        </p:nvSpPr>
        <p:spPr bwMode="auto">
          <a:xfrm>
            <a:off x="2559621" y="1933129"/>
            <a:ext cx="41878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a:latin typeface="Times New Roman" panose="02020603050405020304" pitchFamily="18" charset="0"/>
                <a:ea typeface="宋体" panose="02010600030101010101" pitchFamily="2" charset="-122"/>
                <a:cs typeface="Times New Roman" panose="02020603050405020304" pitchFamily="18" charset="0"/>
              </a:rPr>
              <a:t>流经生态系统的总能量：</a:t>
            </a:r>
            <a:endParaRPr kumimoji="1" lang="zh-CN" altLang="en-US" sz="26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07" name="Text Box 11"/>
          <p:cNvSpPr txBox="1">
            <a:spLocks noChangeArrowheads="1"/>
          </p:cNvSpPr>
          <p:nvPr/>
        </p:nvSpPr>
        <p:spPr bwMode="auto">
          <a:xfrm>
            <a:off x="6155283" y="1888376"/>
            <a:ext cx="2514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生产者固定的太阳能的总量</a:t>
            </a:r>
            <a:endPar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08" name="Text Box 12"/>
          <p:cNvSpPr txBox="1">
            <a:spLocks noChangeArrowheads="1"/>
          </p:cNvSpPr>
          <p:nvPr/>
        </p:nvSpPr>
        <p:spPr bwMode="auto">
          <a:xfrm>
            <a:off x="2559621" y="2432501"/>
            <a:ext cx="1651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dirty="0">
                <a:solidFill>
                  <a:srgbClr val="000099"/>
                </a:solidFill>
                <a:latin typeface="Times New Roman" panose="02020603050405020304" pitchFamily="18" charset="0"/>
                <a:ea typeface="宋体" panose="02010600030101010101" pitchFamily="2" charset="-122"/>
                <a:cs typeface="Times New Roman" panose="02020603050405020304" pitchFamily="18" charset="0"/>
              </a:rPr>
              <a:t>途径：</a:t>
            </a:r>
            <a:endParaRPr kumimoji="1" lang="zh-CN" altLang="en-US" sz="2600" b="1" dirty="0">
              <a:solidFill>
                <a:srgbClr val="000099"/>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09" name="Text Box 13"/>
          <p:cNvSpPr txBox="1">
            <a:spLocks noChangeArrowheads="1"/>
          </p:cNvSpPr>
          <p:nvPr/>
        </p:nvSpPr>
        <p:spPr bwMode="auto">
          <a:xfrm>
            <a:off x="1762696" y="3510285"/>
            <a:ext cx="4651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b="1">
                <a:solidFill>
                  <a:srgbClr val="000099"/>
                </a:solidFill>
                <a:latin typeface="Times New Roman" panose="02020603050405020304"/>
                <a:ea typeface="黑体" panose="02010609060101010101" pitchFamily="49" charset="-122"/>
              </a:rPr>
              <a:t>特点</a:t>
            </a:r>
            <a:endParaRPr kumimoji="1" lang="zh-CN" altLang="en-US" sz="3200" b="1">
              <a:solidFill>
                <a:srgbClr val="000099"/>
              </a:solidFill>
              <a:latin typeface="Times New Roman" panose="02020603050405020304"/>
              <a:ea typeface="黑体" panose="02010609060101010101" pitchFamily="49" charset="-122"/>
            </a:endParaRPr>
          </a:p>
        </p:txBody>
      </p:sp>
      <p:sp>
        <p:nvSpPr>
          <p:cNvPr id="55310" name="AutoShape 14"/>
          <p:cNvSpPr/>
          <p:nvPr/>
        </p:nvSpPr>
        <p:spPr bwMode="auto">
          <a:xfrm>
            <a:off x="2294508" y="3365823"/>
            <a:ext cx="266700" cy="1871662"/>
          </a:xfrm>
          <a:prstGeom prst="leftBrace">
            <a:avLst>
              <a:gd name="adj1" fmla="val 58482"/>
              <a:gd name="adj2" fmla="val 50000"/>
            </a:avLst>
          </a:prstGeom>
          <a:noFill/>
          <a:ln w="3810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11" name="Text Box 15"/>
          <p:cNvSpPr txBox="1">
            <a:spLocks noChangeArrowheads="1"/>
          </p:cNvSpPr>
          <p:nvPr/>
        </p:nvSpPr>
        <p:spPr bwMode="auto">
          <a:xfrm>
            <a:off x="2520909" y="3078485"/>
            <a:ext cx="19939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单向流动：</a:t>
            </a:r>
            <a:endPar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12" name="Text Box 16"/>
          <p:cNvSpPr txBox="1">
            <a:spLocks noChangeArrowheads="1"/>
          </p:cNvSpPr>
          <p:nvPr/>
        </p:nvSpPr>
        <p:spPr bwMode="auto">
          <a:xfrm>
            <a:off x="2492948" y="3999235"/>
            <a:ext cx="206057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逐级递减：</a:t>
            </a:r>
            <a:endPar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13" name="Text Box 17"/>
          <p:cNvSpPr txBox="1">
            <a:spLocks noChangeArrowheads="1"/>
          </p:cNvSpPr>
          <p:nvPr/>
        </p:nvSpPr>
        <p:spPr bwMode="auto">
          <a:xfrm>
            <a:off x="4021707" y="3068960"/>
            <a:ext cx="472586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沿食物链方向由低营养级流向下一营养级</a:t>
            </a:r>
            <a:endPar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14" name="Text Box 18"/>
          <p:cNvSpPr txBox="1">
            <a:spLocks noChangeArrowheads="1"/>
          </p:cNvSpPr>
          <p:nvPr/>
        </p:nvSpPr>
        <p:spPr bwMode="auto">
          <a:xfrm>
            <a:off x="2494533" y="4890174"/>
            <a:ext cx="30845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能量金字塔：</a:t>
            </a:r>
            <a:endPar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15" name="Text Box 19"/>
          <p:cNvSpPr txBox="1">
            <a:spLocks noChangeArrowheads="1"/>
          </p:cNvSpPr>
          <p:nvPr/>
        </p:nvSpPr>
        <p:spPr bwMode="auto">
          <a:xfrm>
            <a:off x="4023296" y="3979297"/>
            <a:ext cx="464658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能量沿食物链流动过程中逐级递减；</a:t>
            </a:r>
            <a:r>
              <a:rPr kumimoji="1" lang="zh-CN"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传递效率为</a:t>
            </a:r>
            <a:r>
              <a:rPr kumimoji="1" lang="en-US" altLang="zh-CN"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10%~20%</a:t>
            </a:r>
            <a:r>
              <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16" name="Text Box 20"/>
          <p:cNvSpPr txBox="1">
            <a:spLocks noChangeArrowheads="1"/>
          </p:cNvSpPr>
          <p:nvPr/>
        </p:nvSpPr>
        <p:spPr bwMode="auto">
          <a:xfrm>
            <a:off x="1691258" y="5579194"/>
            <a:ext cx="9350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000099"/>
                </a:solidFill>
                <a:latin typeface="Times New Roman" panose="02020603050405020304"/>
                <a:ea typeface="黑体" panose="02010609060101010101" pitchFamily="49" charset="-122"/>
              </a:rPr>
              <a:t>研究意义</a:t>
            </a:r>
            <a:endParaRPr kumimoji="1" lang="zh-CN" altLang="en-US" sz="2800" b="1">
              <a:solidFill>
                <a:srgbClr val="000099"/>
              </a:solidFill>
              <a:latin typeface="Times New Roman" panose="02020603050405020304"/>
              <a:ea typeface="黑体" panose="02010609060101010101" pitchFamily="49" charset="-122"/>
            </a:endParaRPr>
          </a:p>
        </p:txBody>
      </p:sp>
      <p:sp>
        <p:nvSpPr>
          <p:cNvPr id="55317" name="Text Box 21"/>
          <p:cNvSpPr txBox="1">
            <a:spLocks noChangeArrowheads="1"/>
          </p:cNvSpPr>
          <p:nvPr/>
        </p:nvSpPr>
        <p:spPr bwMode="auto">
          <a:xfrm>
            <a:off x="2554883" y="5623415"/>
            <a:ext cx="621290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rPr>
              <a:t>调整生态系统中的能量流动关系，使能量持续高效的流向对人类最有益的部分</a:t>
            </a:r>
            <a:endParaRPr kumimoji="1" lang="zh-CN" altLang="en-US" sz="26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18" name="Text Box 22"/>
          <p:cNvSpPr txBox="1">
            <a:spLocks noChangeArrowheads="1"/>
          </p:cNvSpPr>
          <p:nvPr/>
        </p:nvSpPr>
        <p:spPr bwMode="auto">
          <a:xfrm>
            <a:off x="4427091" y="1412776"/>
            <a:ext cx="19939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太阳能</a:t>
            </a:r>
            <a:endParaRPr kumimoji="1" lang="zh-CN" altLang="en-US" sz="26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19" name="Text Box 23"/>
          <p:cNvSpPr txBox="1">
            <a:spLocks noChangeArrowheads="1"/>
          </p:cNvSpPr>
          <p:nvPr/>
        </p:nvSpPr>
        <p:spPr bwMode="auto">
          <a:xfrm>
            <a:off x="3489548" y="2425572"/>
            <a:ext cx="302577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食物链和食物网</a:t>
            </a:r>
            <a:endParaRPr kumimoji="1" lang="zh-CN" altLang="en-US" sz="2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320" name="Rectangle 24">
            <a:hlinkClick r:id="rId1" action="ppaction://hlinksldjump"/>
          </p:cNvPr>
          <p:cNvSpPr>
            <a:spLocks noChangeArrowheads="1"/>
          </p:cNvSpPr>
          <p:nvPr/>
        </p:nvSpPr>
        <p:spPr bwMode="auto">
          <a:xfrm>
            <a:off x="0" y="6478588"/>
            <a:ext cx="1574800" cy="376237"/>
          </a:xfrm>
          <a:prstGeom prst="rect">
            <a:avLst/>
          </a:prstGeom>
          <a:noFill/>
          <a:ln w="952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tx2"/>
                </a:solidFill>
                <a:latin typeface="Times New Roman" panose="02020603050405020304"/>
                <a:ea typeface="宋体" panose="02010600030101010101" pitchFamily="2" charset="-122"/>
              </a:rPr>
              <a:t>课后练习答案</a:t>
            </a:r>
            <a:endParaRPr lang="zh-CN" altLang="en-US" b="1" dirty="0">
              <a:solidFill>
                <a:schemeClr val="tx2"/>
              </a:solidFill>
              <a:latin typeface="Times New Roman" panose="02020603050405020304"/>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idx="4294967295"/>
          </p:nvPr>
        </p:nvSpPr>
        <p:spPr>
          <a:xfrm>
            <a:off x="251520" y="404664"/>
            <a:ext cx="8569325" cy="6119813"/>
          </a:xfrm>
        </p:spPr>
        <p:txBody>
          <a:bodyPr/>
          <a:lstStyle/>
          <a:p>
            <a:pPr>
              <a:lnSpc>
                <a:spcPct val="120000"/>
              </a:lnSpc>
              <a:buFont typeface="Wingdings" panose="05000000000000000000" pitchFamily="2" charset="2"/>
              <a:buNone/>
            </a:pPr>
            <a:r>
              <a:rPr lang="zh-CN" altLang="en-US" sz="2000" b="1" dirty="0">
                <a:latin typeface="Times New Roman" panose="02020603050405020304"/>
                <a:ea typeface="黑体" panose="02010609060101010101" pitchFamily="49" charset="-122"/>
              </a:rPr>
              <a:t>          </a:t>
            </a:r>
            <a:r>
              <a:rPr lang="en-US" altLang="zh-CN" sz="2400" b="1" dirty="0">
                <a:solidFill>
                  <a:srgbClr val="CC0000"/>
                </a:solidFill>
                <a:latin typeface="Times New Roman" panose="02020603050405020304"/>
                <a:ea typeface="黑体" panose="02010609060101010101" pitchFamily="49" charset="-122"/>
              </a:rPr>
              <a:t>P97 </a:t>
            </a:r>
            <a:r>
              <a:rPr lang="zh-CN" altLang="en-US" sz="2400" b="1" dirty="0">
                <a:solidFill>
                  <a:srgbClr val="CC0000"/>
                </a:solidFill>
                <a:latin typeface="Times New Roman" panose="02020603050405020304"/>
                <a:ea typeface="黑体" panose="02010609060101010101" pitchFamily="49" charset="-122"/>
              </a:rPr>
              <a:t>技能训练：分析和处理</a:t>
            </a:r>
            <a:r>
              <a:rPr lang="zh-CN" altLang="en-US" sz="2400" b="1" dirty="0" smtClean="0">
                <a:solidFill>
                  <a:srgbClr val="CC0000"/>
                </a:solidFill>
                <a:latin typeface="Times New Roman" panose="02020603050405020304"/>
                <a:ea typeface="黑体" panose="02010609060101010101" pitchFamily="49" charset="-122"/>
              </a:rPr>
              <a:t>数据</a:t>
            </a:r>
            <a:endParaRPr lang="zh-CN" altLang="en-US" sz="2400" b="1" dirty="0">
              <a:solidFill>
                <a:srgbClr val="CC0000"/>
              </a:solidFill>
              <a:latin typeface="Times New Roman" panose="02020603050405020304"/>
              <a:ea typeface="黑体" panose="02010609060101010101" pitchFamily="49" charset="-122"/>
            </a:endParaRPr>
          </a:p>
          <a:p>
            <a:pPr>
              <a:lnSpc>
                <a:spcPct val="120000"/>
              </a:lnSpc>
              <a:buFont typeface="Wingdings" panose="05000000000000000000" pitchFamily="2" charset="2"/>
              <a:buNone/>
            </a:pPr>
            <a:r>
              <a:rPr lang="en-US" altLang="zh-CN" sz="2400" b="1" dirty="0">
                <a:latin typeface="Times New Roman" panose="02020603050405020304"/>
                <a:ea typeface="黑体" panose="02010609060101010101" pitchFamily="49" charset="-122"/>
              </a:rPr>
              <a:t>1.</a:t>
            </a:r>
            <a:r>
              <a:rPr lang="zh-CN" altLang="en-US" sz="2400" b="1" dirty="0">
                <a:latin typeface="Times New Roman" panose="02020603050405020304"/>
                <a:ea typeface="黑体" panose="02010609060101010101" pitchFamily="49" charset="-122"/>
              </a:rPr>
              <a:t>这些玉米的含碳量折合成葡萄糖是</a:t>
            </a:r>
            <a:r>
              <a:rPr lang="en-US" altLang="zh-CN" sz="2400" b="1" dirty="0">
                <a:latin typeface="Times New Roman" panose="02020603050405020304"/>
                <a:ea typeface="黑体" panose="02010609060101010101" pitchFamily="49" charset="-122"/>
              </a:rPr>
              <a:t>6687.5 kg</a:t>
            </a:r>
            <a:r>
              <a:rPr lang="zh-CN" altLang="en-US" sz="2400" b="1" dirty="0">
                <a:latin typeface="Times New Roman" panose="02020603050405020304"/>
                <a:ea typeface="黑体" panose="02010609060101010101" pitchFamily="49" charset="-122"/>
              </a:rPr>
              <a:t>，</a:t>
            </a:r>
            <a:endParaRPr lang="zh-CN" altLang="en-US" sz="2400" b="1" dirty="0">
              <a:latin typeface="Times New Roman" panose="02020603050405020304"/>
              <a:ea typeface="黑体" panose="02010609060101010101" pitchFamily="49" charset="-122"/>
            </a:endParaRPr>
          </a:p>
          <a:p>
            <a:pPr>
              <a:lnSpc>
                <a:spcPct val="120000"/>
              </a:lnSpc>
              <a:buFont typeface="Wingdings" panose="05000000000000000000" pitchFamily="2" charset="2"/>
              <a:buNone/>
            </a:pPr>
            <a:r>
              <a:rPr lang="zh-CN" altLang="en-US" sz="2400" b="1" dirty="0">
                <a:latin typeface="Times New Roman" panose="02020603050405020304"/>
                <a:ea typeface="黑体" panose="02010609060101010101" pitchFamily="49" charset="-122"/>
              </a:rPr>
              <a:t>  计算公式是</a:t>
            </a:r>
            <a:r>
              <a:rPr lang="en-US" altLang="zh-CN" sz="2400" b="1" dirty="0">
                <a:latin typeface="Times New Roman" panose="02020603050405020304"/>
                <a:ea typeface="黑体" panose="02010609060101010101" pitchFamily="49" charset="-122"/>
              </a:rPr>
              <a:t>180/</a:t>
            </a:r>
            <a:r>
              <a:rPr lang="zh-CN" altLang="en-US" sz="2400" b="1" dirty="0">
                <a:latin typeface="Times New Roman" panose="02020603050405020304"/>
                <a:ea typeface="黑体" panose="02010609060101010101" pitchFamily="49" charset="-122"/>
              </a:rPr>
              <a:t>（</a:t>
            </a:r>
            <a:r>
              <a:rPr lang="en-US" altLang="zh-CN" sz="2400" b="1" dirty="0">
                <a:latin typeface="Times New Roman" panose="02020603050405020304"/>
                <a:ea typeface="黑体" panose="02010609060101010101" pitchFamily="49" charset="-122"/>
              </a:rPr>
              <a:t>12×6</a:t>
            </a:r>
            <a:r>
              <a:rPr lang="zh-CN" altLang="en-US" sz="2400" b="1" dirty="0">
                <a:latin typeface="Times New Roman" panose="02020603050405020304"/>
                <a:ea typeface="黑体" panose="02010609060101010101" pitchFamily="49" charset="-122"/>
              </a:rPr>
              <a:t>） </a:t>
            </a:r>
            <a:r>
              <a:rPr lang="en-US" altLang="zh-CN" sz="2400" b="1" dirty="0">
                <a:latin typeface="Times New Roman" panose="02020603050405020304"/>
                <a:ea typeface="黑体" panose="02010609060101010101" pitchFamily="49" charset="-122"/>
              </a:rPr>
              <a:t>×2 675</a:t>
            </a:r>
            <a:r>
              <a:rPr lang="zh-CN" altLang="en-US" sz="2400" b="1" dirty="0">
                <a:latin typeface="Times New Roman" panose="02020603050405020304"/>
                <a:ea typeface="黑体" panose="02010609060101010101" pitchFamily="49" charset="-122"/>
              </a:rPr>
              <a:t>，这些葡萄糖储存的能量是</a:t>
            </a:r>
            <a:r>
              <a:rPr lang="en-US" altLang="zh-CN" sz="2400" b="1" dirty="0">
                <a:latin typeface="Times New Roman" panose="02020603050405020304"/>
                <a:ea typeface="黑体" panose="02010609060101010101" pitchFamily="49" charset="-122"/>
              </a:rPr>
              <a:t>1.07×10</a:t>
            </a:r>
            <a:r>
              <a:rPr lang="en-US" altLang="zh-CN" sz="3200" b="1" dirty="0">
                <a:latin typeface="Times New Roman" panose="02020603050405020304"/>
                <a:ea typeface="黑体" panose="02010609060101010101" pitchFamily="49" charset="-122"/>
              </a:rPr>
              <a:t>8</a:t>
            </a:r>
            <a:r>
              <a:rPr lang="en-US" altLang="zh-CN" sz="2400" b="1" dirty="0">
                <a:latin typeface="Times New Roman" panose="02020603050405020304"/>
                <a:ea typeface="黑体" panose="02010609060101010101" pitchFamily="49" charset="-122"/>
              </a:rPr>
              <a:t> kJ</a:t>
            </a:r>
            <a:r>
              <a:rPr lang="zh-CN" altLang="en-US" sz="2400" b="1" dirty="0">
                <a:latin typeface="Times New Roman" panose="02020603050405020304"/>
                <a:ea typeface="黑体" panose="02010609060101010101" pitchFamily="49" charset="-122"/>
              </a:rPr>
              <a:t>（计算公式是</a:t>
            </a:r>
            <a:r>
              <a:rPr lang="en-US" altLang="zh-CN" sz="2400" b="1" dirty="0">
                <a:latin typeface="Times New Roman" panose="02020603050405020304"/>
                <a:ea typeface="黑体" panose="02010609060101010101" pitchFamily="49" charset="-122"/>
              </a:rPr>
              <a:t>EG=MG×1.6×10</a:t>
            </a:r>
            <a:r>
              <a:rPr lang="en-US" altLang="zh-CN" b="1" dirty="0">
                <a:latin typeface="Times New Roman" panose="02020603050405020304"/>
                <a:ea typeface="黑体" panose="02010609060101010101" pitchFamily="49" charset="-122"/>
              </a:rPr>
              <a:t>4</a:t>
            </a:r>
            <a:r>
              <a:rPr lang="zh-CN" altLang="en-US" sz="2400" b="1" dirty="0">
                <a:latin typeface="Times New Roman" panose="02020603050405020304"/>
                <a:ea typeface="黑体" panose="02010609060101010101" pitchFamily="49" charset="-122"/>
              </a:rPr>
              <a:t>）</a:t>
            </a:r>
            <a:r>
              <a:rPr lang="zh-CN" altLang="en-US" sz="2400" b="1" dirty="0" smtClean="0">
                <a:latin typeface="Times New Roman" panose="02020603050405020304"/>
                <a:ea typeface="黑体" panose="02010609060101010101" pitchFamily="49" charset="-122"/>
              </a:rPr>
              <a:t>；</a:t>
            </a:r>
            <a:endParaRPr lang="zh-CN" altLang="en-US" sz="2400" b="1" dirty="0">
              <a:latin typeface="Times New Roman" panose="02020603050405020304"/>
              <a:ea typeface="黑体" panose="02010609060101010101" pitchFamily="49" charset="-122"/>
            </a:endParaRPr>
          </a:p>
          <a:p>
            <a:pPr>
              <a:lnSpc>
                <a:spcPct val="120000"/>
              </a:lnSpc>
              <a:buFont typeface="Wingdings" panose="05000000000000000000" pitchFamily="2" charset="2"/>
              <a:buNone/>
            </a:pPr>
            <a:r>
              <a:rPr lang="en-US" altLang="zh-CN" sz="2400" b="1" dirty="0">
                <a:latin typeface="Times New Roman" panose="02020603050405020304"/>
                <a:ea typeface="黑体" panose="02010609060101010101" pitchFamily="49" charset="-122"/>
              </a:rPr>
              <a:t>2.</a:t>
            </a:r>
            <a:r>
              <a:rPr lang="zh-CN" altLang="en-US" sz="2400" b="1" dirty="0">
                <a:latin typeface="Times New Roman" panose="02020603050405020304"/>
                <a:ea typeface="黑体" panose="02010609060101010101" pitchFamily="49" charset="-122"/>
              </a:rPr>
              <a:t>这些玉米呼吸作用消耗的能量是</a:t>
            </a:r>
            <a:r>
              <a:rPr lang="en-US" altLang="zh-CN" sz="2400" b="1" dirty="0">
                <a:latin typeface="Times New Roman" panose="02020603050405020304"/>
                <a:ea typeface="黑体" panose="02010609060101010101" pitchFamily="49" charset="-122"/>
              </a:rPr>
              <a:t>3.272×10</a:t>
            </a:r>
            <a:r>
              <a:rPr lang="en-US" altLang="zh-CN" sz="3200" b="1" dirty="0">
                <a:latin typeface="Times New Roman" panose="02020603050405020304"/>
                <a:ea typeface="黑体" panose="02010609060101010101" pitchFamily="49" charset="-122"/>
              </a:rPr>
              <a:t>7</a:t>
            </a:r>
            <a:r>
              <a:rPr lang="en-US" altLang="zh-CN" sz="2400" b="1" dirty="0">
                <a:latin typeface="Times New Roman" panose="02020603050405020304"/>
                <a:ea typeface="黑体" panose="02010609060101010101" pitchFamily="49" charset="-122"/>
              </a:rPr>
              <a:t> kJ</a:t>
            </a:r>
            <a:r>
              <a:rPr lang="zh-CN" altLang="en-US" sz="2400" b="1" dirty="0">
                <a:latin typeface="Times New Roman" panose="02020603050405020304"/>
                <a:ea typeface="黑体" panose="02010609060101010101" pitchFamily="49" charset="-122"/>
              </a:rPr>
              <a:t>（计算公式为</a:t>
            </a:r>
            <a:r>
              <a:rPr lang="en-US" altLang="zh-CN" sz="2400" b="1" dirty="0">
                <a:latin typeface="Times New Roman" panose="02020603050405020304"/>
                <a:ea typeface="黑体" panose="02010609060101010101" pitchFamily="49" charset="-122"/>
              </a:rPr>
              <a:t>ΔE</a:t>
            </a:r>
            <a:r>
              <a:rPr lang="zh-CN" altLang="en-US" sz="2400" b="1" dirty="0">
                <a:latin typeface="Times New Roman" panose="02020603050405020304"/>
                <a:ea typeface="黑体" panose="02010609060101010101" pitchFamily="49" charset="-122"/>
              </a:rPr>
              <a:t>呼</a:t>
            </a:r>
            <a:r>
              <a:rPr lang="en-US" altLang="zh-CN" sz="2400" b="1" dirty="0">
                <a:latin typeface="Times New Roman" panose="02020603050405020304"/>
                <a:ea typeface="黑体" panose="02010609060101010101" pitchFamily="49" charset="-122"/>
              </a:rPr>
              <a:t>=ΔMG×1.6×10</a:t>
            </a:r>
            <a:r>
              <a:rPr lang="en-US" altLang="zh-CN" sz="3200" b="1" dirty="0">
                <a:latin typeface="Times New Roman" panose="02020603050405020304"/>
                <a:ea typeface="黑体" panose="02010609060101010101" pitchFamily="49" charset="-122"/>
              </a:rPr>
              <a:t>4</a:t>
            </a:r>
            <a:r>
              <a:rPr lang="zh-CN" altLang="en-US" sz="2400" b="1" dirty="0">
                <a:latin typeface="Times New Roman" panose="02020603050405020304"/>
                <a:ea typeface="黑体" panose="02010609060101010101" pitchFamily="49" charset="-122"/>
              </a:rPr>
              <a:t>）；</a:t>
            </a:r>
            <a:endParaRPr lang="zh-CN" altLang="en-US" sz="2400" b="1" dirty="0">
              <a:latin typeface="Times New Roman" panose="02020603050405020304"/>
              <a:ea typeface="黑体" panose="02010609060101010101" pitchFamily="49" charset="-122"/>
            </a:endParaRPr>
          </a:p>
          <a:p>
            <a:pPr>
              <a:lnSpc>
                <a:spcPct val="120000"/>
              </a:lnSpc>
              <a:buFont typeface="Wingdings" panose="05000000000000000000" pitchFamily="2" charset="2"/>
              <a:buNone/>
            </a:pPr>
            <a:r>
              <a:rPr lang="en-US" altLang="zh-CN" sz="2400" b="1" dirty="0">
                <a:latin typeface="Times New Roman" panose="02020603050405020304"/>
                <a:ea typeface="黑体" panose="02010609060101010101" pitchFamily="49" charset="-122"/>
              </a:rPr>
              <a:t>3.</a:t>
            </a:r>
            <a:r>
              <a:rPr lang="zh-CN" altLang="en-US" sz="2400" b="1" dirty="0">
                <a:latin typeface="Times New Roman" panose="02020603050405020304"/>
                <a:ea typeface="黑体" panose="02010609060101010101" pitchFamily="49" charset="-122"/>
              </a:rPr>
              <a:t>这些玉米在整个生长季节所固定的太阳能总量是</a:t>
            </a:r>
            <a:r>
              <a:rPr lang="en-US" altLang="zh-CN" sz="2400" b="1" dirty="0">
                <a:latin typeface="Times New Roman" panose="02020603050405020304"/>
                <a:ea typeface="黑体" panose="02010609060101010101" pitchFamily="49" charset="-122"/>
              </a:rPr>
              <a:t>1.397 2×10</a:t>
            </a:r>
            <a:r>
              <a:rPr lang="en-US" altLang="zh-CN" sz="3200" b="1" dirty="0">
                <a:latin typeface="Times New Roman" panose="02020603050405020304"/>
                <a:ea typeface="黑体" panose="02010609060101010101" pitchFamily="49" charset="-122"/>
              </a:rPr>
              <a:t>8</a:t>
            </a:r>
            <a:r>
              <a:rPr lang="en-US" altLang="zh-CN" sz="2400" b="1" dirty="0">
                <a:latin typeface="Times New Roman" panose="02020603050405020304"/>
                <a:ea typeface="黑体" panose="02010609060101010101" pitchFamily="49" charset="-122"/>
              </a:rPr>
              <a:t> kJ</a:t>
            </a:r>
            <a:r>
              <a:rPr lang="zh-CN" altLang="en-US" sz="2400" b="1" dirty="0">
                <a:latin typeface="Times New Roman" panose="02020603050405020304"/>
                <a:ea typeface="黑体" panose="02010609060101010101" pitchFamily="49" charset="-122"/>
              </a:rPr>
              <a:t>（计算公式为</a:t>
            </a:r>
            <a:r>
              <a:rPr lang="en-US" altLang="zh-CN" sz="2400" b="1" dirty="0">
                <a:latin typeface="Times New Roman" panose="02020603050405020304"/>
                <a:ea typeface="黑体" panose="02010609060101010101" pitchFamily="49" charset="-122"/>
              </a:rPr>
              <a:t>E</a:t>
            </a:r>
            <a:r>
              <a:rPr lang="zh-CN" altLang="en-US" sz="2400" b="1" dirty="0">
                <a:latin typeface="Times New Roman" panose="02020603050405020304"/>
                <a:ea typeface="黑体" panose="02010609060101010101" pitchFamily="49" charset="-122"/>
              </a:rPr>
              <a:t>固</a:t>
            </a:r>
            <a:r>
              <a:rPr lang="en-US" altLang="zh-CN" sz="2400" b="1" dirty="0">
                <a:latin typeface="Times New Roman" panose="02020603050405020304"/>
                <a:ea typeface="黑体" panose="02010609060101010101" pitchFamily="49" charset="-122"/>
              </a:rPr>
              <a:t>=EG+ΔE</a:t>
            </a:r>
            <a:r>
              <a:rPr lang="zh-CN" altLang="en-US" sz="2400" b="1" dirty="0">
                <a:latin typeface="Times New Roman" panose="02020603050405020304"/>
                <a:ea typeface="黑体" panose="02010609060101010101" pitchFamily="49" charset="-122"/>
              </a:rPr>
              <a:t>呼），呼吸作用消耗的能量占所固定太阳能的比例是</a:t>
            </a:r>
            <a:r>
              <a:rPr lang="en-US" altLang="zh-CN" sz="2400" b="1" dirty="0">
                <a:latin typeface="Times New Roman" panose="02020603050405020304"/>
                <a:ea typeface="黑体" panose="02010609060101010101" pitchFamily="49" charset="-122"/>
              </a:rPr>
              <a:t>23.4%</a:t>
            </a:r>
            <a:r>
              <a:rPr lang="zh-CN" altLang="en-US" sz="2400" b="1" dirty="0">
                <a:latin typeface="Times New Roman" panose="02020603050405020304"/>
                <a:ea typeface="黑体" panose="02010609060101010101" pitchFamily="49" charset="-122"/>
              </a:rPr>
              <a:t>；</a:t>
            </a:r>
            <a:endParaRPr lang="zh-CN" altLang="en-US" sz="2400" b="1" dirty="0">
              <a:latin typeface="Times New Roman" panose="02020603050405020304"/>
              <a:ea typeface="黑体" panose="02010609060101010101" pitchFamily="49" charset="-122"/>
            </a:endParaRPr>
          </a:p>
          <a:p>
            <a:pPr>
              <a:lnSpc>
                <a:spcPct val="120000"/>
              </a:lnSpc>
              <a:buFont typeface="Wingdings" panose="05000000000000000000" pitchFamily="2" charset="2"/>
              <a:buNone/>
            </a:pPr>
            <a:r>
              <a:rPr lang="en-US" altLang="zh-CN" sz="2400" b="1" dirty="0">
                <a:latin typeface="Times New Roman" panose="02020603050405020304"/>
                <a:ea typeface="黑体" panose="02010609060101010101" pitchFamily="49" charset="-122"/>
              </a:rPr>
              <a:t>4.</a:t>
            </a:r>
            <a:r>
              <a:rPr lang="zh-CN" altLang="en-US" sz="2400" b="1" dirty="0">
                <a:latin typeface="Times New Roman" panose="02020603050405020304"/>
                <a:ea typeface="黑体" panose="02010609060101010101" pitchFamily="49" charset="-122"/>
              </a:rPr>
              <a:t>这块玉米田的太阳能利用效率是</a:t>
            </a:r>
            <a:r>
              <a:rPr lang="en-US" altLang="zh-CN" sz="2400" b="1" dirty="0">
                <a:latin typeface="Times New Roman" panose="02020603050405020304"/>
                <a:ea typeface="黑体" panose="02010609060101010101" pitchFamily="49" charset="-122"/>
              </a:rPr>
              <a:t>1.64%</a:t>
            </a:r>
            <a:r>
              <a:rPr lang="zh-CN" altLang="en-US" sz="2400" b="1" dirty="0">
                <a:latin typeface="Times New Roman" panose="02020603050405020304"/>
                <a:ea typeface="黑体" panose="02010609060101010101" pitchFamily="49" charset="-122"/>
              </a:rPr>
              <a:t>（计算公式为</a:t>
            </a:r>
            <a:r>
              <a:rPr lang="en-US" altLang="zh-CN" sz="2400" b="1" dirty="0">
                <a:latin typeface="Times New Roman" panose="02020603050405020304"/>
                <a:ea typeface="黑体" panose="02010609060101010101" pitchFamily="49" charset="-122"/>
              </a:rPr>
              <a:t>η=1.397 2×10</a:t>
            </a:r>
            <a:r>
              <a:rPr lang="en-US" altLang="zh-CN" sz="3200" b="1" dirty="0">
                <a:latin typeface="Times New Roman" panose="02020603050405020304"/>
                <a:ea typeface="黑体" panose="02010609060101010101" pitchFamily="49" charset="-122"/>
              </a:rPr>
              <a:t>8</a:t>
            </a:r>
            <a:r>
              <a:rPr lang="en-US" altLang="zh-CN" sz="2400" b="1" dirty="0">
                <a:latin typeface="Times New Roman" panose="02020603050405020304"/>
                <a:ea typeface="黑体" panose="02010609060101010101" pitchFamily="49" charset="-122"/>
              </a:rPr>
              <a:t>/8.5×10</a:t>
            </a:r>
            <a:r>
              <a:rPr lang="en-US" altLang="zh-CN" sz="3200" b="1" dirty="0">
                <a:latin typeface="Times New Roman" panose="02020603050405020304"/>
                <a:ea typeface="黑体" panose="02010609060101010101" pitchFamily="49" charset="-122"/>
              </a:rPr>
              <a:t>9</a:t>
            </a:r>
            <a:r>
              <a:rPr lang="zh-CN" altLang="en-US" sz="2400" b="1" dirty="0">
                <a:latin typeface="Times New Roman" panose="02020603050405020304"/>
                <a:ea typeface="黑体" panose="02010609060101010101" pitchFamily="49" charset="-122"/>
              </a:rPr>
              <a:t>）。 </a:t>
            </a:r>
            <a:endParaRPr lang="zh-CN" altLang="en-US" sz="2400" b="1" dirty="0">
              <a:latin typeface="Times New Roman" panose="02020603050405020304"/>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Effect transition="in" filter="box(in)">
                                      <p:cBhvr>
                                        <p:cTn id="7" dur="500"/>
                                        <p:tgtEl>
                                          <p:spTgt spid="57346">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7346">
                                            <p:txEl>
                                              <p:pRg st="2" end="2"/>
                                            </p:txEl>
                                          </p:spTgt>
                                        </p:tgtEl>
                                        <p:attrNameLst>
                                          <p:attrName>style.visibility</p:attrName>
                                        </p:attrNameLst>
                                      </p:cBhvr>
                                      <p:to>
                                        <p:strVal val="visible"/>
                                      </p:to>
                                    </p:set>
                                    <p:animEffect transition="in" filter="box(in)">
                                      <p:cBhvr>
                                        <p:cTn id="10" dur="500"/>
                                        <p:tgtEl>
                                          <p:spTgt spid="5734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7346">
                                            <p:txEl>
                                              <p:pRg st="3" end="3"/>
                                            </p:txEl>
                                          </p:spTgt>
                                        </p:tgtEl>
                                        <p:attrNameLst>
                                          <p:attrName>style.visibility</p:attrName>
                                        </p:attrNameLst>
                                      </p:cBhvr>
                                      <p:to>
                                        <p:strVal val="visible"/>
                                      </p:to>
                                    </p:set>
                                    <p:animEffect transition="in" filter="box(in)">
                                      <p:cBhvr>
                                        <p:cTn id="15" dur="500"/>
                                        <p:tgtEl>
                                          <p:spTgt spid="5734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7346">
                                            <p:txEl>
                                              <p:pRg st="4" end="4"/>
                                            </p:txEl>
                                          </p:spTgt>
                                        </p:tgtEl>
                                        <p:attrNameLst>
                                          <p:attrName>style.visibility</p:attrName>
                                        </p:attrNameLst>
                                      </p:cBhvr>
                                      <p:to>
                                        <p:strVal val="visible"/>
                                      </p:to>
                                    </p:set>
                                    <p:animEffect transition="in" filter="box(in)">
                                      <p:cBhvr>
                                        <p:cTn id="20" dur="500"/>
                                        <p:tgtEl>
                                          <p:spTgt spid="5734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7346">
                                            <p:txEl>
                                              <p:pRg st="5" end="5"/>
                                            </p:txEl>
                                          </p:spTgt>
                                        </p:tgtEl>
                                        <p:attrNameLst>
                                          <p:attrName>style.visibility</p:attrName>
                                        </p:attrNameLst>
                                      </p:cBhvr>
                                      <p:to>
                                        <p:strVal val="visible"/>
                                      </p:to>
                                    </p:set>
                                    <p:animEffect transition="in" filter="box(in)">
                                      <p:cBhvr>
                                        <p:cTn id="25" dur="500"/>
                                        <p:tgtEl>
                                          <p:spTgt spid="573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0" y="4349329"/>
            <a:ext cx="1524000" cy="5794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200" b="1">
                <a:solidFill>
                  <a:srgbClr val="66FFFF"/>
                </a:solidFill>
                <a:latin typeface="Times New Roman" panose="02020603050405020304"/>
                <a:ea typeface="宋体" panose="02010600030101010101" pitchFamily="2" charset="-122"/>
              </a:rPr>
              <a:t>生产者</a:t>
            </a:r>
            <a:endParaRPr lang="zh-CN" altLang="en-US" sz="3200" b="1">
              <a:solidFill>
                <a:srgbClr val="66FFFF"/>
              </a:solidFill>
              <a:latin typeface="Times New Roman" panose="02020603050405020304"/>
              <a:ea typeface="宋体" panose="02010600030101010101" pitchFamily="2" charset="-122"/>
            </a:endParaRPr>
          </a:p>
        </p:txBody>
      </p:sp>
      <p:sp>
        <p:nvSpPr>
          <p:cNvPr id="10243" name="Text Box 3"/>
          <p:cNvSpPr txBox="1">
            <a:spLocks noChangeArrowheads="1"/>
          </p:cNvSpPr>
          <p:nvPr/>
        </p:nvSpPr>
        <p:spPr bwMode="auto">
          <a:xfrm>
            <a:off x="1763688" y="5281984"/>
            <a:ext cx="1524000" cy="579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200" b="1" dirty="0">
                <a:solidFill>
                  <a:srgbClr val="66FFFF"/>
                </a:solidFill>
                <a:latin typeface="Times New Roman" panose="02020603050405020304"/>
                <a:ea typeface="宋体" panose="02010600030101010101" pitchFamily="2" charset="-122"/>
              </a:rPr>
              <a:t>消费者</a:t>
            </a:r>
            <a:endParaRPr lang="zh-CN" altLang="en-US" sz="3200" b="1" dirty="0">
              <a:solidFill>
                <a:srgbClr val="66FFFF"/>
              </a:solidFill>
              <a:latin typeface="Times New Roman" panose="02020603050405020304"/>
              <a:ea typeface="宋体" panose="02010600030101010101" pitchFamily="2" charset="-122"/>
            </a:endParaRPr>
          </a:p>
        </p:txBody>
      </p:sp>
      <p:sp>
        <p:nvSpPr>
          <p:cNvPr id="10244" name="Text Box 4"/>
          <p:cNvSpPr txBox="1">
            <a:spLocks noChangeArrowheads="1"/>
          </p:cNvSpPr>
          <p:nvPr/>
        </p:nvSpPr>
        <p:spPr bwMode="auto">
          <a:xfrm>
            <a:off x="5927725" y="5354216"/>
            <a:ext cx="1524000" cy="579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200" b="1">
                <a:solidFill>
                  <a:srgbClr val="66FFFF"/>
                </a:solidFill>
                <a:latin typeface="Times New Roman" panose="02020603050405020304"/>
                <a:ea typeface="宋体" panose="02010600030101010101" pitchFamily="2" charset="-122"/>
              </a:rPr>
              <a:t>分解者</a:t>
            </a:r>
            <a:endParaRPr lang="zh-CN" altLang="en-US" sz="3200" b="1">
              <a:solidFill>
                <a:srgbClr val="66FFFF"/>
              </a:solidFill>
              <a:latin typeface="Times New Roman" panose="02020603050405020304"/>
              <a:ea typeface="宋体" panose="02010600030101010101" pitchFamily="2" charset="-122"/>
            </a:endParaRPr>
          </a:p>
        </p:txBody>
      </p:sp>
      <p:sp>
        <p:nvSpPr>
          <p:cNvPr id="10245" name="Line 5"/>
          <p:cNvSpPr>
            <a:spLocks noChangeShapeType="1"/>
          </p:cNvSpPr>
          <p:nvPr/>
        </p:nvSpPr>
        <p:spPr bwMode="auto">
          <a:xfrm flipH="1">
            <a:off x="2667000" y="4547766"/>
            <a:ext cx="1143000" cy="762000"/>
          </a:xfrm>
          <a:prstGeom prst="line">
            <a:avLst/>
          </a:prstGeom>
          <a:noFill/>
          <a:ln w="76200">
            <a:solidFill>
              <a:schemeClr val="accent2"/>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46" name="Line 6"/>
          <p:cNvSpPr>
            <a:spLocks noChangeShapeType="1"/>
          </p:cNvSpPr>
          <p:nvPr/>
        </p:nvSpPr>
        <p:spPr bwMode="auto">
          <a:xfrm>
            <a:off x="5257800" y="4547766"/>
            <a:ext cx="990600" cy="838200"/>
          </a:xfrm>
          <a:prstGeom prst="line">
            <a:avLst/>
          </a:prstGeom>
          <a:noFill/>
          <a:ln w="76200">
            <a:solidFill>
              <a:schemeClr val="accent2"/>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47" name="Line 7"/>
          <p:cNvSpPr>
            <a:spLocks noChangeShapeType="1"/>
          </p:cNvSpPr>
          <p:nvPr/>
        </p:nvSpPr>
        <p:spPr bwMode="auto">
          <a:xfrm>
            <a:off x="3287688" y="5614566"/>
            <a:ext cx="2655912" cy="0"/>
          </a:xfrm>
          <a:prstGeom prst="line">
            <a:avLst/>
          </a:prstGeom>
          <a:noFill/>
          <a:ln w="76200">
            <a:solidFill>
              <a:schemeClr val="accent2"/>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248" name="Group 8"/>
          <p:cNvGrpSpPr/>
          <p:nvPr/>
        </p:nvGrpSpPr>
        <p:grpSpPr bwMode="auto">
          <a:xfrm>
            <a:off x="685800" y="3269828"/>
            <a:ext cx="7924800" cy="2390775"/>
            <a:chOff x="0" y="-37"/>
            <a:chExt cx="4992" cy="1506"/>
          </a:xfrm>
        </p:grpSpPr>
        <p:sp>
          <p:nvSpPr>
            <p:cNvPr id="10249" name="Line 9"/>
            <p:cNvSpPr>
              <a:spLocks noChangeShapeType="1"/>
            </p:cNvSpPr>
            <p:nvPr/>
          </p:nvSpPr>
          <p:spPr bwMode="auto">
            <a:xfrm>
              <a:off x="4262" y="1459"/>
              <a:ext cx="730" cy="10"/>
            </a:xfrm>
            <a:prstGeom prst="line">
              <a:avLst/>
            </a:prstGeom>
            <a:noFill/>
            <a:ln w="762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50" name="Line 10"/>
            <p:cNvSpPr>
              <a:spLocks noChangeShapeType="1"/>
            </p:cNvSpPr>
            <p:nvPr/>
          </p:nvSpPr>
          <p:spPr bwMode="auto">
            <a:xfrm flipV="1">
              <a:off x="2592" y="-37"/>
              <a:ext cx="0" cy="672"/>
            </a:xfrm>
            <a:prstGeom prst="line">
              <a:avLst/>
            </a:prstGeom>
            <a:noFill/>
            <a:ln w="762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51" name="Line 11"/>
            <p:cNvSpPr>
              <a:spLocks noChangeShapeType="1"/>
            </p:cNvSpPr>
            <p:nvPr/>
          </p:nvSpPr>
          <p:spPr bwMode="auto">
            <a:xfrm flipH="1">
              <a:off x="0" y="1392"/>
              <a:ext cx="679" cy="0"/>
            </a:xfrm>
            <a:prstGeom prst="line">
              <a:avLst/>
            </a:prstGeom>
            <a:noFill/>
            <a:ln w="76200">
              <a:solidFill>
                <a:srgbClr val="F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0252" name="Oval 12"/>
          <p:cNvSpPr>
            <a:spLocks noChangeArrowheads="1"/>
          </p:cNvSpPr>
          <p:nvPr/>
        </p:nvSpPr>
        <p:spPr bwMode="auto">
          <a:xfrm>
            <a:off x="1676400" y="3938166"/>
            <a:ext cx="5715000" cy="2819400"/>
          </a:xfrm>
          <a:prstGeom prst="ellipse">
            <a:avLst/>
          </a:prstGeom>
          <a:noFill/>
          <a:ln w="762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a:ea typeface="宋体" panose="02010600030101010101" pitchFamily="2" charset="-122"/>
            </a:endParaRPr>
          </a:p>
        </p:txBody>
      </p:sp>
      <p:sp>
        <p:nvSpPr>
          <p:cNvPr id="10253" name="Text Box 13"/>
          <p:cNvSpPr txBox="1">
            <a:spLocks noChangeArrowheads="1"/>
          </p:cNvSpPr>
          <p:nvPr/>
        </p:nvSpPr>
        <p:spPr bwMode="auto">
          <a:xfrm>
            <a:off x="1676400" y="3099966"/>
            <a:ext cx="1981200" cy="579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200" b="1">
                <a:solidFill>
                  <a:srgbClr val="66FFFF"/>
                </a:solidFill>
                <a:latin typeface="Times New Roman" panose="02020603050405020304"/>
                <a:ea typeface="宋体" panose="02010600030101010101" pitchFamily="2" charset="-122"/>
              </a:rPr>
              <a:t>无机环境</a:t>
            </a:r>
            <a:endParaRPr lang="zh-CN" altLang="en-US" sz="3200" b="1">
              <a:solidFill>
                <a:srgbClr val="66FFFF"/>
              </a:solidFill>
              <a:latin typeface="Times New Roman" panose="02020603050405020304"/>
              <a:ea typeface="宋体" panose="02010600030101010101" pitchFamily="2" charset="-122"/>
            </a:endParaRPr>
          </a:p>
        </p:txBody>
      </p:sp>
      <p:sp>
        <p:nvSpPr>
          <p:cNvPr id="10254" name="Text Box 14"/>
          <p:cNvSpPr txBox="1">
            <a:spLocks noChangeArrowheads="1"/>
          </p:cNvSpPr>
          <p:nvPr/>
        </p:nvSpPr>
        <p:spPr bwMode="auto">
          <a:xfrm>
            <a:off x="0" y="8792"/>
            <a:ext cx="7019925" cy="646331"/>
          </a:xfrm>
          <a:prstGeom prst="rect">
            <a:avLst/>
          </a:prstGeom>
          <a:gradFill rotWithShape="1">
            <a:gsLst>
              <a:gs pos="0">
                <a:srgbClr val="AAAA88"/>
              </a:gs>
              <a:gs pos="50000">
                <a:srgbClr val="FFFFCC"/>
              </a:gs>
              <a:gs pos="100000">
                <a:srgbClr val="AAAA88"/>
              </a:gs>
            </a:gsLst>
            <a:lin ang="5400000" scaled="1"/>
          </a:gradFill>
          <a:ln w="9525">
            <a:solidFill>
              <a:srgbClr val="0066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en-US"/>
            </a:defPPr>
            <a:lvl1pPr algn="ctr">
              <a:defRPr sz="3600" b="1">
                <a:solidFill>
                  <a:srgbClr val="FF0000"/>
                </a:solidFill>
                <a:latin typeface="Times New Roman" panose="02020603050405020304"/>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t>一、生态系统的能量流动概念</a:t>
            </a:r>
            <a:endParaRPr lang="zh-CN" altLang="en-US" dirty="0"/>
          </a:p>
        </p:txBody>
      </p:sp>
      <p:sp>
        <p:nvSpPr>
          <p:cNvPr id="10255" name="Line 15"/>
          <p:cNvSpPr>
            <a:spLocks noChangeShapeType="1"/>
          </p:cNvSpPr>
          <p:nvPr/>
        </p:nvSpPr>
        <p:spPr bwMode="auto">
          <a:xfrm flipH="1">
            <a:off x="4419600" y="2642766"/>
            <a:ext cx="0" cy="18288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56" name="Text Box 16"/>
          <p:cNvSpPr txBox="1">
            <a:spLocks noChangeArrowheads="1"/>
          </p:cNvSpPr>
          <p:nvPr/>
        </p:nvSpPr>
        <p:spPr bwMode="auto">
          <a:xfrm>
            <a:off x="0" y="692150"/>
            <a:ext cx="9144000" cy="94615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800" b="1" dirty="0">
                <a:solidFill>
                  <a:schemeClr val="bg1"/>
                </a:solidFill>
                <a:latin typeface="幼圆" panose="02010509060101010101" pitchFamily="49" charset="-122"/>
                <a:ea typeface="幼圆" panose="02010509060101010101" pitchFamily="49" charset="-122"/>
              </a:rPr>
              <a:t>1</a:t>
            </a:r>
            <a:r>
              <a:rPr lang="zh-CN" altLang="en-US" sz="2800" b="1" dirty="0">
                <a:solidFill>
                  <a:schemeClr val="bg1"/>
                </a:solidFill>
                <a:latin typeface="幼圆" panose="02010509060101010101" pitchFamily="49" charset="-122"/>
                <a:ea typeface="幼圆" panose="02010509060101010101" pitchFamily="49" charset="-122"/>
              </a:rPr>
              <a:t>、概念：生态系统中能量的</a:t>
            </a:r>
            <a:r>
              <a:rPr lang="zh-CN" altLang="en-US" sz="2800" b="1" dirty="0">
                <a:solidFill>
                  <a:srgbClr val="FF0000"/>
                </a:solidFill>
                <a:latin typeface="幼圆" panose="02010509060101010101" pitchFamily="49" charset="-122"/>
                <a:ea typeface="幼圆" panose="02010509060101010101" pitchFamily="49" charset="-122"/>
              </a:rPr>
              <a:t>输入、传递、转化、散失</a:t>
            </a:r>
            <a:r>
              <a:rPr lang="zh-CN" altLang="en-US" sz="2800" b="1" dirty="0">
                <a:solidFill>
                  <a:schemeClr val="bg1"/>
                </a:solidFill>
                <a:latin typeface="幼圆" panose="02010509060101010101" pitchFamily="49" charset="-122"/>
                <a:ea typeface="幼圆" panose="02010509060101010101" pitchFamily="49" charset="-122"/>
              </a:rPr>
              <a:t>的过程称为生态系统的能量流动。</a:t>
            </a:r>
            <a:endParaRPr lang="zh-CN" altLang="en-US" sz="2800" b="1" dirty="0">
              <a:solidFill>
                <a:schemeClr val="bg1"/>
              </a:solidFill>
              <a:latin typeface="幼圆" panose="02010509060101010101" pitchFamily="49" charset="-122"/>
              <a:ea typeface="幼圆" panose="02010509060101010101" pitchFamily="49" charset="-122"/>
            </a:endParaRPr>
          </a:p>
        </p:txBody>
      </p:sp>
      <p:sp>
        <p:nvSpPr>
          <p:cNvPr id="10257" name="Rectangle 17"/>
          <p:cNvSpPr>
            <a:spLocks noChangeArrowheads="1"/>
          </p:cNvSpPr>
          <p:nvPr/>
        </p:nvSpPr>
        <p:spPr bwMode="auto">
          <a:xfrm>
            <a:off x="4114800" y="1772816"/>
            <a:ext cx="53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Times New Roman" panose="02020603050405020304"/>
                <a:ea typeface="宋体" panose="02010600030101010101" pitchFamily="2" charset="-122"/>
              </a:rPr>
              <a:t>输入</a:t>
            </a:r>
            <a:endParaRPr lang="zh-CN" altLang="en-US" sz="2800" b="1">
              <a:solidFill>
                <a:srgbClr val="FF0000"/>
              </a:solidFill>
              <a:latin typeface="Times New Roman" panose="02020603050405020304"/>
              <a:ea typeface="宋体" panose="02010600030101010101" pitchFamily="2" charset="-122"/>
            </a:endParaRPr>
          </a:p>
        </p:txBody>
      </p:sp>
      <p:grpSp>
        <p:nvGrpSpPr>
          <p:cNvPr id="10258" name="Group 18"/>
          <p:cNvGrpSpPr/>
          <p:nvPr/>
        </p:nvGrpSpPr>
        <p:grpSpPr bwMode="auto">
          <a:xfrm>
            <a:off x="228600" y="2458616"/>
            <a:ext cx="8794750" cy="3490913"/>
            <a:chOff x="0" y="0"/>
            <a:chExt cx="5540" cy="2199"/>
          </a:xfrm>
        </p:grpSpPr>
        <p:sp>
          <p:nvSpPr>
            <p:cNvPr id="10259" name="Rectangle 19"/>
            <p:cNvSpPr>
              <a:spLocks noChangeArrowheads="1"/>
            </p:cNvSpPr>
            <p:nvPr/>
          </p:nvSpPr>
          <p:spPr bwMode="auto">
            <a:xfrm>
              <a:off x="2688" y="0"/>
              <a:ext cx="329"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33CC"/>
                  </a:solidFill>
                  <a:latin typeface="Times New Roman" panose="02020603050405020304"/>
                  <a:ea typeface="宋体" panose="02010600030101010101" pitchFamily="2" charset="-122"/>
                </a:rPr>
                <a:t>散失</a:t>
              </a:r>
              <a:endParaRPr lang="zh-CN" altLang="en-US" sz="2800" b="1">
                <a:solidFill>
                  <a:srgbClr val="FF33CC"/>
                </a:solidFill>
                <a:latin typeface="Times New Roman" panose="02020603050405020304"/>
                <a:ea typeface="宋体" panose="02010600030101010101" pitchFamily="2" charset="-122"/>
              </a:endParaRPr>
            </a:p>
          </p:txBody>
        </p:sp>
        <p:sp>
          <p:nvSpPr>
            <p:cNvPr id="10260" name="Rectangle 20"/>
            <p:cNvSpPr>
              <a:spLocks noChangeArrowheads="1"/>
            </p:cNvSpPr>
            <p:nvPr/>
          </p:nvSpPr>
          <p:spPr bwMode="auto">
            <a:xfrm>
              <a:off x="0" y="1556"/>
              <a:ext cx="329"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33CC"/>
                  </a:solidFill>
                  <a:latin typeface="Times New Roman" panose="02020603050405020304"/>
                  <a:ea typeface="宋体" panose="02010600030101010101" pitchFamily="2" charset="-122"/>
                </a:rPr>
                <a:t>散失</a:t>
              </a:r>
              <a:endParaRPr lang="zh-CN" altLang="en-US" sz="2800" b="1">
                <a:solidFill>
                  <a:srgbClr val="FF33CC"/>
                </a:solidFill>
                <a:latin typeface="Times New Roman" panose="02020603050405020304"/>
                <a:ea typeface="宋体" panose="02010600030101010101" pitchFamily="2" charset="-122"/>
              </a:endParaRPr>
            </a:p>
          </p:txBody>
        </p:sp>
        <p:sp>
          <p:nvSpPr>
            <p:cNvPr id="10261" name="Rectangle 21"/>
            <p:cNvSpPr>
              <a:spLocks noChangeArrowheads="1"/>
            </p:cNvSpPr>
            <p:nvPr/>
          </p:nvSpPr>
          <p:spPr bwMode="auto">
            <a:xfrm>
              <a:off x="5211" y="1603"/>
              <a:ext cx="329"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FF33CC"/>
                  </a:solidFill>
                  <a:latin typeface="Times New Roman" panose="02020603050405020304"/>
                  <a:ea typeface="宋体" panose="02010600030101010101" pitchFamily="2" charset="-122"/>
                </a:rPr>
                <a:t>散失</a:t>
              </a:r>
              <a:endParaRPr lang="zh-CN" altLang="en-US" sz="2800" b="1" dirty="0">
                <a:solidFill>
                  <a:srgbClr val="FF33CC"/>
                </a:solidFill>
                <a:latin typeface="Times New Roman" panose="02020603050405020304"/>
                <a:ea typeface="宋体" panose="02010600030101010101" pitchFamily="2" charset="-122"/>
              </a:endParaRPr>
            </a:p>
          </p:txBody>
        </p:sp>
      </p:grpSp>
      <p:sp>
        <p:nvSpPr>
          <p:cNvPr id="10262" name="Rectangle 22"/>
          <p:cNvSpPr>
            <a:spLocks noChangeArrowheads="1"/>
          </p:cNvSpPr>
          <p:nvPr/>
        </p:nvSpPr>
        <p:spPr bwMode="auto">
          <a:xfrm>
            <a:off x="5791200" y="3633366"/>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00099"/>
                </a:solidFill>
                <a:latin typeface="Times New Roman" panose="02020603050405020304"/>
                <a:ea typeface="宋体" panose="02010600030101010101" pitchFamily="2" charset="-122"/>
              </a:rPr>
              <a:t>传递</a:t>
            </a:r>
            <a:r>
              <a:rPr lang="zh-CN" altLang="en-US" sz="2400" b="1" dirty="0">
                <a:solidFill>
                  <a:srgbClr val="000099"/>
                </a:solidFill>
                <a:latin typeface="Times New Roman" panose="02020603050405020304"/>
                <a:ea typeface="宋体" panose="02010600030101010101" pitchFamily="2" charset="-122"/>
              </a:rPr>
              <a:t>、</a:t>
            </a:r>
            <a:r>
              <a:rPr lang="zh-CN" altLang="en-US" sz="2800" b="1" dirty="0">
                <a:solidFill>
                  <a:srgbClr val="000099"/>
                </a:solidFill>
                <a:latin typeface="Times New Roman" panose="02020603050405020304"/>
                <a:ea typeface="宋体" panose="02010600030101010101" pitchFamily="2" charset="-122"/>
              </a:rPr>
              <a:t>转化</a:t>
            </a:r>
            <a:endParaRPr lang="zh-CN" altLang="en-US" sz="2800" b="1" dirty="0">
              <a:solidFill>
                <a:srgbClr val="000099"/>
              </a:solidFill>
              <a:latin typeface="Times New Roman" panose="02020603050405020304"/>
              <a:ea typeface="宋体" panose="02010600030101010101" pitchFamily="2" charset="-122"/>
            </a:endParaRPr>
          </a:p>
        </p:txBody>
      </p:sp>
      <p:sp>
        <p:nvSpPr>
          <p:cNvPr id="10263" name="Text Box 23"/>
          <p:cNvSpPr txBox="1">
            <a:spLocks noChangeArrowheads="1"/>
          </p:cNvSpPr>
          <p:nvPr/>
        </p:nvSpPr>
        <p:spPr bwMode="auto">
          <a:xfrm>
            <a:off x="2133600" y="1804566"/>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400" b="1">
                <a:latin typeface="Times New Roman" panose="02020603050405020304"/>
                <a:ea typeface="宋体" panose="02010600030101010101" pitchFamily="2" charset="-122"/>
              </a:rPr>
              <a:t>光合作用          化能合成作用</a:t>
            </a:r>
            <a:endParaRPr lang="zh-CN" altLang="en-US" sz="2400" b="1">
              <a:latin typeface="Times New Roman" panose="02020603050405020304"/>
              <a:ea typeface="宋体" panose="02010600030101010101" pitchFamily="2" charset="-122"/>
            </a:endParaRPr>
          </a:p>
        </p:txBody>
      </p:sp>
      <p:sp>
        <p:nvSpPr>
          <p:cNvPr id="10264" name="Text Box 24"/>
          <p:cNvSpPr txBox="1">
            <a:spLocks noChangeArrowheads="1"/>
          </p:cNvSpPr>
          <p:nvPr/>
        </p:nvSpPr>
        <p:spPr bwMode="auto">
          <a:xfrm>
            <a:off x="5029200" y="2795166"/>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400" b="1">
                <a:latin typeface="Times New Roman" panose="02020603050405020304"/>
                <a:ea typeface="宋体" panose="02010600030101010101" pitchFamily="2" charset="-122"/>
              </a:rPr>
              <a:t>呼吸作用</a:t>
            </a:r>
            <a:endParaRPr lang="zh-CN" altLang="en-US" sz="2400" b="1">
              <a:latin typeface="Times New Roman" panose="02020603050405020304"/>
              <a:ea typeface="宋体" panose="02010600030101010101" pitchFamily="2" charset="-122"/>
            </a:endParaRPr>
          </a:p>
        </p:txBody>
      </p:sp>
      <p:sp>
        <p:nvSpPr>
          <p:cNvPr id="10265" name="Text Box 25"/>
          <p:cNvSpPr txBox="1">
            <a:spLocks noChangeArrowheads="1"/>
          </p:cNvSpPr>
          <p:nvPr/>
        </p:nvSpPr>
        <p:spPr bwMode="auto">
          <a:xfrm>
            <a:off x="7620000" y="3480966"/>
            <a:ext cx="114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400" b="1">
                <a:latin typeface="Times New Roman" panose="02020603050405020304"/>
                <a:ea typeface="宋体" panose="02010600030101010101" pitchFamily="2" charset="-122"/>
              </a:rPr>
              <a:t>食物链          食物网</a:t>
            </a:r>
            <a:endParaRPr lang="zh-CN" altLang="en-US" sz="2400" b="1">
              <a:latin typeface="Times New Roman" panose="02020603050405020304"/>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0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253"/>
                                        </p:tgtEl>
                                        <p:attrNameLst>
                                          <p:attrName>style.visibility</p:attrName>
                                        </p:attrNameLst>
                                      </p:cBhvr>
                                      <p:to>
                                        <p:strVal val="visible"/>
                                      </p:to>
                                    </p:set>
                                    <p:animEffect transition="in" filter="dissolve">
                                      <p:cBhvr>
                                        <p:cTn id="11" dur="500"/>
                                        <p:tgtEl>
                                          <p:spTgt spid="1025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blinds(horizontal)">
                                      <p:cBhvr>
                                        <p:cTn id="16" dur="5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43"/>
                                        </p:tgtEl>
                                        <p:attrNameLst>
                                          <p:attrName>style.visibility</p:attrName>
                                        </p:attrNameLst>
                                      </p:cBhvr>
                                      <p:to>
                                        <p:strVal val="visible"/>
                                      </p:to>
                                    </p:set>
                                    <p:animEffect transition="in" filter="blinds(horizontal)">
                                      <p:cBhvr>
                                        <p:cTn id="21" dur="500"/>
                                        <p:tgtEl>
                                          <p:spTgt spid="1024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blinds(horizontal)">
                                      <p:cBhvr>
                                        <p:cTn id="26" dur="500"/>
                                        <p:tgtEl>
                                          <p:spTgt spid="1024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257"/>
                                        </p:tgtEl>
                                        <p:attrNameLst>
                                          <p:attrName>style.visibility</p:attrName>
                                        </p:attrNameLst>
                                      </p:cBhvr>
                                      <p:to>
                                        <p:strVal val="visible"/>
                                      </p:to>
                                    </p:set>
                                    <p:animEffect transition="in" filter="blinds(horizontal)">
                                      <p:cBhvr>
                                        <p:cTn id="31" dur="500"/>
                                        <p:tgtEl>
                                          <p:spTgt spid="102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255"/>
                                        </p:tgtEl>
                                        <p:attrNameLst>
                                          <p:attrName>style.visibility</p:attrName>
                                        </p:attrNameLst>
                                      </p:cBhvr>
                                      <p:to>
                                        <p:strVal val="visible"/>
                                      </p:to>
                                    </p:set>
                                    <p:animEffect transition="in" filter="wipe(up)">
                                      <p:cBhvr>
                                        <p:cTn id="36" dur="500"/>
                                        <p:tgtEl>
                                          <p:spTgt spid="1025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263"/>
                                        </p:tgtEl>
                                        <p:attrNameLst>
                                          <p:attrName>style.visibility</p:attrName>
                                        </p:attrNameLst>
                                      </p:cBhvr>
                                      <p:to>
                                        <p:strVal val="visible"/>
                                      </p:to>
                                    </p:set>
                                    <p:animEffect transition="in" filter="blinds(horizontal)">
                                      <p:cBhvr>
                                        <p:cTn id="41" dur="500"/>
                                        <p:tgtEl>
                                          <p:spTgt spid="102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0245"/>
                                        </p:tgtEl>
                                        <p:attrNameLst>
                                          <p:attrName>style.visibility</p:attrName>
                                        </p:attrNameLst>
                                      </p:cBhvr>
                                      <p:to>
                                        <p:strVal val="visible"/>
                                      </p:to>
                                    </p:set>
                                    <p:animEffect transition="in" filter="wipe(up)">
                                      <p:cBhvr>
                                        <p:cTn id="46" dur="500"/>
                                        <p:tgtEl>
                                          <p:spTgt spid="1024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0252"/>
                                        </p:tgtEl>
                                        <p:attrNameLst>
                                          <p:attrName>style.visibility</p:attrName>
                                        </p:attrNameLst>
                                      </p:cBhvr>
                                      <p:to>
                                        <p:strVal val="visible"/>
                                      </p:to>
                                    </p:set>
                                    <p:animEffect transition="in" filter="randombar(horizontal)">
                                      <p:cBhvr>
                                        <p:cTn id="51" dur="500"/>
                                        <p:tgtEl>
                                          <p:spTgt spid="1025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265"/>
                                        </p:tgtEl>
                                        <p:attrNameLst>
                                          <p:attrName>style.visibility</p:attrName>
                                        </p:attrNameLst>
                                      </p:cBhvr>
                                      <p:to>
                                        <p:strVal val="visible"/>
                                      </p:to>
                                    </p:set>
                                    <p:animEffect transition="in" filter="blinds(horizontal)">
                                      <p:cBhvr>
                                        <p:cTn id="56" dur="500"/>
                                        <p:tgtEl>
                                          <p:spTgt spid="1026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0262"/>
                                        </p:tgtEl>
                                        <p:attrNameLst>
                                          <p:attrName>style.visibility</p:attrName>
                                        </p:attrNameLst>
                                      </p:cBhvr>
                                      <p:to>
                                        <p:strVal val="visible"/>
                                      </p:to>
                                    </p:set>
                                    <p:animEffect transition="in" filter="blinds(horizontal)">
                                      <p:cBhvr>
                                        <p:cTn id="61" dur="500"/>
                                        <p:tgtEl>
                                          <p:spTgt spid="1026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0246"/>
                                        </p:tgtEl>
                                        <p:attrNameLst>
                                          <p:attrName>style.visibility</p:attrName>
                                        </p:attrNameLst>
                                      </p:cBhvr>
                                      <p:to>
                                        <p:strVal val="visible"/>
                                      </p:to>
                                    </p:set>
                                    <p:animEffect transition="in" filter="wipe(up)">
                                      <p:cBhvr>
                                        <p:cTn id="66" dur="500"/>
                                        <p:tgtEl>
                                          <p:spTgt spid="1024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0247"/>
                                        </p:tgtEl>
                                        <p:attrNameLst>
                                          <p:attrName>style.visibility</p:attrName>
                                        </p:attrNameLst>
                                      </p:cBhvr>
                                      <p:to>
                                        <p:strVal val="visible"/>
                                      </p:to>
                                    </p:set>
                                    <p:animEffect transition="in" filter="wipe(left)">
                                      <p:cBhvr>
                                        <p:cTn id="71" dur="500"/>
                                        <p:tgtEl>
                                          <p:spTgt spid="10247"/>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10248"/>
                                        </p:tgtEl>
                                        <p:attrNameLst>
                                          <p:attrName>style.visibility</p:attrName>
                                        </p:attrNameLst>
                                      </p:cBhvr>
                                      <p:to>
                                        <p:strVal val="visible"/>
                                      </p:to>
                                    </p:set>
                                    <p:animEffect transition="in" filter="randombar(horizontal)">
                                      <p:cBhvr>
                                        <p:cTn id="76" dur="500"/>
                                        <p:tgtEl>
                                          <p:spTgt spid="1024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0264"/>
                                        </p:tgtEl>
                                        <p:attrNameLst>
                                          <p:attrName>style.visibility</p:attrName>
                                        </p:attrNameLst>
                                      </p:cBhvr>
                                      <p:to>
                                        <p:strVal val="visible"/>
                                      </p:to>
                                    </p:set>
                                    <p:animEffect transition="in" filter="blinds(horizontal)">
                                      <p:cBhvr>
                                        <p:cTn id="81" dur="500"/>
                                        <p:tgtEl>
                                          <p:spTgt spid="1026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0258"/>
                                        </p:tgtEl>
                                        <p:attrNameLst>
                                          <p:attrName>style.visibility</p:attrName>
                                        </p:attrNameLst>
                                      </p:cBhvr>
                                      <p:to>
                                        <p:strVal val="visible"/>
                                      </p:to>
                                    </p:set>
                                    <p:animEffect transition="in" filter="dissolve">
                                      <p:cBhvr>
                                        <p:cTn id="86" dur="500"/>
                                        <p:tgtEl>
                                          <p:spTgt spid="10258"/>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iterate type="lt">
                                    <p:tmPct val="100000"/>
                                  </p:iterate>
                                  <p:childTnLst>
                                    <p:set>
                                      <p:cBhvr>
                                        <p:cTn id="90" dur="1" fill="hold">
                                          <p:stCondLst>
                                            <p:cond delay="0"/>
                                          </p:stCondLst>
                                        </p:cTn>
                                        <p:tgtEl>
                                          <p:spTgt spid="10256"/>
                                        </p:tgtEl>
                                        <p:attrNameLst>
                                          <p:attrName>style.visibility</p:attrName>
                                        </p:attrNameLst>
                                      </p:cBhvr>
                                      <p:to>
                                        <p:strVal val="visible"/>
                                      </p:to>
                                    </p:set>
                                    <p:animEffect transition="in" filter="blinds(horizontal)">
                                      <p:cBhvr>
                                        <p:cTn id="91" dur="75"/>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nimBg="1" autoUpdateAnimBg="0"/>
      <p:bldP spid="10244" grpId="0" animBg="1" autoUpdateAnimBg="0"/>
      <p:bldP spid="10245" grpId="0" animBg="1"/>
      <p:bldP spid="10246" grpId="0" animBg="1"/>
      <p:bldP spid="10247" grpId="0" animBg="1"/>
      <p:bldP spid="10252" grpId="0" animBg="1" autoUpdateAnimBg="0"/>
      <p:bldP spid="10253" grpId="0" animBg="1" autoUpdateAnimBg="0"/>
      <p:bldP spid="10254" grpId="0" animBg="1" autoUpdateAnimBg="0"/>
      <p:bldP spid="10255" grpId="0" animBg="1"/>
      <p:bldP spid="10256" grpId="0" animBg="1" autoUpdateAnimBg="0"/>
      <p:bldP spid="10257" grpId="0" autoUpdateAnimBg="0"/>
      <p:bldP spid="10262" grpId="0" autoUpdateAnimBg="0"/>
      <p:bldP spid="10263" grpId="0" autoUpdateAnimBg="0"/>
      <p:bldP spid="10264" grpId="0" autoUpdateAnimBg="0"/>
      <p:bldP spid="1026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211960" y="2319164"/>
            <a:ext cx="898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00"/>
                </a:solidFill>
                <a:latin typeface="Times New Roman" panose="02020603050405020304"/>
                <a:ea typeface="宋体" panose="02010600030101010101" pitchFamily="2" charset="-122"/>
              </a:rPr>
              <a:t>B</a:t>
            </a:r>
            <a:endParaRPr lang="en-US" altLang="zh-CN" sz="2800" b="1">
              <a:solidFill>
                <a:srgbClr val="FF0000"/>
              </a:solidFill>
              <a:latin typeface="Times New Roman" panose="02020603050405020304"/>
              <a:ea typeface="宋体" panose="02010600030101010101" pitchFamily="2" charset="-122"/>
            </a:endParaRPr>
          </a:p>
        </p:txBody>
      </p:sp>
      <p:sp>
        <p:nvSpPr>
          <p:cNvPr id="59395" name="Rectangle 3"/>
          <p:cNvSpPr>
            <a:spLocks noChangeArrowheads="1"/>
          </p:cNvSpPr>
          <p:nvPr/>
        </p:nvSpPr>
        <p:spPr bwMode="auto">
          <a:xfrm>
            <a:off x="323850" y="1109057"/>
            <a:ext cx="864076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50000"/>
              </a:lnSpc>
            </a:pPr>
            <a:r>
              <a:rPr kumimoji="1" lang="en-US" altLang="zh-CN" sz="2400" b="1" dirty="0">
                <a:latin typeface="Times New Roman" panose="02020603050405020304"/>
                <a:ea typeface="宋体" panose="02010600030101010101" pitchFamily="2" charset="-122"/>
              </a:rPr>
              <a:t>1</a:t>
            </a:r>
            <a:r>
              <a:rPr kumimoji="1" lang="zh-CN" altLang="en-US" sz="2400" b="1" dirty="0">
                <a:latin typeface="Times New Roman" panose="02020603050405020304"/>
                <a:ea typeface="宋体" panose="02010600030101010101" pitchFamily="2" charset="-122"/>
              </a:rPr>
              <a:t>、在一定的时间内，某生态系统中的全部生产者固定的太阳能为</a:t>
            </a:r>
            <a:r>
              <a:rPr kumimoji="1" lang="en-US" altLang="zh-CN" sz="2400" b="1" dirty="0">
                <a:latin typeface="Times New Roman" panose="02020603050405020304"/>
                <a:ea typeface="宋体" panose="02010600030101010101" pitchFamily="2" charset="-122"/>
              </a:rPr>
              <a:t>a</a:t>
            </a:r>
            <a:r>
              <a:rPr kumimoji="1" lang="zh-CN" altLang="en-US" sz="2400" b="1" dirty="0">
                <a:latin typeface="Times New Roman" panose="02020603050405020304"/>
                <a:ea typeface="宋体" panose="02010600030101010101" pitchFamily="2" charset="-122"/>
              </a:rPr>
              <a:t>，全部消费者所同化的能量为</a:t>
            </a:r>
            <a:r>
              <a:rPr kumimoji="1" lang="en-US" altLang="zh-CN" sz="2400" b="1" dirty="0">
                <a:latin typeface="Times New Roman" panose="02020603050405020304"/>
                <a:ea typeface="宋体" panose="02010600030101010101" pitchFamily="2" charset="-122"/>
              </a:rPr>
              <a:t>b</a:t>
            </a:r>
            <a:r>
              <a:rPr kumimoji="1" lang="zh-CN" altLang="en-US" sz="2400" b="1" dirty="0">
                <a:latin typeface="Times New Roman" panose="02020603050405020304"/>
                <a:ea typeface="宋体" panose="02010600030101010101" pitchFamily="2" charset="-122"/>
              </a:rPr>
              <a:t>，全部分解者获得的能量为</a:t>
            </a:r>
            <a:r>
              <a:rPr kumimoji="1" lang="en-US" altLang="zh-CN" sz="2400" b="1" dirty="0">
                <a:latin typeface="Times New Roman" panose="02020603050405020304"/>
                <a:ea typeface="宋体" panose="02010600030101010101" pitchFamily="2" charset="-122"/>
              </a:rPr>
              <a:t>c</a:t>
            </a:r>
            <a:r>
              <a:rPr kumimoji="1" lang="zh-CN" altLang="en-US" sz="2400" b="1" dirty="0">
                <a:latin typeface="Times New Roman" panose="02020603050405020304"/>
                <a:ea typeface="宋体" panose="02010600030101010101" pitchFamily="2" charset="-122"/>
              </a:rPr>
              <a:t>，则</a:t>
            </a:r>
            <a:r>
              <a:rPr kumimoji="1" lang="en-US" altLang="zh-CN" sz="2400" b="1" dirty="0">
                <a:latin typeface="Times New Roman" panose="02020603050405020304"/>
                <a:ea typeface="宋体" panose="02010600030101010101" pitchFamily="2" charset="-122"/>
              </a:rPr>
              <a:t>a</a:t>
            </a:r>
            <a:r>
              <a:rPr kumimoji="1" lang="en-US" altLang="zh-CN" sz="2400" dirty="0">
                <a:latin typeface="Times New Roman" panose="02020603050405020304"/>
                <a:ea typeface="宋体" panose="02010600030101010101" pitchFamily="2" charset="-122"/>
              </a:rPr>
              <a:t> </a:t>
            </a:r>
            <a:r>
              <a:rPr kumimoji="1" lang="zh-CN" altLang="en-US" sz="2400" b="1" dirty="0">
                <a:latin typeface="Times New Roman" panose="02020603050405020304"/>
                <a:ea typeface="宋体" panose="02010600030101010101" pitchFamily="2" charset="-122"/>
              </a:rPr>
              <a:t>、 </a:t>
            </a:r>
            <a:r>
              <a:rPr kumimoji="1" lang="en-US" altLang="zh-CN" sz="2400" b="1" dirty="0">
                <a:latin typeface="Times New Roman" panose="02020603050405020304"/>
                <a:ea typeface="宋体" panose="02010600030101010101" pitchFamily="2" charset="-122"/>
              </a:rPr>
              <a:t>b</a:t>
            </a:r>
            <a:r>
              <a:rPr kumimoji="1" lang="en-US" altLang="zh-CN" sz="2400" dirty="0">
                <a:latin typeface="Times New Roman" panose="02020603050405020304"/>
                <a:ea typeface="宋体" panose="02010600030101010101" pitchFamily="2" charset="-122"/>
              </a:rPr>
              <a:t> </a:t>
            </a:r>
            <a:r>
              <a:rPr kumimoji="1" lang="zh-CN" altLang="en-US" sz="2400" dirty="0">
                <a:latin typeface="Times New Roman" panose="02020603050405020304"/>
                <a:ea typeface="宋体" panose="02010600030101010101" pitchFamily="2" charset="-122"/>
              </a:rPr>
              <a:t>、</a:t>
            </a:r>
            <a:r>
              <a:rPr kumimoji="1" lang="en-US" altLang="zh-CN" sz="2400" b="1" dirty="0">
                <a:latin typeface="Times New Roman" panose="02020603050405020304"/>
                <a:ea typeface="宋体" panose="02010600030101010101" pitchFamily="2" charset="-122"/>
              </a:rPr>
              <a:t>c</a:t>
            </a:r>
            <a:r>
              <a:rPr kumimoji="1" lang="zh-CN" altLang="en-US" sz="2400" b="1" dirty="0">
                <a:latin typeface="Times New Roman" panose="02020603050405020304"/>
                <a:ea typeface="宋体" panose="02010600030101010101" pitchFamily="2" charset="-122"/>
              </a:rPr>
              <a:t>之间的关系是（     ）</a:t>
            </a:r>
            <a:endParaRPr kumimoji="1" lang="zh-CN" altLang="en-US" sz="2400" b="1" dirty="0">
              <a:latin typeface="Times New Roman" panose="02020603050405020304"/>
              <a:ea typeface="宋体" panose="02010600030101010101" pitchFamily="2" charset="-122"/>
            </a:endParaRPr>
          </a:p>
          <a:p>
            <a:pPr>
              <a:lnSpc>
                <a:spcPct val="150000"/>
              </a:lnSpc>
            </a:pPr>
            <a:r>
              <a:rPr kumimoji="1" lang="en-US" altLang="zh-CN" sz="2400" b="1" dirty="0">
                <a:latin typeface="Times New Roman" panose="02020603050405020304"/>
                <a:ea typeface="宋体" panose="02010600030101010101" pitchFamily="2" charset="-122"/>
              </a:rPr>
              <a:t>A</a:t>
            </a:r>
            <a:r>
              <a:rPr kumimoji="1" lang="zh-CN" altLang="en-US" sz="2400" b="1" dirty="0">
                <a:latin typeface="Times New Roman" panose="02020603050405020304"/>
                <a:ea typeface="宋体" panose="02010600030101010101" pitchFamily="2" charset="-122"/>
              </a:rPr>
              <a:t>．</a:t>
            </a:r>
            <a:r>
              <a:rPr kumimoji="1" lang="en-US" altLang="zh-CN" sz="2400" b="1" dirty="0">
                <a:latin typeface="Times New Roman" panose="02020603050405020304"/>
                <a:ea typeface="宋体" panose="02010600030101010101" pitchFamily="2" charset="-122"/>
              </a:rPr>
              <a:t>a=</a:t>
            </a:r>
            <a:r>
              <a:rPr kumimoji="1" lang="en-US" altLang="zh-CN" sz="2400" b="1" dirty="0" err="1">
                <a:latin typeface="Times New Roman" panose="02020603050405020304"/>
                <a:ea typeface="宋体" panose="02010600030101010101" pitchFamily="2" charset="-122"/>
              </a:rPr>
              <a:t>b+c</a:t>
            </a:r>
            <a:r>
              <a:rPr kumimoji="1" lang="en-US" altLang="zh-CN" sz="2400" b="1" dirty="0">
                <a:latin typeface="Times New Roman" panose="02020603050405020304"/>
                <a:ea typeface="宋体" panose="02010600030101010101" pitchFamily="2" charset="-122"/>
              </a:rPr>
              <a:t>            B</a:t>
            </a:r>
            <a:r>
              <a:rPr kumimoji="1" lang="zh-CN" altLang="en-US" sz="2400" b="1" dirty="0">
                <a:latin typeface="Times New Roman" panose="02020603050405020304"/>
                <a:ea typeface="宋体" panose="02010600030101010101" pitchFamily="2" charset="-122"/>
              </a:rPr>
              <a:t>．</a:t>
            </a:r>
            <a:r>
              <a:rPr kumimoji="1" lang="en-US" altLang="zh-CN" sz="2400" b="1" dirty="0">
                <a:latin typeface="Times New Roman" panose="02020603050405020304"/>
                <a:ea typeface="宋体" panose="02010600030101010101" pitchFamily="2" charset="-122"/>
              </a:rPr>
              <a:t>a&gt;</a:t>
            </a:r>
            <a:r>
              <a:rPr kumimoji="1" lang="en-US" altLang="zh-CN" sz="2400" b="1" dirty="0" err="1">
                <a:latin typeface="Times New Roman" panose="02020603050405020304"/>
                <a:ea typeface="宋体" panose="02010600030101010101" pitchFamily="2" charset="-122"/>
              </a:rPr>
              <a:t>b+c</a:t>
            </a:r>
            <a:r>
              <a:rPr kumimoji="1" lang="en-US" altLang="zh-CN" sz="2400" b="1" dirty="0">
                <a:latin typeface="Times New Roman" panose="02020603050405020304"/>
                <a:ea typeface="宋体" panose="02010600030101010101" pitchFamily="2" charset="-122"/>
              </a:rPr>
              <a:t>            C</a:t>
            </a:r>
            <a:r>
              <a:rPr kumimoji="1" lang="zh-CN" altLang="en-US" sz="2400" b="1" dirty="0">
                <a:latin typeface="Times New Roman" panose="02020603050405020304"/>
                <a:ea typeface="宋体" panose="02010600030101010101" pitchFamily="2" charset="-122"/>
              </a:rPr>
              <a:t>．</a:t>
            </a:r>
            <a:r>
              <a:rPr kumimoji="1" lang="en-US" altLang="zh-CN" sz="2400" b="1" dirty="0">
                <a:latin typeface="Times New Roman" panose="02020603050405020304"/>
                <a:ea typeface="宋体" panose="02010600030101010101" pitchFamily="2" charset="-122"/>
              </a:rPr>
              <a:t>a&lt;</a:t>
            </a:r>
            <a:r>
              <a:rPr kumimoji="1" lang="en-US" altLang="zh-CN" sz="2400" b="1" dirty="0" err="1">
                <a:latin typeface="Times New Roman" panose="02020603050405020304"/>
                <a:ea typeface="宋体" panose="02010600030101010101" pitchFamily="2" charset="-122"/>
              </a:rPr>
              <a:t>b+c</a:t>
            </a:r>
            <a:r>
              <a:rPr kumimoji="1" lang="en-US" altLang="zh-CN" sz="2400" b="1" dirty="0">
                <a:latin typeface="Times New Roman" panose="02020603050405020304"/>
                <a:ea typeface="宋体" panose="02010600030101010101" pitchFamily="2" charset="-122"/>
              </a:rPr>
              <a:t>            D</a:t>
            </a:r>
            <a:r>
              <a:rPr kumimoji="1" lang="zh-CN" altLang="en-US" sz="2400" b="1" dirty="0">
                <a:latin typeface="Times New Roman" panose="02020603050405020304"/>
                <a:ea typeface="宋体" panose="02010600030101010101" pitchFamily="2" charset="-122"/>
              </a:rPr>
              <a:t>．</a:t>
            </a:r>
            <a:r>
              <a:rPr kumimoji="1" lang="en-US" altLang="zh-CN" sz="2400" b="1" dirty="0">
                <a:latin typeface="Times New Roman" panose="02020603050405020304"/>
                <a:ea typeface="宋体" panose="02010600030101010101" pitchFamily="2" charset="-122"/>
              </a:rPr>
              <a:t>a&gt;b=c</a:t>
            </a:r>
            <a:endParaRPr kumimoji="1" lang="en-US" altLang="zh-CN" sz="2400" b="1" dirty="0">
              <a:latin typeface="Times New Roman" panose="02020603050405020304"/>
              <a:ea typeface="宋体" panose="02010600030101010101" pitchFamily="2" charset="-122"/>
            </a:endParaRPr>
          </a:p>
          <a:p>
            <a:pPr>
              <a:lnSpc>
                <a:spcPct val="150000"/>
              </a:lnSpc>
            </a:pPr>
            <a:r>
              <a:rPr kumimoji="1" lang="en-US" altLang="zh-CN" sz="2400" b="1" dirty="0">
                <a:latin typeface="Times New Roman" panose="02020603050405020304"/>
                <a:ea typeface="宋体" panose="02010600030101010101" pitchFamily="2" charset="-122"/>
              </a:rPr>
              <a:t>2</a:t>
            </a:r>
            <a:r>
              <a:rPr kumimoji="1" lang="zh-CN" altLang="en-US" sz="2400" b="1" dirty="0">
                <a:latin typeface="Times New Roman" panose="02020603050405020304"/>
                <a:ea typeface="宋体" panose="02010600030101010101" pitchFamily="2" charset="-122"/>
              </a:rPr>
              <a:t>、稻田中农民要拔掉稗草，鱼塘中要不断清除肉食性的“黑鱼”，用生态学观点看，这是为了（　　）</a:t>
            </a:r>
            <a:endParaRPr kumimoji="1" lang="zh-CN" altLang="en-US" sz="2400" b="1" dirty="0">
              <a:latin typeface="Times New Roman" panose="02020603050405020304"/>
              <a:ea typeface="宋体" panose="02010600030101010101" pitchFamily="2" charset="-122"/>
            </a:endParaRPr>
          </a:p>
          <a:p>
            <a:pPr>
              <a:lnSpc>
                <a:spcPct val="150000"/>
              </a:lnSpc>
            </a:pPr>
            <a:r>
              <a:rPr kumimoji="1" lang="en-US" altLang="zh-CN" sz="2400" b="1" dirty="0">
                <a:latin typeface="Times New Roman" panose="02020603050405020304"/>
                <a:ea typeface="宋体" panose="02010600030101010101" pitchFamily="2" charset="-122"/>
              </a:rPr>
              <a:t>A</a:t>
            </a:r>
            <a:r>
              <a:rPr kumimoji="1" lang="zh-CN" altLang="en-US" sz="2400" b="1" dirty="0">
                <a:latin typeface="Times New Roman" panose="02020603050405020304"/>
                <a:ea typeface="宋体" panose="02010600030101010101" pitchFamily="2" charset="-122"/>
              </a:rPr>
              <a:t>．保持生态平衡                         </a:t>
            </a:r>
            <a:endParaRPr kumimoji="1" lang="en-US" altLang="zh-CN" sz="2400" b="1" dirty="0" smtClean="0">
              <a:latin typeface="Times New Roman" panose="02020603050405020304"/>
              <a:ea typeface="宋体" panose="02010600030101010101" pitchFamily="2" charset="-122"/>
            </a:endParaRPr>
          </a:p>
          <a:p>
            <a:pPr>
              <a:lnSpc>
                <a:spcPct val="150000"/>
              </a:lnSpc>
            </a:pPr>
            <a:r>
              <a:rPr kumimoji="1" lang="en-US" altLang="zh-CN" sz="2400" b="1" dirty="0" smtClean="0">
                <a:latin typeface="Times New Roman" panose="02020603050405020304"/>
                <a:ea typeface="宋体" panose="02010600030101010101" pitchFamily="2" charset="-122"/>
              </a:rPr>
              <a:t>B</a:t>
            </a:r>
            <a:r>
              <a:rPr kumimoji="1" lang="zh-CN" altLang="en-US" sz="2400" b="1" dirty="0">
                <a:latin typeface="Times New Roman" panose="02020603050405020304"/>
                <a:ea typeface="宋体" panose="02010600030101010101" pitchFamily="2" charset="-122"/>
              </a:rPr>
              <a:t>．保持生物群落的单一性</a:t>
            </a:r>
            <a:endParaRPr kumimoji="1" lang="zh-CN" altLang="en-US" sz="2400" b="1" dirty="0">
              <a:latin typeface="Times New Roman" panose="02020603050405020304"/>
              <a:ea typeface="宋体" panose="02010600030101010101" pitchFamily="2" charset="-122"/>
            </a:endParaRPr>
          </a:p>
          <a:p>
            <a:pPr>
              <a:lnSpc>
                <a:spcPct val="150000"/>
              </a:lnSpc>
            </a:pPr>
            <a:r>
              <a:rPr kumimoji="1" lang="en-US" altLang="zh-CN" sz="2400" b="1" dirty="0">
                <a:latin typeface="Times New Roman" panose="02020603050405020304"/>
                <a:ea typeface="宋体" panose="02010600030101010101" pitchFamily="2" charset="-122"/>
              </a:rPr>
              <a:t>C</a:t>
            </a:r>
            <a:r>
              <a:rPr kumimoji="1" lang="zh-CN" altLang="en-US" sz="2400" b="1" dirty="0">
                <a:latin typeface="Times New Roman" panose="02020603050405020304"/>
                <a:ea typeface="宋体" panose="02010600030101010101" pitchFamily="2" charset="-122"/>
              </a:rPr>
              <a:t>．调整能量在生态系统中流动的方向       </a:t>
            </a:r>
            <a:endParaRPr kumimoji="1" lang="en-US" altLang="zh-CN" sz="2400" b="1" dirty="0" smtClean="0">
              <a:latin typeface="Times New Roman" panose="02020603050405020304"/>
              <a:ea typeface="宋体" panose="02010600030101010101" pitchFamily="2" charset="-122"/>
            </a:endParaRPr>
          </a:p>
          <a:p>
            <a:pPr>
              <a:lnSpc>
                <a:spcPct val="150000"/>
              </a:lnSpc>
            </a:pPr>
            <a:r>
              <a:rPr kumimoji="1" lang="en-US" altLang="zh-CN" sz="2400" b="1" dirty="0" smtClean="0">
                <a:latin typeface="Times New Roman" panose="02020603050405020304"/>
                <a:ea typeface="宋体" panose="02010600030101010101" pitchFamily="2" charset="-122"/>
              </a:rPr>
              <a:t>D</a:t>
            </a:r>
            <a:r>
              <a:rPr kumimoji="1" lang="zh-CN" altLang="en-US" sz="2400" b="1" dirty="0">
                <a:latin typeface="Times New Roman" panose="02020603050405020304"/>
                <a:ea typeface="宋体" panose="02010600030101010101" pitchFamily="2" charset="-122"/>
              </a:rPr>
              <a:t>．使物质能够尽快地循环</a:t>
            </a:r>
            <a:r>
              <a:rPr kumimoji="1" lang="zh-CN" altLang="en-US" sz="2400" b="1" dirty="0" smtClean="0">
                <a:latin typeface="Times New Roman" panose="02020603050405020304"/>
                <a:ea typeface="宋体" panose="02010600030101010101" pitchFamily="2" charset="-122"/>
              </a:rPr>
              <a:t>流动</a:t>
            </a:r>
            <a:endParaRPr kumimoji="1" lang="zh-CN" altLang="en-US" sz="2400" b="1" dirty="0">
              <a:latin typeface="Times New Roman" panose="02020603050405020304"/>
              <a:ea typeface="宋体" panose="02010600030101010101" pitchFamily="2" charset="-122"/>
            </a:endParaRPr>
          </a:p>
        </p:txBody>
      </p:sp>
      <p:sp>
        <p:nvSpPr>
          <p:cNvPr id="59396" name="Text Box 4"/>
          <p:cNvSpPr txBox="1">
            <a:spLocks noChangeArrowheads="1"/>
          </p:cNvSpPr>
          <p:nvPr/>
        </p:nvSpPr>
        <p:spPr bwMode="auto">
          <a:xfrm>
            <a:off x="5436096" y="4005064"/>
            <a:ext cx="898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FF0000"/>
                </a:solidFill>
                <a:latin typeface="Times New Roman" panose="02020603050405020304"/>
                <a:ea typeface="宋体" panose="02010600030101010101" pitchFamily="2" charset="-122"/>
              </a:rPr>
              <a:t>C</a:t>
            </a:r>
            <a:endParaRPr lang="en-US" altLang="zh-CN" sz="2400" b="1">
              <a:solidFill>
                <a:srgbClr val="FF0000"/>
              </a:solidFill>
              <a:latin typeface="Times New Roman" panose="02020603050405020304"/>
              <a:ea typeface="宋体" panose="02010600030101010101" pitchFamily="2" charset="-122"/>
            </a:endParaRPr>
          </a:p>
        </p:txBody>
      </p:sp>
      <p:sp>
        <p:nvSpPr>
          <p:cNvPr id="59400" name="Text Box 8"/>
          <p:cNvSpPr txBox="1">
            <a:spLocks noChangeArrowheads="1"/>
          </p:cNvSpPr>
          <p:nvPr/>
        </p:nvSpPr>
        <p:spPr bwMode="auto">
          <a:xfrm>
            <a:off x="395288" y="188913"/>
            <a:ext cx="2447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b="1" dirty="0">
                <a:solidFill>
                  <a:srgbClr val="000099"/>
                </a:solidFill>
                <a:latin typeface="Times New Roman" panose="02020603050405020304"/>
                <a:ea typeface="黑体" panose="02010609060101010101" pitchFamily="49" charset="-122"/>
              </a:rPr>
              <a:t>巩固提升</a:t>
            </a:r>
            <a:endParaRPr kumimoji="1" lang="zh-CN" altLang="en-US" sz="3200" b="1" dirty="0">
              <a:solidFill>
                <a:srgbClr val="000099"/>
              </a:solidFill>
              <a:latin typeface="Times New Roman" panose="02020603050405020304"/>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ox(out)">
                                      <p:cBhvr>
                                        <p:cTn id="7" dur="500"/>
                                        <p:tgtEl>
                                          <p:spTgt spid="593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9396">
                                            <p:txEl>
                                              <p:pRg st="0" end="0"/>
                                            </p:txEl>
                                          </p:spTgt>
                                        </p:tgtEl>
                                        <p:attrNameLst>
                                          <p:attrName>style.visibility</p:attrName>
                                        </p:attrNameLst>
                                      </p:cBhvr>
                                      <p:to>
                                        <p:strVal val="visible"/>
                                      </p:to>
                                    </p:set>
                                    <p:animEffect transition="in" filter="box(out)">
                                      <p:cBhvr>
                                        <p:cTn id="12" dur="500"/>
                                        <p:tgtEl>
                                          <p:spTgt spid="5939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build="p"/>
      <p:bldP spid="59396" grpId="0" autoUpdateAnimBg="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323850" y="1556792"/>
            <a:ext cx="8640763" cy="390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50000"/>
              </a:lnSpc>
            </a:pPr>
            <a:r>
              <a:rPr kumimoji="1" lang="en-US" altLang="zh-CN" sz="2400" b="1" dirty="0" smtClean="0">
                <a:latin typeface="Times New Roman" panose="02020603050405020304"/>
                <a:ea typeface="宋体" panose="02010600030101010101" pitchFamily="2" charset="-122"/>
              </a:rPr>
              <a:t>3</a:t>
            </a:r>
            <a:r>
              <a:rPr kumimoji="1" lang="zh-CN" altLang="en-US" sz="2400" b="1" dirty="0">
                <a:latin typeface="Times New Roman" panose="02020603050405020304"/>
                <a:ea typeface="宋体" panose="02010600030101010101" pitchFamily="2" charset="-122"/>
              </a:rPr>
              <a:t>、下列有关生态系统能量流动的叙述中</a:t>
            </a:r>
            <a:r>
              <a:rPr kumimoji="1" lang="zh-CN" altLang="en-US" sz="2400" b="1" dirty="0">
                <a:solidFill>
                  <a:srgbClr val="FF0000"/>
                </a:solidFill>
                <a:latin typeface="Times New Roman" panose="02020603050405020304"/>
                <a:ea typeface="宋体" panose="02010600030101010101" pitchFamily="2" charset="-122"/>
              </a:rPr>
              <a:t>错误</a:t>
            </a:r>
            <a:r>
              <a:rPr kumimoji="1" lang="zh-CN" altLang="en-US" sz="2400" b="1" dirty="0">
                <a:latin typeface="Times New Roman" panose="02020603050405020304"/>
                <a:ea typeface="宋体" panose="02010600030101010101" pitchFamily="2" charset="-122"/>
              </a:rPr>
              <a:t>的是（   ）</a:t>
            </a:r>
            <a:endParaRPr kumimoji="1" lang="zh-CN" altLang="en-US" sz="2400" b="1" dirty="0">
              <a:latin typeface="Times New Roman" panose="02020603050405020304"/>
              <a:ea typeface="宋体" panose="02010600030101010101" pitchFamily="2" charset="-122"/>
            </a:endParaRPr>
          </a:p>
          <a:p>
            <a:pPr>
              <a:lnSpc>
                <a:spcPct val="150000"/>
              </a:lnSpc>
            </a:pPr>
            <a:r>
              <a:rPr kumimoji="1" lang="en-US" altLang="zh-CN" sz="2400" b="1" dirty="0" smtClean="0">
                <a:latin typeface="Times New Roman" panose="02020603050405020304"/>
                <a:ea typeface="宋体" panose="02010600030101010101" pitchFamily="2" charset="-122"/>
              </a:rPr>
              <a:t>A</a:t>
            </a:r>
            <a:r>
              <a:rPr kumimoji="1" lang="zh-CN" altLang="en-US" sz="2400" b="1" dirty="0" smtClean="0">
                <a:latin typeface="Times New Roman" panose="02020603050405020304"/>
                <a:ea typeface="宋体" panose="02010600030101010101" pitchFamily="2" charset="-122"/>
              </a:rPr>
              <a:t>．当</a:t>
            </a:r>
            <a:r>
              <a:rPr kumimoji="1" lang="zh-CN" altLang="en-US" sz="2400" b="1" dirty="0">
                <a:latin typeface="Times New Roman" panose="02020603050405020304"/>
                <a:ea typeface="宋体" panose="02010600030101010101" pitchFamily="2" charset="-122"/>
              </a:rPr>
              <a:t>狼捕食兔子并转化为自身的有机物时，能量就从第一营养级流入第二营养级</a:t>
            </a:r>
            <a:endParaRPr kumimoji="1" lang="zh-CN" altLang="en-US" sz="2400" b="1" dirty="0">
              <a:latin typeface="Times New Roman" panose="02020603050405020304"/>
              <a:ea typeface="宋体" panose="02010600030101010101" pitchFamily="2" charset="-122"/>
            </a:endParaRPr>
          </a:p>
          <a:p>
            <a:pPr>
              <a:lnSpc>
                <a:spcPct val="150000"/>
              </a:lnSpc>
            </a:pPr>
            <a:r>
              <a:rPr kumimoji="1" lang="en-US" altLang="zh-CN" sz="2400" b="1" dirty="0" smtClean="0">
                <a:latin typeface="Times New Roman" panose="02020603050405020304"/>
                <a:ea typeface="宋体" panose="02010600030101010101" pitchFamily="2" charset="-122"/>
              </a:rPr>
              <a:t>B</a:t>
            </a:r>
            <a:r>
              <a:rPr kumimoji="1" lang="zh-CN" altLang="en-US" sz="2400" b="1" dirty="0" smtClean="0">
                <a:latin typeface="Times New Roman" panose="02020603050405020304"/>
                <a:ea typeface="宋体" panose="02010600030101010101" pitchFamily="2" charset="-122"/>
              </a:rPr>
              <a:t>．当</a:t>
            </a:r>
            <a:r>
              <a:rPr kumimoji="1" lang="zh-CN" altLang="en-US" sz="2400" b="1" dirty="0">
                <a:latin typeface="Times New Roman" panose="02020603050405020304"/>
                <a:ea typeface="宋体" panose="02010600030101010101" pitchFamily="2" charset="-122"/>
              </a:rPr>
              <a:t>狼吃掉一只兔子时，狼不可能获得兔子的全部能量</a:t>
            </a:r>
            <a:endParaRPr kumimoji="1" lang="zh-CN" altLang="en-US" sz="2400" b="1" dirty="0">
              <a:latin typeface="Times New Roman" panose="02020603050405020304"/>
              <a:ea typeface="宋体" panose="02010600030101010101" pitchFamily="2" charset="-122"/>
            </a:endParaRPr>
          </a:p>
          <a:p>
            <a:pPr>
              <a:lnSpc>
                <a:spcPct val="150000"/>
              </a:lnSpc>
            </a:pPr>
            <a:r>
              <a:rPr kumimoji="1" lang="en-US" altLang="zh-CN" sz="2400" b="1" dirty="0" smtClean="0">
                <a:latin typeface="Times New Roman" panose="02020603050405020304"/>
                <a:ea typeface="宋体" panose="02010600030101010101" pitchFamily="2" charset="-122"/>
              </a:rPr>
              <a:t>C</a:t>
            </a:r>
            <a:r>
              <a:rPr kumimoji="1" lang="zh-CN" altLang="en-US" sz="2400" b="1" dirty="0" smtClean="0">
                <a:latin typeface="Times New Roman" panose="02020603050405020304"/>
                <a:ea typeface="宋体" panose="02010600030101010101" pitchFamily="2" charset="-122"/>
              </a:rPr>
              <a:t>．生产者</a:t>
            </a:r>
            <a:r>
              <a:rPr kumimoji="1" lang="zh-CN" altLang="en-US" sz="2400" b="1" dirty="0">
                <a:latin typeface="Times New Roman" panose="02020603050405020304"/>
                <a:ea typeface="宋体" panose="02010600030101010101" pitchFamily="2" charset="-122"/>
              </a:rPr>
              <a:t>通过光合作用合成有机物，能量就从非生物环境流入生物群落</a:t>
            </a:r>
            <a:endParaRPr kumimoji="1" lang="zh-CN" altLang="en-US" sz="2400" b="1" dirty="0">
              <a:latin typeface="Times New Roman" panose="02020603050405020304"/>
              <a:ea typeface="宋体" panose="02010600030101010101" pitchFamily="2" charset="-122"/>
            </a:endParaRPr>
          </a:p>
          <a:p>
            <a:pPr>
              <a:lnSpc>
                <a:spcPct val="150000"/>
              </a:lnSpc>
            </a:pPr>
            <a:r>
              <a:rPr kumimoji="1" lang="en-US" altLang="zh-CN" sz="2400" b="1" dirty="0" smtClean="0">
                <a:latin typeface="Times New Roman" panose="02020603050405020304"/>
                <a:ea typeface="宋体" panose="02010600030101010101" pitchFamily="2" charset="-122"/>
              </a:rPr>
              <a:t>D</a:t>
            </a:r>
            <a:r>
              <a:rPr kumimoji="1" lang="zh-CN" altLang="en-US" sz="2400" b="1" dirty="0" smtClean="0">
                <a:latin typeface="Times New Roman" panose="02020603050405020304"/>
                <a:ea typeface="宋体" panose="02010600030101010101" pitchFamily="2" charset="-122"/>
              </a:rPr>
              <a:t>．生态系统</a:t>
            </a:r>
            <a:r>
              <a:rPr kumimoji="1" lang="zh-CN" altLang="en-US" sz="2400" b="1" dirty="0">
                <a:latin typeface="Times New Roman" panose="02020603050405020304"/>
                <a:ea typeface="宋体" panose="02010600030101010101" pitchFamily="2" charset="-122"/>
              </a:rPr>
              <a:t>的能量流动是单向的，逐级递减的</a:t>
            </a:r>
            <a:endParaRPr kumimoji="1" lang="zh-CN" altLang="en-US" sz="2400" b="1" dirty="0">
              <a:latin typeface="Times New Roman" panose="02020603050405020304"/>
              <a:ea typeface="宋体" panose="02010600030101010101" pitchFamily="2" charset="-122"/>
            </a:endParaRPr>
          </a:p>
        </p:txBody>
      </p:sp>
      <p:sp>
        <p:nvSpPr>
          <p:cNvPr id="59397" name="Text Box 5"/>
          <p:cNvSpPr txBox="1">
            <a:spLocks noChangeArrowheads="1"/>
          </p:cNvSpPr>
          <p:nvPr/>
        </p:nvSpPr>
        <p:spPr bwMode="auto">
          <a:xfrm>
            <a:off x="7218362" y="1557769"/>
            <a:ext cx="898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0000"/>
                </a:solidFill>
                <a:latin typeface="Times New Roman" panose="02020603050405020304"/>
                <a:ea typeface="宋体" panose="02010600030101010101" pitchFamily="2" charset="-122"/>
              </a:rPr>
              <a:t>A</a:t>
            </a:r>
            <a:endParaRPr lang="en-US" altLang="zh-CN" sz="3200" b="1">
              <a:solidFill>
                <a:srgbClr val="FF0000"/>
              </a:solidFill>
              <a:latin typeface="Times New Roman" panose="02020603050405020304"/>
              <a:ea typeface="宋体" panose="02010600030101010101" pitchFamily="2" charset="-122"/>
            </a:endParaRPr>
          </a:p>
        </p:txBody>
      </p:sp>
      <p:sp>
        <p:nvSpPr>
          <p:cNvPr id="59398" name="Text Box 6"/>
          <p:cNvSpPr txBox="1">
            <a:spLocks noChangeArrowheads="1"/>
          </p:cNvSpPr>
          <p:nvPr/>
        </p:nvSpPr>
        <p:spPr bwMode="auto">
          <a:xfrm>
            <a:off x="7955235" y="2684339"/>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a:solidFill>
                  <a:srgbClr val="0000FF"/>
                </a:solidFill>
                <a:latin typeface="Times New Roman" panose="02020603050405020304"/>
                <a:ea typeface="黑体" panose="02010609060101010101" pitchFamily="49" charset="-122"/>
              </a:rPr>
              <a:t>二</a:t>
            </a:r>
            <a:endParaRPr kumimoji="1" lang="zh-CN" altLang="en-US" sz="2400">
              <a:solidFill>
                <a:srgbClr val="0000FF"/>
              </a:solidFill>
              <a:latin typeface="Times New Roman" panose="02020603050405020304"/>
              <a:ea typeface="黑体" panose="02010609060101010101" pitchFamily="49" charset="-122"/>
            </a:endParaRPr>
          </a:p>
        </p:txBody>
      </p:sp>
      <p:sp>
        <p:nvSpPr>
          <p:cNvPr id="59399" name="Text Box 7"/>
          <p:cNvSpPr txBox="1">
            <a:spLocks noChangeArrowheads="1"/>
          </p:cNvSpPr>
          <p:nvPr/>
        </p:nvSpPr>
        <p:spPr bwMode="auto">
          <a:xfrm>
            <a:off x="3203848" y="2755776"/>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a:solidFill>
                  <a:srgbClr val="0000FF"/>
                </a:solidFill>
                <a:latin typeface="Times New Roman" panose="02020603050405020304"/>
                <a:ea typeface="黑体" panose="02010609060101010101" pitchFamily="49" charset="-122"/>
              </a:rPr>
              <a:t>三</a:t>
            </a:r>
            <a:endParaRPr kumimoji="1" lang="zh-CN" altLang="en-US" sz="2400">
              <a:solidFill>
                <a:srgbClr val="0000FF"/>
              </a:solidFill>
              <a:latin typeface="Times New Roman" panose="02020603050405020304"/>
              <a:ea typeface="黑体" panose="02010609060101010101" pitchFamily="49" charset="-122"/>
            </a:endParaRPr>
          </a:p>
        </p:txBody>
      </p:sp>
      <p:sp>
        <p:nvSpPr>
          <p:cNvPr id="59400" name="Text Box 8"/>
          <p:cNvSpPr txBox="1">
            <a:spLocks noChangeArrowheads="1"/>
          </p:cNvSpPr>
          <p:nvPr/>
        </p:nvSpPr>
        <p:spPr bwMode="auto">
          <a:xfrm>
            <a:off x="395288" y="188913"/>
            <a:ext cx="2447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b="1" dirty="0">
                <a:solidFill>
                  <a:srgbClr val="000099"/>
                </a:solidFill>
                <a:latin typeface="Times New Roman" panose="02020603050405020304"/>
                <a:ea typeface="黑体" panose="02010609060101010101" pitchFamily="49" charset="-122"/>
              </a:rPr>
              <a:t>巩固提升</a:t>
            </a:r>
            <a:endParaRPr kumimoji="1" lang="zh-CN" altLang="en-US" sz="3200" b="1" dirty="0">
              <a:solidFill>
                <a:srgbClr val="000099"/>
              </a:solidFill>
              <a:latin typeface="Times New Roman" panose="02020603050405020304"/>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9397">
                                            <p:txEl>
                                              <p:pRg st="0" end="0"/>
                                            </p:txEl>
                                          </p:spTgt>
                                        </p:tgtEl>
                                        <p:attrNameLst>
                                          <p:attrName>style.visibility</p:attrName>
                                        </p:attrNameLst>
                                      </p:cBhvr>
                                      <p:to>
                                        <p:strVal val="visible"/>
                                      </p:to>
                                    </p:set>
                                    <p:animEffect transition="in" filter="box(out)">
                                      <p:cBhvr>
                                        <p:cTn id="15" dur="500"/>
                                        <p:tgtEl>
                                          <p:spTgt spid="59397">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utoUpdateAnimBg="0" build="p"/>
      <p:bldP spid="59398" grpId="0"/>
      <p:bldP spid="5939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idx="4294967295"/>
          </p:nvPr>
        </p:nvSpPr>
        <p:spPr>
          <a:xfrm>
            <a:off x="107504" y="3645024"/>
            <a:ext cx="8909942" cy="3096344"/>
          </a:xfrm>
        </p:spPr>
        <p:txBody>
          <a:bodyPr/>
          <a:lstStyle/>
          <a:p>
            <a:pPr>
              <a:lnSpc>
                <a:spcPct val="120000"/>
              </a:lnSpc>
              <a:buFont typeface="Wingdings" panose="05000000000000000000" pitchFamily="2" charset="2"/>
              <a:buNone/>
            </a:pPr>
            <a:r>
              <a:rPr lang="zh-CN" altLang="en-US" sz="2000" b="1" dirty="0">
                <a:latin typeface="Times New Roman" panose="02020603050405020304"/>
                <a:ea typeface="宋体" panose="02010600030101010101" pitchFamily="2" charset="-122"/>
              </a:rPr>
              <a:t>（</a:t>
            </a:r>
            <a:r>
              <a:rPr lang="en-US" altLang="zh-CN" sz="2000" b="1" dirty="0">
                <a:latin typeface="Times New Roman" panose="02020603050405020304"/>
                <a:ea typeface="宋体" panose="02010600030101010101" pitchFamily="2" charset="-122"/>
              </a:rPr>
              <a:t>1</a:t>
            </a:r>
            <a:r>
              <a:rPr lang="zh-CN" altLang="en-US" sz="2000" b="1" dirty="0">
                <a:latin typeface="Times New Roman" panose="02020603050405020304"/>
                <a:ea typeface="宋体" panose="02010600030101010101" pitchFamily="2" charset="-122"/>
              </a:rPr>
              <a:t>）请将流经该生态系统的总能量数填写在图中的方框内，这部分能量是</a:t>
            </a:r>
            <a:r>
              <a:rPr lang="en-US" altLang="zh-CN" sz="2000" b="1" dirty="0">
                <a:latin typeface="Times New Roman" panose="02020603050405020304"/>
                <a:ea typeface="宋体" panose="02010600030101010101" pitchFamily="2" charset="-122"/>
              </a:rPr>
              <a:t>_________</a:t>
            </a:r>
            <a:r>
              <a:rPr lang="zh-CN" altLang="en-US" sz="2000" b="1" dirty="0">
                <a:latin typeface="Times New Roman" panose="02020603050405020304"/>
                <a:ea typeface="宋体" panose="02010600030101010101" pitchFamily="2" charset="-122"/>
              </a:rPr>
              <a:t>所固定的太阳能。</a:t>
            </a:r>
            <a:endParaRPr lang="zh-CN" altLang="en-US" sz="2000" b="1" dirty="0">
              <a:latin typeface="Times New Roman" panose="02020603050405020304"/>
              <a:ea typeface="宋体" panose="02010600030101010101" pitchFamily="2" charset="-122"/>
            </a:endParaRPr>
          </a:p>
          <a:p>
            <a:pPr>
              <a:lnSpc>
                <a:spcPct val="120000"/>
              </a:lnSpc>
              <a:buFont typeface="Wingdings" panose="05000000000000000000" pitchFamily="2" charset="2"/>
              <a:buNone/>
            </a:pPr>
            <a:r>
              <a:rPr lang="zh-CN" altLang="en-US" sz="2000" b="1" dirty="0">
                <a:latin typeface="Times New Roman" panose="02020603050405020304"/>
                <a:ea typeface="宋体" panose="02010600030101010101" pitchFamily="2" charset="-122"/>
              </a:rPr>
              <a:t>（</a:t>
            </a:r>
            <a:r>
              <a:rPr lang="en-US" altLang="zh-CN" sz="2000" b="1" dirty="0">
                <a:latin typeface="Times New Roman" panose="02020603050405020304"/>
                <a:ea typeface="宋体" panose="02010600030101010101" pitchFamily="2" charset="-122"/>
              </a:rPr>
              <a:t>2</a:t>
            </a:r>
            <a:r>
              <a:rPr lang="zh-CN" altLang="en-US" sz="2000" b="1" dirty="0">
                <a:latin typeface="Times New Roman" panose="02020603050405020304"/>
                <a:ea typeface="宋体" panose="02010600030101010101" pitchFamily="2" charset="-122"/>
              </a:rPr>
              <a:t>）能量从第一营养级到第二营养级的转化效率为</a:t>
            </a:r>
            <a:r>
              <a:rPr lang="en-US" altLang="zh-CN" sz="2000" b="1" dirty="0">
                <a:latin typeface="Times New Roman" panose="02020603050405020304"/>
                <a:ea typeface="宋体" panose="02010600030101010101" pitchFamily="2" charset="-122"/>
              </a:rPr>
              <a:t>______%</a:t>
            </a:r>
            <a:r>
              <a:rPr lang="zh-CN" altLang="en-US" sz="2000" b="1" dirty="0">
                <a:latin typeface="Times New Roman" panose="02020603050405020304"/>
                <a:ea typeface="宋体" panose="02010600030101010101" pitchFamily="2" charset="-122"/>
              </a:rPr>
              <a:t>，从第二营养级到第三营养级的转化效率为</a:t>
            </a:r>
            <a:r>
              <a:rPr lang="en-US" altLang="zh-CN" sz="2000" b="1" dirty="0">
                <a:latin typeface="Times New Roman" panose="02020603050405020304"/>
                <a:ea typeface="宋体" panose="02010600030101010101" pitchFamily="2" charset="-122"/>
              </a:rPr>
              <a:t>______%</a:t>
            </a:r>
            <a:r>
              <a:rPr lang="zh-CN" altLang="en-US" sz="2000" b="1" dirty="0">
                <a:latin typeface="Times New Roman" panose="02020603050405020304"/>
                <a:ea typeface="宋体" panose="02010600030101010101" pitchFamily="2" charset="-122"/>
              </a:rPr>
              <a:t>。</a:t>
            </a:r>
            <a:endParaRPr lang="zh-CN" altLang="en-US" sz="2000" b="1" dirty="0">
              <a:latin typeface="Times New Roman" panose="02020603050405020304"/>
              <a:ea typeface="宋体" panose="02010600030101010101" pitchFamily="2" charset="-122"/>
            </a:endParaRPr>
          </a:p>
          <a:p>
            <a:pPr>
              <a:lnSpc>
                <a:spcPct val="120000"/>
              </a:lnSpc>
              <a:buFont typeface="Wingdings" panose="05000000000000000000" pitchFamily="2" charset="2"/>
              <a:buNone/>
            </a:pPr>
            <a:r>
              <a:rPr lang="zh-CN" altLang="en-US" sz="2000" b="1" dirty="0">
                <a:latin typeface="Times New Roman" panose="02020603050405020304"/>
                <a:ea typeface="宋体" panose="02010600030101010101" pitchFamily="2" charset="-122"/>
              </a:rPr>
              <a:t>（</a:t>
            </a:r>
            <a:r>
              <a:rPr lang="en-US" altLang="zh-CN" sz="2000" b="1" dirty="0">
                <a:latin typeface="Times New Roman" panose="02020603050405020304"/>
                <a:ea typeface="宋体" panose="02010600030101010101" pitchFamily="2" charset="-122"/>
              </a:rPr>
              <a:t>3</a:t>
            </a:r>
            <a:r>
              <a:rPr lang="zh-CN" altLang="en-US" sz="2000" b="1" dirty="0">
                <a:latin typeface="Times New Roman" panose="02020603050405020304"/>
                <a:ea typeface="宋体" panose="02010600030101010101" pitchFamily="2" charset="-122"/>
              </a:rPr>
              <a:t>）由图</a:t>
            </a:r>
            <a:r>
              <a:rPr lang="en-US" altLang="zh-CN" sz="2000" b="1" dirty="0">
                <a:latin typeface="Times New Roman" panose="02020603050405020304"/>
                <a:ea typeface="宋体" panose="02010600030101010101" pitchFamily="2" charset="-122"/>
              </a:rPr>
              <a:t>8—5—5</a:t>
            </a:r>
            <a:r>
              <a:rPr lang="zh-CN" altLang="en-US" sz="2000" b="1" dirty="0">
                <a:latin typeface="Times New Roman" panose="02020603050405020304"/>
                <a:ea typeface="宋体" panose="02010600030101010101" pitchFamily="2" charset="-122"/>
              </a:rPr>
              <a:t>可知，下一个营养级不能得到上一个营养级的全部能量，原因有：①各营养级生物体内的大量能量供</a:t>
            </a:r>
            <a:r>
              <a:rPr lang="en-US" altLang="zh-CN" sz="2000" b="1" dirty="0" smtClean="0">
                <a:latin typeface="Times New Roman" panose="02020603050405020304"/>
                <a:ea typeface="宋体" panose="02010600030101010101" pitchFamily="2" charset="-122"/>
              </a:rPr>
              <a:t>__________</a:t>
            </a:r>
            <a:r>
              <a:rPr lang="zh-CN" altLang="en-US" sz="2000" b="1" dirty="0" smtClean="0">
                <a:latin typeface="Times New Roman" panose="02020603050405020304"/>
                <a:ea typeface="宋体" panose="02010600030101010101" pitchFamily="2" charset="-122"/>
              </a:rPr>
              <a:t>；</a:t>
            </a:r>
            <a:r>
              <a:rPr lang="zh-CN" altLang="en-US" sz="2000" b="1" dirty="0">
                <a:latin typeface="Times New Roman" panose="02020603050405020304"/>
                <a:ea typeface="宋体" panose="02010600030101010101" pitchFamily="2" charset="-122"/>
              </a:rPr>
              <a:t>②其次是上一个营养级的部分能量</a:t>
            </a:r>
            <a:r>
              <a:rPr lang="en-US" altLang="zh-CN" sz="2000" b="1" dirty="0" smtClean="0">
                <a:latin typeface="Times New Roman" panose="02020603050405020304"/>
                <a:ea typeface="宋体" panose="02010600030101010101" pitchFamily="2" charset="-122"/>
              </a:rPr>
              <a:t>__________</a:t>
            </a:r>
            <a:r>
              <a:rPr lang="zh-CN" altLang="en-US" sz="2000" b="1" dirty="0">
                <a:latin typeface="Times New Roman" panose="02020603050405020304"/>
                <a:ea typeface="宋体" panose="02010600030101010101" pitchFamily="2" charset="-122"/>
              </a:rPr>
              <a:t>；③还有少数能量被</a:t>
            </a:r>
            <a:r>
              <a:rPr lang="en-US" altLang="zh-CN" sz="2000" b="1" dirty="0">
                <a:latin typeface="Times New Roman" panose="02020603050405020304"/>
                <a:ea typeface="宋体" panose="02010600030101010101" pitchFamily="2" charset="-122"/>
              </a:rPr>
              <a:t>_________</a:t>
            </a:r>
            <a:r>
              <a:rPr lang="zh-CN" altLang="en-US" sz="2000" b="1" dirty="0">
                <a:latin typeface="Times New Roman" panose="02020603050405020304"/>
                <a:ea typeface="宋体" panose="02010600030101010101" pitchFamily="2" charset="-122"/>
              </a:rPr>
              <a:t>利用。</a:t>
            </a:r>
            <a:endParaRPr lang="zh-CN" altLang="en-US" sz="2000" b="1" dirty="0">
              <a:latin typeface="Times New Roman" panose="02020603050405020304"/>
              <a:ea typeface="宋体" panose="02010600030101010101" pitchFamily="2" charset="-122"/>
            </a:endParaRPr>
          </a:p>
        </p:txBody>
      </p:sp>
      <p:sp>
        <p:nvSpPr>
          <p:cNvPr id="60419" name="Rectangle 3"/>
          <p:cNvSpPr>
            <a:spLocks noChangeArrowheads="1"/>
          </p:cNvSpPr>
          <p:nvPr/>
        </p:nvSpPr>
        <p:spPr bwMode="auto">
          <a:xfrm>
            <a:off x="179388" y="836712"/>
            <a:ext cx="4392612" cy="264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20000"/>
              </a:spcBef>
            </a:pPr>
            <a:r>
              <a:rPr lang="en-US" altLang="zh-CN" sz="2000" b="1" dirty="0">
                <a:latin typeface="Times New Roman" panose="02020603050405020304"/>
                <a:ea typeface="宋体" panose="02010600030101010101" pitchFamily="2" charset="-122"/>
              </a:rPr>
              <a:t>4</a:t>
            </a:r>
            <a:r>
              <a:rPr lang="zh-CN" altLang="en-US" sz="2000" b="1" dirty="0">
                <a:latin typeface="Times New Roman" panose="02020603050405020304"/>
                <a:ea typeface="宋体" panose="02010600030101010101" pitchFamily="2" charset="-122"/>
              </a:rPr>
              <a:t>、右图是某湖泊生态系统能量流动的定量分析图解。图中</a:t>
            </a:r>
            <a:r>
              <a:rPr lang="en-US" altLang="zh-CN" sz="2000" b="1" dirty="0">
                <a:latin typeface="Times New Roman" panose="02020603050405020304"/>
                <a:ea typeface="宋体" panose="02010600030101010101" pitchFamily="2" charset="-122"/>
              </a:rPr>
              <a:t>A</a:t>
            </a:r>
            <a:r>
              <a:rPr lang="zh-CN" altLang="en-US" sz="2000" b="1" dirty="0">
                <a:latin typeface="Times New Roman" panose="02020603050405020304"/>
                <a:ea typeface="宋体" panose="02010600030101010101" pitchFamily="2" charset="-122"/>
              </a:rPr>
              <a:t>、</a:t>
            </a:r>
            <a:r>
              <a:rPr lang="en-US" altLang="zh-CN" sz="2000" b="1" dirty="0">
                <a:latin typeface="Times New Roman" panose="02020603050405020304"/>
                <a:ea typeface="宋体" panose="02010600030101010101" pitchFamily="2" charset="-122"/>
              </a:rPr>
              <a:t>B</a:t>
            </a:r>
            <a:r>
              <a:rPr lang="zh-CN" altLang="en-US" sz="2000" b="1" dirty="0">
                <a:latin typeface="Times New Roman" panose="02020603050405020304"/>
                <a:ea typeface="宋体" panose="02010600030101010101" pitchFamily="2" charset="-122"/>
              </a:rPr>
              <a:t>、</a:t>
            </a:r>
            <a:r>
              <a:rPr lang="en-US" altLang="zh-CN" sz="2000" b="1" dirty="0">
                <a:latin typeface="Times New Roman" panose="02020603050405020304"/>
                <a:ea typeface="宋体" panose="02010600030101010101" pitchFamily="2" charset="-122"/>
              </a:rPr>
              <a:t>C</a:t>
            </a:r>
            <a:r>
              <a:rPr lang="zh-CN" altLang="en-US" sz="2000" b="1" dirty="0">
                <a:latin typeface="Times New Roman" panose="02020603050405020304"/>
                <a:ea typeface="宋体" panose="02010600030101010101" pitchFamily="2" charset="-122"/>
              </a:rPr>
              <a:t>代表三个营养级，数字均为实际测得的能量数，单位是百万千焦。已知该生态系统受到的太阳辐射为</a:t>
            </a:r>
            <a:r>
              <a:rPr lang="en-US" altLang="zh-CN" sz="2000" b="1" dirty="0">
                <a:latin typeface="Times New Roman" panose="02020603050405020304"/>
                <a:ea typeface="宋体" panose="02010600030101010101" pitchFamily="2" charset="-122"/>
              </a:rPr>
              <a:t>118872</a:t>
            </a:r>
            <a:r>
              <a:rPr lang="zh-CN" altLang="en-US" sz="2000" b="1" dirty="0">
                <a:latin typeface="Times New Roman" panose="02020603050405020304"/>
                <a:ea typeface="宋体" panose="02010600030101010101" pitchFamily="2" charset="-122"/>
              </a:rPr>
              <a:t>百万千焦，但其中</a:t>
            </a:r>
            <a:r>
              <a:rPr lang="en-US" altLang="zh-CN" sz="2000" b="1" dirty="0">
                <a:latin typeface="Times New Roman" panose="02020603050405020304"/>
                <a:ea typeface="宋体" panose="02010600030101010101" pitchFamily="2" charset="-122"/>
              </a:rPr>
              <a:t>118761</a:t>
            </a:r>
            <a:r>
              <a:rPr lang="zh-CN" altLang="en-US" sz="2000" b="1" dirty="0">
                <a:latin typeface="Times New Roman" panose="02020603050405020304"/>
                <a:ea typeface="宋体" panose="02010600030101010101" pitchFamily="2" charset="-122"/>
              </a:rPr>
              <a:t>百万千焦的能量未被利用。请回答：</a:t>
            </a:r>
            <a:endParaRPr lang="zh-CN" altLang="en-US" sz="2000" b="1" dirty="0">
              <a:latin typeface="Times New Roman" panose="02020603050405020304"/>
              <a:ea typeface="宋体" panose="02010600030101010101" pitchFamily="2" charset="-122"/>
            </a:endParaRPr>
          </a:p>
        </p:txBody>
      </p:sp>
      <p:pic>
        <p:nvPicPr>
          <p:cNvPr id="60420" name="Picture 4" descr="21世纪教育网 -- 中国最大型、最专业的中小学教育资源门户网站"/>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27538" y="692696"/>
            <a:ext cx="4716462" cy="266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519336" y="4037002"/>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000" b="1">
                <a:solidFill>
                  <a:srgbClr val="FF0000"/>
                </a:solidFill>
                <a:latin typeface="Times New Roman" panose="02020603050405020304"/>
                <a:ea typeface="宋体" panose="02010600030101010101" pitchFamily="2" charset="-122"/>
              </a:rPr>
              <a:t>生产者</a:t>
            </a:r>
            <a:endParaRPr kumimoji="1" lang="zh-CN" altLang="en-US" sz="2000" b="1">
              <a:solidFill>
                <a:srgbClr val="FF0000"/>
              </a:solidFill>
              <a:latin typeface="Times New Roman" panose="02020603050405020304"/>
              <a:ea typeface="宋体" panose="02010600030101010101" pitchFamily="2" charset="-122"/>
            </a:endParaRPr>
          </a:p>
        </p:txBody>
      </p:sp>
      <p:sp>
        <p:nvSpPr>
          <p:cNvPr id="60422" name="Text Box 6"/>
          <p:cNvSpPr txBox="1">
            <a:spLocks noChangeArrowheads="1"/>
          </p:cNvSpPr>
          <p:nvPr/>
        </p:nvSpPr>
        <p:spPr bwMode="auto">
          <a:xfrm>
            <a:off x="5991944" y="4437112"/>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000" b="1" dirty="0">
                <a:solidFill>
                  <a:srgbClr val="FF0000"/>
                </a:solidFill>
                <a:latin typeface="Times New Roman" panose="02020603050405020304"/>
                <a:ea typeface="宋体" panose="02010600030101010101" pitchFamily="2" charset="-122"/>
              </a:rPr>
              <a:t>13.51</a:t>
            </a:r>
            <a:endParaRPr kumimoji="1" lang="en-US" altLang="zh-CN" sz="2000" b="1" dirty="0">
              <a:solidFill>
                <a:srgbClr val="FF0000"/>
              </a:solidFill>
              <a:latin typeface="Times New Roman" panose="02020603050405020304"/>
              <a:ea typeface="宋体" panose="02010600030101010101" pitchFamily="2" charset="-122"/>
            </a:endParaRPr>
          </a:p>
        </p:txBody>
      </p:sp>
      <p:sp>
        <p:nvSpPr>
          <p:cNvPr id="60423" name="Text Box 7"/>
          <p:cNvSpPr txBox="1">
            <a:spLocks noChangeArrowheads="1"/>
          </p:cNvSpPr>
          <p:nvPr/>
        </p:nvSpPr>
        <p:spPr bwMode="auto">
          <a:xfrm>
            <a:off x="3815904" y="4797152"/>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000" b="1" dirty="0">
                <a:solidFill>
                  <a:srgbClr val="FF0000"/>
                </a:solidFill>
                <a:latin typeface="Times New Roman" panose="02020603050405020304"/>
                <a:ea typeface="宋体" panose="02010600030101010101" pitchFamily="2" charset="-122"/>
              </a:rPr>
              <a:t>20</a:t>
            </a:r>
            <a:endParaRPr kumimoji="1" lang="en-US" altLang="zh-CN" sz="2000" b="1" dirty="0">
              <a:solidFill>
                <a:srgbClr val="FF0000"/>
              </a:solidFill>
              <a:latin typeface="Times New Roman" panose="02020603050405020304"/>
              <a:ea typeface="宋体" panose="02010600030101010101" pitchFamily="2" charset="-122"/>
            </a:endParaRPr>
          </a:p>
        </p:txBody>
      </p:sp>
      <p:sp>
        <p:nvSpPr>
          <p:cNvPr id="60424" name="Text Box 8"/>
          <p:cNvSpPr txBox="1">
            <a:spLocks noChangeArrowheads="1"/>
          </p:cNvSpPr>
          <p:nvPr/>
        </p:nvSpPr>
        <p:spPr bwMode="auto">
          <a:xfrm>
            <a:off x="5201022" y="5621178"/>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000" b="1" dirty="0">
                <a:solidFill>
                  <a:srgbClr val="FF0000"/>
                </a:solidFill>
                <a:latin typeface="Times New Roman" panose="02020603050405020304"/>
                <a:ea typeface="宋体" panose="02010600030101010101" pitchFamily="2" charset="-122"/>
              </a:rPr>
              <a:t>呼吸消耗</a:t>
            </a:r>
            <a:endParaRPr kumimoji="1" lang="zh-CN" altLang="en-US" sz="2000" b="1" dirty="0">
              <a:solidFill>
                <a:srgbClr val="FF0000"/>
              </a:solidFill>
              <a:latin typeface="Times New Roman" panose="02020603050405020304"/>
              <a:ea typeface="宋体" panose="02010600030101010101" pitchFamily="2" charset="-122"/>
            </a:endParaRPr>
          </a:p>
        </p:txBody>
      </p:sp>
      <p:sp>
        <p:nvSpPr>
          <p:cNvPr id="60425" name="Text Box 9"/>
          <p:cNvSpPr txBox="1">
            <a:spLocks noChangeArrowheads="1"/>
          </p:cNvSpPr>
          <p:nvPr/>
        </p:nvSpPr>
        <p:spPr bwMode="auto">
          <a:xfrm>
            <a:off x="5490569" y="2015216"/>
            <a:ext cx="1008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b="1" dirty="0">
                <a:solidFill>
                  <a:srgbClr val="FF0000"/>
                </a:solidFill>
                <a:latin typeface="Times New Roman" panose="02020603050405020304"/>
                <a:ea typeface="宋体" panose="02010600030101010101" pitchFamily="2" charset="-122"/>
              </a:rPr>
              <a:t>111</a:t>
            </a:r>
            <a:endParaRPr kumimoji="1" lang="en-US" altLang="zh-CN" b="1" dirty="0">
              <a:solidFill>
                <a:srgbClr val="FF0000"/>
              </a:solidFill>
              <a:latin typeface="Times New Roman" panose="02020603050405020304"/>
              <a:ea typeface="宋体" panose="02010600030101010101" pitchFamily="2" charset="-122"/>
            </a:endParaRPr>
          </a:p>
        </p:txBody>
      </p:sp>
      <p:sp>
        <p:nvSpPr>
          <p:cNvPr id="60426" name="Text Box 10"/>
          <p:cNvSpPr txBox="1">
            <a:spLocks noChangeArrowheads="1"/>
          </p:cNvSpPr>
          <p:nvPr/>
        </p:nvSpPr>
        <p:spPr bwMode="auto">
          <a:xfrm>
            <a:off x="2320702" y="5976440"/>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000" b="1" dirty="0">
                <a:solidFill>
                  <a:srgbClr val="FF0000"/>
                </a:solidFill>
                <a:latin typeface="Times New Roman" panose="02020603050405020304"/>
                <a:ea typeface="宋体" panose="02010600030101010101" pitchFamily="2" charset="-122"/>
              </a:rPr>
              <a:t>未被利用</a:t>
            </a:r>
            <a:endParaRPr kumimoji="1" lang="zh-CN" altLang="en-US" sz="2000" b="1" dirty="0">
              <a:solidFill>
                <a:srgbClr val="FF0000"/>
              </a:solidFill>
              <a:latin typeface="Times New Roman" panose="02020603050405020304"/>
              <a:ea typeface="宋体" panose="02010600030101010101" pitchFamily="2" charset="-122"/>
            </a:endParaRPr>
          </a:p>
        </p:txBody>
      </p:sp>
      <p:sp>
        <p:nvSpPr>
          <p:cNvPr id="60427" name="Text Box 11"/>
          <p:cNvSpPr txBox="1">
            <a:spLocks noChangeArrowheads="1"/>
          </p:cNvSpPr>
          <p:nvPr/>
        </p:nvSpPr>
        <p:spPr bwMode="auto">
          <a:xfrm>
            <a:off x="6063952" y="5981218"/>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000" b="1" dirty="0">
                <a:solidFill>
                  <a:srgbClr val="FF0000"/>
                </a:solidFill>
                <a:latin typeface="Times New Roman" panose="02020603050405020304"/>
                <a:ea typeface="宋体" panose="02010600030101010101" pitchFamily="2" charset="-122"/>
              </a:rPr>
              <a:t>分解者</a:t>
            </a:r>
            <a:endParaRPr kumimoji="1" lang="zh-CN" altLang="en-US" sz="2000" b="1" dirty="0">
              <a:solidFill>
                <a:srgbClr val="FF0000"/>
              </a:solidFill>
              <a:latin typeface="Times New Roman" panose="020206030504050203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2" grpId="0"/>
      <p:bldP spid="60423" grpId="0"/>
      <p:bldP spid="60424" grpId="0"/>
      <p:bldP spid="60425" grpId="0"/>
      <p:bldP spid="60426" grpId="0"/>
      <p:bldP spid="6042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idx="4294967295"/>
          </p:nvPr>
        </p:nvSpPr>
        <p:spPr>
          <a:xfrm>
            <a:off x="0" y="864096"/>
            <a:ext cx="4572000" cy="2420888"/>
          </a:xfrm>
          <a:ln>
            <a:noFill/>
          </a:ln>
        </p:spPr>
        <p:txBody>
          <a:bodyPr/>
          <a:lstStyle/>
          <a:p>
            <a:pPr>
              <a:lnSpc>
                <a:spcPct val="150000"/>
              </a:lnSpc>
              <a:buFont typeface="Wingdings" panose="05000000000000000000" pitchFamily="2" charset="2"/>
              <a:buNone/>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   1</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在社会主义新农村</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建设</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中，四川某地通过</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新建</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沼气池和植树造林</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，构建</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了新型</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农业生态系统</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（如图所示</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下列说法错误的是</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1443" name="Picture 3"/>
          <p:cNvPicPr>
            <a:picLocks noChangeAspect="1" noChangeArrowheads="1"/>
          </p:cNvPicPr>
          <p:nvPr/>
        </p:nvPicPr>
        <p:blipFill>
          <a:blip r:embed="rId1" cstate="print">
            <a:lum bright="-18000" contrast="30000"/>
            <a:extLst>
              <a:ext uri="{28A0092B-C50C-407E-A947-70E740481C1C}">
                <a14:useLocalDpi xmlns:a14="http://schemas.microsoft.com/office/drawing/2010/main" val="0"/>
              </a:ext>
            </a:extLst>
          </a:blip>
          <a:srcRect/>
          <a:stretch>
            <a:fillRect/>
          </a:stretch>
        </p:blipFill>
        <p:spPr bwMode="auto">
          <a:xfrm>
            <a:off x="4716016" y="654110"/>
            <a:ext cx="4410072" cy="32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4"/>
          <p:cNvSpPr>
            <a:spLocks noChangeArrowheads="1"/>
          </p:cNvSpPr>
          <p:nvPr/>
        </p:nvSpPr>
        <p:spPr bwMode="auto">
          <a:xfrm>
            <a:off x="323528" y="3900338"/>
            <a:ext cx="8135888" cy="2552998"/>
          </a:xfrm>
          <a:prstGeom prst="rect">
            <a:avLst/>
          </a:prstGeom>
          <a:noFill/>
          <a:ln w="9525">
            <a:solidFill>
              <a:srgbClr val="00FF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342900" indent="-342900">
              <a:lnSpc>
                <a:spcPct val="150000"/>
              </a:lnSpc>
              <a:spcBef>
                <a:spcPct val="20000"/>
              </a:spcBef>
              <a:buClr>
                <a:schemeClr val="hlink"/>
              </a:buClr>
              <a:buFont typeface="Wingdings" panose="05000000000000000000" pitchFamily="2" charset="2"/>
              <a:buNone/>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生态系统中，处于第二营养级的生物有人和家禽家畜</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生态系统中人的作用非常关键，植物是主要成分</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生态系统的建立，提高了各营养级间的能量传递效率</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D.</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沼气池</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的建造和植树造林，提高了该生态系统的稳定性</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1445" name="Text Box 5"/>
          <p:cNvSpPr txBox="1">
            <a:spLocks noChangeArrowheads="1"/>
          </p:cNvSpPr>
          <p:nvPr/>
        </p:nvSpPr>
        <p:spPr bwMode="auto">
          <a:xfrm>
            <a:off x="1779066" y="3102058"/>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solidFill>
                  <a:srgbClr val="CC0000"/>
                </a:solidFill>
                <a:latin typeface="Times New Roman" panose="02020603050405020304"/>
                <a:ea typeface="宋体" panose="02010600030101010101" pitchFamily="2" charset="-122"/>
              </a:rPr>
              <a:t>C</a:t>
            </a:r>
            <a:endParaRPr kumimoji="1" lang="en-US" altLang="zh-CN" sz="2800" b="1" dirty="0">
              <a:solidFill>
                <a:srgbClr val="CC0000"/>
              </a:solidFill>
              <a:latin typeface="Times New Roman" panose="02020603050405020304"/>
              <a:ea typeface="宋体" panose="02010600030101010101" pitchFamily="2" charset="-122"/>
            </a:endParaRPr>
          </a:p>
        </p:txBody>
      </p:sp>
      <p:sp>
        <p:nvSpPr>
          <p:cNvPr id="61446" name="Line 6"/>
          <p:cNvSpPr>
            <a:spLocks noChangeShapeType="1"/>
          </p:cNvSpPr>
          <p:nvPr/>
        </p:nvSpPr>
        <p:spPr bwMode="auto">
          <a:xfrm>
            <a:off x="3460947" y="5733256"/>
            <a:ext cx="4639445"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box(in)">
                                      <p:cBhvr>
                                        <p:cTn id="7" dur="500"/>
                                        <p:tgtEl>
                                          <p:spTgt spid="61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46"/>
                                        </p:tgtEl>
                                        <p:attrNameLst>
                                          <p:attrName>style.visibility</p:attrName>
                                        </p:attrNameLst>
                                      </p:cBhvr>
                                      <p:to>
                                        <p:strVal val="visible"/>
                                      </p:to>
                                    </p:set>
                                    <p:animEffect transition="in" filter="box(in)">
                                      <p:cBhvr>
                                        <p:cTn id="1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S308"/>
          <p:cNvPicPr>
            <a:picLocks noGrp="1" noChangeAspect="1" noChangeArrowheads="1"/>
          </p:cNvPicPr>
          <p:nvPr>
            <p:ph idx="4294967295"/>
          </p:nvPr>
        </p:nvPicPr>
        <p:blipFill>
          <a:blip r:embed="rId1" cstate="print">
            <a:extLst>
              <a:ext uri="{28A0092B-C50C-407E-A947-70E740481C1C}">
                <a14:useLocalDpi xmlns:a14="http://schemas.microsoft.com/office/drawing/2010/main" val="0"/>
              </a:ext>
            </a:extLst>
          </a:blip>
          <a:srcRect/>
          <a:stretch>
            <a:fillRect/>
          </a:stretch>
        </p:blipFill>
        <p:spPr>
          <a:xfrm>
            <a:off x="5796136" y="1340768"/>
            <a:ext cx="3320629" cy="2771973"/>
          </a:xfrm>
        </p:spPr>
      </p:pic>
      <p:sp>
        <p:nvSpPr>
          <p:cNvPr id="62467" name="Rectangle 3"/>
          <p:cNvSpPr>
            <a:spLocks noChangeArrowheads="1"/>
          </p:cNvSpPr>
          <p:nvPr/>
        </p:nvSpPr>
        <p:spPr bwMode="auto">
          <a:xfrm>
            <a:off x="258823" y="332656"/>
            <a:ext cx="8441382" cy="1274195"/>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342900" indent="-342900">
              <a:lnSpc>
                <a:spcPct val="150000"/>
              </a:lnSpc>
              <a:spcBef>
                <a:spcPct val="20000"/>
              </a:spcBef>
              <a:buClr>
                <a:schemeClr val="hlink"/>
              </a:buClr>
              <a:buFont typeface="Wingdings" panose="05000000000000000000" pitchFamily="2" charset="2"/>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珠江三角洲的农民充分利用自然资源，</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建立了</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该地特有的蔗基鱼塘和桑基鱼塘，请据图回答：</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468" name="Rectangle 4"/>
          <p:cNvSpPr>
            <a:spLocks noChangeArrowheads="1"/>
          </p:cNvSpPr>
          <p:nvPr/>
        </p:nvSpPr>
        <p:spPr bwMode="auto">
          <a:xfrm>
            <a:off x="0" y="1412875"/>
            <a:ext cx="5940425" cy="481978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342900" indent="-342900">
              <a:lnSpc>
                <a:spcPct val="150000"/>
              </a:lnSpc>
              <a:spcBef>
                <a:spcPct val="20000"/>
              </a:spcBef>
              <a:buClr>
                <a:schemeClr val="hlink"/>
              </a:buClr>
              <a:buFont typeface="Wingdings" panose="05000000000000000000" pitchFamily="2" charset="2"/>
              <a:buNone/>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 要使它长期稳定发展，除了有稳定</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_____</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来源</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，各类生物</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要</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_____________</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）该生态系统内物质经多次重复利用，大大提高了</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能量</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_____________________</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    ，能</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提高的原因是因为其营养结构具有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_________</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特点。</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469" name="Rectangle 5"/>
          <p:cNvSpPr>
            <a:spLocks noChangeArrowheads="1"/>
          </p:cNvSpPr>
          <p:nvPr/>
        </p:nvSpPr>
        <p:spPr bwMode="auto">
          <a:xfrm>
            <a:off x="0" y="0"/>
            <a:ext cx="463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85698" anchor="ctr">
            <a:spAutoFit/>
          </a:bodyPr>
          <a:lstStyle/>
          <a:p>
            <a:pPr eaLnBrk="0" hangingPunct="0"/>
            <a:r>
              <a:rPr kumimoji="1" lang="zh-TW" altLang="en-US" sz="900" u="sng">
                <a:solidFill>
                  <a:srgbClr val="000000"/>
                </a:solidFill>
                <a:latin typeface="Times New Roman" panose="02020603050405020304"/>
                <a:ea typeface="PMingLiU" pitchFamily="18" charset="-120"/>
                <a:cs typeface="Times New Roman" panose="02020603050405020304" pitchFamily="18" charset="0"/>
              </a:rPr>
              <a:t>          </a:t>
            </a:r>
            <a:endParaRPr kumimoji="1" lang="zh-TW" altLang="en-US">
              <a:latin typeface="Times New Roman" panose="02020603050405020304"/>
              <a:ea typeface="PMingLiU" pitchFamily="18" charset="-120"/>
              <a:cs typeface="Times New Roman" panose="02020603050405020304" pitchFamily="18" charset="0"/>
            </a:endParaRPr>
          </a:p>
        </p:txBody>
      </p:sp>
      <p:sp>
        <p:nvSpPr>
          <p:cNvPr id="62471" name="Rectangle 7"/>
          <p:cNvSpPr>
            <a:spLocks noChangeArrowheads="1"/>
          </p:cNvSpPr>
          <p:nvPr/>
        </p:nvSpPr>
        <p:spPr bwMode="auto">
          <a:xfrm>
            <a:off x="0" y="5006858"/>
            <a:ext cx="9144000" cy="1902059"/>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342900" indent="-342900">
              <a:lnSpc>
                <a:spcPct val="150000"/>
              </a:lnSpc>
              <a:spcBef>
                <a:spcPct val="20000"/>
              </a:spcBef>
              <a:buClr>
                <a:schemeClr val="hlink"/>
              </a:buClr>
              <a:buFont typeface="Wingdings" panose="05000000000000000000" pitchFamily="2" charset="2"/>
              <a:buNone/>
            </a:pPr>
            <a:r>
              <a:rPr lang="zh-TW" altLang="en-US" sz="2400" b="1" dirty="0">
                <a:latin typeface="宋体" panose="02010600030101010101" pitchFamily="2" charset="-122"/>
                <a:ea typeface="宋体" panose="02010600030101010101" pitchFamily="2" charset="-122"/>
                <a:cs typeface="Times New Roman" panose="02020603050405020304" pitchFamily="18" charset="0"/>
              </a:rPr>
              <a:t>（</a:t>
            </a:r>
            <a:r>
              <a:rPr lang="en-US" altLang="zh-TW" sz="2400" b="1" dirty="0">
                <a:latin typeface="宋体" panose="02010600030101010101" pitchFamily="2" charset="-122"/>
                <a:ea typeface="宋体" panose="02010600030101010101" pitchFamily="2" charset="-122"/>
                <a:cs typeface="Times New Roman" panose="02020603050405020304" pitchFamily="18" charset="0"/>
              </a:rPr>
              <a:t>3</a:t>
            </a:r>
            <a:r>
              <a:rPr lang="zh-TW" altLang="en-US" sz="2400" b="1" dirty="0">
                <a:latin typeface="宋体" panose="02010600030101010101" pitchFamily="2" charset="-122"/>
                <a:ea typeface="宋体" panose="02010600030101010101" pitchFamily="2" charset="-122"/>
                <a:cs typeface="Times New Roman" panose="02020603050405020304" pitchFamily="18" charset="0"/>
              </a:rPr>
              <a:t>）蚕粪、蔗叶进入鱼塘</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经过</a:t>
            </a:r>
            <a:r>
              <a:rPr lang="en-US" altLang="zh-TW" sz="2400" b="1" dirty="0" smtClean="0">
                <a:latin typeface="宋体" panose="02010600030101010101" pitchFamily="2" charset="-122"/>
                <a:ea typeface="宋体" panose="02010600030101010101" pitchFamily="2" charset="-122"/>
                <a:cs typeface="Times New Roman" panose="02020603050405020304" pitchFamily="18" charset="0"/>
              </a:rPr>
              <a:t>______</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的</a:t>
            </a:r>
            <a:r>
              <a:rPr lang="zh-TW" altLang="en-US" sz="2400" b="1" dirty="0">
                <a:latin typeface="宋体" panose="02010600030101010101" pitchFamily="2" charset="-122"/>
                <a:ea typeface="宋体" panose="02010600030101010101" pitchFamily="2" charset="-122"/>
                <a:cs typeface="Times New Roman" panose="02020603050405020304" pitchFamily="18" charset="0"/>
              </a:rPr>
              <a:t>作用又被桑蔗基所利用。</a:t>
            </a:r>
            <a:endParaRPr lang="zh-TW" altLang="zh-CN" sz="2400" b="1" dirty="0">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zh-TW" altLang="en-US" sz="2400" b="1" dirty="0">
                <a:latin typeface="宋体" panose="02010600030101010101" pitchFamily="2" charset="-122"/>
                <a:ea typeface="宋体" panose="02010600030101010101" pitchFamily="2" charset="-122"/>
                <a:cs typeface="Times New Roman" panose="02020603050405020304" pitchFamily="18" charset="0"/>
              </a:rPr>
              <a:t>蚕粪中的氨</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经过</a:t>
            </a:r>
            <a:r>
              <a:rPr lang="en-US" altLang="zh-TW" sz="2400" b="1" dirty="0" smtClean="0">
                <a:latin typeface="宋体" panose="02010600030101010101" pitchFamily="2" charset="-122"/>
                <a:ea typeface="宋体" panose="02010600030101010101" pitchFamily="2" charset="-122"/>
                <a:cs typeface="Times New Roman" panose="02020603050405020304" pitchFamily="18" charset="0"/>
              </a:rPr>
              <a:t>__________________</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作用，形成</a:t>
            </a:r>
            <a:r>
              <a:rPr lang="en-US" altLang="zh-TW" sz="2400" b="1" dirty="0" smtClean="0">
                <a:latin typeface="宋体" panose="02010600030101010101" pitchFamily="2" charset="-122"/>
                <a:ea typeface="宋体" panose="02010600030101010101" pitchFamily="2" charset="-122"/>
                <a:cs typeface="Times New Roman" panose="02020603050405020304" pitchFamily="18" charset="0"/>
              </a:rPr>
              <a:t>______________</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zh-CN"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zh-CN"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zh-CN"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zh-CN"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zh-CN"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en-US"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zh-CN" sz="2400" b="1" dirty="0" smtClean="0">
                <a:latin typeface="宋体" panose="02010600030101010101" pitchFamily="2" charset="-122"/>
                <a:ea typeface="宋体" panose="02010600030101010101" pitchFamily="2" charset="-122"/>
                <a:cs typeface="Times New Roman" panose="02020603050405020304" pitchFamily="18" charset="0"/>
              </a:rPr>
              <a:t> </a:t>
            </a:r>
            <a:r>
              <a:rPr lang="zh-TW" altLang="en-US" sz="2400" b="1" dirty="0">
                <a:latin typeface="宋体" panose="02010600030101010101" pitchFamily="2" charset="-122"/>
                <a:ea typeface="宋体" panose="02010600030101010101" pitchFamily="2" charset="-122"/>
                <a:cs typeface="Times New Roman" panose="02020603050405020304" pitchFamily="18" charset="0"/>
              </a:rPr>
              <a:t>被植物吸收。</a:t>
            </a:r>
            <a:endParaRPr lang="zh-TW" altLang="en-US" sz="24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62472" name="Text Box 8"/>
          <p:cNvSpPr txBox="1">
            <a:spLocks noChangeArrowheads="1"/>
          </p:cNvSpPr>
          <p:nvPr/>
        </p:nvSpPr>
        <p:spPr bwMode="auto">
          <a:xfrm>
            <a:off x="332617" y="2068071"/>
            <a:ext cx="1439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CC0000"/>
                </a:solidFill>
                <a:latin typeface="宋体" panose="02010600030101010101" pitchFamily="2" charset="-122"/>
                <a:ea typeface="宋体" panose="02010600030101010101" pitchFamily="2" charset="-122"/>
              </a:rPr>
              <a:t>能量</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
        <p:nvSpPr>
          <p:cNvPr id="62473" name="Text Box 9"/>
          <p:cNvSpPr txBox="1">
            <a:spLocks noChangeArrowheads="1"/>
          </p:cNvSpPr>
          <p:nvPr/>
        </p:nvSpPr>
        <p:spPr bwMode="auto">
          <a:xfrm>
            <a:off x="3528218" y="2059278"/>
            <a:ext cx="3024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CC0000"/>
                </a:solidFill>
                <a:latin typeface="宋体" panose="02010600030101010101" pitchFamily="2" charset="-122"/>
                <a:ea typeface="宋体" panose="02010600030101010101" pitchFamily="2" charset="-122"/>
              </a:rPr>
              <a:t>保持相对稳定</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
        <p:nvSpPr>
          <p:cNvPr id="62474" name="Text Box 10"/>
          <p:cNvSpPr txBox="1">
            <a:spLocks noChangeArrowheads="1"/>
          </p:cNvSpPr>
          <p:nvPr/>
        </p:nvSpPr>
        <p:spPr bwMode="auto">
          <a:xfrm>
            <a:off x="2483768" y="3212976"/>
            <a:ext cx="53292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CC0000"/>
                </a:solidFill>
                <a:latin typeface="宋体" panose="02010600030101010101" pitchFamily="2" charset="-122"/>
                <a:ea typeface="宋体" panose="02010600030101010101" pitchFamily="2" charset="-122"/>
              </a:rPr>
              <a:t>流向对人类最有益的部分 </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
        <p:nvSpPr>
          <p:cNvPr id="62475" name="Text Box 11"/>
          <p:cNvSpPr txBox="1">
            <a:spLocks noChangeArrowheads="1"/>
          </p:cNvSpPr>
          <p:nvPr/>
        </p:nvSpPr>
        <p:spPr bwMode="auto">
          <a:xfrm>
            <a:off x="260411" y="4395754"/>
            <a:ext cx="2016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CC0000"/>
                </a:solidFill>
                <a:latin typeface="宋体" panose="02010600030101010101" pitchFamily="2" charset="-122"/>
                <a:ea typeface="宋体" panose="02010600030101010101" pitchFamily="2" charset="-122"/>
              </a:rPr>
              <a:t>食物链短 </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
        <p:nvSpPr>
          <p:cNvPr id="62476" name="Text Box 12"/>
          <p:cNvSpPr txBox="1">
            <a:spLocks noChangeArrowheads="1"/>
          </p:cNvSpPr>
          <p:nvPr/>
        </p:nvSpPr>
        <p:spPr bwMode="auto">
          <a:xfrm>
            <a:off x="4212059" y="5085184"/>
            <a:ext cx="2016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CC0000"/>
                </a:solidFill>
                <a:latin typeface="宋体" panose="02010600030101010101" pitchFamily="2" charset="-122"/>
                <a:ea typeface="宋体" panose="02010600030101010101" pitchFamily="2" charset="-122"/>
              </a:rPr>
              <a:t>分解者 </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
        <p:nvSpPr>
          <p:cNvPr id="62477" name="Text Box 13"/>
          <p:cNvSpPr txBox="1">
            <a:spLocks noChangeArrowheads="1"/>
          </p:cNvSpPr>
          <p:nvPr/>
        </p:nvSpPr>
        <p:spPr bwMode="auto">
          <a:xfrm>
            <a:off x="2178152" y="5733256"/>
            <a:ext cx="4537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CC0000"/>
                </a:solidFill>
                <a:latin typeface="宋体" panose="02010600030101010101" pitchFamily="2" charset="-122"/>
                <a:ea typeface="宋体" panose="02010600030101010101" pitchFamily="2" charset="-122"/>
              </a:rPr>
              <a:t>硝化细菌的化能合成</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
        <p:nvSpPr>
          <p:cNvPr id="62478" name="Text Box 14"/>
          <p:cNvSpPr txBox="1">
            <a:spLocks noChangeArrowheads="1"/>
          </p:cNvSpPr>
          <p:nvPr/>
        </p:nvSpPr>
        <p:spPr bwMode="auto">
          <a:xfrm>
            <a:off x="6516217" y="5703639"/>
            <a:ext cx="3024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2400" b="1" dirty="0">
                <a:solidFill>
                  <a:srgbClr val="CC0000"/>
                </a:solidFill>
                <a:latin typeface="宋体" panose="02010600030101010101" pitchFamily="2" charset="-122"/>
                <a:ea typeface="宋体" panose="02010600030101010101" pitchFamily="2" charset="-122"/>
              </a:rPr>
              <a:t>亚硝酸盐和硝酸盐</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box(in)">
                                      <p:cBhvr>
                                        <p:cTn id="7" dur="500"/>
                                        <p:tgtEl>
                                          <p:spTgt spid="624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box(in)">
                                      <p:cBhvr>
                                        <p:cTn id="12" dur="500"/>
                                        <p:tgtEl>
                                          <p:spTgt spid="6247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474"/>
                                        </p:tgtEl>
                                        <p:attrNameLst>
                                          <p:attrName>style.visibility</p:attrName>
                                        </p:attrNameLst>
                                      </p:cBhvr>
                                      <p:to>
                                        <p:strVal val="visible"/>
                                      </p:to>
                                    </p:set>
                                    <p:animEffect transition="in" filter="box(in)">
                                      <p:cBhvr>
                                        <p:cTn id="17" dur="500"/>
                                        <p:tgtEl>
                                          <p:spTgt spid="624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2475"/>
                                        </p:tgtEl>
                                        <p:attrNameLst>
                                          <p:attrName>style.visibility</p:attrName>
                                        </p:attrNameLst>
                                      </p:cBhvr>
                                      <p:to>
                                        <p:strVal val="visible"/>
                                      </p:to>
                                    </p:set>
                                    <p:animEffect transition="in" filter="box(in)">
                                      <p:cBhvr>
                                        <p:cTn id="22" dur="500"/>
                                        <p:tgtEl>
                                          <p:spTgt spid="6247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2476"/>
                                        </p:tgtEl>
                                        <p:attrNameLst>
                                          <p:attrName>style.visibility</p:attrName>
                                        </p:attrNameLst>
                                      </p:cBhvr>
                                      <p:to>
                                        <p:strVal val="visible"/>
                                      </p:to>
                                    </p:set>
                                    <p:animEffect transition="in" filter="box(in)">
                                      <p:cBhvr>
                                        <p:cTn id="27" dur="500"/>
                                        <p:tgtEl>
                                          <p:spTgt spid="6247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2477"/>
                                        </p:tgtEl>
                                        <p:attrNameLst>
                                          <p:attrName>style.visibility</p:attrName>
                                        </p:attrNameLst>
                                      </p:cBhvr>
                                      <p:to>
                                        <p:strVal val="visible"/>
                                      </p:to>
                                    </p:set>
                                    <p:animEffect transition="in" filter="box(in)">
                                      <p:cBhvr>
                                        <p:cTn id="32" dur="500"/>
                                        <p:tgtEl>
                                          <p:spTgt spid="6247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2478"/>
                                        </p:tgtEl>
                                        <p:attrNameLst>
                                          <p:attrName>style.visibility</p:attrName>
                                        </p:attrNameLst>
                                      </p:cBhvr>
                                      <p:to>
                                        <p:strVal val="visible"/>
                                      </p:to>
                                    </p:set>
                                    <p:animEffect transition="in" filter="box(in)">
                                      <p:cBhvr>
                                        <p:cTn id="37" dur="500"/>
                                        <p:tgtEl>
                                          <p:spTgt spid="62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P spid="62473" grpId="0"/>
      <p:bldP spid="62474" grpId="0"/>
      <p:bldP spid="62475" grpId="0"/>
      <p:bldP spid="62476" grpId="0"/>
      <p:bldP spid="62477" grpId="0"/>
      <p:bldP spid="6247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50825" y="3284538"/>
            <a:ext cx="9144000" cy="389029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342900" indent="-342900">
              <a:lnSpc>
                <a:spcPct val="150000"/>
              </a:lnSpc>
              <a:spcBef>
                <a:spcPct val="20000"/>
              </a:spcBef>
              <a:buClr>
                <a:schemeClr val="hlink"/>
              </a:buClr>
              <a:buFont typeface="Wingdings" panose="05000000000000000000" pitchFamily="2" charset="2"/>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下图表示一个生态系统，请据图回答下列问题：</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图中除阳光、</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CO</a:t>
            </a:r>
            <a:r>
              <a:rPr lang="en-US" altLang="zh-CN" sz="2400" b="1" baseline="-25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sz="2400" b="1" baseline="-25000" dirty="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b="1" baseline="-25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以外，其余部分</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总称</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为 </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________</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在生物因素中，不可缺少的成分</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_________________</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spcBef>
                <a:spcPct val="20000"/>
              </a:spcBef>
              <a:buClr>
                <a:schemeClr val="hlink"/>
              </a:buClr>
              <a:buFont typeface="Wingdings" panose="05000000000000000000" pitchFamily="2" charset="2"/>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若黄雀重增加</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2g</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，则需至少消耗生产者的</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有机物是</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___</a:t>
            </a:r>
            <a:r>
              <a:rPr lang="zh-CN" altLang="en-US" sz="2400" b="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3491" name="Picture 3" descr="S30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24605" y="1047848"/>
            <a:ext cx="5551651" cy="2274653"/>
          </a:xfrm>
          <a:prstGeom prst="rect">
            <a:avLst/>
          </a:prstGeom>
          <a:noFill/>
          <a:extLst>
            <a:ext uri="{909E8E84-426E-40DD-AFC4-6F175D3DCCD1}">
              <a14:hiddenFill xmlns:a14="http://schemas.microsoft.com/office/drawing/2010/main">
                <a:solidFill>
                  <a:srgbClr val="FFFFFF"/>
                </a:solidFill>
              </a14:hiddenFill>
            </a:ext>
          </a:extLst>
        </p:spPr>
      </p:pic>
      <p:sp>
        <p:nvSpPr>
          <p:cNvPr id="63495" name="Rectangle 7"/>
          <p:cNvSpPr>
            <a:spLocks noChangeArrowheads="1"/>
          </p:cNvSpPr>
          <p:nvPr/>
        </p:nvSpPr>
        <p:spPr bwMode="auto">
          <a:xfrm>
            <a:off x="7596336" y="3990473"/>
            <a:ext cx="1422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dirty="0">
                <a:solidFill>
                  <a:srgbClr val="CC0000"/>
                </a:solidFill>
                <a:latin typeface="宋体" panose="02010600030101010101" pitchFamily="2" charset="-122"/>
                <a:ea typeface="宋体" panose="02010600030101010101" pitchFamily="2" charset="-122"/>
              </a:rPr>
              <a:t>生物群落</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
        <p:nvSpPr>
          <p:cNvPr id="63496" name="Rectangle 8"/>
          <p:cNvSpPr>
            <a:spLocks noChangeArrowheads="1"/>
          </p:cNvSpPr>
          <p:nvPr/>
        </p:nvSpPr>
        <p:spPr bwMode="auto">
          <a:xfrm>
            <a:off x="5364088" y="4623519"/>
            <a:ext cx="2350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dirty="0">
                <a:solidFill>
                  <a:srgbClr val="CC0000"/>
                </a:solidFill>
                <a:latin typeface="宋体" panose="02010600030101010101" pitchFamily="2" charset="-122"/>
                <a:ea typeface="宋体" panose="02010600030101010101" pitchFamily="2" charset="-122"/>
              </a:rPr>
              <a:t>绿色植物和细菌</a:t>
            </a:r>
            <a:endParaRPr kumimoji="1" lang="zh-CN" altLang="en-US" sz="2400" b="1" dirty="0">
              <a:solidFill>
                <a:srgbClr val="CC0000"/>
              </a:solidFill>
              <a:latin typeface="宋体" panose="02010600030101010101" pitchFamily="2" charset="-122"/>
              <a:ea typeface="宋体" panose="02010600030101010101" pitchFamily="2" charset="-122"/>
            </a:endParaRPr>
          </a:p>
        </p:txBody>
      </p:sp>
      <p:sp>
        <p:nvSpPr>
          <p:cNvPr id="63497" name="Rectangle 9"/>
          <p:cNvSpPr>
            <a:spLocks noChangeArrowheads="1"/>
          </p:cNvSpPr>
          <p:nvPr/>
        </p:nvSpPr>
        <p:spPr bwMode="auto">
          <a:xfrm>
            <a:off x="7365769" y="5271591"/>
            <a:ext cx="8066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dirty="0">
                <a:solidFill>
                  <a:srgbClr val="CC0000"/>
                </a:solidFill>
                <a:latin typeface="宋体" panose="02010600030101010101" pitchFamily="2" charset="-122"/>
                <a:ea typeface="宋体" panose="02010600030101010101" pitchFamily="2" charset="-122"/>
              </a:rPr>
              <a:t>250</a:t>
            </a:r>
            <a:r>
              <a:rPr kumimoji="1" lang="en-US" altLang="zh-CN" sz="2400" b="1" dirty="0">
                <a:latin typeface="宋体" panose="02010600030101010101" pitchFamily="2" charset="-122"/>
                <a:ea typeface="宋体" panose="02010600030101010101" pitchFamily="2" charset="-122"/>
              </a:rPr>
              <a:t> </a:t>
            </a:r>
            <a:endParaRPr kumimoji="1" lang="en-US" altLang="zh-CN" sz="2400" b="1"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box(in)">
                                      <p:cBhvr>
                                        <p:cTn id="7" dur="500"/>
                                        <p:tgtEl>
                                          <p:spTgt spid="634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6"/>
                                        </p:tgtEl>
                                        <p:attrNameLst>
                                          <p:attrName>style.visibility</p:attrName>
                                        </p:attrNameLst>
                                      </p:cBhvr>
                                      <p:to>
                                        <p:strVal val="visible"/>
                                      </p:to>
                                    </p:set>
                                    <p:animEffect transition="in" filter="box(in)">
                                      <p:cBhvr>
                                        <p:cTn id="12" dur="500"/>
                                        <p:tgtEl>
                                          <p:spTgt spid="6349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3497"/>
                                        </p:tgtEl>
                                        <p:attrNameLst>
                                          <p:attrName>style.visibility</p:attrName>
                                        </p:attrNameLst>
                                      </p:cBhvr>
                                      <p:to>
                                        <p:strVal val="visible"/>
                                      </p:to>
                                    </p:set>
                                    <p:animEffect transition="in" filter="box(in)">
                                      <p:cBhvr>
                                        <p:cTn id="17"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p:bldP spid="63496" grpId="0"/>
      <p:bldP spid="6349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0" y="332656"/>
            <a:ext cx="6468437"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spcBef>
                <a:spcPct val="50000"/>
              </a:spcBef>
              <a:defRPr sz="2800" b="1">
                <a:latin typeface="幼圆" panose="02010509060101010101" pitchFamily="49" charset="-122"/>
                <a:ea typeface="幼圆" panose="02010509060101010101" pitchFamily="49"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zh-CN" dirty="0"/>
              <a:t>2</a:t>
            </a:r>
            <a:r>
              <a:rPr lang="zh-CN" altLang="en-US" dirty="0"/>
              <a:t>、能量流动分析：流经一个种群的情况</a:t>
            </a:r>
            <a:endParaRPr lang="zh-CN" altLang="en-US" dirty="0"/>
          </a:p>
        </p:txBody>
      </p:sp>
      <p:sp>
        <p:nvSpPr>
          <p:cNvPr id="11267" name="TextBox 4"/>
          <p:cNvSpPr txBox="1">
            <a:spLocks noChangeArrowheads="1"/>
          </p:cNvSpPr>
          <p:nvPr/>
        </p:nvSpPr>
        <p:spPr bwMode="auto">
          <a:xfrm>
            <a:off x="199549" y="2852366"/>
            <a:ext cx="1606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能量输入</a:t>
            </a:r>
            <a:endParaRPr lang="zh-CN" altLang="en-US" sz="2800" b="1">
              <a:effectLst>
                <a:outerShdw blurRad="38100" dist="38100" dir="2700000" algn="tl">
                  <a:srgbClr val="C0C0C0"/>
                </a:outerShdw>
              </a:effectLst>
              <a:latin typeface="Times New Roman" panose="02020603050405020304"/>
              <a:ea typeface="华文宋体" panose="02010600040101010101" pitchFamily="2" charset="-122"/>
            </a:endParaRPr>
          </a:p>
        </p:txBody>
      </p:sp>
      <p:grpSp>
        <p:nvGrpSpPr>
          <p:cNvPr id="11268" name="Group 4"/>
          <p:cNvGrpSpPr/>
          <p:nvPr/>
        </p:nvGrpSpPr>
        <p:grpSpPr bwMode="auto">
          <a:xfrm>
            <a:off x="3004662" y="2753941"/>
            <a:ext cx="1487487" cy="693737"/>
            <a:chOff x="0" y="0"/>
            <a:chExt cx="937" cy="437"/>
          </a:xfrm>
        </p:grpSpPr>
        <p:pic>
          <p:nvPicPr>
            <p:cNvPr id="11269" name="TextBox 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37"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78" y="62"/>
              <a:ext cx="7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个体</a:t>
              </a:r>
              <a:r>
                <a:rPr lang="en-US" altLang="zh-CN" sz="2800" b="1">
                  <a:effectLst>
                    <a:outerShdw blurRad="38100" dist="38100" dir="2700000" algn="tl">
                      <a:srgbClr val="C0C0C0"/>
                    </a:outerShdw>
                  </a:effectLst>
                  <a:latin typeface="Times New Roman" panose="02020603050405020304"/>
                  <a:ea typeface="华文宋体" panose="02010600040101010101" pitchFamily="2" charset="-122"/>
                </a:rPr>
                <a:t>2</a:t>
              </a:r>
              <a:endParaRPr lang="en-US" altLang="zh-CN" sz="2800" b="1">
                <a:effectLst>
                  <a:outerShdw blurRad="38100" dist="38100" dir="2700000" algn="tl">
                    <a:srgbClr val="C0C0C0"/>
                  </a:outerShdw>
                </a:effectLst>
                <a:latin typeface="Times New Roman" panose="02020603050405020304"/>
                <a:ea typeface="华文宋体" panose="02010600040101010101" pitchFamily="2" charset="-122"/>
              </a:endParaRPr>
            </a:p>
          </p:txBody>
        </p:sp>
      </p:grpSp>
      <p:grpSp>
        <p:nvGrpSpPr>
          <p:cNvPr id="11271" name="Group 7"/>
          <p:cNvGrpSpPr/>
          <p:nvPr/>
        </p:nvGrpSpPr>
        <p:grpSpPr bwMode="auto">
          <a:xfrm>
            <a:off x="3004662" y="1541091"/>
            <a:ext cx="1487487" cy="693737"/>
            <a:chOff x="0" y="0"/>
            <a:chExt cx="937" cy="437"/>
          </a:xfrm>
        </p:grpSpPr>
        <p:pic>
          <p:nvPicPr>
            <p:cNvPr id="11272" name="TextBox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7"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9"/>
            <p:cNvSpPr txBox="1">
              <a:spLocks noChangeArrowheads="1"/>
            </p:cNvSpPr>
            <p:nvPr/>
          </p:nvSpPr>
          <p:spPr bwMode="auto">
            <a:xfrm>
              <a:off x="78" y="61"/>
              <a:ext cx="7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个体</a:t>
              </a:r>
              <a:r>
                <a:rPr lang="en-US" altLang="zh-CN" sz="2800" b="1">
                  <a:effectLst>
                    <a:outerShdw blurRad="38100" dist="38100" dir="2700000" algn="tl">
                      <a:srgbClr val="C0C0C0"/>
                    </a:outerShdw>
                  </a:effectLst>
                  <a:latin typeface="Times New Roman" panose="02020603050405020304"/>
                  <a:ea typeface="华文宋体" panose="02010600040101010101" pitchFamily="2" charset="-122"/>
                </a:rPr>
                <a:t>1</a:t>
              </a:r>
              <a:endParaRPr lang="en-US" altLang="zh-CN" sz="2800" b="1">
                <a:effectLst>
                  <a:outerShdw blurRad="38100" dist="38100" dir="2700000" algn="tl">
                    <a:srgbClr val="C0C0C0"/>
                  </a:outerShdw>
                </a:effectLst>
                <a:latin typeface="Times New Roman" panose="02020603050405020304"/>
                <a:ea typeface="华文宋体" panose="02010600040101010101" pitchFamily="2" charset="-122"/>
              </a:endParaRPr>
            </a:p>
          </p:txBody>
        </p:sp>
      </p:grpSp>
      <p:grpSp>
        <p:nvGrpSpPr>
          <p:cNvPr id="11274" name="Group 10"/>
          <p:cNvGrpSpPr/>
          <p:nvPr/>
        </p:nvGrpSpPr>
        <p:grpSpPr bwMode="auto">
          <a:xfrm>
            <a:off x="3004662" y="4089028"/>
            <a:ext cx="1487487" cy="693738"/>
            <a:chOff x="0" y="0"/>
            <a:chExt cx="937" cy="437"/>
          </a:xfrm>
        </p:grpSpPr>
        <p:pic>
          <p:nvPicPr>
            <p:cNvPr id="11275" name="TextBox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37"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2"/>
            <p:cNvSpPr txBox="1">
              <a:spLocks noChangeArrowheads="1"/>
            </p:cNvSpPr>
            <p:nvPr/>
          </p:nvSpPr>
          <p:spPr bwMode="auto">
            <a:xfrm>
              <a:off x="78" y="61"/>
              <a:ext cx="7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个体</a:t>
              </a:r>
              <a:r>
                <a:rPr lang="en-US" altLang="zh-CN" sz="2800" b="1">
                  <a:effectLst>
                    <a:outerShdw blurRad="38100" dist="38100" dir="2700000" algn="tl">
                      <a:srgbClr val="C0C0C0"/>
                    </a:outerShdw>
                  </a:effectLst>
                  <a:latin typeface="Times New Roman" panose="02020603050405020304"/>
                  <a:ea typeface="华文宋体" panose="02010600040101010101" pitchFamily="2" charset="-122"/>
                </a:rPr>
                <a:t>3</a:t>
              </a:r>
              <a:endParaRPr lang="en-US" altLang="zh-CN" sz="2800" b="1">
                <a:effectLst>
                  <a:outerShdw blurRad="38100" dist="38100" dir="2700000" algn="tl">
                    <a:srgbClr val="C0C0C0"/>
                  </a:outerShdw>
                </a:effectLst>
                <a:latin typeface="Times New Roman" panose="02020603050405020304"/>
                <a:ea typeface="华文宋体" panose="02010600040101010101" pitchFamily="2" charset="-122"/>
              </a:endParaRPr>
            </a:p>
          </p:txBody>
        </p:sp>
      </p:grpSp>
      <p:grpSp>
        <p:nvGrpSpPr>
          <p:cNvPr id="11277" name="Group 13"/>
          <p:cNvGrpSpPr/>
          <p:nvPr/>
        </p:nvGrpSpPr>
        <p:grpSpPr bwMode="auto">
          <a:xfrm>
            <a:off x="2229962" y="5209803"/>
            <a:ext cx="1970087" cy="768350"/>
            <a:chOff x="0" y="0"/>
            <a:chExt cx="1241" cy="484"/>
          </a:xfrm>
        </p:grpSpPr>
        <p:pic>
          <p:nvPicPr>
            <p:cNvPr id="11278" name="TextBox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41"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15"/>
            <p:cNvSpPr txBox="1">
              <a:spLocks noChangeArrowheads="1"/>
            </p:cNvSpPr>
            <p:nvPr/>
          </p:nvSpPr>
          <p:spPr bwMode="auto">
            <a:xfrm>
              <a:off x="808" y="90"/>
              <a:ext cx="38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zh-CN" sz="2800" b="1">
                  <a:effectLst>
                    <a:outerShdw blurRad="38100" dist="38100" dir="2700000" algn="tl">
                      <a:srgbClr val="C0C0C0"/>
                    </a:outerShdw>
                  </a:effectLst>
                  <a:latin typeface="Times New Roman" panose="02020603050405020304"/>
                  <a:ea typeface="华文宋体" panose="02010600040101010101" pitchFamily="2" charset="-122"/>
                </a:rPr>
                <a:t>....</a:t>
              </a:r>
              <a:endParaRPr lang="en-US" altLang="zh-CN" sz="2800" b="1">
                <a:effectLst>
                  <a:outerShdw blurRad="38100" dist="38100" dir="2700000" algn="tl">
                    <a:srgbClr val="C0C0C0"/>
                  </a:outerShdw>
                </a:effectLst>
                <a:latin typeface="Times New Roman" panose="02020603050405020304"/>
                <a:ea typeface="华文宋体" panose="02010600040101010101" pitchFamily="2" charset="-122"/>
              </a:endParaRPr>
            </a:p>
          </p:txBody>
        </p:sp>
      </p:grpSp>
      <p:sp>
        <p:nvSpPr>
          <p:cNvPr id="11280" name="TextBox 9"/>
          <p:cNvSpPr txBox="1">
            <a:spLocks noChangeArrowheads="1"/>
          </p:cNvSpPr>
          <p:nvPr/>
        </p:nvSpPr>
        <p:spPr bwMode="auto">
          <a:xfrm>
            <a:off x="4914424" y="1566491"/>
            <a:ext cx="3028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储存在体内的能量</a:t>
            </a:r>
            <a:endParaRPr lang="zh-CN" altLang="en-US" sz="2800" b="1">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11281" name="TextBox 10"/>
          <p:cNvSpPr txBox="1">
            <a:spLocks noChangeArrowheads="1"/>
          </p:cNvSpPr>
          <p:nvPr/>
        </p:nvSpPr>
        <p:spPr bwMode="auto">
          <a:xfrm>
            <a:off x="4557237" y="2209428"/>
            <a:ext cx="3384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dirty="0">
                <a:effectLst>
                  <a:outerShdw blurRad="38100" dist="38100" dir="2700000" algn="tl">
                    <a:srgbClr val="C0C0C0"/>
                  </a:outerShdw>
                </a:effectLst>
                <a:latin typeface="Times New Roman" panose="02020603050405020304"/>
                <a:ea typeface="华文宋体" panose="02010600040101010101" pitchFamily="2" charset="-122"/>
              </a:rPr>
              <a:t>呼吸作用散失的能量</a:t>
            </a:r>
            <a:endParaRPr lang="zh-CN" altLang="en-US" sz="2800" b="1" dirty="0">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11282" name="TextBox 11"/>
          <p:cNvSpPr txBox="1">
            <a:spLocks noChangeArrowheads="1"/>
          </p:cNvSpPr>
          <p:nvPr/>
        </p:nvSpPr>
        <p:spPr bwMode="auto">
          <a:xfrm>
            <a:off x="4914424" y="2852366"/>
            <a:ext cx="3028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储存在体内的能量</a:t>
            </a:r>
            <a:endParaRPr lang="zh-CN" altLang="en-US" sz="2800" b="1">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11283" name="TextBox 12"/>
          <p:cNvSpPr txBox="1">
            <a:spLocks noChangeArrowheads="1"/>
          </p:cNvSpPr>
          <p:nvPr/>
        </p:nvSpPr>
        <p:spPr bwMode="auto">
          <a:xfrm>
            <a:off x="4557237" y="3423866"/>
            <a:ext cx="3384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呼吸作用散失的能量</a:t>
            </a:r>
            <a:endParaRPr lang="zh-CN" altLang="en-US" sz="2800" b="1">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11284" name="TextBox 13"/>
          <p:cNvSpPr txBox="1">
            <a:spLocks noChangeArrowheads="1"/>
          </p:cNvSpPr>
          <p:nvPr/>
        </p:nvSpPr>
        <p:spPr bwMode="auto">
          <a:xfrm>
            <a:off x="4914424" y="4185866"/>
            <a:ext cx="3028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储存在体内的能量</a:t>
            </a:r>
            <a:endParaRPr lang="zh-CN" altLang="en-US" sz="2800" b="1">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11285" name="TextBox 14"/>
          <p:cNvSpPr txBox="1">
            <a:spLocks noChangeArrowheads="1"/>
          </p:cNvSpPr>
          <p:nvPr/>
        </p:nvSpPr>
        <p:spPr bwMode="auto">
          <a:xfrm>
            <a:off x="4628674" y="4781178"/>
            <a:ext cx="3384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呼吸作用散失的能量</a:t>
            </a:r>
            <a:endParaRPr lang="zh-CN" altLang="en-US" sz="2800" b="1">
              <a:effectLst>
                <a:outerShdw blurRad="38100" dist="38100" dir="2700000" algn="tl">
                  <a:srgbClr val="C0C0C0"/>
                </a:outerShdw>
              </a:effectLst>
              <a:latin typeface="Times New Roman" panose="02020603050405020304"/>
              <a:ea typeface="华文宋体" panose="02010600040101010101" pitchFamily="2" charset="-122"/>
            </a:endParaRPr>
          </a:p>
        </p:txBody>
      </p:sp>
      <p:cxnSp>
        <p:nvCxnSpPr>
          <p:cNvPr id="11286" name="直接箭头连接符 16"/>
          <p:cNvCxnSpPr>
            <a:cxnSpLocks noChangeShapeType="1"/>
            <a:stCxn id="11267" idx="3"/>
          </p:cNvCxnSpPr>
          <p:nvPr/>
        </p:nvCxnSpPr>
        <p:spPr bwMode="auto">
          <a:xfrm flipV="1">
            <a:off x="1806099" y="1922091"/>
            <a:ext cx="1236663" cy="1190625"/>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87" name="直接箭头连接符 18"/>
          <p:cNvCxnSpPr>
            <a:cxnSpLocks noChangeShapeType="1"/>
          </p:cNvCxnSpPr>
          <p:nvPr/>
        </p:nvCxnSpPr>
        <p:spPr bwMode="auto">
          <a:xfrm>
            <a:off x="1842612" y="3138116"/>
            <a:ext cx="1000125" cy="1587"/>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88" name="直接箭头连接符 20"/>
          <p:cNvCxnSpPr>
            <a:cxnSpLocks noChangeShapeType="1"/>
            <a:stCxn id="11267" idx="3"/>
          </p:cNvCxnSpPr>
          <p:nvPr/>
        </p:nvCxnSpPr>
        <p:spPr bwMode="auto">
          <a:xfrm>
            <a:off x="1806099" y="3112716"/>
            <a:ext cx="1308100" cy="1333500"/>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89" name="直接箭头连接符 22"/>
          <p:cNvCxnSpPr>
            <a:cxnSpLocks noChangeShapeType="1"/>
            <a:stCxn id="11267" idx="3"/>
          </p:cNvCxnSpPr>
          <p:nvPr/>
        </p:nvCxnSpPr>
        <p:spPr bwMode="auto">
          <a:xfrm>
            <a:off x="1806099" y="3112716"/>
            <a:ext cx="1522413" cy="2309812"/>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90" name="直接箭头连接符 45"/>
          <p:cNvCxnSpPr>
            <a:cxnSpLocks noChangeShapeType="1"/>
          </p:cNvCxnSpPr>
          <p:nvPr/>
        </p:nvCxnSpPr>
        <p:spPr bwMode="auto">
          <a:xfrm>
            <a:off x="4414362" y="1852241"/>
            <a:ext cx="571500" cy="1587"/>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91" name="直接箭头连接符 47"/>
          <p:cNvCxnSpPr>
            <a:cxnSpLocks noChangeShapeType="1"/>
            <a:endCxn id="11281" idx="1"/>
          </p:cNvCxnSpPr>
          <p:nvPr/>
        </p:nvCxnSpPr>
        <p:spPr bwMode="auto">
          <a:xfrm>
            <a:off x="3628549" y="2207841"/>
            <a:ext cx="928688" cy="261937"/>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92" name="直接箭头连接符 49"/>
          <p:cNvCxnSpPr>
            <a:cxnSpLocks noChangeShapeType="1"/>
          </p:cNvCxnSpPr>
          <p:nvPr/>
        </p:nvCxnSpPr>
        <p:spPr bwMode="auto">
          <a:xfrm>
            <a:off x="4414362" y="3066678"/>
            <a:ext cx="571500" cy="1588"/>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93" name="直接箭头连接符 51"/>
          <p:cNvCxnSpPr>
            <a:cxnSpLocks noChangeShapeType="1"/>
            <a:endCxn id="11283" idx="1"/>
          </p:cNvCxnSpPr>
          <p:nvPr/>
        </p:nvCxnSpPr>
        <p:spPr bwMode="auto">
          <a:xfrm>
            <a:off x="3699987" y="3422278"/>
            <a:ext cx="857250" cy="261938"/>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94" name="直接箭头连接符 53"/>
          <p:cNvCxnSpPr>
            <a:cxnSpLocks noChangeShapeType="1"/>
          </p:cNvCxnSpPr>
          <p:nvPr/>
        </p:nvCxnSpPr>
        <p:spPr bwMode="auto">
          <a:xfrm>
            <a:off x="4342924" y="4423991"/>
            <a:ext cx="642938" cy="1587"/>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cxnSp>
        <p:nvCxnSpPr>
          <p:cNvPr id="11295" name="直接箭头连接符 55"/>
          <p:cNvCxnSpPr>
            <a:cxnSpLocks noChangeShapeType="1"/>
            <a:endCxn id="11285" idx="1"/>
          </p:cNvCxnSpPr>
          <p:nvPr/>
        </p:nvCxnSpPr>
        <p:spPr bwMode="auto">
          <a:xfrm>
            <a:off x="3771424" y="4779591"/>
            <a:ext cx="857250" cy="261937"/>
          </a:xfrm>
          <a:prstGeom prst="straightConnector1">
            <a:avLst/>
          </a:prstGeom>
          <a:noFill/>
          <a:ln w="28575">
            <a:solidFill>
              <a:srgbClr val="FF7F7F"/>
            </a:solidFill>
            <a:round/>
            <a:tailEnd type="triangle" w="med" len="lg"/>
          </a:ln>
          <a:extLst>
            <a:ext uri="{909E8E84-426E-40DD-AFC4-6F175D3DCCD1}">
              <a14:hiddenFill xmlns:a14="http://schemas.microsoft.com/office/drawing/2010/main">
                <a:noFill/>
              </a14:hiddenFill>
            </a:ext>
          </a:extLst>
        </p:spPr>
      </p:cxnSp>
      <p:grpSp>
        <p:nvGrpSpPr>
          <p:cNvPr id="11296" name="Group 32"/>
          <p:cNvGrpSpPr/>
          <p:nvPr/>
        </p:nvGrpSpPr>
        <p:grpSpPr bwMode="auto">
          <a:xfrm>
            <a:off x="2858612" y="2649166"/>
            <a:ext cx="1633537" cy="854075"/>
            <a:chOff x="0" y="0"/>
            <a:chExt cx="1029" cy="538"/>
          </a:xfrm>
        </p:grpSpPr>
        <p:pic>
          <p:nvPicPr>
            <p:cNvPr id="11297" name="TextBox 5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29"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4"/>
            <p:cNvSpPr txBox="1">
              <a:spLocks noChangeArrowheads="1"/>
            </p:cNvSpPr>
            <p:nvPr/>
          </p:nvSpPr>
          <p:spPr bwMode="auto">
            <a:xfrm>
              <a:off x="80" y="83"/>
              <a:ext cx="85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sz="3600" b="1">
                  <a:effectLst>
                    <a:outerShdw blurRad="38100" dist="38100" dir="2700000" algn="tl">
                      <a:srgbClr val="C0C0C0"/>
                    </a:outerShdw>
                  </a:effectLst>
                  <a:latin typeface="Times New Roman" panose="02020603050405020304"/>
                  <a:ea typeface="华文宋体" panose="02010600040101010101" pitchFamily="2" charset="-122"/>
                </a:rPr>
                <a:t>种群</a:t>
              </a:r>
              <a:endParaRPr lang="zh-CN" altLang="en-US" sz="3600" b="1">
                <a:effectLst>
                  <a:outerShdw blurRad="38100" dist="38100" dir="2700000" algn="tl">
                    <a:srgbClr val="C0C0C0"/>
                  </a:outerShdw>
                </a:effectLst>
                <a:latin typeface="Times New Roman" panose="02020603050405020304"/>
                <a:ea typeface="华文宋体" panose="02010600040101010101" pitchFamily="2" charset="-122"/>
              </a:endParaRPr>
            </a:p>
          </p:txBody>
        </p:sp>
      </p:grpSp>
      <p:sp>
        <p:nvSpPr>
          <p:cNvPr id="11299" name="TextBox 58"/>
          <p:cNvSpPr txBox="1">
            <a:spLocks noChangeArrowheads="1"/>
          </p:cNvSpPr>
          <p:nvPr/>
        </p:nvSpPr>
        <p:spPr bwMode="auto">
          <a:xfrm>
            <a:off x="4985862" y="2852366"/>
            <a:ext cx="1606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dirty="0">
                <a:effectLst>
                  <a:outerShdw blurRad="38100" dist="38100" dir="2700000" algn="tl">
                    <a:srgbClr val="C0C0C0"/>
                  </a:outerShdw>
                </a:effectLst>
                <a:latin typeface="Times New Roman" panose="02020603050405020304"/>
                <a:ea typeface="华文宋体" panose="02010600040101010101" pitchFamily="2" charset="-122"/>
              </a:rPr>
              <a:t>能量储存</a:t>
            </a:r>
            <a:endParaRPr lang="zh-CN" altLang="en-US" sz="2800" b="1" dirty="0">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11300" name="TextBox 59"/>
          <p:cNvSpPr txBox="1">
            <a:spLocks noChangeArrowheads="1"/>
          </p:cNvSpPr>
          <p:nvPr/>
        </p:nvSpPr>
        <p:spPr bwMode="auto">
          <a:xfrm>
            <a:off x="4628674" y="3423866"/>
            <a:ext cx="1606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800" b="1">
                <a:effectLst>
                  <a:outerShdw blurRad="38100" dist="38100" dir="2700000" algn="tl">
                    <a:srgbClr val="C0C0C0"/>
                  </a:outerShdw>
                </a:effectLst>
                <a:latin typeface="Times New Roman" panose="02020603050405020304"/>
                <a:ea typeface="华文宋体" panose="02010600040101010101" pitchFamily="2" charset="-122"/>
              </a:rPr>
              <a:t>能量散失</a:t>
            </a:r>
            <a:endParaRPr lang="zh-CN" altLang="en-US" sz="2800" b="1">
              <a:effectLst>
                <a:outerShdw blurRad="38100" dist="38100" dir="2700000" algn="tl">
                  <a:srgbClr val="C0C0C0"/>
                </a:outerShdw>
              </a:effectLst>
              <a:latin typeface="Times New Roman" panose="02020603050405020304"/>
              <a:ea typeface="华文宋体" panose="02010600040101010101" pitchFamily="2" charset="-122"/>
            </a:endParaRPr>
          </a:p>
        </p:txBody>
      </p:sp>
      <p:sp>
        <p:nvSpPr>
          <p:cNvPr id="11301" name="TextBox 28"/>
          <p:cNvSpPr txBox="1">
            <a:spLocks noChangeArrowheads="1"/>
          </p:cNvSpPr>
          <p:nvPr/>
        </p:nvSpPr>
        <p:spPr bwMode="auto">
          <a:xfrm>
            <a:off x="899592" y="5805264"/>
            <a:ext cx="6494085"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2400" b="1" dirty="0">
                <a:effectLst>
                  <a:outerShdw blurRad="38100" dist="38100" dir="2700000" algn="tl">
                    <a:srgbClr val="C0C0C0"/>
                  </a:outerShdw>
                </a:effectLst>
                <a:latin typeface="Times New Roman" panose="02020603050405020304"/>
                <a:ea typeface="华文宋体" panose="02010600040101010101" pitchFamily="2" charset="-122"/>
              </a:rPr>
              <a:t>生态系统的能量流动是以“</a:t>
            </a:r>
            <a:r>
              <a:rPr lang="zh-CN" altLang="en-US" sz="3600" b="1" dirty="0">
                <a:solidFill>
                  <a:srgbClr val="FF0000"/>
                </a:solidFill>
                <a:effectLst>
                  <a:outerShdw blurRad="38100" dist="38100" dir="2700000" algn="tl">
                    <a:srgbClr val="C0C0C0"/>
                  </a:outerShdw>
                </a:effectLst>
                <a:latin typeface="Times New Roman" panose="02020603050405020304"/>
                <a:ea typeface="华文宋体" panose="02010600040101010101" pitchFamily="2" charset="-122"/>
              </a:rPr>
              <a:t>营养级</a:t>
            </a:r>
            <a:r>
              <a:rPr lang="zh-CN" altLang="en-US" sz="2400" b="1" dirty="0">
                <a:effectLst>
                  <a:outerShdw blurRad="38100" dist="38100" dir="2700000" algn="tl">
                    <a:srgbClr val="C0C0C0"/>
                  </a:outerShdw>
                </a:effectLst>
                <a:latin typeface="Times New Roman" panose="02020603050405020304"/>
                <a:ea typeface="华文宋体" panose="02010600040101010101" pitchFamily="2" charset="-122"/>
              </a:rPr>
              <a:t>”为单位</a:t>
            </a:r>
            <a:endParaRPr lang="zh-CN" altLang="en-US" sz="2400" b="1" dirty="0">
              <a:effectLst>
                <a:outerShdw blurRad="38100" dist="38100" dir="2700000" algn="tl">
                  <a:srgbClr val="C0C0C0"/>
                </a:outerShdw>
              </a:effectLst>
              <a:latin typeface="Times New Roman" panose="02020603050405020304"/>
              <a:ea typeface="华文宋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left)">
                                      <p:cBhvr>
                                        <p:cTn id="12" dur="500"/>
                                        <p:tgtEl>
                                          <p:spTgt spid="11267"/>
                                        </p:tgtEl>
                                      </p:cBhvr>
                                    </p:animEffect>
                                  </p:childTnLst>
                                </p:cTn>
                              </p:par>
                              <p:par>
                                <p:cTn id="13" presetID="22" presetClass="entr" presetSubtype="8"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left)">
                                      <p:cBhvr>
                                        <p:cTn id="15" dur="500"/>
                                        <p:tgtEl>
                                          <p:spTgt spid="11268"/>
                                        </p:tgtEl>
                                      </p:cBhvr>
                                    </p:animEffect>
                                  </p:childTnLst>
                                </p:cTn>
                              </p:par>
                              <p:par>
                                <p:cTn id="16" presetID="22" presetClass="entr" presetSubtype="8" fill="hold" nodeType="withEffect">
                                  <p:stCondLst>
                                    <p:cond delay="0"/>
                                  </p:stCondLst>
                                  <p:childTnLst>
                                    <p:set>
                                      <p:cBhvr>
                                        <p:cTn id="17" dur="1" fill="hold">
                                          <p:stCondLst>
                                            <p:cond delay="0"/>
                                          </p:stCondLst>
                                        </p:cTn>
                                        <p:tgtEl>
                                          <p:spTgt spid="11271"/>
                                        </p:tgtEl>
                                        <p:attrNameLst>
                                          <p:attrName>style.visibility</p:attrName>
                                        </p:attrNameLst>
                                      </p:cBhvr>
                                      <p:to>
                                        <p:strVal val="visible"/>
                                      </p:to>
                                    </p:set>
                                    <p:animEffect transition="in" filter="wipe(left)">
                                      <p:cBhvr>
                                        <p:cTn id="18" dur="500"/>
                                        <p:tgtEl>
                                          <p:spTgt spid="11271"/>
                                        </p:tgtEl>
                                      </p:cBhvr>
                                    </p:animEffect>
                                  </p:childTnLst>
                                </p:cTn>
                              </p:par>
                              <p:par>
                                <p:cTn id="19" presetID="22" presetClass="entr" presetSubtype="8" fill="hold" nodeType="withEffect">
                                  <p:stCondLst>
                                    <p:cond delay="0"/>
                                  </p:stCondLst>
                                  <p:childTnLst>
                                    <p:set>
                                      <p:cBhvr>
                                        <p:cTn id="20" dur="1" fill="hold">
                                          <p:stCondLst>
                                            <p:cond delay="0"/>
                                          </p:stCondLst>
                                        </p:cTn>
                                        <p:tgtEl>
                                          <p:spTgt spid="11274"/>
                                        </p:tgtEl>
                                        <p:attrNameLst>
                                          <p:attrName>style.visibility</p:attrName>
                                        </p:attrNameLst>
                                      </p:cBhvr>
                                      <p:to>
                                        <p:strVal val="visible"/>
                                      </p:to>
                                    </p:set>
                                    <p:animEffect transition="in" filter="wipe(left)">
                                      <p:cBhvr>
                                        <p:cTn id="21" dur="500"/>
                                        <p:tgtEl>
                                          <p:spTgt spid="11274"/>
                                        </p:tgtEl>
                                      </p:cBhvr>
                                    </p:animEffect>
                                  </p:childTnLst>
                                </p:cTn>
                              </p:par>
                              <p:par>
                                <p:cTn id="22" presetID="22" presetClass="entr" presetSubtype="8" fill="hold" nodeType="withEffect">
                                  <p:stCondLst>
                                    <p:cond delay="0"/>
                                  </p:stCondLst>
                                  <p:childTnLst>
                                    <p:set>
                                      <p:cBhvr>
                                        <p:cTn id="23" dur="1" fill="hold">
                                          <p:stCondLst>
                                            <p:cond delay="0"/>
                                          </p:stCondLst>
                                        </p:cTn>
                                        <p:tgtEl>
                                          <p:spTgt spid="11277"/>
                                        </p:tgtEl>
                                        <p:attrNameLst>
                                          <p:attrName>style.visibility</p:attrName>
                                        </p:attrNameLst>
                                      </p:cBhvr>
                                      <p:to>
                                        <p:strVal val="visible"/>
                                      </p:to>
                                    </p:set>
                                    <p:animEffect transition="in" filter="wipe(left)">
                                      <p:cBhvr>
                                        <p:cTn id="24" dur="500"/>
                                        <p:tgtEl>
                                          <p:spTgt spid="1127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280"/>
                                        </p:tgtEl>
                                        <p:attrNameLst>
                                          <p:attrName>style.visibility</p:attrName>
                                        </p:attrNameLst>
                                      </p:cBhvr>
                                      <p:to>
                                        <p:strVal val="visible"/>
                                      </p:to>
                                    </p:set>
                                    <p:animEffect transition="in" filter="wipe(left)">
                                      <p:cBhvr>
                                        <p:cTn id="27" dur="500"/>
                                        <p:tgtEl>
                                          <p:spTgt spid="1128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281"/>
                                        </p:tgtEl>
                                        <p:attrNameLst>
                                          <p:attrName>style.visibility</p:attrName>
                                        </p:attrNameLst>
                                      </p:cBhvr>
                                      <p:to>
                                        <p:strVal val="visible"/>
                                      </p:to>
                                    </p:set>
                                    <p:animEffect transition="in" filter="wipe(left)">
                                      <p:cBhvr>
                                        <p:cTn id="30" dur="500"/>
                                        <p:tgtEl>
                                          <p:spTgt spid="1128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282"/>
                                        </p:tgtEl>
                                        <p:attrNameLst>
                                          <p:attrName>style.visibility</p:attrName>
                                        </p:attrNameLst>
                                      </p:cBhvr>
                                      <p:to>
                                        <p:strVal val="visible"/>
                                      </p:to>
                                    </p:set>
                                    <p:animEffect transition="in" filter="wipe(left)">
                                      <p:cBhvr>
                                        <p:cTn id="33" dur="500"/>
                                        <p:tgtEl>
                                          <p:spTgt spid="1128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283"/>
                                        </p:tgtEl>
                                        <p:attrNameLst>
                                          <p:attrName>style.visibility</p:attrName>
                                        </p:attrNameLst>
                                      </p:cBhvr>
                                      <p:to>
                                        <p:strVal val="visible"/>
                                      </p:to>
                                    </p:set>
                                    <p:animEffect transition="in" filter="wipe(left)">
                                      <p:cBhvr>
                                        <p:cTn id="36" dur="500"/>
                                        <p:tgtEl>
                                          <p:spTgt spid="1128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284"/>
                                        </p:tgtEl>
                                        <p:attrNameLst>
                                          <p:attrName>style.visibility</p:attrName>
                                        </p:attrNameLst>
                                      </p:cBhvr>
                                      <p:to>
                                        <p:strVal val="visible"/>
                                      </p:to>
                                    </p:set>
                                    <p:animEffect transition="in" filter="wipe(left)">
                                      <p:cBhvr>
                                        <p:cTn id="39" dur="500"/>
                                        <p:tgtEl>
                                          <p:spTgt spid="1128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285"/>
                                        </p:tgtEl>
                                        <p:attrNameLst>
                                          <p:attrName>style.visibility</p:attrName>
                                        </p:attrNameLst>
                                      </p:cBhvr>
                                      <p:to>
                                        <p:strVal val="visible"/>
                                      </p:to>
                                    </p:set>
                                    <p:animEffect transition="in" filter="wipe(left)">
                                      <p:cBhvr>
                                        <p:cTn id="42" dur="500"/>
                                        <p:tgtEl>
                                          <p:spTgt spid="11285"/>
                                        </p:tgtEl>
                                      </p:cBhvr>
                                    </p:animEffect>
                                  </p:childTnLst>
                                </p:cTn>
                              </p:par>
                              <p:par>
                                <p:cTn id="43" presetID="22" presetClass="entr" presetSubtype="8" fill="hold" nodeType="withEffect">
                                  <p:stCondLst>
                                    <p:cond delay="0"/>
                                  </p:stCondLst>
                                  <p:childTnLst>
                                    <p:set>
                                      <p:cBhvr>
                                        <p:cTn id="44" dur="1" fill="hold">
                                          <p:stCondLst>
                                            <p:cond delay="0"/>
                                          </p:stCondLst>
                                        </p:cTn>
                                        <p:tgtEl>
                                          <p:spTgt spid="11286"/>
                                        </p:tgtEl>
                                        <p:attrNameLst>
                                          <p:attrName>style.visibility</p:attrName>
                                        </p:attrNameLst>
                                      </p:cBhvr>
                                      <p:to>
                                        <p:strVal val="visible"/>
                                      </p:to>
                                    </p:set>
                                    <p:animEffect transition="in" filter="wipe(left)">
                                      <p:cBhvr>
                                        <p:cTn id="45" dur="500"/>
                                        <p:tgtEl>
                                          <p:spTgt spid="11286"/>
                                        </p:tgtEl>
                                      </p:cBhvr>
                                    </p:animEffect>
                                  </p:childTnLst>
                                </p:cTn>
                              </p:par>
                              <p:par>
                                <p:cTn id="46" presetID="22" presetClass="entr" presetSubtype="8" fill="hold" nodeType="withEffect">
                                  <p:stCondLst>
                                    <p:cond delay="0"/>
                                  </p:stCondLst>
                                  <p:childTnLst>
                                    <p:set>
                                      <p:cBhvr>
                                        <p:cTn id="47" dur="1" fill="hold">
                                          <p:stCondLst>
                                            <p:cond delay="0"/>
                                          </p:stCondLst>
                                        </p:cTn>
                                        <p:tgtEl>
                                          <p:spTgt spid="11287"/>
                                        </p:tgtEl>
                                        <p:attrNameLst>
                                          <p:attrName>style.visibility</p:attrName>
                                        </p:attrNameLst>
                                      </p:cBhvr>
                                      <p:to>
                                        <p:strVal val="visible"/>
                                      </p:to>
                                    </p:set>
                                    <p:animEffect transition="in" filter="wipe(left)">
                                      <p:cBhvr>
                                        <p:cTn id="48" dur="500"/>
                                        <p:tgtEl>
                                          <p:spTgt spid="11287"/>
                                        </p:tgtEl>
                                      </p:cBhvr>
                                    </p:animEffect>
                                  </p:childTnLst>
                                </p:cTn>
                              </p:par>
                              <p:par>
                                <p:cTn id="49" presetID="22" presetClass="entr" presetSubtype="8" fill="hold" nodeType="withEffect">
                                  <p:stCondLst>
                                    <p:cond delay="0"/>
                                  </p:stCondLst>
                                  <p:childTnLst>
                                    <p:set>
                                      <p:cBhvr>
                                        <p:cTn id="50" dur="1" fill="hold">
                                          <p:stCondLst>
                                            <p:cond delay="0"/>
                                          </p:stCondLst>
                                        </p:cTn>
                                        <p:tgtEl>
                                          <p:spTgt spid="11288"/>
                                        </p:tgtEl>
                                        <p:attrNameLst>
                                          <p:attrName>style.visibility</p:attrName>
                                        </p:attrNameLst>
                                      </p:cBhvr>
                                      <p:to>
                                        <p:strVal val="visible"/>
                                      </p:to>
                                    </p:set>
                                    <p:animEffect transition="in" filter="wipe(left)">
                                      <p:cBhvr>
                                        <p:cTn id="51" dur="500"/>
                                        <p:tgtEl>
                                          <p:spTgt spid="11288"/>
                                        </p:tgtEl>
                                      </p:cBhvr>
                                    </p:animEffect>
                                  </p:childTnLst>
                                </p:cTn>
                              </p:par>
                              <p:par>
                                <p:cTn id="52" presetID="22" presetClass="entr" presetSubtype="8" fill="hold" nodeType="withEffect">
                                  <p:stCondLst>
                                    <p:cond delay="0"/>
                                  </p:stCondLst>
                                  <p:childTnLst>
                                    <p:set>
                                      <p:cBhvr>
                                        <p:cTn id="53" dur="1" fill="hold">
                                          <p:stCondLst>
                                            <p:cond delay="0"/>
                                          </p:stCondLst>
                                        </p:cTn>
                                        <p:tgtEl>
                                          <p:spTgt spid="11289"/>
                                        </p:tgtEl>
                                        <p:attrNameLst>
                                          <p:attrName>style.visibility</p:attrName>
                                        </p:attrNameLst>
                                      </p:cBhvr>
                                      <p:to>
                                        <p:strVal val="visible"/>
                                      </p:to>
                                    </p:set>
                                    <p:animEffect transition="in" filter="wipe(left)">
                                      <p:cBhvr>
                                        <p:cTn id="54" dur="500"/>
                                        <p:tgtEl>
                                          <p:spTgt spid="11289"/>
                                        </p:tgtEl>
                                      </p:cBhvr>
                                    </p:animEffect>
                                  </p:childTnLst>
                                </p:cTn>
                              </p:par>
                              <p:par>
                                <p:cTn id="55" presetID="22" presetClass="entr" presetSubtype="8" fill="hold" nodeType="withEffect">
                                  <p:stCondLst>
                                    <p:cond delay="0"/>
                                  </p:stCondLst>
                                  <p:childTnLst>
                                    <p:set>
                                      <p:cBhvr>
                                        <p:cTn id="56" dur="1" fill="hold">
                                          <p:stCondLst>
                                            <p:cond delay="0"/>
                                          </p:stCondLst>
                                        </p:cTn>
                                        <p:tgtEl>
                                          <p:spTgt spid="11290"/>
                                        </p:tgtEl>
                                        <p:attrNameLst>
                                          <p:attrName>style.visibility</p:attrName>
                                        </p:attrNameLst>
                                      </p:cBhvr>
                                      <p:to>
                                        <p:strVal val="visible"/>
                                      </p:to>
                                    </p:set>
                                    <p:animEffect transition="in" filter="wipe(left)">
                                      <p:cBhvr>
                                        <p:cTn id="57" dur="500"/>
                                        <p:tgtEl>
                                          <p:spTgt spid="11290"/>
                                        </p:tgtEl>
                                      </p:cBhvr>
                                    </p:animEffect>
                                  </p:childTnLst>
                                </p:cTn>
                              </p:par>
                              <p:par>
                                <p:cTn id="58" presetID="22" presetClass="entr" presetSubtype="8" fill="hold" nodeType="withEffect">
                                  <p:stCondLst>
                                    <p:cond delay="0"/>
                                  </p:stCondLst>
                                  <p:childTnLst>
                                    <p:set>
                                      <p:cBhvr>
                                        <p:cTn id="59" dur="1" fill="hold">
                                          <p:stCondLst>
                                            <p:cond delay="0"/>
                                          </p:stCondLst>
                                        </p:cTn>
                                        <p:tgtEl>
                                          <p:spTgt spid="11291"/>
                                        </p:tgtEl>
                                        <p:attrNameLst>
                                          <p:attrName>style.visibility</p:attrName>
                                        </p:attrNameLst>
                                      </p:cBhvr>
                                      <p:to>
                                        <p:strVal val="visible"/>
                                      </p:to>
                                    </p:set>
                                    <p:animEffect transition="in" filter="wipe(left)">
                                      <p:cBhvr>
                                        <p:cTn id="60" dur="500"/>
                                        <p:tgtEl>
                                          <p:spTgt spid="11291"/>
                                        </p:tgtEl>
                                      </p:cBhvr>
                                    </p:animEffect>
                                  </p:childTnLst>
                                </p:cTn>
                              </p:par>
                              <p:par>
                                <p:cTn id="61" presetID="22" presetClass="entr" presetSubtype="8" fill="hold" nodeType="withEffect">
                                  <p:stCondLst>
                                    <p:cond delay="0"/>
                                  </p:stCondLst>
                                  <p:childTnLst>
                                    <p:set>
                                      <p:cBhvr>
                                        <p:cTn id="62" dur="1" fill="hold">
                                          <p:stCondLst>
                                            <p:cond delay="0"/>
                                          </p:stCondLst>
                                        </p:cTn>
                                        <p:tgtEl>
                                          <p:spTgt spid="11292"/>
                                        </p:tgtEl>
                                        <p:attrNameLst>
                                          <p:attrName>style.visibility</p:attrName>
                                        </p:attrNameLst>
                                      </p:cBhvr>
                                      <p:to>
                                        <p:strVal val="visible"/>
                                      </p:to>
                                    </p:set>
                                    <p:animEffect transition="in" filter="wipe(left)">
                                      <p:cBhvr>
                                        <p:cTn id="63" dur="500"/>
                                        <p:tgtEl>
                                          <p:spTgt spid="11292"/>
                                        </p:tgtEl>
                                      </p:cBhvr>
                                    </p:animEffect>
                                  </p:childTnLst>
                                </p:cTn>
                              </p:par>
                              <p:par>
                                <p:cTn id="64" presetID="22" presetClass="entr" presetSubtype="8" fill="hold" nodeType="withEffect">
                                  <p:stCondLst>
                                    <p:cond delay="0"/>
                                  </p:stCondLst>
                                  <p:childTnLst>
                                    <p:set>
                                      <p:cBhvr>
                                        <p:cTn id="65" dur="1" fill="hold">
                                          <p:stCondLst>
                                            <p:cond delay="0"/>
                                          </p:stCondLst>
                                        </p:cTn>
                                        <p:tgtEl>
                                          <p:spTgt spid="11293"/>
                                        </p:tgtEl>
                                        <p:attrNameLst>
                                          <p:attrName>style.visibility</p:attrName>
                                        </p:attrNameLst>
                                      </p:cBhvr>
                                      <p:to>
                                        <p:strVal val="visible"/>
                                      </p:to>
                                    </p:set>
                                    <p:animEffect transition="in" filter="wipe(left)">
                                      <p:cBhvr>
                                        <p:cTn id="66" dur="500"/>
                                        <p:tgtEl>
                                          <p:spTgt spid="11293"/>
                                        </p:tgtEl>
                                      </p:cBhvr>
                                    </p:animEffect>
                                  </p:childTnLst>
                                </p:cTn>
                              </p:par>
                              <p:par>
                                <p:cTn id="67" presetID="22" presetClass="entr" presetSubtype="8" fill="hold" nodeType="withEffect">
                                  <p:stCondLst>
                                    <p:cond delay="0"/>
                                  </p:stCondLst>
                                  <p:childTnLst>
                                    <p:set>
                                      <p:cBhvr>
                                        <p:cTn id="68" dur="1" fill="hold">
                                          <p:stCondLst>
                                            <p:cond delay="0"/>
                                          </p:stCondLst>
                                        </p:cTn>
                                        <p:tgtEl>
                                          <p:spTgt spid="11294"/>
                                        </p:tgtEl>
                                        <p:attrNameLst>
                                          <p:attrName>style.visibility</p:attrName>
                                        </p:attrNameLst>
                                      </p:cBhvr>
                                      <p:to>
                                        <p:strVal val="visible"/>
                                      </p:to>
                                    </p:set>
                                    <p:animEffect transition="in" filter="wipe(left)">
                                      <p:cBhvr>
                                        <p:cTn id="69" dur="500"/>
                                        <p:tgtEl>
                                          <p:spTgt spid="11294"/>
                                        </p:tgtEl>
                                      </p:cBhvr>
                                    </p:animEffect>
                                  </p:childTnLst>
                                </p:cTn>
                              </p:par>
                              <p:par>
                                <p:cTn id="70" presetID="22" presetClass="entr" presetSubtype="8" fill="hold" nodeType="withEffect">
                                  <p:stCondLst>
                                    <p:cond delay="0"/>
                                  </p:stCondLst>
                                  <p:childTnLst>
                                    <p:set>
                                      <p:cBhvr>
                                        <p:cTn id="71" dur="1" fill="hold">
                                          <p:stCondLst>
                                            <p:cond delay="0"/>
                                          </p:stCondLst>
                                        </p:cTn>
                                        <p:tgtEl>
                                          <p:spTgt spid="11295"/>
                                        </p:tgtEl>
                                        <p:attrNameLst>
                                          <p:attrName>style.visibility</p:attrName>
                                        </p:attrNameLst>
                                      </p:cBhvr>
                                      <p:to>
                                        <p:strVal val="visible"/>
                                      </p:to>
                                    </p:set>
                                    <p:animEffect transition="in" filter="wipe(left)">
                                      <p:cBhvr>
                                        <p:cTn id="72" dur="500"/>
                                        <p:tgtEl>
                                          <p:spTgt spid="1129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11286"/>
                                        </p:tgtEl>
                                      </p:cBhvr>
                                    </p:animEffect>
                                    <p:set>
                                      <p:cBhvr>
                                        <p:cTn id="77" dur="1" fill="hold">
                                          <p:stCondLst>
                                            <p:cond delay="499"/>
                                          </p:stCondLst>
                                        </p:cTn>
                                        <p:tgtEl>
                                          <p:spTgt spid="11286"/>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11287"/>
                                        </p:tgtEl>
                                      </p:cBhvr>
                                    </p:animEffect>
                                    <p:set>
                                      <p:cBhvr>
                                        <p:cTn id="80" dur="1" fill="hold">
                                          <p:stCondLst>
                                            <p:cond delay="499"/>
                                          </p:stCondLst>
                                        </p:cTn>
                                        <p:tgtEl>
                                          <p:spTgt spid="11287"/>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11288"/>
                                        </p:tgtEl>
                                      </p:cBhvr>
                                    </p:animEffect>
                                    <p:set>
                                      <p:cBhvr>
                                        <p:cTn id="83" dur="1" fill="hold">
                                          <p:stCondLst>
                                            <p:cond delay="499"/>
                                          </p:stCondLst>
                                        </p:cTn>
                                        <p:tgtEl>
                                          <p:spTgt spid="11288"/>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11289"/>
                                        </p:tgtEl>
                                      </p:cBhvr>
                                    </p:animEffect>
                                    <p:set>
                                      <p:cBhvr>
                                        <p:cTn id="86" dur="1" fill="hold">
                                          <p:stCondLst>
                                            <p:cond delay="499"/>
                                          </p:stCondLst>
                                        </p:cTn>
                                        <p:tgtEl>
                                          <p:spTgt spid="11289"/>
                                        </p:tgtEl>
                                        <p:attrNameLst>
                                          <p:attrName>style.visibility</p:attrName>
                                        </p:attrNameLst>
                                      </p:cBhvr>
                                      <p:to>
                                        <p:strVal val="hidden"/>
                                      </p:to>
                                    </p:set>
                                  </p:childTnLst>
                                </p:cTn>
                              </p:par>
                              <p:par>
                                <p:cTn id="87" presetID="3" presetClass="exit" presetSubtype="10" fill="hold" nodeType="withEffect">
                                  <p:stCondLst>
                                    <p:cond delay="0"/>
                                  </p:stCondLst>
                                  <p:childTnLst>
                                    <p:animEffect transition="out" filter="blinds(horizontal)">
                                      <p:cBhvr>
                                        <p:cTn id="88" dur="500"/>
                                        <p:tgtEl>
                                          <p:spTgt spid="11295"/>
                                        </p:tgtEl>
                                      </p:cBhvr>
                                    </p:animEffect>
                                    <p:set>
                                      <p:cBhvr>
                                        <p:cTn id="89" dur="1" fill="hold">
                                          <p:stCondLst>
                                            <p:cond delay="499"/>
                                          </p:stCondLst>
                                        </p:cTn>
                                        <p:tgtEl>
                                          <p:spTgt spid="11295"/>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11294"/>
                                        </p:tgtEl>
                                      </p:cBhvr>
                                    </p:animEffect>
                                    <p:set>
                                      <p:cBhvr>
                                        <p:cTn id="92" dur="1" fill="hold">
                                          <p:stCondLst>
                                            <p:cond delay="499"/>
                                          </p:stCondLst>
                                        </p:cTn>
                                        <p:tgtEl>
                                          <p:spTgt spid="11294"/>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11285"/>
                                        </p:tgtEl>
                                      </p:cBhvr>
                                    </p:animEffect>
                                    <p:set>
                                      <p:cBhvr>
                                        <p:cTn id="95" dur="1" fill="hold">
                                          <p:stCondLst>
                                            <p:cond delay="499"/>
                                          </p:stCondLst>
                                        </p:cTn>
                                        <p:tgtEl>
                                          <p:spTgt spid="11285"/>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11284"/>
                                        </p:tgtEl>
                                      </p:cBhvr>
                                    </p:animEffect>
                                    <p:set>
                                      <p:cBhvr>
                                        <p:cTn id="98" dur="1" fill="hold">
                                          <p:stCondLst>
                                            <p:cond delay="499"/>
                                          </p:stCondLst>
                                        </p:cTn>
                                        <p:tgtEl>
                                          <p:spTgt spid="11284"/>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11280"/>
                                        </p:tgtEl>
                                      </p:cBhvr>
                                    </p:animEffect>
                                    <p:set>
                                      <p:cBhvr>
                                        <p:cTn id="101" dur="1" fill="hold">
                                          <p:stCondLst>
                                            <p:cond delay="499"/>
                                          </p:stCondLst>
                                        </p:cTn>
                                        <p:tgtEl>
                                          <p:spTgt spid="11280"/>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11281"/>
                                        </p:tgtEl>
                                      </p:cBhvr>
                                    </p:animEffect>
                                    <p:set>
                                      <p:cBhvr>
                                        <p:cTn id="104" dur="1" fill="hold">
                                          <p:stCondLst>
                                            <p:cond delay="499"/>
                                          </p:stCondLst>
                                        </p:cTn>
                                        <p:tgtEl>
                                          <p:spTgt spid="11281"/>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11283"/>
                                        </p:tgtEl>
                                      </p:cBhvr>
                                    </p:animEffect>
                                    <p:set>
                                      <p:cBhvr>
                                        <p:cTn id="107" dur="1" fill="hold">
                                          <p:stCondLst>
                                            <p:cond delay="499"/>
                                          </p:stCondLst>
                                        </p:cTn>
                                        <p:tgtEl>
                                          <p:spTgt spid="11283"/>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11282"/>
                                        </p:tgtEl>
                                      </p:cBhvr>
                                    </p:animEffect>
                                    <p:set>
                                      <p:cBhvr>
                                        <p:cTn id="110" dur="1" fill="hold">
                                          <p:stCondLst>
                                            <p:cond delay="499"/>
                                          </p:stCondLst>
                                        </p:cTn>
                                        <p:tgtEl>
                                          <p:spTgt spid="11282"/>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11290"/>
                                        </p:tgtEl>
                                      </p:cBhvr>
                                    </p:animEffect>
                                    <p:set>
                                      <p:cBhvr>
                                        <p:cTn id="113" dur="1" fill="hold">
                                          <p:stCondLst>
                                            <p:cond delay="499"/>
                                          </p:stCondLst>
                                        </p:cTn>
                                        <p:tgtEl>
                                          <p:spTgt spid="11290"/>
                                        </p:tgtEl>
                                        <p:attrNameLst>
                                          <p:attrName>style.visibility</p:attrName>
                                        </p:attrNameLst>
                                      </p:cBhvr>
                                      <p:to>
                                        <p:strVal val="hidden"/>
                                      </p:to>
                                    </p:set>
                                  </p:childTnLst>
                                </p:cTn>
                              </p:par>
                              <p:par>
                                <p:cTn id="114" presetID="3" presetClass="exit" presetSubtype="10" fill="hold" nodeType="withEffect">
                                  <p:stCondLst>
                                    <p:cond delay="0"/>
                                  </p:stCondLst>
                                  <p:childTnLst>
                                    <p:animEffect transition="out" filter="blinds(horizontal)">
                                      <p:cBhvr>
                                        <p:cTn id="115" dur="500"/>
                                        <p:tgtEl>
                                          <p:spTgt spid="11291"/>
                                        </p:tgtEl>
                                      </p:cBhvr>
                                    </p:animEffect>
                                    <p:set>
                                      <p:cBhvr>
                                        <p:cTn id="116" dur="1" fill="hold">
                                          <p:stCondLst>
                                            <p:cond delay="499"/>
                                          </p:stCondLst>
                                        </p:cTn>
                                        <p:tgtEl>
                                          <p:spTgt spid="11291"/>
                                        </p:tgtEl>
                                        <p:attrNameLst>
                                          <p:attrName>style.visibility</p:attrName>
                                        </p:attrNameLst>
                                      </p:cBhvr>
                                      <p:to>
                                        <p:strVal val="hidden"/>
                                      </p:to>
                                    </p:set>
                                  </p:childTnLst>
                                </p:cTn>
                              </p:par>
                              <p:par>
                                <p:cTn id="117" presetID="42" presetClass="path" presetSubtype="0" accel="50000" decel="50000" fill="hold" nodeType="withEffect">
                                  <p:stCondLst>
                                    <p:cond delay="0"/>
                                  </p:stCondLst>
                                  <p:childTnLst>
                                    <p:animMotion origin="layout" path="M 1.66667E-6 -4.08881E-6 L 0.00052 0.15796 " pathEditMode="relative" rAng="0" ptsTypes="AA">
                                      <p:cBhvr>
                                        <p:cTn id="118" dur="2000" fill="hold"/>
                                        <p:tgtEl>
                                          <p:spTgt spid="11271"/>
                                        </p:tgtEl>
                                        <p:attrNameLst>
                                          <p:attrName>ppt_x</p:attrName>
                                          <p:attrName>ppt_y</p:attrName>
                                        </p:attrNameLst>
                                      </p:cBhvr>
                                      <p:rCtr x="0" y="7900"/>
                                    </p:animMotion>
                                  </p:childTnLst>
                                </p:cTn>
                              </p:par>
                              <p:par>
                                <p:cTn id="119" presetID="64" presetClass="path" presetSubtype="0" accel="50000" decel="50000" fill="hold" nodeType="withEffect">
                                  <p:stCondLst>
                                    <p:cond delay="0"/>
                                  </p:stCondLst>
                                  <p:childTnLst>
                                    <p:animMotion origin="layout" path="M 0 0  L 0 -0.33302  E" pathEditMode="relative" rAng="0" ptsTypes="">
                                      <p:cBhvr>
                                        <p:cTn id="120" dur="2000" fill="hold"/>
                                        <p:tgtEl>
                                          <p:spTgt spid="11277"/>
                                        </p:tgtEl>
                                        <p:attrNameLst>
                                          <p:attrName>ppt_x</p:attrName>
                                          <p:attrName>ppt_y</p:attrName>
                                        </p:attrNameLst>
                                      </p:cBhvr>
                                      <p:rCtr x="0" y="0"/>
                                    </p:animMotion>
                                  </p:childTnLst>
                                </p:cTn>
                              </p:par>
                              <p:par>
                                <p:cTn id="121" presetID="64" presetClass="path" presetSubtype="0" accel="50000" decel="50000" fill="hold" nodeType="withEffect">
                                  <p:stCondLst>
                                    <p:cond delay="0"/>
                                  </p:stCondLst>
                                  <p:childTnLst>
                                    <p:animMotion origin="layout" path="M 1.66667E-6 1.82239E-6 L -0.00434 -0.19033 " pathEditMode="relative" rAng="0" ptsTypes="AA">
                                      <p:cBhvr>
                                        <p:cTn id="122" dur="2000" fill="hold"/>
                                        <p:tgtEl>
                                          <p:spTgt spid="11274"/>
                                        </p:tgtEl>
                                        <p:attrNameLst>
                                          <p:attrName>ppt_x</p:attrName>
                                          <p:attrName>ppt_y</p:attrName>
                                        </p:attrNameLst>
                                      </p:cBhvr>
                                      <p:rCtr x="0" y="-9300"/>
                                    </p:animMotion>
                                  </p:childTnLst>
                                </p:cTn>
                              </p:par>
                            </p:childTnLst>
                          </p:cTn>
                        </p:par>
                        <p:par>
                          <p:cTn id="123" fill="hold">
                            <p:stCondLst>
                              <p:cond delay="500"/>
                            </p:stCondLst>
                            <p:childTnLst>
                              <p:par>
                                <p:cTn id="124" presetID="3" presetClass="exit" presetSubtype="10" fill="hold" nodeType="afterEffect">
                                  <p:stCondLst>
                                    <p:cond delay="0"/>
                                  </p:stCondLst>
                                  <p:childTnLst>
                                    <p:animEffect transition="out" filter="blinds(horizontal)">
                                      <p:cBhvr>
                                        <p:cTn id="125" dur="500"/>
                                        <p:tgtEl>
                                          <p:spTgt spid="11271"/>
                                        </p:tgtEl>
                                      </p:cBhvr>
                                    </p:animEffect>
                                    <p:set>
                                      <p:cBhvr>
                                        <p:cTn id="126" dur="1" fill="hold">
                                          <p:stCondLst>
                                            <p:cond delay="499"/>
                                          </p:stCondLst>
                                        </p:cTn>
                                        <p:tgtEl>
                                          <p:spTgt spid="11271"/>
                                        </p:tgtEl>
                                        <p:attrNameLst>
                                          <p:attrName>style.visibility</p:attrName>
                                        </p:attrNameLst>
                                      </p:cBhvr>
                                      <p:to>
                                        <p:strVal val="hidden"/>
                                      </p:to>
                                    </p:set>
                                  </p:childTnLst>
                                </p:cTn>
                              </p:par>
                              <p:par>
                                <p:cTn id="127" presetID="3" presetClass="exit" presetSubtype="10" fill="hold" nodeType="withEffect">
                                  <p:stCondLst>
                                    <p:cond delay="0"/>
                                  </p:stCondLst>
                                  <p:childTnLst>
                                    <p:animEffect transition="out" filter="blinds(horizontal)">
                                      <p:cBhvr>
                                        <p:cTn id="128" dur="500"/>
                                        <p:tgtEl>
                                          <p:spTgt spid="11268"/>
                                        </p:tgtEl>
                                      </p:cBhvr>
                                    </p:animEffect>
                                    <p:set>
                                      <p:cBhvr>
                                        <p:cTn id="129" dur="1" fill="hold">
                                          <p:stCondLst>
                                            <p:cond delay="499"/>
                                          </p:stCondLst>
                                        </p:cTn>
                                        <p:tgtEl>
                                          <p:spTgt spid="11268"/>
                                        </p:tgtEl>
                                        <p:attrNameLst>
                                          <p:attrName>style.visibility</p:attrName>
                                        </p:attrNameLst>
                                      </p:cBhvr>
                                      <p:to>
                                        <p:strVal val="hidden"/>
                                      </p:to>
                                    </p:set>
                                  </p:childTnLst>
                                </p:cTn>
                              </p:par>
                              <p:par>
                                <p:cTn id="130" presetID="3" presetClass="exit" presetSubtype="10" fill="hold" nodeType="withEffect">
                                  <p:stCondLst>
                                    <p:cond delay="0"/>
                                  </p:stCondLst>
                                  <p:childTnLst>
                                    <p:animEffect transition="out" filter="blinds(horizontal)">
                                      <p:cBhvr>
                                        <p:cTn id="131" dur="500"/>
                                        <p:tgtEl>
                                          <p:spTgt spid="11274"/>
                                        </p:tgtEl>
                                      </p:cBhvr>
                                    </p:animEffect>
                                    <p:set>
                                      <p:cBhvr>
                                        <p:cTn id="132" dur="1" fill="hold">
                                          <p:stCondLst>
                                            <p:cond delay="499"/>
                                          </p:stCondLst>
                                        </p:cTn>
                                        <p:tgtEl>
                                          <p:spTgt spid="11274"/>
                                        </p:tgtEl>
                                        <p:attrNameLst>
                                          <p:attrName>style.visibility</p:attrName>
                                        </p:attrNameLst>
                                      </p:cBhvr>
                                      <p:to>
                                        <p:strVal val="hidden"/>
                                      </p:to>
                                    </p:set>
                                  </p:childTnLst>
                                </p:cTn>
                              </p:par>
                              <p:par>
                                <p:cTn id="133" presetID="3" presetClass="exit" presetSubtype="10" fill="hold" nodeType="withEffect">
                                  <p:stCondLst>
                                    <p:cond delay="0"/>
                                  </p:stCondLst>
                                  <p:childTnLst>
                                    <p:animEffect transition="out" filter="blinds(horizontal)">
                                      <p:cBhvr>
                                        <p:cTn id="134" dur="500"/>
                                        <p:tgtEl>
                                          <p:spTgt spid="11277"/>
                                        </p:tgtEl>
                                      </p:cBhvr>
                                    </p:animEffect>
                                    <p:set>
                                      <p:cBhvr>
                                        <p:cTn id="135" dur="1" fill="hold">
                                          <p:stCondLst>
                                            <p:cond delay="499"/>
                                          </p:stCondLst>
                                        </p:cTn>
                                        <p:tgtEl>
                                          <p:spTgt spid="11277"/>
                                        </p:tgtEl>
                                        <p:attrNameLst>
                                          <p:attrName>style.visibility</p:attrName>
                                        </p:attrNameLst>
                                      </p:cBhvr>
                                      <p:to>
                                        <p:strVal val="hidden"/>
                                      </p:to>
                                    </p:set>
                                  </p:childTnLst>
                                </p:cTn>
                              </p:par>
                              <p:par>
                                <p:cTn id="136" presetID="4" presetClass="entr" presetSubtype="16" fill="hold" nodeType="withEffect">
                                  <p:stCondLst>
                                    <p:cond delay="0"/>
                                  </p:stCondLst>
                                  <p:childTnLst>
                                    <p:set>
                                      <p:cBhvr>
                                        <p:cTn id="137" dur="1" fill="hold">
                                          <p:stCondLst>
                                            <p:cond delay="0"/>
                                          </p:stCondLst>
                                        </p:cTn>
                                        <p:tgtEl>
                                          <p:spTgt spid="11296"/>
                                        </p:tgtEl>
                                        <p:attrNameLst>
                                          <p:attrName>style.visibility</p:attrName>
                                        </p:attrNameLst>
                                      </p:cBhvr>
                                      <p:to>
                                        <p:strVal val="visible"/>
                                      </p:to>
                                    </p:set>
                                    <p:animEffect transition="in" filter="box(in)">
                                      <p:cBhvr>
                                        <p:cTn id="138" dur="500"/>
                                        <p:tgtEl>
                                          <p:spTgt spid="11296"/>
                                        </p:tgtEl>
                                      </p:cBhvr>
                                    </p:animEffect>
                                  </p:childTnLst>
                                </p:cTn>
                              </p:par>
                              <p:par>
                                <p:cTn id="139" presetID="22" presetClass="entr" presetSubtype="8" fill="hold" nodeType="withEffect">
                                  <p:stCondLst>
                                    <p:cond delay="0"/>
                                  </p:stCondLst>
                                  <p:childTnLst>
                                    <p:set>
                                      <p:cBhvr>
                                        <p:cTn id="140" dur="1" fill="hold">
                                          <p:stCondLst>
                                            <p:cond delay="0"/>
                                          </p:stCondLst>
                                        </p:cTn>
                                        <p:tgtEl>
                                          <p:spTgt spid="11287"/>
                                        </p:tgtEl>
                                        <p:attrNameLst>
                                          <p:attrName>style.visibility</p:attrName>
                                        </p:attrNameLst>
                                      </p:cBhvr>
                                      <p:to>
                                        <p:strVal val="visible"/>
                                      </p:to>
                                    </p:set>
                                    <p:animEffect transition="in" filter="wipe(left)">
                                      <p:cBhvr>
                                        <p:cTn id="141" dur="500"/>
                                        <p:tgtEl>
                                          <p:spTgt spid="11287"/>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1299"/>
                                        </p:tgtEl>
                                        <p:attrNameLst>
                                          <p:attrName>style.visibility</p:attrName>
                                        </p:attrNameLst>
                                      </p:cBhvr>
                                      <p:to>
                                        <p:strVal val="visible"/>
                                      </p:to>
                                    </p:set>
                                    <p:animEffect transition="in" filter="wipe(left)">
                                      <p:cBhvr>
                                        <p:cTn id="144" dur="500"/>
                                        <p:tgtEl>
                                          <p:spTgt spid="11299"/>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11300"/>
                                        </p:tgtEl>
                                        <p:attrNameLst>
                                          <p:attrName>style.visibility</p:attrName>
                                        </p:attrNameLst>
                                      </p:cBhvr>
                                      <p:to>
                                        <p:strVal val="visible"/>
                                      </p:to>
                                    </p:set>
                                    <p:animEffect transition="in" filter="wipe(left)">
                                      <p:cBhvr>
                                        <p:cTn id="147" dur="500"/>
                                        <p:tgtEl>
                                          <p:spTgt spid="11300"/>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11301"/>
                                        </p:tgtEl>
                                        <p:attrNameLst>
                                          <p:attrName>style.visibility</p:attrName>
                                        </p:attrNameLst>
                                      </p:cBhvr>
                                      <p:to>
                                        <p:strVal val="visible"/>
                                      </p:to>
                                    </p:set>
                                    <p:animEffect transition="in" filter="blinds(horizontal)">
                                      <p:cBhvr>
                                        <p:cTn id="152" dur="500"/>
                                        <p:tgtEl>
                                          <p:spTgt spid="1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7" grpId="0" autoUpdateAnimBg="0"/>
      <p:bldP spid="11280" grpId="0" autoUpdateAnimBg="0"/>
      <p:bldP spid="11280" grpId="1" autoUpdateAnimBg="0"/>
      <p:bldP spid="11281" grpId="0" autoUpdateAnimBg="0"/>
      <p:bldP spid="11281" grpId="1" autoUpdateAnimBg="0"/>
      <p:bldP spid="11282" grpId="0" autoUpdateAnimBg="0"/>
      <p:bldP spid="11282" grpId="1" autoUpdateAnimBg="0"/>
      <p:bldP spid="11283" grpId="0" autoUpdateAnimBg="0"/>
      <p:bldP spid="11283" grpId="1" autoUpdateAnimBg="0"/>
      <p:bldP spid="11284" grpId="0" autoUpdateAnimBg="0"/>
      <p:bldP spid="11284" grpId="1" autoUpdateAnimBg="0"/>
      <p:bldP spid="11285" grpId="0" autoUpdateAnimBg="0"/>
      <p:bldP spid="11285" grpId="1" autoUpdateAnimBg="0"/>
      <p:bldP spid="11299" grpId="0" autoUpdateAnimBg="0"/>
      <p:bldP spid="11300" grpId="0" autoUpdateAnimBg="0"/>
      <p:bldP spid="1130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AutoShape 2"/>
          <p:cNvSpPr/>
          <p:nvPr/>
        </p:nvSpPr>
        <p:spPr bwMode="auto">
          <a:xfrm>
            <a:off x="2987675" y="1989138"/>
            <a:ext cx="144463" cy="2519362"/>
          </a:xfrm>
          <a:prstGeom prst="leftBrace">
            <a:avLst>
              <a:gd name="adj1" fmla="val 145329"/>
              <a:gd name="adj2" fmla="val 50000"/>
            </a:avLst>
          </a:prstGeom>
          <a:noFill/>
          <a:ln w="254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3315" name="Text Box 3"/>
          <p:cNvSpPr txBox="1">
            <a:spLocks noChangeArrowheads="1"/>
          </p:cNvSpPr>
          <p:nvPr/>
        </p:nvSpPr>
        <p:spPr bwMode="auto">
          <a:xfrm>
            <a:off x="3276600" y="1625600"/>
            <a:ext cx="2030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effectLst>
                  <a:outerShdw blurRad="38100" dist="38100" dir="2700000" algn="tl">
                    <a:srgbClr val="C0C0C0"/>
                  </a:outerShdw>
                </a:effectLst>
                <a:latin typeface="Times New Roman" panose="02020603050405020304"/>
                <a:ea typeface="华文楷体" panose="02010600040101010101" pitchFamily="2" charset="-122"/>
              </a:rPr>
              <a:t>呼吸散失</a:t>
            </a:r>
            <a:endParaRPr lang="zh-CN" altLang="en-US" sz="3200" b="1">
              <a:effectLst>
                <a:outerShdw blurRad="38100" dist="38100" dir="2700000" algn="tl">
                  <a:srgbClr val="C0C0C0"/>
                </a:outerShdw>
              </a:effectLst>
              <a:latin typeface="Times New Roman" panose="02020603050405020304"/>
              <a:ea typeface="华文楷体" panose="02010600040101010101" pitchFamily="2" charset="-122"/>
            </a:endParaRPr>
          </a:p>
        </p:txBody>
      </p:sp>
      <p:sp>
        <p:nvSpPr>
          <p:cNvPr id="13316" name="Text Box 4"/>
          <p:cNvSpPr txBox="1">
            <a:spLocks noChangeArrowheads="1"/>
          </p:cNvSpPr>
          <p:nvPr/>
        </p:nvSpPr>
        <p:spPr bwMode="auto">
          <a:xfrm>
            <a:off x="3130550" y="3716338"/>
            <a:ext cx="22336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dirty="0">
                <a:effectLst>
                  <a:outerShdw blurRad="38100" dist="38100" dir="2700000" algn="tl">
                    <a:srgbClr val="C0C0C0"/>
                  </a:outerShdw>
                </a:effectLst>
                <a:latin typeface="Times New Roman" panose="02020603050405020304"/>
                <a:ea typeface="华文楷体" panose="02010600040101010101" pitchFamily="2" charset="-122"/>
              </a:rPr>
              <a:t>用于生长、</a:t>
            </a:r>
            <a:endParaRPr lang="zh-CN" altLang="en-US" sz="3200" b="1" dirty="0">
              <a:effectLst>
                <a:outerShdw blurRad="38100" dist="38100" dir="2700000" algn="tl">
                  <a:srgbClr val="C0C0C0"/>
                </a:outerShdw>
              </a:effectLst>
              <a:latin typeface="Times New Roman" panose="02020603050405020304"/>
              <a:ea typeface="华文楷体" panose="02010600040101010101" pitchFamily="2" charset="-122"/>
            </a:endParaRPr>
          </a:p>
          <a:p>
            <a:r>
              <a:rPr lang="zh-CN" altLang="en-US" sz="3200" b="1" dirty="0">
                <a:effectLst>
                  <a:outerShdw blurRad="38100" dist="38100" dir="2700000" algn="tl">
                    <a:srgbClr val="C0C0C0"/>
                  </a:outerShdw>
                </a:effectLst>
                <a:latin typeface="Times New Roman" panose="02020603050405020304"/>
                <a:ea typeface="华文楷体" panose="02010600040101010101" pitchFamily="2" charset="-122"/>
              </a:rPr>
              <a:t>发育、繁殖</a:t>
            </a:r>
            <a:endParaRPr lang="zh-CN" altLang="en-US" sz="3200" b="1" dirty="0">
              <a:effectLst>
                <a:outerShdw blurRad="38100" dist="38100" dir="2700000" algn="tl">
                  <a:srgbClr val="C0C0C0"/>
                </a:outerShdw>
              </a:effectLst>
              <a:latin typeface="Times New Roman" panose="02020603050405020304"/>
              <a:ea typeface="华文楷体" panose="02010600040101010101" pitchFamily="2" charset="-122"/>
            </a:endParaRPr>
          </a:p>
        </p:txBody>
      </p:sp>
      <p:sp>
        <p:nvSpPr>
          <p:cNvPr id="13317" name="AutoShape 5"/>
          <p:cNvSpPr/>
          <p:nvPr/>
        </p:nvSpPr>
        <p:spPr bwMode="auto">
          <a:xfrm>
            <a:off x="5356225" y="3286125"/>
            <a:ext cx="73025" cy="1873250"/>
          </a:xfrm>
          <a:prstGeom prst="leftBrace">
            <a:avLst>
              <a:gd name="adj1" fmla="val 213768"/>
              <a:gd name="adj2" fmla="val 50000"/>
            </a:avLst>
          </a:prstGeom>
          <a:noFill/>
          <a:ln w="254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3318" name="Text Box 6"/>
          <p:cNvSpPr txBox="1">
            <a:spLocks noChangeArrowheads="1"/>
          </p:cNvSpPr>
          <p:nvPr/>
        </p:nvSpPr>
        <p:spPr bwMode="auto">
          <a:xfrm>
            <a:off x="5429250" y="2781300"/>
            <a:ext cx="1809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effectLst>
                  <a:outerShdw blurRad="38100" dist="38100" dir="2700000" algn="tl">
                    <a:srgbClr val="C0C0C0"/>
                  </a:outerShdw>
                </a:effectLst>
                <a:latin typeface="Times New Roman" panose="02020603050405020304"/>
                <a:ea typeface="华文楷体" panose="02010600040101010101" pitchFamily="2" charset="-122"/>
              </a:rPr>
              <a:t>遗体、</a:t>
            </a:r>
            <a:endParaRPr lang="zh-CN" altLang="en-US" sz="3200" b="1">
              <a:effectLst>
                <a:outerShdw blurRad="38100" dist="38100" dir="2700000" algn="tl">
                  <a:srgbClr val="C0C0C0"/>
                </a:outerShdw>
              </a:effectLst>
              <a:latin typeface="Times New Roman" panose="02020603050405020304"/>
              <a:ea typeface="华文楷体" panose="02010600040101010101" pitchFamily="2" charset="-122"/>
            </a:endParaRPr>
          </a:p>
          <a:p>
            <a:r>
              <a:rPr lang="zh-CN" altLang="en-US" sz="3200" b="1">
                <a:effectLst>
                  <a:outerShdw blurRad="38100" dist="38100" dir="2700000" algn="tl">
                    <a:srgbClr val="C0C0C0"/>
                  </a:outerShdw>
                </a:effectLst>
                <a:latin typeface="Times New Roman" panose="02020603050405020304"/>
                <a:ea typeface="华文楷体" panose="02010600040101010101" pitchFamily="2" charset="-122"/>
              </a:rPr>
              <a:t>残枝败叶</a:t>
            </a:r>
            <a:endParaRPr lang="zh-CN" altLang="en-US" sz="3200" b="1">
              <a:effectLst>
                <a:outerShdw blurRad="38100" dist="38100" dir="2700000" algn="tl">
                  <a:srgbClr val="C0C0C0"/>
                </a:outerShdw>
              </a:effectLst>
              <a:latin typeface="Times New Roman" panose="02020603050405020304"/>
              <a:ea typeface="华文楷体" panose="02010600040101010101" pitchFamily="2" charset="-122"/>
            </a:endParaRPr>
          </a:p>
        </p:txBody>
      </p:sp>
      <p:sp>
        <p:nvSpPr>
          <p:cNvPr id="13319" name="Line 7"/>
          <p:cNvSpPr>
            <a:spLocks noChangeShapeType="1"/>
          </p:cNvSpPr>
          <p:nvPr/>
        </p:nvSpPr>
        <p:spPr bwMode="auto">
          <a:xfrm>
            <a:off x="7013575" y="3286125"/>
            <a:ext cx="503238" cy="1588"/>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0" name="Text Box 8"/>
          <p:cNvSpPr txBox="1">
            <a:spLocks noChangeArrowheads="1"/>
          </p:cNvSpPr>
          <p:nvPr/>
        </p:nvSpPr>
        <p:spPr bwMode="auto">
          <a:xfrm>
            <a:off x="7561263" y="295275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effectLst>
                  <a:outerShdw blurRad="38100" dist="38100" dir="2700000" algn="tl">
                    <a:srgbClr val="C0C0C0"/>
                  </a:outerShdw>
                </a:effectLst>
                <a:latin typeface="Times New Roman" panose="02020603050405020304"/>
                <a:ea typeface="华文楷体" panose="02010600040101010101" pitchFamily="2" charset="-122"/>
              </a:rPr>
              <a:t>分解者</a:t>
            </a:r>
            <a:endParaRPr lang="zh-CN" altLang="en-US" sz="3200" b="1">
              <a:effectLst>
                <a:outerShdw blurRad="38100" dist="38100" dir="2700000" algn="tl">
                  <a:srgbClr val="C0C0C0"/>
                </a:outerShdw>
              </a:effectLst>
              <a:latin typeface="Times New Roman" panose="02020603050405020304"/>
              <a:ea typeface="华文楷体" panose="02010600040101010101" pitchFamily="2" charset="-122"/>
            </a:endParaRPr>
          </a:p>
        </p:txBody>
      </p:sp>
      <p:sp>
        <p:nvSpPr>
          <p:cNvPr id="13321" name="Text Box 9"/>
          <p:cNvSpPr txBox="1">
            <a:spLocks noChangeArrowheads="1"/>
          </p:cNvSpPr>
          <p:nvPr/>
        </p:nvSpPr>
        <p:spPr bwMode="auto">
          <a:xfrm>
            <a:off x="5429250" y="4616450"/>
            <a:ext cx="3028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effectLst>
                  <a:outerShdw blurRad="38100" dist="38100" dir="2700000" algn="tl">
                    <a:srgbClr val="C0C0C0"/>
                  </a:outerShdw>
                </a:effectLst>
                <a:latin typeface="Times New Roman" panose="02020603050405020304"/>
                <a:ea typeface="华文楷体" panose="02010600040101010101" pitchFamily="2" charset="-122"/>
              </a:rPr>
              <a:t>初级消费者摄食</a:t>
            </a:r>
            <a:endParaRPr lang="zh-CN" altLang="en-US" sz="3200" b="1">
              <a:effectLst>
                <a:outerShdw blurRad="38100" dist="38100" dir="2700000" algn="tl">
                  <a:srgbClr val="C0C0C0"/>
                </a:outerShdw>
              </a:effectLst>
              <a:latin typeface="Times New Roman" panose="02020603050405020304"/>
              <a:ea typeface="华文楷体" panose="02010600040101010101" pitchFamily="2" charset="-122"/>
            </a:endParaRPr>
          </a:p>
        </p:txBody>
      </p:sp>
      <p:sp>
        <p:nvSpPr>
          <p:cNvPr id="13322" name="Text Box 10"/>
          <p:cNvSpPr txBox="1">
            <a:spLocks noChangeArrowheads="1"/>
          </p:cNvSpPr>
          <p:nvPr/>
        </p:nvSpPr>
        <p:spPr bwMode="auto">
          <a:xfrm>
            <a:off x="1705215" y="5863004"/>
            <a:ext cx="5329238" cy="579438"/>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dirty="0">
                <a:solidFill>
                  <a:srgbClr val="0000FF"/>
                </a:solidFill>
                <a:latin typeface="Times New Roman" panose="02020603050405020304"/>
                <a:ea typeface="仿宋_GB2312" pitchFamily="49" charset="-122"/>
              </a:rPr>
              <a:t>能量流经第一营养级示意图</a:t>
            </a:r>
            <a:endParaRPr lang="zh-CN" altLang="en-US" sz="3200" b="1" dirty="0">
              <a:solidFill>
                <a:srgbClr val="0000FF"/>
              </a:solidFill>
              <a:latin typeface="Times New Roman" panose="02020603050405020304"/>
              <a:ea typeface="仿宋_GB2312" pitchFamily="49" charset="-122"/>
            </a:endParaRPr>
          </a:p>
        </p:txBody>
      </p:sp>
      <p:grpSp>
        <p:nvGrpSpPr>
          <p:cNvPr id="13323" name="Group 11"/>
          <p:cNvGrpSpPr/>
          <p:nvPr/>
        </p:nvGrpSpPr>
        <p:grpSpPr bwMode="auto">
          <a:xfrm>
            <a:off x="504825" y="817563"/>
            <a:ext cx="3124200" cy="2667000"/>
            <a:chOff x="0" y="0"/>
            <a:chExt cx="1968" cy="1680"/>
          </a:xfrm>
        </p:grpSpPr>
        <p:sp>
          <p:nvSpPr>
            <p:cNvPr id="13324" name="Oval 12"/>
            <p:cNvSpPr>
              <a:spLocks noChangeArrowheads="1"/>
            </p:cNvSpPr>
            <p:nvPr/>
          </p:nvSpPr>
          <p:spPr bwMode="auto">
            <a:xfrm>
              <a:off x="192" y="96"/>
              <a:ext cx="576" cy="576"/>
            </a:xfrm>
            <a:prstGeom prst="ellipse">
              <a:avLst/>
            </a:prstGeom>
            <a:solidFill>
              <a:srgbClr val="FF0000"/>
            </a:solidFill>
            <a:ln w="28575">
              <a:solidFill>
                <a:srgbClr val="FF0000"/>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3325" name="Line 13"/>
            <p:cNvSpPr>
              <a:spLocks noChangeShapeType="1"/>
            </p:cNvSpPr>
            <p:nvPr/>
          </p:nvSpPr>
          <p:spPr bwMode="auto">
            <a:xfrm>
              <a:off x="0" y="384"/>
              <a:ext cx="912" cy="0"/>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6" name="Line 14"/>
            <p:cNvSpPr>
              <a:spLocks noChangeShapeType="1"/>
            </p:cNvSpPr>
            <p:nvPr/>
          </p:nvSpPr>
          <p:spPr bwMode="auto">
            <a:xfrm rot="5364193">
              <a:off x="70" y="452"/>
              <a:ext cx="816" cy="1"/>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7" name="Line 15"/>
            <p:cNvSpPr>
              <a:spLocks noChangeShapeType="1"/>
            </p:cNvSpPr>
            <p:nvPr/>
          </p:nvSpPr>
          <p:spPr bwMode="auto">
            <a:xfrm>
              <a:off x="144" y="96"/>
              <a:ext cx="720" cy="624"/>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8" name="Line 16"/>
            <p:cNvSpPr>
              <a:spLocks noChangeShapeType="1"/>
            </p:cNvSpPr>
            <p:nvPr/>
          </p:nvSpPr>
          <p:spPr bwMode="auto">
            <a:xfrm flipH="1">
              <a:off x="192" y="0"/>
              <a:ext cx="672" cy="720"/>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9" name="Line 17"/>
            <p:cNvSpPr>
              <a:spLocks noChangeShapeType="1"/>
            </p:cNvSpPr>
            <p:nvPr/>
          </p:nvSpPr>
          <p:spPr bwMode="auto">
            <a:xfrm>
              <a:off x="336" y="48"/>
              <a:ext cx="384" cy="864"/>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0" name="Line 18"/>
            <p:cNvSpPr>
              <a:spLocks noChangeShapeType="1"/>
            </p:cNvSpPr>
            <p:nvPr/>
          </p:nvSpPr>
          <p:spPr bwMode="auto">
            <a:xfrm flipH="1">
              <a:off x="288" y="0"/>
              <a:ext cx="336" cy="864"/>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1" name="Line 19"/>
            <p:cNvSpPr>
              <a:spLocks noChangeShapeType="1"/>
            </p:cNvSpPr>
            <p:nvPr/>
          </p:nvSpPr>
          <p:spPr bwMode="auto">
            <a:xfrm flipH="1">
              <a:off x="96" y="144"/>
              <a:ext cx="816" cy="432"/>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2" name="Line 20"/>
            <p:cNvSpPr>
              <a:spLocks noChangeShapeType="1"/>
            </p:cNvSpPr>
            <p:nvPr/>
          </p:nvSpPr>
          <p:spPr bwMode="auto">
            <a:xfrm>
              <a:off x="192" y="240"/>
              <a:ext cx="864" cy="336"/>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3" name="Line 21"/>
            <p:cNvSpPr>
              <a:spLocks noChangeShapeType="1"/>
            </p:cNvSpPr>
            <p:nvPr/>
          </p:nvSpPr>
          <p:spPr bwMode="auto">
            <a:xfrm>
              <a:off x="720" y="912"/>
              <a:ext cx="432" cy="768"/>
            </a:xfrm>
            <a:prstGeom prst="line">
              <a:avLst/>
            </a:prstGeom>
            <a:noFill/>
            <a:ln w="28575">
              <a:solidFill>
                <a:srgbClr val="F491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4" name="Line 22"/>
            <p:cNvSpPr>
              <a:spLocks noChangeShapeType="1"/>
            </p:cNvSpPr>
            <p:nvPr/>
          </p:nvSpPr>
          <p:spPr bwMode="auto">
            <a:xfrm>
              <a:off x="864" y="720"/>
              <a:ext cx="1104" cy="960"/>
            </a:xfrm>
            <a:prstGeom prst="line">
              <a:avLst/>
            </a:prstGeom>
            <a:noFill/>
            <a:ln w="28575">
              <a:solidFill>
                <a:srgbClr val="F491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5" name="Line 23"/>
            <p:cNvSpPr>
              <a:spLocks noChangeShapeType="1"/>
            </p:cNvSpPr>
            <p:nvPr/>
          </p:nvSpPr>
          <p:spPr bwMode="auto">
            <a:xfrm>
              <a:off x="1056" y="576"/>
              <a:ext cx="816" cy="288"/>
            </a:xfrm>
            <a:prstGeom prst="line">
              <a:avLst/>
            </a:prstGeom>
            <a:noFill/>
            <a:ln w="28575">
              <a:solidFill>
                <a:srgbClr val="F491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6" name="Line 24"/>
            <p:cNvSpPr>
              <a:spLocks noChangeShapeType="1"/>
            </p:cNvSpPr>
            <p:nvPr/>
          </p:nvSpPr>
          <p:spPr bwMode="auto">
            <a:xfrm>
              <a:off x="864" y="384"/>
              <a:ext cx="720" cy="0"/>
            </a:xfrm>
            <a:prstGeom prst="line">
              <a:avLst/>
            </a:prstGeom>
            <a:noFill/>
            <a:ln w="28575">
              <a:solidFill>
                <a:srgbClr val="F491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7" name="Text Box 25"/>
            <p:cNvSpPr txBox="1">
              <a:spLocks noChangeArrowheads="1"/>
            </p:cNvSpPr>
            <p:nvPr/>
          </p:nvSpPr>
          <p:spPr bwMode="auto">
            <a:xfrm>
              <a:off x="240" y="240"/>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effectLst>
                    <a:outerShdw blurRad="38100" dist="38100" dir="2700000" algn="tl">
                      <a:srgbClr val="C0C0C0"/>
                    </a:outerShdw>
                  </a:effectLst>
                  <a:latin typeface="Times New Roman" panose="02020603050405020304"/>
                  <a:ea typeface="隶书" panose="02010509060101010101" pitchFamily="49" charset="-122"/>
                </a:rPr>
                <a:t>太阳</a:t>
              </a:r>
              <a:endParaRPr lang="zh-CN" altLang="en-US" sz="2400" b="1">
                <a:effectLst>
                  <a:outerShdw blurRad="38100" dist="38100" dir="2700000" algn="tl">
                    <a:srgbClr val="C0C0C0"/>
                  </a:outerShdw>
                </a:effectLst>
                <a:latin typeface="Times New Roman" panose="02020603050405020304"/>
                <a:ea typeface="隶书" panose="02010509060101010101" pitchFamily="49" charset="-122"/>
              </a:endParaRPr>
            </a:p>
          </p:txBody>
        </p:sp>
      </p:grpSp>
      <p:pic>
        <p:nvPicPr>
          <p:cNvPr id="13338" name="Picture 26" descr="0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8475" y="2852738"/>
            <a:ext cx="20574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27"/>
          <p:cNvSpPr txBox="1">
            <a:spLocks noChangeArrowheads="1"/>
          </p:cNvSpPr>
          <p:nvPr/>
        </p:nvSpPr>
        <p:spPr bwMode="auto">
          <a:xfrm>
            <a:off x="468313" y="4292600"/>
            <a:ext cx="2087562" cy="946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effectLst>
                  <a:outerShdw blurRad="38100" dist="38100" dir="2700000" algn="tl">
                    <a:srgbClr val="C0C0C0"/>
                  </a:outerShdw>
                </a:effectLst>
                <a:latin typeface="Times New Roman" panose="02020603050405020304"/>
                <a:ea typeface="华文楷体" panose="02010600040101010101" pitchFamily="2" charset="-122"/>
              </a:rPr>
              <a:t>生产者固定的太阳能</a:t>
            </a:r>
            <a:endParaRPr lang="zh-CN" altLang="en-US" sz="2800" b="1" dirty="0">
              <a:effectLst>
                <a:outerShdw blurRad="38100" dist="38100" dir="2700000" algn="tl">
                  <a:srgbClr val="C0C0C0"/>
                </a:outerShdw>
              </a:effectLst>
              <a:latin typeface="Times New Roman" panose="02020603050405020304"/>
              <a:ea typeface="华文楷体" panose="02010600040101010101" pitchFamily="2" charset="-122"/>
            </a:endParaRPr>
          </a:p>
        </p:txBody>
      </p:sp>
      <p:sp>
        <p:nvSpPr>
          <p:cNvPr id="13340" name="AutoShape 28"/>
          <p:cNvSpPr>
            <a:spLocks noChangeArrowheads="1"/>
          </p:cNvSpPr>
          <p:nvPr/>
        </p:nvSpPr>
        <p:spPr bwMode="auto">
          <a:xfrm>
            <a:off x="511175" y="2079625"/>
            <a:ext cx="1676400" cy="685800"/>
          </a:xfrm>
          <a:prstGeom prst="downArrow">
            <a:avLst>
              <a:gd name="adj1" fmla="val 50000"/>
              <a:gd name="adj2" fmla="val 25000"/>
            </a:avLst>
          </a:prstGeom>
          <a:solidFill>
            <a:srgbClr val="FF0000"/>
          </a:solidFill>
          <a:ln w="12700" cap="sq">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sz="2400" b="1">
              <a:effectLst>
                <a:outerShdw blurRad="38100" dist="38100" dir="2700000" algn="tl">
                  <a:srgbClr val="FFFFFF"/>
                </a:outerShdw>
              </a:effectLst>
              <a:latin typeface="Times New Roman" panose="02020603050405020304"/>
              <a:ea typeface="宋体" panose="02010600030101010101" pitchFamily="2" charset="-122"/>
            </a:endParaRPr>
          </a:p>
        </p:txBody>
      </p:sp>
      <p:sp>
        <p:nvSpPr>
          <p:cNvPr id="29" name="Text Box 53"/>
          <p:cNvSpPr txBox="1">
            <a:spLocks noChangeArrowheads="1"/>
          </p:cNvSpPr>
          <p:nvPr/>
        </p:nvSpPr>
        <p:spPr bwMode="auto">
          <a:xfrm>
            <a:off x="-20960" y="32238"/>
            <a:ext cx="4953000" cy="762000"/>
          </a:xfrm>
          <a:prstGeom prst="rect">
            <a:avLst/>
          </a:prstGeom>
          <a:gradFill rotWithShape="1">
            <a:gsLst>
              <a:gs pos="0">
                <a:srgbClr val="AAAA88"/>
              </a:gs>
              <a:gs pos="50000">
                <a:srgbClr val="FFFFCC"/>
              </a:gs>
              <a:gs pos="100000">
                <a:srgbClr val="AAAA88"/>
              </a:gs>
            </a:gsLst>
            <a:lin ang="5400000" scaled="1"/>
          </a:gradFill>
          <a:ln w="9525">
            <a:solidFill>
              <a:srgbClr val="0066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sz="3600" b="1" dirty="0">
                <a:solidFill>
                  <a:srgbClr val="FF0000"/>
                </a:solidFill>
                <a:latin typeface="Times New Roman" panose="02020603050405020304"/>
                <a:ea typeface="微软雅黑" panose="020B0503020204020204" pitchFamily="34" charset="-122"/>
              </a:rPr>
              <a:t>二、能量流动的过程</a:t>
            </a:r>
            <a:endParaRPr lang="zh-CN" altLang="en-US" sz="3600" b="1" dirty="0">
              <a:solidFill>
                <a:srgbClr val="FF0000"/>
              </a:solidFill>
              <a:latin typeface="Times New Roman" panose="02020603050405020304"/>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p:bldP spid="13316" grpId="0"/>
      <p:bldP spid="13317" grpId="0" animBg="1"/>
      <p:bldP spid="13318" grpId="0"/>
      <p:bldP spid="13319" grpId="0" animBg="1"/>
      <p:bldP spid="13320" grpId="0"/>
      <p:bldP spid="13321" grpId="0"/>
      <p:bldP spid="13339" grpId="0"/>
      <p:bldP spid="1334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95625" y="693738"/>
            <a:ext cx="2124075" cy="1150937"/>
          </a:xfrm>
          <a:prstGeom prst="rect">
            <a:avLst/>
          </a:prstGeom>
          <a:solidFill>
            <a:srgbClr val="FFFFCC"/>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effectLst>
                  <a:outerShdw blurRad="38100" dist="38100" dir="2700000" algn="tl">
                    <a:srgbClr val="FFFFFF"/>
                  </a:outerShdw>
                </a:effectLst>
                <a:latin typeface="Times New Roman" panose="02020603050405020304"/>
                <a:ea typeface="仿宋_GB2312" pitchFamily="49" charset="-122"/>
              </a:rPr>
              <a:t>初级消费者</a:t>
            </a:r>
            <a:endParaRPr lang="zh-CN" altLang="en-US" sz="2400" b="1">
              <a:effectLst>
                <a:outerShdw blurRad="38100" dist="38100" dir="2700000" algn="tl">
                  <a:srgbClr val="FFFFFF"/>
                </a:outerShdw>
              </a:effectLst>
              <a:latin typeface="Times New Roman" panose="02020603050405020304"/>
              <a:ea typeface="仿宋_GB2312" pitchFamily="49" charset="-122"/>
            </a:endParaRPr>
          </a:p>
          <a:p>
            <a:pPr algn="ctr"/>
            <a:r>
              <a:rPr lang="zh-CN" altLang="en-US" sz="2400" b="1">
                <a:effectLst>
                  <a:outerShdw blurRad="38100" dist="38100" dir="2700000" algn="tl">
                    <a:srgbClr val="FFFFFF"/>
                  </a:outerShdw>
                </a:effectLst>
                <a:latin typeface="Times New Roman" panose="02020603050405020304"/>
                <a:ea typeface="仿宋_GB2312" pitchFamily="49" charset="-122"/>
              </a:rPr>
              <a:t>摄入</a:t>
            </a:r>
            <a:endParaRPr lang="zh-CN" altLang="en-US" sz="2400" b="1">
              <a:effectLst>
                <a:outerShdw blurRad="38100" dist="38100" dir="2700000" algn="tl">
                  <a:srgbClr val="FFFFFF"/>
                </a:outerShdw>
              </a:effectLst>
              <a:latin typeface="Times New Roman" panose="02020603050405020304"/>
              <a:ea typeface="仿宋_GB2312" pitchFamily="49" charset="-122"/>
            </a:endParaRPr>
          </a:p>
        </p:txBody>
      </p:sp>
      <p:sp>
        <p:nvSpPr>
          <p:cNvPr id="17411" name="Rectangle 3"/>
          <p:cNvSpPr>
            <a:spLocks noChangeArrowheads="1"/>
          </p:cNvSpPr>
          <p:nvPr/>
        </p:nvSpPr>
        <p:spPr bwMode="auto">
          <a:xfrm>
            <a:off x="1475656" y="3356992"/>
            <a:ext cx="576262" cy="1655763"/>
          </a:xfrm>
          <a:prstGeom prst="rect">
            <a:avLst/>
          </a:prstGeom>
          <a:solidFill>
            <a:srgbClr val="CCFFFF"/>
          </a:solidFill>
          <a:ln w="9525">
            <a:solidFill>
              <a:srgbClr val="00CC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effectLst>
                <a:outerShdw blurRad="38100" dist="38100" dir="2700000" algn="tl">
                  <a:srgbClr val="FFFFFF"/>
                </a:outerShdw>
              </a:effectLst>
              <a:latin typeface="Times New Roman" panose="02020603050405020304"/>
              <a:ea typeface="仿宋_GB2312" pitchFamily="49" charset="-122"/>
            </a:endParaRPr>
          </a:p>
        </p:txBody>
      </p:sp>
      <p:sp>
        <p:nvSpPr>
          <p:cNvPr id="17412" name="Rectangle 4"/>
          <p:cNvSpPr>
            <a:spLocks noChangeArrowheads="1"/>
          </p:cNvSpPr>
          <p:nvPr/>
        </p:nvSpPr>
        <p:spPr bwMode="auto">
          <a:xfrm>
            <a:off x="3240088" y="3860800"/>
            <a:ext cx="1763712" cy="936625"/>
          </a:xfrm>
          <a:prstGeom prst="rect">
            <a:avLst/>
          </a:prstGeom>
          <a:solidFill>
            <a:srgbClr val="FFFFCC"/>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dirty="0">
                <a:effectLst>
                  <a:outerShdw blurRad="38100" dist="38100" dir="2700000" algn="tl">
                    <a:srgbClr val="FFFFFF"/>
                  </a:outerShdw>
                </a:effectLst>
                <a:latin typeface="Times New Roman" panose="02020603050405020304"/>
                <a:ea typeface="仿宋_GB2312" pitchFamily="49" charset="-122"/>
              </a:rPr>
              <a:t>用于生长</a:t>
            </a:r>
            <a:endParaRPr lang="zh-CN" altLang="en-US" sz="2400" b="1" dirty="0">
              <a:effectLst>
                <a:outerShdw blurRad="38100" dist="38100" dir="2700000" algn="tl">
                  <a:srgbClr val="FFFFFF"/>
                </a:outerShdw>
              </a:effectLst>
              <a:latin typeface="Times New Roman" panose="02020603050405020304"/>
              <a:ea typeface="仿宋_GB2312" pitchFamily="49" charset="-122"/>
            </a:endParaRPr>
          </a:p>
          <a:p>
            <a:pPr algn="ctr"/>
            <a:r>
              <a:rPr lang="zh-CN" altLang="en-US" sz="2400" b="1" dirty="0">
                <a:effectLst>
                  <a:outerShdw blurRad="38100" dist="38100" dir="2700000" algn="tl">
                    <a:srgbClr val="FFFFFF"/>
                  </a:outerShdw>
                </a:effectLst>
                <a:latin typeface="Times New Roman" panose="02020603050405020304"/>
                <a:ea typeface="仿宋_GB2312" pitchFamily="49" charset="-122"/>
              </a:rPr>
              <a:t>发育和繁殖</a:t>
            </a:r>
            <a:endParaRPr lang="zh-CN" altLang="en-US" sz="2400" b="1" dirty="0">
              <a:effectLst>
                <a:outerShdw blurRad="38100" dist="38100" dir="2700000" algn="tl">
                  <a:srgbClr val="FFFFFF"/>
                </a:outerShdw>
              </a:effectLst>
              <a:latin typeface="Times New Roman" panose="02020603050405020304"/>
              <a:ea typeface="仿宋_GB2312" pitchFamily="49" charset="-122"/>
            </a:endParaRPr>
          </a:p>
        </p:txBody>
      </p:sp>
      <p:sp>
        <p:nvSpPr>
          <p:cNvPr id="17413" name="Rectangle 5"/>
          <p:cNvSpPr>
            <a:spLocks noChangeArrowheads="1"/>
          </p:cNvSpPr>
          <p:nvPr/>
        </p:nvSpPr>
        <p:spPr bwMode="auto">
          <a:xfrm>
            <a:off x="3311525" y="5445125"/>
            <a:ext cx="1620838" cy="792163"/>
          </a:xfrm>
          <a:prstGeom prst="rect">
            <a:avLst/>
          </a:prstGeom>
          <a:solidFill>
            <a:srgbClr val="FFFFCC"/>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effectLst>
                  <a:outerShdw blurRad="38100" dist="38100" dir="2700000" algn="tl">
                    <a:srgbClr val="FFFFFF"/>
                  </a:outerShdw>
                </a:effectLst>
                <a:latin typeface="Times New Roman" panose="02020603050405020304"/>
                <a:ea typeface="仿宋_GB2312" pitchFamily="49" charset="-122"/>
              </a:rPr>
              <a:t>次级消费者</a:t>
            </a:r>
            <a:endParaRPr lang="zh-CN" altLang="en-US" sz="2400" b="1">
              <a:effectLst>
                <a:outerShdw blurRad="38100" dist="38100" dir="2700000" algn="tl">
                  <a:srgbClr val="FFFFFF"/>
                </a:outerShdw>
              </a:effectLst>
              <a:latin typeface="Times New Roman" panose="02020603050405020304"/>
              <a:ea typeface="仿宋_GB2312" pitchFamily="49" charset="-122"/>
            </a:endParaRPr>
          </a:p>
          <a:p>
            <a:pPr algn="ctr"/>
            <a:r>
              <a:rPr lang="zh-CN" altLang="en-US" sz="2400" b="1">
                <a:effectLst>
                  <a:outerShdw blurRad="38100" dist="38100" dir="2700000" algn="tl">
                    <a:srgbClr val="FFFFFF"/>
                  </a:outerShdw>
                </a:effectLst>
                <a:latin typeface="Times New Roman" panose="02020603050405020304"/>
                <a:ea typeface="仿宋_GB2312" pitchFamily="49" charset="-122"/>
              </a:rPr>
              <a:t>摄入</a:t>
            </a:r>
            <a:endParaRPr lang="zh-CN" altLang="en-US" sz="2400" b="1">
              <a:effectLst>
                <a:outerShdw blurRad="38100" dist="38100" dir="2700000" algn="tl">
                  <a:srgbClr val="FFFFFF"/>
                </a:outerShdw>
              </a:effectLst>
              <a:latin typeface="Times New Roman" panose="02020603050405020304"/>
              <a:ea typeface="仿宋_GB2312" pitchFamily="49" charset="-122"/>
            </a:endParaRPr>
          </a:p>
        </p:txBody>
      </p:sp>
      <p:sp>
        <p:nvSpPr>
          <p:cNvPr id="17414" name="AutoShape 6"/>
          <p:cNvSpPr>
            <a:spLocks noChangeArrowheads="1"/>
          </p:cNvSpPr>
          <p:nvPr/>
        </p:nvSpPr>
        <p:spPr bwMode="auto">
          <a:xfrm>
            <a:off x="3887788" y="1844675"/>
            <a:ext cx="288925" cy="576263"/>
          </a:xfrm>
          <a:prstGeom prst="downArrow">
            <a:avLst>
              <a:gd name="adj1" fmla="val 49778"/>
              <a:gd name="adj2" fmla="val 50001"/>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7415" name="AutoShape 7"/>
          <p:cNvSpPr>
            <a:spLocks noChangeArrowheads="1"/>
          </p:cNvSpPr>
          <p:nvPr/>
        </p:nvSpPr>
        <p:spPr bwMode="auto">
          <a:xfrm>
            <a:off x="3887788" y="3357563"/>
            <a:ext cx="288925" cy="504825"/>
          </a:xfrm>
          <a:prstGeom prst="downArrow">
            <a:avLst>
              <a:gd name="adj1" fmla="val 50000"/>
              <a:gd name="adj2" fmla="val 43681"/>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7416" name="AutoShape 8"/>
          <p:cNvSpPr>
            <a:spLocks noChangeArrowheads="1"/>
          </p:cNvSpPr>
          <p:nvPr/>
        </p:nvSpPr>
        <p:spPr bwMode="auto">
          <a:xfrm>
            <a:off x="3887788" y="4868863"/>
            <a:ext cx="288925" cy="504825"/>
          </a:xfrm>
          <a:prstGeom prst="downArrow">
            <a:avLst>
              <a:gd name="adj1" fmla="val 50000"/>
              <a:gd name="adj2" fmla="val 43681"/>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7417" name="Line 9"/>
          <p:cNvSpPr>
            <a:spLocks noChangeShapeType="1"/>
          </p:cNvSpPr>
          <p:nvPr/>
        </p:nvSpPr>
        <p:spPr bwMode="auto">
          <a:xfrm>
            <a:off x="4895850" y="2852738"/>
            <a:ext cx="792163"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8" name="Line 10"/>
          <p:cNvSpPr>
            <a:spLocks noChangeShapeType="1"/>
          </p:cNvSpPr>
          <p:nvPr/>
        </p:nvSpPr>
        <p:spPr bwMode="auto">
          <a:xfrm>
            <a:off x="5688013" y="2852738"/>
            <a:ext cx="0" cy="1584325"/>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9" name="Text Box 11"/>
          <p:cNvSpPr txBox="1">
            <a:spLocks noChangeArrowheads="1"/>
          </p:cNvSpPr>
          <p:nvPr/>
        </p:nvSpPr>
        <p:spPr bwMode="auto">
          <a:xfrm>
            <a:off x="5720160" y="3068638"/>
            <a:ext cx="61555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zh-CN" altLang="en-US" sz="2800" b="1">
                <a:effectLst>
                  <a:outerShdw blurRad="38100" dist="38100" dir="2700000" algn="tl">
                    <a:srgbClr val="C0C0C0"/>
                  </a:outerShdw>
                </a:effectLst>
                <a:latin typeface="Times New Roman" panose="02020603050405020304"/>
                <a:ea typeface="仿宋_GB2312" pitchFamily="49" charset="-122"/>
              </a:rPr>
              <a:t>呼吸</a:t>
            </a:r>
            <a:endParaRPr lang="zh-CN" altLang="en-US" sz="2800" b="1">
              <a:effectLst>
                <a:outerShdw blurRad="38100" dist="38100" dir="2700000" algn="tl">
                  <a:srgbClr val="C0C0C0"/>
                </a:outerShdw>
              </a:effectLst>
              <a:latin typeface="Times New Roman" panose="02020603050405020304"/>
              <a:ea typeface="仿宋_GB2312" pitchFamily="49" charset="-122"/>
            </a:endParaRPr>
          </a:p>
        </p:txBody>
      </p:sp>
      <p:sp>
        <p:nvSpPr>
          <p:cNvPr id="17420" name="Text Box 12"/>
          <p:cNvSpPr txBox="1">
            <a:spLocks noChangeArrowheads="1"/>
          </p:cNvSpPr>
          <p:nvPr/>
        </p:nvSpPr>
        <p:spPr bwMode="auto">
          <a:xfrm>
            <a:off x="5426472" y="4365625"/>
            <a:ext cx="615553"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zh-CN" altLang="en-US" sz="2800" b="1">
                <a:effectLst>
                  <a:outerShdw blurRad="38100" dist="38100" dir="2700000" algn="tl">
                    <a:srgbClr val="C0C0C0"/>
                  </a:outerShdw>
                </a:effectLst>
                <a:latin typeface="Times New Roman" panose="02020603050405020304"/>
                <a:ea typeface="仿宋_GB2312" pitchFamily="49" charset="-122"/>
              </a:rPr>
              <a:t>散失</a:t>
            </a:r>
            <a:endParaRPr lang="zh-CN" altLang="en-US" sz="2800" b="1">
              <a:effectLst>
                <a:outerShdw blurRad="38100" dist="38100" dir="2700000" algn="tl">
                  <a:srgbClr val="C0C0C0"/>
                </a:outerShdw>
              </a:effectLst>
              <a:latin typeface="Times New Roman" panose="02020603050405020304"/>
              <a:ea typeface="仿宋_GB2312" pitchFamily="49" charset="-122"/>
            </a:endParaRPr>
          </a:p>
        </p:txBody>
      </p:sp>
      <p:sp>
        <p:nvSpPr>
          <p:cNvPr id="17421" name="Line 13"/>
          <p:cNvSpPr>
            <a:spLocks noChangeShapeType="1"/>
          </p:cNvSpPr>
          <p:nvPr/>
        </p:nvSpPr>
        <p:spPr bwMode="auto">
          <a:xfrm flipH="1">
            <a:off x="2087563" y="4365625"/>
            <a:ext cx="1152525"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2" name="Text Box 14"/>
          <p:cNvSpPr txBox="1">
            <a:spLocks noChangeArrowheads="1"/>
          </p:cNvSpPr>
          <p:nvPr/>
        </p:nvSpPr>
        <p:spPr bwMode="auto">
          <a:xfrm>
            <a:off x="2160588" y="3644900"/>
            <a:ext cx="93503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b="1" dirty="0">
                <a:effectLst>
                  <a:outerShdw blurRad="38100" dist="38100" dir="2700000" algn="tl">
                    <a:srgbClr val="C0C0C0"/>
                  </a:outerShdw>
                </a:effectLst>
                <a:latin typeface="Times New Roman" panose="02020603050405020304"/>
                <a:ea typeface="仿宋_GB2312" pitchFamily="49" charset="-122"/>
              </a:rPr>
              <a:t>遗体</a:t>
            </a:r>
            <a:endParaRPr lang="zh-CN" altLang="en-US" sz="2800" b="1" dirty="0">
              <a:effectLst>
                <a:outerShdw blurRad="38100" dist="38100" dir="2700000" algn="tl">
                  <a:srgbClr val="C0C0C0"/>
                </a:outerShdw>
              </a:effectLst>
              <a:latin typeface="Times New Roman" panose="02020603050405020304"/>
              <a:ea typeface="仿宋_GB2312" pitchFamily="49" charset="-122"/>
            </a:endParaRPr>
          </a:p>
          <a:p>
            <a:pPr algn="ctr"/>
            <a:endParaRPr lang="zh-CN" altLang="en-US" sz="2800" b="1" dirty="0">
              <a:effectLst>
                <a:outerShdw blurRad="38100" dist="38100" dir="2700000" algn="tl">
                  <a:srgbClr val="C0C0C0"/>
                </a:outerShdw>
              </a:effectLst>
              <a:latin typeface="Times New Roman" panose="02020603050405020304"/>
              <a:ea typeface="仿宋_GB2312" pitchFamily="49" charset="-122"/>
            </a:endParaRPr>
          </a:p>
          <a:p>
            <a:pPr algn="ctr"/>
            <a:r>
              <a:rPr lang="zh-CN" altLang="en-US" sz="2800" b="1" dirty="0">
                <a:effectLst>
                  <a:outerShdw blurRad="38100" dist="38100" dir="2700000" algn="tl">
                    <a:srgbClr val="C0C0C0"/>
                  </a:outerShdw>
                </a:effectLst>
                <a:latin typeface="Times New Roman" panose="02020603050405020304"/>
                <a:ea typeface="仿宋_GB2312" pitchFamily="49" charset="-122"/>
              </a:rPr>
              <a:t>残骸</a:t>
            </a:r>
            <a:endParaRPr lang="zh-CN" altLang="en-US" sz="2800" b="1" dirty="0">
              <a:effectLst>
                <a:outerShdw blurRad="38100" dist="38100" dir="2700000" algn="tl">
                  <a:srgbClr val="C0C0C0"/>
                </a:outerShdw>
              </a:effectLst>
              <a:latin typeface="Times New Roman" panose="02020603050405020304"/>
              <a:ea typeface="仿宋_GB2312" pitchFamily="49" charset="-122"/>
            </a:endParaRPr>
          </a:p>
        </p:txBody>
      </p:sp>
      <p:sp>
        <p:nvSpPr>
          <p:cNvPr id="17423" name="Rectangle 15"/>
          <p:cNvSpPr>
            <a:spLocks noChangeArrowheads="1"/>
          </p:cNvSpPr>
          <p:nvPr/>
        </p:nvSpPr>
        <p:spPr bwMode="auto">
          <a:xfrm>
            <a:off x="3168650" y="2420938"/>
            <a:ext cx="1728788" cy="1008062"/>
          </a:xfrm>
          <a:prstGeom prst="rect">
            <a:avLst/>
          </a:prstGeom>
          <a:solidFill>
            <a:srgbClr val="FFFFCC"/>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effectLst>
                  <a:outerShdw blurRad="38100" dist="38100" dir="2700000" algn="tl">
                    <a:srgbClr val="FFFFFF"/>
                  </a:outerShdw>
                </a:effectLst>
                <a:latin typeface="Times New Roman" panose="02020603050405020304"/>
                <a:ea typeface="仿宋_GB2312" pitchFamily="49" charset="-122"/>
              </a:rPr>
              <a:t>初级消费者</a:t>
            </a:r>
            <a:endParaRPr lang="zh-CN" altLang="en-US" sz="2400" b="1">
              <a:effectLst>
                <a:outerShdw blurRad="38100" dist="38100" dir="2700000" algn="tl">
                  <a:srgbClr val="FFFFFF"/>
                </a:outerShdw>
              </a:effectLst>
              <a:latin typeface="Times New Roman" panose="02020603050405020304"/>
              <a:ea typeface="仿宋_GB2312" pitchFamily="49" charset="-122"/>
            </a:endParaRPr>
          </a:p>
          <a:p>
            <a:pPr algn="ctr"/>
            <a:r>
              <a:rPr lang="zh-CN" altLang="en-US" sz="2400" b="1">
                <a:effectLst>
                  <a:outerShdw blurRad="38100" dist="38100" dir="2700000" algn="tl">
                    <a:srgbClr val="FFFFFF"/>
                  </a:outerShdw>
                </a:effectLst>
                <a:latin typeface="Times New Roman" panose="02020603050405020304"/>
                <a:ea typeface="仿宋_GB2312" pitchFamily="49" charset="-122"/>
              </a:rPr>
              <a:t>同化</a:t>
            </a:r>
            <a:endParaRPr lang="zh-CN" altLang="en-US" sz="2400" b="1">
              <a:effectLst>
                <a:outerShdw blurRad="38100" dist="38100" dir="2700000" algn="tl">
                  <a:srgbClr val="FFFFFF"/>
                </a:outerShdw>
              </a:effectLst>
              <a:latin typeface="Times New Roman" panose="02020603050405020304"/>
              <a:ea typeface="仿宋_GB2312" pitchFamily="49" charset="-122"/>
            </a:endParaRPr>
          </a:p>
        </p:txBody>
      </p:sp>
      <p:sp>
        <p:nvSpPr>
          <p:cNvPr id="17424" name="Text Box 16"/>
          <p:cNvSpPr txBox="1">
            <a:spLocks noChangeArrowheads="1"/>
          </p:cNvSpPr>
          <p:nvPr/>
        </p:nvSpPr>
        <p:spPr bwMode="auto">
          <a:xfrm>
            <a:off x="1462127" y="3357563"/>
            <a:ext cx="553998"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zh-CN" altLang="en-US" sz="2400" b="1">
                <a:effectLst>
                  <a:outerShdw blurRad="38100" dist="38100" dir="2700000" algn="tl">
                    <a:srgbClr val="C0C0C0"/>
                  </a:outerShdw>
                </a:effectLst>
                <a:latin typeface="Times New Roman" panose="02020603050405020304"/>
                <a:ea typeface="仿宋_GB2312" pitchFamily="49" charset="-122"/>
              </a:rPr>
              <a:t>分解者利用</a:t>
            </a:r>
            <a:endParaRPr lang="zh-CN" altLang="en-US" sz="2400" b="1">
              <a:effectLst>
                <a:outerShdw blurRad="38100" dist="38100" dir="2700000" algn="tl">
                  <a:srgbClr val="C0C0C0"/>
                </a:outerShdw>
              </a:effectLst>
              <a:latin typeface="Times New Roman" panose="02020603050405020304"/>
              <a:ea typeface="仿宋_GB2312" pitchFamily="49" charset="-122"/>
            </a:endParaRPr>
          </a:p>
        </p:txBody>
      </p:sp>
      <p:sp>
        <p:nvSpPr>
          <p:cNvPr id="17425" name="Line 17"/>
          <p:cNvSpPr>
            <a:spLocks noChangeShapeType="1"/>
          </p:cNvSpPr>
          <p:nvPr/>
        </p:nvSpPr>
        <p:spPr bwMode="auto">
          <a:xfrm>
            <a:off x="1727200" y="1341438"/>
            <a:ext cx="1368425"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6" name="Line 18"/>
          <p:cNvSpPr>
            <a:spLocks noChangeShapeType="1"/>
          </p:cNvSpPr>
          <p:nvPr/>
        </p:nvSpPr>
        <p:spPr bwMode="auto">
          <a:xfrm flipH="1">
            <a:off x="1727200" y="1341438"/>
            <a:ext cx="0" cy="2016125"/>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7" name="Text Box 19"/>
          <p:cNvSpPr txBox="1">
            <a:spLocks noChangeArrowheads="1"/>
          </p:cNvSpPr>
          <p:nvPr/>
        </p:nvSpPr>
        <p:spPr bwMode="auto">
          <a:xfrm>
            <a:off x="1919288" y="1397000"/>
            <a:ext cx="923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b="1" dirty="0">
                <a:effectLst>
                  <a:outerShdw blurRad="38100" dist="38100" dir="2700000" algn="tl">
                    <a:srgbClr val="C0C0C0"/>
                  </a:outerShdw>
                </a:effectLst>
                <a:latin typeface="Times New Roman" panose="02020603050405020304"/>
                <a:ea typeface="仿宋_GB2312" pitchFamily="49" charset="-122"/>
              </a:rPr>
              <a:t>粪便</a:t>
            </a:r>
            <a:endParaRPr lang="zh-CN" altLang="en-US" sz="2800" b="1" dirty="0">
              <a:effectLst>
                <a:outerShdw blurRad="38100" dist="38100" dir="2700000" algn="tl">
                  <a:srgbClr val="C0C0C0"/>
                </a:outerShdw>
              </a:effectLst>
              <a:latin typeface="Times New Roman" panose="02020603050405020304"/>
              <a:ea typeface="仿宋_GB2312" pitchFamily="49" charset="-122"/>
            </a:endParaRPr>
          </a:p>
        </p:txBody>
      </p:sp>
      <p:sp>
        <p:nvSpPr>
          <p:cNvPr id="17431" name="Text Box 23"/>
          <p:cNvSpPr txBox="1">
            <a:spLocks noChangeArrowheads="1"/>
          </p:cNvSpPr>
          <p:nvPr/>
        </p:nvSpPr>
        <p:spPr bwMode="auto">
          <a:xfrm>
            <a:off x="3808294" y="6164263"/>
            <a:ext cx="800219"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US" altLang="zh-CN" sz="4000" b="1">
                <a:effectLst>
                  <a:outerShdw blurRad="38100" dist="38100" dir="2700000" algn="tl">
                    <a:srgbClr val="C0C0C0"/>
                  </a:outerShdw>
                </a:effectLst>
                <a:latin typeface="Times New Roman" panose="02020603050405020304"/>
                <a:ea typeface="仿宋_GB2312" pitchFamily="49" charset="-122"/>
              </a:rPr>
              <a:t>...</a:t>
            </a:r>
            <a:endParaRPr lang="en-US" altLang="zh-CN" sz="4000" b="1">
              <a:effectLst>
                <a:outerShdw blurRad="38100" dist="38100" dir="2700000" algn="tl">
                  <a:srgbClr val="C0C0C0"/>
                </a:outerShdw>
              </a:effectLst>
              <a:latin typeface="Times New Roman" panose="02020603050405020304"/>
              <a:ea typeface="仿宋_GB2312" pitchFamily="49" charset="-122"/>
            </a:endParaRPr>
          </a:p>
        </p:txBody>
      </p:sp>
      <p:sp>
        <p:nvSpPr>
          <p:cNvPr id="17432" name="Text Box 24"/>
          <p:cNvSpPr txBox="1">
            <a:spLocks noChangeArrowheads="1"/>
          </p:cNvSpPr>
          <p:nvPr/>
        </p:nvSpPr>
        <p:spPr bwMode="auto">
          <a:xfrm>
            <a:off x="34925" y="692150"/>
            <a:ext cx="733425" cy="6001643"/>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rgbClr val="0000FF"/>
                </a:solidFill>
                <a:latin typeface="Times New Roman" panose="02020603050405020304"/>
                <a:ea typeface="仿宋_GB2312" pitchFamily="49" charset="-122"/>
              </a:rPr>
              <a:t>能量流经第二营养级示意图</a:t>
            </a:r>
            <a:endParaRPr lang="zh-CN" altLang="en-US" sz="3200" b="1">
              <a:solidFill>
                <a:srgbClr val="0000FF"/>
              </a:solidFill>
              <a:latin typeface="Times New Roman" panose="02020603050405020304"/>
              <a:ea typeface="仿宋_GB2312" pitchFamily="49" charset="-122"/>
            </a:endParaRPr>
          </a:p>
        </p:txBody>
      </p:sp>
      <p:sp>
        <p:nvSpPr>
          <p:cNvPr id="17433" name="Text Box 25"/>
          <p:cNvSpPr txBox="1">
            <a:spLocks noChangeArrowheads="1"/>
          </p:cNvSpPr>
          <p:nvPr/>
        </p:nvSpPr>
        <p:spPr bwMode="auto">
          <a:xfrm>
            <a:off x="6264077" y="1412875"/>
            <a:ext cx="2844427" cy="10064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en-US" altLang="zh-CN" sz="2000" b="1" dirty="0">
                <a:latin typeface="Times New Roman" panose="02020603050405020304"/>
                <a:ea typeface="楷体_GB2312" pitchFamily="49" charset="-122"/>
              </a:rPr>
              <a:t>1.</a:t>
            </a:r>
            <a:r>
              <a:rPr lang="zh-CN" altLang="en-US" sz="2000" b="1" dirty="0">
                <a:latin typeface="Times New Roman" panose="02020603050405020304"/>
                <a:ea typeface="楷体_GB2312" pitchFamily="49" charset="-122"/>
              </a:rPr>
              <a:t>初级消费者粪便中的能量包括在初级消费者同化的能量中吗？</a:t>
            </a:r>
            <a:endParaRPr lang="zh-CN" altLang="en-US" sz="2000" b="1" dirty="0">
              <a:latin typeface="Times New Roman" panose="02020603050405020304"/>
              <a:ea typeface="楷体_GB2312" pitchFamily="49" charset="-122"/>
            </a:endParaRPr>
          </a:p>
        </p:txBody>
      </p:sp>
      <p:sp>
        <p:nvSpPr>
          <p:cNvPr id="17434" name="Text Box 26"/>
          <p:cNvSpPr txBox="1">
            <a:spLocks noChangeArrowheads="1"/>
          </p:cNvSpPr>
          <p:nvPr/>
        </p:nvSpPr>
        <p:spPr bwMode="auto">
          <a:xfrm>
            <a:off x="6265292" y="2420888"/>
            <a:ext cx="2843212" cy="10064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spcBef>
                <a:spcPct val="50000"/>
              </a:spcBef>
            </a:pPr>
            <a:r>
              <a:rPr lang="zh-CN" altLang="en-US" sz="2000" b="1" dirty="0">
                <a:solidFill>
                  <a:srgbClr val="FF0000"/>
                </a:solidFill>
                <a:latin typeface="Times New Roman" panose="02020603050405020304"/>
                <a:ea typeface="楷体_GB2312" pitchFamily="49" charset="-122"/>
              </a:rPr>
              <a:t>不包括。同化的能量是被吸收后储存在消费者自身组织中的能量。</a:t>
            </a:r>
            <a:endParaRPr lang="zh-CN" altLang="en-US" sz="2000" b="1" dirty="0">
              <a:solidFill>
                <a:srgbClr val="FF0000"/>
              </a:solidFill>
              <a:latin typeface="Times New Roman" panose="02020603050405020304"/>
              <a:ea typeface="楷体_GB2312" pitchFamily="49" charset="-122"/>
            </a:endParaRPr>
          </a:p>
        </p:txBody>
      </p:sp>
      <p:sp>
        <p:nvSpPr>
          <p:cNvPr id="17435" name="Text Box 27"/>
          <p:cNvSpPr txBox="1">
            <a:spLocks noChangeArrowheads="1"/>
          </p:cNvSpPr>
          <p:nvPr/>
        </p:nvSpPr>
        <p:spPr bwMode="auto">
          <a:xfrm>
            <a:off x="6280936" y="3429000"/>
            <a:ext cx="2827568" cy="7016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en-US" altLang="zh-CN" sz="2000" b="1" dirty="0">
                <a:latin typeface="Times New Roman" panose="02020603050405020304"/>
                <a:ea typeface="楷体_GB2312" pitchFamily="49" charset="-122"/>
              </a:rPr>
              <a:t>2.</a:t>
            </a:r>
            <a:r>
              <a:rPr lang="zh-CN" altLang="en-US" sz="2000" b="1" dirty="0">
                <a:latin typeface="Times New Roman" panose="02020603050405020304"/>
                <a:ea typeface="楷体_GB2312" pitchFamily="49" charset="-122"/>
              </a:rPr>
              <a:t> 初级消费者同化的能量有哪几个去向？</a:t>
            </a:r>
            <a:endParaRPr lang="zh-CN" altLang="en-US" sz="2000" b="1" dirty="0">
              <a:latin typeface="Times New Roman" panose="02020603050405020304"/>
              <a:ea typeface="楷体_GB2312" pitchFamily="49" charset="-122"/>
            </a:endParaRPr>
          </a:p>
        </p:txBody>
      </p:sp>
      <p:sp>
        <p:nvSpPr>
          <p:cNvPr id="17436" name="Text Box 28"/>
          <p:cNvSpPr txBox="1">
            <a:spLocks noChangeArrowheads="1"/>
          </p:cNvSpPr>
          <p:nvPr/>
        </p:nvSpPr>
        <p:spPr bwMode="auto">
          <a:xfrm>
            <a:off x="6263352" y="4140514"/>
            <a:ext cx="2843212" cy="10064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r>
              <a:rPr lang="zh-CN" altLang="en-US" b="1" dirty="0">
                <a:solidFill>
                  <a:srgbClr val="FF0000"/>
                </a:solidFill>
                <a:latin typeface="Times New Roman" panose="02020603050405020304"/>
                <a:ea typeface="宋体" panose="02010600030101010101" pitchFamily="2" charset="-122"/>
              </a:rPr>
              <a:t>①</a:t>
            </a:r>
            <a:r>
              <a:rPr lang="zh-CN" altLang="en-US" sz="2000" b="1" dirty="0">
                <a:solidFill>
                  <a:srgbClr val="FF0000"/>
                </a:solidFill>
                <a:latin typeface="Times New Roman" panose="02020603050405020304"/>
                <a:ea typeface="楷体_GB2312" pitchFamily="49" charset="-122"/>
              </a:rPr>
              <a:t>呼吸作用散失；</a:t>
            </a:r>
            <a:endParaRPr lang="zh-CN" altLang="en-US" sz="2000" b="1" dirty="0">
              <a:solidFill>
                <a:srgbClr val="FF0000"/>
              </a:solidFill>
              <a:latin typeface="Times New Roman" panose="02020603050405020304"/>
              <a:ea typeface="楷体_GB2312" pitchFamily="49" charset="-122"/>
            </a:endParaRPr>
          </a:p>
          <a:p>
            <a:r>
              <a:rPr lang="zh-CN" altLang="en-US" b="1" dirty="0">
                <a:solidFill>
                  <a:srgbClr val="FF0000"/>
                </a:solidFill>
                <a:latin typeface="Times New Roman" panose="02020603050405020304"/>
                <a:ea typeface="宋体" panose="02010600030101010101" pitchFamily="2" charset="-122"/>
              </a:rPr>
              <a:t>②</a:t>
            </a:r>
            <a:r>
              <a:rPr lang="zh-CN" altLang="en-US" sz="2000" b="1" dirty="0">
                <a:solidFill>
                  <a:srgbClr val="FF0000"/>
                </a:solidFill>
                <a:latin typeface="Times New Roman" panose="02020603050405020304"/>
                <a:ea typeface="楷体_GB2312" pitchFamily="49" charset="-122"/>
              </a:rPr>
              <a:t>被分解者利用；</a:t>
            </a:r>
            <a:endParaRPr lang="zh-CN" altLang="en-US" sz="2000" b="1" dirty="0">
              <a:solidFill>
                <a:srgbClr val="FF0000"/>
              </a:solidFill>
              <a:latin typeface="Times New Roman" panose="02020603050405020304"/>
              <a:ea typeface="楷体_GB2312" pitchFamily="49" charset="-122"/>
            </a:endParaRPr>
          </a:p>
          <a:p>
            <a:r>
              <a:rPr lang="zh-CN" altLang="en-US" b="1" dirty="0">
                <a:solidFill>
                  <a:srgbClr val="FF0000"/>
                </a:solidFill>
                <a:latin typeface="Times New Roman" panose="02020603050405020304"/>
                <a:ea typeface="宋体" panose="02010600030101010101" pitchFamily="2" charset="-122"/>
              </a:rPr>
              <a:t>③</a:t>
            </a:r>
            <a:r>
              <a:rPr lang="zh-CN" altLang="en-US" sz="2000" b="1" dirty="0">
                <a:solidFill>
                  <a:srgbClr val="FF0000"/>
                </a:solidFill>
                <a:latin typeface="Times New Roman" panose="02020603050405020304"/>
                <a:ea typeface="楷体_GB2312" pitchFamily="49" charset="-122"/>
              </a:rPr>
              <a:t>下一个营养级摄食。</a:t>
            </a:r>
            <a:endParaRPr lang="zh-CN" altLang="en-US" sz="2000" b="1" dirty="0">
              <a:solidFill>
                <a:srgbClr val="FF0000"/>
              </a:solidFill>
              <a:latin typeface="Times New Roman" panose="02020603050405020304"/>
              <a:ea typeface="楷体_GB2312" pitchFamily="49" charset="-122"/>
            </a:endParaRPr>
          </a:p>
        </p:txBody>
      </p:sp>
      <p:grpSp>
        <p:nvGrpSpPr>
          <p:cNvPr id="17437" name="Group 29"/>
          <p:cNvGrpSpPr/>
          <p:nvPr/>
        </p:nvGrpSpPr>
        <p:grpSpPr bwMode="auto">
          <a:xfrm>
            <a:off x="5795963" y="620713"/>
            <a:ext cx="2003425" cy="720725"/>
            <a:chOff x="0" y="0"/>
            <a:chExt cx="1262" cy="454"/>
          </a:xfrm>
        </p:grpSpPr>
        <p:sp>
          <p:nvSpPr>
            <p:cNvPr id="17438" name="WordArt 30"/>
            <p:cNvSpPr>
              <a:spLocks noChangeArrowheads="1" noChangeShapeType="1"/>
            </p:cNvSpPr>
            <p:nvPr/>
          </p:nvSpPr>
          <p:spPr bwMode="auto">
            <a:xfrm rot="445767">
              <a:off x="590" y="118"/>
              <a:ext cx="672" cy="336"/>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zh-CN" altLang="en-US" sz="4000" b="1" kern="10">
                  <a:ln w="9525">
                    <a:solidFill>
                      <a:srgbClr val="000000"/>
                    </a:solidFill>
                    <a:round/>
                  </a:ln>
                  <a:solidFill>
                    <a:srgbClr val="FFFF00"/>
                  </a:solidFill>
                  <a:latin typeface="Times New Roman" panose="02020603050405020304"/>
                  <a:ea typeface="黑体" panose="02010609060101010101" pitchFamily="49" charset="-122"/>
                </a:rPr>
                <a:t>？</a:t>
              </a:r>
              <a:endParaRPr lang="zh-CN" altLang="en-US" sz="4000" b="1" kern="10">
                <a:ln w="9525">
                  <a:solidFill>
                    <a:srgbClr val="000000"/>
                  </a:solidFill>
                  <a:round/>
                </a:ln>
                <a:solidFill>
                  <a:srgbClr val="FFFF00"/>
                </a:solidFill>
                <a:latin typeface="Times New Roman" panose="02020603050405020304"/>
                <a:ea typeface="黑体" panose="02010609060101010101" pitchFamily="49" charset="-122"/>
              </a:endParaRPr>
            </a:p>
          </p:txBody>
        </p:sp>
        <p:sp>
          <p:nvSpPr>
            <p:cNvPr id="17439" name="WordArt 31"/>
            <p:cNvSpPr>
              <a:spLocks noChangeArrowheads="1" noChangeShapeType="1"/>
            </p:cNvSpPr>
            <p:nvPr/>
          </p:nvSpPr>
          <p:spPr bwMode="auto">
            <a:xfrm>
              <a:off x="0" y="0"/>
              <a:ext cx="576" cy="288"/>
            </a:xfrm>
            <a:prstGeom prst="rect">
              <a:avLst/>
            </a:prstGeom>
          </p:spPr>
          <p:txBody>
            <a:bodyPr wrap="none" fromWordArt="1">
              <a:prstTxWarp prst="textPlain">
                <a:avLst>
                  <a:gd name="adj" fmla="val 50000"/>
                </a:avLst>
              </a:prstTxWarp>
            </a:bodyPr>
            <a:lstStyle/>
            <a:p>
              <a:pPr algn="ctr"/>
              <a:r>
                <a:rPr lang="zh-CN" altLang="en-US" sz="3600" b="1" kern="10" dirty="0">
                  <a:ln w="19050">
                    <a:solidFill>
                      <a:schemeClr val="tx1"/>
                    </a:solidFill>
                    <a:round/>
                  </a:ln>
                  <a:solidFill>
                    <a:srgbClr val="FFFF00"/>
                  </a:solidFill>
                  <a:effectLst>
                    <a:outerShdw dist="35921" dir="2700000" algn="ctr" rotWithShape="0">
                      <a:srgbClr val="990000"/>
                    </a:outerShdw>
                  </a:effectLst>
                  <a:latin typeface="Times New Roman" panose="02020603050405020304"/>
                  <a:ea typeface="华文新魏" panose="02010800040101010101" charset="-122"/>
                </a:rPr>
                <a:t>问题</a:t>
              </a:r>
              <a:endParaRPr lang="zh-CN" altLang="en-US" sz="3600" b="1" kern="10" dirty="0">
                <a:ln w="19050">
                  <a:solidFill>
                    <a:schemeClr val="tx1"/>
                  </a:solidFill>
                  <a:round/>
                </a:ln>
                <a:solidFill>
                  <a:srgbClr val="FFFF00"/>
                </a:solidFill>
                <a:effectLst>
                  <a:outerShdw dist="35921" dir="2700000" algn="ctr" rotWithShape="0">
                    <a:srgbClr val="990000"/>
                  </a:outerShdw>
                </a:effectLst>
                <a:latin typeface="Times New Roman" panose="02020603050405020304"/>
                <a:ea typeface="华文新魏" panose="02010800040101010101" charset="-122"/>
              </a:endParaRPr>
            </a:p>
          </p:txBody>
        </p:sp>
      </p:grpSp>
      <p:sp>
        <p:nvSpPr>
          <p:cNvPr id="17440" name="Text Box 32"/>
          <p:cNvSpPr txBox="1">
            <a:spLocks noChangeArrowheads="1"/>
          </p:cNvSpPr>
          <p:nvPr/>
        </p:nvSpPr>
        <p:spPr bwMode="auto">
          <a:xfrm>
            <a:off x="1619250" y="692150"/>
            <a:ext cx="2808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latin typeface="Times New Roman" panose="02020603050405020304"/>
              <a:ea typeface="宋体" panose="02010600030101010101" pitchFamily="2" charset="-122"/>
            </a:endParaRPr>
          </a:p>
        </p:txBody>
      </p:sp>
      <p:grpSp>
        <p:nvGrpSpPr>
          <p:cNvPr id="17441" name="Group 33"/>
          <p:cNvGrpSpPr/>
          <p:nvPr/>
        </p:nvGrpSpPr>
        <p:grpSpPr bwMode="auto">
          <a:xfrm>
            <a:off x="0" y="0"/>
            <a:ext cx="4140200" cy="1223963"/>
            <a:chOff x="0" y="0"/>
            <a:chExt cx="2608" cy="771"/>
          </a:xfrm>
        </p:grpSpPr>
        <p:sp>
          <p:nvSpPr>
            <p:cNvPr id="17442" name="AutoShape 34"/>
            <p:cNvSpPr>
              <a:spLocks noChangeArrowheads="1"/>
            </p:cNvSpPr>
            <p:nvPr/>
          </p:nvSpPr>
          <p:spPr bwMode="auto">
            <a:xfrm>
              <a:off x="0" y="0"/>
              <a:ext cx="2608" cy="771"/>
            </a:xfrm>
            <a:prstGeom prst="wedgeRoundRectCallout">
              <a:avLst>
                <a:gd name="adj1" fmla="val 36810"/>
                <a:gd name="adj2" fmla="val 114722"/>
                <a:gd name="adj3" fmla="val 16667"/>
              </a:avLst>
            </a:prstGeom>
            <a:gradFill rotWithShape="1">
              <a:gsLst>
                <a:gs pos="0">
                  <a:srgbClr val="B2D5F4">
                    <a:alpha val="98000"/>
                  </a:srgbClr>
                </a:gs>
                <a:gs pos="50000">
                  <a:schemeClr val="bg1">
                    <a:alpha val="98000"/>
                  </a:schemeClr>
                </a:gs>
                <a:gs pos="100000">
                  <a:srgbClr val="B2D5F4">
                    <a:alpha val="98000"/>
                  </a:srgbClr>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Times New Roman" panose="02020603050405020304"/>
                <a:ea typeface="宋体" panose="02010600030101010101" pitchFamily="2" charset="-122"/>
              </a:endParaRPr>
            </a:p>
          </p:txBody>
        </p:sp>
        <p:sp>
          <p:nvSpPr>
            <p:cNvPr id="17443" name="Text Box 35"/>
            <p:cNvSpPr txBox="1">
              <a:spLocks noChangeArrowheads="1"/>
            </p:cNvSpPr>
            <p:nvPr/>
          </p:nvSpPr>
          <p:spPr bwMode="auto">
            <a:xfrm>
              <a:off x="0" y="109"/>
              <a:ext cx="2585"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solidFill>
                    <a:srgbClr val="000099"/>
                  </a:solidFill>
                  <a:latin typeface="Times New Roman" panose="02020603050405020304"/>
                  <a:ea typeface="楷体_GB2312" pitchFamily="49" charset="-122"/>
                </a:rPr>
                <a:t>同化作用是指生物体把从外界环境中获取的营养物质转变成自身的组成物质</a:t>
              </a:r>
              <a:r>
                <a:rPr lang="en-US" altLang="zh-CN" b="1">
                  <a:solidFill>
                    <a:srgbClr val="000099"/>
                  </a:solidFill>
                  <a:latin typeface="Times New Roman" panose="02020603050405020304"/>
                  <a:ea typeface="楷体_GB2312" pitchFamily="49" charset="-122"/>
                </a:rPr>
                <a:t>,</a:t>
              </a:r>
              <a:r>
                <a:rPr lang="zh-CN" altLang="en-US" b="1">
                  <a:solidFill>
                    <a:srgbClr val="000099"/>
                  </a:solidFill>
                  <a:latin typeface="Times New Roman" panose="02020603050405020304"/>
                  <a:ea typeface="楷体_GB2312" pitchFamily="49" charset="-122"/>
                </a:rPr>
                <a:t>并且储存能量的变化过程。</a:t>
              </a:r>
              <a:endParaRPr lang="zh-CN" altLang="en-US" b="1">
                <a:solidFill>
                  <a:srgbClr val="000099"/>
                </a:solidFill>
                <a:latin typeface="Times New Roman" panose="02020603050405020304"/>
                <a:ea typeface="楷体_GB2312" pitchFamily="49" charset="-122"/>
              </a:endParaRPr>
            </a:p>
          </p:txBody>
        </p:sp>
      </p:grpSp>
      <p:sp>
        <p:nvSpPr>
          <p:cNvPr id="17444" name="Text Box 36"/>
          <p:cNvSpPr txBox="1">
            <a:spLocks noChangeArrowheads="1"/>
          </p:cNvSpPr>
          <p:nvPr/>
        </p:nvSpPr>
        <p:spPr bwMode="auto">
          <a:xfrm>
            <a:off x="251520" y="5445224"/>
            <a:ext cx="8569325" cy="11699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pPr>
            <a:r>
              <a:rPr lang="zh-CN" altLang="en-US" sz="2800" b="1" dirty="0">
                <a:latin typeface="Times New Roman" panose="02020603050405020304"/>
                <a:ea typeface="楷体_GB2312" pitchFamily="49" charset="-122"/>
              </a:rPr>
              <a:t>一个营养级所同化的能量</a:t>
            </a:r>
            <a:r>
              <a:rPr lang="en-US" altLang="zh-CN" sz="2800" b="1" dirty="0">
                <a:latin typeface="Times New Roman" panose="02020603050405020304"/>
                <a:ea typeface="楷体_GB2312" pitchFamily="49" charset="-122"/>
              </a:rPr>
              <a:t>=</a:t>
            </a:r>
            <a:endParaRPr lang="en-US" altLang="zh-CN" sz="2800" b="1" dirty="0">
              <a:latin typeface="Times New Roman" panose="02020603050405020304"/>
              <a:ea typeface="楷体_GB2312" pitchFamily="49" charset="-122"/>
            </a:endParaRPr>
          </a:p>
          <a:p>
            <a:pPr>
              <a:spcBef>
                <a:spcPct val="50000"/>
              </a:spcBef>
            </a:pPr>
            <a:r>
              <a:rPr lang="zh-CN" altLang="en-US" sz="2800" b="1" dirty="0">
                <a:latin typeface="Times New Roman" panose="02020603050405020304"/>
                <a:ea typeface="楷体_GB2312" pitchFamily="49" charset="-122"/>
              </a:rPr>
              <a:t>呼吸散失</a:t>
            </a:r>
            <a:r>
              <a:rPr lang="en-US" altLang="zh-CN" sz="2800" b="1" dirty="0">
                <a:latin typeface="Times New Roman" panose="02020603050405020304"/>
                <a:ea typeface="楷体_GB2312" pitchFamily="49" charset="-122"/>
              </a:rPr>
              <a:t>+</a:t>
            </a:r>
            <a:r>
              <a:rPr lang="zh-CN" altLang="en-US" sz="2800" b="1" dirty="0">
                <a:latin typeface="Times New Roman" panose="02020603050405020304"/>
                <a:ea typeface="楷体_GB2312" pitchFamily="49" charset="-122"/>
              </a:rPr>
              <a:t>被分解者利用（遗体）</a:t>
            </a:r>
            <a:r>
              <a:rPr lang="en-US" altLang="zh-CN" sz="2800" b="1" dirty="0">
                <a:latin typeface="Times New Roman" panose="02020603050405020304"/>
                <a:ea typeface="楷体_GB2312" pitchFamily="49" charset="-122"/>
              </a:rPr>
              <a:t>+</a:t>
            </a:r>
            <a:r>
              <a:rPr lang="zh-CN" altLang="en-US" sz="2800" b="1" dirty="0">
                <a:latin typeface="Times New Roman" panose="02020603050405020304"/>
                <a:ea typeface="楷体_GB2312" pitchFamily="49" charset="-122"/>
              </a:rPr>
              <a:t>被下一营养级利用</a:t>
            </a:r>
            <a:endParaRPr lang="zh-CN" altLang="en-US" sz="2800" b="1" dirty="0">
              <a:latin typeface="Times New Roman" panose="02020603050405020304"/>
              <a:ea typeface="楷体_GB2312" pitchFamily="49" charset="-122"/>
            </a:endParaRPr>
          </a:p>
        </p:txBody>
      </p:sp>
      <p:sp>
        <p:nvSpPr>
          <p:cNvPr id="37" name="Rectangle 48"/>
          <p:cNvSpPr>
            <a:spLocks noChangeArrowheads="1"/>
          </p:cNvSpPr>
          <p:nvPr/>
        </p:nvSpPr>
        <p:spPr bwMode="auto">
          <a:xfrm>
            <a:off x="5038725" y="260648"/>
            <a:ext cx="4105275" cy="835025"/>
          </a:xfrm>
          <a:prstGeom prst="rect">
            <a:avLst/>
          </a:prstGeom>
          <a:solidFill>
            <a:srgbClr val="FFFF99"/>
          </a:solidFill>
          <a:ln w="12700">
            <a:solidFill>
              <a:srgbClr val="FF00FF"/>
            </a:solidFill>
            <a:miter lim="800000"/>
          </a:ln>
          <a:effectLst/>
        </p:spPr>
        <p:txBody>
          <a:bodyPr>
            <a:spAutoFit/>
          </a:bodyPr>
          <a:lstStyle>
            <a:defPPr>
              <a:defRPr lang="zh-CN"/>
            </a:defPPr>
            <a:lvl1pPr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b="1" kern="1200">
                <a:solidFill>
                  <a:srgbClr val="000099"/>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b="1" kern="1200">
                <a:solidFill>
                  <a:srgbClr val="000099"/>
                </a:solidFill>
                <a:latin typeface="Arial" panose="020B0604020202020204" pitchFamily="34" charset="0"/>
                <a:ea typeface="宋体" panose="02010600030101010101" pitchFamily="2" charset="-122"/>
                <a:cs typeface="+mn-cs"/>
              </a:defRPr>
            </a:lvl9pPr>
          </a:lstStyle>
          <a:p>
            <a:pPr>
              <a:defRPr/>
            </a:pPr>
            <a:r>
              <a:rPr lang="zh-CN" altLang="en-US" sz="2400" dirty="0">
                <a:solidFill>
                  <a:srgbClr val="FF00FF"/>
                </a:solidFill>
                <a:effectLst>
                  <a:outerShdw blurRad="38100" dist="38100" dir="2700000" algn="tl">
                    <a:srgbClr val="000000"/>
                  </a:outerShdw>
                </a:effectLst>
                <a:latin typeface="黑体" panose="02010609060101010101" pitchFamily="49" charset="-122"/>
                <a:ea typeface="黑体" panose="02010609060101010101" pitchFamily="49" charset="-122"/>
              </a:rPr>
              <a:t>◆</a:t>
            </a:r>
            <a:r>
              <a:rPr lang="zh-CN" altLang="en-US" sz="2400" dirty="0">
                <a:solidFill>
                  <a:srgbClr val="FF0000"/>
                </a:solidFill>
                <a:effectLst>
                  <a:outerShdw blurRad="38100" dist="38100" dir="2700000" algn="tl">
                    <a:srgbClr val="000000"/>
                  </a:outerShdw>
                </a:effectLst>
                <a:latin typeface="黑体" panose="02010609060101010101" pitchFamily="49" charset="-122"/>
                <a:ea typeface="黑体" panose="02010609060101010101" pitchFamily="49" charset="-122"/>
              </a:rPr>
              <a:t>粪便能量</a:t>
            </a:r>
            <a:r>
              <a:rPr lang="zh-CN" altLang="en-US" sz="2400" dirty="0">
                <a:solidFill>
                  <a:srgbClr val="0000FF"/>
                </a:solidFill>
                <a:effectLst>
                  <a:outerShdw blurRad="38100" dist="38100" dir="2700000" algn="tl">
                    <a:srgbClr val="000000"/>
                  </a:outerShdw>
                </a:effectLst>
                <a:latin typeface="黑体" panose="02010609060101010101" pitchFamily="49" charset="-122"/>
                <a:ea typeface="黑体" panose="02010609060101010101" pitchFamily="49" charset="-122"/>
              </a:rPr>
              <a:t>属于</a:t>
            </a:r>
            <a:r>
              <a:rPr lang="zh-CN" altLang="en-US" sz="2400" dirty="0">
                <a:solidFill>
                  <a:srgbClr val="FF3300"/>
                </a:solidFill>
                <a:effectLst>
                  <a:outerShdw blurRad="38100" dist="38100" dir="2700000" algn="tl">
                    <a:srgbClr val="000000"/>
                  </a:outerShdw>
                </a:effectLst>
                <a:latin typeface="黑体" panose="02010609060101010101" pitchFamily="49" charset="-122"/>
                <a:ea typeface="黑体" panose="02010609060101010101" pitchFamily="49" charset="-122"/>
              </a:rPr>
              <a:t>前一营养级</a:t>
            </a:r>
            <a:endParaRPr lang="zh-CN" altLang="en-US" sz="2400" dirty="0">
              <a:solidFill>
                <a:srgbClr val="FF3300"/>
              </a:solidFill>
              <a:effectLst>
                <a:outerShdw blurRad="38100" dist="38100" dir="2700000" algn="tl">
                  <a:srgbClr val="000000"/>
                </a:outerShdw>
              </a:effectLst>
              <a:latin typeface="黑体" panose="02010609060101010101" pitchFamily="49" charset="-122"/>
              <a:ea typeface="黑体" panose="02010609060101010101" pitchFamily="49" charset="-122"/>
            </a:endParaRPr>
          </a:p>
          <a:p>
            <a:pPr>
              <a:defRPr/>
            </a:pPr>
            <a:r>
              <a:rPr lang="zh-CN" altLang="en-US" sz="2400" dirty="0">
                <a:solidFill>
                  <a:srgbClr val="FF3300"/>
                </a:solidFill>
                <a:effectLst>
                  <a:outerShdw blurRad="38100" dist="38100" dir="2700000" algn="tl">
                    <a:srgbClr val="000000"/>
                  </a:outerShdw>
                </a:effectLst>
                <a:latin typeface="黑体" panose="02010609060101010101" pitchFamily="49" charset="-122"/>
                <a:ea typeface="黑体" panose="02010609060101010101" pitchFamily="49" charset="-122"/>
              </a:rPr>
              <a:t>  </a:t>
            </a:r>
            <a:r>
              <a:rPr lang="zh-CN" altLang="en-US" sz="2400" dirty="0">
                <a:solidFill>
                  <a:schemeClr val="tx1"/>
                </a:solidFill>
                <a:effectLst>
                  <a:outerShdw blurRad="38100" dist="38100" dir="2700000" algn="tl">
                    <a:srgbClr val="000000"/>
                  </a:outerShdw>
                </a:effectLst>
                <a:latin typeface="黑体" panose="02010609060101010101" pitchFamily="49" charset="-122"/>
                <a:ea typeface="黑体" panose="02010609060101010101" pitchFamily="49" charset="-122"/>
              </a:rPr>
              <a:t>的</a:t>
            </a:r>
            <a:r>
              <a:rPr lang="zh-CN" altLang="en-US" sz="2400" dirty="0">
                <a:solidFill>
                  <a:srgbClr val="FF3300"/>
                </a:solidFill>
                <a:effectLst>
                  <a:outerShdw blurRad="38100" dist="38100" dir="2700000" algn="tl">
                    <a:srgbClr val="000000"/>
                  </a:outerShdw>
                </a:effectLst>
                <a:latin typeface="黑体" panose="02010609060101010101" pitchFamily="49" charset="-122"/>
                <a:ea typeface="黑体" panose="02010609060101010101" pitchFamily="49" charset="-122"/>
              </a:rPr>
              <a:t>同化量</a:t>
            </a:r>
            <a:endParaRPr lang="zh-CN" altLang="en-US" sz="2400" dirty="0">
              <a:solidFill>
                <a:srgbClr val="FF3300"/>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41"/>
                                        </p:tgtEl>
                                        <p:attrNameLst>
                                          <p:attrName>style.visibility</p:attrName>
                                        </p:attrNameLst>
                                      </p:cBhvr>
                                      <p:to>
                                        <p:strVal val="visible"/>
                                      </p:to>
                                    </p:set>
                                    <p:anim calcmode="lin" valueType="num">
                                      <p:cBhvr additive="base">
                                        <p:cTn id="17" dur="500" fill="hold"/>
                                        <p:tgtEl>
                                          <p:spTgt spid="17441"/>
                                        </p:tgtEl>
                                        <p:attrNameLst>
                                          <p:attrName>ppt_x</p:attrName>
                                        </p:attrNameLst>
                                      </p:cBhvr>
                                      <p:tavLst>
                                        <p:tav tm="0">
                                          <p:val>
                                            <p:strVal val="#ppt_x"/>
                                          </p:val>
                                        </p:tav>
                                        <p:tav tm="100000">
                                          <p:val>
                                            <p:strVal val="#ppt_x"/>
                                          </p:val>
                                        </p:tav>
                                      </p:tavLst>
                                    </p:anim>
                                    <p:anim calcmode="lin" valueType="num">
                                      <p:cBhvr additive="base">
                                        <p:cTn id="18" dur="500" fill="hold"/>
                                        <p:tgtEl>
                                          <p:spTgt spid="1744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7441"/>
                                        </p:tgtEl>
                                        <p:attrNameLst>
                                          <p:attrName>ppt_x</p:attrName>
                                        </p:attrNameLst>
                                      </p:cBhvr>
                                      <p:tavLst>
                                        <p:tav tm="0">
                                          <p:val>
                                            <p:strVal val="ppt_x"/>
                                          </p:val>
                                        </p:tav>
                                        <p:tav tm="100000">
                                          <p:val>
                                            <p:strVal val="ppt_x"/>
                                          </p:val>
                                        </p:tav>
                                      </p:tavLst>
                                    </p:anim>
                                    <p:anim calcmode="lin" valueType="num">
                                      <p:cBhvr additive="base">
                                        <p:cTn id="23" dur="500"/>
                                        <p:tgtEl>
                                          <p:spTgt spid="17441"/>
                                        </p:tgtEl>
                                        <p:attrNameLst>
                                          <p:attrName>ppt_y</p:attrName>
                                        </p:attrNameLst>
                                      </p:cBhvr>
                                      <p:tavLst>
                                        <p:tav tm="0">
                                          <p:val>
                                            <p:strVal val="ppt_y"/>
                                          </p:val>
                                        </p:tav>
                                        <p:tav tm="100000">
                                          <p:val>
                                            <p:strVal val="1+ppt_h/2"/>
                                          </p:val>
                                        </p:tav>
                                      </p:tavLst>
                                    </p:anim>
                                    <p:set>
                                      <p:cBhvr>
                                        <p:cTn id="24" dur="1" fill="hold">
                                          <p:stCondLst>
                                            <p:cond delay="499"/>
                                          </p:stCondLst>
                                        </p:cTn>
                                        <p:tgtEl>
                                          <p:spTgt spid="1744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433"/>
                                        </p:tgtEl>
                                        <p:attrNameLst>
                                          <p:attrName>style.visibility</p:attrName>
                                        </p:attrNameLst>
                                      </p:cBhvr>
                                      <p:to>
                                        <p:strVal val="visible"/>
                                      </p:to>
                                    </p:set>
                                    <p:anim calcmode="lin" valueType="num">
                                      <p:cBhvr additive="base">
                                        <p:cTn id="29" dur="500" fill="hold"/>
                                        <p:tgtEl>
                                          <p:spTgt spid="17433"/>
                                        </p:tgtEl>
                                        <p:attrNameLst>
                                          <p:attrName>ppt_x</p:attrName>
                                        </p:attrNameLst>
                                      </p:cBhvr>
                                      <p:tavLst>
                                        <p:tav tm="0">
                                          <p:val>
                                            <p:strVal val="#ppt_x"/>
                                          </p:val>
                                        </p:tav>
                                        <p:tav tm="100000">
                                          <p:val>
                                            <p:strVal val="#ppt_x"/>
                                          </p:val>
                                        </p:tav>
                                      </p:tavLst>
                                    </p:anim>
                                    <p:anim calcmode="lin" valueType="num">
                                      <p:cBhvr additive="base">
                                        <p:cTn id="30" dur="500" fill="hold"/>
                                        <p:tgtEl>
                                          <p:spTgt spid="174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434"/>
                                        </p:tgtEl>
                                        <p:attrNameLst>
                                          <p:attrName>style.visibility</p:attrName>
                                        </p:attrNameLst>
                                      </p:cBhvr>
                                      <p:to>
                                        <p:strVal val="visible"/>
                                      </p:to>
                                    </p:set>
                                    <p:anim calcmode="lin" valueType="num">
                                      <p:cBhvr additive="base">
                                        <p:cTn id="35" dur="500" fill="hold"/>
                                        <p:tgtEl>
                                          <p:spTgt spid="17434"/>
                                        </p:tgtEl>
                                        <p:attrNameLst>
                                          <p:attrName>ppt_x</p:attrName>
                                        </p:attrNameLst>
                                      </p:cBhvr>
                                      <p:tavLst>
                                        <p:tav tm="0">
                                          <p:val>
                                            <p:strVal val="#ppt_x"/>
                                          </p:val>
                                        </p:tav>
                                        <p:tav tm="100000">
                                          <p:val>
                                            <p:strVal val="#ppt_x"/>
                                          </p:val>
                                        </p:tav>
                                      </p:tavLst>
                                    </p:anim>
                                    <p:anim calcmode="lin" valueType="num">
                                      <p:cBhvr additive="base">
                                        <p:cTn id="36" dur="500" fill="hold"/>
                                        <p:tgtEl>
                                          <p:spTgt spid="174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4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4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4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4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4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4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4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4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4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4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4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4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435"/>
                                        </p:tgtEl>
                                        <p:attrNameLst>
                                          <p:attrName>style.visibility</p:attrName>
                                        </p:attrNameLst>
                                      </p:cBhvr>
                                      <p:to>
                                        <p:strVal val="visible"/>
                                      </p:to>
                                    </p:set>
                                    <p:anim calcmode="lin" valueType="num">
                                      <p:cBhvr additive="base">
                                        <p:cTn id="79" dur="500" fill="hold"/>
                                        <p:tgtEl>
                                          <p:spTgt spid="17435"/>
                                        </p:tgtEl>
                                        <p:attrNameLst>
                                          <p:attrName>ppt_x</p:attrName>
                                        </p:attrNameLst>
                                      </p:cBhvr>
                                      <p:tavLst>
                                        <p:tav tm="0">
                                          <p:val>
                                            <p:strVal val="#ppt_x"/>
                                          </p:val>
                                        </p:tav>
                                        <p:tav tm="100000">
                                          <p:val>
                                            <p:strVal val="#ppt_x"/>
                                          </p:val>
                                        </p:tav>
                                      </p:tavLst>
                                    </p:anim>
                                    <p:anim calcmode="lin" valueType="num">
                                      <p:cBhvr additive="base">
                                        <p:cTn id="80" dur="500" fill="hold"/>
                                        <p:tgtEl>
                                          <p:spTgt spid="174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436"/>
                                        </p:tgtEl>
                                        <p:attrNameLst>
                                          <p:attrName>style.visibility</p:attrName>
                                        </p:attrNameLst>
                                      </p:cBhvr>
                                      <p:to>
                                        <p:strVal val="visible"/>
                                      </p:to>
                                    </p:set>
                                    <p:anim calcmode="lin" valueType="num">
                                      <p:cBhvr additive="base">
                                        <p:cTn id="85" dur="500" fill="hold"/>
                                        <p:tgtEl>
                                          <p:spTgt spid="17436"/>
                                        </p:tgtEl>
                                        <p:attrNameLst>
                                          <p:attrName>ppt_x</p:attrName>
                                        </p:attrNameLst>
                                      </p:cBhvr>
                                      <p:tavLst>
                                        <p:tav tm="0">
                                          <p:val>
                                            <p:strVal val="#ppt_x"/>
                                          </p:val>
                                        </p:tav>
                                        <p:tav tm="100000">
                                          <p:val>
                                            <p:strVal val="#ppt_x"/>
                                          </p:val>
                                        </p:tav>
                                      </p:tavLst>
                                    </p:anim>
                                    <p:anim calcmode="lin" valueType="num">
                                      <p:cBhvr additive="base">
                                        <p:cTn id="86" dur="500" fill="hold"/>
                                        <p:tgtEl>
                                          <p:spTgt spid="174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444"/>
                                        </p:tgtEl>
                                        <p:attrNameLst>
                                          <p:attrName>style.visibility</p:attrName>
                                        </p:attrNameLst>
                                      </p:cBhvr>
                                      <p:to>
                                        <p:strVal val="visible"/>
                                      </p:to>
                                    </p:set>
                                    <p:anim calcmode="lin" valueType="num">
                                      <p:cBhvr additive="base">
                                        <p:cTn id="91" dur="500" fill="hold"/>
                                        <p:tgtEl>
                                          <p:spTgt spid="17444"/>
                                        </p:tgtEl>
                                        <p:attrNameLst>
                                          <p:attrName>ppt_x</p:attrName>
                                        </p:attrNameLst>
                                      </p:cBhvr>
                                      <p:tavLst>
                                        <p:tav tm="0">
                                          <p:val>
                                            <p:strVal val="#ppt_x"/>
                                          </p:val>
                                        </p:tav>
                                        <p:tav tm="100000">
                                          <p:val>
                                            <p:strVal val="#ppt_x"/>
                                          </p:val>
                                        </p:tav>
                                      </p:tavLst>
                                    </p:anim>
                                    <p:anim calcmode="lin" valueType="num">
                                      <p:cBhvr additive="base">
                                        <p:cTn id="92" dur="500" fill="hold"/>
                                        <p:tgtEl>
                                          <p:spTgt spid="17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4" grpId="0" animBg="1"/>
      <p:bldP spid="17415" grpId="0" animBg="1"/>
      <p:bldP spid="17416" grpId="0" animBg="1"/>
      <p:bldP spid="17417" grpId="0" animBg="1"/>
      <p:bldP spid="17418" grpId="0" animBg="1"/>
      <p:bldP spid="17419" grpId="0"/>
      <p:bldP spid="17420" grpId="0"/>
      <p:bldP spid="17421" grpId="0" animBg="1"/>
      <p:bldP spid="17422" grpId="0"/>
      <p:bldP spid="17423" grpId="0" animBg="1"/>
      <p:bldP spid="17424" grpId="0"/>
      <p:bldP spid="17426" grpId="0" animBg="1"/>
      <p:bldP spid="17427" grpId="0"/>
      <p:bldP spid="17431" grpId="0"/>
      <p:bldP spid="17433" grpId="0" animBg="1" autoUpdateAnimBg="0"/>
      <p:bldP spid="17434" grpId="0" animBg="1" autoUpdateAnimBg="0"/>
      <p:bldP spid="17435" grpId="0" animBg="1" autoUpdateAnimBg="0"/>
      <p:bldP spid="17436" grpId="0" animBg="1" autoUpdateAnimBg="0"/>
      <p:bldP spid="17444" grpId="0" animBg="1" autoUpdateAnimBg="0"/>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Group 2"/>
          <p:cNvGrpSpPr/>
          <p:nvPr/>
        </p:nvGrpSpPr>
        <p:grpSpPr bwMode="auto">
          <a:xfrm>
            <a:off x="300038" y="1249363"/>
            <a:ext cx="8880475" cy="4267200"/>
            <a:chOff x="0" y="0"/>
            <a:chExt cx="5594" cy="2688"/>
          </a:xfrm>
        </p:grpSpPr>
        <p:sp>
          <p:nvSpPr>
            <p:cNvPr id="19459" name="AutoShape 3"/>
            <p:cNvSpPr>
              <a:spLocks noChangeArrowheads="1"/>
            </p:cNvSpPr>
            <p:nvPr/>
          </p:nvSpPr>
          <p:spPr bwMode="auto">
            <a:xfrm rot="18969957">
              <a:off x="4590" y="1585"/>
              <a:ext cx="99" cy="626"/>
            </a:xfrm>
            <a:prstGeom prst="downArrow">
              <a:avLst>
                <a:gd name="adj1" fmla="val 50000"/>
                <a:gd name="adj2" fmla="val 158081"/>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0" name="AutoShape 4"/>
            <p:cNvSpPr>
              <a:spLocks noChangeArrowheads="1"/>
            </p:cNvSpPr>
            <p:nvPr/>
          </p:nvSpPr>
          <p:spPr bwMode="auto">
            <a:xfrm rot="2272499">
              <a:off x="4622" y="814"/>
              <a:ext cx="91" cy="499"/>
            </a:xfrm>
            <a:prstGeom prst="upArrow">
              <a:avLst>
                <a:gd name="adj1" fmla="val 50000"/>
                <a:gd name="adj2" fmla="val 137088"/>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1" name="AutoShape 5"/>
            <p:cNvSpPr>
              <a:spLocks noChangeArrowheads="1"/>
            </p:cNvSpPr>
            <p:nvPr/>
          </p:nvSpPr>
          <p:spPr bwMode="auto">
            <a:xfrm rot="2272499">
              <a:off x="3413" y="724"/>
              <a:ext cx="135" cy="534"/>
            </a:xfrm>
            <a:prstGeom prst="upArrow">
              <a:avLst>
                <a:gd name="adj1" fmla="val 50000"/>
                <a:gd name="adj2" fmla="val 98889"/>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2" name="AutoShape 6"/>
            <p:cNvSpPr>
              <a:spLocks noChangeArrowheads="1"/>
            </p:cNvSpPr>
            <p:nvPr/>
          </p:nvSpPr>
          <p:spPr bwMode="auto">
            <a:xfrm rot="18969957">
              <a:off x="3643" y="1691"/>
              <a:ext cx="124" cy="613"/>
            </a:xfrm>
            <a:prstGeom prst="downArrow">
              <a:avLst>
                <a:gd name="adj1" fmla="val 50000"/>
                <a:gd name="adj2" fmla="val 123589"/>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3" name="AutoShape 7"/>
            <p:cNvSpPr>
              <a:spLocks noChangeArrowheads="1"/>
            </p:cNvSpPr>
            <p:nvPr/>
          </p:nvSpPr>
          <p:spPr bwMode="auto">
            <a:xfrm rot="18969957">
              <a:off x="2182" y="1386"/>
              <a:ext cx="184" cy="974"/>
            </a:xfrm>
            <a:prstGeom prst="downArrow">
              <a:avLst>
                <a:gd name="adj1" fmla="val 50000"/>
                <a:gd name="adj2" fmla="val 13233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4" name="AutoShape 8"/>
            <p:cNvSpPr>
              <a:spLocks noChangeArrowheads="1"/>
            </p:cNvSpPr>
            <p:nvPr/>
          </p:nvSpPr>
          <p:spPr bwMode="auto">
            <a:xfrm rot="2272499">
              <a:off x="2178" y="709"/>
              <a:ext cx="174" cy="614"/>
            </a:xfrm>
            <a:prstGeom prst="upArrow">
              <a:avLst>
                <a:gd name="adj1" fmla="val 50000"/>
                <a:gd name="adj2" fmla="val 88218"/>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5" name="AutoShape 9"/>
            <p:cNvSpPr>
              <a:spLocks noChangeArrowheads="1"/>
            </p:cNvSpPr>
            <p:nvPr/>
          </p:nvSpPr>
          <p:spPr bwMode="auto">
            <a:xfrm rot="18969957">
              <a:off x="942" y="1729"/>
              <a:ext cx="240" cy="519"/>
            </a:xfrm>
            <a:prstGeom prst="downArrow">
              <a:avLst>
                <a:gd name="adj1" fmla="val 50000"/>
                <a:gd name="adj2" fmla="val 5406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6" name="AutoShape 10"/>
            <p:cNvSpPr>
              <a:spLocks noChangeArrowheads="1"/>
            </p:cNvSpPr>
            <p:nvPr/>
          </p:nvSpPr>
          <p:spPr bwMode="auto">
            <a:xfrm rot="2093887">
              <a:off x="894" y="659"/>
              <a:ext cx="227" cy="499"/>
            </a:xfrm>
            <a:prstGeom prst="upArrow">
              <a:avLst>
                <a:gd name="adj1" fmla="val 50000"/>
                <a:gd name="adj2" fmla="val 54956"/>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7" name="Rectangle 11"/>
            <p:cNvSpPr>
              <a:spLocks noChangeArrowheads="1"/>
            </p:cNvSpPr>
            <p:nvPr/>
          </p:nvSpPr>
          <p:spPr bwMode="auto">
            <a:xfrm>
              <a:off x="545" y="1072"/>
              <a:ext cx="862" cy="862"/>
            </a:xfrm>
            <a:prstGeom prst="rect">
              <a:avLst/>
            </a:prstGeom>
            <a:solidFill>
              <a:srgbClr val="CCFFCC"/>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68" name="PPBand7"/>
            <p:cNvSpPr txBox="1">
              <a:spLocks noChangeArrowheads="1"/>
            </p:cNvSpPr>
            <p:nvPr/>
          </p:nvSpPr>
          <p:spPr bwMode="auto">
            <a:xfrm>
              <a:off x="283" y="0"/>
              <a:ext cx="43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1A09F7"/>
                  </a:solidFill>
                  <a:latin typeface="Times New Roman" panose="02020603050405020304"/>
                  <a:ea typeface="幼圆" panose="02010509060101010101" pitchFamily="49" charset="-122"/>
                </a:rPr>
                <a:t>生态系统的能量流动过程图解</a:t>
              </a:r>
              <a:r>
                <a:rPr lang="en-US" altLang="zh-CN" sz="3200" b="1">
                  <a:solidFill>
                    <a:srgbClr val="1A09F7"/>
                  </a:solidFill>
                  <a:latin typeface="Times New Roman" panose="02020603050405020304"/>
                  <a:ea typeface="幼圆" panose="02010509060101010101" pitchFamily="49" charset="-122"/>
                </a:rPr>
                <a:t>:</a:t>
              </a:r>
              <a:endParaRPr lang="en-US" altLang="zh-CN" sz="3200" b="1">
                <a:solidFill>
                  <a:srgbClr val="1A09F7"/>
                </a:solidFill>
                <a:latin typeface="Times New Roman" panose="02020603050405020304"/>
                <a:ea typeface="幼圆" panose="02010509060101010101" pitchFamily="49" charset="-122"/>
              </a:endParaRPr>
            </a:p>
          </p:txBody>
        </p:sp>
        <p:sp>
          <p:nvSpPr>
            <p:cNvPr id="19469" name="AutoShape 13"/>
            <p:cNvSpPr>
              <a:spLocks noChangeArrowheads="1"/>
            </p:cNvSpPr>
            <p:nvPr/>
          </p:nvSpPr>
          <p:spPr bwMode="auto">
            <a:xfrm>
              <a:off x="0" y="1163"/>
              <a:ext cx="544" cy="635"/>
            </a:xfrm>
            <a:prstGeom prst="rightArrow">
              <a:avLst>
                <a:gd name="adj1" fmla="val 50000"/>
                <a:gd name="adj2" fmla="val 25000"/>
              </a:avLst>
            </a:pr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70" name="PPBand8"/>
            <p:cNvSpPr txBox="1">
              <a:spLocks noChangeArrowheads="1"/>
            </p:cNvSpPr>
            <p:nvPr/>
          </p:nvSpPr>
          <p:spPr bwMode="auto">
            <a:xfrm>
              <a:off x="635" y="1163"/>
              <a:ext cx="7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a:solidFill>
                    <a:srgbClr val="000099"/>
                  </a:solidFill>
                  <a:latin typeface="Times New Roman" panose="02020603050405020304"/>
                  <a:ea typeface="宋体" panose="02010600030101010101" pitchFamily="2" charset="-122"/>
                </a:rPr>
                <a:t>生产者</a:t>
              </a:r>
              <a:endParaRPr lang="zh-CN" altLang="en-US" sz="2400" b="1">
                <a:solidFill>
                  <a:srgbClr val="000099"/>
                </a:solidFill>
                <a:latin typeface="Times New Roman" panose="02020603050405020304"/>
                <a:ea typeface="宋体" panose="02010600030101010101" pitchFamily="2" charset="-122"/>
              </a:endParaRPr>
            </a:p>
          </p:txBody>
        </p:sp>
        <p:sp>
          <p:nvSpPr>
            <p:cNvPr id="19471" name="PPBand9"/>
            <p:cNvSpPr txBox="1">
              <a:spLocks noChangeArrowheads="1"/>
            </p:cNvSpPr>
            <p:nvPr/>
          </p:nvSpPr>
          <p:spPr bwMode="auto">
            <a:xfrm>
              <a:off x="681" y="1480"/>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a:solidFill>
                    <a:srgbClr val="000099"/>
                  </a:solidFill>
                  <a:latin typeface="Times New Roman" panose="02020603050405020304"/>
                  <a:ea typeface="宋体" panose="02010600030101010101" pitchFamily="2" charset="-122"/>
                </a:rPr>
                <a:t>(</a:t>
              </a:r>
              <a:r>
                <a:rPr lang="zh-CN" altLang="en-US" sz="2400" b="1">
                  <a:solidFill>
                    <a:srgbClr val="000099"/>
                  </a:solidFill>
                  <a:latin typeface="Times New Roman" panose="02020603050405020304"/>
                  <a:ea typeface="宋体" panose="02010600030101010101" pitchFamily="2" charset="-122"/>
                </a:rPr>
                <a:t>植物</a:t>
              </a:r>
              <a:r>
                <a:rPr lang="en-US" altLang="zh-CN" sz="2400" b="1">
                  <a:solidFill>
                    <a:srgbClr val="000099"/>
                  </a:solidFill>
                  <a:latin typeface="Times New Roman" panose="02020603050405020304"/>
                  <a:ea typeface="宋体" panose="02010600030101010101" pitchFamily="2" charset="-122"/>
                </a:rPr>
                <a:t>)</a:t>
              </a:r>
              <a:endParaRPr lang="en-US" altLang="zh-CN" sz="2400" b="1">
                <a:solidFill>
                  <a:srgbClr val="000099"/>
                </a:solidFill>
                <a:latin typeface="Times New Roman" panose="02020603050405020304"/>
                <a:ea typeface="宋体" panose="02010600030101010101" pitchFamily="2" charset="-122"/>
              </a:endParaRPr>
            </a:p>
          </p:txBody>
        </p:sp>
        <p:sp>
          <p:nvSpPr>
            <p:cNvPr id="19472" name="AutoShape 16"/>
            <p:cNvSpPr>
              <a:spLocks noChangeArrowheads="1"/>
            </p:cNvSpPr>
            <p:nvPr/>
          </p:nvSpPr>
          <p:spPr bwMode="auto">
            <a:xfrm>
              <a:off x="1407" y="1299"/>
              <a:ext cx="363" cy="408"/>
            </a:xfrm>
            <a:prstGeom prst="rightArrow">
              <a:avLst>
                <a:gd name="adj1" fmla="val 50000"/>
                <a:gd name="adj2" fmla="val 25000"/>
              </a:avLst>
            </a:pr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73" name="Rectangle 17"/>
            <p:cNvSpPr>
              <a:spLocks noChangeArrowheads="1"/>
            </p:cNvSpPr>
            <p:nvPr/>
          </p:nvSpPr>
          <p:spPr bwMode="auto">
            <a:xfrm>
              <a:off x="1769" y="1117"/>
              <a:ext cx="907" cy="726"/>
            </a:xfrm>
            <a:prstGeom prst="rect">
              <a:avLst/>
            </a:prstGeom>
            <a:solidFill>
              <a:srgbClr val="CCFFCC"/>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800" b="1">
                <a:solidFill>
                  <a:srgbClr val="FFCCFF"/>
                </a:solidFill>
                <a:latin typeface="Times New Roman" panose="02020603050405020304"/>
                <a:ea typeface="宋体" panose="02010600030101010101" pitchFamily="2" charset="-122"/>
              </a:endParaRPr>
            </a:p>
          </p:txBody>
        </p:sp>
        <p:sp>
          <p:nvSpPr>
            <p:cNvPr id="19474" name="Rectangle 18"/>
            <p:cNvSpPr>
              <a:spLocks noChangeArrowheads="1"/>
            </p:cNvSpPr>
            <p:nvPr/>
          </p:nvSpPr>
          <p:spPr bwMode="auto">
            <a:xfrm>
              <a:off x="3085" y="1163"/>
              <a:ext cx="907" cy="635"/>
            </a:xfrm>
            <a:prstGeom prst="rect">
              <a:avLst/>
            </a:prstGeom>
            <a:solidFill>
              <a:srgbClr val="CCFFCC"/>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75" name="PPBand11"/>
            <p:cNvSpPr txBox="1">
              <a:spLocks noChangeArrowheads="1"/>
            </p:cNvSpPr>
            <p:nvPr/>
          </p:nvSpPr>
          <p:spPr bwMode="auto">
            <a:xfrm>
              <a:off x="1724" y="1254"/>
              <a:ext cx="9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a:solidFill>
                    <a:srgbClr val="000099"/>
                  </a:solidFill>
                  <a:latin typeface="Times New Roman" panose="02020603050405020304"/>
                  <a:ea typeface="宋体" panose="02010600030101010101" pitchFamily="2" charset="-122"/>
                </a:rPr>
                <a:t>初级消费者</a:t>
              </a:r>
              <a:endParaRPr lang="zh-CN" altLang="en-US" sz="2000" b="1">
                <a:solidFill>
                  <a:srgbClr val="000099"/>
                </a:solidFill>
                <a:latin typeface="Times New Roman" panose="02020603050405020304"/>
                <a:ea typeface="宋体" panose="02010600030101010101" pitchFamily="2" charset="-122"/>
              </a:endParaRPr>
            </a:p>
            <a:p>
              <a:pPr algn="ctr"/>
              <a:r>
                <a:rPr lang="en-US" altLang="zh-CN" sz="2000" b="1">
                  <a:solidFill>
                    <a:srgbClr val="000099"/>
                  </a:solidFill>
                  <a:latin typeface="Times New Roman" panose="02020603050405020304"/>
                  <a:ea typeface="宋体" panose="02010600030101010101" pitchFamily="2" charset="-122"/>
                </a:rPr>
                <a:t>(</a:t>
              </a:r>
              <a:r>
                <a:rPr lang="zh-CN" altLang="en-US" sz="2000" b="1">
                  <a:solidFill>
                    <a:srgbClr val="000099"/>
                  </a:solidFill>
                  <a:latin typeface="Times New Roman" panose="02020603050405020304"/>
                  <a:ea typeface="宋体" panose="02010600030101010101" pitchFamily="2" charset="-122"/>
                </a:rPr>
                <a:t>植食动物</a:t>
              </a:r>
              <a:r>
                <a:rPr lang="en-US" altLang="zh-CN" sz="2000" b="1">
                  <a:solidFill>
                    <a:srgbClr val="000099"/>
                  </a:solidFill>
                  <a:latin typeface="Times New Roman" panose="02020603050405020304"/>
                  <a:ea typeface="宋体" panose="02010600030101010101" pitchFamily="2" charset="-122"/>
                </a:rPr>
                <a:t>)</a:t>
              </a:r>
              <a:endParaRPr lang="en-US" altLang="zh-CN" sz="2000" b="1">
                <a:solidFill>
                  <a:srgbClr val="000099"/>
                </a:solidFill>
                <a:latin typeface="Times New Roman" panose="02020603050405020304"/>
                <a:ea typeface="宋体" panose="02010600030101010101" pitchFamily="2" charset="-122"/>
              </a:endParaRPr>
            </a:p>
          </p:txBody>
        </p:sp>
        <p:sp>
          <p:nvSpPr>
            <p:cNvPr id="19476" name="AutoShape 20"/>
            <p:cNvSpPr>
              <a:spLocks noChangeArrowheads="1"/>
            </p:cNvSpPr>
            <p:nvPr/>
          </p:nvSpPr>
          <p:spPr bwMode="auto">
            <a:xfrm>
              <a:off x="2677" y="1344"/>
              <a:ext cx="409" cy="272"/>
            </a:xfrm>
            <a:prstGeom prst="rightArrow">
              <a:avLst>
                <a:gd name="adj1" fmla="val 50000"/>
                <a:gd name="adj2" fmla="val 37592"/>
              </a:avLst>
            </a:pr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77" name="PPBand13"/>
            <p:cNvSpPr txBox="1">
              <a:spLocks noChangeArrowheads="1"/>
            </p:cNvSpPr>
            <p:nvPr/>
          </p:nvSpPr>
          <p:spPr bwMode="auto">
            <a:xfrm>
              <a:off x="3085" y="1254"/>
              <a:ext cx="9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a:solidFill>
                    <a:srgbClr val="000099"/>
                  </a:solidFill>
                  <a:latin typeface="Times New Roman" panose="02020603050405020304"/>
                  <a:ea typeface="宋体" panose="02010600030101010101" pitchFamily="2" charset="-122"/>
                </a:rPr>
                <a:t>次级消费者</a:t>
              </a:r>
              <a:endParaRPr lang="zh-CN" altLang="en-US" sz="2000" b="1">
                <a:solidFill>
                  <a:srgbClr val="000099"/>
                </a:solidFill>
                <a:latin typeface="Times New Roman" panose="02020603050405020304"/>
                <a:ea typeface="宋体" panose="02010600030101010101" pitchFamily="2" charset="-122"/>
              </a:endParaRPr>
            </a:p>
            <a:p>
              <a:pPr algn="ctr"/>
              <a:r>
                <a:rPr lang="en-US" altLang="zh-CN" sz="2000" b="1">
                  <a:solidFill>
                    <a:srgbClr val="000099"/>
                  </a:solidFill>
                  <a:latin typeface="Times New Roman" panose="02020603050405020304"/>
                  <a:ea typeface="宋体" panose="02010600030101010101" pitchFamily="2" charset="-122"/>
                </a:rPr>
                <a:t>(</a:t>
              </a:r>
              <a:r>
                <a:rPr lang="zh-CN" altLang="en-US" sz="2000" b="1">
                  <a:solidFill>
                    <a:srgbClr val="000099"/>
                  </a:solidFill>
                  <a:latin typeface="Times New Roman" panose="02020603050405020304"/>
                  <a:ea typeface="宋体" panose="02010600030101010101" pitchFamily="2" charset="-122"/>
                </a:rPr>
                <a:t>肉食动物</a:t>
              </a:r>
              <a:r>
                <a:rPr lang="en-US" altLang="zh-CN" sz="2000" b="1">
                  <a:solidFill>
                    <a:srgbClr val="000099"/>
                  </a:solidFill>
                  <a:latin typeface="Times New Roman" panose="02020603050405020304"/>
                  <a:ea typeface="宋体" panose="02010600030101010101" pitchFamily="2" charset="-122"/>
                </a:rPr>
                <a:t>)</a:t>
              </a:r>
              <a:endParaRPr lang="en-US" altLang="zh-CN" sz="2000" b="1">
                <a:solidFill>
                  <a:srgbClr val="000099"/>
                </a:solidFill>
                <a:latin typeface="Times New Roman" panose="02020603050405020304"/>
                <a:ea typeface="宋体" panose="02010600030101010101" pitchFamily="2" charset="-122"/>
              </a:endParaRPr>
            </a:p>
          </p:txBody>
        </p:sp>
        <p:sp>
          <p:nvSpPr>
            <p:cNvPr id="19478" name="AutoShape 22"/>
            <p:cNvSpPr>
              <a:spLocks noChangeArrowheads="1"/>
            </p:cNvSpPr>
            <p:nvPr/>
          </p:nvSpPr>
          <p:spPr bwMode="auto">
            <a:xfrm>
              <a:off x="3992" y="1390"/>
              <a:ext cx="317" cy="182"/>
            </a:xfrm>
            <a:prstGeom prst="rightArrow">
              <a:avLst>
                <a:gd name="adj1" fmla="val 50000"/>
                <a:gd name="adj2" fmla="val 43544"/>
              </a:avLst>
            </a:prstGeom>
            <a:solidFill>
              <a:srgbClr val="FFCC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b="1">
                <a:solidFill>
                  <a:srgbClr val="000099"/>
                </a:solidFill>
                <a:latin typeface="Times New Roman" panose="02020603050405020304"/>
                <a:ea typeface="宋体" panose="02010600030101010101" pitchFamily="2" charset="-122"/>
              </a:endParaRPr>
            </a:p>
          </p:txBody>
        </p:sp>
        <p:sp>
          <p:nvSpPr>
            <p:cNvPr id="19479" name="PPBand16"/>
            <p:cNvSpPr txBox="1">
              <a:spLocks noChangeArrowheads="1"/>
            </p:cNvSpPr>
            <p:nvPr/>
          </p:nvSpPr>
          <p:spPr bwMode="auto">
            <a:xfrm>
              <a:off x="4891" y="1180"/>
              <a:ext cx="70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3600" b="1">
                  <a:solidFill>
                    <a:srgbClr val="FF0000"/>
                  </a:solidFill>
                  <a:latin typeface="Times New Roman" panose="02020603050405020304"/>
                  <a:ea typeface="宋体" panose="02010600030101010101" pitchFamily="2" charset="-122"/>
                </a:rPr>
                <a:t>…</a:t>
              </a:r>
              <a:endParaRPr lang="en-US" altLang="zh-CN" sz="3600" b="1">
                <a:solidFill>
                  <a:srgbClr val="FF0000"/>
                </a:solidFill>
                <a:latin typeface="Times New Roman" panose="02020603050405020304"/>
                <a:ea typeface="宋体" panose="02010600030101010101" pitchFamily="2" charset="-122"/>
              </a:endParaRPr>
            </a:p>
          </p:txBody>
        </p:sp>
        <p:sp>
          <p:nvSpPr>
            <p:cNvPr id="19480" name="Rectangle 24"/>
            <p:cNvSpPr>
              <a:spLocks noChangeArrowheads="1"/>
            </p:cNvSpPr>
            <p:nvPr/>
          </p:nvSpPr>
          <p:spPr bwMode="auto">
            <a:xfrm>
              <a:off x="4310" y="1163"/>
              <a:ext cx="771" cy="589"/>
            </a:xfrm>
            <a:prstGeom prst="rect">
              <a:avLst/>
            </a:prstGeom>
            <a:solidFill>
              <a:srgbClr val="CCFFCC"/>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solidFill>
                    <a:srgbClr val="003399"/>
                  </a:solidFill>
                  <a:latin typeface="Times New Roman" panose="02020603050405020304"/>
                  <a:ea typeface="宋体" panose="02010600030101010101" pitchFamily="2" charset="-122"/>
                </a:rPr>
                <a:t>三级消费者</a:t>
              </a:r>
              <a:endParaRPr lang="zh-CN" altLang="en-US" b="1">
                <a:solidFill>
                  <a:srgbClr val="003399"/>
                </a:solidFill>
                <a:latin typeface="Times New Roman" panose="02020603050405020304"/>
                <a:ea typeface="宋体" panose="02010600030101010101" pitchFamily="2" charset="-122"/>
              </a:endParaRPr>
            </a:p>
            <a:p>
              <a:pPr algn="ctr"/>
              <a:r>
                <a:rPr lang="en-US" altLang="zh-CN" b="1">
                  <a:solidFill>
                    <a:srgbClr val="003399"/>
                  </a:solidFill>
                  <a:latin typeface="Times New Roman" panose="02020603050405020304"/>
                  <a:ea typeface="宋体" panose="02010600030101010101" pitchFamily="2" charset="-122"/>
                </a:rPr>
                <a:t>(</a:t>
              </a:r>
              <a:r>
                <a:rPr lang="zh-CN" altLang="en-US" b="1">
                  <a:solidFill>
                    <a:srgbClr val="003399"/>
                  </a:solidFill>
                  <a:latin typeface="Times New Roman" panose="02020603050405020304"/>
                  <a:ea typeface="宋体" panose="02010600030101010101" pitchFamily="2" charset="-122"/>
                </a:rPr>
                <a:t>肉食动物</a:t>
              </a:r>
              <a:r>
                <a:rPr lang="en-US" altLang="zh-CN" b="1">
                  <a:solidFill>
                    <a:srgbClr val="003399"/>
                  </a:solidFill>
                  <a:latin typeface="Times New Roman" panose="02020603050405020304"/>
                  <a:ea typeface="宋体" panose="02010600030101010101" pitchFamily="2" charset="-122"/>
                </a:rPr>
                <a:t>)</a:t>
              </a:r>
              <a:endParaRPr lang="en-US" altLang="zh-CN" b="1">
                <a:solidFill>
                  <a:srgbClr val="003399"/>
                </a:solidFill>
                <a:latin typeface="Times New Roman" panose="02020603050405020304"/>
                <a:ea typeface="宋体" panose="02010600030101010101" pitchFamily="2" charset="-122"/>
              </a:endParaRPr>
            </a:p>
          </p:txBody>
        </p:sp>
        <p:pic>
          <p:nvPicPr>
            <p:cNvPr id="19481" name="Picture 25" descr="02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3" y="1440"/>
              <a:ext cx="86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26" descr="GIF-4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1" y="1670"/>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27" descr="GIF-5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 y="1574"/>
              <a:ext cx="49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28" descr="狗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1680"/>
              <a:ext cx="60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29" descr="GIF-5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 y="1680"/>
              <a:ext cx="31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30" descr="GIF-5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9" y="1584"/>
              <a:ext cx="48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AutoShape 31"/>
            <p:cNvSpPr/>
            <p:nvPr/>
          </p:nvSpPr>
          <p:spPr bwMode="auto">
            <a:xfrm rot="16200000">
              <a:off x="2899" y="456"/>
              <a:ext cx="240" cy="3552"/>
            </a:xfrm>
            <a:prstGeom prst="leftBrace">
              <a:avLst>
                <a:gd name="adj1" fmla="val 123333"/>
                <a:gd name="adj2" fmla="val 50000"/>
              </a:avLst>
            </a:prstGeom>
            <a:noFill/>
            <a:ln w="508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9488" name="AutoShape 32"/>
            <p:cNvSpPr/>
            <p:nvPr/>
          </p:nvSpPr>
          <p:spPr bwMode="auto">
            <a:xfrm rot="5400000">
              <a:off x="2779" y="-1104"/>
              <a:ext cx="336" cy="3696"/>
            </a:xfrm>
            <a:prstGeom prst="leftBrace">
              <a:avLst>
                <a:gd name="adj1" fmla="val 91667"/>
                <a:gd name="adj2" fmla="val 50000"/>
              </a:avLst>
            </a:prstGeom>
            <a:noFill/>
            <a:ln w="508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9489" name="Text Box 33"/>
            <p:cNvSpPr txBox="1">
              <a:spLocks noChangeArrowheads="1"/>
            </p:cNvSpPr>
            <p:nvPr/>
          </p:nvSpPr>
          <p:spPr bwMode="auto">
            <a:xfrm>
              <a:off x="2779" y="288"/>
              <a:ext cx="3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solidFill>
                    <a:srgbClr val="FF0000"/>
                  </a:solidFill>
                  <a:latin typeface="Times New Roman" panose="02020603050405020304"/>
                  <a:ea typeface="宋体" panose="02010600030101010101" pitchFamily="2" charset="-122"/>
                </a:rPr>
                <a:t>A</a:t>
              </a:r>
              <a:endParaRPr lang="en-US" altLang="zh-CN" sz="3600" b="1">
                <a:solidFill>
                  <a:srgbClr val="FF0000"/>
                </a:solidFill>
                <a:latin typeface="Times New Roman" panose="02020603050405020304"/>
                <a:ea typeface="宋体" panose="02010600030101010101" pitchFamily="2" charset="-122"/>
              </a:endParaRPr>
            </a:p>
          </p:txBody>
        </p:sp>
        <p:sp>
          <p:nvSpPr>
            <p:cNvPr id="19490" name="Text Box 34"/>
            <p:cNvSpPr txBox="1">
              <a:spLocks noChangeArrowheads="1"/>
            </p:cNvSpPr>
            <p:nvPr/>
          </p:nvSpPr>
          <p:spPr bwMode="auto">
            <a:xfrm>
              <a:off x="1387" y="1344"/>
              <a:ext cx="2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a:ea typeface="宋体" panose="02010600030101010101" pitchFamily="2" charset="-122"/>
                </a:rPr>
                <a:t>B</a:t>
              </a:r>
              <a:endParaRPr lang="en-US" altLang="zh-CN" sz="2800" b="1">
                <a:solidFill>
                  <a:srgbClr val="FF0000"/>
                </a:solidFill>
                <a:latin typeface="Times New Roman" panose="02020603050405020304"/>
                <a:ea typeface="宋体" panose="02010600030101010101" pitchFamily="2" charset="-122"/>
              </a:endParaRPr>
            </a:p>
          </p:txBody>
        </p:sp>
        <p:sp>
          <p:nvSpPr>
            <p:cNvPr id="19491" name="Text Box 35"/>
            <p:cNvSpPr txBox="1">
              <a:spLocks noChangeArrowheads="1"/>
            </p:cNvSpPr>
            <p:nvPr/>
          </p:nvSpPr>
          <p:spPr bwMode="auto">
            <a:xfrm>
              <a:off x="2839" y="2284"/>
              <a:ext cx="3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solidFill>
                    <a:srgbClr val="FF0000"/>
                  </a:solidFill>
                  <a:latin typeface="Times New Roman" panose="02020603050405020304"/>
                  <a:ea typeface="宋体" panose="02010600030101010101" pitchFamily="2" charset="-122"/>
                </a:rPr>
                <a:t>C</a:t>
              </a:r>
              <a:endParaRPr lang="en-US" altLang="zh-CN" sz="3600" b="1">
                <a:solidFill>
                  <a:srgbClr val="FF0000"/>
                </a:solidFill>
                <a:latin typeface="Times New Roman" panose="02020603050405020304"/>
                <a:ea typeface="宋体" panose="02010600030101010101" pitchFamily="2" charset="-122"/>
              </a:endParaRPr>
            </a:p>
          </p:txBody>
        </p:sp>
        <p:sp>
          <p:nvSpPr>
            <p:cNvPr id="19492" name="Text Box 36"/>
            <p:cNvSpPr txBox="1">
              <a:spLocks noChangeArrowheads="1"/>
            </p:cNvSpPr>
            <p:nvPr/>
          </p:nvSpPr>
          <p:spPr bwMode="auto">
            <a:xfrm>
              <a:off x="2731" y="1305"/>
              <a:ext cx="2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a:ea typeface="宋体" panose="02010600030101010101" pitchFamily="2" charset="-122"/>
                </a:rPr>
                <a:t>B</a:t>
              </a:r>
              <a:endParaRPr lang="en-US" altLang="zh-CN" sz="2800" b="1">
                <a:solidFill>
                  <a:srgbClr val="FF0000"/>
                </a:solidFill>
                <a:latin typeface="Times New Roman" panose="02020603050405020304"/>
                <a:ea typeface="宋体" panose="02010600030101010101" pitchFamily="2" charset="-122"/>
              </a:endParaRPr>
            </a:p>
          </p:txBody>
        </p:sp>
        <p:sp>
          <p:nvSpPr>
            <p:cNvPr id="19493" name="Text Box 37"/>
            <p:cNvSpPr txBox="1">
              <a:spLocks noChangeArrowheads="1"/>
            </p:cNvSpPr>
            <p:nvPr/>
          </p:nvSpPr>
          <p:spPr bwMode="auto">
            <a:xfrm>
              <a:off x="3979" y="1296"/>
              <a:ext cx="2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a:ea typeface="宋体" panose="02010600030101010101" pitchFamily="2" charset="-122"/>
                </a:rPr>
                <a:t>B</a:t>
              </a:r>
              <a:endParaRPr lang="en-US" altLang="zh-CN" sz="2800" b="1">
                <a:solidFill>
                  <a:srgbClr val="FF0000"/>
                </a:solidFill>
                <a:latin typeface="Times New Roman" panose="02020603050405020304"/>
                <a:ea typeface="宋体" panose="02010600030101010101" pitchFamily="2" charset="-122"/>
              </a:endParaRPr>
            </a:p>
          </p:txBody>
        </p:sp>
      </p:grpSp>
      <p:sp>
        <p:nvSpPr>
          <p:cNvPr id="19494" name="Text Box 38"/>
          <p:cNvSpPr txBox="1">
            <a:spLocks noChangeArrowheads="1"/>
          </p:cNvSpPr>
          <p:nvPr/>
        </p:nvSpPr>
        <p:spPr bwMode="auto">
          <a:xfrm>
            <a:off x="611560" y="5085184"/>
            <a:ext cx="6171882"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zh-CN" altLang="en-US" sz="4000" b="1" dirty="0">
                <a:solidFill>
                  <a:srgbClr val="FF0000"/>
                </a:solidFill>
                <a:latin typeface="Times New Roman" panose="02020603050405020304"/>
                <a:ea typeface="华文新魏" panose="02010800040101010101" charset="-122"/>
              </a:rPr>
              <a:t>请表述</a:t>
            </a:r>
            <a:r>
              <a:rPr lang="en-US" altLang="zh-CN" sz="4000" b="1" dirty="0">
                <a:solidFill>
                  <a:srgbClr val="FF0000"/>
                </a:solidFill>
                <a:latin typeface="Times New Roman" panose="02020603050405020304"/>
                <a:ea typeface="华文新魏" panose="02010800040101010101" charset="-122"/>
              </a:rPr>
              <a:t>:</a:t>
            </a:r>
            <a:endParaRPr lang="en-US" altLang="zh-CN" sz="4000" b="1" dirty="0">
              <a:solidFill>
                <a:srgbClr val="FF0000"/>
              </a:solidFill>
              <a:latin typeface="Times New Roman" panose="02020603050405020304"/>
              <a:ea typeface="华文新魏" panose="02010800040101010101" charset="-122"/>
            </a:endParaRPr>
          </a:p>
          <a:p>
            <a:pPr>
              <a:lnSpc>
                <a:spcPct val="150000"/>
              </a:lnSpc>
            </a:pPr>
            <a:r>
              <a:rPr lang="zh-CN" altLang="en-US" sz="2800" b="1" dirty="0">
                <a:solidFill>
                  <a:srgbClr val="1A09F7"/>
                </a:solidFill>
                <a:latin typeface="Times New Roman" panose="02020603050405020304"/>
                <a:ea typeface="宋体" panose="02010600030101010101" pitchFamily="2" charset="-122"/>
              </a:rPr>
              <a:t>图中的</a:t>
            </a:r>
            <a:r>
              <a:rPr lang="zh-CN" altLang="en-US" sz="2800" b="1" dirty="0">
                <a:solidFill>
                  <a:srgbClr val="FF0000"/>
                </a:solidFill>
                <a:latin typeface="Times New Roman" panose="02020603050405020304"/>
                <a:ea typeface="黑体" panose="02010609060101010101" pitchFamily="49" charset="-122"/>
              </a:rPr>
              <a:t>箭头</a:t>
            </a:r>
            <a:r>
              <a:rPr lang="en-US" altLang="zh-CN" sz="2800" b="1" dirty="0">
                <a:solidFill>
                  <a:srgbClr val="FF0000"/>
                </a:solidFill>
                <a:latin typeface="Times New Roman" panose="02020603050405020304"/>
                <a:ea typeface="宋体" panose="02010600030101010101" pitchFamily="2" charset="-122"/>
              </a:rPr>
              <a:t>A</a:t>
            </a:r>
            <a:r>
              <a:rPr lang="zh-CN" altLang="en-US" sz="2800" b="1" dirty="0">
                <a:solidFill>
                  <a:srgbClr val="FF0000"/>
                </a:solidFill>
                <a:latin typeface="Times New Roman" panose="02020603050405020304"/>
                <a:ea typeface="宋体" panose="02010600030101010101" pitchFamily="2" charset="-122"/>
              </a:rPr>
              <a:t>、</a:t>
            </a:r>
            <a:r>
              <a:rPr lang="en-US" altLang="zh-CN" sz="2800" b="1" dirty="0">
                <a:solidFill>
                  <a:srgbClr val="FF0000"/>
                </a:solidFill>
                <a:latin typeface="Times New Roman" panose="02020603050405020304"/>
                <a:ea typeface="宋体" panose="02010600030101010101" pitchFamily="2" charset="-122"/>
              </a:rPr>
              <a:t>B</a:t>
            </a:r>
            <a:r>
              <a:rPr lang="zh-CN" altLang="en-US" sz="2800" b="1" dirty="0">
                <a:solidFill>
                  <a:srgbClr val="FF0000"/>
                </a:solidFill>
                <a:latin typeface="Times New Roman" panose="02020603050405020304"/>
                <a:ea typeface="宋体" panose="02010600030101010101" pitchFamily="2" charset="-122"/>
              </a:rPr>
              <a:t>、</a:t>
            </a:r>
            <a:r>
              <a:rPr lang="en-US" altLang="zh-CN" sz="2800" b="1" dirty="0">
                <a:solidFill>
                  <a:srgbClr val="FF0000"/>
                </a:solidFill>
                <a:latin typeface="Times New Roman" panose="02020603050405020304"/>
                <a:ea typeface="宋体" panose="02010600030101010101" pitchFamily="2" charset="-122"/>
              </a:rPr>
              <a:t>C</a:t>
            </a:r>
            <a:r>
              <a:rPr lang="zh-CN" altLang="en-US" sz="2800" b="1" dirty="0">
                <a:solidFill>
                  <a:srgbClr val="1A09F7"/>
                </a:solidFill>
                <a:latin typeface="Times New Roman" panose="02020603050405020304"/>
                <a:ea typeface="宋体" panose="02010600030101010101" pitchFamily="2" charset="-122"/>
              </a:rPr>
              <a:t>各表示什么含义</a:t>
            </a:r>
            <a:r>
              <a:rPr lang="en-US" altLang="zh-CN" sz="2800" b="1" dirty="0">
                <a:solidFill>
                  <a:srgbClr val="1A09F7"/>
                </a:solidFill>
                <a:latin typeface="Times New Roman" panose="02020603050405020304"/>
                <a:ea typeface="宋体" panose="02010600030101010101" pitchFamily="2" charset="-122"/>
              </a:rPr>
              <a:t>?</a:t>
            </a:r>
            <a:endParaRPr lang="en-US" altLang="zh-CN" sz="2800" b="1" dirty="0">
              <a:solidFill>
                <a:srgbClr val="1A09F7"/>
              </a:solidFill>
              <a:latin typeface="Times New Roman" panose="02020603050405020304"/>
              <a:ea typeface="宋体" panose="02010600030101010101" pitchFamily="2" charset="-122"/>
            </a:endParaRPr>
          </a:p>
        </p:txBody>
      </p:sp>
      <p:sp>
        <p:nvSpPr>
          <p:cNvPr id="19495" name="Text Box 39"/>
          <p:cNvSpPr txBox="1">
            <a:spLocks noChangeArrowheads="1"/>
          </p:cNvSpPr>
          <p:nvPr/>
        </p:nvSpPr>
        <p:spPr bwMode="auto">
          <a:xfrm>
            <a:off x="251520" y="7772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4800" b="1" dirty="0">
                <a:solidFill>
                  <a:schemeClr val="bg1"/>
                </a:solidFill>
                <a:latin typeface="Times New Roman" panose="02020603050405020304"/>
                <a:ea typeface="华文新魏" panose="02010800040101010101" charset="-122"/>
              </a:rPr>
              <a:t>请观察</a:t>
            </a:r>
            <a:r>
              <a:rPr lang="en-US" altLang="zh-CN" sz="4800" b="1" dirty="0">
                <a:solidFill>
                  <a:schemeClr val="bg1"/>
                </a:solidFill>
                <a:latin typeface="Times New Roman" panose="02020603050405020304"/>
                <a:ea typeface="华文新魏" panose="02010800040101010101" charset="-122"/>
              </a:rPr>
              <a:t>:</a:t>
            </a:r>
            <a:endParaRPr lang="en-US" altLang="zh-CN" sz="4800" b="1" dirty="0">
              <a:solidFill>
                <a:schemeClr val="bg1"/>
              </a:solidFill>
              <a:latin typeface="Times New Roman" panose="02020603050405020304"/>
              <a:ea typeface="华文新魏" panose="02010800040101010101" charset="-122"/>
            </a:endParaRPr>
          </a:p>
        </p:txBody>
      </p:sp>
      <p:sp>
        <p:nvSpPr>
          <p:cNvPr id="19496" name="AutoShape 40"/>
          <p:cNvSpPr>
            <a:spLocks noChangeArrowheads="1"/>
          </p:cNvSpPr>
          <p:nvPr/>
        </p:nvSpPr>
        <p:spPr bwMode="auto">
          <a:xfrm rot="1357191">
            <a:off x="5292725" y="5300663"/>
            <a:ext cx="936625" cy="223837"/>
          </a:xfrm>
          <a:prstGeom prst="rightArrow">
            <a:avLst>
              <a:gd name="adj1" fmla="val 50000"/>
              <a:gd name="adj2" fmla="val 10461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a:endParaRPr>
          </a:p>
        </p:txBody>
      </p:sp>
      <p:sp>
        <p:nvSpPr>
          <p:cNvPr id="19497" name="Text Box 41"/>
          <p:cNvSpPr txBox="1">
            <a:spLocks noChangeArrowheads="1"/>
          </p:cNvSpPr>
          <p:nvPr/>
        </p:nvSpPr>
        <p:spPr bwMode="auto">
          <a:xfrm>
            <a:off x="6227763" y="5300663"/>
            <a:ext cx="649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FF3300"/>
                </a:solidFill>
                <a:latin typeface="Times New Roman" panose="02020603050405020304"/>
                <a:ea typeface="宋体" panose="02010600030101010101" pitchFamily="2" charset="-122"/>
              </a:rPr>
              <a:t>A</a:t>
            </a:r>
            <a:endParaRPr lang="en-US" altLang="zh-CN" sz="3600" b="1">
              <a:solidFill>
                <a:srgbClr val="FF3300"/>
              </a:solidFill>
              <a:latin typeface="Times New Roman" panose="020206030504050203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8)">
                                      <p:cBhvr>
                                        <p:cTn id="7" dur="1000"/>
                                        <p:tgtEl>
                                          <p:spTgt spid="19458"/>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19494"/>
                                        </p:tgtEl>
                                        <p:attrNameLst>
                                          <p:attrName>style.visibility</p:attrName>
                                        </p:attrNameLst>
                                      </p:cBhvr>
                                      <p:to>
                                        <p:strVal val="visible"/>
                                      </p:to>
                                    </p:set>
                                    <p:animEffect transition="in" filter="fade">
                                      <p:cBhvr>
                                        <p:cTn id="11" dur="1000"/>
                                        <p:tgtEl>
                                          <p:spTgt spid="19494"/>
                                        </p:tgtEl>
                                      </p:cBhvr>
                                    </p:animEffect>
                                    <p:anim calcmode="lin" valueType="num">
                                      <p:cBhvr>
                                        <p:cTn id="12" dur="1000" fill="hold"/>
                                        <p:tgtEl>
                                          <p:spTgt spid="19494"/>
                                        </p:tgtEl>
                                        <p:attrNameLst>
                                          <p:attrName>ppt_x</p:attrName>
                                        </p:attrNameLst>
                                      </p:cBhvr>
                                      <p:tavLst>
                                        <p:tav tm="0">
                                          <p:val>
                                            <p:strVal val="#ppt_x"/>
                                          </p:val>
                                        </p:tav>
                                        <p:tav tm="100000">
                                          <p:val>
                                            <p:strVal val="#ppt_x"/>
                                          </p:val>
                                        </p:tav>
                                      </p:tavLst>
                                    </p:anim>
                                    <p:anim calcmode="lin" valueType="num">
                                      <p:cBhvr>
                                        <p:cTn id="13" dur="900" decel="100000" fill="hold"/>
                                        <p:tgtEl>
                                          <p:spTgt spid="194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4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317500" y="990159"/>
            <a:ext cx="1355725" cy="579437"/>
          </a:xfrm>
          <a:prstGeom prst="rect">
            <a:avLst/>
          </a:prstGeom>
          <a:solidFill>
            <a:srgbClr val="FF9B9B"/>
          </a:solidFill>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200" b="1" dirty="0">
                <a:solidFill>
                  <a:srgbClr val="3333FF"/>
                </a:solidFill>
                <a:latin typeface="Times New Roman" panose="02020603050405020304"/>
                <a:ea typeface="楷体" panose="02010609060101010101" pitchFamily="49" charset="-122"/>
              </a:rPr>
              <a:t>输入</a:t>
            </a:r>
            <a:r>
              <a:rPr lang="zh-CN" altLang="en-US" sz="2800" b="1" dirty="0">
                <a:solidFill>
                  <a:srgbClr val="3333FF"/>
                </a:solidFill>
                <a:latin typeface="Times New Roman" panose="02020603050405020304"/>
                <a:ea typeface="宋体" panose="02010600030101010101" pitchFamily="2" charset="-122"/>
              </a:rPr>
              <a:t>：</a:t>
            </a:r>
            <a:endParaRPr lang="zh-CN" altLang="en-US" sz="2800" b="1" dirty="0">
              <a:solidFill>
                <a:srgbClr val="3333FF"/>
              </a:solidFill>
              <a:latin typeface="Times New Roman" panose="02020603050405020304"/>
              <a:ea typeface="宋体" panose="02010600030101010101" pitchFamily="2" charset="-122"/>
            </a:endParaRPr>
          </a:p>
        </p:txBody>
      </p:sp>
      <p:sp>
        <p:nvSpPr>
          <p:cNvPr id="20483" name="Text Box 4"/>
          <p:cNvSpPr txBox="1">
            <a:spLocks noChangeArrowheads="1"/>
          </p:cNvSpPr>
          <p:nvPr/>
        </p:nvSpPr>
        <p:spPr bwMode="auto">
          <a:xfrm>
            <a:off x="307975" y="3388871"/>
            <a:ext cx="1368425" cy="579438"/>
          </a:xfrm>
          <a:prstGeom prst="rect">
            <a:avLst/>
          </a:prstGeom>
          <a:solidFill>
            <a:srgbClr val="FF9B9B"/>
          </a:solidFill>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200" b="1">
                <a:solidFill>
                  <a:srgbClr val="3333FF"/>
                </a:solidFill>
                <a:latin typeface="Times New Roman" panose="02020603050405020304"/>
                <a:ea typeface="楷体" panose="02010609060101010101" pitchFamily="49" charset="-122"/>
              </a:rPr>
              <a:t>传递</a:t>
            </a:r>
            <a:r>
              <a:rPr lang="zh-CN" altLang="en-US" sz="2800" b="1">
                <a:solidFill>
                  <a:srgbClr val="3333FF"/>
                </a:solidFill>
                <a:latin typeface="Times New Roman" panose="02020603050405020304"/>
                <a:ea typeface="宋体" panose="02010600030101010101" pitchFamily="2" charset="-122"/>
              </a:rPr>
              <a:t>：</a:t>
            </a:r>
            <a:endParaRPr lang="zh-CN" altLang="en-US" sz="2800" b="1">
              <a:solidFill>
                <a:srgbClr val="3333FF"/>
              </a:solidFill>
              <a:latin typeface="Times New Roman" panose="02020603050405020304"/>
              <a:ea typeface="宋体" panose="02010600030101010101" pitchFamily="2" charset="-122"/>
            </a:endParaRPr>
          </a:p>
        </p:txBody>
      </p:sp>
      <p:sp>
        <p:nvSpPr>
          <p:cNvPr id="20484" name="Text Box 5"/>
          <p:cNvSpPr txBox="1">
            <a:spLocks noChangeArrowheads="1"/>
          </p:cNvSpPr>
          <p:nvPr/>
        </p:nvSpPr>
        <p:spPr bwMode="auto">
          <a:xfrm>
            <a:off x="1886768" y="3369821"/>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b="1" dirty="0">
                <a:latin typeface="Times New Roman" panose="02020603050405020304"/>
                <a:ea typeface="黑体" panose="02010609060101010101" pitchFamily="49" charset="-122"/>
              </a:rPr>
              <a:t>能量沿着</a:t>
            </a:r>
            <a:r>
              <a:rPr lang="zh-CN" altLang="en-US" sz="2800" b="1" u="sng" dirty="0">
                <a:solidFill>
                  <a:srgbClr val="006600"/>
                </a:solidFill>
                <a:latin typeface="Times New Roman" panose="02020603050405020304"/>
                <a:ea typeface="黑体" panose="02010609060101010101" pitchFamily="49" charset="-122"/>
              </a:rPr>
              <a:t>食物链（网）</a:t>
            </a:r>
            <a:r>
              <a:rPr lang="zh-CN" altLang="en-US" sz="2800" b="1" dirty="0">
                <a:latin typeface="Times New Roman" panose="02020603050405020304"/>
                <a:ea typeface="黑体" panose="02010609060101010101" pitchFamily="49" charset="-122"/>
              </a:rPr>
              <a:t>逐级流动</a:t>
            </a:r>
            <a:endParaRPr lang="zh-CN" altLang="en-US" sz="2800" b="1" dirty="0">
              <a:latin typeface="Times New Roman" panose="02020603050405020304"/>
              <a:ea typeface="黑体" panose="02010609060101010101" pitchFamily="49" charset="-122"/>
            </a:endParaRPr>
          </a:p>
        </p:txBody>
      </p:sp>
      <p:sp>
        <p:nvSpPr>
          <p:cNvPr id="20485" name="Text Box 6"/>
          <p:cNvSpPr txBox="1">
            <a:spLocks noChangeArrowheads="1"/>
          </p:cNvSpPr>
          <p:nvPr/>
        </p:nvSpPr>
        <p:spPr bwMode="auto">
          <a:xfrm>
            <a:off x="304800" y="5427221"/>
            <a:ext cx="1368425" cy="579438"/>
          </a:xfrm>
          <a:prstGeom prst="rect">
            <a:avLst/>
          </a:prstGeom>
          <a:solidFill>
            <a:srgbClr val="FF9B9B"/>
          </a:solidFill>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200" b="1" dirty="0">
                <a:solidFill>
                  <a:srgbClr val="3333FF"/>
                </a:solidFill>
                <a:latin typeface="Times New Roman" panose="02020603050405020304"/>
                <a:ea typeface="楷体" panose="02010609060101010101" pitchFamily="49" charset="-122"/>
              </a:rPr>
              <a:t>散失：</a:t>
            </a:r>
            <a:endParaRPr lang="zh-CN" altLang="en-US" sz="3200" b="1" dirty="0">
              <a:solidFill>
                <a:srgbClr val="3333FF"/>
              </a:solidFill>
              <a:latin typeface="Times New Roman" panose="02020603050405020304"/>
              <a:ea typeface="楷体" panose="02010609060101010101" pitchFamily="49" charset="-122"/>
            </a:endParaRPr>
          </a:p>
        </p:txBody>
      </p:sp>
      <p:sp>
        <p:nvSpPr>
          <p:cNvPr id="20486" name="Text Box 7"/>
          <p:cNvSpPr txBox="1">
            <a:spLocks noChangeArrowheads="1"/>
          </p:cNvSpPr>
          <p:nvPr/>
        </p:nvSpPr>
        <p:spPr bwMode="auto">
          <a:xfrm>
            <a:off x="1886768" y="5427221"/>
            <a:ext cx="7086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b="1" dirty="0">
                <a:latin typeface="Times New Roman" panose="02020603050405020304"/>
                <a:ea typeface="黑体" panose="02010609060101010101" pitchFamily="49" charset="-122"/>
              </a:rPr>
              <a:t>各级生物的呼吸作用及分解者的分解作用（呼吸），能量以</a:t>
            </a:r>
            <a:r>
              <a:rPr lang="zh-CN" altLang="en-US" sz="2800" b="1" u="sng" dirty="0">
                <a:solidFill>
                  <a:srgbClr val="006600"/>
                </a:solidFill>
                <a:latin typeface="Times New Roman" panose="02020603050405020304"/>
                <a:ea typeface="黑体" panose="02010609060101010101" pitchFamily="49" charset="-122"/>
              </a:rPr>
              <a:t>热能</a:t>
            </a:r>
            <a:r>
              <a:rPr lang="zh-CN" altLang="en-US" sz="2800" b="1" dirty="0">
                <a:latin typeface="Times New Roman" panose="02020603050405020304"/>
                <a:ea typeface="黑体" panose="02010609060101010101" pitchFamily="49" charset="-122"/>
              </a:rPr>
              <a:t>散失</a:t>
            </a:r>
            <a:endParaRPr lang="zh-CN" altLang="en-US" sz="2800" b="1" dirty="0">
              <a:latin typeface="Times New Roman" panose="02020603050405020304"/>
              <a:ea typeface="黑体" panose="02010609060101010101" pitchFamily="49" charset="-122"/>
            </a:endParaRPr>
          </a:p>
        </p:txBody>
      </p:sp>
      <p:sp>
        <p:nvSpPr>
          <p:cNvPr id="20487" name="Text Box 16"/>
          <p:cNvSpPr txBox="1">
            <a:spLocks noChangeArrowheads="1"/>
          </p:cNvSpPr>
          <p:nvPr/>
        </p:nvSpPr>
        <p:spPr bwMode="auto">
          <a:xfrm>
            <a:off x="1734368" y="2136066"/>
            <a:ext cx="723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800" b="1" dirty="0">
                <a:latin typeface="Times New Roman" panose="02020603050405020304"/>
                <a:ea typeface="黑体" panose="02010609060101010101" pitchFamily="49" charset="-122"/>
              </a:rPr>
              <a:t>      </a:t>
            </a:r>
            <a:r>
              <a:rPr lang="zh-CN" altLang="en-US" sz="2800" b="1" dirty="0">
                <a:latin typeface="Times New Roman" panose="02020603050405020304"/>
                <a:ea typeface="黑体" panose="02010609060101010101" pitchFamily="49" charset="-122"/>
              </a:rPr>
              <a:t>生产者</a:t>
            </a:r>
            <a:r>
              <a:rPr lang="zh-CN" altLang="en-US" sz="2800" b="1" u="sng" dirty="0">
                <a:solidFill>
                  <a:srgbClr val="006600"/>
                </a:solidFill>
                <a:latin typeface="Times New Roman" panose="02020603050405020304"/>
                <a:ea typeface="黑体" panose="02010609060101010101" pitchFamily="49" charset="-122"/>
              </a:rPr>
              <a:t>固定</a:t>
            </a:r>
            <a:r>
              <a:rPr lang="zh-CN" altLang="en-US" sz="2800" b="1" dirty="0">
                <a:latin typeface="Times New Roman" panose="02020603050405020304"/>
                <a:ea typeface="黑体" panose="02010609060101010101" pitchFamily="49" charset="-122"/>
              </a:rPr>
              <a:t>的太阳能的总量，是流经这个生态系统的总能量。</a:t>
            </a:r>
            <a:endParaRPr lang="zh-CN" altLang="en-US" sz="2800" b="1" dirty="0">
              <a:latin typeface="Times New Roman" panose="02020603050405020304"/>
              <a:ea typeface="黑体" panose="02010609060101010101" pitchFamily="49" charset="-122"/>
            </a:endParaRPr>
          </a:p>
        </p:txBody>
      </p:sp>
      <p:sp>
        <p:nvSpPr>
          <p:cNvPr id="20488" name="Text Box 21"/>
          <p:cNvSpPr txBox="1">
            <a:spLocks noChangeArrowheads="1"/>
          </p:cNvSpPr>
          <p:nvPr/>
        </p:nvSpPr>
        <p:spPr bwMode="auto">
          <a:xfrm>
            <a:off x="1734368" y="1541021"/>
            <a:ext cx="5113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dirty="0">
                <a:latin typeface="Times New Roman" panose="02020603050405020304"/>
                <a:ea typeface="黑体" panose="02010609060101010101" pitchFamily="49" charset="-122"/>
              </a:rPr>
              <a:t>生态系统的总能量：</a:t>
            </a:r>
            <a:endParaRPr lang="zh-CN" altLang="en-US" sz="2800" dirty="0">
              <a:latin typeface="Times New Roman" panose="02020603050405020304"/>
              <a:ea typeface="黑体" panose="02010609060101010101" pitchFamily="49" charset="-122"/>
            </a:endParaRPr>
          </a:p>
        </p:txBody>
      </p:sp>
      <p:sp>
        <p:nvSpPr>
          <p:cNvPr id="20489" name="Rectangle 22"/>
          <p:cNvSpPr>
            <a:spLocks noChangeArrowheads="1"/>
          </p:cNvSpPr>
          <p:nvPr/>
        </p:nvSpPr>
        <p:spPr bwMode="auto">
          <a:xfrm>
            <a:off x="5363393" y="1002859"/>
            <a:ext cx="4321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latin typeface="Times New Roman" panose="02020603050405020304"/>
                <a:ea typeface="黑体" panose="02010609060101010101" pitchFamily="49" charset="-122"/>
              </a:rPr>
              <a:t>太阳能</a:t>
            </a:r>
            <a:endParaRPr lang="zh-CN" altLang="en-US" sz="2800" b="1">
              <a:latin typeface="Times New Roman" panose="02020603050405020304"/>
              <a:ea typeface="黑体" panose="02010609060101010101" pitchFamily="49" charset="-122"/>
            </a:endParaRPr>
          </a:p>
        </p:txBody>
      </p:sp>
      <p:sp>
        <p:nvSpPr>
          <p:cNvPr id="20490" name="Text Box 23"/>
          <p:cNvSpPr txBox="1">
            <a:spLocks noChangeArrowheads="1"/>
          </p:cNvSpPr>
          <p:nvPr/>
        </p:nvSpPr>
        <p:spPr bwMode="auto">
          <a:xfrm>
            <a:off x="1689918" y="1002859"/>
            <a:ext cx="5113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b="1">
                <a:latin typeface="Times New Roman" panose="02020603050405020304"/>
                <a:ea typeface="宋体" panose="02010600030101010101" pitchFamily="2" charset="-122"/>
              </a:rPr>
              <a:t>生态系统的能量来源</a:t>
            </a:r>
            <a:r>
              <a:rPr lang="zh-CN" altLang="en-US" sz="2800">
                <a:latin typeface="Times New Roman" panose="02020603050405020304"/>
                <a:ea typeface="黑体" panose="02010609060101010101" pitchFamily="49" charset="-122"/>
              </a:rPr>
              <a:t>：</a:t>
            </a:r>
            <a:endParaRPr lang="zh-CN" altLang="en-US" sz="2800">
              <a:latin typeface="Times New Roman" panose="02020603050405020304"/>
              <a:ea typeface="黑体" panose="02010609060101010101" pitchFamily="49" charset="-122"/>
            </a:endParaRPr>
          </a:p>
        </p:txBody>
      </p:sp>
      <p:sp>
        <p:nvSpPr>
          <p:cNvPr id="20491" name="Text Box 24"/>
          <p:cNvSpPr txBox="1">
            <a:spLocks noChangeArrowheads="1"/>
          </p:cNvSpPr>
          <p:nvPr/>
        </p:nvSpPr>
        <p:spPr bwMode="auto">
          <a:xfrm>
            <a:off x="304800" y="4390584"/>
            <a:ext cx="1368425" cy="579437"/>
          </a:xfrm>
          <a:prstGeom prst="rect">
            <a:avLst/>
          </a:prstGeom>
          <a:solidFill>
            <a:srgbClr val="FF9B9B"/>
          </a:solidFill>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200" b="1">
                <a:solidFill>
                  <a:srgbClr val="3333FF"/>
                </a:solidFill>
                <a:latin typeface="Times New Roman" panose="02020603050405020304"/>
                <a:ea typeface="楷体" panose="02010609060101010101" pitchFamily="49" charset="-122"/>
              </a:rPr>
              <a:t>转化：</a:t>
            </a:r>
            <a:endParaRPr lang="zh-CN" altLang="en-US" sz="3200" b="1">
              <a:solidFill>
                <a:srgbClr val="3333FF"/>
              </a:solidFill>
              <a:latin typeface="Times New Roman" panose="02020603050405020304"/>
              <a:ea typeface="楷体" panose="02010609060101010101" pitchFamily="49" charset="-122"/>
            </a:endParaRPr>
          </a:p>
        </p:txBody>
      </p:sp>
      <p:sp>
        <p:nvSpPr>
          <p:cNvPr id="20492" name="Text Box 33"/>
          <p:cNvSpPr txBox="1">
            <a:spLocks noChangeArrowheads="1"/>
          </p:cNvSpPr>
          <p:nvPr/>
        </p:nvSpPr>
        <p:spPr bwMode="auto">
          <a:xfrm>
            <a:off x="7527776" y="4289926"/>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b="1">
                <a:latin typeface="Times New Roman" panose="02020603050405020304"/>
                <a:ea typeface="黑体" panose="02010609060101010101" pitchFamily="49" charset="-122"/>
              </a:rPr>
              <a:t>热能</a:t>
            </a:r>
            <a:endParaRPr lang="zh-CN" altLang="en-US" sz="2800" b="1">
              <a:latin typeface="Times New Roman" panose="02020603050405020304"/>
              <a:ea typeface="黑体" panose="02010609060101010101" pitchFamily="49" charset="-122"/>
            </a:endParaRPr>
          </a:p>
        </p:txBody>
      </p:sp>
      <p:sp>
        <p:nvSpPr>
          <p:cNvPr id="20493" name="Text Box 35"/>
          <p:cNvSpPr txBox="1">
            <a:spLocks noChangeArrowheads="1"/>
          </p:cNvSpPr>
          <p:nvPr/>
        </p:nvSpPr>
        <p:spPr bwMode="auto">
          <a:xfrm>
            <a:off x="1886768" y="4360421"/>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b="1" dirty="0" smtClean="0">
                <a:latin typeface="Times New Roman" panose="02020603050405020304"/>
                <a:ea typeface="黑体" panose="02010609060101010101" pitchFamily="49" charset="-122"/>
              </a:rPr>
              <a:t>太阳能</a:t>
            </a:r>
            <a:endParaRPr lang="zh-CN" altLang="en-US" sz="2800" b="1" dirty="0">
              <a:latin typeface="Times New Roman" panose="02020603050405020304"/>
              <a:ea typeface="黑体" panose="02010609060101010101" pitchFamily="49" charset="-122"/>
            </a:endParaRPr>
          </a:p>
        </p:txBody>
      </p:sp>
      <p:sp>
        <p:nvSpPr>
          <p:cNvPr id="20494" name="Text Box 42"/>
          <p:cNvSpPr txBox="1">
            <a:spLocks noChangeArrowheads="1"/>
          </p:cNvSpPr>
          <p:nvPr/>
        </p:nvSpPr>
        <p:spPr bwMode="auto">
          <a:xfrm>
            <a:off x="5010968" y="4390584"/>
            <a:ext cx="3475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b="1">
                <a:latin typeface="Times New Roman" panose="02020603050405020304"/>
                <a:ea typeface="黑体" panose="02010609060101010101" pitchFamily="49" charset="-122"/>
              </a:rPr>
              <a:t>化学能</a:t>
            </a:r>
            <a:endParaRPr lang="zh-CN" altLang="en-US" sz="2800" b="1">
              <a:latin typeface="Times New Roman" panose="02020603050405020304"/>
              <a:ea typeface="黑体" panose="02010609060101010101" pitchFamily="49" charset="-122"/>
            </a:endParaRPr>
          </a:p>
        </p:txBody>
      </p:sp>
      <p:grpSp>
        <p:nvGrpSpPr>
          <p:cNvPr id="20495" name="Group 15"/>
          <p:cNvGrpSpPr/>
          <p:nvPr/>
        </p:nvGrpSpPr>
        <p:grpSpPr bwMode="auto">
          <a:xfrm>
            <a:off x="3639368" y="4284221"/>
            <a:ext cx="2376488" cy="523875"/>
            <a:chOff x="0" y="0"/>
            <a:chExt cx="1497" cy="330"/>
          </a:xfrm>
        </p:grpSpPr>
        <p:sp>
          <p:nvSpPr>
            <p:cNvPr id="20496" name="Text Box 41"/>
            <p:cNvSpPr txBox="1">
              <a:spLocks noChangeArrowheads="1"/>
            </p:cNvSpPr>
            <p:nvPr/>
          </p:nvSpPr>
          <p:spPr bwMode="auto">
            <a:xfrm>
              <a:off x="0" y="0"/>
              <a:ext cx="14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a:latin typeface="Times New Roman" panose="02020603050405020304"/>
                  <a:ea typeface="楷体" panose="02010609060101010101" pitchFamily="49" charset="-122"/>
                </a:rPr>
                <a:t>光合作用</a:t>
              </a:r>
              <a:endParaRPr lang="zh-CN" altLang="en-US" sz="2800">
                <a:latin typeface="Times New Roman" panose="02020603050405020304"/>
                <a:ea typeface="楷体" panose="02010609060101010101" pitchFamily="49" charset="-122"/>
              </a:endParaRPr>
            </a:p>
          </p:txBody>
        </p:sp>
        <p:sp>
          <p:nvSpPr>
            <p:cNvPr id="20497" name="Line 43"/>
            <p:cNvSpPr>
              <a:spLocks noChangeShapeType="1"/>
            </p:cNvSpPr>
            <p:nvPr/>
          </p:nvSpPr>
          <p:spPr bwMode="auto">
            <a:xfrm>
              <a:off x="48" y="270"/>
              <a:ext cx="816" cy="0"/>
            </a:xfrm>
            <a:prstGeom prst="line">
              <a:avLst/>
            </a:prstGeom>
            <a:noFill/>
            <a:ln w="254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grpSp>
      <p:grpSp>
        <p:nvGrpSpPr>
          <p:cNvPr id="20498" name="Group 18"/>
          <p:cNvGrpSpPr/>
          <p:nvPr/>
        </p:nvGrpSpPr>
        <p:grpSpPr bwMode="auto">
          <a:xfrm>
            <a:off x="6156175" y="4170293"/>
            <a:ext cx="2663825" cy="523875"/>
            <a:chOff x="0" y="-45"/>
            <a:chExt cx="1678" cy="330"/>
          </a:xfrm>
        </p:grpSpPr>
        <p:sp>
          <p:nvSpPr>
            <p:cNvPr id="20499" name="Text Box 40"/>
            <p:cNvSpPr txBox="1">
              <a:spLocks noChangeArrowheads="1"/>
            </p:cNvSpPr>
            <p:nvPr/>
          </p:nvSpPr>
          <p:spPr bwMode="auto">
            <a:xfrm>
              <a:off x="0" y="-45"/>
              <a:ext cx="167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dirty="0" smtClean="0">
                  <a:latin typeface="Times New Roman" panose="02020603050405020304"/>
                  <a:ea typeface="楷体" panose="02010609060101010101" pitchFamily="49" charset="-122"/>
                </a:rPr>
                <a:t>呼吸作用 </a:t>
              </a:r>
              <a:endParaRPr lang="zh-CN" altLang="en-US" sz="2800" dirty="0">
                <a:latin typeface="Times New Roman" panose="02020603050405020304"/>
                <a:ea typeface="楷体" panose="02010609060101010101" pitchFamily="49" charset="-122"/>
              </a:endParaRPr>
            </a:p>
          </p:txBody>
        </p:sp>
        <p:sp>
          <p:nvSpPr>
            <p:cNvPr id="20500" name="Line 44"/>
            <p:cNvSpPr>
              <a:spLocks noChangeShapeType="1"/>
            </p:cNvSpPr>
            <p:nvPr/>
          </p:nvSpPr>
          <p:spPr bwMode="auto">
            <a:xfrm>
              <a:off x="48" y="270"/>
              <a:ext cx="816" cy="0"/>
            </a:xfrm>
            <a:prstGeom prst="line">
              <a:avLst/>
            </a:prstGeom>
            <a:noFill/>
            <a:ln w="254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800"/>
            </a:p>
          </p:txBody>
        </p:sp>
      </p:grpSp>
      <p:sp>
        <p:nvSpPr>
          <p:cNvPr id="24" name="Text Box 53"/>
          <p:cNvSpPr txBox="1">
            <a:spLocks noChangeArrowheads="1"/>
          </p:cNvSpPr>
          <p:nvPr/>
        </p:nvSpPr>
        <p:spPr bwMode="auto">
          <a:xfrm>
            <a:off x="-20960" y="32238"/>
            <a:ext cx="4953000" cy="762000"/>
          </a:xfrm>
          <a:prstGeom prst="rect">
            <a:avLst/>
          </a:prstGeom>
          <a:gradFill rotWithShape="1">
            <a:gsLst>
              <a:gs pos="0">
                <a:srgbClr val="AAAA88"/>
              </a:gs>
              <a:gs pos="50000">
                <a:srgbClr val="FFFFCC"/>
              </a:gs>
              <a:gs pos="100000">
                <a:srgbClr val="AAAA88"/>
              </a:gs>
            </a:gsLst>
            <a:lin ang="5400000" scaled="1"/>
          </a:gradFill>
          <a:ln w="9525">
            <a:solidFill>
              <a:srgbClr val="0066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sz="3600" b="1" dirty="0">
                <a:solidFill>
                  <a:srgbClr val="FF0000"/>
                </a:solidFill>
                <a:latin typeface="Times New Roman" panose="02020603050405020304"/>
                <a:ea typeface="微软雅黑" panose="020B0503020204020204" pitchFamily="34" charset="-122"/>
              </a:rPr>
              <a:t>二、能量流动的过程</a:t>
            </a:r>
            <a:endParaRPr lang="zh-CN" altLang="en-US" sz="3600" b="1" dirty="0">
              <a:solidFill>
                <a:srgbClr val="FF0000"/>
              </a:solidFill>
              <a:latin typeface="Times New Roman" panose="02020603050405020304"/>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blinds(horizontal)">
                                      <p:cBhvr>
                                        <p:cTn id="7" dur="500"/>
                                        <p:tgtEl>
                                          <p:spTgt spid="204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9"/>
                                        </p:tgtEl>
                                        <p:attrNameLst>
                                          <p:attrName>style.visibility</p:attrName>
                                        </p:attrNameLst>
                                      </p:cBhvr>
                                      <p:to>
                                        <p:strVal val="visible"/>
                                      </p:to>
                                    </p:set>
                                    <p:animEffect transition="in" filter="blinds(horizontal)">
                                      <p:cBhvr>
                                        <p:cTn id="12" dur="500"/>
                                        <p:tgtEl>
                                          <p:spTgt spid="204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blinds(horizontal)">
                                      <p:cBhvr>
                                        <p:cTn id="17" dur="5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blinds(horizontal)">
                                      <p:cBhvr>
                                        <p:cTn id="22" dur="500"/>
                                        <p:tgtEl>
                                          <p:spTgt spid="204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blinds(horizontal)">
                                      <p:cBhvr>
                                        <p:cTn id="27" dur="500"/>
                                        <p:tgtEl>
                                          <p:spTgt spid="204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93"/>
                                        </p:tgtEl>
                                        <p:attrNameLst>
                                          <p:attrName>style.visibility</p:attrName>
                                        </p:attrNameLst>
                                      </p:cBhvr>
                                      <p:to>
                                        <p:strVal val="visible"/>
                                      </p:to>
                                    </p:set>
                                    <p:animEffect transition="in" filter="wipe(left)">
                                      <p:cBhvr>
                                        <p:cTn id="32" dur="500"/>
                                        <p:tgtEl>
                                          <p:spTgt spid="204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94"/>
                                        </p:tgtEl>
                                        <p:attrNameLst>
                                          <p:attrName>style.visibility</p:attrName>
                                        </p:attrNameLst>
                                      </p:cBhvr>
                                      <p:to>
                                        <p:strVal val="visible"/>
                                      </p:to>
                                    </p:set>
                                    <p:animEffect transition="in" filter="wipe(left)">
                                      <p:cBhvr>
                                        <p:cTn id="37" dur="500"/>
                                        <p:tgtEl>
                                          <p:spTgt spid="2049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495"/>
                                        </p:tgtEl>
                                        <p:attrNameLst>
                                          <p:attrName>style.visibility</p:attrName>
                                        </p:attrNameLst>
                                      </p:cBhvr>
                                      <p:to>
                                        <p:strVal val="visible"/>
                                      </p:to>
                                    </p:set>
                                    <p:animEffect transition="in" filter="wipe(left)">
                                      <p:cBhvr>
                                        <p:cTn id="42" dur="500"/>
                                        <p:tgtEl>
                                          <p:spTgt spid="2049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492"/>
                                        </p:tgtEl>
                                        <p:attrNameLst>
                                          <p:attrName>style.visibility</p:attrName>
                                        </p:attrNameLst>
                                      </p:cBhvr>
                                      <p:to>
                                        <p:strVal val="visible"/>
                                      </p:to>
                                    </p:set>
                                    <p:animEffect transition="in" filter="wipe(left)">
                                      <p:cBhvr>
                                        <p:cTn id="47" dur="500"/>
                                        <p:tgtEl>
                                          <p:spTgt spid="2049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498"/>
                                        </p:tgtEl>
                                        <p:attrNameLst>
                                          <p:attrName>style.visibility</p:attrName>
                                        </p:attrNameLst>
                                      </p:cBhvr>
                                      <p:to>
                                        <p:strVal val="visible"/>
                                      </p:to>
                                    </p:set>
                                    <p:animEffect transition="in" filter="wipe(left)">
                                      <p:cBhvr>
                                        <p:cTn id="52" dur="500"/>
                                        <p:tgtEl>
                                          <p:spTgt spid="2049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486"/>
                                        </p:tgtEl>
                                        <p:attrNameLst>
                                          <p:attrName>style.visibility</p:attrName>
                                        </p:attrNameLst>
                                      </p:cBhvr>
                                      <p:to>
                                        <p:strVal val="visible"/>
                                      </p:to>
                                    </p:set>
                                    <p:animEffect transition="in" filter="blinds(horizontal)">
                                      <p:cBhvr>
                                        <p:cTn id="5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6" grpId="0" autoUpdateAnimBg="0"/>
      <p:bldP spid="20487" grpId="0" autoUpdateAnimBg="0"/>
      <p:bldP spid="20488" grpId="0" autoUpdateAnimBg="0"/>
      <p:bldP spid="20489" grpId="0" autoUpdateAnimBg="0"/>
      <p:bldP spid="20490" grpId="0" autoUpdateAnimBg="0"/>
      <p:bldP spid="20492" grpId="0" autoUpdateAnimBg="0"/>
      <p:bldP spid="20493" grpId="0" autoUpdateAnimBg="0"/>
      <p:bldP spid="2049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411413" y="0"/>
            <a:ext cx="367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a:latin typeface="Times New Roman" panose="02020603050405020304"/>
              <a:ea typeface="PMingLiU" pitchFamily="18" charset="-120"/>
            </a:endParaRPr>
          </a:p>
        </p:txBody>
      </p:sp>
      <p:sp>
        <p:nvSpPr>
          <p:cNvPr id="42018" name="Rectangle 34"/>
          <p:cNvSpPr>
            <a:spLocks noChangeArrowheads="1"/>
          </p:cNvSpPr>
          <p:nvPr/>
        </p:nvSpPr>
        <p:spPr bwMode="auto">
          <a:xfrm>
            <a:off x="145032" y="2998440"/>
            <a:ext cx="8711952"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endParaRPr lang="zh-CN" altLang="en-US" sz="2800" b="1" dirty="0">
              <a:solidFill>
                <a:srgbClr val="FF0000"/>
              </a:solidFill>
              <a:latin typeface="Times New Roman" panose="02020603050405020304"/>
              <a:ea typeface="黑体" panose="02010609060101010101" pitchFamily="49" charset="-122"/>
            </a:endParaRPr>
          </a:p>
          <a:p>
            <a:pPr>
              <a:lnSpc>
                <a:spcPct val="150000"/>
              </a:lnSpc>
            </a:pPr>
            <a:r>
              <a:rPr lang="en-US" altLang="zh-CN" sz="3200" b="1" dirty="0">
                <a:latin typeface="Times New Roman" panose="02020603050405020304"/>
                <a:ea typeface="黑体" panose="02010609060101010101" pitchFamily="49" charset="-122"/>
              </a:rPr>
              <a:t>2.</a:t>
            </a:r>
            <a:r>
              <a:rPr lang="zh-CN" altLang="en-US" sz="3200" b="1" dirty="0">
                <a:latin typeface="Times New Roman" panose="02020603050405020304"/>
                <a:ea typeface="黑体" panose="02010609060101010101" pitchFamily="49" charset="-122"/>
              </a:rPr>
              <a:t>生态系统的能量流动和转化是否遵循能量守恒定律？为什么</a:t>
            </a:r>
            <a:r>
              <a:rPr lang="en-US" altLang="zh-CN" sz="3200" b="1" dirty="0">
                <a:latin typeface="Times New Roman" panose="02020603050405020304"/>
                <a:ea typeface="黑体" panose="02010609060101010101" pitchFamily="49" charset="-122"/>
              </a:rPr>
              <a:t>?</a:t>
            </a:r>
            <a:endParaRPr lang="en-US" altLang="zh-CN" sz="3200" b="1" dirty="0">
              <a:latin typeface="Times New Roman" panose="02020603050405020304"/>
              <a:ea typeface="黑体" panose="02010609060101010101" pitchFamily="49" charset="-122"/>
            </a:endParaRPr>
          </a:p>
          <a:p>
            <a:pPr>
              <a:lnSpc>
                <a:spcPct val="150000"/>
              </a:lnSpc>
            </a:pPr>
            <a:endParaRPr lang="zh-CN" altLang="en-US" sz="3200" b="1" dirty="0">
              <a:latin typeface="Times New Roman" panose="02020603050405020304"/>
              <a:ea typeface="黑体" panose="02010609060101010101" pitchFamily="49" charset="-122"/>
            </a:endParaRPr>
          </a:p>
        </p:txBody>
      </p:sp>
      <p:sp>
        <p:nvSpPr>
          <p:cNvPr id="42019" name="Rectangle 35"/>
          <p:cNvSpPr>
            <a:spLocks noChangeArrowheads="1"/>
          </p:cNvSpPr>
          <p:nvPr/>
        </p:nvSpPr>
        <p:spPr bwMode="auto">
          <a:xfrm>
            <a:off x="188912" y="980728"/>
            <a:ext cx="8991600" cy="212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800" b="1" dirty="0">
                <a:solidFill>
                  <a:srgbClr val="FF0000"/>
                </a:solidFill>
                <a:latin typeface="Times New Roman" panose="02020603050405020304"/>
                <a:ea typeface="黑体" panose="02010609060101010101" pitchFamily="49" charset="-122"/>
              </a:rPr>
              <a:t>讨论：</a:t>
            </a:r>
            <a:r>
              <a:rPr lang="zh-CN" altLang="en-US" sz="1600" dirty="0">
                <a:latin typeface="Times New Roman" panose="02020603050405020304"/>
                <a:ea typeface="宋体" panose="02010600030101010101" pitchFamily="2" charset="-122"/>
              </a:rPr>
              <a:t> </a:t>
            </a:r>
            <a:endParaRPr lang="zh-CN" altLang="en-US" sz="1600" dirty="0">
              <a:latin typeface="Times New Roman" panose="02020603050405020304"/>
              <a:ea typeface="宋体" panose="02010600030101010101" pitchFamily="2" charset="-122"/>
            </a:endParaRPr>
          </a:p>
          <a:p>
            <a:pPr>
              <a:lnSpc>
                <a:spcPct val="150000"/>
              </a:lnSpc>
            </a:pPr>
            <a:r>
              <a:rPr lang="en-US" altLang="zh-CN" sz="3200" b="1" dirty="0">
                <a:latin typeface="Times New Roman" panose="02020603050405020304"/>
                <a:ea typeface="黑体" panose="02010609060101010101" pitchFamily="49" charset="-122"/>
              </a:rPr>
              <a:t>1.</a:t>
            </a:r>
            <a:r>
              <a:rPr lang="zh-CN" altLang="en-US" sz="3200" b="1" dirty="0">
                <a:latin typeface="Times New Roman" panose="02020603050405020304"/>
                <a:ea typeface="黑体" panose="02010609060101010101" pitchFamily="49" charset="-122"/>
              </a:rPr>
              <a:t>流经某生态系统的能量能否再回到这个生态系统中来</a:t>
            </a:r>
            <a:r>
              <a:rPr lang="en-US" altLang="zh-CN" sz="3200" b="1" dirty="0">
                <a:latin typeface="Times New Roman" panose="02020603050405020304"/>
                <a:ea typeface="黑体" panose="02010609060101010101" pitchFamily="49" charset="-122"/>
              </a:rPr>
              <a:t>?</a:t>
            </a:r>
            <a:endParaRPr lang="en-US" altLang="zh-CN" sz="3200" b="1" dirty="0">
              <a:latin typeface="Times New Roman" panose="02020603050405020304"/>
              <a:ea typeface="黑体" panose="02010609060101010101" pitchFamily="49" charset="-122"/>
            </a:endParaRPr>
          </a:p>
        </p:txBody>
      </p:sp>
      <p:sp>
        <p:nvSpPr>
          <p:cNvPr id="42020" name="Rectangle 36"/>
          <p:cNvSpPr>
            <a:spLocks noChangeArrowheads="1"/>
          </p:cNvSpPr>
          <p:nvPr/>
        </p:nvSpPr>
        <p:spPr bwMode="auto">
          <a:xfrm>
            <a:off x="2771800" y="2420888"/>
            <a:ext cx="4602542" cy="65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50000"/>
              </a:lnSpc>
            </a:pPr>
            <a:r>
              <a:rPr kumimoji="1" lang="ja-JP" altLang="en-US" sz="2800" b="1" i="1">
                <a:solidFill>
                  <a:srgbClr val="CC0000"/>
                </a:solidFill>
                <a:latin typeface="Times New Roman" panose="02020603050405020304"/>
                <a:ea typeface="黑体" panose="02010609060101010101" pitchFamily="49" charset="-122"/>
              </a:rPr>
              <a:t>不能，能量流动是单向的。 </a:t>
            </a:r>
            <a:endParaRPr kumimoji="1" lang="ja-JP" altLang="en-US" sz="2800" b="1" i="1">
              <a:solidFill>
                <a:srgbClr val="CC0000"/>
              </a:solidFill>
              <a:latin typeface="Times New Roman" panose="02020603050405020304"/>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2020"/>
                                        </p:tgtEl>
                                        <p:attrNameLst>
                                          <p:attrName>style.visibility</p:attrName>
                                        </p:attrNameLst>
                                      </p:cBhvr>
                                      <p:to>
                                        <p:strVal val="visible"/>
                                      </p:to>
                                    </p:set>
                                    <p:animEffect transition="in" filter="blinds(horizontal)">
                                      <p:cBhvr>
                                        <p:cTn id="11" dur="500"/>
                                        <p:tgtEl>
                                          <p:spTgt spid="420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8" grpId="0"/>
      <p:bldP spid="42019" grpId="0"/>
      <p:bldP spid="42020" grpId="0"/>
    </p:bldLst>
  </p:timing>
</p:sld>
</file>

<file path=ppt/theme/theme1.xml><?xml version="1.0" encoding="utf-8"?>
<a:theme xmlns:a="http://schemas.openxmlformats.org/drawingml/2006/main" name="169TGp_arrow_light_2">
  <a:themeElements>
    <a:clrScheme name="169TGp_arrow_light_2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169TGp_arrow_light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69TGp_arrow_light_2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169TGp_arrow_light_2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69TGp_arrow_light_2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5222</Words>
  <Application>WPS 演示</Application>
  <PresentationFormat>全屏显示(4:3)</PresentationFormat>
  <Paragraphs>679</Paragraphs>
  <Slides>35</Slides>
  <Notes>2</Notes>
  <HiddenSlides>14</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0</vt:i4>
      </vt:variant>
      <vt:variant>
        <vt:lpstr>幻灯片标题</vt:lpstr>
      </vt:variant>
      <vt:variant>
        <vt:i4>35</vt:i4>
      </vt:variant>
    </vt:vector>
  </HeadingPairs>
  <TitlesOfParts>
    <vt:vector size="58" baseType="lpstr">
      <vt:lpstr>Arial</vt:lpstr>
      <vt:lpstr>宋体</vt:lpstr>
      <vt:lpstr>Wingdings</vt:lpstr>
      <vt:lpstr>Times New Roman</vt:lpstr>
      <vt:lpstr>黑体</vt:lpstr>
      <vt:lpstr>隶书</vt:lpstr>
      <vt:lpstr>楷体</vt:lpstr>
      <vt:lpstr>微软雅黑</vt:lpstr>
      <vt:lpstr>幼圆</vt:lpstr>
      <vt:lpstr>华文宋体</vt:lpstr>
      <vt:lpstr>楷体_GB2312</vt:lpstr>
      <vt:lpstr>新宋体</vt:lpstr>
      <vt:lpstr>华文楷体</vt:lpstr>
      <vt:lpstr>仿宋_GB2312</vt:lpstr>
      <vt:lpstr>仿宋</vt:lpstr>
      <vt:lpstr>Arial Unicode MS</vt:lpstr>
      <vt:lpstr>华文新魏</vt:lpstr>
      <vt:lpstr>PMingLiU</vt:lpstr>
      <vt:lpstr>华文行楷</vt:lpstr>
      <vt:lpstr>Times New Roman</vt:lpstr>
      <vt:lpstr>华文中宋</vt:lpstr>
      <vt:lpstr>MingLiU-ExtB</vt:lpstr>
      <vt:lpstr>169TGp_arrow_light_2</vt:lpstr>
      <vt:lpstr>第2节　生态系统的能量流动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三.能量流动的特点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生物的富集作用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微软用户</dc:creator>
  <cp:lastModifiedBy>萍</cp:lastModifiedBy>
  <cp:revision>128</cp:revision>
  <dcterms:created xsi:type="dcterms:W3CDTF">2008-01-14T06:31:00Z</dcterms:created>
  <dcterms:modified xsi:type="dcterms:W3CDTF">2019-10-21T00:28:03Z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