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61" r:id="rId5"/>
    <p:sldId id="259" r:id="rId6"/>
    <p:sldId id="309" r:id="rId7"/>
    <p:sldId id="290" r:id="rId8"/>
    <p:sldId id="292" r:id="rId9"/>
    <p:sldId id="294" r:id="rId10"/>
    <p:sldId id="295" r:id="rId11"/>
    <p:sldId id="341" r:id="rId12"/>
    <p:sldId id="354" r:id="rId13"/>
    <p:sldId id="355" r:id="rId14"/>
    <p:sldId id="356" r:id="rId15"/>
    <p:sldId id="278" r:id="rId16"/>
    <p:sldId id="308" r:id="rId17"/>
    <p:sldId id="301" r:id="rId18"/>
    <p:sldId id="276" r:id="rId19"/>
    <p:sldId id="279" r:id="rId20"/>
    <p:sldId id="280" r:id="rId21"/>
    <p:sldId id="313" r:id="rId22"/>
    <p:sldId id="270" r:id="rId23"/>
    <p:sldId id="310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660066"/>
    <a:srgbClr val="FF0066"/>
    <a:srgbClr val="FFCCCC"/>
    <a:srgbClr val="99FF66"/>
    <a:srgbClr val="F5F5FF"/>
    <a:srgbClr val="FAFAFA"/>
    <a:srgbClr val="00FF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75836" autoAdjust="0"/>
  </p:normalViewPr>
  <p:slideViewPr>
    <p:cSldViewPr snapToGrid="0">
      <p:cViewPr varScale="1">
        <p:scale>
          <a:sx n="52" d="100"/>
          <a:sy n="52" d="100"/>
        </p:scale>
        <p:origin x="-1506" y="-102"/>
      </p:cViewPr>
      <p:guideLst>
        <p:guide orient="horz" pos="2159"/>
        <p:guide pos="28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E1ABE-CE94-4B3C-86FF-0C4FBDFCAE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1DF69-5F04-4C15-ABE1-A5E32F33925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比如煤炭，室温下未点燃的煤块发射出的光在光谱的红外部分。但若将煤块扔到火炉中燃烧，它将开始发出红色的光。这是因为当煤炭温度上升时，它辐射的平均波长减少，最终进入我们的眼睛能看到的范围。</a:t>
            </a:r>
            <a:endParaRPr lang="en-US" altLang="zh-CN" dirty="0" smtClean="0"/>
          </a:p>
          <a:p>
            <a:r>
              <a:rPr lang="zh-CN" altLang="en-US" dirty="0" smtClean="0"/>
              <a:t>开尔文</a:t>
            </a:r>
            <a:r>
              <a:rPr lang="en-US" altLang="zh-CN" dirty="0" smtClean="0"/>
              <a:t>k</a:t>
            </a:r>
            <a:r>
              <a:rPr lang="zh-CN" altLang="en-US" dirty="0" smtClean="0"/>
              <a:t>＝摄氏度℃＋</a:t>
            </a:r>
            <a:r>
              <a:rPr lang="en-US" altLang="zh-CN" dirty="0" smtClean="0"/>
              <a:t>273.15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1DF69-5F04-4C15-ABE1-A5E32F3392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1DF69-5F04-4C15-ABE1-A5E32F3392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仿宋_GB2312"/>
              </a:rPr>
              <a:t>    地球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仿宋_GB2312"/>
              </a:rPr>
              <a:t>：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仿宋_GB2312"/>
              </a:rPr>
              <a:t>白天，太阳辐射在大气削弱作用下部分被反射、散射、吸收，不能全部到达地面，使地面升温不太高；夜晚，大部分地面辐射被大气吸收，以辐射、对流方式层层上传，使大气温度不致太低，更重要的是大气逆辐射将热量还给地面，一定程度上补偿了地面辐射热量的损失。使地表夜间降温速度减慢。大气的削弱作用及保温作用使地球表面温度变化较为和缓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  <a:cs typeface="仿宋_GB2312"/>
            </a:endParaRPr>
          </a:p>
          <a:p>
            <a:pPr eaLnBrk="1" hangingPunct="1"/>
            <a:r>
              <a:rPr lang="zh-CN" altLang="en-US" dirty="0" smtClean="0">
                <a:ea typeface="黑体" panose="02010609060101010101" pitchFamily="49" charset="-122"/>
              </a:rPr>
              <a:t>        月球：白天太阳辐射全部到达地面，升温迅速；夜晚无大气保温作用，降温迅速，昼夜温差大。</a:t>
            </a:r>
            <a:r>
              <a:rPr lang="zh-CN" altLang="zh-CN" dirty="0" smtClean="0">
                <a:ea typeface="黑体" panose="02010609060101010101" pitchFamily="49" charset="-122"/>
              </a:rPr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1DF69-5F04-4C15-ABE1-A5E32F3392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因为晴朗的夜晚，无云或者是少云，大气逆辐射弱，对地面的保温作用较差，近地面温度较低，水汽易凝结，形成雾。同时因为无云、少云，大气对太阳辐射的削弱作用较小，特别是云层的反射作用较弱，直接到达地面的太阳辐射较多，因而当天多半气温较高、天气晴朗。</a:t>
            </a:r>
            <a:endParaRPr lang="en-US" altLang="zh-CN" sz="1200" b="1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200" b="1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1DF69-5F04-4C15-ABE1-A5E32F3392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海拔越高，太阳辐射受到大气的削弱越少，太阳辐射越强。</a:t>
            </a:r>
            <a:endParaRPr lang="en-US" altLang="zh-CN" dirty="0" smtClean="0"/>
          </a:p>
          <a:p>
            <a:r>
              <a:rPr lang="zh-CN" altLang="en-US" dirty="0" smtClean="0"/>
              <a:t>同纬度，空气受到来自地面的辐射会因高度不同而不同，离地面越远，接受到的太阳辐射能越少，气温也就越低。但这个是高海拔远离地面的大气温度，不属于“高处不胜寒”指的高处。</a:t>
            </a:r>
            <a:endParaRPr lang="en-US" altLang="zh-CN" dirty="0" smtClean="0"/>
          </a:p>
          <a:p>
            <a:r>
              <a:rPr lang="zh-CN" altLang="en-US" dirty="0" smtClean="0"/>
              <a:t>同纬度，高海拔地区空气稀薄，难以保护地温，虽然地面受到的太阳辐射不少，但地面的热辐射散热更快，大气失去了比较多的保温作用，这个是指近地面大气的温度。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1DF69-5F04-4C15-ABE1-A5E32F3392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6FCD-F8D8-4E3E-8A7A-61137255AB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673B-3C2F-4EE5-A2E9-4F0B97865F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6FCD-F8D8-4E3E-8A7A-61137255AB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673B-3C2F-4EE5-A2E9-4F0B97865F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6FCD-F8D8-4E3E-8A7A-61137255AB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673B-3C2F-4EE5-A2E9-4F0B97865F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6FCD-F8D8-4E3E-8A7A-61137255AB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673B-3C2F-4EE5-A2E9-4F0B97865F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6FCD-F8D8-4E3E-8A7A-61137255AB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673B-3C2F-4EE5-A2E9-4F0B97865F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6FCD-F8D8-4E3E-8A7A-61137255AB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673B-3C2F-4EE5-A2E9-4F0B97865F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6FCD-F8D8-4E3E-8A7A-61137255AB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673B-3C2F-4EE5-A2E9-4F0B97865F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6FCD-F8D8-4E3E-8A7A-61137255AB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673B-3C2F-4EE5-A2E9-4F0B97865F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6FCD-F8D8-4E3E-8A7A-61137255AB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673B-3C2F-4EE5-A2E9-4F0B97865F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6FCD-F8D8-4E3E-8A7A-61137255AB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673B-3C2F-4EE5-A2E9-4F0B97865F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6FCD-F8D8-4E3E-8A7A-61137255AB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673B-3C2F-4EE5-A2E9-4F0B97865F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A6FCD-F8D8-4E3E-8A7A-61137255AB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673B-3C2F-4EE5-A2E9-4F0B97865F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GIF"/><Relationship Id="rId2" Type="http://schemas.openxmlformats.org/officeDocument/2006/relationships/slide" Target="slide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GIF"/><Relationship Id="rId2" Type="http://schemas.openxmlformats.org/officeDocument/2006/relationships/slide" Target="slide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GIF"/><Relationship Id="rId2" Type="http://schemas.openxmlformats.org/officeDocument/2006/relationships/slide" Target="slide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6"/>
          <a:stretch>
            <a:fillRect/>
          </a:stretch>
        </p:blipFill>
        <p:spPr>
          <a:xfrm>
            <a:off x="268941" y="1092701"/>
            <a:ext cx="8659906" cy="5182594"/>
          </a:xfrm>
          <a:prstGeom prst="rect">
            <a:avLst/>
          </a:prstGeom>
        </p:spPr>
      </p:pic>
      <p:sp>
        <p:nvSpPr>
          <p:cNvPr id="3" name="WordArt 4"/>
          <p:cNvSpPr>
            <a:spLocks noChangeArrowheads="1" noChangeShapeType="1"/>
          </p:cNvSpPr>
          <p:nvPr/>
        </p:nvSpPr>
        <p:spPr bwMode="auto">
          <a:xfrm>
            <a:off x="2250015" y="2958499"/>
            <a:ext cx="4699680" cy="7145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dirty="0">
                <a:ln w="9525" cmpd="sng">
                  <a:solidFill>
                    <a:srgbClr val="FFFF00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62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8000"/>
                    </a:srgb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大气的受热过程</a:t>
            </a:r>
            <a:endParaRPr lang="zh-CN" altLang="en-US" sz="3600" dirty="0">
              <a:ln w="9525" cmpd="sng">
                <a:solidFill>
                  <a:srgbClr val="FFFF00"/>
                </a:solidFill>
                <a:round/>
              </a:ln>
              <a:gradFill rotWithShape="0">
                <a:gsLst>
                  <a:gs pos="0">
                    <a:srgbClr val="FFFF00"/>
                  </a:gs>
                  <a:gs pos="62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8000"/>
                  </a:srgbClr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4" name="副标题 2"/>
          <p:cNvSpPr txBox="1"/>
          <p:nvPr/>
        </p:nvSpPr>
        <p:spPr>
          <a:xfrm>
            <a:off x="2566035" y="439420"/>
            <a:ext cx="4843780" cy="5518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b="1" dirty="0" smtClean="0"/>
              <a:t>     </a:t>
            </a:r>
            <a:r>
              <a:rPr lang="zh-CN" altLang="en-US" b="1" dirty="0" smtClean="0"/>
              <a:t>第二章      地球上的大气     </a:t>
            </a:r>
            <a:endParaRPr lang="zh-CN" altLang="en-US" b="1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1971675" y="1327150"/>
            <a:ext cx="5572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ym typeface="+mn-ea"/>
              </a:rPr>
              <a:t>第一节  冷热不均引起大气运动</a:t>
            </a:r>
            <a:endParaRPr lang="zh-CN" altLang="en-US" sz="280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9" name="Picture 2" descr="太阳辐射分布"/>
          <p:cNvPicPr>
            <a:picLocks noChangeAspect="1"/>
          </p:cNvPicPr>
          <p:nvPr/>
        </p:nvPicPr>
        <p:blipFill>
          <a:blip r:embed="rId1"/>
          <a:srcRect b="11458"/>
          <a:stretch>
            <a:fillRect/>
          </a:stretch>
        </p:blipFill>
        <p:spPr>
          <a:xfrm>
            <a:off x="971550" y="1814513"/>
            <a:ext cx="6929438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1013" name="Text Box 5"/>
          <p:cNvSpPr txBox="1"/>
          <p:nvPr/>
        </p:nvSpPr>
        <p:spPr>
          <a:xfrm>
            <a:off x="1857375" y="3616325"/>
            <a:ext cx="2232025" cy="830263"/>
          </a:xfrm>
          <a:prstGeom prst="rect">
            <a:avLst/>
          </a:prstGeom>
          <a:solidFill>
            <a:srgbClr val="DEEBF7"/>
          </a:solidFill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  <a:buSzTx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最丰富区：青藏高原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3" name="Rectangle 7"/>
          <p:cNvSpPr/>
          <p:nvPr/>
        </p:nvSpPr>
        <p:spPr>
          <a:xfrm>
            <a:off x="3051175" y="1306513"/>
            <a:ext cx="2770188" cy="369887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我国太阳辐射的分布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437" name="Picture 2" descr="C:\Users\Administrator\Desktop\必修1邀稿文件\栏目图标库\二级\拓展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658813"/>
            <a:ext cx="2157413" cy="646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3" grpId="0" bldLvl="0" animBg="1"/>
      <p:bldP spid="143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65" y="38100"/>
            <a:ext cx="4801235" cy="4769485"/>
          </a:xfrm>
          <a:prstGeom prst="rect">
            <a:avLst/>
          </a:prstGeom>
        </p:spPr>
      </p:pic>
      <p:pic>
        <p:nvPicPr>
          <p:cNvPr id="3" name="图片 2" descr="timg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475" y="38100"/>
            <a:ext cx="4584700" cy="4768850"/>
          </a:xfrm>
          <a:prstGeom prst="rect">
            <a:avLst/>
          </a:prstGeom>
        </p:spPr>
      </p:pic>
      <p:pic>
        <p:nvPicPr>
          <p:cNvPr id="4" name="图片 3" descr="timg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315" y="2378075"/>
            <a:ext cx="3505835" cy="446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4320" y="610870"/>
            <a:ext cx="83432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        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藏袍的穿法都是中午热的时候就拉下一只袖子，或者把两只袖子都拉下来，反系在身后。而到了晚上，藏袍又可以当作铺盖。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4320" y="1938655"/>
            <a:ext cx="834326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         </a:t>
            </a:r>
            <a:r>
              <a:rPr lang="en-US" altLang="zh-CN" sz="2400" b="1"/>
              <a:t> </a:t>
            </a:r>
            <a:r>
              <a:rPr lang="zh-CN" altLang="en-US" sz="2400" b="1"/>
              <a:t>藏族男子都穿藏袍。藏袍既无口袋，也不用纽扣。腰间系上腰带，胸前凸突成大行囊，里面可以装随身用品，如木碗、糌粑袋、酥油盒；甚至小婴儿也可放入其中。藏族人穿藏袍，常穿一只袖子，另一只袖子从后面拉到前面。这种习俗与当地的高原气候有密切关系。青藏高原昼夜温差大，藏族人民常用"一山有四季，十里不同天"来形容多变的天气。    即使是夏季，也是早晨冷，中午热。牧民外出要穿着保暖的藏袍，一到中午，又热得受不了，于是只得穿一只袖子，甚至两只袖子都不穿，围系在腰间。一到傍晚，天气又变冷，两只袖子又都得穿上。西藏牧民有时离家远出，夜宿在外，也常用宽大的衣服来盖体暖身。可见，藏袍一衣多用，也是藏族人民不可缺少的日用服饰。</a:t>
            </a:r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57438" y="5214938"/>
            <a:ext cx="62896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0">
                <a:latin typeface="黑体" panose="02010609060101010101" pitchFamily="49" charset="-122"/>
                <a:ea typeface="黑体" panose="02010609060101010101" pitchFamily="49" charset="-122"/>
              </a:rPr>
              <a:t>1、白天天空多云时，气温比晴天低。 </a:t>
            </a:r>
            <a:br>
              <a:rPr lang="zh-CN" altLang="en-US" sz="2800" b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 b="0">
                <a:latin typeface="黑体" panose="02010609060101010101" pitchFamily="49" charset="-122"/>
                <a:ea typeface="黑体" panose="02010609060101010101" pitchFamily="49" charset="-122"/>
              </a:rPr>
              <a:t>2、多云的夜晚常比晴朗的夜晚暖和。 </a:t>
            </a:r>
            <a:endParaRPr lang="zh-CN" altLang="en-US" sz="2800" b="0">
              <a:solidFill>
                <a:srgbClr val="FF99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0" y="4643438"/>
            <a:ext cx="2214563" cy="2214562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800">
                <a:solidFill>
                  <a:srgbClr val="FFFF00"/>
                </a:solidFill>
                <a:ea typeface="黑体" panose="02010609060101010101" pitchFamily="49" charset="-122"/>
              </a:rPr>
              <a:t>说一说，</a:t>
            </a:r>
            <a:endParaRPr lang="en-US" altLang="zh-CN" sz="2800">
              <a:solidFill>
                <a:srgbClr val="FFFF00"/>
              </a:solidFill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zh-CN" sz="2800">
                <a:solidFill>
                  <a:srgbClr val="FFFF00"/>
                </a:solidFill>
                <a:ea typeface="黑体" panose="02010609060101010101" pitchFamily="49" charset="-122"/>
              </a:rPr>
              <a:t>为什么？</a:t>
            </a:r>
            <a:endParaRPr lang="zh-CN" altLang="zh-CN" sz="280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pic>
        <p:nvPicPr>
          <p:cNvPr id="4" name="Picture 4" descr="乌云阳光预览图 点击看大图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2"/>
          <a:stretch>
            <a:fillRect/>
          </a:stretch>
        </p:blipFill>
        <p:spPr bwMode="auto">
          <a:xfrm>
            <a:off x="1143000" y="403520"/>
            <a:ext cx="7500938" cy="476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48748" y="633872"/>
            <a:ext cx="849471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>
                    <a:alpha val="53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 smtClean="0">
                <a:latin typeface="Tahoma" panose="020B0604030504040204" pitchFamily="34" charset="0"/>
              </a:rPr>
              <a:t> </a:t>
            </a:r>
            <a:r>
              <a:rPr lang="en-US" altLang="zh-CN" sz="2800" dirty="0" smtClean="0">
                <a:latin typeface="Tahoma" panose="020B0604030504040204" pitchFamily="34" charset="0"/>
              </a:rPr>
              <a:t>3</a:t>
            </a:r>
            <a:r>
              <a:rPr lang="zh-CN" altLang="en-US" sz="2800" dirty="0" smtClean="0">
                <a:latin typeface="Tahoma" panose="020B0604030504040204" pitchFamily="34" charset="0"/>
              </a:rPr>
              <a:t>、</a:t>
            </a:r>
            <a:r>
              <a:rPr lang="zh-CN" altLang="zh-CN" sz="2800" b="1" dirty="0" smtClean="0">
                <a:latin typeface="Tahoma" panose="020B0604030504040204" pitchFamily="34" charset="0"/>
              </a:rPr>
              <a:t>在晚秋</a:t>
            </a:r>
            <a:r>
              <a:rPr lang="zh-CN" altLang="zh-CN" sz="2800" b="1" dirty="0">
                <a:latin typeface="Tahoma" panose="020B0604030504040204" pitchFamily="34" charset="0"/>
              </a:rPr>
              <a:t>和寒冬，霜冻多出现在晴朗的夜晚，为什么</a:t>
            </a:r>
            <a:r>
              <a:rPr lang="zh-CN" altLang="zh-CN" sz="2800" b="1" dirty="0" smtClean="0">
                <a:latin typeface="Tahoma" panose="020B0604030504040204" pitchFamily="34" charset="0"/>
              </a:rPr>
              <a:t>？</a:t>
            </a:r>
            <a:endParaRPr lang="zh-CN" altLang="zh-CN" sz="2800" b="1" dirty="0">
              <a:latin typeface="Tahoma" panose="020B060403050404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42225" y="2065001"/>
            <a:ext cx="8104471" cy="230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因为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晴朗的夜晚，天空少云或无云，大气逆辐射弱，保温作用弱，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地面辐射的热量散失多，所以晚秋或寒冬晴朗的夜晚地面气温很低，容易出现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霜冻。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26465" y="4981575"/>
            <a:ext cx="29686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>
                    <a:alpha val="53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“露重见晴天</a:t>
            </a:r>
            <a:r>
              <a:rPr lang="zh-CN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5541" y="5787091"/>
            <a:ext cx="483044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“早上地罩霜，尽管洗衣裳”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3" grpId="0" bldLvl="0" animBg="1" autoUpdateAnimBg="0"/>
      <p:bldP spid="4" grpId="0" bldLvl="0" animBg="1" autoUpdateAnimBg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暴风截屏2010041022480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2" b="12851"/>
          <a:stretch>
            <a:fillRect/>
          </a:stretch>
        </p:blipFill>
        <p:spPr bwMode="auto">
          <a:xfrm>
            <a:off x="0" y="765175"/>
            <a:ext cx="91440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5208" y="754062"/>
            <a:ext cx="877628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zh-CN" sz="3200" b="1" dirty="0">
                <a:ea typeface="黑体" panose="02010609060101010101" pitchFamily="49" charset="-122"/>
              </a:rPr>
              <a:t>在秋冬季节的傍晚，常用燃烧秸秆制造烟幕的方法，使地里的蔬菜免遭冻害。对于其原因，小红和小明的观点正确吗？你认为呢？</a:t>
            </a:r>
            <a:endParaRPr lang="zh-CN" altLang="zh-CN" sz="3200" b="1" dirty="0">
              <a:ea typeface="黑体" panose="02010609060101010101" pitchFamily="49" charset="-122"/>
            </a:endParaRPr>
          </a:p>
        </p:txBody>
      </p:sp>
      <p:pic>
        <p:nvPicPr>
          <p:cNvPr id="4" name="Picture 4" descr="u=2814503702,2696339647&amp;gp=-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2925763"/>
            <a:ext cx="12207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男孩发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5302250"/>
            <a:ext cx="1312862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902652" y="2369759"/>
            <a:ext cx="3184049" cy="2915444"/>
          </a:xfrm>
          <a:prstGeom prst="wedgeEllipseCallout">
            <a:avLst>
              <a:gd name="adj1" fmla="val -59679"/>
              <a:gd name="adj2" fmla="val -15851"/>
            </a:avLst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r="100000" b="100000"/>
            </a:path>
          </a:gradFill>
          <a:ln w="9525" cmpd="sng">
            <a:solidFill>
              <a:srgbClr val="FF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燃烧秸秆可释放热量从而使蔬菜免遭冻害。</a:t>
            </a:r>
            <a:endParaRPr lang="zh-CN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086701" y="2578387"/>
            <a:ext cx="3835241" cy="1954530"/>
          </a:xfrm>
          <a:prstGeom prst="wedgeEllipseCallout">
            <a:avLst>
              <a:gd name="adj1" fmla="val 52044"/>
              <a:gd name="adj2" fmla="val 90420"/>
            </a:avLst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r="100000" b="100000"/>
            </a:path>
          </a:gradFill>
          <a:ln w="9525" cmpd="sng">
            <a:solidFill>
              <a:srgbClr val="FF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人造烟幕增强了</a:t>
            </a:r>
            <a:r>
              <a:rPr lang="zh-CN" altLang="zh-CN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大气逆辐射可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对蔬菜保温。</a:t>
            </a:r>
            <a:endParaRPr lang="zh-CN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0"/>
            <a:ext cx="2232025" cy="645160"/>
          </a:xfrm>
          <a:prstGeom prst="rect">
            <a:avLst/>
          </a:prstGeom>
          <a:noFill/>
          <a:ln w="66675" cmpd="dbl">
            <a:solidFill>
              <a:schemeClr val="accent2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/>
              <a:t> 生活实践</a:t>
            </a:r>
            <a:endParaRPr lang="zh-CN" altLang="zh-CN" sz="3600" b="1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3026594" y="2646480"/>
            <a:ext cx="2214563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6227" y="2206743"/>
            <a:ext cx="7858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4400">
                <a:solidFill>
                  <a:srgbClr val="FF0000"/>
                </a:solidFill>
                <a:ea typeface="华文细黑" panose="02010600040101010101" pitchFamily="2" charset="-122"/>
              </a:rPr>
              <a:t>太阳</a:t>
            </a:r>
            <a:endParaRPr lang="zh-CN" altLang="zh-CN" sz="4400">
              <a:solidFill>
                <a:srgbClr val="FF0000"/>
              </a:solidFill>
              <a:ea typeface="华文细黑" panose="02010600040101010101" pitchFamily="2" charset="-122"/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872039" y="2973505"/>
            <a:ext cx="1500187" cy="22226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3098031" y="3063992"/>
            <a:ext cx="2143125" cy="1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5843413" y="3084986"/>
            <a:ext cx="1491043" cy="762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352443" y="2134753"/>
            <a:ext cx="7143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4400" dirty="0">
                <a:solidFill>
                  <a:srgbClr val="FF0000"/>
                </a:solidFill>
                <a:ea typeface="华文细黑" panose="02010600040101010101" pitchFamily="2" charset="-122"/>
              </a:rPr>
              <a:t>地面</a:t>
            </a:r>
            <a:endParaRPr lang="zh-CN" altLang="zh-CN" sz="4400" dirty="0">
              <a:solidFill>
                <a:srgbClr val="FF0000"/>
              </a:solidFill>
              <a:ea typeface="华文细黑" panose="02010600040101010101" pitchFamily="2" charset="-122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108943" y="2206743"/>
            <a:ext cx="749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4400" dirty="0">
                <a:solidFill>
                  <a:srgbClr val="FF0000"/>
                </a:solidFill>
                <a:ea typeface="华文细黑" panose="02010600040101010101" pitchFamily="2" charset="-122"/>
              </a:rPr>
              <a:t>大气</a:t>
            </a:r>
            <a:endParaRPr lang="zh-CN" altLang="zh-CN" sz="4400" dirty="0">
              <a:solidFill>
                <a:srgbClr val="FF0000"/>
              </a:solidFill>
              <a:ea typeface="华文细黑" panose="02010600040101010101" pitchFamily="2" charset="-122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273910" y="2206743"/>
            <a:ext cx="6985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4400">
                <a:solidFill>
                  <a:srgbClr val="FF0000"/>
                </a:solidFill>
                <a:ea typeface="华文细黑" panose="02010600040101010101" pitchFamily="2" charset="-122"/>
              </a:rPr>
              <a:t>宇宙</a:t>
            </a:r>
            <a:endParaRPr lang="zh-CN" altLang="zh-CN" sz="4400">
              <a:solidFill>
                <a:srgbClr val="FF0000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10" name="Group 14"/>
          <p:cNvGrpSpPr/>
          <p:nvPr/>
        </p:nvGrpSpPr>
        <p:grpSpPr bwMode="auto">
          <a:xfrm>
            <a:off x="2709630" y="3511944"/>
            <a:ext cx="2770590" cy="490003"/>
            <a:chOff x="60" y="20"/>
            <a:chExt cx="1052" cy="341"/>
          </a:xfrm>
        </p:grpSpPr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1106" y="20"/>
              <a:ext cx="0" cy="33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H="1" flipV="1">
              <a:off x="60" y="351"/>
              <a:ext cx="1052" cy="1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H="1" flipV="1">
              <a:off x="60" y="60"/>
              <a:ext cx="0" cy="286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Group 18"/>
          <p:cNvGrpSpPr/>
          <p:nvPr/>
        </p:nvGrpSpPr>
        <p:grpSpPr bwMode="auto">
          <a:xfrm flipH="1">
            <a:off x="1708257" y="1869761"/>
            <a:ext cx="3775336" cy="513823"/>
            <a:chOff x="429" y="1"/>
            <a:chExt cx="2033" cy="195"/>
          </a:xfrm>
        </p:grpSpPr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431" y="1"/>
              <a:ext cx="0" cy="171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429" y="1"/>
              <a:ext cx="2033" cy="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>
              <a:off x="2462" y="8"/>
              <a:ext cx="0" cy="18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729164" y="2336918"/>
            <a:ext cx="185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dirty="0">
                <a:solidFill>
                  <a:srgbClr val="FF0066"/>
                </a:solidFill>
                <a:ea typeface="华文细黑" panose="02010600040101010101" pitchFamily="2" charset="-122"/>
              </a:rPr>
              <a:t>太阳辐射</a:t>
            </a:r>
            <a:endParaRPr lang="zh-CN" altLang="zh-CN" dirty="0">
              <a:solidFill>
                <a:srgbClr val="FF0066"/>
              </a:solidFill>
              <a:ea typeface="华文细黑" panose="02010600040101010101" pitchFamily="2" charset="-122"/>
            </a:endParaRP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5674988" y="3026483"/>
            <a:ext cx="1928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dirty="0">
                <a:solidFill>
                  <a:srgbClr val="0000FF"/>
                </a:solidFill>
                <a:ea typeface="华文细黑" panose="02010600040101010101" pitchFamily="2" charset="-122"/>
              </a:rPr>
              <a:t>大气辐射</a:t>
            </a:r>
            <a:endParaRPr lang="zh-CN" altLang="zh-CN" dirty="0">
              <a:solidFill>
                <a:srgbClr val="0000FF"/>
              </a:solidFill>
              <a:ea typeface="华文细黑" panose="02010600040101010101" pitchFamily="2" charset="-122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989885" y="788674"/>
            <a:ext cx="52120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dirty="0">
                <a:ea typeface="华文细黑" panose="02010600040101010101" pitchFamily="2" charset="-122"/>
              </a:rPr>
              <a:t>大气对太阳辐射的削弱</a:t>
            </a:r>
            <a:r>
              <a:rPr lang="zh-CN" altLang="zh-CN" dirty="0" smtClean="0">
                <a:ea typeface="华文细黑" panose="02010600040101010101" pitchFamily="2" charset="-122"/>
              </a:rPr>
              <a:t>作用</a:t>
            </a:r>
            <a:r>
              <a:rPr lang="zh-CN" altLang="en-US" dirty="0" smtClean="0">
                <a:ea typeface="华文细黑" panose="02010600040101010101" pitchFamily="2" charset="-122"/>
              </a:rPr>
              <a:t>（反射、散射、吸收）</a:t>
            </a:r>
            <a:endParaRPr lang="zh-CN" altLang="zh-CN" dirty="0">
              <a:ea typeface="华文细黑" panose="02010600040101010101" pitchFamily="2" charset="-122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1783742" y="3957062"/>
            <a:ext cx="42592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dirty="0">
                <a:ea typeface="华文细黑" panose="02010600040101010101" pitchFamily="2" charset="-122"/>
              </a:rPr>
              <a:t>大气对地面的保温</a:t>
            </a:r>
            <a:r>
              <a:rPr lang="zh-CN" altLang="zh-CN" dirty="0" smtClean="0">
                <a:ea typeface="华文细黑" panose="02010600040101010101" pitchFamily="2" charset="-122"/>
              </a:rPr>
              <a:t>作用</a:t>
            </a:r>
            <a:r>
              <a:rPr lang="zh-CN" altLang="en-US" dirty="0" smtClean="0">
                <a:ea typeface="华文细黑" panose="02010600040101010101" pitchFamily="2" charset="-122"/>
              </a:rPr>
              <a:t>（温室效应）</a:t>
            </a:r>
            <a:endParaRPr lang="zh-CN" altLang="zh-CN" dirty="0">
              <a:ea typeface="华文细黑" panose="02010600040101010101" pitchFamily="2" charset="-122"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3026594" y="3135430"/>
            <a:ext cx="228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dirty="0">
                <a:solidFill>
                  <a:srgbClr val="0000FF"/>
                </a:solidFill>
                <a:ea typeface="华文细黑" panose="02010600040101010101" pitchFamily="2" charset="-122"/>
              </a:rPr>
              <a:t>大气逆辐射</a:t>
            </a:r>
            <a:endParaRPr lang="zh-CN" altLang="zh-CN" dirty="0">
              <a:solidFill>
                <a:srgbClr val="0000FF"/>
              </a:solidFill>
              <a:ea typeface="华文细黑" panose="02010600040101010101" pitchFamily="2" charset="-12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课堂小结</a:t>
            </a:r>
            <a:endParaRPr lang="zh-CN" altLang="en-US" sz="3600">
              <a:solidFill>
                <a:srgbClr val="FF000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>
            <a:off x="3066818" y="2632416"/>
            <a:ext cx="4189010" cy="9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3182205" y="2134753"/>
            <a:ext cx="20002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dirty="0">
                <a:ea typeface="华文细黑" panose="02010600040101010101" pitchFamily="2" charset="-122"/>
              </a:rPr>
              <a:t>地面辐射</a:t>
            </a:r>
            <a:endParaRPr lang="zh-CN" altLang="zh-CN" dirty="0">
              <a:ea typeface="华文细黑" panose="02010600040101010101" pitchFamily="2" charset="-122"/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203891" y="5071502"/>
            <a:ext cx="2595563" cy="51911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dirty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“太阳暖大地”</a:t>
            </a:r>
            <a:endParaRPr lang="zh-CN" altLang="zh-CN" sz="2400" dirty="0">
              <a:solidFill>
                <a:srgbClr val="66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3000338" y="5062410"/>
            <a:ext cx="2635249" cy="519112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dirty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“大地暖大气”</a:t>
            </a:r>
            <a:endParaRPr lang="zh-CN" altLang="zh-CN" sz="2800" dirty="0">
              <a:solidFill>
                <a:srgbClr val="66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5843413" y="5062410"/>
            <a:ext cx="2549669" cy="519112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dirty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“大气还大地”</a:t>
            </a:r>
            <a:endParaRPr lang="zh-CN" altLang="zh-CN" sz="2800" dirty="0">
              <a:solidFill>
                <a:srgbClr val="66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>
            <a:off x="5965745" y="1374286"/>
            <a:ext cx="472440" cy="1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5965745" y="4572578"/>
            <a:ext cx="472440" cy="1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6319811" y="803083"/>
            <a:ext cx="195489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dirty="0" smtClean="0">
                <a:solidFill>
                  <a:srgbClr val="008000"/>
                </a:solidFill>
                <a:ea typeface="华文细黑" panose="02010600040101010101" pitchFamily="2" charset="-122"/>
              </a:rPr>
              <a:t>降低白天最高温度</a:t>
            </a:r>
            <a:endParaRPr lang="zh-CN" altLang="zh-CN" dirty="0">
              <a:solidFill>
                <a:srgbClr val="008000"/>
              </a:solidFill>
              <a:ea typeface="华文细黑" panose="02010600040101010101" pitchFamily="2" charset="-122"/>
            </a:endParaRP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6201965" y="3933590"/>
            <a:ext cx="195489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dirty="0" smtClean="0">
                <a:solidFill>
                  <a:srgbClr val="008000"/>
                </a:solidFill>
                <a:ea typeface="华文细黑" panose="02010600040101010101" pitchFamily="2" charset="-122"/>
              </a:rPr>
              <a:t>提高夜晚最低温度</a:t>
            </a:r>
            <a:endParaRPr lang="zh-CN" altLang="zh-CN" dirty="0">
              <a:solidFill>
                <a:srgbClr val="008000"/>
              </a:solidFill>
              <a:ea typeface="华文细黑" panose="02010600040101010101" pitchFamily="2" charset="-122"/>
            </a:endParaRPr>
          </a:p>
        </p:txBody>
      </p:sp>
      <p:sp>
        <p:nvSpPr>
          <p:cNvPr id="35" name="AutoShape 19"/>
          <p:cNvSpPr/>
          <p:nvPr/>
        </p:nvSpPr>
        <p:spPr bwMode="auto">
          <a:xfrm>
            <a:off x="8053940" y="1356938"/>
            <a:ext cx="252412" cy="3215640"/>
          </a:xfrm>
          <a:prstGeom prst="rightBracket">
            <a:avLst>
              <a:gd name="adj" fmla="val 113889"/>
            </a:avLst>
          </a:prstGeom>
          <a:noFill/>
          <a:ln w="38100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8322916" y="1441459"/>
            <a:ext cx="54864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缩小气温日较差</a:t>
            </a:r>
            <a:endParaRPr lang="zh-CN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7" name="Text Box 3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790124" y="5665134"/>
            <a:ext cx="73940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地面是近地面大气最主要、直接的热源。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Text Box 3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401037" y="6165661"/>
            <a:ext cx="81891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太阳辐射是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近地面</a:t>
            </a:r>
            <a:r>
              <a:rPr lang="zh-CN" altLang="en-US" sz="3200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大气最重要最根本的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热源。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18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6" grpId="0" animBg="1"/>
      <p:bldP spid="27" grpId="0" autoUpdateAnimBg="0"/>
      <p:bldP spid="28" grpId="0" animBg="1" autoUpdateAnimBg="0"/>
      <p:bldP spid="29" grpId="0" animBg="1" autoUpdateAnimBg="0"/>
      <p:bldP spid="30" grpId="0" animBg="1" autoUpdateAnimBg="0"/>
      <p:bldP spid="31" grpId="0" animBg="1"/>
      <p:bldP spid="32" grpId="0" animBg="1"/>
      <p:bldP spid="33" grpId="0" autoUpdateAnimBg="0"/>
      <p:bldP spid="34" grpId="0" autoUpdateAnimBg="0"/>
      <p:bldP spid="35" grpId="0" animBg="1"/>
      <p:bldP spid="36" grpId="0" autoUpdateAnimBg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58090" y="437713"/>
            <a:ext cx="7772400" cy="5638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Tx/>
              <a:buNone/>
            </a:pP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、对地面起保温作用的辐射形式是（   ）</a:t>
            </a:r>
            <a:endParaRPr lang="zh-CN" altLang="en-US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Tx/>
              <a:buNone/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A.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大气逆辐射    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B.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大气辐射</a:t>
            </a:r>
            <a:endParaRPr lang="zh-CN" altLang="en-US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Tx/>
              <a:buNone/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C.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地面辐射      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D.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太阳辐射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Tx/>
              <a:buNone/>
            </a:pPr>
            <a:endParaRPr lang="zh-CN" altLang="en-US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Tx/>
              <a:buNone/>
            </a:pP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、下列辐射按波长由长到短的排列顺序正确的是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…………………………… 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   ）</a:t>
            </a:r>
            <a:endParaRPr lang="zh-CN" altLang="en-US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Tx/>
              <a:buNone/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A.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太阳辐射、地面辐射、大气辐射</a:t>
            </a:r>
            <a:endParaRPr lang="zh-CN" altLang="en-US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Tx/>
              <a:buNone/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B.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地面辐射、大气辐射、太阳辐射</a:t>
            </a:r>
            <a:endParaRPr lang="zh-CN" altLang="en-US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Tx/>
              <a:buNone/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C.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地面辐射、太阳辐射、大气辐射</a:t>
            </a:r>
            <a:endParaRPr lang="zh-CN" altLang="en-US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Tx/>
              <a:buNone/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D.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大气辐射、地面辐射、太阳辐射</a:t>
            </a:r>
            <a:endParaRPr lang="zh-CN" altLang="en-US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Tx/>
              <a:buNone/>
            </a:pPr>
            <a:endParaRPr lang="zh-CN" altLang="en-US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79514" y="705746"/>
            <a:ext cx="76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6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endParaRPr lang="zh-CN" altLang="zh-CN" sz="6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327114" y="3460404"/>
            <a:ext cx="914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6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endParaRPr lang="zh-CN" altLang="zh-CN" sz="6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2809" y="990410"/>
            <a:ext cx="8893175" cy="550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、同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一纬度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“高处不胜寒”的原因是（双选）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 （      ）  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气压低		      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B.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空气稀薄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C.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到达的太阳辐射少    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D.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到达的地面辐射少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、深秋时节，我国北方菜农用浓烟笼罩大白菜预防冻害，其主要原因是（    ）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A.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浓烟散射地面辐射，使气温升高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B.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浓烟反射大气逆辐射，使地面温度升高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C.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浓烟可阻挡冷空气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前进，减少受害面积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D.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浓烟吸收地面辐射，增强大气逆辐射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00735" y="1349375"/>
            <a:ext cx="102489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BD  </a:t>
            </a:r>
            <a:endParaRPr lang="en-US" altLang="zh-CN" sz="6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152112" y="3758445"/>
            <a:ext cx="76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endParaRPr lang="zh-CN" altLang="zh-CN" sz="6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42265" y="419824"/>
            <a:ext cx="841768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、大气对地面的保温作用主要是由于（    ）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A.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大气吸收太阳辐射而增温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B.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大气逆辐射对地面辐射损失热量的补偿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C.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大气对地面辐射的反射作用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D.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大气热容量大，不易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降温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625818" y="183738"/>
            <a:ext cx="76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endParaRPr lang="zh-CN" altLang="zh-CN" sz="6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Picture 6" descr="14656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57" y="4428312"/>
            <a:ext cx="6961986" cy="218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177" y="3135651"/>
            <a:ext cx="836761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6.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下图中A、B、C、D四地位于同一纬度，昼夜温差最小的是_______，原因</a:t>
            </a:r>
            <a:r>
              <a:rPr lang="en-US" altLang="zh-CN" sz="32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en-US" altLang="zh-CN" sz="3200" b="1" u="sng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 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                                      </a:t>
            </a:r>
            <a:endParaRPr lang="zh-CN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77950" y="3412649"/>
            <a:ext cx="762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6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endParaRPr lang="zh-CN" altLang="zh-CN" sz="6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75509" y="120265"/>
            <a:ext cx="8463864" cy="107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zh-CN" altLang="en-US" dirty="0" smtClean="0">
                <a:ea typeface="黑体" panose="02010609060101010101" pitchFamily="49" charset="-122"/>
              </a:rPr>
              <a:t>        任何物体都具有辐射。物理学</a:t>
            </a:r>
            <a:r>
              <a:rPr lang="zh-CN" altLang="zh-CN" dirty="0" smtClean="0">
                <a:ea typeface="黑体" panose="02010609060101010101" pitchFamily="49" charset="-122"/>
              </a:rPr>
              <a:t>实验证明</a:t>
            </a:r>
            <a:r>
              <a:rPr lang="zh-CN" altLang="en-US" dirty="0" smtClean="0">
                <a:ea typeface="黑体" panose="02010609060101010101" pitchFamily="49" charset="-122"/>
              </a:rPr>
              <a:t>：</a:t>
            </a:r>
            <a:r>
              <a:rPr lang="zh-CN" altLang="zh-CN" dirty="0" smtClean="0">
                <a:solidFill>
                  <a:srgbClr val="FF0066"/>
                </a:solidFill>
                <a:ea typeface="黑体" panose="02010609060101010101" pitchFamily="49" charset="-122"/>
              </a:rPr>
              <a:t>物体</a:t>
            </a:r>
            <a:r>
              <a:rPr lang="zh-CN" altLang="zh-CN" dirty="0">
                <a:solidFill>
                  <a:srgbClr val="FF0066"/>
                </a:solidFill>
                <a:ea typeface="黑体" panose="02010609060101010101" pitchFamily="49" charset="-122"/>
              </a:rPr>
              <a:t>温度越高波长越短，温度越低波长越长</a:t>
            </a:r>
            <a:r>
              <a:rPr lang="zh-CN" altLang="zh-CN" dirty="0" smtClean="0">
                <a:solidFill>
                  <a:srgbClr val="FF0066"/>
                </a:solidFill>
                <a:ea typeface="黑体" panose="02010609060101010101" pitchFamily="49" charset="-122"/>
              </a:rPr>
              <a:t>。</a:t>
            </a:r>
            <a:endParaRPr lang="zh-CN" altLang="zh-CN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09216" y="1553995"/>
            <a:ext cx="3179014" cy="1077218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太阳表面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温度约6000K</a:t>
            </a:r>
            <a:endParaRPr lang="zh-CN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5886" y="2885741"/>
            <a:ext cx="3205359" cy="1077218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地球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固体表面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平均温度约22°C</a:t>
            </a:r>
            <a:endParaRPr lang="zh-CN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1887" y="4201469"/>
            <a:ext cx="3219358" cy="1077218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近地面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大气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平均温度15</a:t>
            </a:r>
            <a:r>
              <a:rPr lang="zh-CN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°C</a:t>
            </a:r>
            <a:endParaRPr lang="zh-CN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766071" y="1960232"/>
            <a:ext cx="1832553" cy="584775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短波</a:t>
            </a:r>
            <a:r>
              <a:rPr lang="zh-CN" altLang="zh-CN" sz="3200" b="1" dirty="0">
                <a:latin typeface="Tahoma" panose="020B0604030504040204" pitchFamily="34" charset="0"/>
                <a:ea typeface="黑体" panose="02010609060101010101" pitchFamily="49" charset="-122"/>
              </a:rPr>
              <a:t>辐射</a:t>
            </a:r>
            <a:endParaRPr lang="zh-CN" altLang="zh-CN" sz="3200" b="1" dirty="0"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766071" y="3164702"/>
            <a:ext cx="1832553" cy="584775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00FF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长波</a:t>
            </a:r>
            <a:r>
              <a:rPr lang="zh-CN" altLang="zh-CN" sz="3200" b="1" dirty="0">
                <a:latin typeface="Tahoma" panose="020B0604030504040204" pitchFamily="34" charset="0"/>
                <a:ea typeface="黑体" panose="02010609060101010101" pitchFamily="49" charset="-122"/>
              </a:rPr>
              <a:t>辐射</a:t>
            </a:r>
            <a:endParaRPr lang="zh-CN" altLang="zh-CN" sz="3200" b="1" dirty="0"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766070" y="4490479"/>
            <a:ext cx="1832553" cy="584775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00FF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长波</a:t>
            </a:r>
            <a:r>
              <a:rPr lang="zh-CN" altLang="zh-CN" sz="3200" b="1" dirty="0">
                <a:latin typeface="Tahoma" panose="020B0604030504040204" pitchFamily="34" charset="0"/>
                <a:ea typeface="黑体" panose="02010609060101010101" pitchFamily="49" charset="-122"/>
              </a:rPr>
              <a:t>辐射</a:t>
            </a:r>
            <a:endParaRPr lang="zh-CN" altLang="zh-CN" sz="3200" b="1" dirty="0"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6028522" y="2207308"/>
            <a:ext cx="737549" cy="10391"/>
          </a:xfrm>
          <a:prstGeom prst="line">
            <a:avLst/>
          </a:prstGeom>
          <a:noFill/>
          <a:ln w="101600" cmpd="sng">
            <a:solidFill>
              <a:schemeClr val="tx1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3200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6004071" y="3457090"/>
            <a:ext cx="762000" cy="0"/>
          </a:xfrm>
          <a:prstGeom prst="line">
            <a:avLst/>
          </a:prstGeom>
          <a:noFill/>
          <a:ln w="101600" cmpd="sng">
            <a:solidFill>
              <a:schemeClr val="tx1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3200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6004071" y="4762446"/>
            <a:ext cx="762000" cy="40843"/>
          </a:xfrm>
          <a:prstGeom prst="line">
            <a:avLst/>
          </a:prstGeom>
          <a:noFill/>
          <a:ln w="101600" cmpd="sng">
            <a:solidFill>
              <a:schemeClr val="tx1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320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195969" y="1903807"/>
            <a:ext cx="1832553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solidFill>
                  <a:srgbClr val="750DF3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太阳辐射</a:t>
            </a:r>
            <a:endParaRPr lang="zh-CN" altLang="zh-CN" sz="3200" b="1">
              <a:solidFill>
                <a:srgbClr val="750DF3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171518" y="3164703"/>
            <a:ext cx="1832553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solidFill>
                  <a:srgbClr val="750DF3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地面辐射</a:t>
            </a:r>
            <a:endParaRPr lang="zh-CN" altLang="zh-CN" sz="3200" b="1">
              <a:solidFill>
                <a:srgbClr val="750DF3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171518" y="4483915"/>
            <a:ext cx="1832553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solidFill>
                  <a:srgbClr val="750DF3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大气辐射</a:t>
            </a:r>
            <a:endParaRPr lang="zh-CN" altLang="zh-CN" sz="3200" b="1">
              <a:solidFill>
                <a:srgbClr val="750DF3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3681245" y="2196195"/>
            <a:ext cx="530225" cy="11113"/>
          </a:xfrm>
          <a:prstGeom prst="line">
            <a:avLst/>
          </a:prstGeom>
          <a:noFill/>
          <a:ln w="101600" cmpd="sng">
            <a:solidFill>
              <a:srgbClr val="750DF3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3200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3681245" y="3413237"/>
            <a:ext cx="530225" cy="11113"/>
          </a:xfrm>
          <a:prstGeom prst="line">
            <a:avLst/>
          </a:prstGeom>
          <a:noFill/>
          <a:ln w="101600" cmpd="sng">
            <a:solidFill>
              <a:srgbClr val="750DF3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3200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3688028" y="4803290"/>
            <a:ext cx="530225" cy="11113"/>
          </a:xfrm>
          <a:prstGeom prst="line">
            <a:avLst/>
          </a:prstGeom>
          <a:noFill/>
          <a:ln w="101600" cmpd="sng">
            <a:solidFill>
              <a:srgbClr val="750DF3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3200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70129" y="5277843"/>
            <a:ext cx="8003242" cy="107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dirty="0" smtClean="0">
                <a:ea typeface="黑体" panose="02010609060101010101" pitchFamily="49" charset="-122"/>
              </a:rPr>
              <a:t>        </a:t>
            </a:r>
            <a:r>
              <a:rPr lang="zh-CN" altLang="zh-CN" dirty="0" smtClean="0">
                <a:ea typeface="黑体" panose="02010609060101010101" pitchFamily="49" charset="-122"/>
              </a:rPr>
              <a:t>所以</a:t>
            </a:r>
            <a:r>
              <a:rPr lang="zh-CN" altLang="zh-CN" dirty="0">
                <a:ea typeface="黑体" panose="02010609060101010101" pitchFamily="49" charset="-122"/>
              </a:rPr>
              <a:t>太阳辐射为短波辐射，地面辐射、大气辐射、人体辐射等</a:t>
            </a:r>
            <a:r>
              <a:rPr lang="zh-CN" altLang="en-US" dirty="0">
                <a:ea typeface="黑体" panose="02010609060101010101" pitchFamily="49" charset="-122"/>
              </a:rPr>
              <a:t>为</a:t>
            </a:r>
            <a:r>
              <a:rPr lang="zh-CN" altLang="zh-CN" dirty="0">
                <a:ea typeface="黑体" panose="02010609060101010101" pitchFamily="49" charset="-122"/>
              </a:rPr>
              <a:t>长波辐射。</a:t>
            </a:r>
            <a:r>
              <a:rPr lang="zh-CN" altLang="zh-CN" dirty="0"/>
              <a:t> </a:t>
            </a:r>
            <a:endParaRPr lang="zh-CN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4" grpId="0" animBg="1" autoUpdateAnimBg="0"/>
      <p:bldP spid="5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/>
      <p:bldP spid="11" grpId="0" animBg="1"/>
      <p:bldP spid="12" grpId="0" animBg="1"/>
      <p:bldP spid="13" grpId="0" animBg="1" autoUpdateAnimBg="0"/>
      <p:bldP spid="14" grpId="0" animBg="1" autoUpdateAnimBg="0"/>
      <p:bldP spid="15" grpId="0" animBg="1" autoUpdateAnimBg="0"/>
      <p:bldP spid="16" grpId="0" animBg="1"/>
      <p:bldP spid="19" grpId="0" animBg="1"/>
      <p:bldP spid="20" grpId="0" animBg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5" y="1516914"/>
            <a:ext cx="9004970" cy="466873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284123" y="178415"/>
            <a:ext cx="45865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本课结束</a:t>
            </a:r>
            <a:r>
              <a:rPr lang="zh-CN" alt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！</a:t>
            </a:r>
            <a:endParaRPr lang="zh-CN" alt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339243"/>
            <a:ext cx="9144000" cy="1854200"/>
          </a:xfrm>
          <a:prstGeom prst="rect">
            <a:avLst/>
          </a:prstGeom>
          <a:gradFill rotWithShape="1">
            <a:gsLst>
              <a:gs pos="0">
                <a:srgbClr val="C7D7D7"/>
              </a:gs>
              <a:gs pos="100000">
                <a:srgbClr val="5C636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765426" y="208695"/>
            <a:ext cx="5459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000" dirty="0">
                <a:ea typeface="华文新魏" panose="02010800040101010101" pitchFamily="2" charset="-122"/>
              </a:rPr>
              <a:t>大气的受热过程</a:t>
            </a:r>
            <a:endParaRPr lang="zh-CN" altLang="zh-CN" sz="4000" dirty="0">
              <a:ea typeface="华文新魏" panose="02010800040101010101" pitchFamily="2" charset="-122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-2310" y="5222018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Rectangle 5" descr="宽上对角线"/>
          <p:cNvSpPr>
            <a:spLocks noChangeArrowheads="1"/>
          </p:cNvSpPr>
          <p:nvPr/>
        </p:nvSpPr>
        <p:spPr bwMode="auto">
          <a:xfrm>
            <a:off x="-2310" y="5222018"/>
            <a:ext cx="9144000" cy="457200"/>
          </a:xfrm>
          <a:prstGeom prst="rect">
            <a:avLst/>
          </a:prstGeom>
          <a:blipFill dpi="0" rotWithShape="0">
            <a:blip r:embed="rId1" cstate="print"/>
            <a:srcRect/>
            <a:tile tx="0" ty="0" sx="100000" sy="100000" flip="none" algn="tl"/>
          </a:blipFill>
          <a:ln w="19050">
            <a:solidFill>
              <a:srgbClr val="FF9900"/>
            </a:solidFill>
            <a:miter lim="800000"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2700" y="3340831"/>
            <a:ext cx="9144000" cy="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596189" y="2842356"/>
            <a:ext cx="1547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大气上界</a:t>
            </a:r>
            <a:endParaRPr lang="zh-CN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" name="Group 8"/>
          <p:cNvGrpSpPr/>
          <p:nvPr/>
        </p:nvGrpSpPr>
        <p:grpSpPr bwMode="auto">
          <a:xfrm>
            <a:off x="1092200" y="1632681"/>
            <a:ext cx="1336675" cy="1658937"/>
            <a:chOff x="0" y="-57"/>
            <a:chExt cx="842" cy="1045"/>
          </a:xfrm>
        </p:grpSpPr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0" y="-57"/>
              <a:ext cx="842" cy="1045"/>
            </a:xfrm>
            <a:prstGeom prst="downArrow">
              <a:avLst>
                <a:gd name="adj1" fmla="val 50000"/>
                <a:gd name="adj2" fmla="val 2778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vert="eaVert"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64" y="-12"/>
              <a:ext cx="302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400">
                  <a:solidFill>
                    <a:srgbClr val="0000FF"/>
                  </a:solidFill>
                  <a:ea typeface="楷体_GB2312" pitchFamily="49" charset="-122"/>
                </a:rPr>
                <a:t>太</a:t>
              </a:r>
              <a:endParaRPr lang="zh-CN" altLang="zh-CN" sz="2400">
                <a:solidFill>
                  <a:srgbClr val="0000FF"/>
                </a:solidFill>
                <a:ea typeface="楷体_GB2312" pitchFamily="49" charset="-122"/>
              </a:endParaRPr>
            </a:p>
            <a:p>
              <a:pPr eaLnBrk="1" hangingPunct="1"/>
              <a:r>
                <a:rPr lang="zh-CN" altLang="zh-CN" sz="2400">
                  <a:solidFill>
                    <a:srgbClr val="0000FF"/>
                  </a:solidFill>
                  <a:ea typeface="楷体_GB2312" pitchFamily="49" charset="-122"/>
                </a:rPr>
                <a:t>阳</a:t>
              </a:r>
              <a:endParaRPr lang="zh-CN" altLang="zh-CN" sz="2400">
                <a:solidFill>
                  <a:srgbClr val="0000FF"/>
                </a:solidFill>
                <a:ea typeface="楷体_GB2312" pitchFamily="49" charset="-122"/>
              </a:endParaRPr>
            </a:p>
            <a:p>
              <a:pPr eaLnBrk="1" hangingPunct="1"/>
              <a:r>
                <a:rPr lang="zh-CN" altLang="zh-CN" sz="2400">
                  <a:solidFill>
                    <a:srgbClr val="0000FF"/>
                  </a:solidFill>
                  <a:ea typeface="楷体_GB2312" pitchFamily="49" charset="-122"/>
                </a:rPr>
                <a:t>辐</a:t>
              </a:r>
              <a:endParaRPr lang="zh-CN" altLang="zh-CN" sz="2400">
                <a:solidFill>
                  <a:srgbClr val="0000FF"/>
                </a:solidFill>
                <a:ea typeface="楷体_GB2312" pitchFamily="49" charset="-122"/>
              </a:endParaRPr>
            </a:p>
            <a:p>
              <a:pPr eaLnBrk="1" hangingPunct="1"/>
              <a:r>
                <a:rPr lang="zh-CN" altLang="zh-CN" sz="2400">
                  <a:solidFill>
                    <a:srgbClr val="0000FF"/>
                  </a:solidFill>
                  <a:ea typeface="楷体_GB2312" pitchFamily="49" charset="-122"/>
                </a:rPr>
                <a:t>射</a:t>
              </a:r>
              <a:endParaRPr lang="zh-CN" altLang="zh-CN" sz="4000">
                <a:solidFill>
                  <a:srgbClr val="0000FF"/>
                </a:solidFill>
                <a:ea typeface="隶书" panose="02010509060101010101" pitchFamily="49" charset="-122"/>
              </a:endParaRPr>
            </a:p>
          </p:txBody>
        </p:sp>
      </p:grpSp>
      <p:grpSp>
        <p:nvGrpSpPr>
          <p:cNvPr id="11" name="Group 11"/>
          <p:cNvGrpSpPr/>
          <p:nvPr/>
        </p:nvGrpSpPr>
        <p:grpSpPr bwMode="auto">
          <a:xfrm>
            <a:off x="4083915" y="5242656"/>
            <a:ext cx="1568450" cy="457200"/>
            <a:chOff x="0" y="0"/>
            <a:chExt cx="884" cy="288"/>
          </a:xfrm>
        </p:grpSpPr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0" y="0"/>
              <a:ext cx="884" cy="2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400">
                  <a:solidFill>
                    <a:srgbClr val="0000FF"/>
                  </a:solidFill>
                  <a:ea typeface="楷体_GB2312" pitchFamily="49" charset="-122"/>
                </a:rPr>
                <a:t>地面增温</a:t>
              </a:r>
              <a:endParaRPr lang="zh-CN" altLang="zh-CN" sz="2400">
                <a:solidFill>
                  <a:srgbClr val="0000FF"/>
                </a:solidFill>
                <a:ea typeface="楷体_GB2312" pitchFamily="49" charset="-122"/>
              </a:endParaRPr>
            </a:p>
          </p:txBody>
        </p: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836863" y="3424968"/>
            <a:ext cx="492125" cy="157003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>
                <a:solidFill>
                  <a:srgbClr val="0000FF"/>
                </a:solidFill>
                <a:ea typeface="楷体_GB2312" pitchFamily="49" charset="-122"/>
              </a:rPr>
              <a:t>大</a:t>
            </a:r>
            <a:endParaRPr lang="zh-CN" altLang="zh-CN" sz="2400">
              <a:solidFill>
                <a:srgbClr val="0000FF"/>
              </a:solidFill>
              <a:ea typeface="楷体_GB2312" pitchFamily="49" charset="-122"/>
            </a:endParaRPr>
          </a:p>
          <a:p>
            <a:pPr eaLnBrk="1" hangingPunct="1"/>
            <a:r>
              <a:rPr lang="zh-CN" altLang="zh-CN" sz="2400">
                <a:solidFill>
                  <a:srgbClr val="0000FF"/>
                </a:solidFill>
                <a:ea typeface="楷体_GB2312" pitchFamily="49" charset="-122"/>
              </a:rPr>
              <a:t>气</a:t>
            </a:r>
            <a:endParaRPr lang="zh-CN" altLang="zh-CN" sz="2400">
              <a:solidFill>
                <a:srgbClr val="0000FF"/>
              </a:solidFill>
              <a:ea typeface="楷体_GB2312" pitchFamily="49" charset="-122"/>
            </a:endParaRPr>
          </a:p>
          <a:p>
            <a:pPr eaLnBrk="1" hangingPunct="1"/>
            <a:r>
              <a:rPr lang="zh-CN" altLang="zh-CN" sz="2400">
                <a:solidFill>
                  <a:srgbClr val="0000FF"/>
                </a:solidFill>
                <a:ea typeface="楷体_GB2312" pitchFamily="49" charset="-122"/>
              </a:rPr>
              <a:t>吸</a:t>
            </a:r>
            <a:endParaRPr lang="zh-CN" altLang="zh-CN" sz="2400">
              <a:solidFill>
                <a:srgbClr val="0000FF"/>
              </a:solidFill>
              <a:ea typeface="楷体_GB2312" pitchFamily="49" charset="-122"/>
            </a:endParaRPr>
          </a:p>
          <a:p>
            <a:pPr eaLnBrk="1" hangingPunct="1"/>
            <a:r>
              <a:rPr lang="zh-CN" altLang="zh-CN" sz="2400">
                <a:solidFill>
                  <a:srgbClr val="0000FF"/>
                </a:solidFill>
                <a:ea typeface="楷体_GB2312" pitchFamily="49" charset="-122"/>
              </a:rPr>
              <a:t>收</a:t>
            </a:r>
            <a:endParaRPr lang="zh-CN" altLang="zh-CN" sz="2400">
              <a:solidFill>
                <a:srgbClr val="0000FF"/>
              </a:solidFill>
              <a:ea typeface="楷体_GB2312" pitchFamily="49" charset="-122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751638" y="1827943"/>
            <a:ext cx="2297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>
                <a:solidFill>
                  <a:srgbClr val="0000FF"/>
                </a:solidFill>
                <a:ea typeface="楷体_GB2312" pitchFamily="49" charset="-122"/>
              </a:rPr>
              <a:t>射向宇宙空间</a:t>
            </a:r>
            <a:endParaRPr lang="zh-CN" altLang="zh-CN" sz="2400">
              <a:solidFill>
                <a:srgbClr val="0000FF"/>
              </a:solidFill>
              <a:ea typeface="楷体_GB2312" pitchFamily="49" charset="-122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956050" y="2131156"/>
            <a:ext cx="225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>
                <a:solidFill>
                  <a:srgbClr val="0000FF"/>
                </a:solidFill>
                <a:ea typeface="楷体_GB2312" pitchFamily="49" charset="-122"/>
              </a:rPr>
              <a:t>射向宇宙空间</a:t>
            </a:r>
            <a:endParaRPr lang="zh-CN" altLang="zh-CN" sz="2400">
              <a:solidFill>
                <a:srgbClr val="0000FF"/>
              </a:solidFill>
              <a:ea typeface="楷体_GB2312" pitchFamily="49" charset="-122"/>
            </a:endParaRPr>
          </a:p>
        </p:txBody>
      </p:sp>
      <p:grpSp>
        <p:nvGrpSpPr>
          <p:cNvPr id="17" name="Group 17"/>
          <p:cNvGrpSpPr/>
          <p:nvPr/>
        </p:nvGrpSpPr>
        <p:grpSpPr bwMode="auto">
          <a:xfrm>
            <a:off x="7018338" y="2467706"/>
            <a:ext cx="1295400" cy="3048000"/>
            <a:chOff x="0" y="0"/>
            <a:chExt cx="816" cy="1920"/>
          </a:xfrm>
        </p:grpSpPr>
        <p:grpSp>
          <p:nvGrpSpPr>
            <p:cNvPr id="18" name="Group 18"/>
            <p:cNvGrpSpPr/>
            <p:nvPr/>
          </p:nvGrpSpPr>
          <p:grpSpPr bwMode="auto">
            <a:xfrm>
              <a:off x="0" y="0"/>
              <a:ext cx="816" cy="1920"/>
              <a:chOff x="0" y="0"/>
              <a:chExt cx="480" cy="1824"/>
            </a:xfrm>
          </p:grpSpPr>
          <p:sp>
            <p:nvSpPr>
              <p:cNvPr id="20" name="AutoShape 19"/>
              <p:cNvSpPr>
                <a:spLocks noChangeArrowheads="1"/>
              </p:cNvSpPr>
              <p:nvPr/>
            </p:nvSpPr>
            <p:spPr bwMode="auto">
              <a:xfrm>
                <a:off x="152" y="0"/>
                <a:ext cx="183" cy="864"/>
              </a:xfrm>
              <a:prstGeom prst="upArrow">
                <a:avLst>
                  <a:gd name="adj1" fmla="val 21480"/>
                  <a:gd name="adj2" fmla="val 32219"/>
                </a:avLst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miter lim="800000"/>
              </a:ln>
            </p:spPr>
            <p:txBody>
              <a:bodyPr vert="eaVert"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1" name="AutoShape 20"/>
              <p:cNvSpPr>
                <a:spLocks noChangeArrowheads="1"/>
              </p:cNvSpPr>
              <p:nvPr/>
            </p:nvSpPr>
            <p:spPr bwMode="auto">
              <a:xfrm>
                <a:off x="0" y="864"/>
                <a:ext cx="480" cy="96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miter lim="800000"/>
              </a:ln>
            </p:spPr>
            <p:txBody>
              <a:bodyPr vert="eaVert"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259" y="606"/>
              <a:ext cx="310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400">
                  <a:solidFill>
                    <a:srgbClr val="000000"/>
                  </a:solidFill>
                  <a:ea typeface="楷体_GB2312" pitchFamily="49" charset="-122"/>
                </a:rPr>
                <a:t>大</a:t>
              </a:r>
              <a:endParaRPr lang="zh-CN" altLang="zh-CN" sz="2400">
                <a:solidFill>
                  <a:srgbClr val="000000"/>
                </a:solidFill>
                <a:ea typeface="楷体_GB2312" pitchFamily="49" charset="-122"/>
              </a:endParaRPr>
            </a:p>
            <a:p>
              <a:pPr eaLnBrk="1" hangingPunct="1"/>
              <a:r>
                <a:rPr lang="zh-CN" altLang="zh-CN" sz="2400">
                  <a:solidFill>
                    <a:srgbClr val="000000"/>
                  </a:solidFill>
                  <a:ea typeface="楷体_GB2312" pitchFamily="49" charset="-122"/>
                </a:rPr>
                <a:t>气</a:t>
              </a:r>
              <a:endParaRPr lang="zh-CN" altLang="zh-CN" sz="2400">
                <a:solidFill>
                  <a:srgbClr val="000000"/>
                </a:solidFill>
                <a:ea typeface="楷体_GB2312" pitchFamily="49" charset="-122"/>
              </a:endParaRPr>
            </a:p>
            <a:p>
              <a:pPr eaLnBrk="1" hangingPunct="1"/>
              <a:r>
                <a:rPr lang="zh-CN" altLang="zh-CN" sz="2400">
                  <a:solidFill>
                    <a:srgbClr val="000000"/>
                  </a:solidFill>
                  <a:ea typeface="楷体_GB2312" pitchFamily="49" charset="-122"/>
                </a:rPr>
                <a:t>逆</a:t>
              </a:r>
              <a:endParaRPr lang="zh-CN" altLang="zh-CN" sz="2400">
                <a:solidFill>
                  <a:srgbClr val="000000"/>
                </a:solidFill>
                <a:ea typeface="楷体_GB2312" pitchFamily="49" charset="-122"/>
              </a:endParaRPr>
            </a:p>
            <a:p>
              <a:pPr eaLnBrk="1" hangingPunct="1"/>
              <a:r>
                <a:rPr lang="zh-CN" altLang="zh-CN" sz="2400">
                  <a:solidFill>
                    <a:srgbClr val="000000"/>
                  </a:solidFill>
                  <a:ea typeface="楷体_GB2312" pitchFamily="49" charset="-122"/>
                </a:rPr>
                <a:t>辐</a:t>
              </a:r>
              <a:endParaRPr lang="zh-CN" altLang="zh-CN" sz="2400">
                <a:solidFill>
                  <a:srgbClr val="000000"/>
                </a:solidFill>
                <a:ea typeface="楷体_GB2312" pitchFamily="49" charset="-122"/>
              </a:endParaRPr>
            </a:p>
            <a:p>
              <a:pPr eaLnBrk="1" hangingPunct="1"/>
              <a:r>
                <a:rPr lang="zh-CN" altLang="zh-CN" sz="2400">
                  <a:solidFill>
                    <a:srgbClr val="000000"/>
                  </a:solidFill>
                  <a:ea typeface="楷体_GB2312" pitchFamily="49" charset="-122"/>
                </a:rPr>
                <a:t>射</a:t>
              </a:r>
              <a:endParaRPr lang="zh-CN" altLang="zh-CN" sz="24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</p:grp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8224838" y="4561618"/>
            <a:ext cx="919162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zh-CN" altLang="zh-CN" sz="2400">
                <a:solidFill>
                  <a:srgbClr val="0000FF"/>
                </a:solidFill>
                <a:ea typeface="楷体_GB2312" pitchFamily="49" charset="-122"/>
              </a:rPr>
              <a:t>射向</a:t>
            </a:r>
            <a:endParaRPr lang="en-US" altLang="zh-CN" sz="2400">
              <a:solidFill>
                <a:srgbClr val="0000FF"/>
              </a:solidFill>
              <a:ea typeface="楷体_GB2312" pitchFamily="49" charset="-122"/>
            </a:endParaRPr>
          </a:p>
          <a:p>
            <a:pPr eaLnBrk="1" hangingPunct="1">
              <a:lnSpc>
                <a:spcPct val="70000"/>
              </a:lnSpc>
            </a:pPr>
            <a:r>
              <a:rPr lang="zh-CN" altLang="zh-CN" sz="2400">
                <a:solidFill>
                  <a:srgbClr val="0000FF"/>
                </a:solidFill>
                <a:ea typeface="楷体_GB2312" pitchFamily="49" charset="-122"/>
              </a:rPr>
              <a:t>地面</a:t>
            </a:r>
            <a:endParaRPr lang="zh-CN" altLang="zh-CN" sz="2400">
              <a:solidFill>
                <a:srgbClr val="0000FF"/>
              </a:solidFill>
              <a:ea typeface="楷体_GB2312" pitchFamily="49" charset="-122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53020" y="5946213"/>
            <a:ext cx="2595563" cy="51911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dirty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“太阳暖大地”</a:t>
            </a:r>
            <a:endParaRPr lang="zh-CN" altLang="zh-CN" sz="2400" dirty="0">
              <a:solidFill>
                <a:srgbClr val="66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3349467" y="5937121"/>
            <a:ext cx="2635249" cy="519112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dirty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“大地暖大气”</a:t>
            </a:r>
            <a:endParaRPr lang="zh-CN" altLang="zh-CN" sz="2800" dirty="0">
              <a:solidFill>
                <a:srgbClr val="66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6192542" y="5937121"/>
            <a:ext cx="2549669" cy="519112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dirty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“大气还大地”</a:t>
            </a:r>
            <a:endParaRPr lang="zh-CN" altLang="zh-CN" sz="2800" dirty="0">
              <a:solidFill>
                <a:srgbClr val="66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6" name="Group 26"/>
          <p:cNvGrpSpPr/>
          <p:nvPr/>
        </p:nvGrpSpPr>
        <p:grpSpPr bwMode="auto">
          <a:xfrm>
            <a:off x="5969000" y="3409093"/>
            <a:ext cx="488950" cy="1570038"/>
            <a:chOff x="0" y="0"/>
            <a:chExt cx="308" cy="1289"/>
          </a:xfrm>
        </p:grpSpPr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28" y="48"/>
              <a:ext cx="240" cy="9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>
                <a:solidFill>
                  <a:srgbClr val="0000FF"/>
                </a:solidFill>
              </a:endParaRP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0" y="0"/>
              <a:ext cx="308" cy="128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400">
                  <a:solidFill>
                    <a:srgbClr val="0000FF"/>
                  </a:solidFill>
                  <a:ea typeface="楷体_GB2312" pitchFamily="49" charset="-122"/>
                </a:rPr>
                <a:t>大</a:t>
              </a:r>
              <a:endParaRPr lang="zh-CN" altLang="zh-CN" sz="2400">
                <a:solidFill>
                  <a:srgbClr val="0000FF"/>
                </a:solidFill>
                <a:ea typeface="楷体_GB2312" pitchFamily="49" charset="-122"/>
              </a:endParaRPr>
            </a:p>
            <a:p>
              <a:pPr eaLnBrk="1" hangingPunct="1"/>
              <a:r>
                <a:rPr lang="zh-CN" altLang="zh-CN" sz="2400">
                  <a:solidFill>
                    <a:srgbClr val="0000FF"/>
                  </a:solidFill>
                  <a:ea typeface="楷体_GB2312" pitchFamily="49" charset="-122"/>
                </a:rPr>
                <a:t>气</a:t>
              </a:r>
              <a:endParaRPr lang="zh-CN" altLang="zh-CN" sz="2400">
                <a:solidFill>
                  <a:srgbClr val="0000FF"/>
                </a:solidFill>
                <a:ea typeface="楷体_GB2312" pitchFamily="49" charset="-122"/>
              </a:endParaRPr>
            </a:p>
            <a:p>
              <a:pPr eaLnBrk="1" hangingPunct="1"/>
              <a:r>
                <a:rPr lang="zh-CN" altLang="zh-CN" sz="2400">
                  <a:solidFill>
                    <a:srgbClr val="0000FF"/>
                  </a:solidFill>
                  <a:ea typeface="楷体_GB2312" pitchFamily="49" charset="-122"/>
                </a:rPr>
                <a:t>增</a:t>
              </a:r>
              <a:endParaRPr lang="zh-CN" altLang="zh-CN" sz="2400">
                <a:solidFill>
                  <a:srgbClr val="0000FF"/>
                </a:solidFill>
                <a:ea typeface="楷体_GB2312" pitchFamily="49" charset="-122"/>
              </a:endParaRPr>
            </a:p>
            <a:p>
              <a:pPr eaLnBrk="1" hangingPunct="1"/>
              <a:r>
                <a:rPr lang="zh-CN" altLang="zh-CN" sz="2400">
                  <a:solidFill>
                    <a:srgbClr val="0000FF"/>
                  </a:solidFill>
                  <a:ea typeface="楷体_GB2312" pitchFamily="49" charset="-122"/>
                </a:rPr>
                <a:t>温</a:t>
              </a:r>
              <a:endParaRPr lang="zh-CN" altLang="zh-CN" sz="2400">
                <a:solidFill>
                  <a:srgbClr val="0000FF"/>
                </a:solidFill>
                <a:ea typeface="楷体_GB2312" pitchFamily="49" charset="-122"/>
              </a:endParaRPr>
            </a:p>
          </p:txBody>
        </p:sp>
      </p:grpSp>
      <p:sp>
        <p:nvSpPr>
          <p:cNvPr id="29" name="Line 29"/>
          <p:cNvSpPr>
            <a:spLocks noChangeShapeType="1"/>
          </p:cNvSpPr>
          <p:nvPr/>
        </p:nvSpPr>
        <p:spPr bwMode="auto">
          <a:xfrm flipV="1">
            <a:off x="2084388" y="2958243"/>
            <a:ext cx="504825" cy="504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grpSp>
        <p:nvGrpSpPr>
          <p:cNvPr id="30" name="Group 31"/>
          <p:cNvGrpSpPr/>
          <p:nvPr/>
        </p:nvGrpSpPr>
        <p:grpSpPr bwMode="auto">
          <a:xfrm>
            <a:off x="1083540" y="5215668"/>
            <a:ext cx="1541463" cy="457200"/>
            <a:chOff x="0" y="0"/>
            <a:chExt cx="884" cy="288"/>
          </a:xfrm>
        </p:grpSpPr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0" y="0"/>
              <a:ext cx="884" cy="2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400">
                  <a:solidFill>
                    <a:srgbClr val="0000FF"/>
                  </a:solidFill>
                  <a:ea typeface="楷体_GB2312" pitchFamily="49" charset="-122"/>
                </a:rPr>
                <a:t>地面吸收</a:t>
              </a:r>
              <a:endParaRPr lang="zh-CN" altLang="zh-CN" sz="2400">
                <a:solidFill>
                  <a:srgbClr val="0000FF"/>
                </a:solidFill>
                <a:ea typeface="楷体_GB2312" pitchFamily="49" charset="-122"/>
              </a:endParaRPr>
            </a:p>
          </p:txBody>
        </p:sp>
      </p:grpSp>
      <p:grpSp>
        <p:nvGrpSpPr>
          <p:cNvPr id="31" name="Group 34"/>
          <p:cNvGrpSpPr/>
          <p:nvPr/>
        </p:nvGrpSpPr>
        <p:grpSpPr bwMode="auto">
          <a:xfrm>
            <a:off x="1262063" y="3469418"/>
            <a:ext cx="1627187" cy="1773238"/>
            <a:chOff x="0" y="0"/>
            <a:chExt cx="1025" cy="1117"/>
          </a:xfrm>
        </p:grpSpPr>
        <p:grpSp>
          <p:nvGrpSpPr>
            <p:cNvPr id="34" name="Group 35"/>
            <p:cNvGrpSpPr/>
            <p:nvPr/>
          </p:nvGrpSpPr>
          <p:grpSpPr bwMode="auto">
            <a:xfrm>
              <a:off x="0" y="0"/>
              <a:ext cx="1025" cy="1117"/>
              <a:chOff x="0" y="0"/>
              <a:chExt cx="1056" cy="1488"/>
            </a:xfrm>
          </p:grpSpPr>
          <p:sp>
            <p:nvSpPr>
              <p:cNvPr id="37" name="AutoShape 3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" cy="1488"/>
              </a:xfrm>
              <a:prstGeom prst="downArrow">
                <a:avLst>
                  <a:gd name="adj1" fmla="val 62488"/>
                  <a:gd name="adj2" fmla="val 64583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vert="eaVert"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8" name="AutoShape 37"/>
              <p:cNvSpPr>
                <a:spLocks noChangeArrowheads="1"/>
              </p:cNvSpPr>
              <p:nvPr/>
            </p:nvSpPr>
            <p:spPr bwMode="auto">
              <a:xfrm rot="2349540">
                <a:off x="336" y="192"/>
                <a:ext cx="720" cy="96"/>
              </a:xfrm>
              <a:prstGeom prst="rightArrow">
                <a:avLst>
                  <a:gd name="adj1" fmla="val 50000"/>
                  <a:gd name="adj2" fmla="val 187500"/>
                </a:avLst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135" y="6"/>
              <a:ext cx="37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400" dirty="0">
                  <a:solidFill>
                    <a:srgbClr val="0000FF"/>
                  </a:solidFill>
                  <a:ea typeface="楷体_GB2312" pitchFamily="49" charset="-122"/>
                </a:rPr>
                <a:t>太</a:t>
              </a:r>
              <a:endParaRPr lang="zh-CN" altLang="zh-CN" sz="2400" dirty="0">
                <a:solidFill>
                  <a:srgbClr val="0000FF"/>
                </a:solidFill>
                <a:ea typeface="楷体_GB2312" pitchFamily="49" charset="-122"/>
              </a:endParaRPr>
            </a:p>
            <a:p>
              <a:pPr eaLnBrk="1" hangingPunct="1"/>
              <a:r>
                <a:rPr lang="zh-CN" altLang="zh-CN" sz="2400" dirty="0">
                  <a:solidFill>
                    <a:srgbClr val="0000FF"/>
                  </a:solidFill>
                  <a:ea typeface="楷体_GB2312" pitchFamily="49" charset="-122"/>
                </a:rPr>
                <a:t>阳</a:t>
              </a:r>
              <a:endParaRPr lang="zh-CN" altLang="zh-CN" sz="2400" dirty="0">
                <a:solidFill>
                  <a:srgbClr val="0000FF"/>
                </a:solidFill>
                <a:ea typeface="楷体_GB2312" pitchFamily="49" charset="-122"/>
              </a:endParaRPr>
            </a:p>
            <a:p>
              <a:pPr eaLnBrk="1" hangingPunct="1"/>
              <a:r>
                <a:rPr lang="zh-CN" altLang="zh-CN" sz="2400" dirty="0">
                  <a:solidFill>
                    <a:srgbClr val="0000FF"/>
                  </a:solidFill>
                  <a:ea typeface="楷体_GB2312" pitchFamily="49" charset="-122"/>
                </a:rPr>
                <a:t>辐</a:t>
              </a:r>
              <a:endParaRPr lang="zh-CN" altLang="zh-CN" sz="2400" dirty="0">
                <a:solidFill>
                  <a:srgbClr val="0000FF"/>
                </a:solidFill>
                <a:ea typeface="楷体_GB2312" pitchFamily="49" charset="-122"/>
              </a:endParaRPr>
            </a:p>
            <a:p>
              <a:pPr eaLnBrk="1" hangingPunct="1"/>
              <a:r>
                <a:rPr lang="zh-CN" altLang="zh-CN" sz="2400" dirty="0">
                  <a:solidFill>
                    <a:srgbClr val="0000FF"/>
                  </a:solidFill>
                  <a:ea typeface="楷体_GB2312" pitchFamily="49" charset="-122"/>
                </a:rPr>
                <a:t>射</a:t>
              </a:r>
              <a:endParaRPr lang="zh-CN" altLang="zh-CN" sz="4000" dirty="0">
                <a:solidFill>
                  <a:srgbClr val="0000FF"/>
                </a:solidFill>
                <a:ea typeface="隶书" panose="02010509060101010101" pitchFamily="49" charset="-122"/>
              </a:endParaRPr>
            </a:p>
          </p:txBody>
        </p:sp>
      </p:grpSp>
      <p:grpSp>
        <p:nvGrpSpPr>
          <p:cNvPr id="35" name="Group 39"/>
          <p:cNvGrpSpPr/>
          <p:nvPr/>
        </p:nvGrpSpPr>
        <p:grpSpPr bwMode="auto">
          <a:xfrm>
            <a:off x="3689350" y="2837593"/>
            <a:ext cx="1454150" cy="2366963"/>
            <a:chOff x="0" y="0"/>
            <a:chExt cx="916" cy="1491"/>
          </a:xfrm>
        </p:grpSpPr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356" y="521"/>
              <a:ext cx="521" cy="97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" name="AutoShape 41"/>
            <p:cNvSpPr>
              <a:spLocks noChangeArrowheads="1"/>
            </p:cNvSpPr>
            <p:nvPr/>
          </p:nvSpPr>
          <p:spPr bwMode="auto">
            <a:xfrm>
              <a:off x="0" y="324"/>
              <a:ext cx="363" cy="797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" name="AutoShape 42"/>
            <p:cNvSpPr>
              <a:spLocks noChangeArrowheads="1"/>
            </p:cNvSpPr>
            <p:nvPr/>
          </p:nvSpPr>
          <p:spPr bwMode="auto">
            <a:xfrm>
              <a:off x="751" y="0"/>
              <a:ext cx="165" cy="537"/>
            </a:xfrm>
            <a:prstGeom prst="upArrow">
              <a:avLst>
                <a:gd name="adj1" fmla="val 50000"/>
                <a:gd name="adj2" fmla="val 81364"/>
              </a:avLst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3" name="Text Box 43"/>
            <p:cNvSpPr txBox="1">
              <a:spLocks noChangeArrowheads="1"/>
            </p:cNvSpPr>
            <p:nvPr/>
          </p:nvSpPr>
          <p:spPr bwMode="auto">
            <a:xfrm>
              <a:off x="448" y="502"/>
              <a:ext cx="310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400">
                  <a:solidFill>
                    <a:srgbClr val="000000"/>
                  </a:solidFill>
                  <a:ea typeface="楷体_GB2312" pitchFamily="49" charset="-122"/>
                </a:rPr>
                <a:t>地</a:t>
              </a:r>
              <a:endParaRPr lang="zh-CN" altLang="zh-CN" sz="2400">
                <a:solidFill>
                  <a:srgbClr val="000000"/>
                </a:solidFill>
                <a:ea typeface="楷体_GB2312" pitchFamily="49" charset="-122"/>
              </a:endParaRPr>
            </a:p>
            <a:p>
              <a:pPr eaLnBrk="1" hangingPunct="1"/>
              <a:r>
                <a:rPr lang="zh-CN" altLang="zh-CN" sz="2400">
                  <a:solidFill>
                    <a:srgbClr val="000000"/>
                  </a:solidFill>
                  <a:ea typeface="楷体_GB2312" pitchFamily="49" charset="-122"/>
                </a:rPr>
                <a:t>面</a:t>
              </a:r>
              <a:endParaRPr lang="zh-CN" altLang="zh-CN" sz="2400">
                <a:solidFill>
                  <a:srgbClr val="000000"/>
                </a:solidFill>
                <a:ea typeface="楷体_GB2312" pitchFamily="49" charset="-122"/>
              </a:endParaRPr>
            </a:p>
            <a:p>
              <a:pPr eaLnBrk="1" hangingPunct="1"/>
              <a:r>
                <a:rPr lang="zh-CN" altLang="zh-CN" sz="2400">
                  <a:solidFill>
                    <a:srgbClr val="000000"/>
                  </a:solidFill>
                  <a:ea typeface="楷体_GB2312" pitchFamily="49" charset="-122"/>
                </a:rPr>
                <a:t>辐</a:t>
              </a:r>
              <a:endParaRPr lang="zh-CN" altLang="zh-CN" sz="2400">
                <a:solidFill>
                  <a:srgbClr val="000000"/>
                </a:solidFill>
                <a:ea typeface="楷体_GB2312" pitchFamily="49" charset="-122"/>
              </a:endParaRPr>
            </a:p>
            <a:p>
              <a:pPr eaLnBrk="1" hangingPunct="1"/>
              <a:r>
                <a:rPr lang="zh-CN" altLang="zh-CN" sz="2400">
                  <a:solidFill>
                    <a:srgbClr val="000000"/>
                  </a:solidFill>
                  <a:ea typeface="楷体_GB2312" pitchFamily="49" charset="-122"/>
                </a:rPr>
                <a:t>射</a:t>
              </a:r>
              <a:endParaRPr lang="zh-CN" altLang="zh-CN" sz="24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500313" y="2489931"/>
            <a:ext cx="857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/>
              <a:t>反射</a:t>
            </a:r>
            <a:endParaRPr lang="zh-CN" altLang="en-US" sz="2400" dirty="0"/>
          </a:p>
        </p:txBody>
      </p:sp>
      <p:sp>
        <p:nvSpPr>
          <p:cNvPr id="46" name="AutoShape 37"/>
          <p:cNvSpPr>
            <a:spLocks noChangeArrowheads="1"/>
          </p:cNvSpPr>
          <p:nvPr/>
        </p:nvSpPr>
        <p:spPr bwMode="auto">
          <a:xfrm rot="9030681">
            <a:off x="527050" y="3612293"/>
            <a:ext cx="1109663" cy="114300"/>
          </a:xfrm>
          <a:prstGeom prst="rightArrow">
            <a:avLst>
              <a:gd name="adj1" fmla="val 50000"/>
              <a:gd name="adj2" fmla="val 187695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0" y="3490056"/>
            <a:ext cx="857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/>
              <a:t>散射</a:t>
            </a:r>
            <a:endParaRPr lang="zh-CN" altLang="en-US" sz="2400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928813" y="3918681"/>
            <a:ext cx="857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/>
              <a:t>吸收</a:t>
            </a:r>
            <a:endParaRPr lang="zh-CN" altLang="en-US" sz="2400"/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8286027" y="5254065"/>
            <a:ext cx="844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地面</a:t>
            </a:r>
            <a:endParaRPr lang="zh-CN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9" name="组合 51"/>
          <p:cNvGrpSpPr/>
          <p:nvPr/>
        </p:nvGrpSpPr>
        <p:grpSpPr>
          <a:xfrm>
            <a:off x="1387475" y="768227"/>
            <a:ext cx="685800" cy="685800"/>
            <a:chOff x="3273425" y="603250"/>
            <a:chExt cx="685800" cy="685800"/>
          </a:xfrm>
        </p:grpSpPr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3273425" y="603250"/>
              <a:ext cx="685800" cy="685800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 cmpd="sng">
              <a:solidFill>
                <a:srgbClr val="FFFF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51" name="Picture 47" descr="AL39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28988" y="691009"/>
              <a:ext cx="627061" cy="493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3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15" grpId="0" autoUpdateAnimBg="0"/>
      <p:bldP spid="16" grpId="0" autoUpdateAnimBg="0"/>
      <p:bldP spid="22" grpId="0" autoUpdateAnimBg="0"/>
      <p:bldP spid="23" grpId="0" animBg="1" autoUpdateAnimBg="0"/>
      <p:bldP spid="24" grpId="0" animBg="1" autoUpdateAnimBg="0"/>
      <p:bldP spid="25" grpId="0" animBg="1" autoUpdateAnimBg="0"/>
      <p:bldP spid="29" grpId="0" animBg="1"/>
      <p:bldP spid="44" grpId="0"/>
      <p:bldP spid="46" grpId="0" animBg="1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807845" y="3839845"/>
            <a:ext cx="1503045" cy="6254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Picture 2" descr="E:\1.教学工作\2.高中地理1必修（教参）\高中地理1必修\images\第二章 地球上的大气\第一节 冷热不均引起大气运动\2.1 大气的受热过程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" t="4548" r="4018" b="1338"/>
          <a:stretch>
            <a:fillRect/>
          </a:stretch>
        </p:blipFill>
        <p:spPr bwMode="auto">
          <a:xfrm>
            <a:off x="180110" y="461983"/>
            <a:ext cx="8813197" cy="622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1163782" y="4294909"/>
            <a:ext cx="942109" cy="858982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109854" y="5250873"/>
            <a:ext cx="1343891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1807845" y="3729990"/>
            <a:ext cx="1503045" cy="734695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494655" y="3729990"/>
            <a:ext cx="1492250" cy="734695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9" name="组合 51"/>
          <p:cNvGrpSpPr/>
          <p:nvPr/>
        </p:nvGrpSpPr>
        <p:grpSpPr>
          <a:xfrm>
            <a:off x="838835" y="1602617"/>
            <a:ext cx="685800" cy="685800"/>
            <a:chOff x="3273425" y="603250"/>
            <a:chExt cx="685800" cy="685800"/>
          </a:xfrm>
        </p:grpSpPr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3273425" y="603250"/>
              <a:ext cx="685800" cy="685800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 cmpd="sng">
              <a:solidFill>
                <a:srgbClr val="FFFF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zh-CN" altLang="en-US"/>
            </a:p>
          </p:txBody>
        </p:sp>
        <p:pic>
          <p:nvPicPr>
            <p:cNvPr id="51" name="Picture 47" descr="AL39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28988" y="691009"/>
              <a:ext cx="627061" cy="493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339243"/>
            <a:ext cx="9144000" cy="1854200"/>
          </a:xfrm>
          <a:prstGeom prst="rect">
            <a:avLst/>
          </a:prstGeom>
          <a:gradFill rotWithShape="1">
            <a:gsLst>
              <a:gs pos="0">
                <a:srgbClr val="C7D7D7"/>
              </a:gs>
              <a:gs pos="100000">
                <a:srgbClr val="5C636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765426" y="208695"/>
            <a:ext cx="5459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000" dirty="0">
                <a:ea typeface="华文新魏" panose="02010800040101010101" pitchFamily="2" charset="-122"/>
              </a:rPr>
              <a:t>大气的受热过程</a:t>
            </a:r>
            <a:endParaRPr lang="zh-CN" altLang="zh-CN" sz="4000" dirty="0">
              <a:ea typeface="华文新魏" panose="02010800040101010101" pitchFamily="2" charset="-122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-2310" y="5222018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Rectangle 5" descr="宽上对角线"/>
          <p:cNvSpPr>
            <a:spLocks noChangeArrowheads="1"/>
          </p:cNvSpPr>
          <p:nvPr/>
        </p:nvSpPr>
        <p:spPr bwMode="auto">
          <a:xfrm>
            <a:off x="-2310" y="5222018"/>
            <a:ext cx="9144000" cy="457200"/>
          </a:xfrm>
          <a:prstGeom prst="rect">
            <a:avLst/>
          </a:prstGeom>
          <a:blipFill dpi="0" rotWithShape="0">
            <a:blip r:embed="rId1" cstate="print"/>
            <a:srcRect/>
            <a:tile tx="0" ty="0" sx="100000" sy="100000" flip="none" algn="tl"/>
          </a:blipFill>
          <a:ln w="19050">
            <a:solidFill>
              <a:srgbClr val="FF9900"/>
            </a:solidFill>
            <a:miter lim="800000"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2700" y="3340831"/>
            <a:ext cx="9144000" cy="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596189" y="2842356"/>
            <a:ext cx="1547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大气上界</a:t>
            </a:r>
            <a:endParaRPr lang="zh-CN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" name="Group 8"/>
          <p:cNvGrpSpPr/>
          <p:nvPr/>
        </p:nvGrpSpPr>
        <p:grpSpPr bwMode="auto">
          <a:xfrm>
            <a:off x="1092200" y="1632681"/>
            <a:ext cx="1336675" cy="1658937"/>
            <a:chOff x="0" y="-57"/>
            <a:chExt cx="842" cy="1045"/>
          </a:xfrm>
        </p:grpSpPr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0" y="-57"/>
              <a:ext cx="842" cy="1045"/>
            </a:xfrm>
            <a:prstGeom prst="downArrow">
              <a:avLst>
                <a:gd name="adj1" fmla="val 50000"/>
                <a:gd name="adj2" fmla="val 2778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vert="eaVert"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64" y="-12"/>
              <a:ext cx="302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400">
                  <a:solidFill>
                    <a:srgbClr val="0000FF"/>
                  </a:solidFill>
                  <a:ea typeface="楷体_GB2312" pitchFamily="49" charset="-122"/>
                </a:rPr>
                <a:t>太</a:t>
              </a:r>
              <a:endParaRPr lang="zh-CN" altLang="zh-CN" sz="2400">
                <a:solidFill>
                  <a:srgbClr val="0000FF"/>
                </a:solidFill>
                <a:ea typeface="楷体_GB2312" pitchFamily="49" charset="-122"/>
              </a:endParaRPr>
            </a:p>
            <a:p>
              <a:pPr eaLnBrk="1" hangingPunct="1"/>
              <a:r>
                <a:rPr lang="zh-CN" altLang="zh-CN" sz="2400">
                  <a:solidFill>
                    <a:srgbClr val="0000FF"/>
                  </a:solidFill>
                  <a:ea typeface="楷体_GB2312" pitchFamily="49" charset="-122"/>
                </a:rPr>
                <a:t>阳</a:t>
              </a:r>
              <a:endParaRPr lang="zh-CN" altLang="zh-CN" sz="2400">
                <a:solidFill>
                  <a:srgbClr val="0000FF"/>
                </a:solidFill>
                <a:ea typeface="楷体_GB2312" pitchFamily="49" charset="-122"/>
              </a:endParaRPr>
            </a:p>
            <a:p>
              <a:pPr eaLnBrk="1" hangingPunct="1"/>
              <a:r>
                <a:rPr lang="zh-CN" altLang="zh-CN" sz="2400">
                  <a:solidFill>
                    <a:srgbClr val="0000FF"/>
                  </a:solidFill>
                  <a:ea typeface="楷体_GB2312" pitchFamily="49" charset="-122"/>
                </a:rPr>
                <a:t>辐</a:t>
              </a:r>
              <a:endParaRPr lang="zh-CN" altLang="zh-CN" sz="2400">
                <a:solidFill>
                  <a:srgbClr val="0000FF"/>
                </a:solidFill>
                <a:ea typeface="楷体_GB2312" pitchFamily="49" charset="-122"/>
              </a:endParaRPr>
            </a:p>
            <a:p>
              <a:pPr eaLnBrk="1" hangingPunct="1"/>
              <a:r>
                <a:rPr lang="zh-CN" altLang="zh-CN" sz="2400">
                  <a:solidFill>
                    <a:srgbClr val="0000FF"/>
                  </a:solidFill>
                  <a:ea typeface="楷体_GB2312" pitchFamily="49" charset="-122"/>
                </a:rPr>
                <a:t>射</a:t>
              </a:r>
              <a:endParaRPr lang="zh-CN" altLang="zh-CN" sz="4000">
                <a:solidFill>
                  <a:srgbClr val="0000FF"/>
                </a:solidFill>
                <a:ea typeface="隶书" panose="02010509060101010101" pitchFamily="49" charset="-122"/>
              </a:endParaRPr>
            </a:p>
          </p:txBody>
        </p:sp>
      </p:grpSp>
      <p:grpSp>
        <p:nvGrpSpPr>
          <p:cNvPr id="11" name="Group 11"/>
          <p:cNvGrpSpPr/>
          <p:nvPr/>
        </p:nvGrpSpPr>
        <p:grpSpPr bwMode="auto">
          <a:xfrm>
            <a:off x="4083915" y="5242656"/>
            <a:ext cx="1568450" cy="457200"/>
            <a:chOff x="0" y="0"/>
            <a:chExt cx="884" cy="288"/>
          </a:xfrm>
        </p:grpSpPr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0" y="0"/>
              <a:ext cx="884" cy="2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400">
                  <a:solidFill>
                    <a:srgbClr val="0000FF"/>
                  </a:solidFill>
                  <a:ea typeface="楷体_GB2312" pitchFamily="49" charset="-122"/>
                </a:rPr>
                <a:t>地面增温</a:t>
              </a:r>
              <a:endParaRPr lang="zh-CN" altLang="zh-CN" sz="2400">
                <a:solidFill>
                  <a:srgbClr val="0000FF"/>
                </a:solidFill>
                <a:ea typeface="楷体_GB2312" pitchFamily="49" charset="-122"/>
              </a:endParaRPr>
            </a:p>
          </p:txBody>
        </p: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836863" y="3424968"/>
            <a:ext cx="492125" cy="157003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>
                <a:solidFill>
                  <a:srgbClr val="0000FF"/>
                </a:solidFill>
                <a:ea typeface="楷体_GB2312" pitchFamily="49" charset="-122"/>
              </a:rPr>
              <a:t>大</a:t>
            </a:r>
            <a:endParaRPr lang="zh-CN" altLang="zh-CN" sz="2400">
              <a:solidFill>
                <a:srgbClr val="0000FF"/>
              </a:solidFill>
              <a:ea typeface="楷体_GB2312" pitchFamily="49" charset="-122"/>
            </a:endParaRPr>
          </a:p>
          <a:p>
            <a:pPr eaLnBrk="1" hangingPunct="1"/>
            <a:r>
              <a:rPr lang="zh-CN" altLang="zh-CN" sz="2400">
                <a:solidFill>
                  <a:srgbClr val="0000FF"/>
                </a:solidFill>
                <a:ea typeface="楷体_GB2312" pitchFamily="49" charset="-122"/>
              </a:rPr>
              <a:t>气</a:t>
            </a:r>
            <a:endParaRPr lang="zh-CN" altLang="zh-CN" sz="2400">
              <a:solidFill>
                <a:srgbClr val="0000FF"/>
              </a:solidFill>
              <a:ea typeface="楷体_GB2312" pitchFamily="49" charset="-122"/>
            </a:endParaRPr>
          </a:p>
          <a:p>
            <a:pPr eaLnBrk="1" hangingPunct="1"/>
            <a:r>
              <a:rPr lang="zh-CN" altLang="zh-CN" sz="2400">
                <a:solidFill>
                  <a:srgbClr val="0000FF"/>
                </a:solidFill>
                <a:ea typeface="楷体_GB2312" pitchFamily="49" charset="-122"/>
              </a:rPr>
              <a:t>吸</a:t>
            </a:r>
            <a:endParaRPr lang="zh-CN" altLang="zh-CN" sz="2400">
              <a:solidFill>
                <a:srgbClr val="0000FF"/>
              </a:solidFill>
              <a:ea typeface="楷体_GB2312" pitchFamily="49" charset="-122"/>
            </a:endParaRPr>
          </a:p>
          <a:p>
            <a:pPr eaLnBrk="1" hangingPunct="1"/>
            <a:r>
              <a:rPr lang="zh-CN" altLang="zh-CN" sz="2400">
                <a:solidFill>
                  <a:srgbClr val="0000FF"/>
                </a:solidFill>
                <a:ea typeface="楷体_GB2312" pitchFamily="49" charset="-122"/>
              </a:rPr>
              <a:t>收</a:t>
            </a:r>
            <a:endParaRPr lang="zh-CN" altLang="zh-CN" sz="2400">
              <a:solidFill>
                <a:srgbClr val="0000FF"/>
              </a:solidFill>
              <a:ea typeface="楷体_GB2312" pitchFamily="49" charset="-122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751638" y="1827943"/>
            <a:ext cx="2297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>
                <a:solidFill>
                  <a:srgbClr val="0000FF"/>
                </a:solidFill>
                <a:ea typeface="楷体_GB2312" pitchFamily="49" charset="-122"/>
              </a:rPr>
              <a:t>射向宇宙空间</a:t>
            </a:r>
            <a:endParaRPr lang="zh-CN" altLang="zh-CN" sz="2400">
              <a:solidFill>
                <a:srgbClr val="0000FF"/>
              </a:solidFill>
              <a:ea typeface="楷体_GB2312" pitchFamily="49" charset="-122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956050" y="2131156"/>
            <a:ext cx="225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>
                <a:solidFill>
                  <a:srgbClr val="0000FF"/>
                </a:solidFill>
                <a:ea typeface="楷体_GB2312" pitchFamily="49" charset="-122"/>
              </a:rPr>
              <a:t>射向宇宙空间</a:t>
            </a:r>
            <a:endParaRPr lang="zh-CN" altLang="zh-CN" sz="2400">
              <a:solidFill>
                <a:srgbClr val="0000FF"/>
              </a:solidFill>
              <a:ea typeface="楷体_GB2312" pitchFamily="49" charset="-122"/>
            </a:endParaRPr>
          </a:p>
        </p:txBody>
      </p:sp>
      <p:grpSp>
        <p:nvGrpSpPr>
          <p:cNvPr id="17" name="Group 17"/>
          <p:cNvGrpSpPr/>
          <p:nvPr/>
        </p:nvGrpSpPr>
        <p:grpSpPr bwMode="auto">
          <a:xfrm>
            <a:off x="7018338" y="2467706"/>
            <a:ext cx="1295400" cy="3048000"/>
            <a:chOff x="0" y="0"/>
            <a:chExt cx="816" cy="1920"/>
          </a:xfrm>
        </p:grpSpPr>
        <p:grpSp>
          <p:nvGrpSpPr>
            <p:cNvPr id="18" name="Group 18"/>
            <p:cNvGrpSpPr/>
            <p:nvPr/>
          </p:nvGrpSpPr>
          <p:grpSpPr bwMode="auto">
            <a:xfrm>
              <a:off x="0" y="0"/>
              <a:ext cx="816" cy="1920"/>
              <a:chOff x="0" y="0"/>
              <a:chExt cx="480" cy="1824"/>
            </a:xfrm>
          </p:grpSpPr>
          <p:sp>
            <p:nvSpPr>
              <p:cNvPr id="20" name="AutoShape 19"/>
              <p:cNvSpPr>
                <a:spLocks noChangeArrowheads="1"/>
              </p:cNvSpPr>
              <p:nvPr/>
            </p:nvSpPr>
            <p:spPr bwMode="auto">
              <a:xfrm>
                <a:off x="152" y="0"/>
                <a:ext cx="183" cy="864"/>
              </a:xfrm>
              <a:prstGeom prst="upArrow">
                <a:avLst>
                  <a:gd name="adj1" fmla="val 21480"/>
                  <a:gd name="adj2" fmla="val 32219"/>
                </a:avLst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miter lim="800000"/>
              </a:ln>
            </p:spPr>
            <p:txBody>
              <a:bodyPr vert="eaVert"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1" name="AutoShape 20"/>
              <p:cNvSpPr>
                <a:spLocks noChangeArrowheads="1"/>
              </p:cNvSpPr>
              <p:nvPr/>
            </p:nvSpPr>
            <p:spPr bwMode="auto">
              <a:xfrm>
                <a:off x="0" y="864"/>
                <a:ext cx="480" cy="96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miter lim="800000"/>
              </a:ln>
            </p:spPr>
            <p:txBody>
              <a:bodyPr vert="eaVert"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259" y="606"/>
              <a:ext cx="310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400">
                  <a:solidFill>
                    <a:srgbClr val="000000"/>
                  </a:solidFill>
                  <a:ea typeface="楷体_GB2312" pitchFamily="49" charset="-122"/>
                </a:rPr>
                <a:t>大</a:t>
              </a:r>
              <a:endParaRPr lang="zh-CN" altLang="zh-CN" sz="2400">
                <a:solidFill>
                  <a:srgbClr val="000000"/>
                </a:solidFill>
                <a:ea typeface="楷体_GB2312" pitchFamily="49" charset="-122"/>
              </a:endParaRPr>
            </a:p>
            <a:p>
              <a:pPr eaLnBrk="1" hangingPunct="1"/>
              <a:r>
                <a:rPr lang="zh-CN" altLang="zh-CN" sz="2400">
                  <a:solidFill>
                    <a:srgbClr val="000000"/>
                  </a:solidFill>
                  <a:ea typeface="楷体_GB2312" pitchFamily="49" charset="-122"/>
                </a:rPr>
                <a:t>气</a:t>
              </a:r>
              <a:endParaRPr lang="zh-CN" altLang="zh-CN" sz="2400">
                <a:solidFill>
                  <a:srgbClr val="000000"/>
                </a:solidFill>
                <a:ea typeface="楷体_GB2312" pitchFamily="49" charset="-122"/>
              </a:endParaRPr>
            </a:p>
            <a:p>
              <a:pPr eaLnBrk="1" hangingPunct="1"/>
              <a:r>
                <a:rPr lang="zh-CN" altLang="zh-CN" sz="2400">
                  <a:solidFill>
                    <a:srgbClr val="000000"/>
                  </a:solidFill>
                  <a:ea typeface="楷体_GB2312" pitchFamily="49" charset="-122"/>
                </a:rPr>
                <a:t>逆</a:t>
              </a:r>
              <a:endParaRPr lang="zh-CN" altLang="zh-CN" sz="2400">
                <a:solidFill>
                  <a:srgbClr val="000000"/>
                </a:solidFill>
                <a:ea typeface="楷体_GB2312" pitchFamily="49" charset="-122"/>
              </a:endParaRPr>
            </a:p>
            <a:p>
              <a:pPr eaLnBrk="1" hangingPunct="1"/>
              <a:r>
                <a:rPr lang="zh-CN" altLang="zh-CN" sz="2400">
                  <a:solidFill>
                    <a:srgbClr val="000000"/>
                  </a:solidFill>
                  <a:ea typeface="楷体_GB2312" pitchFamily="49" charset="-122"/>
                </a:rPr>
                <a:t>辐</a:t>
              </a:r>
              <a:endParaRPr lang="zh-CN" altLang="zh-CN" sz="2400">
                <a:solidFill>
                  <a:srgbClr val="000000"/>
                </a:solidFill>
                <a:ea typeface="楷体_GB2312" pitchFamily="49" charset="-122"/>
              </a:endParaRPr>
            </a:p>
            <a:p>
              <a:pPr eaLnBrk="1" hangingPunct="1"/>
              <a:r>
                <a:rPr lang="zh-CN" altLang="zh-CN" sz="2400">
                  <a:solidFill>
                    <a:srgbClr val="000000"/>
                  </a:solidFill>
                  <a:ea typeface="楷体_GB2312" pitchFamily="49" charset="-122"/>
                </a:rPr>
                <a:t>射</a:t>
              </a:r>
              <a:endParaRPr lang="zh-CN" altLang="zh-CN" sz="24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</p:grp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8224838" y="4561618"/>
            <a:ext cx="919162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zh-CN" altLang="zh-CN" sz="2400">
                <a:solidFill>
                  <a:srgbClr val="0000FF"/>
                </a:solidFill>
                <a:ea typeface="楷体_GB2312" pitchFamily="49" charset="-122"/>
              </a:rPr>
              <a:t>射向</a:t>
            </a:r>
            <a:endParaRPr lang="en-US" altLang="zh-CN" sz="2400">
              <a:solidFill>
                <a:srgbClr val="0000FF"/>
              </a:solidFill>
              <a:ea typeface="楷体_GB2312" pitchFamily="49" charset="-122"/>
            </a:endParaRPr>
          </a:p>
          <a:p>
            <a:pPr eaLnBrk="1" hangingPunct="1">
              <a:lnSpc>
                <a:spcPct val="70000"/>
              </a:lnSpc>
            </a:pPr>
            <a:r>
              <a:rPr lang="zh-CN" altLang="zh-CN" sz="2400">
                <a:solidFill>
                  <a:srgbClr val="0000FF"/>
                </a:solidFill>
                <a:ea typeface="楷体_GB2312" pitchFamily="49" charset="-122"/>
              </a:rPr>
              <a:t>地面</a:t>
            </a:r>
            <a:endParaRPr lang="zh-CN" altLang="zh-CN" sz="2400">
              <a:solidFill>
                <a:srgbClr val="0000FF"/>
              </a:solidFill>
              <a:ea typeface="楷体_GB2312" pitchFamily="49" charset="-122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53020" y="5946213"/>
            <a:ext cx="2595563" cy="51911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dirty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“太阳暖大地”</a:t>
            </a:r>
            <a:endParaRPr lang="zh-CN" altLang="zh-CN" sz="2400" dirty="0">
              <a:solidFill>
                <a:srgbClr val="66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3349467" y="5937121"/>
            <a:ext cx="2635249" cy="519112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dirty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“大地暖大气”</a:t>
            </a:r>
            <a:endParaRPr lang="zh-CN" altLang="zh-CN" sz="2800" dirty="0">
              <a:solidFill>
                <a:srgbClr val="66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6192542" y="5937121"/>
            <a:ext cx="2549669" cy="519112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dirty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“大气还大地”</a:t>
            </a:r>
            <a:endParaRPr lang="zh-CN" altLang="zh-CN" sz="2800" dirty="0">
              <a:solidFill>
                <a:srgbClr val="66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6" name="Group 26"/>
          <p:cNvGrpSpPr/>
          <p:nvPr/>
        </p:nvGrpSpPr>
        <p:grpSpPr bwMode="auto">
          <a:xfrm>
            <a:off x="5969000" y="3409093"/>
            <a:ext cx="488950" cy="1570038"/>
            <a:chOff x="0" y="0"/>
            <a:chExt cx="308" cy="1289"/>
          </a:xfrm>
        </p:grpSpPr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28" y="48"/>
              <a:ext cx="240" cy="9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>
                <a:solidFill>
                  <a:srgbClr val="0000FF"/>
                </a:solidFill>
              </a:endParaRP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0" y="0"/>
              <a:ext cx="308" cy="128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400">
                  <a:solidFill>
                    <a:srgbClr val="0000FF"/>
                  </a:solidFill>
                  <a:ea typeface="楷体_GB2312" pitchFamily="49" charset="-122"/>
                </a:rPr>
                <a:t>大</a:t>
              </a:r>
              <a:endParaRPr lang="zh-CN" altLang="zh-CN" sz="2400">
                <a:solidFill>
                  <a:srgbClr val="0000FF"/>
                </a:solidFill>
                <a:ea typeface="楷体_GB2312" pitchFamily="49" charset="-122"/>
              </a:endParaRPr>
            </a:p>
            <a:p>
              <a:pPr eaLnBrk="1" hangingPunct="1"/>
              <a:r>
                <a:rPr lang="zh-CN" altLang="zh-CN" sz="2400">
                  <a:solidFill>
                    <a:srgbClr val="0000FF"/>
                  </a:solidFill>
                  <a:ea typeface="楷体_GB2312" pitchFamily="49" charset="-122"/>
                </a:rPr>
                <a:t>气</a:t>
              </a:r>
              <a:endParaRPr lang="zh-CN" altLang="zh-CN" sz="2400">
                <a:solidFill>
                  <a:srgbClr val="0000FF"/>
                </a:solidFill>
                <a:ea typeface="楷体_GB2312" pitchFamily="49" charset="-122"/>
              </a:endParaRPr>
            </a:p>
            <a:p>
              <a:pPr eaLnBrk="1" hangingPunct="1"/>
              <a:r>
                <a:rPr lang="zh-CN" altLang="zh-CN" sz="2400">
                  <a:solidFill>
                    <a:srgbClr val="0000FF"/>
                  </a:solidFill>
                  <a:ea typeface="楷体_GB2312" pitchFamily="49" charset="-122"/>
                </a:rPr>
                <a:t>增</a:t>
              </a:r>
              <a:endParaRPr lang="zh-CN" altLang="zh-CN" sz="2400">
                <a:solidFill>
                  <a:srgbClr val="0000FF"/>
                </a:solidFill>
                <a:ea typeface="楷体_GB2312" pitchFamily="49" charset="-122"/>
              </a:endParaRPr>
            </a:p>
            <a:p>
              <a:pPr eaLnBrk="1" hangingPunct="1"/>
              <a:r>
                <a:rPr lang="zh-CN" altLang="zh-CN" sz="2400">
                  <a:solidFill>
                    <a:srgbClr val="0000FF"/>
                  </a:solidFill>
                  <a:ea typeface="楷体_GB2312" pitchFamily="49" charset="-122"/>
                </a:rPr>
                <a:t>温</a:t>
              </a:r>
              <a:endParaRPr lang="zh-CN" altLang="zh-CN" sz="2400">
                <a:solidFill>
                  <a:srgbClr val="0000FF"/>
                </a:solidFill>
                <a:ea typeface="楷体_GB2312" pitchFamily="49" charset="-122"/>
              </a:endParaRPr>
            </a:p>
          </p:txBody>
        </p:sp>
      </p:grpSp>
      <p:sp>
        <p:nvSpPr>
          <p:cNvPr id="29" name="Line 29"/>
          <p:cNvSpPr>
            <a:spLocks noChangeShapeType="1"/>
          </p:cNvSpPr>
          <p:nvPr/>
        </p:nvSpPr>
        <p:spPr bwMode="auto">
          <a:xfrm flipV="1">
            <a:off x="2084388" y="2958243"/>
            <a:ext cx="504825" cy="504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grpSp>
        <p:nvGrpSpPr>
          <p:cNvPr id="30" name="Group 31"/>
          <p:cNvGrpSpPr/>
          <p:nvPr/>
        </p:nvGrpSpPr>
        <p:grpSpPr bwMode="auto">
          <a:xfrm>
            <a:off x="1083540" y="5215668"/>
            <a:ext cx="1541463" cy="457200"/>
            <a:chOff x="0" y="0"/>
            <a:chExt cx="884" cy="288"/>
          </a:xfrm>
        </p:grpSpPr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0" y="0"/>
              <a:ext cx="884" cy="2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400">
                  <a:solidFill>
                    <a:srgbClr val="0000FF"/>
                  </a:solidFill>
                  <a:ea typeface="楷体_GB2312" pitchFamily="49" charset="-122"/>
                </a:rPr>
                <a:t>地面吸收</a:t>
              </a:r>
              <a:endParaRPr lang="zh-CN" altLang="zh-CN" sz="2400">
                <a:solidFill>
                  <a:srgbClr val="0000FF"/>
                </a:solidFill>
                <a:ea typeface="楷体_GB2312" pitchFamily="49" charset="-122"/>
              </a:endParaRPr>
            </a:p>
          </p:txBody>
        </p:sp>
      </p:grpSp>
      <p:grpSp>
        <p:nvGrpSpPr>
          <p:cNvPr id="31" name="Group 34"/>
          <p:cNvGrpSpPr/>
          <p:nvPr/>
        </p:nvGrpSpPr>
        <p:grpSpPr bwMode="auto">
          <a:xfrm>
            <a:off x="1262063" y="3469418"/>
            <a:ext cx="1627187" cy="1773238"/>
            <a:chOff x="0" y="0"/>
            <a:chExt cx="1025" cy="1117"/>
          </a:xfrm>
        </p:grpSpPr>
        <p:grpSp>
          <p:nvGrpSpPr>
            <p:cNvPr id="34" name="Group 35"/>
            <p:cNvGrpSpPr/>
            <p:nvPr/>
          </p:nvGrpSpPr>
          <p:grpSpPr bwMode="auto">
            <a:xfrm>
              <a:off x="0" y="0"/>
              <a:ext cx="1025" cy="1117"/>
              <a:chOff x="0" y="0"/>
              <a:chExt cx="1056" cy="1488"/>
            </a:xfrm>
          </p:grpSpPr>
          <p:sp>
            <p:nvSpPr>
              <p:cNvPr id="37" name="AutoShape 3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" cy="1488"/>
              </a:xfrm>
              <a:prstGeom prst="downArrow">
                <a:avLst>
                  <a:gd name="adj1" fmla="val 62488"/>
                  <a:gd name="adj2" fmla="val 64583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vert="eaVert"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8" name="AutoShape 37"/>
              <p:cNvSpPr>
                <a:spLocks noChangeArrowheads="1"/>
              </p:cNvSpPr>
              <p:nvPr/>
            </p:nvSpPr>
            <p:spPr bwMode="auto">
              <a:xfrm rot="2349540">
                <a:off x="336" y="192"/>
                <a:ext cx="720" cy="96"/>
              </a:xfrm>
              <a:prstGeom prst="rightArrow">
                <a:avLst>
                  <a:gd name="adj1" fmla="val 50000"/>
                  <a:gd name="adj2" fmla="val 187500"/>
                </a:avLst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135" y="6"/>
              <a:ext cx="37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400" dirty="0">
                  <a:solidFill>
                    <a:srgbClr val="0000FF"/>
                  </a:solidFill>
                  <a:ea typeface="楷体_GB2312" pitchFamily="49" charset="-122"/>
                </a:rPr>
                <a:t>太</a:t>
              </a:r>
              <a:endParaRPr lang="zh-CN" altLang="zh-CN" sz="2400" dirty="0">
                <a:solidFill>
                  <a:srgbClr val="0000FF"/>
                </a:solidFill>
                <a:ea typeface="楷体_GB2312" pitchFamily="49" charset="-122"/>
              </a:endParaRPr>
            </a:p>
            <a:p>
              <a:pPr eaLnBrk="1" hangingPunct="1"/>
              <a:r>
                <a:rPr lang="zh-CN" altLang="zh-CN" sz="2400" dirty="0">
                  <a:solidFill>
                    <a:srgbClr val="0000FF"/>
                  </a:solidFill>
                  <a:ea typeface="楷体_GB2312" pitchFamily="49" charset="-122"/>
                </a:rPr>
                <a:t>阳</a:t>
              </a:r>
              <a:endParaRPr lang="zh-CN" altLang="zh-CN" sz="2400" dirty="0">
                <a:solidFill>
                  <a:srgbClr val="0000FF"/>
                </a:solidFill>
                <a:ea typeface="楷体_GB2312" pitchFamily="49" charset="-122"/>
              </a:endParaRPr>
            </a:p>
            <a:p>
              <a:pPr eaLnBrk="1" hangingPunct="1"/>
              <a:r>
                <a:rPr lang="zh-CN" altLang="zh-CN" sz="2400" dirty="0">
                  <a:solidFill>
                    <a:srgbClr val="0000FF"/>
                  </a:solidFill>
                  <a:ea typeface="楷体_GB2312" pitchFamily="49" charset="-122"/>
                </a:rPr>
                <a:t>辐</a:t>
              </a:r>
              <a:endParaRPr lang="zh-CN" altLang="zh-CN" sz="2400" dirty="0">
                <a:solidFill>
                  <a:srgbClr val="0000FF"/>
                </a:solidFill>
                <a:ea typeface="楷体_GB2312" pitchFamily="49" charset="-122"/>
              </a:endParaRPr>
            </a:p>
            <a:p>
              <a:pPr eaLnBrk="1" hangingPunct="1"/>
              <a:r>
                <a:rPr lang="zh-CN" altLang="zh-CN" sz="2400" dirty="0">
                  <a:solidFill>
                    <a:srgbClr val="0000FF"/>
                  </a:solidFill>
                  <a:ea typeface="楷体_GB2312" pitchFamily="49" charset="-122"/>
                </a:rPr>
                <a:t>射</a:t>
              </a:r>
              <a:endParaRPr lang="zh-CN" altLang="zh-CN" sz="4000" dirty="0">
                <a:solidFill>
                  <a:srgbClr val="0000FF"/>
                </a:solidFill>
                <a:ea typeface="隶书" panose="02010509060101010101" pitchFamily="49" charset="-122"/>
              </a:endParaRPr>
            </a:p>
          </p:txBody>
        </p:sp>
      </p:grpSp>
      <p:grpSp>
        <p:nvGrpSpPr>
          <p:cNvPr id="35" name="Group 39"/>
          <p:cNvGrpSpPr/>
          <p:nvPr/>
        </p:nvGrpSpPr>
        <p:grpSpPr bwMode="auto">
          <a:xfrm>
            <a:off x="3689350" y="2837593"/>
            <a:ext cx="1454150" cy="2366963"/>
            <a:chOff x="0" y="0"/>
            <a:chExt cx="916" cy="1491"/>
          </a:xfrm>
        </p:grpSpPr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356" y="521"/>
              <a:ext cx="521" cy="97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" name="AutoShape 41"/>
            <p:cNvSpPr>
              <a:spLocks noChangeArrowheads="1"/>
            </p:cNvSpPr>
            <p:nvPr/>
          </p:nvSpPr>
          <p:spPr bwMode="auto">
            <a:xfrm>
              <a:off x="0" y="324"/>
              <a:ext cx="363" cy="797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" name="AutoShape 42"/>
            <p:cNvSpPr>
              <a:spLocks noChangeArrowheads="1"/>
            </p:cNvSpPr>
            <p:nvPr/>
          </p:nvSpPr>
          <p:spPr bwMode="auto">
            <a:xfrm>
              <a:off x="751" y="0"/>
              <a:ext cx="165" cy="537"/>
            </a:xfrm>
            <a:prstGeom prst="upArrow">
              <a:avLst>
                <a:gd name="adj1" fmla="val 50000"/>
                <a:gd name="adj2" fmla="val 81364"/>
              </a:avLst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3" name="Text Box 43"/>
            <p:cNvSpPr txBox="1">
              <a:spLocks noChangeArrowheads="1"/>
            </p:cNvSpPr>
            <p:nvPr/>
          </p:nvSpPr>
          <p:spPr bwMode="auto">
            <a:xfrm>
              <a:off x="448" y="502"/>
              <a:ext cx="310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400">
                  <a:solidFill>
                    <a:srgbClr val="000000"/>
                  </a:solidFill>
                  <a:ea typeface="楷体_GB2312" pitchFamily="49" charset="-122"/>
                </a:rPr>
                <a:t>地</a:t>
              </a:r>
              <a:endParaRPr lang="zh-CN" altLang="zh-CN" sz="2400">
                <a:solidFill>
                  <a:srgbClr val="000000"/>
                </a:solidFill>
                <a:ea typeface="楷体_GB2312" pitchFamily="49" charset="-122"/>
              </a:endParaRPr>
            </a:p>
            <a:p>
              <a:pPr eaLnBrk="1" hangingPunct="1"/>
              <a:r>
                <a:rPr lang="zh-CN" altLang="zh-CN" sz="2400">
                  <a:solidFill>
                    <a:srgbClr val="000000"/>
                  </a:solidFill>
                  <a:ea typeface="楷体_GB2312" pitchFamily="49" charset="-122"/>
                </a:rPr>
                <a:t>面</a:t>
              </a:r>
              <a:endParaRPr lang="zh-CN" altLang="zh-CN" sz="2400">
                <a:solidFill>
                  <a:srgbClr val="000000"/>
                </a:solidFill>
                <a:ea typeface="楷体_GB2312" pitchFamily="49" charset="-122"/>
              </a:endParaRPr>
            </a:p>
            <a:p>
              <a:pPr eaLnBrk="1" hangingPunct="1"/>
              <a:r>
                <a:rPr lang="zh-CN" altLang="zh-CN" sz="2400">
                  <a:solidFill>
                    <a:srgbClr val="000000"/>
                  </a:solidFill>
                  <a:ea typeface="楷体_GB2312" pitchFamily="49" charset="-122"/>
                </a:rPr>
                <a:t>辐</a:t>
              </a:r>
              <a:endParaRPr lang="zh-CN" altLang="zh-CN" sz="2400">
                <a:solidFill>
                  <a:srgbClr val="000000"/>
                </a:solidFill>
                <a:ea typeface="楷体_GB2312" pitchFamily="49" charset="-122"/>
              </a:endParaRPr>
            </a:p>
            <a:p>
              <a:pPr eaLnBrk="1" hangingPunct="1"/>
              <a:r>
                <a:rPr lang="zh-CN" altLang="zh-CN" sz="2400">
                  <a:solidFill>
                    <a:srgbClr val="000000"/>
                  </a:solidFill>
                  <a:ea typeface="楷体_GB2312" pitchFamily="49" charset="-122"/>
                </a:rPr>
                <a:t>射</a:t>
              </a:r>
              <a:endParaRPr lang="zh-CN" altLang="zh-CN" sz="24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500313" y="2489931"/>
            <a:ext cx="857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/>
              <a:t>反射</a:t>
            </a:r>
            <a:endParaRPr lang="zh-CN" altLang="en-US" sz="2400" dirty="0"/>
          </a:p>
        </p:txBody>
      </p:sp>
      <p:sp>
        <p:nvSpPr>
          <p:cNvPr id="46" name="AutoShape 37"/>
          <p:cNvSpPr>
            <a:spLocks noChangeArrowheads="1"/>
          </p:cNvSpPr>
          <p:nvPr/>
        </p:nvSpPr>
        <p:spPr bwMode="auto">
          <a:xfrm rot="9030681">
            <a:off x="527050" y="3612293"/>
            <a:ext cx="1109663" cy="114300"/>
          </a:xfrm>
          <a:prstGeom prst="rightArrow">
            <a:avLst>
              <a:gd name="adj1" fmla="val 50000"/>
              <a:gd name="adj2" fmla="val 187695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0" y="3490056"/>
            <a:ext cx="857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/>
              <a:t>散射</a:t>
            </a:r>
            <a:endParaRPr lang="zh-CN" altLang="en-US" sz="2400" dirty="0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928813" y="3918681"/>
            <a:ext cx="857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/>
              <a:t>吸收</a:t>
            </a:r>
            <a:endParaRPr lang="zh-CN" altLang="en-US" sz="2400" dirty="0"/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8286027" y="5254065"/>
            <a:ext cx="844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地面</a:t>
            </a:r>
            <a:endParaRPr lang="zh-CN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9" name="组合 51"/>
          <p:cNvGrpSpPr/>
          <p:nvPr/>
        </p:nvGrpSpPr>
        <p:grpSpPr>
          <a:xfrm>
            <a:off x="1387475" y="768227"/>
            <a:ext cx="685800" cy="685800"/>
            <a:chOff x="3273425" y="603250"/>
            <a:chExt cx="685800" cy="685800"/>
          </a:xfrm>
        </p:grpSpPr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3273425" y="603250"/>
              <a:ext cx="685800" cy="685800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 cmpd="sng">
              <a:solidFill>
                <a:srgbClr val="FFFF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51" name="Picture 47" descr="AL39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28988" y="691009"/>
              <a:ext cx="627061" cy="493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4" grpId="0"/>
      <p:bldP spid="46" grpId="0" animBg="1"/>
      <p:bldP spid="47" grpId="0"/>
      <p:bldP spid="14" grpId="0" animBg="1"/>
      <p:bldP spid="14" grpId="1" animBg="1"/>
      <p:bldP spid="48" grpId="0"/>
      <p:bldP spid="48" grpId="1"/>
      <p:bldP spid="16" grpId="0"/>
      <p:bldP spid="16" grpId="1"/>
      <p:bldP spid="22" grpId="0"/>
      <p:bldP spid="22" grpId="1"/>
      <p:bldP spid="15" grpId="0"/>
      <p:bldP spid="15" grpId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/>
          <a:srcRect l="16777" t="11649" r="13476" b="16833"/>
          <a:stretch>
            <a:fillRect/>
          </a:stretch>
        </p:blipFill>
        <p:spPr>
          <a:xfrm>
            <a:off x="822960" y="83820"/>
            <a:ext cx="6090285" cy="3510915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39090" y="3594735"/>
            <a:ext cx="683958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、当太阳辐射穿过厚厚的大气层时，能量能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％到达地面吗？为什么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39090" y="4877435"/>
            <a:ext cx="816419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不能，太阳辐射会被大气吸收、反射、散射</a:t>
            </a:r>
            <a:r>
              <a:rPr lang="zh-CN" altLang="en-US" sz="3200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V="1">
            <a:off x="2073593" y="1465993"/>
            <a:ext cx="504825" cy="504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p>
            <a:endParaRPr lang="zh-CN" altLang="en-US"/>
          </a:p>
        </p:txBody>
      </p:sp>
      <p:sp>
        <p:nvSpPr>
          <p:cNvPr id="46" name="AutoShape 37"/>
          <p:cNvSpPr>
            <a:spLocks noChangeArrowheads="1"/>
          </p:cNvSpPr>
          <p:nvPr/>
        </p:nvSpPr>
        <p:spPr bwMode="auto">
          <a:xfrm rot="9030681" flipV="1">
            <a:off x="724535" y="2233295"/>
            <a:ext cx="739140" cy="121285"/>
          </a:xfrm>
          <a:prstGeom prst="rightArrow">
            <a:avLst>
              <a:gd name="adj1" fmla="val 50000"/>
              <a:gd name="adj2" fmla="val 187695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691005" y="5979160"/>
            <a:ext cx="5123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大气对太阳辐射起削弱作用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46" grpId="0" bldLvl="0" animBg="1"/>
      <p:bldP spid="5" grpId="0" bldLvl="0" animBg="1"/>
      <p:bldP spid="5" grpId="1" animBg="1"/>
      <p:bldP spid="8" grpId="0" bldLvl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2479562" y="5500893"/>
            <a:ext cx="348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“大气还大地”</a:t>
            </a:r>
            <a:endParaRPr lang="zh-CN" altLang="en-US" sz="36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93537" y="3674828"/>
            <a:ext cx="8156433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、什么是大气逆辐射？它和地面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辐射有什么关系？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39725" y="6081395"/>
            <a:ext cx="800227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zh-CN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_GB2312"/>
                <a:sym typeface="+mn-ea"/>
              </a:rPr>
              <a:t>大气逆辐射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对地面起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保温作用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42519" y="4197626"/>
            <a:ext cx="8645242" cy="138499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_GB2312"/>
              </a:rPr>
              <a:t>大气逆辐射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仿宋_GB2312"/>
              </a:rPr>
              <a:t>：大气在</a:t>
            </a:r>
            <a:r>
              <a:rPr lang="zh-CN" altLang="zh-CN" sz="2800" dirty="0">
                <a:solidFill>
                  <a:srgbClr val="3366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_GB2312"/>
              </a:rPr>
              <a:t>增温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仿宋_GB2312"/>
              </a:rPr>
              <a:t>的同时，也</a:t>
            </a:r>
            <a:r>
              <a:rPr lang="zh-CN" altLang="zh-CN" sz="2800" dirty="0">
                <a:solidFill>
                  <a:srgbClr val="3366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_GB2312"/>
              </a:rPr>
              <a:t>向外放出红外辐射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仿宋_GB2312"/>
              </a:rPr>
              <a:t>，其中大部分朝向地面，因而辐射方向与地面辐射方向相反，被称为大气逆辐射。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endParaRPr lang="zh-CN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 l="12522" t="11842" r="13111" b="16818"/>
          <a:stretch>
            <a:fillRect/>
          </a:stretch>
        </p:blipFill>
        <p:spPr bwMode="auto">
          <a:xfrm>
            <a:off x="699135" y="80010"/>
            <a:ext cx="64801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0" grpId="0" bldLvl="0" animBg="1" autoUpdateAnimBg="0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男孩发言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550" y="0"/>
            <a:ext cx="4254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月球表面昼夜温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61" y="1025237"/>
            <a:ext cx="8789896" cy="583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545953"/>
            <a:ext cx="9144000" cy="1443037"/>
          </a:xfrm>
          <a:prstGeom prst="rect">
            <a:avLst/>
          </a:prstGeom>
          <a:solidFill>
            <a:srgbClr val="000066"/>
          </a:solidFill>
          <a:ln w="9525">
            <a:solidFill>
              <a:srgbClr val="FF0000"/>
            </a:solidFill>
            <a:miter lim="800000"/>
          </a:ln>
        </p:spPr>
        <p:txBody>
          <a:bodyPr anchor="ctr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dirty="0"/>
              <a:t>     </a:t>
            </a:r>
            <a:r>
              <a:rPr lang="zh-CN" altLang="zh-CN" dirty="0">
                <a:solidFill>
                  <a:srgbClr val="FFFF66"/>
                </a:solidFill>
              </a:rPr>
              <a:t>资料</a:t>
            </a:r>
            <a:r>
              <a:rPr lang="zh-CN" altLang="zh-CN" sz="2800" dirty="0">
                <a:solidFill>
                  <a:srgbClr val="FFFF66"/>
                </a:solidFill>
              </a:rPr>
              <a:t>：月球表面，白天在太阳直射的地方，温度可达127</a:t>
            </a:r>
            <a:r>
              <a:rPr lang="zh-CN" altLang="zh-CN" sz="2800" baseline="30000" dirty="0">
                <a:solidFill>
                  <a:srgbClr val="FFFF66"/>
                </a:solidFill>
              </a:rPr>
              <a:t>0</a:t>
            </a:r>
            <a:r>
              <a:rPr lang="zh-CN" altLang="zh-CN" sz="2800" dirty="0">
                <a:solidFill>
                  <a:srgbClr val="FFFF66"/>
                </a:solidFill>
              </a:rPr>
              <a:t>C，夜晚则降到-</a:t>
            </a:r>
            <a:r>
              <a:rPr lang="zh-CN" altLang="zh-CN" sz="2800" dirty="0">
                <a:solidFill>
                  <a:srgbClr val="FFFF00"/>
                </a:solidFill>
              </a:rPr>
              <a:t>183</a:t>
            </a:r>
            <a:r>
              <a:rPr lang="zh-CN" altLang="zh-CN" sz="2800" baseline="30000" dirty="0">
                <a:solidFill>
                  <a:srgbClr val="FFFF00"/>
                </a:solidFill>
              </a:rPr>
              <a:t>0</a:t>
            </a:r>
            <a:r>
              <a:rPr lang="zh-CN" altLang="zh-CN" sz="2800" dirty="0">
                <a:solidFill>
                  <a:srgbClr val="FFFF00"/>
                </a:solidFill>
              </a:rPr>
              <a:t>C</a:t>
            </a:r>
            <a:r>
              <a:rPr lang="zh-CN" altLang="zh-CN" sz="2800" dirty="0">
                <a:solidFill>
                  <a:srgbClr val="FFFF66"/>
                </a:solidFill>
              </a:rPr>
              <a:t>，这是生活在地球上的人类无法想象的。而地球的昼夜温差要小得多，为什么？</a:t>
            </a:r>
            <a:endParaRPr lang="zh-CN" altLang="zh-CN" dirty="0">
              <a:solidFill>
                <a:srgbClr val="FFFF66"/>
              </a:solidFill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0"/>
            <a:ext cx="31311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/>
              <a:t>活动：第</a:t>
            </a:r>
            <a:r>
              <a:rPr lang="en-US" altLang="zh-CN" sz="3600" dirty="0"/>
              <a:t>29</a:t>
            </a:r>
            <a:r>
              <a:rPr lang="zh-CN" altLang="en-US" sz="3600" dirty="0"/>
              <a:t>页</a:t>
            </a:r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.2 月球表面和地球表面受热过程比较.jp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4939"/>
            <a:ext cx="9144000" cy="49291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87933" y="458428"/>
            <a:ext cx="78001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为什么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月球表面昼夜温差比地球表面剧烈？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4142509" y="2849265"/>
            <a:ext cx="498769" cy="281860"/>
          </a:xfrm>
          <a:prstGeom prst="straightConnector1">
            <a:avLst/>
          </a:prstGeom>
          <a:ln w="31750">
            <a:solidFill>
              <a:srgbClr val="ED5A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853196" y="2536723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defRPr/>
            </a:pPr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散射</a:t>
            </a:r>
            <a:endParaRPr lang="zh-CN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853196" y="1792248"/>
            <a:ext cx="1092877" cy="240567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403497" y="1552211"/>
            <a:ext cx="511488" cy="3046988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大气削弱作用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220691" y="3990106"/>
            <a:ext cx="415636" cy="131618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6740291" y="2286503"/>
            <a:ext cx="511488" cy="3046988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大气保温作用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994073" y="4017309"/>
            <a:ext cx="415636" cy="131618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105993" y="6152397"/>
            <a:ext cx="8793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注意：大气逆辐射白天也有，只是晚上我们感受更深刻。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/>
          <a:srcRect l="16777" t="11649" r="13476" b="16833"/>
          <a:stretch>
            <a:fillRect/>
          </a:stretch>
        </p:blipFill>
        <p:spPr>
          <a:xfrm>
            <a:off x="822960" y="83820"/>
            <a:ext cx="6090285" cy="3510915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9090" y="3883025"/>
            <a:ext cx="846582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、地面增温的主要热源是什么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?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近地面大气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增温的直接热源是什么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?    </a:t>
            </a:r>
            <a:r>
              <a:rPr lang="zh-CN" altLang="en-US" sz="2800" b="1" dirty="0" smtClean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V="1">
            <a:off x="2073593" y="1465993"/>
            <a:ext cx="504825" cy="504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p>
            <a:endParaRPr lang="zh-CN" altLang="en-US"/>
          </a:p>
        </p:txBody>
      </p:sp>
      <p:sp>
        <p:nvSpPr>
          <p:cNvPr id="46" name="AutoShape 37"/>
          <p:cNvSpPr>
            <a:spLocks noChangeArrowheads="1"/>
          </p:cNvSpPr>
          <p:nvPr/>
        </p:nvSpPr>
        <p:spPr bwMode="auto">
          <a:xfrm rot="9030681" flipV="1">
            <a:off x="724535" y="2233295"/>
            <a:ext cx="739140" cy="121285"/>
          </a:xfrm>
          <a:prstGeom prst="rightArrow">
            <a:avLst>
              <a:gd name="adj1" fmla="val 50000"/>
              <a:gd name="adj2" fmla="val 187695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122930" y="4375785"/>
            <a:ext cx="1864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太阳辐射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27650" y="4375785"/>
            <a:ext cx="1831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地面辐射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4970" y="5146040"/>
            <a:ext cx="8354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4、为什么青藏高原是我国太阳辐射能最丰富的地区？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49630" y="5892800"/>
            <a:ext cx="795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你知道青藏高原上牧民的衣服有什么样的特点吗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46" grpId="0" bldLvl="0" animBg="1"/>
      <p:bldP spid="4" grpId="1" animBg="1"/>
      <p:bldP spid="3" grpId="0"/>
      <p:bldP spid="3" grpId="1"/>
      <p:bldP spid="6" grpId="0"/>
      <p:bldP spid="6" grpId="1"/>
      <p:bldP spid="8" grpId="0"/>
      <p:bldP spid="8" grpId="1"/>
      <p:bldP spid="9" grpId="0"/>
      <p:bldP spid="9" grpId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lang="zh-CN" altLang="en-US"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2176</Words>
  <Application>WPS 演示</Application>
  <PresentationFormat>全屏显示(4:3)</PresentationFormat>
  <Paragraphs>297</Paragraphs>
  <Slides>21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1" baseType="lpstr">
      <vt:lpstr>Arial</vt:lpstr>
      <vt:lpstr>宋体</vt:lpstr>
      <vt:lpstr>Wingdings</vt:lpstr>
      <vt:lpstr>华文琥珀</vt:lpstr>
      <vt:lpstr>Times New Roman</vt:lpstr>
      <vt:lpstr>黑体</vt:lpstr>
      <vt:lpstr>Tahoma</vt:lpstr>
      <vt:lpstr>华文新魏</vt:lpstr>
      <vt:lpstr>楷体_GB2312</vt:lpstr>
      <vt:lpstr>隶书</vt:lpstr>
      <vt:lpstr>仿宋_GB2312</vt:lpstr>
      <vt:lpstr>仿宋</vt:lpstr>
      <vt:lpstr>华文细黑</vt:lpstr>
      <vt:lpstr>微软雅黑</vt:lpstr>
      <vt:lpstr>方正姚体</vt:lpstr>
      <vt:lpstr>Calibri</vt:lpstr>
      <vt:lpstr>Arial Unicode MS</vt:lpstr>
      <vt:lpstr>Calibri Light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llr</dc:creator>
  <cp:lastModifiedBy>qhzxqhl</cp:lastModifiedBy>
  <cp:revision>68</cp:revision>
  <dcterms:created xsi:type="dcterms:W3CDTF">2016-10-29T09:39:00Z</dcterms:created>
  <dcterms:modified xsi:type="dcterms:W3CDTF">2019-09-24T01:36:38Z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2052-11.1.0.8986</vt:lpwstr>
  </property>
</Properties>
</file>