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4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BD79-67A9-488F-8D19-B6AC15051B9C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64418-3490-42FD-B044-2B8343CE0B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14A83-2506-4DCE-8EEE-88009EB546AA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9ECB-F96C-4D5D-B049-0E8D433B3F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8E89C-1E27-4FE4-BC5B-1198FADDF5E0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F23CE-7554-4851-B8B7-00C9B36F5D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0104-6E59-4691-B0C4-38507D2D078F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F09F-F27F-44EF-93BB-B2708DED12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43A2-C2F3-4A9C-B535-E76DD1C11385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352C-2326-4276-A1E6-4C0AA6C9B8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FAECC-11AD-4334-9329-E69AEC606B79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8C3B-5C3C-47B8-94E8-74F64E301E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3F2F-220B-4579-9B73-F9F1703C5633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292E-7687-475F-8FA5-C3C3D8C3BF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644F3-E378-47CB-92A3-25FF5EE7BB78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CBD6-534B-4B4A-B4FD-38E8B2EACF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612F-ED2E-49FF-A00F-B795D94016CF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6C7E-D0CA-4BF9-A0E1-D5415B1D31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EFFA-7A33-4AAE-B5EC-379D279F30BC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F3C14-BA49-4129-886F-CD64B6A7B9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73FD-379E-42C2-A545-141F97D72F89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D3C7-C713-44A0-A596-B04E5BC1EA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018AB5-C5B4-4DB7-A99D-5DAC6E665E29}" type="datetimeFigureOut">
              <a:rPr lang="zh-CN" altLang="en-US"/>
              <a:pPr>
                <a:defRPr/>
              </a:pPr>
              <a:t>2019-10-09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CB44A2-FCB6-4BA4-B701-54B1D357C0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922338"/>
          </a:xfrm>
        </p:spPr>
        <p:txBody>
          <a:bodyPr/>
          <a:lstStyle/>
          <a:p>
            <a:pPr eaLnBrk="1" hangingPunct="1"/>
            <a:r>
              <a:rPr lang="zh-CN" altLang="en-US" sz="4800" b="1" smtClean="0">
                <a:latin typeface="黑体" pitchFamily="49" charset="-122"/>
                <a:ea typeface="黑体" pitchFamily="49" charset="-122"/>
              </a:rPr>
              <a:t>复习重点词句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50825" y="1341438"/>
            <a:ext cx="8893175" cy="530066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zh-CN" altLang="en-US" smtClean="0"/>
              <a:t>皆</a:t>
            </a:r>
            <a:r>
              <a:rPr lang="zh-CN" altLang="en-US" b="1" smtClean="0">
                <a:solidFill>
                  <a:srgbClr val="FF0000"/>
                </a:solidFill>
              </a:rPr>
              <a:t>沉</a:t>
            </a:r>
            <a:r>
              <a:rPr lang="zh-CN" altLang="en-US" smtClean="0"/>
              <a:t>船，破釜甑</a:t>
            </a: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zh-CN" altLang="zh-CN" smtClean="0"/>
              <a:t>项王军</a:t>
            </a:r>
            <a:r>
              <a:rPr lang="zh-CN" altLang="zh-CN" b="1" smtClean="0">
                <a:solidFill>
                  <a:srgbClr val="FF0000"/>
                </a:solidFill>
              </a:rPr>
              <a:t>壁</a:t>
            </a:r>
            <a:r>
              <a:rPr lang="zh-CN" altLang="zh-CN" smtClean="0"/>
              <a:t>垓下</a:t>
            </a: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zh-CN" altLang="zh-CN" smtClean="0"/>
              <a:t>项王大呼驰下，汉军皆</a:t>
            </a:r>
            <a:r>
              <a:rPr lang="zh-CN" altLang="zh-CN" b="1" smtClean="0">
                <a:solidFill>
                  <a:srgbClr val="FF0000"/>
                </a:solidFill>
              </a:rPr>
              <a:t>披靡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zh-CN" altLang="zh-CN" smtClean="0"/>
              <a:t>项王身亦</a:t>
            </a:r>
            <a:r>
              <a:rPr lang="zh-CN" altLang="zh-CN" b="1" smtClean="0">
                <a:solidFill>
                  <a:srgbClr val="FF0000"/>
                </a:solidFill>
              </a:rPr>
              <a:t>被</a:t>
            </a:r>
            <a:r>
              <a:rPr lang="zh-CN" altLang="zh-CN" smtClean="0"/>
              <a:t>十馀创</a:t>
            </a: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zh-CN" altLang="zh-CN" smtClean="0"/>
              <a:t>吾闻汉</a:t>
            </a:r>
            <a:r>
              <a:rPr lang="zh-CN" altLang="zh-CN" b="1" smtClean="0">
                <a:solidFill>
                  <a:srgbClr val="FF0000"/>
                </a:solidFill>
              </a:rPr>
              <a:t>购</a:t>
            </a:r>
            <a:r>
              <a:rPr lang="zh-CN" altLang="zh-CN" smtClean="0"/>
              <a:t>我头千金</a:t>
            </a:r>
            <a:endParaRPr lang="zh-CN" altLang="en-US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circleNumDbPlain"/>
              <a:defRPr/>
            </a:pPr>
            <a:r>
              <a:rPr lang="zh-CN" altLang="en-US" smtClean="0"/>
              <a:t>诸侯军救巨鹿下者十余壁</a:t>
            </a: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circleNumDbPlain"/>
              <a:defRPr/>
            </a:pPr>
            <a:r>
              <a:rPr lang="zh-CN" altLang="en-US" smtClean="0"/>
              <a:t>麾下壮士骑从者八百余人</a:t>
            </a:r>
            <a:endParaRPr lang="en-US" altLang="zh-CN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circleNumDbPlain"/>
              <a:defRPr/>
            </a:pPr>
            <a:r>
              <a:rPr lang="zh-CN" altLang="zh-CN" smtClean="0"/>
              <a:t>汉骑追者数千人</a:t>
            </a:r>
            <a:endParaRPr lang="zh-CN" altLang="en-US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circleNumDbPlain"/>
              <a:defRPr/>
            </a:pPr>
            <a:r>
              <a:rPr lang="zh-CN" altLang="en-US" smtClean="0"/>
              <a:t>骑能属者百余人耳 </a:t>
            </a:r>
            <a:endParaRPr lang="en-US" altLang="zh-CN" smtClean="0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4932363" y="3573463"/>
            <a:ext cx="3887787" cy="1223962"/>
          </a:xfrm>
          <a:prstGeom prst="wedgeEllipseCallout">
            <a:avLst>
              <a:gd name="adj1" fmla="val -39792"/>
              <a:gd name="adj2" fmla="val 816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CN" altLang="en-US" sz="2800" b="1">
                <a:solidFill>
                  <a:schemeClr val="bg1"/>
                </a:solidFill>
              </a:rPr>
              <a:t>这些句子有什么共同特征？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32770"/>
          <p:cNvSpPr txBox="1">
            <a:spLocks noChangeArrowheads="1"/>
          </p:cNvSpPr>
          <p:nvPr/>
        </p:nvSpPr>
        <p:spPr bwMode="auto">
          <a:xfrm>
            <a:off x="468313" y="1217613"/>
            <a:ext cx="8156575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“《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史记</a:t>
            </a: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》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一百三十篇中，以</a:t>
            </a: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《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项羽本纪</a:t>
            </a: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》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为最。而</a:t>
            </a: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《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项羽本纪</a:t>
            </a:r>
            <a:r>
              <a:rPr lang="en-US" altLang="zh-CN" sz="4000" b="1">
                <a:solidFill>
                  <a:srgbClr val="000000"/>
                </a:solidFill>
                <a:latin typeface="宋体" charset="-122"/>
              </a:rPr>
              <a:t>》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中，又以</a:t>
            </a:r>
            <a:r>
              <a:rPr lang="zh-CN" altLang="en-US" sz="4000" b="1">
                <a:solidFill>
                  <a:schemeClr val="accent2"/>
                </a:solidFill>
                <a:latin typeface="宋体" charset="-122"/>
              </a:rPr>
              <a:t>巨鹿之战、</a:t>
            </a:r>
            <a:r>
              <a:rPr lang="zh-CN" altLang="en-US" sz="4000" b="1">
                <a:latin typeface="宋体" charset="-122"/>
              </a:rPr>
              <a:t>鸿门之宴、</a:t>
            </a:r>
            <a:r>
              <a:rPr lang="zh-CN" altLang="en-US" sz="4000" b="1">
                <a:solidFill>
                  <a:schemeClr val="accent2"/>
                </a:solidFill>
                <a:latin typeface="宋体" charset="-122"/>
              </a:rPr>
              <a:t>垓下之会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为最。反复诵观，可歌可泣在此数端耳。”</a:t>
            </a:r>
            <a:br>
              <a:rPr lang="zh-CN" altLang="en-US" sz="4000" b="1">
                <a:solidFill>
                  <a:srgbClr val="000000"/>
                </a:solidFill>
                <a:latin typeface="宋体" charset="-122"/>
              </a:rPr>
            </a:b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     </a:t>
            </a:r>
            <a:r>
              <a:rPr lang="en-US" altLang="zh-CN" sz="2400" b="1">
                <a:solidFill>
                  <a:srgbClr val="000000"/>
                </a:solidFill>
                <a:latin typeface="宋体" charset="-122"/>
              </a:rPr>
              <a:t>-----</a:t>
            </a:r>
            <a:r>
              <a:rPr lang="zh-CN" altLang="en-US" sz="2400" b="1">
                <a:solidFill>
                  <a:srgbClr val="000000"/>
                </a:solidFill>
                <a:latin typeface="宋体" charset="-122"/>
              </a:rPr>
              <a:t>清代文人画家</a:t>
            </a:r>
            <a:r>
              <a:rPr lang="en-US" altLang="zh-CN" sz="2400" b="1">
                <a:solidFill>
                  <a:srgbClr val="000000"/>
                </a:solidFill>
                <a:latin typeface="宋体" charset="-122"/>
              </a:rPr>
              <a:t>“</a:t>
            </a:r>
            <a:r>
              <a:rPr lang="zh-CN" altLang="en-US" sz="2400" b="1">
                <a:solidFill>
                  <a:srgbClr val="000000"/>
                </a:solidFill>
                <a:latin typeface="宋体" charset="-122"/>
              </a:rPr>
              <a:t>扬州八怪</a:t>
            </a:r>
            <a:r>
              <a:rPr lang="en-US" altLang="zh-CN" sz="2400" b="1">
                <a:solidFill>
                  <a:srgbClr val="000000"/>
                </a:solidFill>
                <a:latin typeface="宋体" charset="-122"/>
              </a:rPr>
              <a:t>”</a:t>
            </a:r>
            <a:r>
              <a:rPr lang="zh-CN" altLang="en-US" sz="2400" b="1">
                <a:solidFill>
                  <a:srgbClr val="000000"/>
                </a:solidFill>
                <a:latin typeface="宋体" charset="-122"/>
              </a:rPr>
              <a:t>之一</a:t>
            </a:r>
            <a:r>
              <a:rPr lang="zh-CN" altLang="en-US" sz="4000" b="1">
                <a:solidFill>
                  <a:srgbClr val="000000"/>
                </a:solidFill>
                <a:latin typeface="宋体" charset="-122"/>
              </a:rPr>
              <a:t>郑板桥</a:t>
            </a:r>
            <a:r>
              <a:rPr lang="zh-CN" altLang="en-US" sz="3600" b="1">
                <a:solidFill>
                  <a:srgbClr val="000000"/>
                </a:solidFill>
                <a:latin typeface="宋体" charset="-122"/>
              </a:rPr>
              <a:t/>
            </a:r>
            <a:br>
              <a:rPr lang="zh-CN" altLang="en-US" sz="3600" b="1">
                <a:solidFill>
                  <a:srgbClr val="000000"/>
                </a:solidFill>
                <a:latin typeface="宋体" charset="-122"/>
              </a:rPr>
            </a:br>
            <a:endParaRPr lang="zh-CN" altLang="en-US" sz="3600" b="1">
              <a:solidFill>
                <a:srgbClr val="000000"/>
              </a:solidFill>
              <a:latin typeface="宋体" charset="-122"/>
            </a:endParaRPr>
          </a:p>
        </p:txBody>
      </p:sp>
      <p:sp>
        <p:nvSpPr>
          <p:cNvPr id="14338" name="日期占位符 1"/>
          <p:cNvSpPr txBox="1">
            <a:spLocks noGrp="1" noChangeArrowheads="1"/>
          </p:cNvSpPr>
          <p:nvPr/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endParaRPr lang="zh-CN" altLang="en-US" sz="1400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ctrTitle" idx="4294967295"/>
          </p:nvPr>
        </p:nvSpPr>
        <p:spPr>
          <a:xfrm>
            <a:off x="684213" y="1557338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sz="5400" b="1" smtClean="0">
                <a:solidFill>
                  <a:srgbClr val="A50021"/>
                </a:solidFill>
                <a:latin typeface="黑体" pitchFamily="49" charset="-122"/>
                <a:ea typeface="黑体" pitchFamily="49" charset="-122"/>
              </a:rPr>
              <a:t>成败项羽</a:t>
            </a:r>
            <a:r>
              <a:rPr lang="zh-CN" altLang="en-US" smtClean="0"/>
              <a:t>  </a:t>
            </a:r>
          </a:p>
        </p:txBody>
      </p:sp>
      <p:sp>
        <p:nvSpPr>
          <p:cNvPr id="15362" name="Rectangle 6"/>
          <p:cNvSpPr>
            <a:spLocks/>
          </p:cNvSpPr>
          <p:nvPr/>
        </p:nvSpPr>
        <p:spPr bwMode="auto">
          <a:xfrm>
            <a:off x="611188" y="3500438"/>
            <a:ext cx="8532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latin typeface="楷体" pitchFamily="49" charset="-122"/>
                <a:ea typeface="楷体" pitchFamily="49" charset="-122"/>
              </a:rPr>
              <a:t>——“</a:t>
            </a:r>
            <a:r>
              <a:rPr lang="zh-CN" altLang="en-US" sz="3200" b="1">
                <a:latin typeface="Calibri" pitchFamily="34" charset="0"/>
                <a:ea typeface="楷体" pitchFamily="49" charset="-122"/>
              </a:rPr>
              <a:t>巨鹿之战</a:t>
            </a:r>
            <a:r>
              <a:rPr lang="zh-CN" altLang="en-US" sz="3200" b="1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en-US" sz="3200" b="1">
                <a:latin typeface="Calibri" pitchFamily="34" charset="0"/>
                <a:ea typeface="楷体" pitchFamily="49" charset="-122"/>
              </a:rPr>
              <a:t>与</a:t>
            </a:r>
            <a:r>
              <a:rPr lang="zh-CN" altLang="en-US" sz="3200" b="1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en-US" sz="3200" b="1">
                <a:latin typeface="Calibri" pitchFamily="34" charset="0"/>
                <a:ea typeface="楷体" pitchFamily="49" charset="-122"/>
              </a:rPr>
              <a:t>垓下之战</a:t>
            </a:r>
            <a:r>
              <a:rPr lang="zh-CN" altLang="en-US" sz="3200" b="1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en-US" sz="3200" b="1">
                <a:latin typeface="Calibri" pitchFamily="34" charset="0"/>
                <a:ea typeface="楷体" pitchFamily="49" charset="-122"/>
              </a:rPr>
              <a:t>的比较阅读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>
                <a:ea typeface="黑体" pitchFamily="49" charset="-122"/>
              </a:rPr>
              <a:t>探究思考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项羽生命中最重要的这两场战役有什么共同之处？（可以从双方形势、将领等方面思考）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476375" y="3789363"/>
            <a:ext cx="6911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A50021"/>
                </a:solidFill>
                <a:ea typeface="华文新魏" pitchFamily="2" charset="-122"/>
              </a:rPr>
              <a:t>战争最终结果是一胜一负，相同之中又有什么不同之处？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692150"/>
            <a:ext cx="8351838" cy="2160588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韩信对项羽的评价</a:t>
            </a:r>
          </a:p>
          <a:p>
            <a:pPr eaLnBrk="1" hangingPunct="1"/>
            <a:r>
              <a:rPr lang="zh-CN" altLang="en-US" b="1" smtClean="0">
                <a:solidFill>
                  <a:srgbClr val="000000"/>
                </a:solidFill>
              </a:rPr>
              <a:t>      “项王见人恭敬慈爱，言语呕呕</a:t>
            </a:r>
            <a:r>
              <a:rPr lang="en-US" altLang="zh-CN" b="1" smtClean="0">
                <a:solidFill>
                  <a:srgbClr val="000000"/>
                </a:solidFill>
              </a:rPr>
              <a:t>(xū)</a:t>
            </a:r>
            <a:r>
              <a:rPr lang="zh-CN" altLang="en-US" b="1" smtClean="0">
                <a:solidFill>
                  <a:srgbClr val="000000"/>
                </a:solidFill>
              </a:rPr>
              <a:t>，人有疾病，涕泣分食饮。”</a:t>
            </a: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3284538"/>
            <a:ext cx="8135937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00"/>
                </a:solidFill>
              </a:rPr>
              <a:t>项羽召黥</a:t>
            </a:r>
            <a:r>
              <a:rPr lang="en-US" altLang="zh-CN" sz="3200" b="1">
                <a:solidFill>
                  <a:srgbClr val="000000"/>
                </a:solidFill>
              </a:rPr>
              <a:t>(qíng)</a:t>
            </a:r>
            <a:r>
              <a:rPr lang="zh-CN" altLang="en-US" sz="3200" b="1">
                <a:solidFill>
                  <a:srgbClr val="000000"/>
                </a:solidFill>
              </a:rPr>
              <a:t>布、蒲将军计曰：“秦吏卒尚众，其心不服，至关中不听，事必危，</a:t>
            </a:r>
            <a:r>
              <a:rPr lang="zh-CN" altLang="en-US" sz="3200" b="1">
                <a:solidFill>
                  <a:srgbClr val="FF0000"/>
                </a:solidFill>
              </a:rPr>
              <a:t>不如击杀之</a:t>
            </a:r>
            <a:r>
              <a:rPr lang="zh-CN" altLang="en-US" sz="3200" b="1">
                <a:solidFill>
                  <a:srgbClr val="000000"/>
                </a:solidFill>
              </a:rPr>
              <a:t>，而独与章邯、长史欣、都尉翳（</a:t>
            </a:r>
            <a:r>
              <a:rPr lang="en-US" altLang="zh-CN" sz="3200" b="1">
                <a:solidFill>
                  <a:srgbClr val="000000"/>
                </a:solidFill>
              </a:rPr>
              <a:t>yì</a:t>
            </a:r>
            <a:r>
              <a:rPr lang="zh-CN" altLang="en-US" sz="3200" b="1">
                <a:solidFill>
                  <a:srgbClr val="000000"/>
                </a:solidFill>
              </a:rPr>
              <a:t>）入秦。”</a:t>
            </a:r>
            <a:r>
              <a:rPr lang="zh-CN" altLang="en-US" sz="3200" b="1">
                <a:solidFill>
                  <a:srgbClr val="FF0000"/>
                </a:solidFill>
              </a:rPr>
              <a:t>于是楚军夜击</a:t>
            </a:r>
            <a:r>
              <a:rPr lang="en-US" altLang="zh-CN" sz="3200" b="1">
                <a:solidFill>
                  <a:srgbClr val="FF0000"/>
                </a:solidFill>
              </a:rPr>
              <a:t>,</a:t>
            </a:r>
            <a:r>
              <a:rPr lang="zh-CN" altLang="en-US" sz="3200" b="1">
                <a:solidFill>
                  <a:srgbClr val="FF0000"/>
                </a:solidFill>
              </a:rPr>
              <a:t>坑秦卒二十余万人新安城南</a:t>
            </a:r>
            <a:r>
              <a:rPr lang="zh-CN" altLang="en-US" sz="3200" b="1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想见其为人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solidFill>
                  <a:schemeClr val="hlink"/>
                </a:solidFill>
              </a:rPr>
              <a:t>结合课堂分析的项羽形象</a:t>
            </a:r>
            <a:r>
              <a:rPr lang="zh-CN" altLang="en-US" smtClean="0"/>
              <a:t>，仿写：</a:t>
            </a:r>
          </a:p>
          <a:p>
            <a:pPr eaLnBrk="1" hangingPunct="1"/>
            <a:r>
              <a:rPr lang="zh-CN" altLang="en-US" smtClean="0"/>
              <a:t>读“巨鹿之战”，</a:t>
            </a:r>
            <a:r>
              <a:rPr lang="zh-CN" altLang="en-US" b="1" smtClean="0">
                <a:solidFill>
                  <a:srgbClr val="A50021"/>
                </a:solidFill>
              </a:rPr>
              <a:t>想见其</a:t>
            </a:r>
            <a:r>
              <a:rPr lang="zh-CN" altLang="en-US" smtClean="0"/>
              <a:t>长驱北上、势如破竹的勇猛无畏，</a:t>
            </a:r>
            <a:r>
              <a:rPr lang="zh-CN" altLang="en-US" b="1" smtClean="0">
                <a:solidFill>
                  <a:srgbClr val="A50021"/>
                </a:solidFill>
              </a:rPr>
              <a:t>每每使人</a:t>
            </a:r>
            <a:r>
              <a:rPr lang="zh-CN" altLang="en-US" smtClean="0"/>
              <a:t>击节称叹。</a:t>
            </a:r>
          </a:p>
          <a:p>
            <a:pPr eaLnBrk="1" hangingPunct="1"/>
            <a:r>
              <a:rPr lang="zh-CN" altLang="en-US" smtClean="0"/>
              <a:t>读“霸王别姬”，</a:t>
            </a:r>
            <a:r>
              <a:rPr lang="zh-CN" altLang="en-US" b="1" smtClean="0">
                <a:solidFill>
                  <a:srgbClr val="A50021"/>
                </a:solidFill>
              </a:rPr>
              <a:t>想见其</a:t>
            </a:r>
            <a:r>
              <a:rPr lang="zh-CN" altLang="en-US" smtClean="0"/>
              <a:t>挥别美人、仗剑悲歌的侠骨柔情，</a:t>
            </a:r>
            <a:r>
              <a:rPr lang="zh-CN" altLang="en-US" b="1" smtClean="0">
                <a:solidFill>
                  <a:srgbClr val="A50021"/>
                </a:solidFill>
              </a:rPr>
              <a:t>每每使人</a:t>
            </a:r>
            <a:r>
              <a:rPr lang="zh-CN" altLang="en-US" smtClean="0"/>
              <a:t>神情凝重。</a:t>
            </a:r>
          </a:p>
          <a:p>
            <a:pPr eaLnBrk="1" hangingPunct="1"/>
            <a:r>
              <a:rPr lang="zh-CN" altLang="en-US" smtClean="0"/>
              <a:t>读“东城快战”，</a:t>
            </a:r>
            <a:r>
              <a:rPr lang="en-US" altLang="zh-CN" smtClean="0"/>
              <a:t>_______________________</a:t>
            </a:r>
          </a:p>
          <a:p>
            <a:pPr eaLnBrk="1" hangingPunct="1"/>
            <a:r>
              <a:rPr lang="zh-CN" altLang="en-US" smtClean="0"/>
              <a:t>读“乌江自刎”， </a:t>
            </a:r>
            <a:r>
              <a:rPr lang="en-US" altLang="zh-CN" smtClean="0"/>
              <a:t>_______________________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419</Words>
  <Application>Microsoft Office PowerPoint</Application>
  <PresentationFormat>全屏显示(4:3)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Calibri</vt:lpstr>
      <vt:lpstr>黑体</vt:lpstr>
      <vt:lpstr>楷体</vt:lpstr>
      <vt:lpstr>华文新魏</vt:lpstr>
      <vt:lpstr>Office 主题</vt:lpstr>
      <vt:lpstr>复习重点词句</vt:lpstr>
      <vt:lpstr>幻灯片 2</vt:lpstr>
      <vt:lpstr>成败项羽  </vt:lpstr>
      <vt:lpstr>探究思考</vt:lpstr>
      <vt:lpstr>幻灯片 5</vt:lpstr>
      <vt:lpstr>想见其为人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shm</cp:lastModifiedBy>
  <cp:revision>15</cp:revision>
  <dcterms:created xsi:type="dcterms:W3CDTF">2019-10-06T10:40:49Z</dcterms:created>
  <dcterms:modified xsi:type="dcterms:W3CDTF">2019-10-09T01:15:19Z</dcterms:modified>
</cp:coreProperties>
</file>