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307" r:id="rId4"/>
    <p:sldId id="292" r:id="rId5"/>
    <p:sldId id="308" r:id="rId6"/>
    <p:sldId id="327" r:id="rId7"/>
    <p:sldId id="329" r:id="rId8"/>
    <p:sldId id="377" r:id="rId9"/>
    <p:sldId id="328" r:id="rId10"/>
    <p:sldId id="321" r:id="rId11"/>
    <p:sldId id="325" r:id="rId12"/>
    <p:sldId id="326" r:id="rId13"/>
    <p:sldId id="362" r:id="rId14"/>
    <p:sldId id="346" r:id="rId15"/>
    <p:sldId id="350" r:id="rId16"/>
    <p:sldId id="349" r:id="rId17"/>
    <p:sldId id="348" r:id="rId1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7A3738"/>
    <a:srgbClr val="FF3300"/>
    <a:srgbClr val="CC33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126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2"/>
          </p:nvPr>
        </p:nvSpPr>
        <p:spPr>
          <a:xfrm>
            <a:off x="457200" y="6356351"/>
            <a:ext cx="2133600" cy="365125"/>
          </a:xfrm>
          <a:prstGeom prst="rect">
            <a:avLst/>
          </a:prstGeom>
        </p:spPr>
        <p:txBody>
          <a:bodyPr/>
          <a:lstStyle>
            <a:lvl1pPr>
              <a:defRPr/>
            </a:lvl1pPr>
          </a:lstStyle>
          <a:p>
            <a:pPr eaLnBrk="0" fontAlgn="base" hangingPunct="0">
              <a:spcBef>
                <a:spcPct val="0"/>
              </a:spcBef>
              <a:spcAft>
                <a:spcPct val="0"/>
              </a:spcAft>
              <a:defRPr/>
            </a:pPr>
            <a:endParaRPr lang="zh-CN" altLang="en-US"/>
          </a:p>
        </p:txBody>
      </p:sp>
      <p:sp>
        <p:nvSpPr>
          <p:cNvPr id="5" name="页脚占位符 4"/>
          <p:cNvSpPr>
            <a:spLocks noGrp="1"/>
          </p:cNvSpPr>
          <p:nvPr>
            <p:ph type="ftr" sz="quarter" idx="3"/>
          </p:nvPr>
        </p:nvSpPr>
        <p:spPr>
          <a:xfrm>
            <a:off x="3124200" y="6356351"/>
            <a:ext cx="2895600" cy="365125"/>
          </a:xfrm>
          <a:prstGeom prst="rect">
            <a:avLst/>
          </a:prstGeom>
        </p:spPr>
        <p:txBody>
          <a:bodyPr/>
          <a:lstStyle>
            <a:lvl1pPr>
              <a:defRPr/>
            </a:lvl1pPr>
          </a:lstStyle>
          <a:p>
            <a:pPr eaLnBrk="0" fontAlgn="base" hangingPunct="0">
              <a:spcBef>
                <a:spcPct val="0"/>
              </a:spcBef>
              <a:spcAft>
                <a:spcPct val="0"/>
              </a:spcAft>
              <a:defRPr/>
            </a:pPr>
            <a:endParaRPr lang="zh-CN" altLang="en-US"/>
          </a:p>
        </p:txBody>
      </p:sp>
      <p:sp>
        <p:nvSpPr>
          <p:cNvPr id="6" name="灯片编号占位符 5"/>
          <p:cNvSpPr>
            <a:spLocks noGrp="1"/>
          </p:cNvSpPr>
          <p:nvPr>
            <p:ph type="sldNum" sz="quarter" idx="4"/>
          </p:nvPr>
        </p:nvSpPr>
        <p:spPr>
          <a:xfrm>
            <a:off x="6553200" y="6356351"/>
            <a:ext cx="2133600" cy="365125"/>
          </a:xfrm>
          <a:prstGeom prst="rect">
            <a:avLst/>
          </a:prstGeom>
        </p:spPr>
        <p:txBody>
          <a:bodyPr/>
          <a:lstStyle/>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a:prstGeom prst="rect">
            <a:avLst/>
          </a:prstGeom>
        </p:spPr>
        <p:txBody>
          <a:bodyPr anchor="t"/>
          <a:lstStyle>
            <a:lvl1pPr algn="l">
              <a:defRPr sz="3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2"/>
          </p:nvPr>
        </p:nvSpPr>
        <p:spPr>
          <a:xfrm>
            <a:off x="457200" y="6356351"/>
            <a:ext cx="2133600" cy="365125"/>
          </a:xfrm>
          <a:prstGeom prst="rect">
            <a:avLst/>
          </a:prstGeom>
        </p:spPr>
        <p:txBody>
          <a:bodyPr/>
          <a:lstStyle>
            <a:lvl1pPr>
              <a:defRPr/>
            </a:lvl1pPr>
          </a:lstStyle>
          <a:p>
            <a:pPr eaLnBrk="0" fontAlgn="base" hangingPunct="0">
              <a:spcBef>
                <a:spcPct val="0"/>
              </a:spcBef>
              <a:spcAft>
                <a:spcPct val="0"/>
              </a:spcAft>
              <a:defRPr/>
            </a:pPr>
            <a:endParaRPr lang="zh-CN" altLang="en-US"/>
          </a:p>
        </p:txBody>
      </p:sp>
      <p:sp>
        <p:nvSpPr>
          <p:cNvPr id="5" name="页脚占位符 4"/>
          <p:cNvSpPr>
            <a:spLocks noGrp="1"/>
          </p:cNvSpPr>
          <p:nvPr>
            <p:ph type="ftr" sz="quarter" idx="3"/>
          </p:nvPr>
        </p:nvSpPr>
        <p:spPr>
          <a:xfrm>
            <a:off x="3124200" y="6356351"/>
            <a:ext cx="2895600" cy="365125"/>
          </a:xfrm>
          <a:prstGeom prst="rect">
            <a:avLst/>
          </a:prstGeom>
        </p:spPr>
        <p:txBody>
          <a:bodyPr/>
          <a:lstStyle>
            <a:lvl1pPr>
              <a:defRPr/>
            </a:lvl1pPr>
          </a:lstStyle>
          <a:p>
            <a:pPr eaLnBrk="0" fontAlgn="base" hangingPunct="0">
              <a:spcBef>
                <a:spcPct val="0"/>
              </a:spcBef>
              <a:spcAft>
                <a:spcPct val="0"/>
              </a:spcAft>
              <a:defRPr/>
            </a:pPr>
            <a:endParaRPr lang="zh-CN" altLang="en-US"/>
          </a:p>
        </p:txBody>
      </p:sp>
      <p:sp>
        <p:nvSpPr>
          <p:cNvPr id="6" name="灯片编号占位符 5"/>
          <p:cNvSpPr>
            <a:spLocks noGrp="1"/>
          </p:cNvSpPr>
          <p:nvPr>
            <p:ph type="sldNum" sz="quarter" idx="4"/>
          </p:nvPr>
        </p:nvSpPr>
        <p:spPr>
          <a:xfrm>
            <a:off x="6553200" y="6356351"/>
            <a:ext cx="2133600" cy="365125"/>
          </a:xfrm>
          <a:prstGeom prst="rect">
            <a:avLst/>
          </a:prstGeom>
        </p:spPr>
        <p:txBody>
          <a:bodyPr/>
          <a:lstStyle/>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600201"/>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8200" y="1600201"/>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2" name="日期占位符 4"/>
          <p:cNvSpPr>
            <a:spLocks noGrp="1"/>
          </p:cNvSpPr>
          <p:nvPr>
            <p:ph type="dt" sz="half" idx="12"/>
          </p:nvPr>
        </p:nvSpPr>
        <p:spPr>
          <a:xfrm>
            <a:off x="457200" y="6356351"/>
            <a:ext cx="2133600" cy="365125"/>
          </a:xfrm>
          <a:prstGeom prst="rect">
            <a:avLst/>
          </a:prstGeom>
        </p:spPr>
        <p:txBody>
          <a:bodyPr/>
          <a:lstStyle>
            <a:lvl1pPr>
              <a:defRPr/>
            </a:lvl1pPr>
          </a:lstStyle>
          <a:p>
            <a:pPr eaLnBrk="0" fontAlgn="base" hangingPunct="0">
              <a:spcBef>
                <a:spcPct val="0"/>
              </a:spcBef>
              <a:spcAft>
                <a:spcPct val="0"/>
              </a:spcAft>
              <a:defRPr/>
            </a:pPr>
            <a:endParaRPr lang="zh-CN" altLang="en-US"/>
          </a:p>
        </p:txBody>
      </p:sp>
      <p:sp>
        <p:nvSpPr>
          <p:cNvPr id="5" name="页脚占位符 5"/>
          <p:cNvSpPr>
            <a:spLocks noGrp="1"/>
          </p:cNvSpPr>
          <p:nvPr>
            <p:ph type="ftr" sz="quarter" idx="3"/>
          </p:nvPr>
        </p:nvSpPr>
        <p:spPr>
          <a:xfrm>
            <a:off x="3124200" y="6356351"/>
            <a:ext cx="2895600" cy="365125"/>
          </a:xfrm>
          <a:prstGeom prst="rect">
            <a:avLst/>
          </a:prstGeom>
        </p:spPr>
        <p:txBody>
          <a:bodyPr/>
          <a:lstStyle>
            <a:lvl1pPr>
              <a:defRPr/>
            </a:lvl1pPr>
          </a:lstStyle>
          <a:p>
            <a:pPr eaLnBrk="0" fontAlgn="base" hangingPunct="0">
              <a:spcBef>
                <a:spcPct val="0"/>
              </a:spcBef>
              <a:spcAft>
                <a:spcPct val="0"/>
              </a:spcAft>
              <a:defRPr/>
            </a:pPr>
            <a:endParaRPr lang="zh-CN" altLang="en-US"/>
          </a:p>
        </p:txBody>
      </p:sp>
      <p:sp>
        <p:nvSpPr>
          <p:cNvPr id="6" name="灯片编号占位符 6"/>
          <p:cNvSpPr>
            <a:spLocks noGrp="1"/>
          </p:cNvSpPr>
          <p:nvPr>
            <p:ph type="sldNum" sz="quarter" idx="4"/>
          </p:nvPr>
        </p:nvSpPr>
        <p:spPr>
          <a:xfrm>
            <a:off x="6553200" y="6356351"/>
            <a:ext cx="2133600" cy="365125"/>
          </a:xfrm>
          <a:prstGeom prst="rect">
            <a:avLst/>
          </a:prstGeom>
        </p:spPr>
        <p:txBody>
          <a:bodyPr/>
          <a:lstStyle/>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2"/>
          </p:nvPr>
        </p:nvSpPr>
        <p:spPr>
          <a:xfrm>
            <a:off x="457200" y="6356351"/>
            <a:ext cx="2133600" cy="365125"/>
          </a:xfrm>
          <a:prstGeom prst="rect">
            <a:avLst/>
          </a:prstGeom>
        </p:spPr>
        <p:txBody>
          <a:bodyPr/>
          <a:lstStyle>
            <a:lvl1pPr>
              <a:defRPr/>
            </a:lvl1pPr>
          </a:lstStyle>
          <a:p>
            <a:pPr eaLnBrk="0" fontAlgn="base" hangingPunct="0">
              <a:spcBef>
                <a:spcPct val="0"/>
              </a:spcBef>
              <a:spcAft>
                <a:spcPct val="0"/>
              </a:spcAft>
              <a:defRPr/>
            </a:pPr>
            <a:endParaRPr lang="zh-CN" altLang="en-US"/>
          </a:p>
        </p:txBody>
      </p:sp>
      <p:sp>
        <p:nvSpPr>
          <p:cNvPr id="4" name="页脚占位符 3"/>
          <p:cNvSpPr>
            <a:spLocks noGrp="1"/>
          </p:cNvSpPr>
          <p:nvPr>
            <p:ph type="ftr" sz="quarter" idx="3"/>
          </p:nvPr>
        </p:nvSpPr>
        <p:spPr>
          <a:xfrm>
            <a:off x="3124200" y="6356351"/>
            <a:ext cx="2895600" cy="365125"/>
          </a:xfrm>
          <a:prstGeom prst="rect">
            <a:avLst/>
          </a:prstGeom>
        </p:spPr>
        <p:txBody>
          <a:bodyPr/>
          <a:lstStyle>
            <a:lvl1pPr>
              <a:defRPr/>
            </a:lvl1pPr>
          </a:lstStyle>
          <a:p>
            <a:pPr eaLnBrk="0" fontAlgn="base" hangingPunct="0">
              <a:spcBef>
                <a:spcPct val="0"/>
              </a:spcBef>
              <a:spcAft>
                <a:spcPct val="0"/>
              </a:spcAft>
              <a:defRPr/>
            </a:pPr>
            <a:endParaRPr lang="zh-CN" altLang="en-US"/>
          </a:p>
        </p:txBody>
      </p:sp>
      <p:sp>
        <p:nvSpPr>
          <p:cNvPr id="5" name="灯片编号占位符 4"/>
          <p:cNvSpPr>
            <a:spLocks noGrp="1"/>
          </p:cNvSpPr>
          <p:nvPr>
            <p:ph type="sldNum" sz="quarter" idx="4"/>
          </p:nvPr>
        </p:nvSpPr>
        <p:spPr>
          <a:xfrm>
            <a:off x="6553200" y="6356351"/>
            <a:ext cx="2133600" cy="365125"/>
          </a:xfrm>
          <a:prstGeom prst="rect">
            <a:avLst/>
          </a:prstGeom>
        </p:spPr>
        <p:txBody>
          <a:bodyPr/>
          <a:lstStyle/>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2"/>
          </p:nvPr>
        </p:nvSpPr>
        <p:spPr>
          <a:xfrm>
            <a:off x="457200" y="6356351"/>
            <a:ext cx="2133600" cy="365125"/>
          </a:xfrm>
          <a:prstGeom prst="rect">
            <a:avLst/>
          </a:prstGeom>
        </p:spPr>
        <p:txBody>
          <a:bodyPr/>
          <a:lstStyle>
            <a:lvl1pPr>
              <a:defRPr/>
            </a:lvl1pPr>
          </a:lstStyle>
          <a:p>
            <a:pPr eaLnBrk="0" fontAlgn="base" hangingPunct="0">
              <a:spcBef>
                <a:spcPct val="0"/>
              </a:spcBef>
              <a:spcAft>
                <a:spcPct val="0"/>
              </a:spcAft>
              <a:defRPr/>
            </a:pPr>
            <a:endParaRPr lang="zh-CN" altLang="en-US"/>
          </a:p>
        </p:txBody>
      </p:sp>
      <p:sp>
        <p:nvSpPr>
          <p:cNvPr id="3" name="页脚占位符 2"/>
          <p:cNvSpPr>
            <a:spLocks noGrp="1"/>
          </p:cNvSpPr>
          <p:nvPr>
            <p:ph type="ftr" sz="quarter" idx="3"/>
          </p:nvPr>
        </p:nvSpPr>
        <p:spPr>
          <a:xfrm>
            <a:off x="3124200" y="6356351"/>
            <a:ext cx="2895600" cy="365125"/>
          </a:xfrm>
          <a:prstGeom prst="rect">
            <a:avLst/>
          </a:prstGeom>
        </p:spPr>
        <p:txBody>
          <a:bodyPr/>
          <a:lstStyle>
            <a:lvl1pPr>
              <a:defRPr/>
            </a:lvl1pPr>
          </a:lstStyle>
          <a:p>
            <a:pPr eaLnBrk="0" fontAlgn="base" hangingPunct="0">
              <a:spcBef>
                <a:spcPct val="0"/>
              </a:spcBef>
              <a:spcAft>
                <a:spcPct val="0"/>
              </a:spcAft>
              <a:defRPr/>
            </a:pPr>
            <a:endParaRPr lang="zh-CN" altLang="en-US"/>
          </a:p>
        </p:txBody>
      </p:sp>
      <p:sp>
        <p:nvSpPr>
          <p:cNvPr id="4" name="灯片编号占位符 3"/>
          <p:cNvSpPr>
            <a:spLocks noGrp="1"/>
          </p:cNvSpPr>
          <p:nvPr>
            <p:ph type="sldNum" sz="quarter" idx="4"/>
          </p:nvPr>
        </p:nvSpPr>
        <p:spPr>
          <a:xfrm>
            <a:off x="6553200" y="6356351"/>
            <a:ext cx="2133600" cy="365125"/>
          </a:xfrm>
          <a:prstGeom prst="rect">
            <a:avLst/>
          </a:prstGeom>
        </p:spPr>
        <p:txBody>
          <a:bodyPr/>
          <a:lstStyle/>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57200" y="1600201"/>
            <a:ext cx="8229600" cy="4525963"/>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2"/>
          </p:nvPr>
        </p:nvSpPr>
        <p:spPr>
          <a:xfrm>
            <a:off x="457200" y="6356351"/>
            <a:ext cx="2133600" cy="365125"/>
          </a:xfrm>
          <a:prstGeom prst="rect">
            <a:avLst/>
          </a:prstGeom>
        </p:spPr>
        <p:txBody>
          <a:bodyPr/>
          <a:lstStyle>
            <a:lvl1pPr>
              <a:defRPr/>
            </a:lvl1pPr>
          </a:lstStyle>
          <a:p>
            <a:pPr eaLnBrk="0" fontAlgn="base" hangingPunct="0">
              <a:spcBef>
                <a:spcPct val="0"/>
              </a:spcBef>
              <a:spcAft>
                <a:spcPct val="0"/>
              </a:spcAft>
              <a:defRPr/>
            </a:pPr>
            <a:endParaRPr lang="zh-CN" altLang="en-US"/>
          </a:p>
        </p:txBody>
      </p:sp>
      <p:sp>
        <p:nvSpPr>
          <p:cNvPr id="5" name="页脚占位符 4"/>
          <p:cNvSpPr>
            <a:spLocks noGrp="1"/>
          </p:cNvSpPr>
          <p:nvPr>
            <p:ph type="ftr" sz="quarter" idx="3"/>
          </p:nvPr>
        </p:nvSpPr>
        <p:spPr>
          <a:xfrm>
            <a:off x="3124200" y="6356351"/>
            <a:ext cx="2895600" cy="365125"/>
          </a:xfrm>
          <a:prstGeom prst="rect">
            <a:avLst/>
          </a:prstGeom>
        </p:spPr>
        <p:txBody>
          <a:bodyPr/>
          <a:lstStyle>
            <a:lvl1pPr>
              <a:defRPr/>
            </a:lvl1pPr>
          </a:lstStyle>
          <a:p>
            <a:pPr eaLnBrk="0" fontAlgn="base" hangingPunct="0">
              <a:spcBef>
                <a:spcPct val="0"/>
              </a:spcBef>
              <a:spcAft>
                <a:spcPct val="0"/>
              </a:spcAft>
              <a:defRPr/>
            </a:pPr>
            <a:endParaRPr lang="zh-CN" altLang="en-US"/>
          </a:p>
        </p:txBody>
      </p:sp>
      <p:sp>
        <p:nvSpPr>
          <p:cNvPr id="6" name="灯片编号占位符 5"/>
          <p:cNvSpPr>
            <a:spLocks noGrp="1"/>
          </p:cNvSpPr>
          <p:nvPr>
            <p:ph type="sldNum" sz="quarter" idx="4"/>
          </p:nvPr>
        </p:nvSpPr>
        <p:spPr>
          <a:xfrm>
            <a:off x="6553200" y="6356351"/>
            <a:ext cx="2133600" cy="365125"/>
          </a:xfrm>
          <a:prstGeom prst="rect">
            <a:avLst/>
          </a:prstGeom>
        </p:spPr>
        <p:txBody>
          <a:bodyPr/>
          <a:lstStyle/>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内容">
    <p:bg>
      <p:bgPr>
        <a:solidFill>
          <a:schemeClr val="bg1"/>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9"/>
            <a:ext cx="8229600" cy="5851525"/>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3" name="日期占位符 2"/>
          <p:cNvSpPr>
            <a:spLocks noGrp="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buFontTx/>
              <a:buNone/>
              <a:defRPr noProof="0"/>
            </a:lvl1pPr>
          </a:lstStyle>
          <a:p>
            <a:pPr eaLnBrk="0" fontAlgn="base" hangingPunct="0">
              <a:spcBef>
                <a:spcPct val="0"/>
              </a:spcBef>
              <a:spcAft>
                <a:spcPct val="0"/>
              </a:spcAft>
              <a:defRPr/>
            </a:pPr>
            <a:endParaRPr lang="en-US" altLang="zh-CN"/>
          </a:p>
        </p:txBody>
      </p:sp>
      <p:sp>
        <p:nvSpPr>
          <p:cNvPr id="4" name="页脚占位符 3"/>
          <p:cNvSpPr>
            <a:spLocks noGrp="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buFontTx/>
              <a:buNone/>
              <a:defRPr noProof="0"/>
            </a:lvl1pPr>
          </a:lstStyle>
          <a:p>
            <a:pPr eaLnBrk="0" fontAlgn="base" hangingPunct="0">
              <a:spcBef>
                <a:spcPct val="0"/>
              </a:spcBef>
              <a:spcAft>
                <a:spcPct val="0"/>
              </a:spcAft>
              <a:defRPr/>
            </a:pPr>
            <a:endParaRPr lang="en-US" altLang="zh-CN"/>
          </a:p>
        </p:txBody>
      </p:sp>
      <p:sp>
        <p:nvSpPr>
          <p:cNvPr id="5" name="灯片编号占位符 4"/>
          <p:cNvSpPr>
            <a:spLocks noGrp="1"/>
          </p:cNvSpPr>
          <p:nvPr>
            <p:ph type="sldNum" sz="quarter" idx="4"/>
          </p:nvPr>
        </p:nvSpPr>
        <p:spPr bwMode="auto">
          <a:xfrm>
            <a:off x="6553200" y="6245225"/>
            <a:ext cx="2133600" cy="476250"/>
          </a:xfrm>
          <a:prstGeom prst="rect">
            <a:avLst/>
          </a:prstGeom>
          <a:ln>
            <a:miter lim="800000"/>
          </a:ln>
        </p:spPr>
        <p:txBody>
          <a:bodyPr/>
          <a:lstStyle/>
          <a:p>
            <a:pPr lvl="0" fontAlgn="base"/>
            <a:fld id="{9A0DB2DC-4C9A-4742-B13C-FB6460FD3503}" type="slidenum">
              <a:rPr lang="en-US" altLang="zh-CN" strike="noStrike" noProof="1" dirty="0">
                <a:latin typeface="Calibri" panose="020F0502020204030204" pitchFamily="34" charset="0"/>
                <a:ea typeface="宋体" panose="02010600030101010101" pitchFamily="2" charset="-122"/>
                <a:cs typeface="+mn-cs"/>
              </a:rPr>
            </a:fld>
            <a:endParaRPr lang="en-US" altLang="zh-CN"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image" Target="../media/image1.jpeg"/><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0"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alphaModFix amt="8000"/>
            <a:lum/>
          </a:blip>
          <a:srcRect/>
          <a:stretch>
            <a:fillRect l="-9000" r="-6000" b="-8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257175" indent="-257175" algn="l" rtl="0" eaLnBrk="0" fontAlgn="base" hangingPunct="0">
        <a:spcBef>
          <a:spcPct val="15000"/>
        </a:spcBef>
        <a:spcAft>
          <a:spcPct val="0"/>
        </a:spcAft>
        <a:buFont typeface="Arial" panose="020B0604020202020204" pitchFamily="34" charset="0"/>
        <a:buChar char="•"/>
        <a:defRPr sz="2400" kern="1200">
          <a:solidFill>
            <a:schemeClr val="tx1"/>
          </a:solidFill>
          <a:latin typeface="+mn-lt"/>
          <a:ea typeface="+mn-ea"/>
          <a:cs typeface="+mn-cs"/>
        </a:defRPr>
      </a:lvl1pPr>
      <a:lvl2pPr marL="557530" indent="-213995" algn="l" rtl="0" eaLnBrk="0" fontAlgn="base" hangingPunct="0">
        <a:spcBef>
          <a:spcPct val="15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15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15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15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443865"/>
            <a:ext cx="7772400" cy="697230"/>
          </a:xfrm>
        </p:spPr>
        <p:txBody>
          <a:bodyPr>
            <a:normAutofit fontScale="90000"/>
          </a:bodyPr>
          <a:lstStyle/>
          <a:p>
            <a:r>
              <a:rPr lang="zh-CN" altLang="en-US" sz="4400" b="1">
                <a:latin typeface="黑体" panose="02010609060101010101" pitchFamily="49" charset="-122"/>
                <a:ea typeface="黑体" panose="02010609060101010101" pitchFamily="49" charset="-122"/>
              </a:rPr>
              <a:t>《三民主义》默写</a:t>
            </a:r>
            <a:endParaRPr lang="zh-CN" altLang="en-US" sz="4400" b="1">
              <a:latin typeface="黑体" panose="02010609060101010101" pitchFamily="49" charset="-122"/>
              <a:ea typeface="黑体" panose="02010609060101010101" pitchFamily="49" charset="-122"/>
            </a:endParaRPr>
          </a:p>
        </p:txBody>
      </p:sp>
      <p:sp>
        <p:nvSpPr>
          <p:cNvPr id="3" name="副标题 2"/>
          <p:cNvSpPr>
            <a:spLocks noGrp="1"/>
          </p:cNvSpPr>
          <p:nvPr>
            <p:ph type="subTitle" idx="1"/>
          </p:nvPr>
        </p:nvSpPr>
        <p:spPr>
          <a:xfrm>
            <a:off x="406400" y="1259840"/>
            <a:ext cx="7627620" cy="4136390"/>
          </a:xfrm>
        </p:spPr>
        <p:txBody>
          <a:bodyPr>
            <a:normAutofit fontScale="90000"/>
          </a:bodyPr>
          <a:lstStyle/>
          <a:p>
            <a:pPr algn="l"/>
            <a:endParaRPr lang="zh-CN" altLang="en-US"/>
          </a:p>
          <a:p>
            <a:pPr algn="l" fontAlgn="auto">
              <a:lnSpc>
                <a:spcPct val="150000"/>
              </a:lnSpc>
            </a:pPr>
            <a:r>
              <a:rPr lang="en-US" sz="2800" b="1">
                <a:latin typeface="黑体" panose="02010609060101010101" pitchFamily="49" charset="-122"/>
                <a:ea typeface="黑体" panose="02010609060101010101" pitchFamily="49" charset="-122"/>
                <a:cs typeface="黑体" panose="02010609060101010101" pitchFamily="49" charset="-122"/>
              </a:rPr>
              <a:t>1</a:t>
            </a:r>
            <a:r>
              <a:rPr lang="zh-CN" altLang="en-US" sz="2800" b="1">
                <a:latin typeface="黑体" panose="02010609060101010101" pitchFamily="49" charset="-122"/>
                <a:ea typeface="黑体" panose="02010609060101010101" pitchFamily="49" charset="-122"/>
                <a:cs typeface="黑体" panose="02010609060101010101" pitchFamily="49" charset="-122"/>
              </a:rPr>
              <a:t>、三民主义分别对应同盟会纲领什么内容？</a:t>
            </a:r>
            <a:endParaRPr lang="zh-CN" altLang="en-US" sz="2800" b="1">
              <a:latin typeface="黑体" panose="02010609060101010101" pitchFamily="49" charset="-122"/>
              <a:ea typeface="黑体" panose="02010609060101010101" pitchFamily="49" charset="-122"/>
              <a:cs typeface="黑体" panose="02010609060101010101" pitchFamily="49" charset="-122"/>
            </a:endParaRPr>
          </a:p>
          <a:p>
            <a:pPr algn="l" fontAlgn="auto">
              <a:lnSpc>
                <a:spcPct val="150000"/>
              </a:lnSpc>
            </a:pPr>
            <a:r>
              <a:rPr lang="en-US" altLang="zh-CN" sz="2800" b="1">
                <a:latin typeface="黑体" panose="02010609060101010101" pitchFamily="49" charset="-122"/>
                <a:ea typeface="黑体" panose="02010609060101010101" pitchFamily="49" charset="-122"/>
                <a:cs typeface="黑体" panose="02010609060101010101" pitchFamily="49" charset="-122"/>
              </a:rPr>
              <a:t>2</a:t>
            </a:r>
            <a:r>
              <a:rPr lang="zh-CN" altLang="en-US" sz="2800" b="1">
                <a:latin typeface="黑体" panose="02010609060101010101" pitchFamily="49" charset="-122"/>
                <a:ea typeface="黑体" panose="02010609060101010101" pitchFamily="49" charset="-122"/>
                <a:cs typeface="黑体" panose="02010609060101010101" pitchFamily="49" charset="-122"/>
              </a:rPr>
              <a:t>、三民主义局限性。</a:t>
            </a:r>
            <a:endParaRPr lang="zh-CN" altLang="en-US" sz="2800" b="1">
              <a:latin typeface="黑体" panose="02010609060101010101" pitchFamily="49" charset="-122"/>
              <a:ea typeface="黑体" panose="02010609060101010101" pitchFamily="49" charset="-122"/>
              <a:cs typeface="黑体" panose="02010609060101010101" pitchFamily="49" charset="-122"/>
            </a:endParaRPr>
          </a:p>
          <a:p>
            <a:pPr algn="l" fontAlgn="auto">
              <a:lnSpc>
                <a:spcPct val="150000"/>
              </a:lnSpc>
            </a:pPr>
            <a:r>
              <a:rPr lang="en-US" altLang="zh-CN" sz="2800" b="1">
                <a:latin typeface="黑体" panose="02010609060101010101" pitchFamily="49" charset="-122"/>
                <a:ea typeface="黑体" panose="02010609060101010101" pitchFamily="49" charset="-122"/>
                <a:cs typeface="黑体" panose="02010609060101010101" pitchFamily="49" charset="-122"/>
              </a:rPr>
              <a:t>3</a:t>
            </a:r>
            <a:r>
              <a:rPr lang="zh-CN" altLang="en-US" sz="2800" b="1">
                <a:latin typeface="黑体" panose="02010609060101010101" pitchFamily="49" charset="-122"/>
                <a:ea typeface="黑体" panose="02010609060101010101" pitchFamily="49" charset="-122"/>
                <a:cs typeface="黑体" panose="02010609060101010101" pitchFamily="49" charset="-122"/>
              </a:rPr>
              <a:t>、</a:t>
            </a:r>
            <a:r>
              <a:rPr lang="zh-CN" altLang="en-US" sz="2800" b="1">
                <a:latin typeface="黑体" panose="02010609060101010101" pitchFamily="49" charset="-122"/>
                <a:ea typeface="黑体" panose="02010609060101010101" pitchFamily="49" charset="-122"/>
                <a:cs typeface="黑体" panose="02010609060101010101" pitchFamily="49" charset="-122"/>
                <a:sym typeface="+mn-ea"/>
              </a:rPr>
              <a:t>新三民主义</a:t>
            </a:r>
            <a:r>
              <a:rPr lang="en-US" altLang="zh-CN" sz="2800" b="1">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a:latin typeface="黑体" panose="02010609060101010101" pitchFamily="49" charset="-122"/>
                <a:ea typeface="黑体" panose="02010609060101010101" pitchFamily="49" charset="-122"/>
                <a:cs typeface="黑体" panose="02010609060101010101" pitchFamily="49" charset="-122"/>
                <a:sym typeface="+mn-ea"/>
              </a:rPr>
              <a:t>新</a:t>
            </a:r>
            <a:r>
              <a:rPr lang="en-US" altLang="zh-CN" sz="2800" b="1">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a:latin typeface="黑体" panose="02010609060101010101" pitchFamily="49" charset="-122"/>
                <a:ea typeface="黑体" panose="02010609060101010101" pitchFamily="49" charset="-122"/>
                <a:cs typeface="黑体" panose="02010609060101010101" pitchFamily="49" charset="-122"/>
                <a:sym typeface="+mn-ea"/>
              </a:rPr>
              <a:t>体现在哪些方面。</a:t>
            </a:r>
            <a:endParaRPr lang="zh-CN" altLang="en-US" sz="2800" b="1">
              <a:latin typeface="黑体" panose="02010609060101010101" pitchFamily="49" charset="-122"/>
              <a:ea typeface="黑体" panose="02010609060101010101" pitchFamily="49" charset="-122"/>
              <a:cs typeface="黑体" panose="02010609060101010101" pitchFamily="49" charset="-122"/>
              <a:sym typeface="+mn-ea"/>
            </a:endParaRPr>
          </a:p>
          <a:p>
            <a:pPr algn="l" fontAlgn="auto">
              <a:lnSpc>
                <a:spcPct val="150000"/>
              </a:lnSpc>
            </a:pPr>
            <a:r>
              <a:rPr lang="en-US" altLang="zh-CN" sz="2800" b="1">
                <a:latin typeface="黑体" panose="02010609060101010101" pitchFamily="49" charset="-122"/>
                <a:ea typeface="黑体" panose="02010609060101010101" pitchFamily="49" charset="-122"/>
                <a:cs typeface="黑体" panose="02010609060101010101" pitchFamily="49" charset="-122"/>
              </a:rPr>
              <a:t>4</a:t>
            </a:r>
            <a:r>
              <a:rPr lang="zh-CN" altLang="en-US" sz="2800" b="1">
                <a:latin typeface="黑体" panose="02010609060101010101" pitchFamily="49" charset="-122"/>
                <a:ea typeface="黑体" panose="02010609060101010101" pitchFamily="49" charset="-122"/>
                <a:cs typeface="黑体" panose="02010609060101010101" pitchFamily="49" charset="-122"/>
              </a:rPr>
              <a:t>、新三民主义提出的时间和标志。</a:t>
            </a:r>
            <a:endParaRPr lang="zh-CN" altLang="en-US" sz="2800" b="1">
              <a:latin typeface="黑体" panose="02010609060101010101" pitchFamily="49" charset="-122"/>
              <a:ea typeface="黑体" panose="02010609060101010101" pitchFamily="49" charset="-122"/>
              <a:cs typeface="黑体" panose="02010609060101010101" pitchFamily="49" charset="-122"/>
            </a:endParaRPr>
          </a:p>
          <a:p>
            <a:pPr algn="l" fontAlgn="auto">
              <a:lnSpc>
                <a:spcPct val="150000"/>
              </a:lnSpc>
            </a:pPr>
            <a:r>
              <a:rPr lang="en-US" altLang="zh-CN" sz="2800" b="1">
                <a:latin typeface="黑体" panose="02010609060101010101" pitchFamily="49" charset="-122"/>
                <a:ea typeface="黑体" panose="02010609060101010101" pitchFamily="49" charset="-122"/>
                <a:cs typeface="黑体" panose="02010609060101010101" pitchFamily="49" charset="-122"/>
              </a:rPr>
              <a:t>5</a:t>
            </a:r>
            <a:r>
              <a:rPr lang="zh-CN" altLang="en-US" sz="2800" b="1">
                <a:latin typeface="黑体" panose="02010609060101010101" pitchFamily="49" charset="-122"/>
                <a:ea typeface="黑体" panose="02010609060101010101" pitchFamily="49" charset="-122"/>
                <a:cs typeface="黑体" panose="02010609060101010101" pitchFamily="49" charset="-122"/>
              </a:rPr>
              <a:t>、</a:t>
            </a:r>
            <a:r>
              <a:rPr lang="zh-CN" altLang="en-US" sz="2800" b="1">
                <a:latin typeface="黑体" panose="02010609060101010101" pitchFamily="49" charset="-122"/>
                <a:ea typeface="黑体" panose="02010609060101010101" pitchFamily="49" charset="-122"/>
                <a:cs typeface="黑体" panose="02010609060101010101" pitchFamily="49" charset="-122"/>
                <a:sym typeface="+mn-ea"/>
              </a:rPr>
              <a:t>三民主义和新三民主义分别指导了什么革命？</a:t>
            </a:r>
            <a:endParaRPr lang="zh-CN" altLang="en-US" sz="2800" b="1">
              <a:latin typeface="黑体" panose="02010609060101010101" pitchFamily="49" charset="-122"/>
              <a:ea typeface="黑体" panose="02010609060101010101" pitchFamily="49" charset="-122"/>
              <a:cs typeface="黑体" panose="02010609060101010101" pitchFamily="49" charset="-122"/>
            </a:endParaRPr>
          </a:p>
          <a:p>
            <a:pPr algn="l" fontAlgn="auto">
              <a:lnSpc>
                <a:spcPct val="150000"/>
              </a:lnSpc>
            </a:pPr>
            <a:endParaRPr lang="zh-CN" altLang="en-US"/>
          </a:p>
          <a:p>
            <a:pPr algn="l"/>
            <a:endParaRPr lang="zh-CN" altLang="en-US"/>
          </a:p>
        </p:txBody>
      </p:sp>
      <p:sp>
        <p:nvSpPr>
          <p:cNvPr id="4" name="文本框 3"/>
          <p:cNvSpPr txBox="1"/>
          <p:nvPr/>
        </p:nvSpPr>
        <p:spPr>
          <a:xfrm>
            <a:off x="6155055" y="1443990"/>
            <a:ext cx="3101340" cy="1568450"/>
          </a:xfrm>
          <a:prstGeom prst="rect">
            <a:avLst/>
          </a:prstGeom>
          <a:noFill/>
          <a:ln w="28575" cmpd="sng">
            <a:solidFill>
              <a:schemeClr val="accent1">
                <a:shade val="50000"/>
              </a:schemeClr>
            </a:solidFill>
            <a:prstDash val="solid"/>
          </a:ln>
        </p:spPr>
        <p:txBody>
          <a:bodyPr wrap="square" rtlCol="0">
            <a:spAutoFit/>
          </a:bodyPr>
          <a:p>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民族主义：驱除鞑虏，</a:t>
            </a:r>
            <a:endPar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endParaRPr>
          </a:p>
          <a:p>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          恢复中华     </a:t>
            </a:r>
            <a:endPar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endParaRPr>
          </a:p>
          <a:p>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民权主义：创立民国  </a:t>
            </a:r>
            <a:endPar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endParaRPr>
          </a:p>
          <a:p>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民生主义：平均地权</a:t>
            </a:r>
            <a:endPar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6" name="文本框 5"/>
          <p:cNvSpPr txBox="1"/>
          <p:nvPr/>
        </p:nvSpPr>
        <p:spPr>
          <a:xfrm>
            <a:off x="6094095" y="3090545"/>
            <a:ext cx="2983230" cy="829945"/>
          </a:xfrm>
          <a:prstGeom prst="rect">
            <a:avLst/>
          </a:prstGeom>
          <a:noFill/>
          <a:ln w="28575" cmpd="sng">
            <a:solidFill>
              <a:srgbClr val="FF3300"/>
            </a:solidFill>
            <a:prstDash val="solid"/>
          </a:ln>
        </p:spPr>
        <p:txBody>
          <a:bodyPr wrap="square" rtlCol="0">
            <a:spAutoFit/>
          </a:bodyPr>
          <a:p>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明确反帝；提倡节制资本，耕者有其田</a:t>
            </a:r>
            <a:endPar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8" name="文本框 7"/>
          <p:cNvSpPr txBox="1"/>
          <p:nvPr/>
        </p:nvSpPr>
        <p:spPr>
          <a:xfrm>
            <a:off x="5662295" y="4002405"/>
            <a:ext cx="3101340" cy="460375"/>
          </a:xfrm>
          <a:prstGeom prst="rect">
            <a:avLst/>
          </a:prstGeom>
          <a:noFill/>
          <a:ln w="28575" cmpd="sng">
            <a:solidFill>
              <a:schemeClr val="accent1">
                <a:shade val="50000"/>
              </a:schemeClr>
            </a:solidFill>
            <a:prstDash val="solid"/>
          </a:ln>
        </p:spPr>
        <p:txBody>
          <a:bodyPr wrap="square" rtlCol="0">
            <a:spAutoFit/>
          </a:bodyPr>
          <a:p>
            <a:r>
              <a:rPr lang="en-US"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rPr>
              <a:t>1924</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年国民党一大</a:t>
            </a:r>
            <a:endPar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9" name="文本框 8"/>
          <p:cNvSpPr txBox="1"/>
          <p:nvPr/>
        </p:nvSpPr>
        <p:spPr>
          <a:xfrm>
            <a:off x="2407285" y="5301615"/>
            <a:ext cx="3342005" cy="829945"/>
          </a:xfrm>
          <a:prstGeom prst="rect">
            <a:avLst/>
          </a:prstGeom>
          <a:noFill/>
          <a:ln w="28575" cmpd="sng">
            <a:solidFill>
              <a:srgbClr val="FF3300"/>
            </a:solidFill>
            <a:prstDash val="solid"/>
          </a:ln>
        </p:spPr>
        <p:txBody>
          <a:bodyPr wrap="square" rtlCol="0">
            <a:spAutoFit/>
          </a:bodyPr>
          <a:p>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三民主义：辛亥革命</a:t>
            </a:r>
            <a:endPar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endParaRPr>
          </a:p>
          <a:p>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新三民主义：国民革命</a:t>
            </a:r>
            <a:endPar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10" name="文本框 9"/>
          <p:cNvSpPr txBox="1"/>
          <p:nvPr/>
        </p:nvSpPr>
        <p:spPr>
          <a:xfrm>
            <a:off x="3401695" y="2348865"/>
            <a:ext cx="2677795" cy="829945"/>
          </a:xfrm>
          <a:prstGeom prst="rect">
            <a:avLst/>
          </a:prstGeom>
          <a:noFill/>
          <a:ln w="28575" cmpd="sng">
            <a:solidFill>
              <a:srgbClr val="FF3300"/>
            </a:solidFill>
            <a:prstDash val="solid"/>
          </a:ln>
        </p:spPr>
        <p:txBody>
          <a:bodyPr wrap="square" rtlCol="0">
            <a:spAutoFit/>
          </a:bodyPr>
          <a:p>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没有明确反帝；没有彻底的土地纲领</a:t>
            </a:r>
            <a:endPar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bldLvl="0" animBg="1"/>
      <p:bldP spid="6" grpId="0" bldLvl="0" animBg="1"/>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42620" y="706120"/>
            <a:ext cx="7858125" cy="5668645"/>
          </a:xfrm>
        </p:spPr>
        <p:txBody>
          <a:bodyPr>
            <a:normAutofit fontScale="90000" lnSpcReduction="10000"/>
          </a:bodyPr>
          <a:lstStyle/>
          <a:p>
            <a:pPr indent="0" fontAlgn="auto">
              <a:lnSpc>
                <a:spcPct val="150000"/>
              </a:lnSpc>
              <a:buNone/>
            </a:pPr>
            <a:r>
              <a:rPr lang="zh-CN" altLang="en-US" dirty="0"/>
              <a:t>(2018·江苏南京三模·10)</a:t>
            </a:r>
            <a:endParaRPr lang="en-US" altLang="zh-CN" dirty="0"/>
          </a:p>
          <a:p>
            <a:pPr indent="0" fontAlgn="auto">
              <a:lnSpc>
                <a:spcPct val="150000"/>
              </a:lnSpc>
              <a:buNone/>
            </a:pPr>
            <a:r>
              <a:rPr lang="en-US" altLang="zh-CN" dirty="0"/>
              <a:t>6</a:t>
            </a:r>
            <a:r>
              <a:rPr lang="zh-CN" altLang="en-US" sz="2400" b="1" dirty="0">
                <a:latin typeface="黑体" panose="02010609060101010101" pitchFamily="49" charset="-122"/>
                <a:ea typeface="黑体" panose="02010609060101010101" pitchFamily="49" charset="-122"/>
                <a:cs typeface="黑体" panose="02010609060101010101" pitchFamily="49" charset="-122"/>
              </a:rPr>
              <a:t>、“汉族和少数民族的关系一定要搞好。这个问题的关键是克服大汉族主义。在存在有地方民族主义的少数民族中间，则应当同时克服地方民族主义。无论是大汉族主义或者地方民族主义，都不利于各族人民的团结，这是应当克服的一种人民内部的矛盾。”毛泽东此番讲话的背景是(　　)</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marL="0" indent="0" fontAlgn="auto">
              <a:lnSpc>
                <a:spcPct val="150000"/>
              </a:lnSpc>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  A．政协会议第一届全体会议的召开       </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marL="0" indent="0" fontAlgn="auto">
              <a:lnSpc>
                <a:spcPct val="150000"/>
              </a:lnSpc>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  B．第一届全国人民代表大会的召开</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marL="0" indent="0" fontAlgn="auto">
              <a:lnSpc>
                <a:spcPct val="150000"/>
              </a:lnSpc>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  C．民族区域自治制度初步建立之时       </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marL="0" indent="0" fontAlgn="auto">
              <a:lnSpc>
                <a:spcPct val="150000"/>
              </a:lnSpc>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  D．社会主义三大改造基本完成以后</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p:txBody>
      </p:sp>
      <p:sp>
        <p:nvSpPr>
          <p:cNvPr id="4" name="标题 3"/>
          <p:cNvSpPr>
            <a:spLocks noGrp="1"/>
          </p:cNvSpPr>
          <p:nvPr>
            <p:ph type="title"/>
          </p:nvPr>
        </p:nvSpPr>
        <p:spPr>
          <a:xfrm>
            <a:off x="69850" y="-34925"/>
            <a:ext cx="7099935" cy="741045"/>
          </a:xfrm>
        </p:spPr>
        <p:txBody>
          <a:bodyPr>
            <a:normAutofit fontScale="90000"/>
          </a:bodyPr>
          <a:lstStyle/>
          <a:p>
            <a:pPr algn="l"/>
            <a:r>
              <a:rPr lang="zh-CN" altLang="en-US" sz="2800" b="1">
                <a:solidFill>
                  <a:srgbClr val="FF0000"/>
                </a:solidFill>
                <a:latin typeface="黑体" panose="02010609060101010101" pitchFamily="49" charset="-122"/>
                <a:ea typeface="黑体" panose="02010609060101010101" pitchFamily="49" charset="-122"/>
              </a:rPr>
              <a:t>二、重难点突破</a:t>
            </a:r>
            <a:r>
              <a:rPr lang="en-US" altLang="zh-CN" sz="2800" b="1">
                <a:solidFill>
                  <a:srgbClr val="FF0000"/>
                </a:solidFill>
                <a:latin typeface="黑体" panose="02010609060101010101" pitchFamily="49" charset="-122"/>
                <a:ea typeface="黑体" panose="02010609060101010101" pitchFamily="49" charset="-122"/>
              </a:rPr>
              <a:t>——</a:t>
            </a:r>
            <a:r>
              <a:rPr lang="zh-CN" altLang="en-US" sz="2800" b="1">
                <a:solidFill>
                  <a:srgbClr val="FF0000"/>
                </a:solidFill>
                <a:latin typeface="黑体" panose="02010609060101010101" pitchFamily="49" charset="-122"/>
                <a:ea typeface="黑体" panose="02010609060101010101" pitchFamily="49" charset="-122"/>
              </a:rPr>
              <a:t>毛泽东思想关于建设的理论</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5" name="矩形 4"/>
          <p:cNvSpPr/>
          <p:nvPr/>
        </p:nvSpPr>
        <p:spPr>
          <a:xfrm>
            <a:off x="5808980" y="4173855"/>
            <a:ext cx="951230" cy="1568450"/>
          </a:xfrm>
          <a:prstGeom prst="rect">
            <a:avLst/>
          </a:prstGeom>
          <a:noFill/>
          <a:ln>
            <a:noFill/>
          </a:ln>
          <a:extLst>
            <a:ext uri="{909E8E84-426E-40DD-AFC4-6F175D3DCCD1}">
              <a14:hiddenFill xmlns:a14="http://schemas.microsoft.com/office/drawing/2010/main">
                <a:solidFill>
                  <a:srgbClr val="FF0000"/>
                </a:solidFill>
              </a14:hiddenFill>
            </a:ext>
          </a:extLst>
        </p:spPr>
        <p:txBody>
          <a:bodyPr wrap="none" rtlCol="0" anchor="t">
            <a:spAutoFit/>
            <a:scene3d>
              <a:camera prst="orthographicFront"/>
              <a:lightRig rig="threePt" dir="t"/>
            </a:scene3d>
          </a:bodyPr>
          <a:lstStyle/>
          <a:p>
            <a:pPr algn="ctr"/>
            <a:r>
              <a:rPr lang="en-US" altLang="zh-CN" sz="9600" b="1" dirty="0">
                <a:solidFill>
                  <a:srgbClr val="FF0000"/>
                </a:solidFill>
                <a:effectLst>
                  <a:outerShdw blurRad="38100" dist="25400" dir="5400000" algn="ctr" rotWithShape="0">
                    <a:srgbClr val="6E747A">
                      <a:alpha val="43000"/>
                    </a:srgbClr>
                  </a:outerShdw>
                </a:effectLst>
              </a:rPr>
              <a:t>D</a:t>
            </a:r>
            <a:endParaRPr lang="en-US" altLang="zh-CN" sz="9600" b="1" dirty="0">
              <a:solidFill>
                <a:srgbClr val="FF0000"/>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08940" y="746760"/>
            <a:ext cx="8033385" cy="5982970"/>
          </a:xfrm>
        </p:spPr>
        <p:txBody>
          <a:bodyPr>
            <a:normAutofit fontScale="70000"/>
          </a:bodyPr>
          <a:p>
            <a:pPr indent="0" fontAlgn="auto">
              <a:lnSpc>
                <a:spcPct val="150000"/>
              </a:lnSpc>
              <a:buNone/>
            </a:pPr>
            <a:r>
              <a:rPr lang="zh-CN" altLang="en-US" dirty="0">
                <a:latin typeface="黑体" panose="02010609060101010101" pitchFamily="49" charset="-122"/>
                <a:ea typeface="黑体" panose="02010609060101010101" pitchFamily="49" charset="-122"/>
                <a:cs typeface="黑体" panose="02010609060101010101" pitchFamily="49" charset="-122"/>
                <a:sym typeface="+mn-ea"/>
              </a:rPr>
              <a:t>(2018·盐城期中)</a:t>
            </a:r>
            <a:endParaRPr lang="zh-CN" altLang="en-US" dirty="0">
              <a:sym typeface="+mn-ea"/>
            </a:endParaRPr>
          </a:p>
          <a:p>
            <a:pPr indent="0" fontAlgn="auto">
              <a:lnSpc>
                <a:spcPct val="150000"/>
              </a:lnSpc>
              <a:buNone/>
            </a:pPr>
            <a:r>
              <a:rPr lang="en-US" altLang="zh-CN" dirty="0">
                <a:sym typeface="+mn-ea"/>
              </a:rPr>
              <a:t>7</a:t>
            </a:r>
            <a:r>
              <a:rPr lang="zh-CN" altLang="en-US" b="1" dirty="0">
                <a:latin typeface="黑体" panose="02010609060101010101" pitchFamily="49" charset="-122"/>
                <a:ea typeface="黑体" panose="02010609060101010101" pitchFamily="49" charset="-122"/>
                <a:cs typeface="黑体" panose="02010609060101010101" pitchFamily="49" charset="-122"/>
                <a:sym typeface="+mn-ea"/>
              </a:rPr>
              <a:t>、在不同的发展阶段，毛泽东同志通过一系列文章表达了他对中国革命及其建设的主要观点。以下言论出自抗战时期的是(　　)</a:t>
            </a:r>
            <a:endParaRPr lang="zh-CN" altLang="en-US" b="1" dirty="0">
              <a:latin typeface="黑体" panose="02010609060101010101" pitchFamily="49" charset="-122"/>
              <a:ea typeface="黑体" panose="02010609060101010101" pitchFamily="49" charset="-122"/>
              <a:cs typeface="黑体" panose="02010609060101010101" pitchFamily="49" charset="-122"/>
            </a:endParaRPr>
          </a:p>
          <a:p>
            <a:pPr marL="0" indent="0" fontAlgn="auto">
              <a:lnSpc>
                <a:spcPct val="150000"/>
              </a:lnSpc>
              <a:buNone/>
            </a:pPr>
            <a:r>
              <a:rPr lang="zh-CN" altLang="en-US" b="1" dirty="0">
                <a:latin typeface="黑体" panose="02010609060101010101" pitchFamily="49" charset="-122"/>
                <a:ea typeface="黑体" panose="02010609060101010101" pitchFamily="49" charset="-122"/>
                <a:cs typeface="黑体" panose="02010609060101010101" pitchFamily="49" charset="-122"/>
                <a:sym typeface="+mn-ea"/>
              </a:rPr>
              <a:t>A．</a:t>
            </a:r>
            <a:r>
              <a:rPr lang="en-US" altLang="zh-CN"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b="1" dirty="0">
                <a:latin typeface="黑体" panose="02010609060101010101" pitchFamily="49" charset="-122"/>
                <a:ea typeface="黑体" panose="02010609060101010101" pitchFamily="49" charset="-122"/>
                <a:cs typeface="黑体" panose="02010609060101010101" pitchFamily="49" charset="-122"/>
                <a:sym typeface="+mn-ea"/>
              </a:rPr>
              <a:t>边界红旗帜始终不倒，不但表示了共产党的力量，而且表示了统治阶级的破产</a:t>
            </a:r>
            <a:r>
              <a:rPr lang="en-US" altLang="zh-CN"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b="1" dirty="0">
                <a:latin typeface="黑体" panose="02010609060101010101" pitchFamily="49" charset="-122"/>
                <a:ea typeface="黑体" panose="02010609060101010101" pitchFamily="49" charset="-122"/>
                <a:cs typeface="黑体" panose="02010609060101010101" pitchFamily="49" charset="-122"/>
                <a:sym typeface="+mn-ea"/>
              </a:rPr>
              <a:t>      </a:t>
            </a:r>
            <a:endParaRPr lang="zh-CN" altLang="en-US" b="1" dirty="0">
              <a:latin typeface="黑体" panose="02010609060101010101" pitchFamily="49" charset="-122"/>
              <a:ea typeface="黑体" panose="02010609060101010101" pitchFamily="49" charset="-122"/>
              <a:cs typeface="黑体" panose="02010609060101010101" pitchFamily="49" charset="-122"/>
            </a:endParaRPr>
          </a:p>
          <a:p>
            <a:pPr marL="0" indent="0" fontAlgn="auto">
              <a:lnSpc>
                <a:spcPct val="150000"/>
              </a:lnSpc>
              <a:buNone/>
            </a:pPr>
            <a:r>
              <a:rPr lang="zh-CN" altLang="en-US" b="1" dirty="0">
                <a:latin typeface="黑体" panose="02010609060101010101" pitchFamily="49" charset="-122"/>
                <a:ea typeface="黑体" panose="02010609060101010101" pitchFamily="49" charset="-122"/>
                <a:cs typeface="黑体" panose="02010609060101010101" pitchFamily="49" charset="-122"/>
                <a:sym typeface="+mn-ea"/>
              </a:rPr>
              <a:t>B．</a:t>
            </a:r>
            <a:r>
              <a:rPr lang="en-US" altLang="zh-CN"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b="1" dirty="0">
                <a:latin typeface="黑体" panose="02010609060101010101" pitchFamily="49" charset="-122"/>
                <a:ea typeface="黑体" panose="02010609060101010101" pitchFamily="49" charset="-122"/>
                <a:cs typeface="黑体" panose="02010609060101010101" pitchFamily="49" charset="-122"/>
                <a:sym typeface="+mn-ea"/>
              </a:rPr>
              <a:t>新民主主义革命必须是无产阶级领导的革命，</a:t>
            </a:r>
            <a:r>
              <a:rPr lang="en-US" altLang="zh-CN"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b="1" dirty="0">
                <a:latin typeface="黑体" panose="02010609060101010101" pitchFamily="49" charset="-122"/>
                <a:ea typeface="黑体" panose="02010609060101010101" pitchFamily="49" charset="-122"/>
                <a:cs typeface="黑体" panose="02010609060101010101" pitchFamily="49" charset="-122"/>
                <a:sym typeface="+mn-ea"/>
              </a:rPr>
              <a:t>又必须是人民大众的反帝反封建的革命</a:t>
            </a:r>
            <a:r>
              <a:rPr lang="en-US" altLang="zh-CN" b="1" dirty="0">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b="1" dirty="0">
              <a:latin typeface="黑体" panose="02010609060101010101" pitchFamily="49" charset="-122"/>
              <a:ea typeface="黑体" panose="02010609060101010101" pitchFamily="49" charset="-122"/>
              <a:cs typeface="黑体" panose="02010609060101010101" pitchFamily="49" charset="-122"/>
            </a:endParaRPr>
          </a:p>
          <a:p>
            <a:pPr marL="0" indent="0" fontAlgn="auto">
              <a:lnSpc>
                <a:spcPct val="150000"/>
              </a:lnSpc>
              <a:buNone/>
            </a:pPr>
            <a:r>
              <a:rPr lang="zh-CN" altLang="en-US" b="1" dirty="0">
                <a:latin typeface="黑体" panose="02010609060101010101" pitchFamily="49" charset="-122"/>
                <a:ea typeface="黑体" panose="02010609060101010101" pitchFamily="49" charset="-122"/>
                <a:cs typeface="黑体" panose="02010609060101010101" pitchFamily="49" charset="-122"/>
                <a:sym typeface="+mn-ea"/>
              </a:rPr>
              <a:t>C．</a:t>
            </a:r>
            <a:r>
              <a:rPr lang="en-US" altLang="zh-CN"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b="1" dirty="0">
                <a:latin typeface="黑体" panose="02010609060101010101" pitchFamily="49" charset="-122"/>
                <a:ea typeface="黑体" panose="02010609060101010101" pitchFamily="49" charset="-122"/>
                <a:cs typeface="黑体" panose="02010609060101010101" pitchFamily="49" charset="-122"/>
                <a:sym typeface="+mn-ea"/>
              </a:rPr>
              <a:t>人民是什么？在中国，在现阶段，是工人阶级，农民阶级，城市小资产阶级和民族资产阶级</a:t>
            </a:r>
            <a:r>
              <a:rPr lang="en-US" altLang="zh-CN"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b="1" dirty="0">
                <a:latin typeface="黑体" panose="02010609060101010101" pitchFamily="49" charset="-122"/>
                <a:ea typeface="黑体" panose="02010609060101010101" pitchFamily="49" charset="-122"/>
                <a:cs typeface="黑体" panose="02010609060101010101" pitchFamily="49" charset="-122"/>
                <a:sym typeface="+mn-ea"/>
              </a:rPr>
              <a:t>     </a:t>
            </a:r>
            <a:endParaRPr lang="zh-CN" altLang="en-US" b="1" dirty="0">
              <a:latin typeface="黑体" panose="02010609060101010101" pitchFamily="49" charset="-122"/>
              <a:ea typeface="黑体" panose="02010609060101010101" pitchFamily="49" charset="-122"/>
              <a:cs typeface="黑体" panose="02010609060101010101" pitchFamily="49" charset="-122"/>
            </a:endParaRPr>
          </a:p>
          <a:p>
            <a:pPr marL="0" indent="0" fontAlgn="auto">
              <a:lnSpc>
                <a:spcPct val="150000"/>
              </a:lnSpc>
              <a:buNone/>
            </a:pPr>
            <a:r>
              <a:rPr lang="zh-CN" altLang="en-US" b="1" dirty="0">
                <a:latin typeface="黑体" panose="02010609060101010101" pitchFamily="49" charset="-122"/>
                <a:ea typeface="黑体" panose="02010609060101010101" pitchFamily="49" charset="-122"/>
                <a:cs typeface="黑体" panose="02010609060101010101" pitchFamily="49" charset="-122"/>
                <a:sym typeface="+mn-ea"/>
              </a:rPr>
              <a:t>D．</a:t>
            </a:r>
            <a:r>
              <a:rPr lang="en-US" altLang="zh-CN"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b="1" dirty="0">
                <a:latin typeface="黑体" panose="02010609060101010101" pitchFamily="49" charset="-122"/>
                <a:ea typeface="黑体" panose="02010609060101010101" pitchFamily="49" charset="-122"/>
                <a:cs typeface="黑体" panose="02010609060101010101" pitchFamily="49" charset="-122"/>
                <a:sym typeface="+mn-ea"/>
              </a:rPr>
              <a:t>如果没有足够的粮食和其他生活必需品，首先就不能养活工人，还谈什么发展重工业</a:t>
            </a:r>
            <a:r>
              <a:rPr lang="en-US" altLang="zh-CN" b="1" dirty="0">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b="1" dirty="0">
              <a:latin typeface="黑体" panose="02010609060101010101" pitchFamily="49" charset="-122"/>
              <a:ea typeface="黑体" panose="02010609060101010101" pitchFamily="49" charset="-122"/>
              <a:cs typeface="黑体" panose="02010609060101010101" pitchFamily="49" charset="-122"/>
            </a:endParaRPr>
          </a:p>
          <a:p>
            <a:pPr indent="0" fontAlgn="auto">
              <a:lnSpc>
                <a:spcPct val="150000"/>
              </a:lnSpc>
              <a:buNone/>
            </a:pPr>
            <a:endParaRPr lang="zh-CN" altLang="en-US"/>
          </a:p>
        </p:txBody>
      </p:sp>
      <p:sp>
        <p:nvSpPr>
          <p:cNvPr id="4" name="标题 1"/>
          <p:cNvSpPr txBox="1"/>
          <p:nvPr/>
        </p:nvSpPr>
        <p:spPr>
          <a:xfrm>
            <a:off x="269240" y="5715"/>
            <a:ext cx="7392035" cy="74104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a:solidFill>
                  <a:srgbClr val="FF0000"/>
                </a:solidFill>
                <a:latin typeface="黑体" panose="02010609060101010101" pitchFamily="49" charset="-122"/>
                <a:ea typeface="黑体" panose="02010609060101010101" pitchFamily="49" charset="-122"/>
              </a:rPr>
              <a:t>二、重难点突破</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毛泽东思想形成、发展历程</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5" name="矩形 4"/>
          <p:cNvSpPr/>
          <p:nvPr/>
        </p:nvSpPr>
        <p:spPr>
          <a:xfrm>
            <a:off x="8220710" y="1777365"/>
            <a:ext cx="866140" cy="1568450"/>
          </a:xfrm>
          <a:prstGeom prst="rect">
            <a:avLst/>
          </a:prstGeom>
          <a:noFill/>
          <a:ln>
            <a:noFill/>
          </a:ln>
          <a:extLst>
            <a:ext uri="{909E8E84-426E-40DD-AFC4-6F175D3DCCD1}">
              <a14:hiddenFill xmlns:a14="http://schemas.microsoft.com/office/drawing/2010/main">
                <a:solidFill>
                  <a:srgbClr val="FF0000"/>
                </a:solidFill>
              </a14:hiddenFill>
            </a:ext>
          </a:extLst>
        </p:spPr>
        <p:txBody>
          <a:bodyPr wrap="none" rtlCol="0" anchor="t">
            <a:spAutoFit/>
            <a:scene3d>
              <a:camera prst="orthographicFront"/>
              <a:lightRig rig="threePt" dir="t"/>
            </a:scene3d>
          </a:bodyPr>
          <a:p>
            <a:pPr algn="ctr"/>
            <a:r>
              <a:rPr lang="en-US" altLang="zh-CN" sz="9600" b="1" dirty="0">
                <a:solidFill>
                  <a:srgbClr val="FF0000"/>
                </a:solidFill>
                <a:effectLst>
                  <a:outerShdw blurRad="38100" dist="25400" dir="5400000" algn="ctr" rotWithShape="0">
                    <a:srgbClr val="6E747A">
                      <a:alpha val="43000"/>
                    </a:srgbClr>
                  </a:outerShdw>
                </a:effectLst>
              </a:rPr>
              <a:t>B</a:t>
            </a:r>
            <a:endParaRPr lang="en-US" altLang="zh-CN" sz="9600" b="1" dirty="0">
              <a:solidFill>
                <a:srgbClr val="FF0000"/>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84835" y="626745"/>
            <a:ext cx="7762240" cy="5879465"/>
          </a:xfrm>
        </p:spPr>
        <p:txBody>
          <a:bodyPr>
            <a:normAutofit fontScale="77500"/>
          </a:bodyPr>
          <a:lstStyle/>
          <a:p>
            <a:pPr marL="0" indent="0">
              <a:lnSpc>
                <a:spcPct val="170000"/>
              </a:lnSpc>
              <a:buNone/>
            </a:pPr>
            <a:r>
              <a:rPr lang="zh-CN" altLang="en-US" sz="2400" dirty="0">
                <a:latin typeface="黑体" panose="02010609060101010101" pitchFamily="49" charset="-122"/>
                <a:ea typeface="黑体" panose="02010609060101010101" pitchFamily="49" charset="-122"/>
              </a:rPr>
              <a:t>(201</a:t>
            </a:r>
            <a:r>
              <a:rPr lang="en-US" altLang="zh-CN" sz="2400" dirty="0">
                <a:latin typeface="黑体" panose="02010609060101010101" pitchFamily="49" charset="-122"/>
                <a:ea typeface="黑体" panose="02010609060101010101" pitchFamily="49" charset="-122"/>
              </a:rPr>
              <a:t>8</a:t>
            </a:r>
            <a:r>
              <a:rPr lang="zh-CN" altLang="en-US" sz="2400" dirty="0">
                <a:latin typeface="黑体" panose="02010609060101010101" pitchFamily="49" charset="-122"/>
                <a:ea typeface="黑体" panose="02010609060101010101" pitchFamily="49" charset="-122"/>
              </a:rPr>
              <a:t>·北京卷高考·</a:t>
            </a:r>
            <a:r>
              <a:rPr lang="en-US" altLang="zh-CN" sz="2400" dirty="0">
                <a:latin typeface="黑体" panose="02010609060101010101" pitchFamily="49" charset="-122"/>
                <a:ea typeface="黑体" panose="02010609060101010101" pitchFamily="49" charset="-122"/>
              </a:rPr>
              <a:t>17</a:t>
            </a:r>
            <a:r>
              <a:rPr lang="zh-CN" altLang="en-US" sz="2400" dirty="0">
                <a:latin typeface="黑体" panose="02010609060101010101" pitchFamily="49" charset="-122"/>
                <a:ea typeface="黑体" panose="02010609060101010101" pitchFamily="49" charset="-122"/>
              </a:rPr>
              <a:t>)</a:t>
            </a:r>
            <a:endParaRPr lang="zh-CN" altLang="en-US" b="1" dirty="0">
              <a:latin typeface="黑体" panose="02010609060101010101" pitchFamily="49" charset="-122"/>
              <a:ea typeface="黑体" panose="02010609060101010101" pitchFamily="49" charset="-122"/>
            </a:endParaRPr>
          </a:p>
          <a:p>
            <a:pPr marL="0" indent="0">
              <a:lnSpc>
                <a:spcPct val="170000"/>
              </a:lnSpc>
              <a:buNone/>
            </a:pPr>
            <a:r>
              <a:rPr lang="en-US" altLang="zh-CN" b="1" dirty="0">
                <a:latin typeface="黑体" panose="02010609060101010101" pitchFamily="49" charset="-122"/>
                <a:ea typeface="黑体" panose="02010609060101010101" pitchFamily="49" charset="-122"/>
              </a:rPr>
              <a:t>8</a:t>
            </a:r>
            <a:r>
              <a:rPr lang="zh-CN" altLang="en-US" b="1" dirty="0">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国民革命失败后，苏共领导人曾认为，中国红军不可能在农村有所作为，只能等待时机配合城市工人暴动。但是，毛泽东成功探索出一条中国革命的独特道路。对这一探索历程表述正确的是(　　)</a:t>
            </a:r>
            <a:endParaRPr lang="en-US" altLang="zh-CN" b="1" dirty="0">
              <a:latin typeface="黑体" panose="02010609060101010101" pitchFamily="49" charset="-122"/>
              <a:ea typeface="黑体" panose="02010609060101010101" pitchFamily="49" charset="-122"/>
            </a:endParaRPr>
          </a:p>
          <a:p>
            <a:pPr marL="0" indent="0" fontAlgn="auto">
              <a:lnSpc>
                <a:spcPct val="170000"/>
              </a:lnSpc>
              <a:buNone/>
            </a:pPr>
            <a:r>
              <a:rPr lang="zh-CN" altLang="en-US" b="1" dirty="0">
                <a:latin typeface="黑体" panose="02010609060101010101" pitchFamily="49" charset="-122"/>
                <a:ea typeface="黑体" panose="02010609060101010101" pitchFamily="49" charset="-122"/>
                <a:cs typeface="黑体" panose="02010609060101010101" pitchFamily="49" charset="-122"/>
              </a:rPr>
              <a:t>A．南昌起义</a:t>
            </a:r>
            <a:r>
              <a:rPr lang="en-US" altLang="zh-CN" b="1" dirty="0">
                <a:latin typeface="黑体" panose="02010609060101010101" pitchFamily="49" charset="-122"/>
                <a:ea typeface="黑体" panose="02010609060101010101" pitchFamily="49" charset="-122"/>
                <a:cs typeface="黑体" panose="02010609060101010101" pitchFamily="49" charset="-122"/>
              </a:rPr>
              <a:t>→</a:t>
            </a:r>
            <a:r>
              <a:rPr lang="zh-CN" altLang="en-US" b="1" dirty="0">
                <a:latin typeface="黑体" panose="02010609060101010101" pitchFamily="49" charset="-122"/>
                <a:ea typeface="黑体" panose="02010609060101010101" pitchFamily="49" charset="-122"/>
                <a:cs typeface="黑体" panose="02010609060101010101" pitchFamily="49" charset="-122"/>
              </a:rPr>
              <a:t>遵义会议</a:t>
            </a:r>
            <a:r>
              <a:rPr lang="en-US" altLang="zh-CN" b="1" dirty="0">
                <a:latin typeface="黑体" panose="02010609060101010101" pitchFamily="49" charset="-122"/>
                <a:ea typeface="黑体" panose="02010609060101010101" pitchFamily="49" charset="-122"/>
                <a:cs typeface="黑体" panose="02010609060101010101" pitchFamily="49" charset="-122"/>
              </a:rPr>
              <a:t>→《</a:t>
            </a:r>
            <a:r>
              <a:rPr lang="zh-CN" altLang="en-US" b="1" dirty="0">
                <a:latin typeface="黑体" panose="02010609060101010101" pitchFamily="49" charset="-122"/>
                <a:ea typeface="黑体" panose="02010609060101010101" pitchFamily="49" charset="-122"/>
                <a:cs typeface="黑体" panose="02010609060101010101" pitchFamily="49" charset="-122"/>
              </a:rPr>
              <a:t>星星之火，可以燎原</a:t>
            </a:r>
            <a:r>
              <a:rPr lang="en-US" altLang="zh-CN" b="1" dirty="0">
                <a:latin typeface="黑体" panose="02010609060101010101" pitchFamily="49" charset="-122"/>
                <a:ea typeface="黑体" panose="02010609060101010101" pitchFamily="49" charset="-122"/>
                <a:cs typeface="黑体" panose="02010609060101010101" pitchFamily="49" charset="-122"/>
              </a:rPr>
              <a:t>》</a:t>
            </a:r>
            <a:endParaRPr lang="zh-CN" altLang="en-US" b="1" dirty="0">
              <a:latin typeface="黑体" panose="02010609060101010101" pitchFamily="49" charset="-122"/>
              <a:ea typeface="黑体" panose="02010609060101010101" pitchFamily="49" charset="-122"/>
              <a:cs typeface="黑体" panose="02010609060101010101" pitchFamily="49" charset="-122"/>
            </a:endParaRPr>
          </a:p>
          <a:p>
            <a:pPr marL="0" indent="0" fontAlgn="auto">
              <a:lnSpc>
                <a:spcPct val="170000"/>
              </a:lnSpc>
              <a:buNone/>
            </a:pPr>
            <a:r>
              <a:rPr lang="zh-CN" altLang="en-US" b="1" dirty="0">
                <a:latin typeface="黑体" panose="02010609060101010101" pitchFamily="49" charset="-122"/>
                <a:ea typeface="黑体" panose="02010609060101010101" pitchFamily="49" charset="-122"/>
                <a:cs typeface="黑体" panose="02010609060101010101" pitchFamily="49" charset="-122"/>
              </a:rPr>
              <a:t>B．中共“七大”</a:t>
            </a:r>
            <a:r>
              <a:rPr lang="en-US" altLang="zh-CN" b="1" dirty="0">
                <a:latin typeface="黑体" panose="02010609060101010101" pitchFamily="49" charset="-122"/>
                <a:ea typeface="黑体" panose="02010609060101010101" pitchFamily="49" charset="-122"/>
                <a:cs typeface="黑体" panose="02010609060101010101" pitchFamily="49" charset="-122"/>
              </a:rPr>
              <a:t>→</a:t>
            </a:r>
            <a:r>
              <a:rPr lang="zh-CN" altLang="en-US" b="1" dirty="0">
                <a:latin typeface="黑体" panose="02010609060101010101" pitchFamily="49" charset="-122"/>
                <a:ea typeface="黑体" panose="02010609060101010101" pitchFamily="49" charset="-122"/>
                <a:cs typeface="黑体" panose="02010609060101010101" pitchFamily="49" charset="-122"/>
              </a:rPr>
              <a:t>“工农武装割据”</a:t>
            </a:r>
            <a:r>
              <a:rPr lang="en-US" altLang="zh-CN" b="1" dirty="0">
                <a:latin typeface="黑体" panose="02010609060101010101" pitchFamily="49" charset="-122"/>
                <a:ea typeface="黑体" panose="02010609060101010101" pitchFamily="49" charset="-122"/>
                <a:cs typeface="黑体" panose="02010609060101010101" pitchFamily="49" charset="-122"/>
              </a:rPr>
              <a:t>→</a:t>
            </a:r>
            <a:r>
              <a:rPr lang="zh-CN" altLang="en-US" b="1" dirty="0">
                <a:latin typeface="黑体" panose="02010609060101010101" pitchFamily="49" charset="-122"/>
                <a:ea typeface="黑体" panose="02010609060101010101" pitchFamily="49" charset="-122"/>
                <a:cs typeface="黑体" panose="02010609060101010101" pitchFamily="49" charset="-122"/>
              </a:rPr>
              <a:t>敌后游击战</a:t>
            </a:r>
            <a:endParaRPr lang="en-US" altLang="zh-CN" b="1" dirty="0">
              <a:latin typeface="黑体" panose="02010609060101010101" pitchFamily="49" charset="-122"/>
              <a:ea typeface="黑体" panose="02010609060101010101" pitchFamily="49" charset="-122"/>
              <a:cs typeface="黑体" panose="02010609060101010101" pitchFamily="49" charset="-122"/>
            </a:endParaRPr>
          </a:p>
          <a:p>
            <a:pPr marL="0" indent="0" fontAlgn="auto">
              <a:lnSpc>
                <a:spcPct val="170000"/>
              </a:lnSpc>
              <a:buNone/>
            </a:pPr>
            <a:r>
              <a:rPr lang="zh-CN" altLang="en-US" b="1" dirty="0">
                <a:latin typeface="黑体" panose="02010609060101010101" pitchFamily="49" charset="-122"/>
                <a:ea typeface="黑体" panose="02010609060101010101" pitchFamily="49" charset="-122"/>
                <a:cs typeface="黑体" panose="02010609060101010101" pitchFamily="49" charset="-122"/>
              </a:rPr>
              <a:t>C．秋收起义</a:t>
            </a:r>
            <a:r>
              <a:rPr lang="en-US" altLang="zh-CN" b="1" dirty="0">
                <a:latin typeface="黑体" panose="02010609060101010101" pitchFamily="49" charset="-122"/>
                <a:ea typeface="黑体" panose="02010609060101010101" pitchFamily="49" charset="-122"/>
                <a:cs typeface="黑体" panose="02010609060101010101" pitchFamily="49" charset="-122"/>
              </a:rPr>
              <a:t>→</a:t>
            </a:r>
            <a:r>
              <a:rPr lang="zh-CN" altLang="en-US" b="1" dirty="0">
                <a:latin typeface="黑体" panose="02010609060101010101" pitchFamily="49" charset="-122"/>
                <a:ea typeface="黑体" panose="02010609060101010101" pitchFamily="49" charset="-122"/>
                <a:cs typeface="黑体" panose="02010609060101010101" pitchFamily="49" charset="-122"/>
              </a:rPr>
              <a:t>“工农武装割据”</a:t>
            </a:r>
            <a:r>
              <a:rPr lang="en-US" altLang="zh-CN" b="1" dirty="0">
                <a:latin typeface="黑体" panose="02010609060101010101" pitchFamily="49" charset="-122"/>
                <a:ea typeface="黑体" panose="02010609060101010101" pitchFamily="49" charset="-122"/>
                <a:cs typeface="黑体" panose="02010609060101010101" pitchFamily="49" charset="-122"/>
              </a:rPr>
              <a:t>→</a:t>
            </a:r>
            <a:r>
              <a:rPr lang="zh-CN" altLang="en-US" b="1" dirty="0">
                <a:latin typeface="黑体" panose="02010609060101010101" pitchFamily="49" charset="-122"/>
                <a:ea typeface="黑体" panose="02010609060101010101" pitchFamily="49" charset="-122"/>
                <a:cs typeface="黑体" panose="02010609060101010101" pitchFamily="49" charset="-122"/>
              </a:rPr>
              <a:t>中共“七大”</a:t>
            </a:r>
            <a:endParaRPr lang="zh-CN" altLang="en-US" b="1" dirty="0">
              <a:latin typeface="黑体" panose="02010609060101010101" pitchFamily="49" charset="-122"/>
              <a:ea typeface="黑体" panose="02010609060101010101" pitchFamily="49" charset="-122"/>
              <a:cs typeface="黑体" panose="02010609060101010101" pitchFamily="49" charset="-122"/>
            </a:endParaRPr>
          </a:p>
          <a:p>
            <a:pPr marL="0" indent="0" fontAlgn="auto">
              <a:lnSpc>
                <a:spcPct val="170000"/>
              </a:lnSpc>
              <a:buNone/>
            </a:pPr>
            <a:r>
              <a:rPr lang="zh-CN" altLang="en-US" b="1" dirty="0">
                <a:latin typeface="黑体" panose="02010609060101010101" pitchFamily="49" charset="-122"/>
                <a:ea typeface="黑体" panose="02010609060101010101" pitchFamily="49" charset="-122"/>
                <a:cs typeface="黑体" panose="02010609060101010101" pitchFamily="49" charset="-122"/>
              </a:rPr>
              <a:t>D．遵义会议</a:t>
            </a:r>
            <a:r>
              <a:rPr lang="en-US" altLang="zh-CN" b="1" dirty="0">
                <a:latin typeface="黑体" panose="02010609060101010101" pitchFamily="49" charset="-122"/>
                <a:ea typeface="黑体" panose="02010609060101010101" pitchFamily="49" charset="-122"/>
                <a:cs typeface="黑体" panose="02010609060101010101" pitchFamily="49" charset="-122"/>
              </a:rPr>
              <a:t>→</a:t>
            </a:r>
            <a:r>
              <a:rPr lang="zh-CN" altLang="en-US" b="1" dirty="0">
                <a:latin typeface="黑体" panose="02010609060101010101" pitchFamily="49" charset="-122"/>
                <a:ea typeface="黑体" panose="02010609060101010101" pitchFamily="49" charset="-122"/>
                <a:cs typeface="黑体" panose="02010609060101010101" pitchFamily="49" charset="-122"/>
              </a:rPr>
              <a:t>井冈山道路</a:t>
            </a:r>
            <a:r>
              <a:rPr lang="en-US" altLang="zh-CN" b="1" dirty="0">
                <a:latin typeface="黑体" panose="02010609060101010101" pitchFamily="49" charset="-122"/>
                <a:ea typeface="黑体" panose="02010609060101010101" pitchFamily="49" charset="-122"/>
                <a:cs typeface="黑体" panose="02010609060101010101" pitchFamily="49" charset="-122"/>
              </a:rPr>
              <a:t>→《</a:t>
            </a:r>
            <a:r>
              <a:rPr lang="zh-CN" altLang="en-US" b="1" dirty="0">
                <a:latin typeface="黑体" panose="02010609060101010101" pitchFamily="49" charset="-122"/>
                <a:ea typeface="黑体" panose="02010609060101010101" pitchFamily="49" charset="-122"/>
                <a:cs typeface="黑体" panose="02010609060101010101" pitchFamily="49" charset="-122"/>
              </a:rPr>
              <a:t>论持久战</a:t>
            </a:r>
            <a:r>
              <a:rPr lang="en-US" altLang="zh-CN" b="1" dirty="0">
                <a:latin typeface="黑体" panose="02010609060101010101" pitchFamily="49" charset="-122"/>
                <a:ea typeface="黑体" panose="02010609060101010101" pitchFamily="49" charset="-122"/>
                <a:cs typeface="黑体" panose="02010609060101010101" pitchFamily="49" charset="-122"/>
              </a:rPr>
              <a:t>》</a:t>
            </a:r>
            <a:endParaRPr lang="zh-CN" altLang="en-US" b="1" dirty="0">
              <a:latin typeface="黑体" panose="02010609060101010101" pitchFamily="49" charset="-122"/>
              <a:ea typeface="黑体" panose="02010609060101010101" pitchFamily="49" charset="-122"/>
              <a:cs typeface="黑体" panose="02010609060101010101" pitchFamily="49" charset="-122"/>
            </a:endParaRPr>
          </a:p>
          <a:p>
            <a:pPr marL="0" indent="0">
              <a:buNone/>
            </a:pPr>
            <a:endParaRPr lang="en-US" altLang="zh-CN" b="1" dirty="0">
              <a:latin typeface="黑体" panose="02010609060101010101" pitchFamily="49" charset="-122"/>
              <a:ea typeface="黑体" panose="02010609060101010101" pitchFamily="49" charset="-122"/>
            </a:endParaRPr>
          </a:p>
          <a:p>
            <a:pPr marL="0" indent="0">
              <a:buNone/>
            </a:pPr>
            <a:endParaRPr lang="zh-CN" altLang="en-US" b="1" dirty="0">
              <a:latin typeface="黑体" panose="02010609060101010101" pitchFamily="49" charset="-122"/>
              <a:ea typeface="黑体" panose="02010609060101010101" pitchFamily="49" charset="-122"/>
            </a:endParaRPr>
          </a:p>
        </p:txBody>
      </p:sp>
      <p:sp>
        <p:nvSpPr>
          <p:cNvPr id="4" name="标题 1"/>
          <p:cNvSpPr txBox="1"/>
          <p:nvPr/>
        </p:nvSpPr>
        <p:spPr>
          <a:xfrm>
            <a:off x="269240" y="5715"/>
            <a:ext cx="7392035" cy="74104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a:solidFill>
                  <a:srgbClr val="FF0000"/>
                </a:solidFill>
                <a:latin typeface="黑体" panose="02010609060101010101" pitchFamily="49" charset="-122"/>
                <a:ea typeface="黑体" panose="02010609060101010101" pitchFamily="49" charset="-122"/>
              </a:rPr>
              <a:t>二、重难点突破</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毛泽东思想形成、发展历程</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5" name="矩形 4"/>
          <p:cNvSpPr/>
          <p:nvPr/>
        </p:nvSpPr>
        <p:spPr>
          <a:xfrm>
            <a:off x="7232867" y="2782558"/>
            <a:ext cx="828040" cy="1568450"/>
          </a:xfrm>
          <a:prstGeom prst="rect">
            <a:avLst/>
          </a:prstGeom>
          <a:noFill/>
          <a:ln>
            <a:noFill/>
          </a:ln>
          <a:extLst>
            <a:ext uri="{909E8E84-426E-40DD-AFC4-6F175D3DCCD1}">
              <a14:hiddenFill xmlns:a14="http://schemas.microsoft.com/office/drawing/2010/main">
                <a:solidFill>
                  <a:srgbClr val="FF0000"/>
                </a:solidFill>
              </a14:hiddenFill>
            </a:ext>
          </a:extLst>
        </p:spPr>
        <p:txBody>
          <a:bodyPr wrap="none" rtlCol="0" anchor="t">
            <a:spAutoFit/>
            <a:scene3d>
              <a:camera prst="orthographicFront"/>
              <a:lightRig rig="threePt" dir="t"/>
            </a:scene3d>
          </a:bodyPr>
          <a:lstStyle/>
          <a:p>
            <a:pPr algn="ctr"/>
            <a:r>
              <a:rPr lang="en-US" altLang="zh-CN" sz="9600" b="1" dirty="0">
                <a:solidFill>
                  <a:srgbClr val="FF0000"/>
                </a:solidFill>
                <a:effectLst>
                  <a:outerShdw blurRad="38100" dist="25400" dir="5400000" algn="ctr" rotWithShape="0">
                    <a:srgbClr val="6E747A">
                      <a:alpha val="43000"/>
                    </a:srgbClr>
                  </a:outerShdw>
                </a:effectLst>
              </a:rPr>
              <a:t>C</a:t>
            </a:r>
            <a:endParaRPr lang="en-US" altLang="zh-CN" sz="9600" b="1" dirty="0">
              <a:solidFill>
                <a:srgbClr val="FF0000"/>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5940" y="706120"/>
            <a:ext cx="8138160" cy="3773170"/>
          </a:xfrm>
        </p:spPr>
        <p:txBody>
          <a:bodyPr>
            <a:normAutofit fontScale="90000"/>
          </a:bodyPr>
          <a:lstStyle/>
          <a:p>
            <a:pPr marL="0" indent="0">
              <a:buNone/>
            </a:pPr>
            <a:r>
              <a:rPr sz="2400" dirty="0">
                <a:latin typeface="黑体" panose="02010609060101010101" pitchFamily="49" charset="-122"/>
                <a:ea typeface="黑体" panose="02010609060101010101" pitchFamily="49" charset="-122"/>
                <a:cs typeface="黑体" panose="02010609060101010101" pitchFamily="49" charset="-122"/>
              </a:rPr>
              <a:t>(2018·江苏七校联盟高二第一学期期中·23)阅读下列材料： </a:t>
            </a:r>
            <a:endParaRPr sz="2400" dirty="0">
              <a:latin typeface="黑体" panose="02010609060101010101" pitchFamily="49" charset="-122"/>
              <a:ea typeface="黑体" panose="02010609060101010101" pitchFamily="49" charset="-122"/>
              <a:cs typeface="黑体" panose="02010609060101010101" pitchFamily="49" charset="-122"/>
            </a:endParaRPr>
          </a:p>
          <a:p>
            <a:pPr marL="0" indent="0">
              <a:buNone/>
            </a:pPr>
            <a:r>
              <a:rPr sz="2400" dirty="0">
                <a:latin typeface="黑体" panose="02010609060101010101" pitchFamily="49" charset="-122"/>
                <a:ea typeface="黑体" panose="02010609060101010101" pitchFamily="49" charset="-122"/>
                <a:cs typeface="黑体" panose="02010609060101010101" pitchFamily="49" charset="-122"/>
              </a:rPr>
              <a:t>材料一   伦敦脱险后，则暂留欧洲，……两年之中，所见所闻，殊多心得。始知徒致国家富强、民权发达如欧洲列强者，犹未能登斯民于极乐之乡也。是以欧洲志士，犹有社会革命之运动也。 </a:t>
            </a:r>
            <a:endParaRPr sz="2400" dirty="0">
              <a:latin typeface="黑体" panose="02010609060101010101" pitchFamily="49" charset="-122"/>
              <a:ea typeface="黑体" panose="02010609060101010101" pitchFamily="49" charset="-122"/>
              <a:cs typeface="黑体" panose="02010609060101010101" pitchFamily="49" charset="-122"/>
            </a:endParaRPr>
          </a:p>
          <a:p>
            <a:pPr marL="0" indent="0">
              <a:buNone/>
            </a:pPr>
            <a:r>
              <a:rPr sz="2400" dirty="0">
                <a:latin typeface="黑体" panose="02010609060101010101" pitchFamily="49" charset="-122"/>
                <a:ea typeface="黑体" panose="02010609060101010101" pitchFamily="49" charset="-122"/>
                <a:cs typeface="黑体" panose="02010609060101010101" pitchFamily="49" charset="-122"/>
              </a:rPr>
              <a:t>                    ——《孙文学说·第八章“有志竟成”》</a:t>
            </a:r>
            <a:endParaRPr sz="2400" dirty="0">
              <a:latin typeface="黑体" panose="02010609060101010101" pitchFamily="49" charset="-122"/>
              <a:ea typeface="黑体" panose="02010609060101010101" pitchFamily="49" charset="-122"/>
              <a:cs typeface="黑体" panose="02010609060101010101" pitchFamily="49" charset="-122"/>
            </a:endParaRPr>
          </a:p>
          <a:p>
            <a:pPr marL="0" indent="0">
              <a:buNone/>
            </a:pPr>
            <a:r>
              <a:rPr sz="2400" dirty="0">
                <a:solidFill>
                  <a:srgbClr val="333399"/>
                </a:solidFill>
                <a:latin typeface="黑体" panose="02010609060101010101" pitchFamily="49" charset="-122"/>
                <a:ea typeface="黑体" panose="02010609060101010101" pitchFamily="49" charset="-122"/>
                <a:cs typeface="黑体" panose="02010609060101010101" pitchFamily="49" charset="-122"/>
              </a:rPr>
              <a:t>请回答： </a:t>
            </a:r>
            <a:endParaRPr sz="2400" dirty="0">
              <a:solidFill>
                <a:srgbClr val="333399"/>
              </a:solidFill>
              <a:latin typeface="黑体" panose="02010609060101010101" pitchFamily="49" charset="-122"/>
              <a:ea typeface="黑体" panose="02010609060101010101" pitchFamily="49" charset="-122"/>
              <a:cs typeface="黑体" panose="02010609060101010101" pitchFamily="49" charset="-122"/>
            </a:endParaRPr>
          </a:p>
          <a:p>
            <a:pPr marL="0" indent="0">
              <a:buNone/>
            </a:pPr>
            <a:r>
              <a:rPr sz="2400" dirty="0">
                <a:solidFill>
                  <a:srgbClr val="333399"/>
                </a:solidFill>
                <a:latin typeface="黑体" panose="02010609060101010101" pitchFamily="49" charset="-122"/>
                <a:ea typeface="黑体" panose="02010609060101010101" pitchFamily="49" charset="-122"/>
                <a:cs typeface="黑体" panose="02010609060101010101" pitchFamily="49" charset="-122"/>
              </a:rPr>
              <a:t>(1)据材料一并结合所学知识，孙中山认为欧洲“犹有社会革命”的</a:t>
            </a:r>
            <a:r>
              <a:rPr sz="2400" dirty="0">
                <a:solidFill>
                  <a:srgbClr val="FF0000"/>
                </a:solidFill>
                <a:latin typeface="黑体" panose="02010609060101010101" pitchFamily="49" charset="-122"/>
                <a:ea typeface="黑体" panose="02010609060101010101" pitchFamily="49" charset="-122"/>
                <a:cs typeface="黑体" panose="02010609060101010101" pitchFamily="49" charset="-122"/>
              </a:rPr>
              <a:t>原因</a:t>
            </a:r>
            <a:r>
              <a:rPr sz="2400" dirty="0">
                <a:solidFill>
                  <a:srgbClr val="333399"/>
                </a:solidFill>
                <a:latin typeface="黑体" panose="02010609060101010101" pitchFamily="49" charset="-122"/>
                <a:ea typeface="黑体" panose="02010609060101010101" pitchFamily="49" charset="-122"/>
                <a:cs typeface="黑体" panose="02010609060101010101" pitchFamily="49" charset="-122"/>
              </a:rPr>
              <a:t>是什么？为避免类似革命的发生，他先后提出过哪些具体</a:t>
            </a:r>
            <a:r>
              <a:rPr sz="2400" dirty="0">
                <a:solidFill>
                  <a:srgbClr val="FF0000"/>
                </a:solidFill>
                <a:latin typeface="黑体" panose="02010609060101010101" pitchFamily="49" charset="-122"/>
                <a:ea typeface="黑体" panose="02010609060101010101" pitchFamily="49" charset="-122"/>
                <a:cs typeface="黑体" panose="02010609060101010101" pitchFamily="49" charset="-122"/>
              </a:rPr>
              <a:t>举措</a:t>
            </a:r>
            <a:r>
              <a:rPr sz="2400" dirty="0">
                <a:solidFill>
                  <a:srgbClr val="333399"/>
                </a:solidFill>
                <a:latin typeface="黑体" panose="02010609060101010101" pitchFamily="49" charset="-122"/>
                <a:ea typeface="黑体" panose="02010609060101010101" pitchFamily="49" charset="-122"/>
                <a:cs typeface="黑体" panose="02010609060101010101" pitchFamily="49" charset="-122"/>
              </a:rPr>
              <a:t>？(4分) </a:t>
            </a:r>
            <a:endParaRPr lang="zh-CN" altLang="en-US" sz="2400" dirty="0">
              <a:solidFill>
                <a:srgbClr val="333399"/>
              </a:solidFill>
              <a:latin typeface="黑体" panose="02010609060101010101" pitchFamily="49" charset="-122"/>
              <a:ea typeface="黑体" panose="02010609060101010101" pitchFamily="49" charset="-122"/>
              <a:cs typeface="黑体" panose="02010609060101010101" pitchFamily="49" charset="-122"/>
            </a:endParaRPr>
          </a:p>
        </p:txBody>
      </p:sp>
      <p:sp>
        <p:nvSpPr>
          <p:cNvPr id="4" name="标题 3"/>
          <p:cNvSpPr>
            <a:spLocks noGrp="1"/>
          </p:cNvSpPr>
          <p:nvPr/>
        </p:nvSpPr>
        <p:spPr>
          <a:xfrm>
            <a:off x="69850" y="-34925"/>
            <a:ext cx="6128385" cy="7410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zh-CN" altLang="en-US" sz="2800" b="1" dirty="0">
                <a:solidFill>
                  <a:srgbClr val="FF0000"/>
                </a:solidFill>
                <a:latin typeface="黑体" panose="02010609060101010101" pitchFamily="49" charset="-122"/>
                <a:ea typeface="黑体" panose="02010609060101010101" pitchFamily="49" charset="-122"/>
              </a:rPr>
              <a:t>二、重难点突破</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主观题训练</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100" name="文本框 99"/>
          <p:cNvSpPr txBox="1"/>
          <p:nvPr/>
        </p:nvSpPr>
        <p:spPr>
          <a:xfrm>
            <a:off x="536575" y="4592955"/>
            <a:ext cx="8137525" cy="521970"/>
          </a:xfrm>
          <a:prstGeom prst="rect">
            <a:avLst/>
          </a:prstGeom>
          <a:noFill/>
          <a:ln w="9525">
            <a:noFill/>
          </a:ln>
        </p:spPr>
        <p:txBody>
          <a:bodyPr wrap="square">
            <a:spAutoFit/>
          </a:bodyPr>
          <a:p>
            <a:pPr indent="0" algn="ctr"/>
            <a:r>
              <a:rPr lang="zh-CN" sz="2800" b="1">
                <a:solidFill>
                  <a:srgbClr val="FF0000"/>
                </a:solidFill>
                <a:latin typeface="黑体" panose="02010609060101010101" pitchFamily="49" charset="-122"/>
                <a:ea typeface="黑体" panose="02010609060101010101" pitchFamily="49" charset="-122"/>
                <a:cs typeface="黑体" panose="02010609060101010101" pitchFamily="49" charset="-122"/>
              </a:rPr>
              <a:t>原因：没有解决民生问题</a:t>
            </a:r>
            <a:r>
              <a:rPr lang="en-US" sz="2800" b="1">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sz="2800" b="1">
                <a:solidFill>
                  <a:srgbClr val="FF0000"/>
                </a:solidFill>
                <a:latin typeface="黑体" panose="02010609060101010101" pitchFamily="49" charset="-122"/>
                <a:ea typeface="黑体" panose="02010609060101010101" pitchFamily="49" charset="-122"/>
                <a:cs typeface="黑体" panose="02010609060101010101" pitchFamily="49" charset="-122"/>
              </a:rPr>
              <a:t>或贫富差距较大</a:t>
            </a:r>
            <a:r>
              <a:rPr lang="en-US" sz="2800" b="1">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sz="2800" b="1">
                <a:solidFill>
                  <a:srgbClr val="FF0000"/>
                </a:solidFill>
                <a:latin typeface="黑体" panose="02010609060101010101" pitchFamily="49" charset="-122"/>
                <a:ea typeface="黑体" panose="02010609060101010101" pitchFamily="49" charset="-122"/>
                <a:cs typeface="黑体" panose="02010609060101010101" pitchFamily="49" charset="-122"/>
              </a:rPr>
              <a:t>。</a:t>
            </a:r>
            <a:endParaRPr lang="en-US"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p:nvPr/>
        </p:nvSpPr>
        <p:spPr>
          <a:xfrm>
            <a:off x="278130" y="5267960"/>
            <a:ext cx="8642985" cy="521970"/>
          </a:xfrm>
          <a:prstGeom prst="rect">
            <a:avLst/>
          </a:prstGeom>
          <a:noFill/>
        </p:spPr>
        <p:txBody>
          <a:bodyPr wrap="none" rtlCol="0">
            <a:spAutoFit/>
          </a:bodyPr>
          <a:p>
            <a:pPr indent="0" algn="l"/>
            <a:r>
              <a:rPr lang="zh-CN" sz="28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举措：</a:t>
            </a:r>
            <a:r>
              <a:rPr lang="zh-CN" sz="2800" b="1">
                <a:solidFill>
                  <a:srgbClr val="FF0000"/>
                </a:solidFill>
                <a:latin typeface="黑体" panose="02010609060101010101" pitchFamily="49" charset="-122"/>
                <a:ea typeface="黑体" panose="02010609060101010101" pitchFamily="49" charset="-122"/>
                <a:cs typeface="黑体" panose="02010609060101010101" pitchFamily="49" charset="-122"/>
                <a:sym typeface="Wingdings" panose="05000000000000000000" charset="0"/>
              </a:rPr>
              <a:t></a:t>
            </a:r>
            <a:r>
              <a:rPr lang="zh-CN" sz="28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平均地权；</a:t>
            </a:r>
            <a:r>
              <a:rPr lang="zh-CN" sz="2800" b="1">
                <a:solidFill>
                  <a:srgbClr val="FF0000"/>
                </a:solidFill>
                <a:latin typeface="黑体" panose="02010609060101010101" pitchFamily="49" charset="-122"/>
                <a:ea typeface="黑体" panose="02010609060101010101" pitchFamily="49" charset="-122"/>
                <a:cs typeface="黑体" panose="02010609060101010101" pitchFamily="49" charset="-122"/>
                <a:sym typeface="Wingdings" panose="05000000000000000000" charset="0"/>
              </a:rPr>
              <a:t></a:t>
            </a:r>
            <a:r>
              <a:rPr lang="zh-CN" sz="28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节制资本；</a:t>
            </a:r>
            <a:r>
              <a:rPr lang="zh-CN" sz="2800" b="1">
                <a:solidFill>
                  <a:srgbClr val="FF0000"/>
                </a:solidFill>
                <a:latin typeface="黑体" panose="02010609060101010101" pitchFamily="49" charset="-122"/>
                <a:ea typeface="黑体" panose="02010609060101010101" pitchFamily="49" charset="-122"/>
                <a:cs typeface="黑体" panose="02010609060101010101" pitchFamily="49" charset="-122"/>
                <a:sym typeface="Wingdings" panose="05000000000000000000" charset="0"/>
              </a:rPr>
              <a:t></a:t>
            </a:r>
            <a:r>
              <a:rPr lang="zh-CN" sz="28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“耕者有其田”。</a:t>
            </a:r>
            <a:endParaRPr lang="en-US"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625" y="588010"/>
            <a:ext cx="8377555" cy="5509260"/>
          </a:xfrm>
        </p:spPr>
        <p:txBody>
          <a:bodyPr>
            <a:normAutofit fontScale="80000"/>
          </a:bodyPr>
          <a:lstStyle/>
          <a:p>
            <a:pPr marL="0" indent="0" fontAlgn="auto">
              <a:lnSpc>
                <a:spcPct val="150000"/>
              </a:lnSpc>
              <a:buNone/>
            </a:pPr>
            <a:r>
              <a:rPr lang="zh-CN" altLang="en-US" b="1">
                <a:latin typeface="黑体" panose="02010609060101010101" pitchFamily="49" charset="-122"/>
                <a:ea typeface="黑体" panose="02010609060101010101" pitchFamily="49" charset="-122"/>
                <a:cs typeface="黑体" panose="02010609060101010101" pitchFamily="49" charset="-122"/>
              </a:rPr>
              <a:t>材料二 必须兼顾国家、集体和个人三个方面，……鉴于苏联和我们自己的经验，今后务必更好地解决这个问题。拿工人讲，工人的劳动生产率提高了，他们的劳动条件和集体福利就需要逐步有所改进。我们历来提倡艰苦奋斗，反对把个人物质利益看得高于一切，同时我们也历来提倡关心群众生活，反对不关心群众痛痒的官僚主义。随着整个国民经济的发展，工资也需要适当调整。关于工资，最近决定增加一些，主要加在下面，加在工人方面，以便缩小上下两方面的距离。                    ——毛泽东《论十大关系》</a:t>
            </a:r>
            <a:endParaRPr lang="zh-CN" altLang="en-US" b="1">
              <a:latin typeface="黑体" panose="02010609060101010101" pitchFamily="49" charset="-122"/>
              <a:ea typeface="黑体" panose="02010609060101010101" pitchFamily="49" charset="-122"/>
              <a:cs typeface="黑体" panose="02010609060101010101" pitchFamily="49" charset="-122"/>
            </a:endParaRPr>
          </a:p>
          <a:p>
            <a:pPr marL="0" indent="0" fontAlgn="auto">
              <a:lnSpc>
                <a:spcPct val="150000"/>
              </a:lnSpc>
              <a:buNone/>
            </a:pPr>
            <a:r>
              <a:rPr lang="zh-CN" altLang="en-US" b="1">
                <a:solidFill>
                  <a:srgbClr val="333399"/>
                </a:solidFill>
                <a:uFillTx/>
                <a:latin typeface="黑体" panose="02010609060101010101" pitchFamily="49" charset="-122"/>
                <a:ea typeface="黑体" panose="02010609060101010101" pitchFamily="49" charset="-122"/>
                <a:cs typeface="黑体" panose="02010609060101010101" pitchFamily="49" charset="-122"/>
              </a:rPr>
              <a:t>(2)据材料二，概述毛泽东改善民生的基本主张。(3分)  </a:t>
            </a:r>
            <a:endParaRPr lang="zh-CN" altLang="en-US" b="1">
              <a:solidFill>
                <a:srgbClr val="333399"/>
              </a:solidFill>
              <a:uFillTx/>
              <a:latin typeface="黑体" panose="02010609060101010101" pitchFamily="49" charset="-122"/>
              <a:ea typeface="黑体" panose="02010609060101010101" pitchFamily="49" charset="-122"/>
              <a:cs typeface="黑体" panose="02010609060101010101" pitchFamily="49" charset="-122"/>
            </a:endParaRPr>
          </a:p>
        </p:txBody>
      </p:sp>
      <p:sp>
        <p:nvSpPr>
          <p:cNvPr id="4" name="标题 3"/>
          <p:cNvSpPr>
            <a:spLocks noGrp="1"/>
          </p:cNvSpPr>
          <p:nvPr/>
        </p:nvSpPr>
        <p:spPr>
          <a:xfrm>
            <a:off x="69850" y="-34925"/>
            <a:ext cx="6128385" cy="7410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zh-CN" altLang="en-US" sz="2800" b="1" dirty="0">
                <a:solidFill>
                  <a:srgbClr val="FF0000"/>
                </a:solidFill>
                <a:latin typeface="黑体" panose="02010609060101010101" pitchFamily="49" charset="-122"/>
                <a:ea typeface="黑体" panose="02010609060101010101" pitchFamily="49" charset="-122"/>
              </a:rPr>
              <a:t>二、重难点突破</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sym typeface="+mn-ea"/>
              </a:rPr>
              <a:t>主观题训练</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5" name="文本框 4"/>
          <p:cNvSpPr txBox="1"/>
          <p:nvPr/>
        </p:nvSpPr>
        <p:spPr>
          <a:xfrm>
            <a:off x="634365" y="5398770"/>
            <a:ext cx="6576695" cy="460375"/>
          </a:xfrm>
          <a:prstGeom prst="rect">
            <a:avLst/>
          </a:prstGeom>
          <a:noFill/>
        </p:spPr>
        <p:txBody>
          <a:bodyPr wrap="none" rtlCol="0">
            <a:spAutoFit/>
          </a:bodyPr>
          <a:p>
            <a:pPr algn="l"/>
            <a:r>
              <a:rPr lang="zh-CN" sz="2400" b="1">
                <a:solidFill>
                  <a:srgbClr val="FF0000"/>
                </a:solidFill>
                <a:latin typeface="黑体" panose="02010609060101010101" pitchFamily="49" charset="-122"/>
                <a:ea typeface="黑体" panose="02010609060101010101" pitchFamily="49" charset="-122"/>
                <a:sym typeface="+mn-ea"/>
              </a:rPr>
              <a:t>主张：</a:t>
            </a:r>
            <a:r>
              <a:rPr lang="zh-CN" sz="2400" b="1">
                <a:solidFill>
                  <a:srgbClr val="FF0000"/>
                </a:solidFill>
                <a:latin typeface="黑体" panose="02010609060101010101" pitchFamily="49" charset="-122"/>
                <a:ea typeface="黑体" panose="02010609060101010101" pitchFamily="49" charset="-122"/>
                <a:sym typeface="Wingdings" panose="05000000000000000000" charset="0"/>
              </a:rPr>
              <a:t></a:t>
            </a:r>
            <a:r>
              <a:rPr lang="zh-CN" sz="2400" b="1">
                <a:solidFill>
                  <a:srgbClr val="FF0000"/>
                </a:solidFill>
                <a:latin typeface="黑体" panose="02010609060101010101" pitchFamily="49" charset="-122"/>
                <a:ea typeface="黑体" panose="02010609060101010101" pitchFamily="49" charset="-122"/>
                <a:sym typeface="+mn-ea"/>
              </a:rPr>
              <a:t>兼顾国家、集体、个人三个方面利益；</a:t>
            </a:r>
            <a:endParaRPr lang="zh-CN" altLang="en-US" sz="2400" b="1">
              <a:solidFill>
                <a:srgbClr val="FF0000"/>
              </a:solidFill>
              <a:latin typeface="黑体" panose="02010609060101010101" pitchFamily="49" charset="-122"/>
              <a:ea typeface="黑体" panose="02010609060101010101" pitchFamily="49" charset="-122"/>
              <a:sym typeface="+mn-ea"/>
            </a:endParaRPr>
          </a:p>
        </p:txBody>
      </p:sp>
      <p:sp>
        <p:nvSpPr>
          <p:cNvPr id="6" name="文本框 5"/>
          <p:cNvSpPr txBox="1"/>
          <p:nvPr/>
        </p:nvSpPr>
        <p:spPr>
          <a:xfrm>
            <a:off x="664210" y="5859145"/>
            <a:ext cx="2903855" cy="460375"/>
          </a:xfrm>
          <a:prstGeom prst="rect">
            <a:avLst/>
          </a:prstGeom>
          <a:noFill/>
        </p:spPr>
        <p:txBody>
          <a:bodyPr wrap="none" rtlCol="0">
            <a:spAutoFit/>
          </a:bodyPr>
          <a:p>
            <a:pPr algn="l"/>
            <a:r>
              <a:rPr lang="zh-CN"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Wingdings" panose="05000000000000000000" charset="0"/>
              </a:rPr>
              <a:t></a:t>
            </a:r>
            <a:r>
              <a:rPr lang="zh-CN"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提高劳动生产率；</a:t>
            </a:r>
            <a:endPar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7" name="文本框 6"/>
          <p:cNvSpPr txBox="1"/>
          <p:nvPr/>
        </p:nvSpPr>
        <p:spPr>
          <a:xfrm>
            <a:off x="3295650" y="5871845"/>
            <a:ext cx="4128135" cy="460375"/>
          </a:xfrm>
          <a:prstGeom prst="rect">
            <a:avLst/>
          </a:prstGeom>
          <a:noFill/>
        </p:spPr>
        <p:txBody>
          <a:bodyPr wrap="none" rtlCol="0">
            <a:spAutoFit/>
          </a:bodyPr>
          <a:p>
            <a:pPr algn="l"/>
            <a:r>
              <a:rPr lang="zh-CN" sz="2400" b="1">
                <a:solidFill>
                  <a:srgbClr val="FF0000"/>
                </a:solidFill>
                <a:latin typeface="黑体" panose="02010609060101010101" pitchFamily="49" charset="-122"/>
                <a:ea typeface="黑体" panose="02010609060101010101" pitchFamily="49" charset="-122"/>
                <a:sym typeface="Wingdings" panose="05000000000000000000" charset="0"/>
              </a:rPr>
              <a:t></a:t>
            </a:r>
            <a:r>
              <a:rPr lang="zh-CN" sz="2400" b="1">
                <a:solidFill>
                  <a:srgbClr val="FF0000"/>
                </a:solidFill>
                <a:latin typeface="黑体" panose="02010609060101010101" pitchFamily="49" charset="-122"/>
                <a:ea typeface="黑体" panose="02010609060101010101" pitchFamily="49" charset="-122"/>
                <a:sym typeface="+mn-ea"/>
              </a:rPr>
              <a:t>改进劳动条件和集体福利；</a:t>
            </a:r>
            <a:endParaRPr lang="zh-CN" altLang="en-US" sz="2400" b="1">
              <a:solidFill>
                <a:srgbClr val="FF0000"/>
              </a:solidFill>
              <a:latin typeface="黑体" panose="02010609060101010101" pitchFamily="49" charset="-122"/>
              <a:ea typeface="黑体" panose="02010609060101010101" pitchFamily="49" charset="-122"/>
              <a:sym typeface="+mn-ea"/>
            </a:endParaRPr>
          </a:p>
        </p:txBody>
      </p:sp>
      <p:sp>
        <p:nvSpPr>
          <p:cNvPr id="8" name="文本框 7"/>
          <p:cNvSpPr txBox="1"/>
          <p:nvPr/>
        </p:nvSpPr>
        <p:spPr>
          <a:xfrm>
            <a:off x="664210" y="6332220"/>
            <a:ext cx="2325370" cy="460375"/>
          </a:xfrm>
          <a:prstGeom prst="rect">
            <a:avLst/>
          </a:prstGeom>
          <a:noFill/>
        </p:spPr>
        <p:txBody>
          <a:bodyPr wrap="none" rtlCol="0">
            <a:spAutoFit/>
          </a:bodyPr>
          <a:p>
            <a:pPr algn="l"/>
            <a:r>
              <a:rPr lang="zh-CN" sz="2400" b="1">
                <a:solidFill>
                  <a:srgbClr val="FF0000"/>
                </a:solidFill>
                <a:latin typeface="宋体" panose="02010600030101010101" pitchFamily="2" charset="-122"/>
                <a:ea typeface="宋体" panose="02010600030101010101" pitchFamily="2" charset="-122"/>
                <a:sym typeface="+mn-ea"/>
              </a:rPr>
              <a:t>④</a:t>
            </a:r>
            <a:r>
              <a:rPr lang="zh-CN" sz="2400" b="1">
                <a:solidFill>
                  <a:srgbClr val="FF0000"/>
                </a:solidFill>
                <a:latin typeface="黑体" panose="02010609060101010101" pitchFamily="49" charset="-122"/>
                <a:ea typeface="黑体" panose="02010609060101010101" pitchFamily="49" charset="-122"/>
                <a:sym typeface="+mn-ea"/>
              </a:rPr>
              <a:t>提高工人工资</a:t>
            </a:r>
            <a:endParaRPr lang="zh-CN" altLang="en-US" sz="2400" b="1">
              <a:solidFill>
                <a:srgbClr val="FF0000"/>
              </a:solidFill>
              <a:latin typeface="黑体" panose="02010609060101010101" pitchFamily="49" charset="-122"/>
              <a:ea typeface="黑体" panose="02010609060101010101" pitchFamily="49" charset="-122"/>
              <a:sym typeface="+mn-ea"/>
            </a:endParaRPr>
          </a:p>
        </p:txBody>
      </p:sp>
      <p:sp>
        <p:nvSpPr>
          <p:cNvPr id="9" name="文本框 8"/>
          <p:cNvSpPr txBox="1"/>
          <p:nvPr/>
        </p:nvSpPr>
        <p:spPr>
          <a:xfrm>
            <a:off x="2739390" y="6319520"/>
            <a:ext cx="2938780" cy="460375"/>
          </a:xfrm>
          <a:prstGeom prst="rect">
            <a:avLst/>
          </a:prstGeom>
          <a:noFill/>
        </p:spPr>
        <p:txBody>
          <a:bodyPr wrap="none" rtlCol="0">
            <a:spAutoFit/>
          </a:bodyPr>
          <a:p>
            <a:pPr algn="l"/>
            <a:r>
              <a:rPr 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或缩小贫富差距</a:t>
            </a:r>
            <a:r>
              <a:rPr 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82905" y="960755"/>
            <a:ext cx="8379460" cy="3867785"/>
          </a:xfrm>
        </p:spPr>
        <p:txBody>
          <a:bodyPr>
            <a:normAutofit fontScale="90000"/>
          </a:bodyPr>
          <a:lstStyle/>
          <a:p>
            <a:pPr marL="0" indent="0" fontAlgn="auto">
              <a:lnSpc>
                <a:spcPct val="150000"/>
              </a:lnSpc>
              <a:buNone/>
            </a:pPr>
            <a:r>
              <a:rPr lang="zh-CN" altLang="en-US" sz="2400" b="1">
                <a:latin typeface="黑体" panose="02010609060101010101" pitchFamily="49" charset="-122"/>
                <a:ea typeface="黑体" panose="02010609060101010101" pitchFamily="49" charset="-122"/>
                <a:cs typeface="黑体" panose="02010609060101010101" pitchFamily="49" charset="-122"/>
              </a:rPr>
              <a:t>材料三 社会主义财富属于人民，社会主义的致富是全民共同致富。社会主义原则，第一是发展生产，第二是共同致富。我们允许一部分人先好起来，一部分地区先好起来，目的是更快地实现共同富裕。 </a:t>
            </a:r>
            <a:endParaRPr lang="zh-CN" altLang="en-US" sz="2400" b="1">
              <a:latin typeface="黑体" panose="02010609060101010101" pitchFamily="49" charset="-122"/>
              <a:ea typeface="黑体" panose="02010609060101010101" pitchFamily="49" charset="-122"/>
              <a:cs typeface="黑体" panose="02010609060101010101" pitchFamily="49" charset="-122"/>
            </a:endParaRPr>
          </a:p>
          <a:p>
            <a:pPr marL="0" indent="0" fontAlgn="auto">
              <a:lnSpc>
                <a:spcPct val="150000"/>
              </a:lnSpc>
              <a:buNone/>
            </a:pPr>
            <a:r>
              <a:rPr lang="zh-CN" altLang="en-US" sz="2400" b="1">
                <a:latin typeface="黑体" panose="02010609060101010101" pitchFamily="49" charset="-122"/>
                <a:ea typeface="黑体" panose="02010609060101010101" pitchFamily="49" charset="-122"/>
                <a:cs typeface="黑体" panose="02010609060101010101" pitchFamily="49" charset="-122"/>
              </a:rPr>
              <a:t>         ——邓小平《答美国记者迈克·华莱士问》(1986年9月) </a:t>
            </a:r>
            <a:endParaRPr lang="zh-CN" altLang="en-US" sz="2400" b="1">
              <a:latin typeface="黑体" panose="02010609060101010101" pitchFamily="49" charset="-122"/>
              <a:ea typeface="黑体" panose="02010609060101010101" pitchFamily="49" charset="-122"/>
              <a:cs typeface="黑体" panose="02010609060101010101" pitchFamily="49" charset="-122"/>
            </a:endParaRPr>
          </a:p>
          <a:p>
            <a:pPr marL="0" indent="0" fontAlgn="auto">
              <a:lnSpc>
                <a:spcPct val="150000"/>
              </a:lnSpc>
              <a:buNone/>
            </a:pPr>
            <a:r>
              <a:rPr lang="zh-CN" altLang="en-US" sz="2400" b="1">
                <a:solidFill>
                  <a:srgbClr val="333399"/>
                </a:solidFill>
                <a:latin typeface="黑体" panose="02010609060101010101" pitchFamily="49" charset="-122"/>
                <a:ea typeface="黑体" panose="02010609060101010101" pitchFamily="49" charset="-122"/>
                <a:cs typeface="黑体" panose="02010609060101010101" pitchFamily="49" charset="-122"/>
              </a:rPr>
              <a:t>(3)与材料二相比，材料三改善民生的主张有何相同和不同之处？(2分) </a:t>
            </a:r>
            <a:endParaRPr lang="zh-CN" altLang="en-US" sz="2400" b="1">
              <a:solidFill>
                <a:srgbClr val="333399"/>
              </a:solidFill>
              <a:latin typeface="黑体" panose="02010609060101010101" pitchFamily="49" charset="-122"/>
              <a:ea typeface="黑体" panose="02010609060101010101" pitchFamily="49" charset="-122"/>
              <a:cs typeface="黑体" panose="02010609060101010101" pitchFamily="49" charset="-122"/>
            </a:endParaRPr>
          </a:p>
        </p:txBody>
      </p:sp>
      <p:sp>
        <p:nvSpPr>
          <p:cNvPr id="100" name="文本框 99"/>
          <p:cNvSpPr txBox="1"/>
          <p:nvPr/>
        </p:nvSpPr>
        <p:spPr>
          <a:xfrm>
            <a:off x="1285875" y="4306570"/>
            <a:ext cx="7555230" cy="460375"/>
          </a:xfrm>
          <a:prstGeom prst="rect">
            <a:avLst/>
          </a:prstGeom>
          <a:noFill/>
          <a:ln w="9525">
            <a:noFill/>
          </a:ln>
        </p:spPr>
        <p:txBody>
          <a:bodyPr wrap="square">
            <a:spAutoFit/>
          </a:bodyPr>
          <a:p>
            <a:pPr indent="0"/>
            <a:r>
              <a:rPr lang="zh-CN" sz="2400" b="1">
                <a:solidFill>
                  <a:srgbClr val="FF0000"/>
                </a:solidFill>
                <a:latin typeface="黑体" panose="02010609060101010101" pitchFamily="49" charset="-122"/>
                <a:ea typeface="黑体" panose="02010609060101010101" pitchFamily="49" charset="-122"/>
                <a:cs typeface="黑体" panose="02010609060101010101" pitchFamily="49" charset="-122"/>
              </a:rPr>
              <a:t>不同：允许一部分人和地区先富起来</a:t>
            </a:r>
            <a:endPar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p:nvPr/>
        </p:nvSpPr>
        <p:spPr>
          <a:xfrm>
            <a:off x="508000" y="4828540"/>
            <a:ext cx="8128000" cy="706755"/>
          </a:xfrm>
          <a:prstGeom prst="rect">
            <a:avLst/>
          </a:prstGeom>
          <a:noFill/>
          <a:ln w="9525">
            <a:noFill/>
          </a:ln>
        </p:spPr>
        <p:txBody>
          <a:bodyPr wrap="square">
            <a:spAutoFit/>
          </a:bodyPr>
          <a:p>
            <a:pPr indent="0"/>
            <a:r>
              <a:rPr lang="zh-CN" sz="2000" b="1">
                <a:solidFill>
                  <a:srgbClr val="333399"/>
                </a:solidFill>
                <a:latin typeface="黑体" panose="02010609060101010101" pitchFamily="49" charset="-122"/>
                <a:ea typeface="黑体" panose="02010609060101010101" pitchFamily="49" charset="-122"/>
                <a:cs typeface="黑体" panose="02010609060101010101" pitchFamily="49" charset="-122"/>
              </a:rPr>
              <a:t>（</a:t>
            </a:r>
            <a:r>
              <a:rPr lang="en-US" altLang="zh-CN" sz="2000" b="1">
                <a:solidFill>
                  <a:srgbClr val="333399"/>
                </a:solidFill>
                <a:latin typeface="黑体" panose="02010609060101010101" pitchFamily="49" charset="-122"/>
                <a:ea typeface="黑体" panose="02010609060101010101" pitchFamily="49" charset="-122"/>
                <a:cs typeface="黑体" panose="02010609060101010101" pitchFamily="49" charset="-122"/>
              </a:rPr>
              <a:t>4</a:t>
            </a:r>
            <a:r>
              <a:rPr lang="zh-CN" altLang="en-US" sz="2000" b="1">
                <a:solidFill>
                  <a:srgbClr val="333399"/>
                </a:solidFill>
                <a:latin typeface="黑体" panose="02010609060101010101" pitchFamily="49" charset="-122"/>
                <a:ea typeface="黑体" panose="02010609060101010101" pitchFamily="49" charset="-122"/>
                <a:cs typeface="黑体" panose="02010609060101010101" pitchFamily="49" charset="-122"/>
              </a:rPr>
              <a:t>）</a:t>
            </a:r>
            <a:r>
              <a:rPr lang="zh-CN" sz="2000" b="1">
                <a:solidFill>
                  <a:srgbClr val="333399"/>
                </a:solidFill>
                <a:latin typeface="黑体" panose="02010609060101010101" pitchFamily="49" charset="-122"/>
                <a:ea typeface="黑体" panose="02010609060101010101" pitchFamily="49" charset="-122"/>
                <a:cs typeface="黑体" panose="02010609060101010101" pitchFamily="49" charset="-122"/>
              </a:rPr>
              <a:t>综合上述材料，对百年以来解决民生问题的思想发展历程，我们有何认识？</a:t>
            </a:r>
            <a:r>
              <a:rPr lang="en-US" sz="2000" b="1">
                <a:solidFill>
                  <a:srgbClr val="333399"/>
                </a:solidFill>
                <a:latin typeface="黑体" panose="02010609060101010101" pitchFamily="49" charset="-122"/>
                <a:ea typeface="黑体" panose="02010609060101010101" pitchFamily="49" charset="-122"/>
                <a:cs typeface="黑体" panose="02010609060101010101" pitchFamily="49" charset="-122"/>
              </a:rPr>
              <a:t>(2</a:t>
            </a:r>
            <a:r>
              <a:rPr lang="zh-CN" sz="2000" b="1">
                <a:solidFill>
                  <a:srgbClr val="333399"/>
                </a:solidFill>
                <a:latin typeface="黑体" panose="02010609060101010101" pitchFamily="49" charset="-122"/>
                <a:ea typeface="黑体" panose="02010609060101010101" pitchFamily="49" charset="-122"/>
                <a:cs typeface="黑体" panose="02010609060101010101" pitchFamily="49" charset="-122"/>
              </a:rPr>
              <a:t>分</a:t>
            </a:r>
            <a:r>
              <a:rPr lang="en-US" sz="2000" b="1">
                <a:solidFill>
                  <a:srgbClr val="333399"/>
                </a:solidFill>
                <a:latin typeface="黑体" panose="02010609060101010101" pitchFamily="49" charset="-122"/>
                <a:ea typeface="黑体" panose="02010609060101010101" pitchFamily="49" charset="-122"/>
                <a:cs typeface="黑体" panose="02010609060101010101" pitchFamily="49" charset="-122"/>
              </a:rPr>
              <a:t>)</a:t>
            </a:r>
            <a:endParaRPr lang="en-US" altLang="en-US" sz="2000" b="1">
              <a:solidFill>
                <a:srgbClr val="333399"/>
              </a:solidFill>
              <a:latin typeface="黑体" panose="02010609060101010101" pitchFamily="49" charset="-122"/>
              <a:ea typeface="黑体" panose="02010609060101010101" pitchFamily="49" charset="-122"/>
              <a:cs typeface="黑体" panose="02010609060101010101" pitchFamily="49" charset="-122"/>
            </a:endParaRPr>
          </a:p>
        </p:txBody>
      </p:sp>
      <p:sp>
        <p:nvSpPr>
          <p:cNvPr id="6" name="标题 3"/>
          <p:cNvSpPr>
            <a:spLocks noGrp="1"/>
          </p:cNvSpPr>
          <p:nvPr/>
        </p:nvSpPr>
        <p:spPr>
          <a:xfrm>
            <a:off x="69850" y="-34925"/>
            <a:ext cx="6128385" cy="7410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zh-CN" altLang="en-US" sz="2800" b="1" dirty="0">
                <a:solidFill>
                  <a:srgbClr val="FF0000"/>
                </a:solidFill>
                <a:latin typeface="黑体" panose="02010609060101010101" pitchFamily="49" charset="-122"/>
                <a:ea typeface="黑体" panose="02010609060101010101" pitchFamily="49" charset="-122"/>
              </a:rPr>
              <a:t>二、重难点突破</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sym typeface="+mn-ea"/>
              </a:rPr>
              <a:t>主观题训练</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7" name="文本框 6"/>
          <p:cNvSpPr txBox="1"/>
          <p:nvPr/>
        </p:nvSpPr>
        <p:spPr>
          <a:xfrm>
            <a:off x="1290955" y="3846195"/>
            <a:ext cx="2631440" cy="460375"/>
          </a:xfrm>
          <a:prstGeom prst="rect">
            <a:avLst/>
          </a:prstGeom>
          <a:noFill/>
        </p:spPr>
        <p:txBody>
          <a:bodyPr wrap="none" rtlCol="0">
            <a:spAutoFit/>
          </a:bodyPr>
          <a:p>
            <a:pPr algn="l"/>
            <a:r>
              <a:rPr lang="zh-CN" sz="2400" b="1">
                <a:solidFill>
                  <a:srgbClr val="FF0000"/>
                </a:solidFill>
                <a:latin typeface="黑体" panose="02010609060101010101" pitchFamily="49" charset="-122"/>
                <a:ea typeface="黑体" panose="02010609060101010101" pitchFamily="49" charset="-122"/>
                <a:cs typeface="Arial" panose="020B0604020202020204" pitchFamily="34" charset="0"/>
                <a:sym typeface="+mn-ea"/>
              </a:rPr>
              <a:t>相同：发展生产。</a:t>
            </a:r>
            <a:endParaRPr lang="zh-CN" altLang="en-US" sz="2400" b="1">
              <a:solidFill>
                <a:srgbClr val="FF0000"/>
              </a:solidFill>
              <a:latin typeface="黑体" panose="02010609060101010101" pitchFamily="49" charset="-122"/>
              <a:ea typeface="黑体" panose="02010609060101010101" pitchFamily="49" charset="-122"/>
              <a:cs typeface="Arial" panose="020B0604020202020204" pitchFamily="34" charset="0"/>
              <a:sym typeface="+mn-ea"/>
            </a:endParaRPr>
          </a:p>
        </p:txBody>
      </p:sp>
      <p:sp>
        <p:nvSpPr>
          <p:cNvPr id="8" name="文本框 7"/>
          <p:cNvSpPr txBox="1"/>
          <p:nvPr/>
        </p:nvSpPr>
        <p:spPr>
          <a:xfrm>
            <a:off x="6365240" y="4306570"/>
            <a:ext cx="2938780" cy="460375"/>
          </a:xfrm>
          <a:prstGeom prst="rect">
            <a:avLst/>
          </a:prstGeom>
          <a:noFill/>
        </p:spPr>
        <p:txBody>
          <a:bodyPr wrap="none" rtlCol="0">
            <a:spAutoFit/>
          </a:bodyPr>
          <a:p>
            <a:pPr algn="l"/>
            <a:r>
              <a:rPr 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或先富带动后富</a:t>
            </a:r>
            <a:r>
              <a:rPr 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9" name="文本框 8"/>
          <p:cNvSpPr txBox="1"/>
          <p:nvPr/>
        </p:nvSpPr>
        <p:spPr>
          <a:xfrm>
            <a:off x="918210" y="5535295"/>
            <a:ext cx="2903855" cy="460375"/>
          </a:xfrm>
          <a:prstGeom prst="rect">
            <a:avLst/>
          </a:prstGeom>
          <a:noFill/>
        </p:spPr>
        <p:txBody>
          <a:bodyPr wrap="none" rtlCol="0">
            <a:spAutoFit/>
          </a:bodyPr>
          <a:p>
            <a:pPr algn="l"/>
            <a:r>
              <a:rPr lang="zh-CN"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认识：</a:t>
            </a:r>
            <a:r>
              <a:rPr lang="zh-CN"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Wingdings" panose="05000000000000000000" charset="0"/>
              </a:rPr>
              <a:t></a:t>
            </a:r>
            <a:r>
              <a:rPr lang="zh-CN"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关注民生</a:t>
            </a:r>
            <a:r>
              <a:rPr lang="zh-CN"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0" name="文本框 9"/>
          <p:cNvSpPr txBox="1"/>
          <p:nvPr/>
        </p:nvSpPr>
        <p:spPr>
          <a:xfrm>
            <a:off x="3669030" y="5535295"/>
            <a:ext cx="4741545" cy="460375"/>
          </a:xfrm>
          <a:prstGeom prst="rect">
            <a:avLst/>
          </a:prstGeom>
          <a:noFill/>
        </p:spPr>
        <p:txBody>
          <a:bodyPr wrap="none" rtlCol="0">
            <a:spAutoFit/>
          </a:bodyPr>
          <a:p>
            <a:pPr algn="l"/>
            <a:r>
              <a:rPr lang="zh-CN"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Wingdings" panose="05000000000000000000" charset="0"/>
              </a:rPr>
              <a:t></a:t>
            </a:r>
            <a:r>
              <a:rPr lang="zh-CN"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防止两极分化</a:t>
            </a:r>
            <a:r>
              <a:rPr 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或缩小贫富差距</a:t>
            </a:r>
            <a:r>
              <a:rPr 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endParaRPr lang="en-US"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1" name="文本框 10"/>
          <p:cNvSpPr txBox="1"/>
          <p:nvPr/>
        </p:nvSpPr>
        <p:spPr>
          <a:xfrm>
            <a:off x="1836420" y="6093460"/>
            <a:ext cx="1985645" cy="460375"/>
          </a:xfrm>
          <a:prstGeom prst="rect">
            <a:avLst/>
          </a:prstGeom>
          <a:noFill/>
        </p:spPr>
        <p:txBody>
          <a:bodyPr wrap="none" rtlCol="0">
            <a:spAutoFit/>
          </a:bodyPr>
          <a:p>
            <a:pPr algn="l"/>
            <a:r>
              <a:rPr lang="zh-CN"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Wingdings" panose="05000000000000000000" charset="0"/>
              </a:rPr>
              <a:t></a:t>
            </a:r>
            <a:r>
              <a:rPr lang="zh-CN"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发展生产。</a:t>
            </a:r>
            <a:endPar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0" grpId="0"/>
      <p:bldP spid="8" grpId="0"/>
      <p:bldP spid="4"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cxnSp>
        <p:nvCxnSpPr>
          <p:cNvPr id="4" name="直接连接符 3"/>
          <p:cNvCxnSpPr/>
          <p:nvPr/>
        </p:nvCxnSpPr>
        <p:spPr>
          <a:xfrm>
            <a:off x="655638" y="1831975"/>
            <a:ext cx="8488362" cy="0"/>
          </a:xfrm>
          <a:prstGeom prst="line">
            <a:avLst/>
          </a:prstGeom>
          <a:ln w="19050"/>
        </p:spPr>
        <p:style>
          <a:lnRef idx="1">
            <a:schemeClr val="dk1"/>
          </a:lnRef>
          <a:fillRef idx="0">
            <a:schemeClr val="dk1"/>
          </a:fillRef>
          <a:effectRef idx="0">
            <a:schemeClr val="dk1"/>
          </a:effectRef>
          <a:fontRef idx="minor">
            <a:schemeClr val="tx1"/>
          </a:fontRef>
        </p:style>
      </p:cxnSp>
      <p:sp>
        <p:nvSpPr>
          <p:cNvPr id="6" name="矩形 5"/>
          <p:cNvSpPr/>
          <p:nvPr/>
        </p:nvSpPr>
        <p:spPr>
          <a:xfrm>
            <a:off x="0" y="1820863"/>
            <a:ext cx="2617788" cy="174625"/>
          </a:xfrm>
          <a:prstGeom prst="rect">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8" name="文本框 9"/>
          <p:cNvSpPr txBox="1">
            <a:spLocks noChangeArrowheads="1"/>
          </p:cNvSpPr>
          <p:nvPr/>
        </p:nvSpPr>
        <p:spPr bwMode="auto">
          <a:xfrm>
            <a:off x="1524760" y="119380"/>
            <a:ext cx="5801554"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4000" i="1" dirty="0">
                <a:solidFill>
                  <a:prstClr val="black"/>
                </a:solidFill>
                <a:latin typeface="华文中宋" panose="02010600040101010101" pitchFamily="2" charset="-122"/>
                <a:ea typeface="华文中宋" panose="02010600040101010101" pitchFamily="2" charset="-122"/>
                <a:sym typeface="+mn-ea"/>
              </a:rPr>
              <a:t>第 </a:t>
            </a:r>
            <a:r>
              <a:rPr lang="en-US" altLang="zh-CN" sz="4000" b="1" i="1" dirty="0">
                <a:solidFill>
                  <a:srgbClr val="FF0000"/>
                </a:solidFill>
                <a:latin typeface="华文中宋" panose="02010600040101010101" pitchFamily="2" charset="-122"/>
                <a:ea typeface="华文中宋" panose="02010600040101010101" pitchFamily="2" charset="-122"/>
                <a:sym typeface="+mn-ea"/>
              </a:rPr>
              <a:t>17</a:t>
            </a:r>
            <a:r>
              <a:rPr lang="en-US" altLang="zh-CN" sz="4000" i="1" dirty="0">
                <a:solidFill>
                  <a:srgbClr val="FF0000"/>
                </a:solidFill>
                <a:latin typeface="华文中宋" panose="02010600040101010101" pitchFamily="2" charset="-122"/>
                <a:ea typeface="华文中宋" panose="02010600040101010101" pitchFamily="2" charset="-122"/>
                <a:sym typeface="+mn-ea"/>
              </a:rPr>
              <a:t> </a:t>
            </a:r>
            <a:r>
              <a:rPr lang="zh-CN" altLang="en-US" sz="4000" i="1" dirty="0">
                <a:solidFill>
                  <a:prstClr val="black"/>
                </a:solidFill>
                <a:latin typeface="华文中宋" panose="02010600040101010101" pitchFamily="2" charset="-122"/>
                <a:ea typeface="华文中宋" panose="02010600040101010101" pitchFamily="2" charset="-122"/>
                <a:sym typeface="+mn-ea"/>
              </a:rPr>
              <a:t>课</a:t>
            </a:r>
            <a:endParaRPr lang="zh-CN" altLang="en-US" sz="4000" i="1" dirty="0">
              <a:solidFill>
                <a:prstClr val="black"/>
              </a:solidFill>
              <a:latin typeface="华文中宋" panose="02010600040101010101" pitchFamily="2" charset="-122"/>
              <a:ea typeface="华文中宋" panose="02010600040101010101" pitchFamily="2" charset="-122"/>
            </a:endParaRPr>
          </a:p>
          <a:p>
            <a:pPr algn="ctr"/>
            <a:r>
              <a:rPr lang="zh-CN" altLang="en-US" sz="4000" dirty="0">
                <a:solidFill>
                  <a:srgbClr val="FF0000"/>
                </a:solidFill>
                <a:latin typeface="黑体" panose="02010609060101010101" pitchFamily="49" charset="-122"/>
                <a:ea typeface="黑体" panose="02010609060101010101" pitchFamily="49" charset="-122"/>
              </a:rPr>
              <a:t>毛泽东思想</a:t>
            </a:r>
            <a:endParaRPr lang="zh-CN" altLang="en-US" sz="4000" dirty="0">
              <a:solidFill>
                <a:srgbClr val="FF0000"/>
              </a:solidFill>
              <a:latin typeface="黑体" panose="02010609060101010101" pitchFamily="49" charset="-122"/>
              <a:ea typeface="黑体" panose="02010609060101010101" pitchFamily="49" charset="-122"/>
            </a:endParaRPr>
          </a:p>
        </p:txBody>
      </p:sp>
      <p:sp>
        <p:nvSpPr>
          <p:cNvPr id="3" name="文本框 2"/>
          <p:cNvSpPr txBox="1"/>
          <p:nvPr/>
        </p:nvSpPr>
        <p:spPr>
          <a:xfrm>
            <a:off x="679450" y="1821180"/>
            <a:ext cx="7785735" cy="2491740"/>
          </a:xfrm>
          <a:prstGeom prst="rect">
            <a:avLst/>
          </a:prstGeom>
          <a:solidFill>
            <a:srgbClr val="FFFF00"/>
          </a:solidFill>
        </p:spPr>
        <p:txBody>
          <a:bodyPr wrap="square" rtlCol="0">
            <a:spAutoFit/>
          </a:bodyPr>
          <a:lstStyle/>
          <a:p>
            <a:pPr>
              <a:lnSpc>
                <a:spcPct val="150000"/>
              </a:lnSpc>
            </a:pPr>
            <a:r>
              <a:rPr lang="zh-CN" altLang="en-US" sz="2600" dirty="0">
                <a:latin typeface="黑体" panose="02010609060101010101" pitchFamily="49" charset="-122"/>
                <a:ea typeface="黑体" panose="02010609060101010101" pitchFamily="49" charset="-122"/>
                <a:sym typeface="+mn-ea"/>
              </a:rPr>
              <a:t>复习目标：</a:t>
            </a:r>
            <a:endParaRPr lang="zh-CN" altLang="en-US" sz="2600" dirty="0">
              <a:latin typeface="黑体" panose="02010609060101010101" pitchFamily="49" charset="-122"/>
              <a:ea typeface="黑体" panose="02010609060101010101" pitchFamily="49" charset="-122"/>
            </a:endParaRPr>
          </a:p>
          <a:p>
            <a:pPr algn="l">
              <a:lnSpc>
                <a:spcPct val="150000"/>
              </a:lnSpc>
              <a:buClrTx/>
              <a:buSzTx/>
              <a:buFontTx/>
            </a:pPr>
            <a:r>
              <a:rPr lang="en-US" altLang="zh-CN" sz="2600" dirty="0">
                <a:latin typeface="黑体" panose="02010609060101010101" pitchFamily="49" charset="-122"/>
                <a:ea typeface="黑体" panose="02010609060101010101" pitchFamily="49" charset="-122"/>
              </a:rPr>
              <a:t>1</a:t>
            </a:r>
            <a:r>
              <a:rPr lang="zh-CN" altLang="en-US" sz="2600" dirty="0">
                <a:latin typeface="黑体" panose="02010609060101010101" pitchFamily="49" charset="-122"/>
                <a:ea typeface="黑体" panose="02010609060101010101" pitchFamily="49" charset="-122"/>
              </a:rPr>
              <a:t>、</a:t>
            </a:r>
            <a:r>
              <a:rPr lang="zh-CN" altLang="en-US" sz="2600" dirty="0">
                <a:latin typeface="黑体" panose="02010609060101010101" pitchFamily="49" charset="-122"/>
                <a:ea typeface="黑体" panose="02010609060101010101" pitchFamily="49" charset="-122"/>
              </a:rPr>
              <a:t>毛泽东在</a:t>
            </a:r>
            <a:r>
              <a:rPr lang="en-US" altLang="zh-CN" sz="2600" dirty="0">
                <a:latin typeface="黑体" panose="02010609060101010101" pitchFamily="49" charset="-122"/>
                <a:ea typeface="黑体" panose="02010609060101010101" pitchFamily="49" charset="-122"/>
              </a:rPr>
              <a:t>“</a:t>
            </a:r>
            <a:r>
              <a:rPr lang="zh-CN" altLang="en-US" sz="2600" dirty="0">
                <a:latin typeface="黑体" panose="02010609060101010101" pitchFamily="49" charset="-122"/>
                <a:ea typeface="黑体" panose="02010609060101010101" pitchFamily="49" charset="-122"/>
              </a:rPr>
              <a:t>工农武装割据</a:t>
            </a:r>
            <a:r>
              <a:rPr lang="en-US" altLang="zh-CN" sz="2600" dirty="0">
                <a:latin typeface="黑体" panose="02010609060101010101" pitchFamily="49" charset="-122"/>
                <a:ea typeface="黑体" panose="02010609060101010101" pitchFamily="49" charset="-122"/>
              </a:rPr>
              <a:t>”</a:t>
            </a:r>
            <a:r>
              <a:rPr lang="zh-CN" altLang="en-US" sz="2600" dirty="0">
                <a:latin typeface="黑体" panose="02010609060101010101" pitchFamily="49" charset="-122"/>
                <a:ea typeface="黑体" panose="02010609060101010101" pitchFamily="49" charset="-122"/>
              </a:rPr>
              <a:t>、新民主主义革命、社会主义革命与建设等方面的重要论著及其主张；</a:t>
            </a:r>
            <a:endParaRPr lang="zh-CN" altLang="en-US" sz="2600" dirty="0">
              <a:latin typeface="黑体" panose="02010609060101010101" pitchFamily="49" charset="-122"/>
              <a:ea typeface="黑体" panose="02010609060101010101" pitchFamily="49" charset="-122"/>
            </a:endParaRPr>
          </a:p>
          <a:p>
            <a:pPr algn="l">
              <a:lnSpc>
                <a:spcPct val="150000"/>
              </a:lnSpc>
              <a:buClrTx/>
              <a:buSzTx/>
              <a:buFontTx/>
            </a:pPr>
            <a:r>
              <a:rPr lang="en-US" altLang="zh-CN" sz="2600" dirty="0">
                <a:latin typeface="黑体" panose="02010609060101010101" pitchFamily="49" charset="-122"/>
                <a:ea typeface="黑体" panose="02010609060101010101" pitchFamily="49" charset="-122"/>
              </a:rPr>
              <a:t>2</a:t>
            </a:r>
            <a:r>
              <a:rPr lang="zh-CN" altLang="en-US" sz="2600" dirty="0">
                <a:latin typeface="黑体" panose="02010609060101010101" pitchFamily="49" charset="-122"/>
                <a:ea typeface="黑体" panose="02010609060101010101" pitchFamily="49" charset="-122"/>
              </a:rPr>
              <a:t>、毛泽东思想对近现代中国的深远影响。</a:t>
            </a:r>
            <a:endParaRPr lang="zh-CN" altLang="en-US" sz="2600" dirty="0">
              <a:latin typeface="黑体" panose="02010609060101010101" pitchFamily="49" charset="-122"/>
              <a:ea typeface="黑体" panose="02010609060101010101" pitchFamily="49" charset="-122"/>
            </a:endParaRPr>
          </a:p>
        </p:txBody>
      </p:sp>
      <p:pic>
        <p:nvPicPr>
          <p:cNvPr id="2" name="内容占位符 1"/>
          <p:cNvPicPr>
            <a:picLocks noChangeAspect="1"/>
          </p:cNvPicPr>
          <p:nvPr>
            <p:ph sz="half" idx="1"/>
          </p:nvPr>
        </p:nvPicPr>
        <p:blipFill>
          <a:blip r:embed="rId1"/>
          <a:stretch>
            <a:fillRect/>
          </a:stretch>
        </p:blipFill>
        <p:spPr>
          <a:xfrm>
            <a:off x="2329815" y="4415790"/>
            <a:ext cx="1779905" cy="2409190"/>
          </a:xfrm>
          <a:prstGeom prst="rect">
            <a:avLst/>
          </a:prstGeom>
        </p:spPr>
      </p:pic>
      <p:pic>
        <p:nvPicPr>
          <p:cNvPr id="10" name="内容占位符 9"/>
          <p:cNvPicPr>
            <a:picLocks noChangeAspect="1"/>
          </p:cNvPicPr>
          <p:nvPr>
            <p:ph sz="half" idx="2"/>
          </p:nvPr>
        </p:nvPicPr>
        <p:blipFill>
          <a:blip r:embed="rId2"/>
          <a:stretch>
            <a:fillRect/>
          </a:stretch>
        </p:blipFill>
        <p:spPr>
          <a:xfrm>
            <a:off x="6880860" y="4450080"/>
            <a:ext cx="1788160" cy="2340610"/>
          </a:xfrm>
          <a:prstGeom prst="rect">
            <a:avLst/>
          </a:prstGeom>
        </p:spPr>
      </p:pic>
      <p:pic>
        <p:nvPicPr>
          <p:cNvPr id="12" name="图片 11"/>
          <p:cNvPicPr>
            <a:picLocks noChangeAspect="1"/>
          </p:cNvPicPr>
          <p:nvPr/>
        </p:nvPicPr>
        <p:blipFill>
          <a:blip r:embed="rId3"/>
          <a:stretch>
            <a:fillRect/>
          </a:stretch>
        </p:blipFill>
        <p:spPr>
          <a:xfrm>
            <a:off x="487680" y="4415790"/>
            <a:ext cx="1734185" cy="2471420"/>
          </a:xfrm>
          <a:prstGeom prst="rect">
            <a:avLst/>
          </a:prstGeom>
        </p:spPr>
      </p:pic>
      <p:pic>
        <p:nvPicPr>
          <p:cNvPr id="14" name="图片 13"/>
          <p:cNvPicPr>
            <a:picLocks noChangeAspect="1"/>
          </p:cNvPicPr>
          <p:nvPr/>
        </p:nvPicPr>
        <p:blipFill>
          <a:blip r:embed="rId4"/>
          <a:stretch>
            <a:fillRect/>
          </a:stretch>
        </p:blipFill>
        <p:spPr>
          <a:xfrm>
            <a:off x="4217670" y="4686935"/>
            <a:ext cx="2444750" cy="18669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9240" y="5715"/>
            <a:ext cx="3094355" cy="741045"/>
          </a:xfrm>
        </p:spPr>
        <p:txBody>
          <a:bodyPr>
            <a:normAutofit/>
          </a:bodyPr>
          <a:lstStyle/>
          <a:p>
            <a:pPr algn="ctr"/>
            <a:r>
              <a:rPr lang="zh-CN" altLang="en-US" sz="2800" b="1">
                <a:solidFill>
                  <a:srgbClr val="FF0000"/>
                </a:solidFill>
                <a:latin typeface="黑体" panose="02010609060101010101" pitchFamily="49" charset="-122"/>
                <a:ea typeface="黑体" panose="02010609060101010101" pitchFamily="49" charset="-122"/>
              </a:rPr>
              <a:t>一、基础知识梳理</a:t>
            </a:r>
            <a:endParaRPr lang="zh-CN" altLang="en-US" sz="2800" b="1">
              <a:solidFill>
                <a:srgbClr val="FF0000"/>
              </a:solidFill>
              <a:latin typeface="黑体" panose="02010609060101010101" pitchFamily="49" charset="-122"/>
              <a:ea typeface="黑体" panose="02010609060101010101" pitchFamily="49" charset="-122"/>
            </a:endParaRPr>
          </a:p>
        </p:txBody>
      </p:sp>
      <p:graphicFrame>
        <p:nvGraphicFramePr>
          <p:cNvPr id="5" name="内容占位符 4"/>
          <p:cNvGraphicFramePr>
            <a:graphicFrameLocks noGrp="1"/>
          </p:cNvGraphicFramePr>
          <p:nvPr>
            <p:ph idx="1"/>
            <p:custDataLst>
              <p:tags r:id="rId1"/>
            </p:custDataLst>
          </p:nvPr>
        </p:nvGraphicFramePr>
        <p:xfrm>
          <a:off x="402590" y="746760"/>
          <a:ext cx="8738235" cy="5818505"/>
        </p:xfrm>
        <a:graphic>
          <a:graphicData uri="http://schemas.openxmlformats.org/drawingml/2006/table">
            <a:tbl>
              <a:tblPr firstRow="1" bandRow="1">
                <a:tableStyleId>{5C22544A-7EE6-4342-B048-85BDC9FD1C3A}</a:tableStyleId>
              </a:tblPr>
              <a:tblGrid>
                <a:gridCol w="1316355"/>
                <a:gridCol w="1369060"/>
                <a:gridCol w="943610"/>
                <a:gridCol w="2914650"/>
                <a:gridCol w="2194560"/>
              </a:tblGrid>
              <a:tr h="828040">
                <a:tc>
                  <a:txBody>
                    <a:bodyPr/>
                    <a:lstStyle/>
                    <a:p>
                      <a:pPr algn="ctr">
                        <a:buNone/>
                      </a:pPr>
                      <a:r>
                        <a:rPr lang="zh-CN" altLang="en-US" sz="2400">
                          <a:solidFill>
                            <a:srgbClr val="FF0000"/>
                          </a:solidFill>
                          <a:latin typeface="黑体" panose="02010609060101010101" pitchFamily="49" charset="-122"/>
                          <a:ea typeface="黑体" panose="02010609060101010101" pitchFamily="49" charset="-122"/>
                          <a:sym typeface="+mn-ea"/>
                        </a:rPr>
                        <a:t>时间</a:t>
                      </a:r>
                      <a:endParaRPr lang="zh-CN" altLang="en-US" sz="2400">
                        <a:solidFill>
                          <a:srgbClr val="FF0000"/>
                        </a:solidFill>
                        <a:latin typeface="黑体" panose="02010609060101010101" pitchFamily="49" charset="-122"/>
                        <a:ea typeface="黑体" panose="02010609060101010101" pitchFamily="49" charset="-122"/>
                        <a:sym typeface="+mn-ea"/>
                      </a:endParaRPr>
                    </a:p>
                    <a:p>
                      <a:pPr algn="ctr">
                        <a:buNone/>
                      </a:pPr>
                      <a:endParaRPr lang="zh-CN" altLang="en-US" sz="2400">
                        <a:solidFill>
                          <a:srgbClr val="FF0000"/>
                        </a:solidFill>
                        <a:latin typeface="黑体" panose="02010609060101010101" pitchFamily="49" charset="-122"/>
                        <a:ea typeface="黑体" panose="02010609060101010101" pitchFamily="49" charset="-122"/>
                        <a:sym typeface="+mn-ea"/>
                      </a:endParaRPr>
                    </a:p>
                  </a:txBody>
                  <a:tcPr/>
                </a:tc>
                <a:tc>
                  <a:txBody>
                    <a:bodyPr/>
                    <a:lstStyle/>
                    <a:p>
                      <a:pPr algn="ctr">
                        <a:buNone/>
                      </a:pPr>
                      <a:r>
                        <a:rPr lang="zh-CN" altLang="en-US" sz="2400">
                          <a:solidFill>
                            <a:srgbClr val="FF0000"/>
                          </a:solidFill>
                          <a:latin typeface="黑体" panose="02010609060101010101" pitchFamily="49" charset="-122"/>
                          <a:ea typeface="黑体" panose="02010609060101010101" pitchFamily="49" charset="-122"/>
                        </a:rPr>
                        <a:t>阶段</a:t>
                      </a:r>
                      <a:endParaRPr lang="zh-CN" altLang="en-US" sz="2400">
                        <a:solidFill>
                          <a:srgbClr val="FF0000"/>
                        </a:solidFill>
                        <a:latin typeface="黑体" panose="02010609060101010101" pitchFamily="49" charset="-122"/>
                        <a:ea typeface="黑体" panose="02010609060101010101" pitchFamily="49" charset="-122"/>
                      </a:endParaRPr>
                    </a:p>
                  </a:txBody>
                  <a:tcPr/>
                </a:tc>
                <a:tc>
                  <a:txBody>
                    <a:bodyPr/>
                    <a:lstStyle/>
                    <a:p>
                      <a:pPr algn="ctr">
                        <a:buNone/>
                      </a:pPr>
                      <a:r>
                        <a:rPr lang="zh-CN" altLang="en-US" sz="2400">
                          <a:solidFill>
                            <a:srgbClr val="FF0000"/>
                          </a:solidFill>
                          <a:latin typeface="黑体" panose="02010609060101010101" pitchFamily="49" charset="-122"/>
                          <a:ea typeface="黑体" panose="02010609060101010101" pitchFamily="49" charset="-122"/>
                        </a:rPr>
                        <a:t>发展历程</a:t>
                      </a:r>
                      <a:endParaRPr lang="zh-CN" altLang="en-US" sz="2400">
                        <a:solidFill>
                          <a:srgbClr val="FF0000"/>
                        </a:solidFill>
                        <a:latin typeface="黑体" panose="02010609060101010101" pitchFamily="49" charset="-122"/>
                        <a:ea typeface="黑体" panose="02010609060101010101" pitchFamily="49" charset="-122"/>
                      </a:endParaRPr>
                    </a:p>
                  </a:txBody>
                  <a:tcPr/>
                </a:tc>
                <a:tc>
                  <a:txBody>
                    <a:bodyPr/>
                    <a:lstStyle/>
                    <a:p>
                      <a:pPr algn="ctr">
                        <a:buNone/>
                      </a:pPr>
                      <a:r>
                        <a:rPr lang="zh-CN" altLang="en-US" sz="2400">
                          <a:solidFill>
                            <a:srgbClr val="FF0000"/>
                          </a:solidFill>
                          <a:latin typeface="黑体" panose="02010609060101010101" pitchFamily="49" charset="-122"/>
                          <a:ea typeface="黑体" panose="02010609060101010101" pitchFamily="49" charset="-122"/>
                        </a:rPr>
                        <a:t>代表作</a:t>
                      </a:r>
                      <a:endParaRPr lang="zh-CN" altLang="en-US" sz="2400">
                        <a:solidFill>
                          <a:srgbClr val="FF0000"/>
                        </a:solidFill>
                        <a:latin typeface="黑体" panose="02010609060101010101" pitchFamily="49" charset="-122"/>
                        <a:ea typeface="黑体" panose="02010609060101010101" pitchFamily="49" charset="-122"/>
                      </a:endParaRPr>
                    </a:p>
                  </a:txBody>
                  <a:tcPr/>
                </a:tc>
                <a:tc>
                  <a:txBody>
                    <a:bodyPr/>
                    <a:lstStyle/>
                    <a:p>
                      <a:pPr algn="ctr">
                        <a:buNone/>
                      </a:pPr>
                      <a:r>
                        <a:rPr lang="zh-CN" altLang="en-US" sz="2400">
                          <a:solidFill>
                            <a:srgbClr val="FF0000"/>
                          </a:solidFill>
                          <a:latin typeface="黑体" panose="02010609060101010101" pitchFamily="49" charset="-122"/>
                          <a:ea typeface="黑体" panose="02010609060101010101" pitchFamily="49" charset="-122"/>
                        </a:rPr>
                        <a:t>思想主张</a:t>
                      </a:r>
                      <a:endParaRPr lang="zh-CN" altLang="en-US" sz="2400">
                        <a:solidFill>
                          <a:srgbClr val="FF0000"/>
                        </a:solidFill>
                        <a:latin typeface="黑体" panose="02010609060101010101" pitchFamily="49" charset="-122"/>
                        <a:ea typeface="黑体" panose="02010609060101010101" pitchFamily="49" charset="-122"/>
                      </a:endParaRPr>
                    </a:p>
                  </a:txBody>
                  <a:tcPr/>
                </a:tc>
              </a:tr>
              <a:tr h="880745">
                <a:tc>
                  <a:txBody>
                    <a:bodyPr/>
                    <a:lstStyle/>
                    <a:p>
                      <a:pPr algn="ctr">
                        <a:buNone/>
                      </a:pPr>
                      <a:r>
                        <a:rPr lang="en-US" altLang="zh-CN" sz="2400" b="1">
                          <a:latin typeface="黑体" panose="02010609060101010101" pitchFamily="49" charset="-122"/>
                          <a:ea typeface="黑体" panose="02010609060101010101" pitchFamily="49" charset="-122"/>
                        </a:rPr>
                        <a:t>1921—1927</a:t>
                      </a:r>
                      <a:endParaRPr lang="en-US" altLang="zh-CN" sz="2400" b="1">
                        <a:latin typeface="黑体" panose="02010609060101010101" pitchFamily="49" charset="-122"/>
                        <a:ea typeface="黑体" panose="02010609060101010101" pitchFamily="49" charset="-122"/>
                      </a:endParaRPr>
                    </a:p>
                  </a:txBody>
                  <a:tcPr/>
                </a:tc>
                <a:tc>
                  <a:txBody>
                    <a:bodyPr/>
                    <a:lstStyle/>
                    <a:p>
                      <a:pPr algn="ctr">
                        <a:buNone/>
                      </a:pPr>
                      <a:endParaRPr lang="zh-CN" altLang="en-US" sz="2000" b="1">
                        <a:latin typeface="黑体" panose="02010609060101010101" pitchFamily="49" charset="-122"/>
                        <a:ea typeface="黑体" panose="02010609060101010101" pitchFamily="49" charset="-122"/>
                      </a:endParaRPr>
                    </a:p>
                  </a:txBody>
                  <a:tcPr/>
                </a:tc>
                <a:tc>
                  <a:txBody>
                    <a:bodyPr/>
                    <a:lstStyle/>
                    <a:p>
                      <a:pPr algn="ctr">
                        <a:buNone/>
                      </a:pPr>
                      <a:endParaRPr lang="zh-CN" altLang="en-US" sz="2800" b="1" dirty="0">
                        <a:latin typeface="黑体" panose="02010609060101010101" pitchFamily="49" charset="-122"/>
                        <a:ea typeface="黑体" panose="02010609060101010101" pitchFamily="49" charset="-122"/>
                        <a:sym typeface="+mn-ea"/>
                      </a:endParaRPr>
                    </a:p>
                    <a:p>
                      <a:pPr algn="ctr">
                        <a:buNone/>
                      </a:pPr>
                      <a:endParaRPr lang="zh-CN" altLang="en-US" sz="2800" b="1" dirty="0">
                        <a:latin typeface="黑体" panose="02010609060101010101" pitchFamily="49" charset="-122"/>
                        <a:ea typeface="黑体" panose="02010609060101010101" pitchFamily="49" charset="-122"/>
                        <a:sym typeface="+mn-ea"/>
                      </a:endParaRPr>
                    </a:p>
                  </a:txBody>
                  <a:tcPr/>
                </a:tc>
                <a:tc>
                  <a:txBody>
                    <a:bodyPr/>
                    <a:lstStyle/>
                    <a:p>
                      <a:pPr algn="ctr">
                        <a:buNone/>
                      </a:pPr>
                      <a:endParaRPr lang="zh-CN" altLang="en-US" sz="2800"/>
                    </a:p>
                  </a:txBody>
                  <a:tcPr/>
                </a:tc>
                <a:tc>
                  <a:txBody>
                    <a:bodyPr/>
                    <a:lstStyle/>
                    <a:p>
                      <a:pPr algn="ctr">
                        <a:buNone/>
                      </a:pPr>
                      <a:endParaRPr lang="zh-CN" altLang="en-US" sz="2800"/>
                    </a:p>
                  </a:txBody>
                  <a:tcPr/>
                </a:tc>
              </a:tr>
              <a:tr h="1161415">
                <a:tc>
                  <a:txBody>
                    <a:bodyPr/>
                    <a:lstStyle/>
                    <a:p>
                      <a:pPr algn="ctr">
                        <a:buNone/>
                      </a:pPr>
                      <a:endParaRPr lang="en-US" altLang="zh-CN" sz="2400" b="1">
                        <a:latin typeface="黑体" panose="02010609060101010101" pitchFamily="49" charset="-122"/>
                        <a:ea typeface="黑体" panose="02010609060101010101" pitchFamily="49" charset="-122"/>
                      </a:endParaRPr>
                    </a:p>
                  </a:txBody>
                  <a:tcPr/>
                </a:tc>
                <a:tc>
                  <a:txBody>
                    <a:bodyPr/>
                    <a:lstStyle/>
                    <a:p>
                      <a:pPr algn="ctr">
                        <a:buNone/>
                      </a:pPr>
                      <a:endParaRPr lang="zh-CN" altLang="en-US" sz="2000" b="1">
                        <a:latin typeface="黑体" panose="02010609060101010101" pitchFamily="49" charset="-122"/>
                        <a:ea typeface="黑体" panose="02010609060101010101" pitchFamily="49" charset="-122"/>
                      </a:endParaRPr>
                    </a:p>
                  </a:txBody>
                  <a:tcPr/>
                </a:tc>
                <a:tc>
                  <a:txBody>
                    <a:bodyPr/>
                    <a:lstStyle/>
                    <a:p>
                      <a:pPr algn="ctr">
                        <a:buNone/>
                      </a:pPr>
                      <a:endParaRPr lang="zh-CN" altLang="en-US" sz="2800" b="1">
                        <a:latin typeface="黑体" panose="02010609060101010101" pitchFamily="49" charset="-122"/>
                        <a:ea typeface="黑体" panose="02010609060101010101" pitchFamily="49" charset="-122"/>
                      </a:endParaRPr>
                    </a:p>
                  </a:txBody>
                  <a:tcPr/>
                </a:tc>
                <a:tc>
                  <a:txBody>
                    <a:bodyPr/>
                    <a:lstStyle/>
                    <a:p>
                      <a:pPr algn="ctr">
                        <a:buNone/>
                      </a:pPr>
                      <a:endParaRPr lang="zh-CN" altLang="en-US" sz="2800"/>
                    </a:p>
                  </a:txBody>
                  <a:tcPr/>
                </a:tc>
                <a:tc>
                  <a:txBody>
                    <a:bodyPr/>
                    <a:lstStyle/>
                    <a:p>
                      <a:pPr algn="ctr">
                        <a:buNone/>
                      </a:pPr>
                      <a:endParaRPr lang="zh-CN" altLang="en-US" sz="2800"/>
                    </a:p>
                  </a:txBody>
                  <a:tcPr/>
                </a:tc>
              </a:tr>
              <a:tr h="961390">
                <a:tc>
                  <a:txBody>
                    <a:bodyPr/>
                    <a:lstStyle/>
                    <a:p>
                      <a:pPr algn="ctr">
                        <a:buNone/>
                      </a:pPr>
                      <a:r>
                        <a:rPr lang="en-US" altLang="zh-CN" sz="2400" b="1">
                          <a:latin typeface="黑体" panose="02010609060101010101" pitchFamily="49" charset="-122"/>
                          <a:ea typeface="黑体" panose="02010609060101010101" pitchFamily="49" charset="-122"/>
                        </a:rPr>
                        <a:t>1937—1945</a:t>
                      </a:r>
                      <a:endParaRPr lang="en-US" altLang="zh-CN" sz="2400" b="1">
                        <a:latin typeface="黑体" panose="02010609060101010101" pitchFamily="49" charset="-122"/>
                        <a:ea typeface="黑体" panose="02010609060101010101" pitchFamily="49" charset="-122"/>
                      </a:endParaRPr>
                    </a:p>
                  </a:txBody>
                  <a:tcPr/>
                </a:tc>
                <a:tc>
                  <a:txBody>
                    <a:bodyPr/>
                    <a:lstStyle/>
                    <a:p>
                      <a:pPr algn="ctr">
                        <a:buClrTx/>
                        <a:buSzTx/>
                        <a:buFontTx/>
                        <a:buNone/>
                      </a:pPr>
                      <a:endParaRPr lang="zh-CN" altLang="en-US" sz="2000" b="1">
                        <a:latin typeface="黑体" panose="02010609060101010101" pitchFamily="49" charset="-122"/>
                        <a:ea typeface="黑体" panose="02010609060101010101" pitchFamily="49" charset="-122"/>
                      </a:endParaRPr>
                    </a:p>
                  </a:txBody>
                  <a:tcPr/>
                </a:tc>
                <a:tc>
                  <a:txBody>
                    <a:bodyPr/>
                    <a:lstStyle/>
                    <a:p>
                      <a:pPr algn="ctr">
                        <a:buNone/>
                      </a:pPr>
                      <a:endParaRPr lang="zh-CN" altLang="en-US" sz="2800" b="1">
                        <a:latin typeface="黑体" panose="02010609060101010101" pitchFamily="49" charset="-122"/>
                        <a:ea typeface="黑体" panose="02010609060101010101" pitchFamily="49" charset="-122"/>
                      </a:endParaRPr>
                    </a:p>
                  </a:txBody>
                  <a:tcPr/>
                </a:tc>
                <a:tc>
                  <a:txBody>
                    <a:bodyPr/>
                    <a:lstStyle/>
                    <a:p>
                      <a:pPr algn="ctr">
                        <a:buNone/>
                      </a:pPr>
                      <a:endParaRPr lang="zh-CN" altLang="en-US" sz="2800"/>
                    </a:p>
                  </a:txBody>
                  <a:tcPr/>
                </a:tc>
                <a:tc>
                  <a:txBody>
                    <a:bodyPr/>
                    <a:lstStyle/>
                    <a:p>
                      <a:pPr algn="ctr">
                        <a:buNone/>
                      </a:pPr>
                      <a:endParaRPr lang="zh-CN" altLang="en-US" sz="2800"/>
                    </a:p>
                  </a:txBody>
                  <a:tcPr/>
                </a:tc>
              </a:tr>
              <a:tr h="961390">
                <a:tc>
                  <a:txBody>
                    <a:bodyPr/>
                    <a:lstStyle/>
                    <a:p>
                      <a:pPr algn="ctr">
                        <a:buNone/>
                      </a:pPr>
                      <a:r>
                        <a:rPr lang="en-US" altLang="zh-CN" sz="2400" b="1">
                          <a:latin typeface="黑体" panose="02010609060101010101" pitchFamily="49" charset="-122"/>
                          <a:ea typeface="黑体" panose="02010609060101010101" pitchFamily="49" charset="-122"/>
                        </a:rPr>
                        <a:t>1946—1949</a:t>
                      </a:r>
                      <a:endParaRPr lang="en-US" altLang="zh-CN" sz="2400" b="1">
                        <a:latin typeface="黑体" panose="02010609060101010101" pitchFamily="49" charset="-122"/>
                        <a:ea typeface="黑体" panose="02010609060101010101" pitchFamily="49" charset="-122"/>
                      </a:endParaRPr>
                    </a:p>
                  </a:txBody>
                  <a:tcPr/>
                </a:tc>
                <a:tc>
                  <a:txBody>
                    <a:bodyPr/>
                    <a:lstStyle/>
                    <a:p>
                      <a:pPr algn="ctr">
                        <a:buClrTx/>
                        <a:buSzTx/>
                        <a:buFontTx/>
                        <a:buNone/>
                      </a:pPr>
                      <a:endParaRPr lang="zh-CN" altLang="en-US" sz="2400" b="1">
                        <a:solidFill>
                          <a:srgbClr val="FF0000"/>
                        </a:solidFill>
                        <a:latin typeface="黑体" panose="02010609060101010101" pitchFamily="49" charset="-122"/>
                        <a:ea typeface="黑体" panose="02010609060101010101" pitchFamily="49" charset="-122"/>
                      </a:endParaRPr>
                    </a:p>
                  </a:txBody>
                  <a:tcPr/>
                </a:tc>
                <a:tc rowSpan="2">
                  <a:txBody>
                    <a:bodyPr/>
                    <a:lstStyle/>
                    <a:p>
                      <a:pPr algn="ctr">
                        <a:buNone/>
                      </a:pPr>
                      <a:endParaRPr lang="zh-CN" altLang="en-US" sz="2800" b="1">
                        <a:latin typeface="黑体" panose="02010609060101010101" pitchFamily="49" charset="-122"/>
                        <a:ea typeface="黑体" panose="02010609060101010101" pitchFamily="49" charset="-122"/>
                        <a:sym typeface="+mn-ea"/>
                      </a:endParaRPr>
                    </a:p>
                    <a:p>
                      <a:pPr algn="ctr">
                        <a:buNone/>
                      </a:pPr>
                      <a:r>
                        <a:rPr lang="zh-CN" altLang="en-US" sz="2800" b="1">
                          <a:latin typeface="黑体" panose="02010609060101010101" pitchFamily="49" charset="-122"/>
                          <a:ea typeface="黑体" panose="02010609060101010101" pitchFamily="49" charset="-122"/>
                          <a:sym typeface="+mn-ea"/>
                        </a:rPr>
                        <a:t>发</a:t>
                      </a:r>
                      <a:endParaRPr lang="zh-CN" altLang="en-US" sz="2800" b="1">
                        <a:latin typeface="黑体" panose="02010609060101010101" pitchFamily="49" charset="-122"/>
                        <a:ea typeface="黑体" panose="02010609060101010101" pitchFamily="49" charset="-122"/>
                        <a:sym typeface="+mn-ea"/>
                      </a:endParaRPr>
                    </a:p>
                    <a:p>
                      <a:pPr algn="ctr">
                        <a:buNone/>
                      </a:pPr>
                      <a:r>
                        <a:rPr lang="zh-CN" altLang="en-US" sz="2800" b="1">
                          <a:latin typeface="黑体" panose="02010609060101010101" pitchFamily="49" charset="-122"/>
                          <a:ea typeface="黑体" panose="02010609060101010101" pitchFamily="49" charset="-122"/>
                          <a:sym typeface="+mn-ea"/>
                        </a:rPr>
                        <a:t>展</a:t>
                      </a:r>
                      <a:endParaRPr lang="zh-CN" altLang="en-US" sz="2800" b="1">
                        <a:latin typeface="黑体" panose="02010609060101010101" pitchFamily="49" charset="-122"/>
                        <a:ea typeface="黑体" panose="02010609060101010101" pitchFamily="49" charset="-122"/>
                      </a:endParaRPr>
                    </a:p>
                    <a:p>
                      <a:pPr algn="ctr">
                        <a:buNone/>
                      </a:pPr>
                      <a:endParaRPr lang="zh-CN" altLang="en-US" sz="2800" b="1">
                        <a:latin typeface="黑体" panose="02010609060101010101" pitchFamily="49" charset="-122"/>
                        <a:ea typeface="黑体" panose="02010609060101010101" pitchFamily="49" charset="-122"/>
                      </a:endParaRPr>
                    </a:p>
                  </a:txBody>
                  <a:tcPr/>
                </a:tc>
                <a:tc>
                  <a:txBody>
                    <a:bodyPr/>
                    <a:lstStyle/>
                    <a:p>
                      <a:pPr algn="ctr">
                        <a:buNone/>
                      </a:pPr>
                      <a:endParaRPr lang="zh-CN" altLang="en-US" sz="2800"/>
                    </a:p>
                  </a:txBody>
                  <a:tcPr/>
                </a:tc>
                <a:tc>
                  <a:txBody>
                    <a:bodyPr/>
                    <a:lstStyle/>
                    <a:p>
                      <a:pPr algn="ctr">
                        <a:buNone/>
                      </a:pPr>
                      <a:endParaRPr lang="zh-CN" altLang="en-US" sz="2800"/>
                    </a:p>
                  </a:txBody>
                  <a:tcPr/>
                </a:tc>
              </a:tr>
              <a:tr h="961390">
                <a:tc>
                  <a:txBody>
                    <a:bodyPr/>
                    <a:lstStyle/>
                    <a:p>
                      <a:pPr algn="ctr">
                        <a:buNone/>
                      </a:pPr>
                      <a:r>
                        <a:rPr lang="en-US" altLang="zh-CN" sz="2400" b="1">
                          <a:latin typeface="黑体" panose="02010609060101010101" pitchFamily="49" charset="-122"/>
                          <a:ea typeface="黑体" panose="02010609060101010101" pitchFamily="49" charset="-122"/>
                          <a:cs typeface="黑体" panose="02010609060101010101" pitchFamily="49" charset="-122"/>
                        </a:rPr>
                        <a:t>1949</a:t>
                      </a:r>
                      <a:r>
                        <a:rPr lang="zh-CN" altLang="en-US" sz="2400" b="1">
                          <a:latin typeface="黑体" panose="02010609060101010101" pitchFamily="49" charset="-122"/>
                          <a:ea typeface="黑体" panose="02010609060101010101" pitchFamily="49" charset="-122"/>
                          <a:cs typeface="黑体" panose="02010609060101010101" pitchFamily="49" charset="-122"/>
                        </a:rPr>
                        <a:t>年后</a:t>
                      </a:r>
                      <a:endParaRPr lang="zh-CN" altLang="en-US" sz="2400" b="1">
                        <a:latin typeface="黑体" panose="02010609060101010101" pitchFamily="49" charset="-122"/>
                        <a:ea typeface="黑体" panose="02010609060101010101" pitchFamily="49" charset="-122"/>
                        <a:cs typeface="黑体" panose="02010609060101010101" pitchFamily="49" charset="-122"/>
                      </a:endParaRPr>
                    </a:p>
                  </a:txBody>
                  <a:tcPr/>
                </a:tc>
                <a:tc>
                  <a:txBody>
                    <a:bodyPr/>
                    <a:lstStyle/>
                    <a:p>
                      <a:pPr algn="ctr">
                        <a:buClrTx/>
                        <a:buSzTx/>
                        <a:buFontTx/>
                        <a:buNone/>
                      </a:pPr>
                      <a:endParaRPr lang="zh-CN" altLang="en-US" sz="2000" b="1">
                        <a:latin typeface="黑体" panose="02010609060101010101" pitchFamily="49" charset="-122"/>
                        <a:ea typeface="黑体" panose="02010609060101010101" pitchFamily="49" charset="-122"/>
                      </a:endParaRPr>
                    </a:p>
                  </a:txBody>
                  <a:tcPr/>
                </a:tc>
                <a:tc vMerge="1">
                  <a:tcPr/>
                </a:tc>
                <a:tc>
                  <a:txBody>
                    <a:bodyPr/>
                    <a:lstStyle/>
                    <a:p>
                      <a:pPr algn="ctr">
                        <a:buNone/>
                      </a:pPr>
                      <a:endParaRPr lang="zh-CN" altLang="en-US" sz="2800"/>
                    </a:p>
                  </a:txBody>
                  <a:tcPr/>
                </a:tc>
                <a:tc>
                  <a:txBody>
                    <a:bodyPr/>
                    <a:lstStyle/>
                    <a:p>
                      <a:pPr algn="ctr">
                        <a:buNone/>
                      </a:pPr>
                      <a:endParaRPr lang="zh-CN" altLang="en-US" sz="2800" dirty="0"/>
                    </a:p>
                  </a:txBody>
                  <a:tcPr/>
                </a:tc>
              </a:tr>
            </a:tbl>
          </a:graphicData>
        </a:graphic>
      </p:graphicFrame>
      <p:sp>
        <p:nvSpPr>
          <p:cNvPr id="10" name="文本框 9"/>
          <p:cNvSpPr txBox="1"/>
          <p:nvPr/>
        </p:nvSpPr>
        <p:spPr>
          <a:xfrm>
            <a:off x="1644015" y="2782570"/>
            <a:ext cx="1313815" cy="829945"/>
          </a:xfrm>
          <a:prstGeom prst="rect">
            <a:avLst/>
          </a:prstGeom>
          <a:noFill/>
        </p:spPr>
        <p:txBody>
          <a:bodyPr wrap="square" rtlCol="0">
            <a:spAutoFit/>
          </a:bodyPr>
          <a:lstStyle/>
          <a:p>
            <a:pPr algn="ctr">
              <a:buNone/>
            </a:pPr>
            <a:r>
              <a:rPr lang="zh-CN" altLang="en-US" sz="2400" b="1">
                <a:solidFill>
                  <a:srgbClr val="FF0000"/>
                </a:solidFill>
                <a:latin typeface="黑体" panose="02010609060101010101" pitchFamily="49" charset="-122"/>
                <a:ea typeface="黑体" panose="02010609060101010101" pitchFamily="49" charset="-122"/>
                <a:sym typeface="+mn-ea"/>
              </a:rPr>
              <a:t>国共十年对峙</a:t>
            </a:r>
            <a:endParaRPr lang="zh-CN" altLang="en-US" sz="2400" b="1">
              <a:solidFill>
                <a:srgbClr val="FF0000"/>
              </a:solidFill>
              <a:latin typeface="黑体" panose="02010609060101010101" pitchFamily="49" charset="-122"/>
              <a:ea typeface="黑体" panose="02010609060101010101" pitchFamily="49" charset="-122"/>
              <a:sym typeface="+mn-ea"/>
            </a:endParaRPr>
          </a:p>
        </p:txBody>
      </p:sp>
      <p:sp>
        <p:nvSpPr>
          <p:cNvPr id="11" name="文本框 10"/>
          <p:cNvSpPr txBox="1"/>
          <p:nvPr/>
        </p:nvSpPr>
        <p:spPr>
          <a:xfrm>
            <a:off x="1660525" y="3912235"/>
            <a:ext cx="1407160" cy="460375"/>
          </a:xfrm>
          <a:prstGeom prst="rect">
            <a:avLst/>
          </a:prstGeom>
          <a:noFill/>
        </p:spPr>
        <p:txBody>
          <a:bodyPr wrap="none" rtlCol="0">
            <a:spAutoFit/>
          </a:bodyPr>
          <a:lstStyle/>
          <a:p>
            <a:pPr algn="ctr">
              <a:buClrTx/>
              <a:buSzTx/>
              <a:buFontTx/>
              <a:buNone/>
            </a:pPr>
            <a:r>
              <a:rPr lang="zh-CN" altLang="en-US" sz="2400" b="1">
                <a:solidFill>
                  <a:srgbClr val="FF0000"/>
                </a:solidFill>
                <a:latin typeface="黑体" panose="02010609060101010101" pitchFamily="49" charset="-122"/>
                <a:ea typeface="黑体" panose="02010609060101010101" pitchFamily="49" charset="-122"/>
                <a:sym typeface="+mn-ea"/>
              </a:rPr>
              <a:t>全面抗战</a:t>
            </a:r>
            <a:endParaRPr lang="zh-CN" altLang="en-US" sz="2400" b="1">
              <a:solidFill>
                <a:srgbClr val="FF0000"/>
              </a:solidFill>
              <a:latin typeface="黑体" panose="02010609060101010101" pitchFamily="49" charset="-122"/>
              <a:ea typeface="黑体" panose="02010609060101010101" pitchFamily="49" charset="-122"/>
              <a:sym typeface="+mn-ea"/>
            </a:endParaRPr>
          </a:p>
        </p:txBody>
      </p:sp>
      <p:sp>
        <p:nvSpPr>
          <p:cNvPr id="3" name="文本框 2"/>
          <p:cNvSpPr txBox="1"/>
          <p:nvPr/>
        </p:nvSpPr>
        <p:spPr>
          <a:xfrm>
            <a:off x="1745615" y="1577975"/>
            <a:ext cx="1212215" cy="1014730"/>
          </a:xfrm>
          <a:prstGeom prst="rect">
            <a:avLst/>
          </a:prstGeom>
          <a:noFill/>
        </p:spPr>
        <p:txBody>
          <a:bodyPr wrap="square" rtlCol="0">
            <a:spAutoFit/>
          </a:bodyPr>
          <a:p>
            <a:pPr algn="ctr">
              <a:buNone/>
            </a:pPr>
            <a:r>
              <a:rPr lang="zh-CN" altLang="en-US" sz="2000" b="1">
                <a:solidFill>
                  <a:srgbClr val="FF0000"/>
                </a:solidFill>
                <a:latin typeface="黑体" panose="02010609060101010101" pitchFamily="49" charset="-122"/>
                <a:ea typeface="黑体" panose="02010609060101010101" pitchFamily="49" charset="-122"/>
                <a:sym typeface="+mn-ea"/>
              </a:rPr>
              <a:t>中共创建到国民革命时期</a:t>
            </a:r>
            <a:endParaRPr lang="zh-CN" altLang="en-US" sz="2000" b="1">
              <a:solidFill>
                <a:srgbClr val="FF0000"/>
              </a:solidFill>
              <a:latin typeface="黑体" panose="02010609060101010101" pitchFamily="49" charset="-122"/>
              <a:ea typeface="黑体" panose="02010609060101010101" pitchFamily="49" charset="-122"/>
              <a:sym typeface="+mn-ea"/>
            </a:endParaRPr>
          </a:p>
        </p:txBody>
      </p:sp>
      <p:sp>
        <p:nvSpPr>
          <p:cNvPr id="4" name="文本框 3"/>
          <p:cNvSpPr txBox="1"/>
          <p:nvPr/>
        </p:nvSpPr>
        <p:spPr>
          <a:xfrm>
            <a:off x="1734185" y="5860415"/>
            <a:ext cx="1153795" cy="398780"/>
          </a:xfrm>
          <a:prstGeom prst="rect">
            <a:avLst/>
          </a:prstGeom>
          <a:noFill/>
        </p:spPr>
        <p:txBody>
          <a:bodyPr wrap="square" rtlCol="0">
            <a:spAutoFit/>
          </a:bodyPr>
          <a:p>
            <a:pPr algn="ctr">
              <a:buClrTx/>
              <a:buSzTx/>
              <a:buFontTx/>
              <a:buNone/>
            </a:pPr>
            <a:r>
              <a:rPr lang="zh-CN" altLang="en-US" sz="2000" b="1">
                <a:solidFill>
                  <a:srgbClr val="FF0000"/>
                </a:solidFill>
                <a:latin typeface="黑体" panose="02010609060101010101" pitchFamily="49" charset="-122"/>
                <a:ea typeface="黑体" panose="02010609060101010101" pitchFamily="49" charset="-122"/>
                <a:sym typeface="+mn-ea"/>
              </a:rPr>
              <a:t>建国后</a:t>
            </a:r>
            <a:endParaRPr lang="zh-CN" altLang="en-US" sz="2000" b="1">
              <a:solidFill>
                <a:srgbClr val="FF0000"/>
              </a:solidFill>
              <a:latin typeface="黑体" panose="02010609060101010101" pitchFamily="49" charset="-122"/>
              <a:ea typeface="黑体" panose="02010609060101010101" pitchFamily="49" charset="-122"/>
              <a:sym typeface="+mn-ea"/>
            </a:endParaRPr>
          </a:p>
        </p:txBody>
      </p:sp>
      <p:sp>
        <p:nvSpPr>
          <p:cNvPr id="6" name="文本框 5"/>
          <p:cNvSpPr txBox="1"/>
          <p:nvPr/>
        </p:nvSpPr>
        <p:spPr>
          <a:xfrm>
            <a:off x="3141345" y="1824355"/>
            <a:ext cx="897890" cy="521970"/>
          </a:xfrm>
          <a:prstGeom prst="rect">
            <a:avLst/>
          </a:prstGeom>
          <a:noFill/>
        </p:spPr>
        <p:txBody>
          <a:bodyPr wrap="none" rtlCol="0">
            <a:spAutoFit/>
          </a:bodyPr>
          <a:p>
            <a:pPr algn="l"/>
            <a:r>
              <a:rPr lang="zh-CN" altLang="en-US" sz="2800" b="1" dirty="0">
                <a:latin typeface="黑体" panose="02010609060101010101" pitchFamily="49" charset="-122"/>
                <a:ea typeface="黑体" panose="02010609060101010101" pitchFamily="49" charset="-122"/>
                <a:sym typeface="+mn-ea"/>
              </a:rPr>
              <a:t>萌芽</a:t>
            </a:r>
            <a:endParaRPr lang="zh-CN" altLang="en-US" sz="2800" b="1" dirty="0">
              <a:latin typeface="黑体" panose="02010609060101010101" pitchFamily="49" charset="-122"/>
              <a:ea typeface="黑体" panose="02010609060101010101" pitchFamily="49" charset="-122"/>
              <a:sym typeface="+mn-ea"/>
            </a:endParaRPr>
          </a:p>
        </p:txBody>
      </p:sp>
      <p:sp>
        <p:nvSpPr>
          <p:cNvPr id="7" name="文本框 6"/>
          <p:cNvSpPr txBox="1"/>
          <p:nvPr/>
        </p:nvSpPr>
        <p:spPr>
          <a:xfrm>
            <a:off x="3141345" y="2782570"/>
            <a:ext cx="897890" cy="521970"/>
          </a:xfrm>
          <a:prstGeom prst="rect">
            <a:avLst/>
          </a:prstGeom>
          <a:noFill/>
        </p:spPr>
        <p:txBody>
          <a:bodyPr wrap="none" rtlCol="0">
            <a:spAutoFit/>
          </a:bodyPr>
          <a:p>
            <a:pPr algn="l"/>
            <a:r>
              <a:rPr lang="zh-CN" altLang="en-US" sz="2800" b="1">
                <a:latin typeface="黑体" panose="02010609060101010101" pitchFamily="49" charset="-122"/>
                <a:ea typeface="黑体" panose="02010609060101010101" pitchFamily="49" charset="-122"/>
                <a:sym typeface="+mn-ea"/>
              </a:rPr>
              <a:t>形成</a:t>
            </a:r>
            <a:endParaRPr lang="zh-CN" altLang="en-US" sz="2800" b="1">
              <a:latin typeface="黑体" panose="02010609060101010101" pitchFamily="49" charset="-122"/>
              <a:ea typeface="黑体" panose="02010609060101010101" pitchFamily="49" charset="-122"/>
            </a:endParaRPr>
          </a:p>
        </p:txBody>
      </p:sp>
      <p:sp>
        <p:nvSpPr>
          <p:cNvPr id="8" name="文本框 7"/>
          <p:cNvSpPr txBox="1"/>
          <p:nvPr/>
        </p:nvSpPr>
        <p:spPr>
          <a:xfrm>
            <a:off x="3115945" y="3892550"/>
            <a:ext cx="897890" cy="521970"/>
          </a:xfrm>
          <a:prstGeom prst="rect">
            <a:avLst/>
          </a:prstGeom>
          <a:noFill/>
        </p:spPr>
        <p:txBody>
          <a:bodyPr wrap="none" rtlCol="0">
            <a:spAutoFit/>
          </a:bodyPr>
          <a:p>
            <a:pPr algn="ctr">
              <a:buNone/>
            </a:pPr>
            <a:r>
              <a:rPr lang="zh-CN" altLang="en-US" sz="2800" b="1">
                <a:latin typeface="黑体" panose="02010609060101010101" pitchFamily="49" charset="-122"/>
                <a:ea typeface="黑体" panose="02010609060101010101" pitchFamily="49" charset="-122"/>
                <a:sym typeface="+mn-ea"/>
              </a:rPr>
              <a:t>成熟</a:t>
            </a:r>
            <a:endParaRPr lang="zh-CN" altLang="en-US" sz="2800" b="1">
              <a:latin typeface="黑体" panose="02010609060101010101" pitchFamily="49" charset="-122"/>
              <a:ea typeface="黑体" panose="02010609060101010101" pitchFamily="49" charset="-122"/>
            </a:endParaRPr>
          </a:p>
        </p:txBody>
      </p:sp>
      <p:sp>
        <p:nvSpPr>
          <p:cNvPr id="13" name="文本框 12"/>
          <p:cNvSpPr txBox="1"/>
          <p:nvPr/>
        </p:nvSpPr>
        <p:spPr>
          <a:xfrm>
            <a:off x="539115" y="2782570"/>
            <a:ext cx="1104900" cy="829945"/>
          </a:xfrm>
          <a:prstGeom prst="rect">
            <a:avLst/>
          </a:prstGeom>
          <a:noFill/>
        </p:spPr>
        <p:txBody>
          <a:bodyPr wrap="square" rtlCol="0">
            <a:spAutoFit/>
          </a:bodyPr>
          <a:p>
            <a:pPr algn="ctr">
              <a:buNone/>
            </a:pPr>
            <a:r>
              <a:rPr lang="en-US" altLang="zh-CN" sz="2400" b="1">
                <a:sym typeface="+mn-ea"/>
              </a:rPr>
              <a:t>1927—1937</a:t>
            </a:r>
            <a:endParaRPr lang="en-US" altLang="zh-CN" sz="2400" b="1"/>
          </a:p>
        </p:txBody>
      </p:sp>
      <p:sp>
        <p:nvSpPr>
          <p:cNvPr id="14" name="文本框 13"/>
          <p:cNvSpPr txBox="1"/>
          <p:nvPr/>
        </p:nvSpPr>
        <p:spPr>
          <a:xfrm>
            <a:off x="1734185" y="4779010"/>
            <a:ext cx="1407160" cy="460375"/>
          </a:xfrm>
          <a:prstGeom prst="rect">
            <a:avLst/>
          </a:prstGeom>
          <a:noFill/>
        </p:spPr>
        <p:txBody>
          <a:bodyPr wrap="none" rtlCol="0">
            <a:spAutoFit/>
          </a:bodyPr>
          <a:p>
            <a:pPr algn="ctr">
              <a:buClrTx/>
              <a:buSzTx/>
              <a:buFontTx/>
              <a:buNone/>
            </a:pPr>
            <a:r>
              <a:rPr lang="zh-CN" altLang="en-US" sz="2400" b="1">
                <a:solidFill>
                  <a:srgbClr val="FF0000"/>
                </a:solidFill>
                <a:latin typeface="黑体" panose="02010609060101010101" pitchFamily="49" charset="-122"/>
                <a:ea typeface="黑体" panose="02010609060101010101" pitchFamily="49" charset="-122"/>
                <a:sym typeface="+mn-ea"/>
              </a:rPr>
              <a:t>解放战争</a:t>
            </a:r>
            <a:endParaRPr lang="zh-CN" altLang="en-US" sz="2400" b="1">
              <a:solidFill>
                <a:srgbClr val="FF0000"/>
              </a:solidFill>
              <a:latin typeface="黑体" panose="02010609060101010101" pitchFamily="49" charset="-122"/>
              <a:ea typeface="黑体" panose="02010609060101010101" pitchFamily="49" charset="-122"/>
            </a:endParaRPr>
          </a:p>
        </p:txBody>
      </p:sp>
      <p:sp>
        <p:nvSpPr>
          <p:cNvPr id="15" name="文本框 14"/>
          <p:cNvSpPr txBox="1"/>
          <p:nvPr/>
        </p:nvSpPr>
        <p:spPr>
          <a:xfrm>
            <a:off x="4039235" y="3948430"/>
            <a:ext cx="2434590" cy="460375"/>
          </a:xfrm>
          <a:prstGeom prst="rect">
            <a:avLst/>
          </a:prstGeom>
          <a:noFill/>
        </p:spPr>
        <p:txBody>
          <a:bodyPr wrap="square" rtlCol="0">
            <a:spAutoFit/>
          </a:bodyPr>
          <a:p>
            <a:r>
              <a:rPr lang="zh-CN" altLang="en-US" sz="2400" b="1">
                <a:solidFill>
                  <a:srgbClr val="FF0000"/>
                </a:solidFill>
                <a:latin typeface="黑体" panose="02010609060101010101" pitchFamily="49" charset="-122"/>
                <a:ea typeface="黑体" panose="02010609060101010101" pitchFamily="49" charset="-122"/>
              </a:rPr>
              <a:t>《新民主主义论》</a:t>
            </a:r>
            <a:endParaRPr lang="zh-CN" altLang="en-US" sz="2400" b="1">
              <a:solidFill>
                <a:srgbClr val="FF0000"/>
              </a:solidFill>
              <a:latin typeface="黑体" panose="02010609060101010101" pitchFamily="49" charset="-122"/>
              <a:ea typeface="黑体" panose="02010609060101010101" pitchFamily="49" charset="-122"/>
            </a:endParaRPr>
          </a:p>
        </p:txBody>
      </p:sp>
      <p:sp>
        <p:nvSpPr>
          <p:cNvPr id="16" name="文本框 15"/>
          <p:cNvSpPr txBox="1"/>
          <p:nvPr/>
        </p:nvSpPr>
        <p:spPr>
          <a:xfrm>
            <a:off x="4026535" y="2444115"/>
            <a:ext cx="2553970" cy="1198880"/>
          </a:xfrm>
          <a:prstGeom prst="rect">
            <a:avLst/>
          </a:prstGeom>
          <a:noFill/>
        </p:spPr>
        <p:txBody>
          <a:bodyPr wrap="square" rtlCol="0">
            <a:spAutoFit/>
          </a:bodyPr>
          <a:p>
            <a:r>
              <a:rPr lang="zh-CN" altLang="en-US" b="1">
                <a:solidFill>
                  <a:srgbClr val="FF0000"/>
                </a:solidFill>
                <a:latin typeface="黑体" panose="02010609060101010101" pitchFamily="49" charset="-122"/>
                <a:ea typeface="黑体" panose="02010609060101010101" pitchFamily="49" charset="-122"/>
              </a:rPr>
              <a:t>《井冈山的斗争》</a:t>
            </a:r>
            <a:endParaRPr lang="zh-CN" altLang="en-US" b="1">
              <a:solidFill>
                <a:srgbClr val="FF0000"/>
              </a:solidFill>
              <a:latin typeface="黑体" panose="02010609060101010101" pitchFamily="49" charset="-122"/>
              <a:ea typeface="黑体" panose="02010609060101010101" pitchFamily="49" charset="-122"/>
            </a:endParaRPr>
          </a:p>
          <a:p>
            <a:r>
              <a:rPr lang="zh-CN" altLang="en-US" b="1">
                <a:solidFill>
                  <a:srgbClr val="FF0000"/>
                </a:solidFill>
                <a:latin typeface="黑体" panose="02010609060101010101" pitchFamily="49" charset="-122"/>
                <a:ea typeface="黑体" panose="02010609060101010101" pitchFamily="49" charset="-122"/>
              </a:rPr>
              <a:t>《中国的红色政权为什么能够存在》</a:t>
            </a:r>
            <a:endParaRPr lang="zh-CN" altLang="en-US" b="1">
              <a:solidFill>
                <a:srgbClr val="FF0000"/>
              </a:solidFill>
              <a:latin typeface="黑体" panose="02010609060101010101" pitchFamily="49" charset="-122"/>
              <a:ea typeface="黑体" panose="02010609060101010101" pitchFamily="49" charset="-122"/>
            </a:endParaRPr>
          </a:p>
          <a:p>
            <a:r>
              <a:rPr lang="zh-CN" altLang="en-US" b="1">
                <a:solidFill>
                  <a:srgbClr val="FF0000"/>
                </a:solidFill>
                <a:latin typeface="黑体" panose="02010609060101010101" pitchFamily="49" charset="-122"/>
                <a:ea typeface="黑体" panose="02010609060101010101" pitchFamily="49" charset="-122"/>
              </a:rPr>
              <a:t>《星星之火，可以燎原》</a:t>
            </a:r>
            <a:endParaRPr lang="zh-CN" altLang="en-US" b="1">
              <a:solidFill>
                <a:srgbClr val="FF0000"/>
              </a:solidFill>
              <a:latin typeface="黑体" panose="02010609060101010101" pitchFamily="49" charset="-122"/>
              <a:ea typeface="黑体" panose="02010609060101010101" pitchFamily="49" charset="-122"/>
            </a:endParaRPr>
          </a:p>
        </p:txBody>
      </p:sp>
      <p:sp>
        <p:nvSpPr>
          <p:cNvPr id="17" name="文本框 16"/>
          <p:cNvSpPr txBox="1"/>
          <p:nvPr/>
        </p:nvSpPr>
        <p:spPr>
          <a:xfrm>
            <a:off x="6856095" y="2865755"/>
            <a:ext cx="2085975" cy="460375"/>
          </a:xfrm>
          <a:prstGeom prst="rect">
            <a:avLst/>
          </a:prstGeom>
          <a:noFill/>
        </p:spPr>
        <p:txBody>
          <a:bodyPr wrap="square" rtlCol="0">
            <a:spAutoFit/>
          </a:bodyPr>
          <a:p>
            <a:r>
              <a:rPr lang="zh-CN" altLang="en-US" sz="2400" b="1">
                <a:latin typeface="黑体" panose="02010609060101010101" pitchFamily="49" charset="-122"/>
                <a:ea typeface="黑体" panose="02010609060101010101" pitchFamily="49" charset="-122"/>
              </a:rPr>
              <a:t>工农武装割据</a:t>
            </a:r>
            <a:endParaRPr lang="zh-CN" altLang="en-US" sz="2400" b="1">
              <a:latin typeface="黑体" panose="02010609060101010101" pitchFamily="49" charset="-122"/>
              <a:ea typeface="黑体" panose="02010609060101010101" pitchFamily="49" charset="-122"/>
            </a:endParaRPr>
          </a:p>
        </p:txBody>
      </p:sp>
      <p:sp>
        <p:nvSpPr>
          <p:cNvPr id="18" name="文本框 17"/>
          <p:cNvSpPr txBox="1"/>
          <p:nvPr/>
        </p:nvSpPr>
        <p:spPr>
          <a:xfrm>
            <a:off x="6941820" y="3778250"/>
            <a:ext cx="1898015" cy="829945"/>
          </a:xfrm>
          <a:prstGeom prst="rect">
            <a:avLst/>
          </a:prstGeom>
          <a:noFill/>
        </p:spPr>
        <p:txBody>
          <a:bodyPr wrap="square" rtlCol="0">
            <a:spAutoFit/>
          </a:bodyPr>
          <a:p>
            <a:pPr algn="ctr"/>
            <a:r>
              <a:rPr lang="zh-CN" altLang="en-US" sz="2400" b="1">
                <a:latin typeface="黑体" panose="02010609060101010101" pitchFamily="49" charset="-122"/>
                <a:ea typeface="黑体" panose="02010609060101010101" pitchFamily="49" charset="-122"/>
              </a:rPr>
              <a:t>新民主主义革命</a:t>
            </a:r>
            <a:endParaRPr lang="zh-CN" altLang="en-US" sz="2400" b="1">
              <a:latin typeface="黑体" panose="02010609060101010101" pitchFamily="49" charset="-122"/>
              <a:ea typeface="黑体" panose="02010609060101010101" pitchFamily="49" charset="-122"/>
            </a:endParaRPr>
          </a:p>
        </p:txBody>
      </p:sp>
      <p:sp>
        <p:nvSpPr>
          <p:cNvPr id="19" name="文本框 18"/>
          <p:cNvSpPr txBox="1"/>
          <p:nvPr/>
        </p:nvSpPr>
        <p:spPr>
          <a:xfrm>
            <a:off x="3886835" y="4933950"/>
            <a:ext cx="2713355" cy="460375"/>
          </a:xfrm>
          <a:prstGeom prst="rect">
            <a:avLst/>
          </a:prstGeom>
          <a:noFill/>
        </p:spPr>
        <p:txBody>
          <a:bodyPr wrap="square" rtlCol="0">
            <a:spAutoFit/>
          </a:bodyPr>
          <a:p>
            <a:r>
              <a:rPr lang="zh-CN" altLang="en-US" sz="2400" b="1">
                <a:solidFill>
                  <a:srgbClr val="FF0000"/>
                </a:solidFill>
                <a:latin typeface="黑体" panose="02010609060101010101" pitchFamily="49" charset="-122"/>
                <a:ea typeface="黑体" panose="02010609060101010101" pitchFamily="49" charset="-122"/>
              </a:rPr>
              <a:t>《论人民民主专政》</a:t>
            </a:r>
            <a:endParaRPr lang="zh-CN" altLang="en-US" sz="2400" b="1">
              <a:solidFill>
                <a:srgbClr val="FF0000"/>
              </a:solidFill>
              <a:latin typeface="黑体" panose="02010609060101010101" pitchFamily="49" charset="-122"/>
              <a:ea typeface="黑体" panose="02010609060101010101" pitchFamily="49" charset="-122"/>
            </a:endParaRPr>
          </a:p>
        </p:txBody>
      </p:sp>
      <p:sp>
        <p:nvSpPr>
          <p:cNvPr id="9" name="文本框 8"/>
          <p:cNvSpPr txBox="1"/>
          <p:nvPr/>
        </p:nvSpPr>
        <p:spPr>
          <a:xfrm>
            <a:off x="6967220" y="4779010"/>
            <a:ext cx="2085975" cy="829945"/>
          </a:xfrm>
          <a:prstGeom prst="rect">
            <a:avLst/>
          </a:prstGeom>
          <a:noFill/>
        </p:spPr>
        <p:txBody>
          <a:bodyPr wrap="square" rtlCol="0">
            <a:spAutoFit/>
          </a:bodyPr>
          <a:p>
            <a:pPr algn="ctr"/>
            <a:r>
              <a:rPr lang="zh-CN" altLang="en-US" sz="2400" b="1">
                <a:latin typeface="黑体" panose="02010609060101010101" pitchFamily="49" charset="-122"/>
                <a:ea typeface="黑体" panose="02010609060101010101" pitchFamily="49" charset="-122"/>
              </a:rPr>
              <a:t>丰富马克思主义</a:t>
            </a:r>
            <a:r>
              <a:rPr lang="zh-CN" altLang="en-US" sz="2400" b="1">
                <a:solidFill>
                  <a:srgbClr val="FF0000"/>
                </a:solidFill>
                <a:latin typeface="黑体" panose="02010609060101010101" pitchFamily="49" charset="-122"/>
                <a:ea typeface="黑体" panose="02010609060101010101" pitchFamily="49" charset="-122"/>
              </a:rPr>
              <a:t>国家</a:t>
            </a:r>
            <a:r>
              <a:rPr lang="zh-CN" altLang="en-US" sz="2400" b="1">
                <a:latin typeface="黑体" panose="02010609060101010101" pitchFamily="49" charset="-122"/>
                <a:ea typeface="黑体" panose="02010609060101010101" pitchFamily="49" charset="-122"/>
              </a:rPr>
              <a:t>学说</a:t>
            </a:r>
            <a:endParaRPr lang="zh-CN" altLang="en-US" sz="2400" b="1">
              <a:latin typeface="黑体" panose="02010609060101010101" pitchFamily="49" charset="-122"/>
              <a:ea typeface="黑体" panose="02010609060101010101" pitchFamily="49" charset="-122"/>
            </a:endParaRPr>
          </a:p>
        </p:txBody>
      </p:sp>
      <p:grpSp>
        <p:nvGrpSpPr>
          <p:cNvPr id="26" name="组合 25"/>
          <p:cNvGrpSpPr/>
          <p:nvPr/>
        </p:nvGrpSpPr>
        <p:grpSpPr>
          <a:xfrm>
            <a:off x="6749415" y="1696720"/>
            <a:ext cx="2430780" cy="1751330"/>
            <a:chOff x="13438" y="3241"/>
            <a:chExt cx="3828" cy="2758"/>
          </a:xfrm>
        </p:grpSpPr>
        <p:sp>
          <p:nvSpPr>
            <p:cNvPr id="34" name="文本框 20"/>
            <p:cNvSpPr txBox="1">
              <a:spLocks noChangeArrowheads="1"/>
            </p:cNvSpPr>
            <p:nvPr/>
          </p:nvSpPr>
          <p:spPr bwMode="auto">
            <a:xfrm>
              <a:off x="13555" y="3241"/>
              <a:ext cx="3482" cy="920"/>
            </a:xfrm>
            <a:prstGeom prst="rect">
              <a:avLst/>
            </a:prstGeom>
            <a:solidFill>
              <a:srgbClr val="FFFF00"/>
            </a:solidFill>
            <a:ln>
              <a:noFill/>
            </a:ln>
            <a:effectLst>
              <a:outerShdw blurRad="50800" dist="38100" algn="l" rotWithShape="0">
                <a:prstClr val="black">
                  <a:alpha val="40000"/>
                </a:prstClr>
              </a:outerShdw>
            </a:effectLst>
            <a:scene3d>
              <a:camera prst="obliqueTopLeft"/>
              <a:lightRig rig="threePt" dir="t"/>
            </a:scene3d>
            <a:sp3d/>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FFFF"/>
                  </a:solidFill>
                  <a:latin typeface="Arial" panose="020B0604020202020204" pitchFamily="34" charset="0"/>
                  <a:ea typeface="黑体" panose="02010609060101010101" pitchFamily="49" charset="-122"/>
                </a:defRPr>
              </a:lvl1pPr>
              <a:lvl2pPr>
                <a:defRPr>
                  <a:solidFill>
                    <a:srgbClr val="FFFFFF"/>
                  </a:solidFill>
                  <a:latin typeface="Arial" panose="020B0604020202020204" pitchFamily="34" charset="0"/>
                  <a:ea typeface="黑体" panose="02010609060101010101" pitchFamily="49" charset="-122"/>
                </a:defRPr>
              </a:lvl2pPr>
              <a:lvl3pPr>
                <a:defRPr>
                  <a:solidFill>
                    <a:srgbClr val="FFFFFF"/>
                  </a:solidFill>
                  <a:latin typeface="Arial" panose="020B0604020202020204" pitchFamily="34" charset="0"/>
                  <a:ea typeface="黑体" panose="02010609060101010101" pitchFamily="49" charset="-122"/>
                </a:defRPr>
              </a:lvl3pPr>
              <a:lvl4pPr>
                <a:defRPr>
                  <a:solidFill>
                    <a:srgbClr val="FFFFFF"/>
                  </a:solidFill>
                  <a:latin typeface="Arial" panose="020B0604020202020204" pitchFamily="34" charset="0"/>
                  <a:ea typeface="黑体" panose="02010609060101010101" pitchFamily="49" charset="-122"/>
                </a:defRPr>
              </a:lvl4pPr>
              <a:lvl5pPr>
                <a:defRPr>
                  <a:solidFill>
                    <a:srgbClr val="FFFFFF"/>
                  </a:solidFill>
                  <a:latin typeface="Arial" panose="020B0604020202020204" pitchFamily="34" charset="0"/>
                  <a:ea typeface="黑体" panose="02010609060101010101" pitchFamily="49" charset="-122"/>
                </a:defRPr>
              </a:lvl5pPr>
              <a:lvl6pPr fontAlgn="base">
                <a:spcBef>
                  <a:spcPct val="0"/>
                </a:spcBef>
                <a:spcAft>
                  <a:spcPct val="0"/>
                </a:spcAft>
                <a:buFont typeface="Arial" panose="020B0604020202020204" pitchFamily="34" charset="0"/>
                <a:defRPr>
                  <a:solidFill>
                    <a:srgbClr val="FFFFFF"/>
                  </a:solidFill>
                  <a:latin typeface="Arial" panose="020B0604020202020204" pitchFamily="34" charset="0"/>
                  <a:ea typeface="黑体" panose="02010609060101010101" pitchFamily="49" charset="-122"/>
                </a:defRPr>
              </a:lvl6pPr>
              <a:lvl7pPr fontAlgn="base">
                <a:spcBef>
                  <a:spcPct val="0"/>
                </a:spcBef>
                <a:spcAft>
                  <a:spcPct val="0"/>
                </a:spcAft>
                <a:buFont typeface="Arial" panose="020B0604020202020204" pitchFamily="34" charset="0"/>
                <a:defRPr>
                  <a:solidFill>
                    <a:srgbClr val="FFFFFF"/>
                  </a:solidFill>
                  <a:latin typeface="Arial" panose="020B0604020202020204" pitchFamily="34" charset="0"/>
                  <a:ea typeface="黑体" panose="02010609060101010101" pitchFamily="49" charset="-122"/>
                </a:defRPr>
              </a:lvl7pPr>
              <a:lvl8pPr fontAlgn="base">
                <a:spcBef>
                  <a:spcPct val="0"/>
                </a:spcBef>
                <a:spcAft>
                  <a:spcPct val="0"/>
                </a:spcAft>
                <a:buFont typeface="Arial" panose="020B0604020202020204" pitchFamily="34" charset="0"/>
                <a:defRPr>
                  <a:solidFill>
                    <a:srgbClr val="FFFFFF"/>
                  </a:solidFill>
                  <a:latin typeface="Arial" panose="020B0604020202020204" pitchFamily="34" charset="0"/>
                  <a:ea typeface="黑体" panose="02010609060101010101" pitchFamily="49" charset="-122"/>
                </a:defRPr>
              </a:lvl8pPr>
              <a:lvl9pPr fontAlgn="base">
                <a:spcBef>
                  <a:spcPct val="0"/>
                </a:spcBef>
                <a:spcAft>
                  <a:spcPct val="0"/>
                </a:spcAft>
                <a:buFont typeface="Arial" panose="020B0604020202020204" pitchFamily="34" charset="0"/>
                <a:defRPr>
                  <a:solidFill>
                    <a:srgbClr val="FFFFFF"/>
                  </a:solidFill>
                  <a:latin typeface="Arial" panose="020B0604020202020204" pitchFamily="34" charset="0"/>
                  <a:ea typeface="黑体" panose="02010609060101010101" pitchFamily="49" charset="-122"/>
                </a:defRPr>
              </a:lvl9pPr>
            </a:lstStyle>
            <a:p>
              <a:pPr algn="ctr"/>
              <a:r>
                <a:rPr lang="zh-CN" altLang="en-US" sz="3200" b="1" dirty="0">
                  <a:solidFill>
                    <a:srgbClr val="000000"/>
                  </a:solidFill>
                  <a:latin typeface="黑体" panose="02010609060101010101" pitchFamily="49" charset="-122"/>
                </a:rPr>
                <a:t>武装斗争</a:t>
              </a:r>
              <a:endParaRPr lang="zh-CN" altLang="en-US" sz="3200" b="1" dirty="0">
                <a:solidFill>
                  <a:srgbClr val="000000"/>
                </a:solidFill>
                <a:latin typeface="黑体" panose="02010609060101010101" pitchFamily="49" charset="-122"/>
              </a:endParaRPr>
            </a:p>
          </p:txBody>
        </p:sp>
        <p:sp>
          <p:nvSpPr>
            <p:cNvPr id="35" name="文本框 21"/>
            <p:cNvSpPr txBox="1">
              <a:spLocks noChangeArrowheads="1"/>
            </p:cNvSpPr>
            <p:nvPr/>
          </p:nvSpPr>
          <p:spPr bwMode="auto">
            <a:xfrm>
              <a:off x="13555" y="4161"/>
              <a:ext cx="3486" cy="920"/>
            </a:xfrm>
            <a:prstGeom prst="rect">
              <a:avLst/>
            </a:prstGeom>
            <a:solidFill>
              <a:srgbClr val="FFFF00"/>
            </a:solidFill>
            <a:ln>
              <a:noFill/>
            </a:ln>
            <a:effectLst>
              <a:outerShdw blurRad="50800" dist="38100" algn="l" rotWithShape="0">
                <a:prstClr val="black">
                  <a:alpha val="40000"/>
                </a:prstClr>
              </a:outerShdw>
            </a:effectLst>
            <a:scene3d>
              <a:camera prst="obliqueTopLeft"/>
              <a:lightRig rig="threePt" dir="t"/>
            </a:scene3d>
            <a:sp3d/>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FFFF"/>
                  </a:solidFill>
                  <a:latin typeface="Arial" panose="020B0604020202020204" pitchFamily="34" charset="0"/>
                  <a:ea typeface="黑体" panose="02010609060101010101" pitchFamily="49" charset="-122"/>
                </a:defRPr>
              </a:lvl1pPr>
              <a:lvl2pPr>
                <a:defRPr>
                  <a:solidFill>
                    <a:srgbClr val="FFFFFF"/>
                  </a:solidFill>
                  <a:latin typeface="Arial" panose="020B0604020202020204" pitchFamily="34" charset="0"/>
                  <a:ea typeface="黑体" panose="02010609060101010101" pitchFamily="49" charset="-122"/>
                </a:defRPr>
              </a:lvl2pPr>
              <a:lvl3pPr>
                <a:defRPr>
                  <a:solidFill>
                    <a:srgbClr val="FFFFFF"/>
                  </a:solidFill>
                  <a:latin typeface="Arial" panose="020B0604020202020204" pitchFamily="34" charset="0"/>
                  <a:ea typeface="黑体" panose="02010609060101010101" pitchFamily="49" charset="-122"/>
                </a:defRPr>
              </a:lvl3pPr>
              <a:lvl4pPr>
                <a:defRPr>
                  <a:solidFill>
                    <a:srgbClr val="FFFFFF"/>
                  </a:solidFill>
                  <a:latin typeface="Arial" panose="020B0604020202020204" pitchFamily="34" charset="0"/>
                  <a:ea typeface="黑体" panose="02010609060101010101" pitchFamily="49" charset="-122"/>
                </a:defRPr>
              </a:lvl4pPr>
              <a:lvl5pPr>
                <a:defRPr>
                  <a:solidFill>
                    <a:srgbClr val="FFFFFF"/>
                  </a:solidFill>
                  <a:latin typeface="Arial" panose="020B0604020202020204" pitchFamily="34" charset="0"/>
                  <a:ea typeface="黑体" panose="02010609060101010101" pitchFamily="49" charset="-122"/>
                </a:defRPr>
              </a:lvl5pPr>
              <a:lvl6pPr fontAlgn="base">
                <a:spcBef>
                  <a:spcPct val="0"/>
                </a:spcBef>
                <a:spcAft>
                  <a:spcPct val="0"/>
                </a:spcAft>
                <a:buFont typeface="Arial" panose="020B0604020202020204" pitchFamily="34" charset="0"/>
                <a:defRPr>
                  <a:solidFill>
                    <a:srgbClr val="FFFFFF"/>
                  </a:solidFill>
                  <a:latin typeface="Arial" panose="020B0604020202020204" pitchFamily="34" charset="0"/>
                  <a:ea typeface="黑体" panose="02010609060101010101" pitchFamily="49" charset="-122"/>
                </a:defRPr>
              </a:lvl6pPr>
              <a:lvl7pPr fontAlgn="base">
                <a:spcBef>
                  <a:spcPct val="0"/>
                </a:spcBef>
                <a:spcAft>
                  <a:spcPct val="0"/>
                </a:spcAft>
                <a:buFont typeface="Arial" panose="020B0604020202020204" pitchFamily="34" charset="0"/>
                <a:defRPr>
                  <a:solidFill>
                    <a:srgbClr val="FFFFFF"/>
                  </a:solidFill>
                  <a:latin typeface="Arial" panose="020B0604020202020204" pitchFamily="34" charset="0"/>
                  <a:ea typeface="黑体" panose="02010609060101010101" pitchFamily="49" charset="-122"/>
                </a:defRPr>
              </a:lvl7pPr>
              <a:lvl8pPr fontAlgn="base">
                <a:spcBef>
                  <a:spcPct val="0"/>
                </a:spcBef>
                <a:spcAft>
                  <a:spcPct val="0"/>
                </a:spcAft>
                <a:buFont typeface="Arial" panose="020B0604020202020204" pitchFamily="34" charset="0"/>
                <a:defRPr>
                  <a:solidFill>
                    <a:srgbClr val="FFFFFF"/>
                  </a:solidFill>
                  <a:latin typeface="Arial" panose="020B0604020202020204" pitchFamily="34" charset="0"/>
                  <a:ea typeface="黑体" panose="02010609060101010101" pitchFamily="49" charset="-122"/>
                </a:defRPr>
              </a:lvl8pPr>
              <a:lvl9pPr fontAlgn="base">
                <a:spcBef>
                  <a:spcPct val="0"/>
                </a:spcBef>
                <a:spcAft>
                  <a:spcPct val="0"/>
                </a:spcAft>
                <a:buFont typeface="Arial" panose="020B0604020202020204" pitchFamily="34" charset="0"/>
                <a:defRPr>
                  <a:solidFill>
                    <a:srgbClr val="FFFFFF"/>
                  </a:solidFill>
                  <a:latin typeface="Arial" panose="020B0604020202020204" pitchFamily="34" charset="0"/>
                  <a:ea typeface="黑体" panose="02010609060101010101" pitchFamily="49" charset="-122"/>
                </a:defRPr>
              </a:lvl9pPr>
            </a:lstStyle>
            <a:p>
              <a:pPr algn="ctr"/>
              <a:r>
                <a:rPr lang="zh-CN" altLang="en-US" sz="3200" b="1" dirty="0">
                  <a:solidFill>
                    <a:srgbClr val="000000"/>
                  </a:solidFill>
                  <a:latin typeface="黑体" panose="02010609060101010101" pitchFamily="49" charset="-122"/>
                </a:rPr>
                <a:t>土地革命</a:t>
              </a:r>
              <a:endParaRPr lang="zh-CN" altLang="en-US" sz="3200" b="1" dirty="0">
                <a:solidFill>
                  <a:srgbClr val="000000"/>
                </a:solidFill>
                <a:latin typeface="黑体" panose="02010609060101010101" pitchFamily="49" charset="-122"/>
              </a:endParaRPr>
            </a:p>
          </p:txBody>
        </p:sp>
        <p:sp>
          <p:nvSpPr>
            <p:cNvPr id="36" name="文本框 22"/>
            <p:cNvSpPr txBox="1">
              <a:spLocks noChangeArrowheads="1"/>
            </p:cNvSpPr>
            <p:nvPr/>
          </p:nvSpPr>
          <p:spPr bwMode="auto">
            <a:xfrm>
              <a:off x="13438" y="5081"/>
              <a:ext cx="3829" cy="919"/>
            </a:xfrm>
            <a:prstGeom prst="rect">
              <a:avLst/>
            </a:prstGeom>
            <a:solidFill>
              <a:srgbClr val="FFFF00"/>
            </a:solidFill>
            <a:ln>
              <a:noFill/>
            </a:ln>
            <a:effectLst>
              <a:outerShdw blurRad="50800" dist="38100" algn="l" rotWithShape="0">
                <a:prstClr val="black">
                  <a:alpha val="40000"/>
                </a:prstClr>
              </a:outerShdw>
            </a:effectLst>
            <a:scene3d>
              <a:camera prst="obliqueTopLeft"/>
              <a:lightRig rig="threePt" dir="t"/>
            </a:scene3d>
            <a:sp3d/>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FFFFFF"/>
                  </a:solidFill>
                  <a:latin typeface="Arial" panose="020B0604020202020204" pitchFamily="34" charset="0"/>
                  <a:ea typeface="黑体" panose="02010609060101010101" pitchFamily="49" charset="-122"/>
                </a:defRPr>
              </a:lvl1pPr>
              <a:lvl2pPr>
                <a:defRPr>
                  <a:solidFill>
                    <a:srgbClr val="FFFFFF"/>
                  </a:solidFill>
                  <a:latin typeface="Arial" panose="020B0604020202020204" pitchFamily="34" charset="0"/>
                  <a:ea typeface="黑体" panose="02010609060101010101" pitchFamily="49" charset="-122"/>
                </a:defRPr>
              </a:lvl2pPr>
              <a:lvl3pPr>
                <a:defRPr>
                  <a:solidFill>
                    <a:srgbClr val="FFFFFF"/>
                  </a:solidFill>
                  <a:latin typeface="Arial" panose="020B0604020202020204" pitchFamily="34" charset="0"/>
                  <a:ea typeface="黑体" panose="02010609060101010101" pitchFamily="49" charset="-122"/>
                </a:defRPr>
              </a:lvl3pPr>
              <a:lvl4pPr>
                <a:defRPr>
                  <a:solidFill>
                    <a:srgbClr val="FFFFFF"/>
                  </a:solidFill>
                  <a:latin typeface="Arial" panose="020B0604020202020204" pitchFamily="34" charset="0"/>
                  <a:ea typeface="黑体" panose="02010609060101010101" pitchFamily="49" charset="-122"/>
                </a:defRPr>
              </a:lvl4pPr>
              <a:lvl5pPr>
                <a:defRPr>
                  <a:solidFill>
                    <a:srgbClr val="FFFFFF"/>
                  </a:solidFill>
                  <a:latin typeface="Arial" panose="020B0604020202020204" pitchFamily="34" charset="0"/>
                  <a:ea typeface="黑体" panose="02010609060101010101" pitchFamily="49" charset="-122"/>
                </a:defRPr>
              </a:lvl5pPr>
              <a:lvl6pPr fontAlgn="base">
                <a:spcBef>
                  <a:spcPct val="0"/>
                </a:spcBef>
                <a:spcAft>
                  <a:spcPct val="0"/>
                </a:spcAft>
                <a:buFont typeface="Arial" panose="020B0604020202020204" pitchFamily="34" charset="0"/>
                <a:defRPr>
                  <a:solidFill>
                    <a:srgbClr val="FFFFFF"/>
                  </a:solidFill>
                  <a:latin typeface="Arial" panose="020B0604020202020204" pitchFamily="34" charset="0"/>
                  <a:ea typeface="黑体" panose="02010609060101010101" pitchFamily="49" charset="-122"/>
                </a:defRPr>
              </a:lvl6pPr>
              <a:lvl7pPr fontAlgn="base">
                <a:spcBef>
                  <a:spcPct val="0"/>
                </a:spcBef>
                <a:spcAft>
                  <a:spcPct val="0"/>
                </a:spcAft>
                <a:buFont typeface="Arial" panose="020B0604020202020204" pitchFamily="34" charset="0"/>
                <a:defRPr>
                  <a:solidFill>
                    <a:srgbClr val="FFFFFF"/>
                  </a:solidFill>
                  <a:latin typeface="Arial" panose="020B0604020202020204" pitchFamily="34" charset="0"/>
                  <a:ea typeface="黑体" panose="02010609060101010101" pitchFamily="49" charset="-122"/>
                </a:defRPr>
              </a:lvl7pPr>
              <a:lvl8pPr fontAlgn="base">
                <a:spcBef>
                  <a:spcPct val="0"/>
                </a:spcBef>
                <a:spcAft>
                  <a:spcPct val="0"/>
                </a:spcAft>
                <a:buFont typeface="Arial" panose="020B0604020202020204" pitchFamily="34" charset="0"/>
                <a:defRPr>
                  <a:solidFill>
                    <a:srgbClr val="FFFFFF"/>
                  </a:solidFill>
                  <a:latin typeface="Arial" panose="020B0604020202020204" pitchFamily="34" charset="0"/>
                  <a:ea typeface="黑体" panose="02010609060101010101" pitchFamily="49" charset="-122"/>
                </a:defRPr>
              </a:lvl8pPr>
              <a:lvl9pPr fontAlgn="base">
                <a:spcBef>
                  <a:spcPct val="0"/>
                </a:spcBef>
                <a:spcAft>
                  <a:spcPct val="0"/>
                </a:spcAft>
                <a:buFont typeface="Arial" panose="020B0604020202020204" pitchFamily="34" charset="0"/>
                <a:defRPr>
                  <a:solidFill>
                    <a:srgbClr val="FFFFFF"/>
                  </a:solidFill>
                  <a:latin typeface="Arial" panose="020B0604020202020204" pitchFamily="34" charset="0"/>
                  <a:ea typeface="黑体" panose="02010609060101010101" pitchFamily="49" charset="-122"/>
                </a:defRPr>
              </a:lvl9pPr>
            </a:lstStyle>
            <a:p>
              <a:pPr algn="ctr"/>
              <a:r>
                <a:rPr lang="zh-CN" altLang="en-US" sz="3200" b="1" dirty="0">
                  <a:solidFill>
                    <a:srgbClr val="000000"/>
                  </a:solidFill>
                  <a:latin typeface="黑体" panose="02010609060101010101" pitchFamily="49" charset="-122"/>
                </a:rPr>
                <a:t>根据地建设</a:t>
              </a:r>
              <a:endParaRPr lang="zh-CN" altLang="en-US" sz="3200" b="1" dirty="0">
                <a:solidFill>
                  <a:srgbClr val="000000"/>
                </a:solidFill>
                <a:latin typeface="黑体" panose="02010609060101010101" pitchFamily="49" charset="-122"/>
              </a:endParaRPr>
            </a:p>
          </p:txBody>
        </p:sp>
      </p:grpSp>
      <p:sp>
        <p:nvSpPr>
          <p:cNvPr id="37" name="文本框 36"/>
          <p:cNvSpPr txBox="1"/>
          <p:nvPr/>
        </p:nvSpPr>
        <p:spPr>
          <a:xfrm>
            <a:off x="6840220" y="5682615"/>
            <a:ext cx="2339975" cy="829945"/>
          </a:xfrm>
          <a:prstGeom prst="rect">
            <a:avLst/>
          </a:prstGeom>
          <a:noFill/>
        </p:spPr>
        <p:txBody>
          <a:bodyPr wrap="square" rtlCol="0">
            <a:spAutoFit/>
          </a:bodyPr>
          <a:p>
            <a:pPr algn="ctr"/>
            <a:r>
              <a:rPr lang="zh-CN" altLang="en-US" sz="2400" b="1">
                <a:latin typeface="黑体" panose="02010609060101010101" pitchFamily="49" charset="-122"/>
                <a:ea typeface="黑体" panose="02010609060101010101" pitchFamily="49" charset="-122"/>
              </a:rPr>
              <a:t>对社会主义</a:t>
            </a:r>
            <a:r>
              <a:rPr lang="zh-CN" altLang="en-US" sz="2400" b="1">
                <a:solidFill>
                  <a:srgbClr val="FF0000"/>
                </a:solidFill>
                <a:latin typeface="黑体" panose="02010609060101010101" pitchFamily="49" charset="-122"/>
                <a:ea typeface="黑体" panose="02010609060101010101" pitchFamily="49" charset="-122"/>
              </a:rPr>
              <a:t>建设</a:t>
            </a:r>
            <a:r>
              <a:rPr lang="zh-CN" altLang="en-US" sz="2400" b="1">
                <a:latin typeface="黑体" panose="02010609060101010101" pitchFamily="49" charset="-122"/>
                <a:ea typeface="黑体" panose="02010609060101010101" pitchFamily="49" charset="-122"/>
              </a:rPr>
              <a:t>道路进行探索</a:t>
            </a:r>
            <a:endParaRPr lang="zh-CN" altLang="en-US" sz="2400" b="1">
              <a:latin typeface="黑体" panose="02010609060101010101" pitchFamily="49" charset="-122"/>
              <a:ea typeface="黑体" panose="02010609060101010101" pitchFamily="49" charset="-122"/>
            </a:endParaRPr>
          </a:p>
        </p:txBody>
      </p:sp>
      <p:sp>
        <p:nvSpPr>
          <p:cNvPr id="38" name="文本框 37"/>
          <p:cNvSpPr txBox="1"/>
          <p:nvPr/>
        </p:nvSpPr>
        <p:spPr>
          <a:xfrm>
            <a:off x="1170305" y="3948430"/>
            <a:ext cx="7694295" cy="521970"/>
          </a:xfrm>
          <a:prstGeom prst="rect">
            <a:avLst/>
          </a:prstGeom>
          <a:gradFill>
            <a:gsLst>
              <a:gs pos="0">
                <a:srgbClr val="FBFB11"/>
              </a:gs>
              <a:gs pos="100000">
                <a:srgbClr val="838309"/>
              </a:gs>
            </a:gsLst>
            <a:lin ang="5400000" scaled="0"/>
          </a:gradFill>
        </p:spPr>
        <p:txBody>
          <a:bodyPr wrap="none" rtlCol="0" anchor="t">
            <a:spAutoFit/>
          </a:bodyPr>
          <a:p>
            <a:pPr fontAlgn="base">
              <a:spcBef>
                <a:spcPct val="50000"/>
              </a:spcBef>
              <a:spcAft>
                <a:spcPct val="0"/>
              </a:spcAft>
            </a:pPr>
            <a:r>
              <a:rPr lang="en-US" altLang="zh-CN" sz="2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mn-ea"/>
              </a:rPr>
              <a:t>1945</a:t>
            </a:r>
            <a:r>
              <a:rPr lang="zh-CN" altLang="en-US" sz="2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mn-ea"/>
              </a:rPr>
              <a:t>年中共七大把</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毛泽东思想作为党的指导思想</a:t>
            </a:r>
            <a:endParaRPr lang="zh-CN" altLang="en-US" sz="280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2" presetClass="exit" presetSubtype="4" fill="hold" nodeType="clickEffect">
                                  <p:stCondLst>
                                    <p:cond delay="0"/>
                                  </p:stCondLst>
                                  <p:childTnLst>
                                    <p:anim calcmode="lin" valueType="num">
                                      <p:cBhvr additive="base">
                                        <p:cTn id="60" dur="500"/>
                                        <p:tgtEl>
                                          <p:spTgt spid="26"/>
                                        </p:tgtEl>
                                        <p:attrNameLst>
                                          <p:attrName>ppt_y</p:attrName>
                                        </p:attrNameLst>
                                      </p:cBhvr>
                                      <p:tavLst>
                                        <p:tav tm="0">
                                          <p:val>
                                            <p:strVal val="#ppt_y"/>
                                          </p:val>
                                        </p:tav>
                                        <p:tav tm="100000">
                                          <p:val>
                                            <p:strVal val="#ppt_y+#ppt_h*1.125000"/>
                                          </p:val>
                                        </p:tav>
                                      </p:tavLst>
                                    </p:anim>
                                    <p:animEffect transition="out" filter="wipe(down)">
                                      <p:cBhvr>
                                        <p:cTn id="61" dur="500"/>
                                        <p:tgtEl>
                                          <p:spTgt spid="26"/>
                                        </p:tgtEl>
                                      </p:cBhvr>
                                    </p:animEffect>
                                    <p:set>
                                      <p:cBhvr>
                                        <p:cTn id="62" dur="1" fill="hold">
                                          <p:stCondLst>
                                            <p:cond delay="499"/>
                                          </p:stCondLst>
                                        </p:cTn>
                                        <p:tgtEl>
                                          <p:spTgt spid="2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ppt_x"/>
                                          </p:val>
                                        </p:tav>
                                        <p:tav tm="100000">
                                          <p:val>
                                            <p:strVal val="#ppt_x"/>
                                          </p:val>
                                        </p:tav>
                                      </p:tavLst>
                                    </p:anim>
                                    <p:anim calcmode="lin" valueType="num">
                                      <p:cBhvr additive="base">
                                        <p:cTn id="7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additive="base">
                                        <p:cTn id="91" dur="500" fill="hold"/>
                                        <p:tgtEl>
                                          <p:spTgt spid="38"/>
                                        </p:tgtEl>
                                        <p:attrNameLst>
                                          <p:attrName>ppt_x</p:attrName>
                                        </p:attrNameLst>
                                      </p:cBhvr>
                                      <p:tavLst>
                                        <p:tav tm="0">
                                          <p:val>
                                            <p:strVal val="#ppt_x"/>
                                          </p:val>
                                        </p:tav>
                                        <p:tav tm="100000">
                                          <p:val>
                                            <p:strVal val="#ppt_x"/>
                                          </p:val>
                                        </p:tav>
                                      </p:tavLst>
                                    </p:anim>
                                    <p:anim calcmode="lin" valueType="num">
                                      <p:cBhvr additive="base">
                                        <p:cTn id="9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2" presetClass="exit" presetSubtype="4" fill="hold" grpId="1" nodeType="clickEffect">
                                  <p:stCondLst>
                                    <p:cond delay="0"/>
                                  </p:stCondLst>
                                  <p:childTnLst>
                                    <p:anim calcmode="lin" valueType="num">
                                      <p:cBhvr additive="base">
                                        <p:cTn id="96" dur="500"/>
                                        <p:tgtEl>
                                          <p:spTgt spid="38"/>
                                        </p:tgtEl>
                                        <p:attrNameLst>
                                          <p:attrName>ppt_y</p:attrName>
                                        </p:attrNameLst>
                                      </p:cBhvr>
                                      <p:tavLst>
                                        <p:tav tm="0">
                                          <p:val>
                                            <p:strVal val="#ppt_y"/>
                                          </p:val>
                                        </p:tav>
                                        <p:tav tm="100000">
                                          <p:val>
                                            <p:strVal val="#ppt_y+#ppt_h*1.125000"/>
                                          </p:val>
                                        </p:tav>
                                      </p:tavLst>
                                    </p:anim>
                                    <p:animEffect transition="out" filter="wipe(down)">
                                      <p:cBhvr>
                                        <p:cTn id="97" dur="500"/>
                                        <p:tgtEl>
                                          <p:spTgt spid="38"/>
                                        </p:tgtEl>
                                      </p:cBhvr>
                                    </p:animEffect>
                                    <p:set>
                                      <p:cBhvr>
                                        <p:cTn id="98" dur="1" fill="hold">
                                          <p:stCondLst>
                                            <p:cond delay="499"/>
                                          </p:stCondLst>
                                        </p:cTn>
                                        <p:tgtEl>
                                          <p:spTgt spid="38"/>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additive="base">
                                        <p:cTn id="103" dur="500" fill="hold"/>
                                        <p:tgtEl>
                                          <p:spTgt spid="14"/>
                                        </p:tgtEl>
                                        <p:attrNameLst>
                                          <p:attrName>ppt_x</p:attrName>
                                        </p:attrNameLst>
                                      </p:cBhvr>
                                      <p:tavLst>
                                        <p:tav tm="0">
                                          <p:val>
                                            <p:strVal val="#ppt_x"/>
                                          </p:val>
                                        </p:tav>
                                        <p:tav tm="100000">
                                          <p:val>
                                            <p:strVal val="#ppt_x"/>
                                          </p:val>
                                        </p:tav>
                                      </p:tavLst>
                                    </p:anim>
                                    <p:anim calcmode="lin" valueType="num">
                                      <p:cBhvr additive="base">
                                        <p:cTn id="10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additive="base">
                                        <p:cTn id="109" dur="500" fill="hold"/>
                                        <p:tgtEl>
                                          <p:spTgt spid="19"/>
                                        </p:tgtEl>
                                        <p:attrNameLst>
                                          <p:attrName>ppt_x</p:attrName>
                                        </p:attrNameLst>
                                      </p:cBhvr>
                                      <p:tavLst>
                                        <p:tav tm="0">
                                          <p:val>
                                            <p:strVal val="#ppt_x"/>
                                          </p:val>
                                        </p:tav>
                                        <p:tav tm="100000">
                                          <p:val>
                                            <p:strVal val="#ppt_x"/>
                                          </p:val>
                                        </p:tav>
                                      </p:tavLst>
                                    </p:anim>
                                    <p:anim calcmode="lin" valueType="num">
                                      <p:cBhvr additive="base">
                                        <p:cTn id="11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9"/>
                                        </p:tgtEl>
                                        <p:attrNameLst>
                                          <p:attrName>style.visibility</p:attrName>
                                        </p:attrNameLst>
                                      </p:cBhvr>
                                      <p:to>
                                        <p:strVal val="visible"/>
                                      </p:to>
                                    </p:set>
                                    <p:anim calcmode="lin" valueType="num">
                                      <p:cBhvr additive="base">
                                        <p:cTn id="115" dur="500" fill="hold"/>
                                        <p:tgtEl>
                                          <p:spTgt spid="9"/>
                                        </p:tgtEl>
                                        <p:attrNameLst>
                                          <p:attrName>ppt_x</p:attrName>
                                        </p:attrNameLst>
                                      </p:cBhvr>
                                      <p:tavLst>
                                        <p:tav tm="0">
                                          <p:val>
                                            <p:strVal val="#ppt_x"/>
                                          </p:val>
                                        </p:tav>
                                        <p:tav tm="100000">
                                          <p:val>
                                            <p:strVal val="#ppt_x"/>
                                          </p:val>
                                        </p:tav>
                                      </p:tavLst>
                                    </p:anim>
                                    <p:anim calcmode="lin" valueType="num">
                                      <p:cBhvr additive="base">
                                        <p:cTn id="1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4"/>
                                        </p:tgtEl>
                                        <p:attrNameLst>
                                          <p:attrName>style.visibility</p:attrName>
                                        </p:attrNameLst>
                                      </p:cBhvr>
                                      <p:to>
                                        <p:strVal val="visible"/>
                                      </p:to>
                                    </p:set>
                                    <p:anim calcmode="lin" valueType="num">
                                      <p:cBhvr additive="base">
                                        <p:cTn id="121" dur="500" fill="hold"/>
                                        <p:tgtEl>
                                          <p:spTgt spid="4"/>
                                        </p:tgtEl>
                                        <p:attrNameLst>
                                          <p:attrName>ppt_x</p:attrName>
                                        </p:attrNameLst>
                                      </p:cBhvr>
                                      <p:tavLst>
                                        <p:tav tm="0">
                                          <p:val>
                                            <p:strVal val="#ppt_x"/>
                                          </p:val>
                                        </p:tav>
                                        <p:tav tm="100000">
                                          <p:val>
                                            <p:strVal val="#ppt_x"/>
                                          </p:val>
                                        </p:tav>
                                      </p:tavLst>
                                    </p:anim>
                                    <p:anim calcmode="lin" valueType="num">
                                      <p:cBhvr additive="base">
                                        <p:cTn id="1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7"/>
                                        </p:tgtEl>
                                        <p:attrNameLst>
                                          <p:attrName>style.visibility</p:attrName>
                                        </p:attrNameLst>
                                      </p:cBhvr>
                                      <p:to>
                                        <p:strVal val="visible"/>
                                      </p:to>
                                    </p:set>
                                    <p:anim calcmode="lin" valueType="num">
                                      <p:cBhvr additive="base">
                                        <p:cTn id="127" dur="500" fill="hold"/>
                                        <p:tgtEl>
                                          <p:spTgt spid="37"/>
                                        </p:tgtEl>
                                        <p:attrNameLst>
                                          <p:attrName>ppt_x</p:attrName>
                                        </p:attrNameLst>
                                      </p:cBhvr>
                                      <p:tavLst>
                                        <p:tav tm="0">
                                          <p:val>
                                            <p:strVal val="#ppt_x"/>
                                          </p:val>
                                        </p:tav>
                                        <p:tav tm="100000">
                                          <p:val>
                                            <p:strVal val="#ppt_x"/>
                                          </p:val>
                                        </p:tav>
                                      </p:tavLst>
                                    </p:anim>
                                    <p:anim calcmode="lin" valueType="num">
                                      <p:cBhvr additive="base">
                                        <p:cTn id="12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7" grpId="0"/>
      <p:bldP spid="11" grpId="0"/>
      <p:bldP spid="8" grpId="0"/>
      <p:bldP spid="6" grpId="0"/>
      <p:bldP spid="4" grpId="0"/>
      <p:bldP spid="13" grpId="0"/>
      <p:bldP spid="14" grpId="0"/>
      <p:bldP spid="15" grpId="0"/>
      <p:bldP spid="16" grpId="0"/>
      <p:bldP spid="19" grpId="0"/>
      <p:bldP spid="17" grpId="0"/>
      <p:bldP spid="18" grpId="0"/>
      <p:bldP spid="9" grpId="0"/>
      <p:bldP spid="37" grpId="0"/>
      <p:bldP spid="38" grpId="0" bldLvl="0" animBg="1"/>
      <p:bldP spid="38" grpId="1"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9240" y="746760"/>
            <a:ext cx="8508365" cy="5880735"/>
          </a:xfrm>
        </p:spPr>
        <p:txBody>
          <a:bodyPr>
            <a:normAutofit fontScale="90000"/>
          </a:bodyPr>
          <a:lstStyle/>
          <a:p>
            <a:pPr marL="0" indent="0" fontAlgn="auto">
              <a:lnSpc>
                <a:spcPct val="150000"/>
              </a:lnSpc>
              <a:buNone/>
            </a:pPr>
            <a:r>
              <a:rPr lang="zh-CN" altLang="en-US" sz="2400" dirty="0">
                <a:latin typeface="黑体" panose="02010609060101010101" pitchFamily="49" charset="-122"/>
                <a:ea typeface="黑体" panose="02010609060101010101" pitchFamily="49" charset="-122"/>
                <a:cs typeface="黑体" panose="02010609060101010101" pitchFamily="49" charset="-122"/>
              </a:rPr>
              <a:t>(2018·江苏淮安、宿迁、连云港、徐州苏北四市一模·9)</a:t>
            </a:r>
            <a:endParaRPr lang="zh-CN" altLang="en-US" dirty="0">
              <a:latin typeface="黑体" panose="02010609060101010101" pitchFamily="49" charset="-122"/>
              <a:ea typeface="黑体" panose="02010609060101010101" pitchFamily="49" charset="-122"/>
              <a:cs typeface="黑体" panose="02010609060101010101" pitchFamily="49" charset="-122"/>
            </a:endParaRPr>
          </a:p>
          <a:p>
            <a:pPr marL="0" indent="0" fontAlgn="auto">
              <a:lnSpc>
                <a:spcPct val="150000"/>
              </a:lnSpc>
              <a:buNone/>
            </a:pPr>
            <a:r>
              <a:rPr lang="en-US" altLang="zh-CN" sz="2400" b="1" dirty="0">
                <a:latin typeface="黑体" panose="02010609060101010101" pitchFamily="49" charset="-122"/>
                <a:ea typeface="黑体" panose="02010609060101010101" pitchFamily="49" charset="-122"/>
                <a:cs typeface="黑体" panose="02010609060101010101" pitchFamily="49" charset="-122"/>
              </a:rPr>
              <a:t>1</a:t>
            </a:r>
            <a:r>
              <a:rPr lang="zh-CN" altLang="en-US" sz="2400" b="1" dirty="0">
                <a:latin typeface="黑体" panose="02010609060101010101" pitchFamily="49" charset="-122"/>
                <a:ea typeface="黑体" panose="02010609060101010101" pitchFamily="49" charset="-122"/>
                <a:cs typeface="黑体" panose="02010609060101010101" pitchFamily="49" charset="-122"/>
              </a:rPr>
              <a:t>、毛泽东在一篇文章中指出：罗霄山脉中段(1)有经营了一年多的群众基础；(2)党的组织有相当的基础；(3)经过一年多的时间，创造了富有斗争经验的地方武装，这是十分难得的；(4)有很好的军事根据地——井冈山；(5)影响湘赣两省。这篇文章论证了(　　)</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marL="0" indent="0" fontAlgn="auto">
              <a:lnSpc>
                <a:spcPct val="150000"/>
              </a:lnSpc>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A．国民革命成功的可能性                        </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marL="0" indent="0" fontAlgn="auto">
              <a:lnSpc>
                <a:spcPct val="150000"/>
              </a:lnSpc>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B．割据政权建立的可行性</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marL="0" indent="0" fontAlgn="auto">
              <a:lnSpc>
                <a:spcPct val="150000"/>
              </a:lnSpc>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C．抗日战争持久的合理性                        </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marL="0" indent="0" fontAlgn="auto">
              <a:lnSpc>
                <a:spcPct val="150000"/>
              </a:lnSpc>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D．解放战争胜利的必然性</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p:txBody>
      </p:sp>
      <p:sp>
        <p:nvSpPr>
          <p:cNvPr id="2" name="标题 1"/>
          <p:cNvSpPr>
            <a:spLocks noGrp="1"/>
          </p:cNvSpPr>
          <p:nvPr>
            <p:ph type="title"/>
          </p:nvPr>
        </p:nvSpPr>
        <p:spPr>
          <a:xfrm>
            <a:off x="269240" y="5715"/>
            <a:ext cx="5224145" cy="741045"/>
          </a:xfrm>
        </p:spPr>
        <p:txBody>
          <a:bodyPr>
            <a:normAutofit fontScale="90000"/>
          </a:bodyPr>
          <a:lstStyle/>
          <a:p>
            <a:pPr algn="l"/>
            <a:r>
              <a:rPr lang="zh-CN" altLang="en-US" sz="2800" b="1" dirty="0">
                <a:solidFill>
                  <a:srgbClr val="FF0000"/>
                </a:solidFill>
                <a:latin typeface="黑体" panose="02010609060101010101" pitchFamily="49" charset="-122"/>
                <a:ea typeface="黑体" panose="02010609060101010101" pitchFamily="49" charset="-122"/>
              </a:rPr>
              <a:t>二、重难点突破</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工农武装割据</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4" name="矩形 3"/>
          <p:cNvSpPr/>
          <p:nvPr/>
        </p:nvSpPr>
        <p:spPr>
          <a:xfrm>
            <a:off x="6069330" y="4093845"/>
            <a:ext cx="866140" cy="1568450"/>
          </a:xfrm>
          <a:prstGeom prst="rect">
            <a:avLst/>
          </a:prstGeom>
          <a:noFill/>
          <a:ln>
            <a:noFill/>
          </a:ln>
          <a:extLst>
            <a:ext uri="{909E8E84-426E-40DD-AFC4-6F175D3DCCD1}">
              <a14:hiddenFill xmlns:a14="http://schemas.microsoft.com/office/drawing/2010/main">
                <a:solidFill>
                  <a:srgbClr val="FF0000"/>
                </a:solidFill>
              </a14:hiddenFill>
            </a:ext>
          </a:extLst>
        </p:spPr>
        <p:txBody>
          <a:bodyPr wrap="none" rtlCol="0" anchor="t">
            <a:spAutoFit/>
            <a:scene3d>
              <a:camera prst="orthographicFront"/>
              <a:lightRig rig="threePt" dir="t"/>
            </a:scene3d>
          </a:bodyPr>
          <a:lstStyle/>
          <a:p>
            <a:pPr algn="ctr"/>
            <a:r>
              <a:rPr lang="en-US" altLang="zh-CN" sz="9600" b="1" dirty="0">
                <a:solidFill>
                  <a:srgbClr val="FF0000"/>
                </a:solidFill>
                <a:effectLst>
                  <a:outerShdw blurRad="38100" dist="25400" dir="5400000" algn="ctr" rotWithShape="0">
                    <a:srgbClr val="6E747A">
                      <a:alpha val="43000"/>
                    </a:srgbClr>
                  </a:outerShdw>
                </a:effectLst>
              </a:rPr>
              <a:t>B</a:t>
            </a:r>
            <a:endParaRPr lang="en-US" altLang="zh-CN" sz="9600" b="1" dirty="0">
              <a:solidFill>
                <a:srgbClr val="FF0000"/>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42265" y="867410"/>
            <a:ext cx="8421370" cy="5216525"/>
          </a:xfrm>
        </p:spPr>
        <p:txBody>
          <a:bodyPr>
            <a:normAutofit fontScale="87500"/>
          </a:bodyPr>
          <a:lstStyle/>
          <a:p>
            <a:pPr marL="0" indent="0" fontAlgn="auto">
              <a:lnSpc>
                <a:spcPct val="150000"/>
              </a:lnSpc>
              <a:buNone/>
            </a:pPr>
            <a:r>
              <a:rPr lang="zh-CN" altLang="en-US" sz="2400" b="1">
                <a:latin typeface="黑体" panose="02010609060101010101" pitchFamily="49" charset="-122"/>
                <a:ea typeface="黑体" panose="02010609060101010101" pitchFamily="49" charset="-122"/>
                <a:cs typeface="黑体" panose="02010609060101010101" pitchFamily="49" charset="-122"/>
              </a:rPr>
              <a:t>(2016·江苏扬州四模·8)</a:t>
            </a:r>
            <a:endParaRPr lang="zh-CN" altLang="en-US"/>
          </a:p>
          <a:p>
            <a:pPr marL="0" indent="0" fontAlgn="auto">
              <a:lnSpc>
                <a:spcPct val="150000"/>
              </a:lnSpc>
              <a:buNone/>
            </a:pPr>
            <a:r>
              <a:rPr lang="en-US" altLang="zh-CN" sz="2400" b="1">
                <a:latin typeface="黑体" panose="02010609060101010101" pitchFamily="49" charset="-122"/>
                <a:ea typeface="黑体" panose="02010609060101010101" pitchFamily="49" charset="-122"/>
                <a:cs typeface="黑体" panose="02010609060101010101" pitchFamily="49" charset="-122"/>
              </a:rPr>
              <a:t>2</a:t>
            </a:r>
            <a:r>
              <a:rPr lang="zh-CN" altLang="en-US" sz="2400" b="1">
                <a:latin typeface="黑体" panose="02010609060101010101" pitchFamily="49" charset="-122"/>
                <a:ea typeface="黑体" panose="02010609060101010101" pitchFamily="49" charset="-122"/>
                <a:cs typeface="黑体" panose="02010609060101010101" pitchFamily="49" charset="-122"/>
              </a:rPr>
              <a:t>、陈旭麓在《近代中国社会的新陈代谢》里说：“同城市相比，农村是落后的。但农村包围城市的道路却历史地成为中国民主革命走向胜利之路。……它包含着国情对于革命的制约，因此，它最终又成为一种自觉的选择。毛泽东是第一个代表这种自觉选择的人。”下列哪些著作反映了毛泽东作出了“自觉选择”(　　) </a:t>
            </a:r>
            <a:endParaRPr lang="zh-CN" altLang="en-US" sz="2400" b="1">
              <a:latin typeface="黑体" panose="02010609060101010101" pitchFamily="49" charset="-122"/>
              <a:ea typeface="黑体" panose="02010609060101010101" pitchFamily="49" charset="-122"/>
              <a:cs typeface="黑体" panose="02010609060101010101" pitchFamily="49" charset="-122"/>
            </a:endParaRPr>
          </a:p>
          <a:p>
            <a:pPr marL="0" indent="0" fontAlgn="auto">
              <a:lnSpc>
                <a:spcPct val="150000"/>
              </a:lnSpc>
              <a:buNone/>
            </a:pPr>
            <a:r>
              <a:rPr lang="zh-CN" altLang="en-US" sz="2400" b="1">
                <a:latin typeface="黑体" panose="02010609060101010101" pitchFamily="49" charset="-122"/>
                <a:ea typeface="黑体" panose="02010609060101010101" pitchFamily="49" charset="-122"/>
                <a:cs typeface="黑体" panose="02010609060101010101" pitchFamily="49" charset="-122"/>
              </a:rPr>
              <a:t>①《论人民民主专政》 ②《中国的红色政权为什么能够存在》 </a:t>
            </a:r>
            <a:endParaRPr lang="zh-CN" altLang="en-US" sz="2400" b="1">
              <a:latin typeface="黑体" panose="02010609060101010101" pitchFamily="49" charset="-122"/>
              <a:ea typeface="黑体" panose="02010609060101010101" pitchFamily="49" charset="-122"/>
              <a:cs typeface="黑体" panose="02010609060101010101" pitchFamily="49" charset="-122"/>
            </a:endParaRPr>
          </a:p>
          <a:p>
            <a:pPr marL="0" indent="0" fontAlgn="auto">
              <a:lnSpc>
                <a:spcPct val="150000"/>
              </a:lnSpc>
              <a:buNone/>
            </a:pPr>
            <a:r>
              <a:rPr lang="zh-CN" altLang="en-US" sz="2400" b="1">
                <a:latin typeface="黑体" panose="02010609060101010101" pitchFamily="49" charset="-122"/>
                <a:ea typeface="黑体" panose="02010609060101010101" pitchFamily="49" charset="-122"/>
                <a:cs typeface="黑体" panose="02010609060101010101" pitchFamily="49" charset="-122"/>
              </a:rPr>
              <a:t>③《井冈山的斗争》    ④《新民主主义论》</a:t>
            </a:r>
            <a:endParaRPr lang="zh-CN" altLang="en-US" sz="2400" b="1">
              <a:latin typeface="黑体" panose="02010609060101010101" pitchFamily="49" charset="-122"/>
              <a:ea typeface="黑体" panose="02010609060101010101" pitchFamily="49" charset="-122"/>
              <a:cs typeface="黑体" panose="02010609060101010101" pitchFamily="49" charset="-122"/>
            </a:endParaRPr>
          </a:p>
          <a:p>
            <a:pPr marL="0" indent="0" fontAlgn="auto">
              <a:lnSpc>
                <a:spcPct val="150000"/>
              </a:lnSpc>
              <a:buNone/>
            </a:pPr>
            <a:r>
              <a:rPr lang="zh-CN" altLang="en-US" sz="2400" b="1">
                <a:latin typeface="黑体" panose="02010609060101010101" pitchFamily="49" charset="-122"/>
                <a:ea typeface="黑体" panose="02010609060101010101" pitchFamily="49" charset="-122"/>
                <a:cs typeface="黑体" panose="02010609060101010101" pitchFamily="49" charset="-122"/>
              </a:rPr>
              <a:t>A</a:t>
            </a:r>
            <a:r>
              <a:rPr lang="zh-CN" altLang="en-US" sz="2400" b="1">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a:latin typeface="黑体" panose="02010609060101010101" pitchFamily="49" charset="-122"/>
                <a:ea typeface="黑体" panose="02010609060101010101" pitchFamily="49" charset="-122"/>
                <a:cs typeface="黑体" panose="02010609060101010101" pitchFamily="49" charset="-122"/>
              </a:rPr>
              <a:t>①②                B</a:t>
            </a:r>
            <a:r>
              <a:rPr lang="zh-CN" altLang="en-US" sz="2400" b="1">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a:latin typeface="黑体" panose="02010609060101010101" pitchFamily="49" charset="-122"/>
                <a:ea typeface="黑体" panose="02010609060101010101" pitchFamily="49" charset="-122"/>
                <a:cs typeface="黑体" panose="02010609060101010101" pitchFamily="49" charset="-122"/>
              </a:rPr>
              <a:t>①③                     C．②③                    D．③④</a:t>
            </a:r>
            <a:endParaRPr lang="zh-CN" altLang="en-US" sz="2400" b="1">
              <a:latin typeface="黑体" panose="02010609060101010101" pitchFamily="49" charset="-122"/>
              <a:ea typeface="黑体" panose="02010609060101010101" pitchFamily="49" charset="-122"/>
              <a:cs typeface="黑体" panose="02010609060101010101" pitchFamily="49" charset="-122"/>
            </a:endParaRPr>
          </a:p>
        </p:txBody>
      </p:sp>
      <p:sp>
        <p:nvSpPr>
          <p:cNvPr id="2" name="标题 1"/>
          <p:cNvSpPr>
            <a:spLocks noGrp="1"/>
          </p:cNvSpPr>
          <p:nvPr>
            <p:ph type="title"/>
          </p:nvPr>
        </p:nvSpPr>
        <p:spPr>
          <a:xfrm>
            <a:off x="269240" y="5715"/>
            <a:ext cx="5224145" cy="741045"/>
          </a:xfrm>
        </p:spPr>
        <p:txBody>
          <a:bodyPr>
            <a:normAutofit fontScale="90000"/>
          </a:bodyPr>
          <a:lstStyle/>
          <a:p>
            <a:pPr algn="l"/>
            <a:r>
              <a:rPr lang="zh-CN" altLang="en-US" sz="2800" b="1">
                <a:solidFill>
                  <a:srgbClr val="FF0000"/>
                </a:solidFill>
                <a:latin typeface="黑体" panose="02010609060101010101" pitchFamily="49" charset="-122"/>
                <a:ea typeface="黑体" panose="02010609060101010101" pitchFamily="49" charset="-122"/>
              </a:rPr>
              <a:t>二、重难点突破</a:t>
            </a:r>
            <a:r>
              <a:rPr lang="en-US" altLang="zh-CN" sz="2800" b="1">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sym typeface="+mn-ea"/>
              </a:rPr>
              <a:t>工农武装割据</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4" name="矩形 3"/>
          <p:cNvSpPr/>
          <p:nvPr/>
        </p:nvSpPr>
        <p:spPr>
          <a:xfrm>
            <a:off x="8133080" y="3747770"/>
            <a:ext cx="828040" cy="1568450"/>
          </a:xfrm>
          <a:prstGeom prst="rect">
            <a:avLst/>
          </a:prstGeom>
          <a:noFill/>
          <a:ln>
            <a:noFill/>
          </a:ln>
          <a:extLst>
            <a:ext uri="{909E8E84-426E-40DD-AFC4-6F175D3DCCD1}">
              <a14:hiddenFill xmlns:a14="http://schemas.microsoft.com/office/drawing/2010/main">
                <a:solidFill>
                  <a:srgbClr val="FF0000"/>
                </a:solidFill>
              </a14:hiddenFill>
            </a:ext>
          </a:extLst>
        </p:spPr>
        <p:txBody>
          <a:bodyPr wrap="none" rtlCol="0" anchor="t">
            <a:spAutoFit/>
            <a:scene3d>
              <a:camera prst="orthographicFront"/>
              <a:lightRig rig="threePt" dir="t"/>
            </a:scene3d>
          </a:bodyPr>
          <a:lstStyle/>
          <a:p>
            <a:pPr algn="ctr"/>
            <a:r>
              <a:rPr lang="en-US" altLang="zh-CN" sz="9600" b="1">
                <a:solidFill>
                  <a:srgbClr val="FF0000"/>
                </a:solidFill>
                <a:effectLst>
                  <a:outerShdw blurRad="38100" dist="25400" dir="5400000" algn="ctr" rotWithShape="0">
                    <a:srgbClr val="6E747A">
                      <a:alpha val="43000"/>
                    </a:srgbClr>
                  </a:outerShdw>
                </a:effectLst>
              </a:rPr>
              <a:t>C</a:t>
            </a:r>
            <a:endParaRPr lang="en-US" altLang="zh-CN" sz="9600" b="1">
              <a:solidFill>
                <a:srgbClr val="FF0000"/>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8" name="表格 36867"/>
          <p:cNvGraphicFramePr/>
          <p:nvPr>
            <p:custDataLst>
              <p:tags r:id="rId1"/>
            </p:custDataLst>
          </p:nvPr>
        </p:nvGraphicFramePr>
        <p:xfrm>
          <a:off x="543154" y="1445602"/>
          <a:ext cx="7708900" cy="3968115"/>
        </p:xfrm>
        <a:graphic>
          <a:graphicData uri="http://schemas.openxmlformats.org/drawingml/2006/table">
            <a:tbl>
              <a:tblPr/>
              <a:tblGrid>
                <a:gridCol w="1463040"/>
                <a:gridCol w="6245860"/>
              </a:tblGrid>
              <a:tr h="467360">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buNone/>
                      </a:pPr>
                      <a:r>
                        <a:rPr lang="zh-CN" altLang="en-US" sz="1800" b="0" i="0" dirty="0">
                          <a:solidFill>
                            <a:srgbClr val="0000FF"/>
                          </a:solidFill>
                          <a:latin typeface="Times New Roman" panose="02020603050405020304"/>
                          <a:ea typeface="微软雅黑" panose="020B0503020204020204" charset="-122"/>
                        </a:rPr>
                        <a:t>社会性质</a:t>
                      </a:r>
                      <a:endParaRPr lang="zh-CN" altLang="en-US" sz="1800" b="0" i="0" dirty="0">
                        <a:solidFill>
                          <a:srgbClr val="0000FF"/>
                        </a:solidFill>
                        <a:latin typeface="Times New Roman" panose="02020603050405020304"/>
                        <a:ea typeface="微软雅黑" panose="020B0503020204020204" charset="-122"/>
                      </a:endParaRPr>
                    </a:p>
                  </a:txBody>
                  <a:tcPr marL="68593" marR="68593" marT="34287" marB="34287">
                    <a:lnL w="12700" cap="flat" cmpd="sng">
                      <a:solidFill>
                        <a:srgbClr val="0000CC"/>
                      </a:solidFill>
                      <a:prstDash val="solid"/>
                      <a:headEnd type="none" w="med" len="med"/>
                      <a:tailEnd type="none" w="med" len="med"/>
                    </a:lnL>
                    <a:lnR w="12700" cap="flat" cmpd="sng">
                      <a:solidFill>
                        <a:srgbClr val="0000CC"/>
                      </a:solidFill>
                      <a:prstDash val="solid"/>
                      <a:headEnd type="none" w="med" len="med"/>
                      <a:tailEnd type="none" w="med" len="med"/>
                    </a:lnR>
                    <a:lnT w="12700" cap="flat" cmpd="sng">
                      <a:solidFill>
                        <a:srgbClr val="0000CC"/>
                      </a:solidFill>
                      <a:prstDash val="solid"/>
                      <a:headEnd type="none" w="med" len="med"/>
                      <a:tailEnd type="none" w="med" len="med"/>
                    </a:lnT>
                    <a:lnB w="12700" cap="flat" cmpd="sng">
                      <a:solidFill>
                        <a:srgbClr val="0000CC"/>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buNone/>
                      </a:pPr>
                      <a:endParaRPr lang="zh-CN" altLang="en-US" sz="1800" b="0" i="0" dirty="0">
                        <a:solidFill>
                          <a:schemeClr val="tx1"/>
                        </a:solidFill>
                        <a:latin typeface="Times New Roman" panose="02020603050405020304"/>
                        <a:ea typeface="微软雅黑" panose="020B0503020204020204" charset="-122"/>
                      </a:endParaRPr>
                    </a:p>
                  </a:txBody>
                  <a:tcPr marL="68593" marR="68593" marT="34287" marB="34287">
                    <a:lnL w="12700" cap="flat" cmpd="sng">
                      <a:solidFill>
                        <a:srgbClr val="0000CC"/>
                      </a:solidFill>
                      <a:prstDash val="solid"/>
                      <a:headEnd type="none" w="med" len="med"/>
                      <a:tailEnd type="none" w="med" len="med"/>
                    </a:lnL>
                    <a:lnR w="12700" cap="flat" cmpd="sng">
                      <a:solidFill>
                        <a:srgbClr val="0000CC"/>
                      </a:solidFill>
                      <a:prstDash val="solid"/>
                      <a:headEnd type="none" w="med" len="med"/>
                      <a:tailEnd type="none" w="med" len="med"/>
                    </a:lnR>
                    <a:lnT w="12700" cap="flat" cmpd="sng">
                      <a:solidFill>
                        <a:srgbClr val="0000CC"/>
                      </a:solidFill>
                      <a:prstDash val="solid"/>
                      <a:headEnd type="none" w="med" len="med"/>
                      <a:tailEnd type="none" w="med" len="med"/>
                    </a:lnT>
                    <a:lnB w="12700" cap="flat" cmpd="sng">
                      <a:solidFill>
                        <a:srgbClr val="0000CC"/>
                      </a:solidFill>
                      <a:prstDash val="solid"/>
                      <a:headEnd type="none" w="med" len="med"/>
                      <a:tailEnd type="none" w="med" len="med"/>
                    </a:lnB>
                    <a:lnTlToBr>
                      <a:noFill/>
                    </a:lnTlToBr>
                    <a:lnBlToTr>
                      <a:noFill/>
                    </a:lnBlToTr>
                    <a:noFill/>
                  </a:tcPr>
                </a:tc>
              </a:tr>
              <a:tr h="592455">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buNone/>
                      </a:pPr>
                      <a:r>
                        <a:rPr lang="zh-CN" altLang="en-US" sz="1800" b="0" i="0" dirty="0">
                          <a:solidFill>
                            <a:srgbClr val="0000FF"/>
                          </a:solidFill>
                          <a:latin typeface="Times New Roman" panose="02020603050405020304"/>
                          <a:ea typeface="微软雅黑" panose="020B0503020204020204" charset="-122"/>
                        </a:rPr>
                        <a:t>主要矛盾</a:t>
                      </a:r>
                      <a:endParaRPr lang="zh-CN" altLang="en-US" sz="1800" b="0" i="0" dirty="0">
                        <a:solidFill>
                          <a:srgbClr val="0000FF"/>
                        </a:solidFill>
                        <a:latin typeface="Times New Roman" panose="02020603050405020304"/>
                        <a:ea typeface="微软雅黑" panose="020B0503020204020204" charset="-122"/>
                      </a:endParaRPr>
                    </a:p>
                  </a:txBody>
                  <a:tcPr marL="68593" marR="68593" marT="34287" marB="34287">
                    <a:lnL w="12700" cap="flat" cmpd="sng">
                      <a:solidFill>
                        <a:srgbClr val="0000CC"/>
                      </a:solidFill>
                      <a:prstDash val="solid"/>
                      <a:headEnd type="none" w="med" len="med"/>
                      <a:tailEnd type="none" w="med" len="med"/>
                    </a:lnL>
                    <a:lnR w="12700" cap="flat" cmpd="sng">
                      <a:solidFill>
                        <a:srgbClr val="0000CC"/>
                      </a:solidFill>
                      <a:prstDash val="solid"/>
                      <a:headEnd type="none" w="med" len="med"/>
                      <a:tailEnd type="none" w="med" len="med"/>
                    </a:lnR>
                    <a:lnT w="12700" cap="flat" cmpd="sng">
                      <a:solidFill>
                        <a:srgbClr val="0000CC"/>
                      </a:solidFill>
                      <a:prstDash val="solid"/>
                      <a:headEnd type="none" w="med" len="med"/>
                      <a:tailEnd type="none" w="med" len="med"/>
                    </a:lnT>
                    <a:lnB w="12700" cap="flat" cmpd="sng">
                      <a:solidFill>
                        <a:srgbClr val="0000CC"/>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buNone/>
                      </a:pPr>
                      <a:endParaRPr lang="zh-CN" altLang="en-US" sz="1800" b="0" i="0" dirty="0">
                        <a:solidFill>
                          <a:schemeClr val="tx1"/>
                        </a:solidFill>
                        <a:latin typeface="Times New Roman" panose="02020603050405020304"/>
                        <a:ea typeface="微软雅黑" panose="020B0503020204020204" charset="-122"/>
                      </a:endParaRPr>
                    </a:p>
                  </a:txBody>
                  <a:tcPr marL="68593" marR="68593" marT="34287" marB="34287">
                    <a:lnL w="12700" cap="flat" cmpd="sng">
                      <a:solidFill>
                        <a:srgbClr val="0000CC"/>
                      </a:solidFill>
                      <a:prstDash val="solid"/>
                      <a:headEnd type="none" w="med" len="med"/>
                      <a:tailEnd type="none" w="med" len="med"/>
                    </a:lnL>
                    <a:lnR w="12700" cap="flat" cmpd="sng">
                      <a:solidFill>
                        <a:srgbClr val="0000CC"/>
                      </a:solidFill>
                      <a:prstDash val="solid"/>
                      <a:headEnd type="none" w="med" len="med"/>
                      <a:tailEnd type="none" w="med" len="med"/>
                    </a:lnR>
                    <a:lnT w="12700" cap="flat" cmpd="sng">
                      <a:solidFill>
                        <a:srgbClr val="0000CC"/>
                      </a:solidFill>
                      <a:prstDash val="solid"/>
                      <a:headEnd type="none" w="med" len="med"/>
                      <a:tailEnd type="none" w="med" len="med"/>
                    </a:lnT>
                    <a:lnB w="12700" cap="flat" cmpd="sng">
                      <a:solidFill>
                        <a:srgbClr val="0000CC"/>
                      </a:solidFill>
                      <a:prstDash val="solid"/>
                      <a:headEnd type="none" w="med" len="med"/>
                      <a:tailEnd type="none" w="med" len="med"/>
                    </a:lnB>
                    <a:lnTlToBr>
                      <a:noFill/>
                    </a:lnTlToBr>
                    <a:lnBlToTr>
                      <a:noFill/>
                    </a:lnBlToTr>
                    <a:noFill/>
                  </a:tcPr>
                </a:tc>
              </a:tr>
              <a:tr h="467995">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buNone/>
                      </a:pPr>
                      <a:r>
                        <a:rPr lang="zh-CN" altLang="en-US" sz="1800" b="0" i="0" dirty="0">
                          <a:solidFill>
                            <a:srgbClr val="0000FF"/>
                          </a:solidFill>
                          <a:latin typeface="Times New Roman" panose="02020603050405020304"/>
                          <a:ea typeface="微软雅黑" panose="020B0503020204020204" charset="-122"/>
                        </a:rPr>
                        <a:t>革命任务</a:t>
                      </a:r>
                      <a:endParaRPr lang="zh-CN" altLang="en-US" sz="1800" b="0" i="0" dirty="0">
                        <a:solidFill>
                          <a:srgbClr val="0000FF"/>
                        </a:solidFill>
                        <a:latin typeface="Times New Roman" panose="02020603050405020304"/>
                        <a:ea typeface="微软雅黑" panose="020B0503020204020204" charset="-122"/>
                      </a:endParaRPr>
                    </a:p>
                  </a:txBody>
                  <a:tcPr marL="68593" marR="68593" marT="34287" marB="34287">
                    <a:lnL w="12700" cap="flat" cmpd="sng">
                      <a:solidFill>
                        <a:srgbClr val="0000CC"/>
                      </a:solidFill>
                      <a:prstDash val="solid"/>
                      <a:headEnd type="none" w="med" len="med"/>
                      <a:tailEnd type="none" w="med" len="med"/>
                    </a:lnL>
                    <a:lnR w="12700" cap="flat" cmpd="sng">
                      <a:solidFill>
                        <a:srgbClr val="0000CC"/>
                      </a:solidFill>
                      <a:prstDash val="solid"/>
                      <a:headEnd type="none" w="med" len="med"/>
                      <a:tailEnd type="none" w="med" len="med"/>
                    </a:lnR>
                    <a:lnT w="12700" cap="flat" cmpd="sng">
                      <a:solidFill>
                        <a:srgbClr val="0000CC"/>
                      </a:solidFill>
                      <a:prstDash val="solid"/>
                      <a:headEnd type="none" w="med" len="med"/>
                      <a:tailEnd type="none" w="med" len="med"/>
                    </a:lnT>
                    <a:lnB w="12700" cap="flat" cmpd="sng">
                      <a:solidFill>
                        <a:srgbClr val="0000CC"/>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buNone/>
                      </a:pPr>
                      <a:endParaRPr lang="zh-CN" altLang="en-US" sz="1800" b="0" i="0" dirty="0">
                        <a:solidFill>
                          <a:schemeClr val="tx1"/>
                        </a:solidFill>
                        <a:latin typeface="Times New Roman" panose="02020603050405020304"/>
                        <a:ea typeface="微软雅黑" panose="020B0503020204020204" charset="-122"/>
                      </a:endParaRPr>
                    </a:p>
                  </a:txBody>
                  <a:tcPr marL="68593" marR="68593" marT="34287" marB="34287">
                    <a:lnL w="12700" cap="flat" cmpd="sng">
                      <a:solidFill>
                        <a:srgbClr val="0000CC"/>
                      </a:solidFill>
                      <a:prstDash val="solid"/>
                      <a:headEnd type="none" w="med" len="med"/>
                      <a:tailEnd type="none" w="med" len="med"/>
                    </a:lnL>
                    <a:lnR w="12700" cap="flat" cmpd="sng">
                      <a:solidFill>
                        <a:srgbClr val="0000CC"/>
                      </a:solidFill>
                      <a:prstDash val="solid"/>
                      <a:headEnd type="none" w="med" len="med"/>
                      <a:tailEnd type="none" w="med" len="med"/>
                    </a:lnR>
                    <a:lnT w="12700" cap="flat" cmpd="sng">
                      <a:solidFill>
                        <a:srgbClr val="0000CC"/>
                      </a:solidFill>
                      <a:prstDash val="solid"/>
                      <a:headEnd type="none" w="med" len="med"/>
                      <a:tailEnd type="none" w="med" len="med"/>
                    </a:lnT>
                    <a:lnB w="12700" cap="flat" cmpd="sng">
                      <a:solidFill>
                        <a:srgbClr val="0000CC"/>
                      </a:solidFill>
                      <a:prstDash val="solid"/>
                      <a:headEnd type="none" w="med" len="med"/>
                      <a:tailEnd type="none" w="med" len="med"/>
                    </a:lnB>
                    <a:lnTlToBr>
                      <a:noFill/>
                    </a:lnTlToBr>
                    <a:lnBlToTr>
                      <a:noFill/>
                    </a:lnBlToTr>
                    <a:noFill/>
                  </a:tcPr>
                </a:tc>
              </a:tr>
              <a:tr h="466725">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buNone/>
                      </a:pPr>
                      <a:r>
                        <a:rPr lang="zh-CN" altLang="en-US" sz="1800" b="0" i="0" dirty="0">
                          <a:solidFill>
                            <a:srgbClr val="0000FF"/>
                          </a:solidFill>
                          <a:latin typeface="Times New Roman" panose="02020603050405020304"/>
                          <a:ea typeface="微软雅黑" panose="020B0503020204020204" charset="-122"/>
                        </a:rPr>
                        <a:t>革命性质</a:t>
                      </a:r>
                      <a:endParaRPr lang="zh-CN" altLang="en-US" sz="1800" b="0" i="0" dirty="0">
                        <a:solidFill>
                          <a:srgbClr val="0000FF"/>
                        </a:solidFill>
                        <a:latin typeface="Times New Roman" panose="02020603050405020304"/>
                        <a:ea typeface="微软雅黑" panose="020B0503020204020204" charset="-122"/>
                      </a:endParaRPr>
                    </a:p>
                  </a:txBody>
                  <a:tcPr marL="68593" marR="68593" marT="34287" marB="34287">
                    <a:lnL w="12700" cap="flat" cmpd="sng">
                      <a:solidFill>
                        <a:srgbClr val="0000CC"/>
                      </a:solidFill>
                      <a:prstDash val="solid"/>
                      <a:headEnd type="none" w="med" len="med"/>
                      <a:tailEnd type="none" w="med" len="med"/>
                    </a:lnL>
                    <a:lnR w="12700" cap="flat" cmpd="sng">
                      <a:solidFill>
                        <a:srgbClr val="0000CC"/>
                      </a:solidFill>
                      <a:prstDash val="solid"/>
                      <a:headEnd type="none" w="med" len="med"/>
                      <a:tailEnd type="none" w="med" len="med"/>
                    </a:lnR>
                    <a:lnT w="12700" cap="flat" cmpd="sng">
                      <a:solidFill>
                        <a:srgbClr val="0000CC"/>
                      </a:solidFill>
                      <a:prstDash val="solid"/>
                      <a:headEnd type="none" w="med" len="med"/>
                      <a:tailEnd type="none" w="med" len="med"/>
                    </a:lnT>
                    <a:lnB w="12700" cap="flat" cmpd="sng">
                      <a:solidFill>
                        <a:srgbClr val="0000CC"/>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buNone/>
                      </a:pPr>
                      <a:endParaRPr lang="zh-CN" altLang="en-US" sz="1800" b="0" i="0" dirty="0">
                        <a:solidFill>
                          <a:schemeClr val="tx1"/>
                        </a:solidFill>
                        <a:latin typeface="Times New Roman" panose="02020603050405020304"/>
                        <a:ea typeface="微软雅黑" panose="020B0503020204020204" charset="-122"/>
                      </a:endParaRPr>
                    </a:p>
                  </a:txBody>
                  <a:tcPr marL="68593" marR="68593" marT="34287" marB="34287">
                    <a:lnL w="12700" cap="flat" cmpd="sng">
                      <a:solidFill>
                        <a:srgbClr val="0000CC"/>
                      </a:solidFill>
                      <a:prstDash val="solid"/>
                      <a:headEnd type="none" w="med" len="med"/>
                      <a:tailEnd type="none" w="med" len="med"/>
                    </a:lnL>
                    <a:lnR w="12700" cap="flat" cmpd="sng">
                      <a:solidFill>
                        <a:srgbClr val="0000CC"/>
                      </a:solidFill>
                      <a:prstDash val="solid"/>
                      <a:headEnd type="none" w="med" len="med"/>
                      <a:tailEnd type="none" w="med" len="med"/>
                    </a:lnR>
                    <a:lnT w="12700" cap="flat" cmpd="sng">
                      <a:solidFill>
                        <a:srgbClr val="0000CC"/>
                      </a:solidFill>
                      <a:prstDash val="solid"/>
                      <a:headEnd type="none" w="med" len="med"/>
                      <a:tailEnd type="none" w="med" len="med"/>
                    </a:lnT>
                    <a:lnB w="12700" cap="flat" cmpd="sng">
                      <a:solidFill>
                        <a:srgbClr val="0000CC"/>
                      </a:solidFill>
                      <a:prstDash val="solid"/>
                      <a:headEnd type="none" w="med" len="med"/>
                      <a:tailEnd type="none" w="med" len="med"/>
                    </a:lnB>
                    <a:lnTlToBr>
                      <a:noFill/>
                    </a:lnTlToBr>
                    <a:lnBlToTr>
                      <a:noFill/>
                    </a:lnBlToTr>
                    <a:noFill/>
                  </a:tcPr>
                </a:tc>
              </a:tr>
              <a:tr h="572135">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buNone/>
                      </a:pPr>
                      <a:r>
                        <a:rPr lang="zh-CN" altLang="en-US" sz="1800" b="0" i="0" dirty="0">
                          <a:solidFill>
                            <a:srgbClr val="0000FF"/>
                          </a:solidFill>
                          <a:latin typeface="Times New Roman" panose="02020603050405020304"/>
                          <a:ea typeface="微软雅黑" panose="020B0503020204020204" charset="-122"/>
                        </a:rPr>
                        <a:t>革命动力</a:t>
                      </a:r>
                      <a:endParaRPr lang="zh-CN" altLang="en-US" sz="1800" b="0" i="0" dirty="0">
                        <a:solidFill>
                          <a:srgbClr val="0000FF"/>
                        </a:solidFill>
                        <a:latin typeface="Times New Roman" panose="02020603050405020304"/>
                        <a:ea typeface="微软雅黑" panose="020B0503020204020204" charset="-122"/>
                      </a:endParaRPr>
                    </a:p>
                  </a:txBody>
                  <a:tcPr marL="68593" marR="68593" marT="34287" marB="34287">
                    <a:lnL w="12700" cap="flat" cmpd="sng">
                      <a:solidFill>
                        <a:srgbClr val="0000CC"/>
                      </a:solidFill>
                      <a:prstDash val="solid"/>
                      <a:headEnd type="none" w="med" len="med"/>
                      <a:tailEnd type="none" w="med" len="med"/>
                    </a:lnL>
                    <a:lnR w="12700" cap="flat" cmpd="sng">
                      <a:solidFill>
                        <a:srgbClr val="0000CC"/>
                      </a:solidFill>
                      <a:prstDash val="solid"/>
                      <a:headEnd type="none" w="med" len="med"/>
                      <a:tailEnd type="none" w="med" len="med"/>
                    </a:lnR>
                    <a:lnT w="12700" cap="flat" cmpd="sng">
                      <a:solidFill>
                        <a:srgbClr val="0000CC"/>
                      </a:solidFill>
                      <a:prstDash val="solid"/>
                      <a:headEnd type="none" w="med" len="med"/>
                      <a:tailEnd type="none" w="med" len="med"/>
                    </a:lnT>
                    <a:lnB w="12700" cap="flat" cmpd="sng">
                      <a:solidFill>
                        <a:srgbClr val="0000CC"/>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buNone/>
                      </a:pPr>
                      <a:endParaRPr lang="zh-CN" altLang="en-US" sz="1800" b="0" i="0" dirty="0">
                        <a:solidFill>
                          <a:schemeClr val="tx1"/>
                        </a:solidFill>
                        <a:latin typeface="Times New Roman" panose="02020603050405020304"/>
                        <a:ea typeface="微软雅黑" panose="020B0503020204020204" charset="-122"/>
                      </a:endParaRPr>
                    </a:p>
                  </a:txBody>
                  <a:tcPr marL="68593" marR="68593" marT="34287" marB="34287">
                    <a:lnL w="12700" cap="flat" cmpd="sng">
                      <a:solidFill>
                        <a:srgbClr val="0000CC"/>
                      </a:solidFill>
                      <a:prstDash val="solid"/>
                      <a:headEnd type="none" w="med" len="med"/>
                      <a:tailEnd type="none" w="med" len="med"/>
                    </a:lnL>
                    <a:lnR w="12700" cap="flat" cmpd="sng">
                      <a:solidFill>
                        <a:srgbClr val="0000CC"/>
                      </a:solidFill>
                      <a:prstDash val="solid"/>
                      <a:headEnd type="none" w="med" len="med"/>
                      <a:tailEnd type="none" w="med" len="med"/>
                    </a:lnR>
                    <a:lnT w="12700" cap="flat" cmpd="sng">
                      <a:solidFill>
                        <a:srgbClr val="0000CC"/>
                      </a:solidFill>
                      <a:prstDash val="solid"/>
                      <a:headEnd type="none" w="med" len="med"/>
                      <a:tailEnd type="none" w="med" len="med"/>
                    </a:lnT>
                    <a:lnB w="12700" cap="flat" cmpd="sng">
                      <a:solidFill>
                        <a:srgbClr val="0000CC"/>
                      </a:solidFill>
                      <a:prstDash val="solid"/>
                      <a:headEnd type="none" w="med" len="med"/>
                      <a:tailEnd type="none" w="med" len="med"/>
                    </a:lnB>
                    <a:lnTlToBr>
                      <a:noFill/>
                    </a:lnTlToBr>
                    <a:lnBlToTr>
                      <a:noFill/>
                    </a:lnBlToTr>
                    <a:noFill/>
                  </a:tcPr>
                </a:tc>
              </a:tr>
              <a:tr h="466725">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buNone/>
                      </a:pPr>
                      <a:r>
                        <a:rPr lang="zh-CN" altLang="en-US" sz="1800" b="0" i="0" dirty="0">
                          <a:solidFill>
                            <a:srgbClr val="0000FF"/>
                          </a:solidFill>
                          <a:latin typeface="Times New Roman" panose="02020603050405020304"/>
                          <a:ea typeface="微软雅黑" panose="020B0503020204020204" charset="-122"/>
                        </a:rPr>
                        <a:t>领导阶级</a:t>
                      </a:r>
                      <a:endParaRPr lang="zh-CN" altLang="en-US" sz="1800" b="0" i="0" dirty="0">
                        <a:solidFill>
                          <a:srgbClr val="0000FF"/>
                        </a:solidFill>
                        <a:latin typeface="Times New Roman" panose="02020603050405020304"/>
                        <a:ea typeface="微软雅黑" panose="020B0503020204020204" charset="-122"/>
                      </a:endParaRPr>
                    </a:p>
                  </a:txBody>
                  <a:tcPr marL="68593" marR="68593" marT="34287" marB="34287">
                    <a:lnL w="12700" cap="flat" cmpd="sng">
                      <a:solidFill>
                        <a:srgbClr val="0000CC"/>
                      </a:solidFill>
                      <a:prstDash val="solid"/>
                      <a:headEnd type="none" w="med" len="med"/>
                      <a:tailEnd type="none" w="med" len="med"/>
                    </a:lnL>
                    <a:lnR w="12700" cap="flat" cmpd="sng">
                      <a:solidFill>
                        <a:srgbClr val="0000CC"/>
                      </a:solidFill>
                      <a:prstDash val="solid"/>
                      <a:headEnd type="none" w="med" len="med"/>
                      <a:tailEnd type="none" w="med" len="med"/>
                    </a:lnR>
                    <a:lnT w="12700" cap="flat" cmpd="sng">
                      <a:solidFill>
                        <a:srgbClr val="0000CC"/>
                      </a:solidFill>
                      <a:prstDash val="solid"/>
                      <a:headEnd type="none" w="med" len="med"/>
                      <a:tailEnd type="none" w="med" len="med"/>
                    </a:lnT>
                    <a:lnB w="12700" cap="flat" cmpd="sng">
                      <a:solidFill>
                        <a:srgbClr val="0000CC"/>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buNone/>
                      </a:pPr>
                      <a:endParaRPr lang="zh-CN" altLang="en-US" sz="1800" b="0" i="0" dirty="0">
                        <a:solidFill>
                          <a:schemeClr val="tx1"/>
                        </a:solidFill>
                        <a:latin typeface="Times New Roman" panose="02020603050405020304"/>
                        <a:ea typeface="微软雅黑" panose="020B0503020204020204" charset="-122"/>
                      </a:endParaRPr>
                    </a:p>
                  </a:txBody>
                  <a:tcPr marL="68593" marR="68593" marT="34287" marB="34287">
                    <a:lnL w="12700" cap="flat" cmpd="sng">
                      <a:solidFill>
                        <a:srgbClr val="0000CC"/>
                      </a:solidFill>
                      <a:prstDash val="solid"/>
                      <a:headEnd type="none" w="med" len="med"/>
                      <a:tailEnd type="none" w="med" len="med"/>
                    </a:lnL>
                    <a:lnR w="12700" cap="flat" cmpd="sng">
                      <a:solidFill>
                        <a:srgbClr val="0000CC"/>
                      </a:solidFill>
                      <a:prstDash val="solid"/>
                      <a:headEnd type="none" w="med" len="med"/>
                      <a:tailEnd type="none" w="med" len="med"/>
                    </a:lnR>
                    <a:lnT w="12700" cap="flat" cmpd="sng">
                      <a:solidFill>
                        <a:srgbClr val="0000CC"/>
                      </a:solidFill>
                      <a:prstDash val="solid"/>
                      <a:headEnd type="none" w="med" len="med"/>
                      <a:tailEnd type="none" w="med" len="med"/>
                    </a:lnT>
                    <a:lnB w="12700" cap="flat" cmpd="sng">
                      <a:solidFill>
                        <a:srgbClr val="0000CC"/>
                      </a:solidFill>
                      <a:prstDash val="solid"/>
                      <a:headEnd type="none" w="med" len="med"/>
                      <a:tailEnd type="none" w="med" len="med"/>
                    </a:lnB>
                    <a:lnTlToBr>
                      <a:noFill/>
                    </a:lnTlToBr>
                    <a:lnBlToTr>
                      <a:noFill/>
                    </a:lnBlToTr>
                    <a:noFill/>
                  </a:tcPr>
                </a:tc>
              </a:tr>
              <a:tr h="467360">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buNone/>
                      </a:pPr>
                      <a:r>
                        <a:rPr lang="zh-CN" altLang="en-US" sz="1800" b="0" i="0" dirty="0">
                          <a:solidFill>
                            <a:srgbClr val="0000FF"/>
                          </a:solidFill>
                          <a:latin typeface="Times New Roman" panose="02020603050405020304"/>
                          <a:ea typeface="微软雅黑" panose="020B0503020204020204" charset="-122"/>
                        </a:rPr>
                        <a:t>革命阶段</a:t>
                      </a:r>
                      <a:endParaRPr lang="zh-CN" altLang="en-US" sz="1800" b="0" i="0" dirty="0">
                        <a:solidFill>
                          <a:srgbClr val="0000FF"/>
                        </a:solidFill>
                        <a:latin typeface="Times New Roman" panose="02020603050405020304"/>
                        <a:ea typeface="微软雅黑" panose="020B0503020204020204" charset="-122"/>
                      </a:endParaRPr>
                    </a:p>
                  </a:txBody>
                  <a:tcPr marL="68593" marR="68593" marT="34287" marB="34287">
                    <a:lnL w="12700" cap="flat" cmpd="sng">
                      <a:solidFill>
                        <a:srgbClr val="0000CC"/>
                      </a:solidFill>
                      <a:prstDash val="solid"/>
                      <a:headEnd type="none" w="med" len="med"/>
                      <a:tailEnd type="none" w="med" len="med"/>
                    </a:lnL>
                    <a:lnR w="12700" cap="flat" cmpd="sng">
                      <a:solidFill>
                        <a:srgbClr val="0000CC"/>
                      </a:solidFill>
                      <a:prstDash val="solid"/>
                      <a:headEnd type="none" w="med" len="med"/>
                      <a:tailEnd type="none" w="med" len="med"/>
                    </a:lnR>
                    <a:lnT w="12700" cap="flat" cmpd="sng">
                      <a:solidFill>
                        <a:srgbClr val="0000CC"/>
                      </a:solidFill>
                      <a:prstDash val="solid"/>
                      <a:headEnd type="none" w="med" len="med"/>
                      <a:tailEnd type="none" w="med" len="med"/>
                    </a:lnT>
                    <a:lnB w="12700" cap="flat" cmpd="sng">
                      <a:solidFill>
                        <a:srgbClr val="0000CC"/>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buNone/>
                      </a:pPr>
                      <a:endParaRPr lang="zh-CN" altLang="en-US" sz="1800" b="0" i="0" dirty="0">
                        <a:solidFill>
                          <a:schemeClr val="tx1"/>
                        </a:solidFill>
                        <a:latin typeface="Times New Roman" panose="02020603050405020304"/>
                        <a:ea typeface="微软雅黑" panose="020B0503020204020204" charset="-122"/>
                      </a:endParaRPr>
                    </a:p>
                  </a:txBody>
                  <a:tcPr marL="68593" marR="68593" marT="34287" marB="34287">
                    <a:lnL w="12700" cap="flat" cmpd="sng">
                      <a:solidFill>
                        <a:srgbClr val="0000CC"/>
                      </a:solidFill>
                      <a:prstDash val="solid"/>
                      <a:headEnd type="none" w="med" len="med"/>
                      <a:tailEnd type="none" w="med" len="med"/>
                    </a:lnL>
                    <a:lnR w="12700" cap="flat" cmpd="sng">
                      <a:solidFill>
                        <a:srgbClr val="0000CC"/>
                      </a:solidFill>
                      <a:prstDash val="solid"/>
                      <a:headEnd type="none" w="med" len="med"/>
                      <a:tailEnd type="none" w="med" len="med"/>
                    </a:lnR>
                    <a:lnT w="12700" cap="flat" cmpd="sng">
                      <a:solidFill>
                        <a:srgbClr val="0000CC"/>
                      </a:solidFill>
                      <a:prstDash val="solid"/>
                      <a:headEnd type="none" w="med" len="med"/>
                      <a:tailEnd type="none" w="med" len="med"/>
                    </a:lnT>
                    <a:lnB w="12700" cap="flat" cmpd="sng">
                      <a:solidFill>
                        <a:srgbClr val="0000CC"/>
                      </a:solidFill>
                      <a:prstDash val="solid"/>
                      <a:headEnd type="none" w="med" len="med"/>
                      <a:tailEnd type="none" w="med" len="med"/>
                    </a:lnB>
                    <a:lnTlToBr>
                      <a:noFill/>
                    </a:lnTlToBr>
                    <a:lnBlToTr>
                      <a:noFill/>
                    </a:lnBlToTr>
                    <a:noFill/>
                  </a:tcPr>
                </a:tc>
              </a:tr>
              <a:tr h="467360">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buNone/>
                      </a:pPr>
                      <a:r>
                        <a:rPr lang="zh-CN" altLang="en-US" sz="1800" b="0" i="0" dirty="0">
                          <a:solidFill>
                            <a:srgbClr val="0000FF"/>
                          </a:solidFill>
                          <a:latin typeface="Times New Roman" panose="02020603050405020304"/>
                          <a:ea typeface="微软雅黑" panose="020B0503020204020204" charset="-122"/>
                        </a:rPr>
                        <a:t>革命前途</a:t>
                      </a:r>
                      <a:endParaRPr lang="zh-CN" altLang="en-US" sz="1800" b="0" i="0" dirty="0">
                        <a:solidFill>
                          <a:srgbClr val="0000FF"/>
                        </a:solidFill>
                        <a:latin typeface="Times New Roman" panose="02020603050405020304"/>
                        <a:ea typeface="微软雅黑" panose="020B0503020204020204" charset="-122"/>
                      </a:endParaRPr>
                    </a:p>
                  </a:txBody>
                  <a:tcPr marL="68593" marR="68593" marT="34287" marB="34287">
                    <a:lnL w="12700" cap="flat" cmpd="sng">
                      <a:solidFill>
                        <a:srgbClr val="0000CC"/>
                      </a:solidFill>
                      <a:prstDash val="solid"/>
                      <a:headEnd type="none" w="med" len="med"/>
                      <a:tailEnd type="none" w="med" len="med"/>
                    </a:lnL>
                    <a:lnR w="12700" cap="flat" cmpd="sng">
                      <a:solidFill>
                        <a:srgbClr val="0000CC"/>
                      </a:solidFill>
                      <a:prstDash val="solid"/>
                      <a:headEnd type="none" w="med" len="med"/>
                      <a:tailEnd type="none" w="med" len="med"/>
                    </a:lnR>
                    <a:lnT w="12700" cap="flat" cmpd="sng">
                      <a:solidFill>
                        <a:srgbClr val="0000CC"/>
                      </a:solidFill>
                      <a:prstDash val="solid"/>
                      <a:headEnd type="none" w="med" len="med"/>
                      <a:tailEnd type="none" w="med" len="med"/>
                    </a:lnT>
                    <a:lnB w="12700" cap="flat" cmpd="sng">
                      <a:solidFill>
                        <a:srgbClr val="0000CC"/>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buNone/>
                      </a:pPr>
                      <a:endParaRPr lang="zh-CN" altLang="en-US" sz="1800" b="0" i="0" dirty="0">
                        <a:solidFill>
                          <a:schemeClr val="tx1"/>
                        </a:solidFill>
                        <a:latin typeface="Times New Roman" panose="02020603050405020304"/>
                        <a:ea typeface="微软雅黑" panose="020B0503020204020204" charset="-122"/>
                      </a:endParaRPr>
                    </a:p>
                  </a:txBody>
                  <a:tcPr marL="68593" marR="68593" marT="34287" marB="34287">
                    <a:lnL w="12700" cap="flat" cmpd="sng">
                      <a:solidFill>
                        <a:srgbClr val="0000CC"/>
                      </a:solidFill>
                      <a:prstDash val="solid"/>
                      <a:headEnd type="none" w="med" len="med"/>
                      <a:tailEnd type="none" w="med" len="med"/>
                    </a:lnL>
                    <a:lnR w="12700" cap="flat" cmpd="sng">
                      <a:solidFill>
                        <a:srgbClr val="0000CC"/>
                      </a:solidFill>
                      <a:prstDash val="solid"/>
                      <a:headEnd type="none" w="med" len="med"/>
                      <a:tailEnd type="none" w="med" len="med"/>
                    </a:lnR>
                    <a:lnT w="12700" cap="flat" cmpd="sng">
                      <a:solidFill>
                        <a:srgbClr val="0000CC"/>
                      </a:solidFill>
                      <a:prstDash val="solid"/>
                      <a:headEnd type="none" w="med" len="med"/>
                      <a:tailEnd type="none" w="med" len="med"/>
                    </a:lnT>
                    <a:lnB w="12700" cap="flat" cmpd="sng">
                      <a:solidFill>
                        <a:srgbClr val="0000CC"/>
                      </a:solidFill>
                      <a:prstDash val="solid"/>
                      <a:headEnd type="none" w="med" len="med"/>
                      <a:tailEnd type="none" w="med" len="med"/>
                    </a:lnB>
                    <a:lnTlToBr>
                      <a:noFill/>
                    </a:lnTlToBr>
                    <a:lnBlToTr>
                      <a:noFill/>
                    </a:lnBlToTr>
                    <a:noFill/>
                  </a:tcPr>
                </a:tc>
              </a:tr>
            </a:tbl>
          </a:graphicData>
        </a:graphic>
      </p:graphicFrame>
      <p:sp>
        <p:nvSpPr>
          <p:cNvPr id="36897" name="文本框 36896"/>
          <p:cNvSpPr txBox="1"/>
          <p:nvPr/>
        </p:nvSpPr>
        <p:spPr>
          <a:xfrm>
            <a:off x="3540285" y="1445736"/>
            <a:ext cx="2970609" cy="368300"/>
          </a:xfrm>
          <a:prstGeom prst="rect">
            <a:avLst/>
          </a:prstGeom>
          <a:noFill/>
          <a:ln w="9525">
            <a:noFill/>
          </a:ln>
        </p:spPr>
        <p:txBody>
          <a:bodyPr anchor="t">
            <a:spAutoFit/>
          </a:bodyPr>
          <a:lstStyle/>
          <a:p>
            <a:pPr fontAlgn="base">
              <a:spcBef>
                <a:spcPct val="50000"/>
              </a:spcBef>
              <a:spcAft>
                <a:spcPct val="0"/>
              </a:spcAft>
            </a:pPr>
            <a:r>
              <a:rPr lang="zh-CN" altLang="en-US" b="1" dirty="0">
                <a:solidFill>
                  <a:srgbClr val="FF0000"/>
                </a:solidFill>
                <a:effectLst/>
                <a:latin typeface="Times New Roman" panose="02020603050405020304" pitchFamily="18" charset="0"/>
                <a:ea typeface="微软雅黑" panose="020B0503020204020204" charset="-122"/>
              </a:rPr>
              <a:t>半殖民地半封建社会</a:t>
            </a:r>
            <a:endParaRPr lang="zh-CN" altLang="en-US" b="1" dirty="0">
              <a:solidFill>
                <a:srgbClr val="FF0000"/>
              </a:solidFill>
              <a:effectLst/>
              <a:latin typeface="Times New Roman" panose="02020603050405020304" pitchFamily="18" charset="0"/>
              <a:ea typeface="微软雅黑" panose="020B0503020204020204" charset="-122"/>
            </a:endParaRPr>
          </a:p>
        </p:txBody>
      </p:sp>
      <p:sp>
        <p:nvSpPr>
          <p:cNvPr id="36898" name="文本框 36897"/>
          <p:cNvSpPr txBox="1"/>
          <p:nvPr/>
        </p:nvSpPr>
        <p:spPr>
          <a:xfrm>
            <a:off x="2190394" y="2032637"/>
            <a:ext cx="6095404" cy="368300"/>
          </a:xfrm>
          <a:prstGeom prst="rect">
            <a:avLst/>
          </a:prstGeom>
          <a:noFill/>
          <a:ln w="9525">
            <a:noFill/>
          </a:ln>
        </p:spPr>
        <p:txBody>
          <a:bodyPr wrap="square" anchor="t">
            <a:spAutoFit/>
          </a:bodyPr>
          <a:lstStyle/>
          <a:p>
            <a:pPr fontAlgn="base">
              <a:spcBef>
                <a:spcPct val="50000"/>
              </a:spcBef>
              <a:spcAft>
                <a:spcPct val="0"/>
              </a:spcAft>
            </a:pPr>
            <a:r>
              <a:rPr lang="zh-CN" altLang="en-US" dirty="0">
                <a:latin typeface="Times New Roman" panose="02020603050405020304" pitchFamily="18" charset="0"/>
                <a:ea typeface="微软雅黑" panose="020B0503020204020204" charset="-122"/>
              </a:rPr>
              <a:t>帝国主义和中华民族矛盾、封建主义和人民大众的矛盾</a:t>
            </a:r>
            <a:endParaRPr lang="zh-CN" altLang="en-US" dirty="0">
              <a:latin typeface="Times New Roman" panose="02020603050405020304" pitchFamily="18" charset="0"/>
              <a:ea typeface="微软雅黑" panose="020B0503020204020204" charset="-122"/>
            </a:endParaRPr>
          </a:p>
        </p:txBody>
      </p:sp>
      <p:sp>
        <p:nvSpPr>
          <p:cNvPr id="36899" name="文本框 36898"/>
          <p:cNvSpPr txBox="1"/>
          <p:nvPr/>
        </p:nvSpPr>
        <p:spPr>
          <a:xfrm>
            <a:off x="2542819" y="2508050"/>
            <a:ext cx="4698206" cy="368300"/>
          </a:xfrm>
          <a:prstGeom prst="rect">
            <a:avLst/>
          </a:prstGeom>
          <a:noFill/>
          <a:ln w="9525">
            <a:noFill/>
          </a:ln>
        </p:spPr>
        <p:txBody>
          <a:bodyPr anchor="t">
            <a:spAutoFit/>
          </a:bodyPr>
          <a:lstStyle/>
          <a:p>
            <a:pPr fontAlgn="base">
              <a:spcBef>
                <a:spcPct val="50000"/>
              </a:spcBef>
              <a:spcAft>
                <a:spcPct val="0"/>
              </a:spcAft>
            </a:pPr>
            <a:r>
              <a:rPr lang="zh-CN" altLang="en-US" dirty="0">
                <a:latin typeface="Times New Roman" panose="02020603050405020304" pitchFamily="18" charset="0"/>
                <a:ea typeface="微软雅黑" panose="020B0503020204020204" charset="-122"/>
              </a:rPr>
              <a:t>反对帝国主义、封建主义与官僚资本主义</a:t>
            </a:r>
            <a:endParaRPr lang="zh-CN" altLang="en-US" dirty="0">
              <a:latin typeface="Times New Roman" panose="02020603050405020304" pitchFamily="18" charset="0"/>
              <a:ea typeface="微软雅黑" panose="020B0503020204020204" charset="-122"/>
            </a:endParaRPr>
          </a:p>
        </p:txBody>
      </p:sp>
      <p:sp>
        <p:nvSpPr>
          <p:cNvPr id="36900" name="文本框 36899"/>
          <p:cNvSpPr txBox="1"/>
          <p:nvPr/>
        </p:nvSpPr>
        <p:spPr>
          <a:xfrm>
            <a:off x="2676804" y="3001204"/>
            <a:ext cx="4698206" cy="368300"/>
          </a:xfrm>
          <a:prstGeom prst="rect">
            <a:avLst/>
          </a:prstGeom>
          <a:noFill/>
          <a:ln w="9525">
            <a:noFill/>
          </a:ln>
        </p:spPr>
        <p:txBody>
          <a:bodyPr anchor="t">
            <a:spAutoFit/>
          </a:bodyPr>
          <a:lstStyle/>
          <a:p>
            <a:pPr fontAlgn="base">
              <a:spcBef>
                <a:spcPct val="50000"/>
              </a:spcBef>
              <a:spcAft>
                <a:spcPct val="0"/>
              </a:spcAft>
            </a:pPr>
            <a:r>
              <a:rPr lang="zh-CN" altLang="en-US" dirty="0">
                <a:latin typeface="Times New Roman" panose="02020603050405020304" pitchFamily="18" charset="0"/>
                <a:ea typeface="微软雅黑" panose="020B0503020204020204" charset="-122"/>
              </a:rPr>
              <a:t>资产阶级（民族）民主革命</a:t>
            </a:r>
            <a:endParaRPr lang="zh-CN" altLang="en-US" dirty="0">
              <a:latin typeface="Times New Roman" panose="02020603050405020304" pitchFamily="18" charset="0"/>
              <a:ea typeface="微软雅黑" panose="020B0503020204020204" charset="-122"/>
            </a:endParaRPr>
          </a:p>
        </p:txBody>
      </p:sp>
      <p:sp>
        <p:nvSpPr>
          <p:cNvPr id="36901" name="文本框 36900"/>
          <p:cNvSpPr txBox="1"/>
          <p:nvPr/>
        </p:nvSpPr>
        <p:spPr>
          <a:xfrm>
            <a:off x="2333903" y="3493965"/>
            <a:ext cx="5807867" cy="368300"/>
          </a:xfrm>
          <a:prstGeom prst="rect">
            <a:avLst/>
          </a:prstGeom>
          <a:noFill/>
          <a:ln w="9525">
            <a:noFill/>
          </a:ln>
        </p:spPr>
        <p:txBody>
          <a:bodyPr wrap="square" anchor="t">
            <a:spAutoFit/>
          </a:bodyPr>
          <a:lstStyle/>
          <a:p>
            <a:pPr fontAlgn="base">
              <a:spcBef>
                <a:spcPct val="50000"/>
              </a:spcBef>
              <a:spcAft>
                <a:spcPct val="0"/>
              </a:spcAft>
            </a:pPr>
            <a:r>
              <a:rPr lang="zh-CN" altLang="en-US" dirty="0">
                <a:latin typeface="Times New Roman" panose="02020603050405020304" pitchFamily="18" charset="0"/>
                <a:ea typeface="微软雅黑" panose="020B0503020204020204" charset="-122"/>
              </a:rPr>
              <a:t>工、农、小资产阶级、民族资产阶级等（统一战线）</a:t>
            </a:r>
            <a:endParaRPr lang="zh-CN" altLang="en-US" dirty="0">
              <a:latin typeface="Times New Roman" panose="02020603050405020304" pitchFamily="18" charset="0"/>
              <a:ea typeface="微软雅黑" panose="020B0503020204020204" charset="-122"/>
            </a:endParaRPr>
          </a:p>
        </p:txBody>
      </p:sp>
      <p:sp>
        <p:nvSpPr>
          <p:cNvPr id="36902" name="文本框 36901"/>
          <p:cNvSpPr txBox="1"/>
          <p:nvPr/>
        </p:nvSpPr>
        <p:spPr>
          <a:xfrm>
            <a:off x="3819168" y="4046046"/>
            <a:ext cx="1608535" cy="368300"/>
          </a:xfrm>
          <a:prstGeom prst="rect">
            <a:avLst/>
          </a:prstGeom>
          <a:noFill/>
          <a:ln w="9525">
            <a:noFill/>
          </a:ln>
        </p:spPr>
        <p:txBody>
          <a:bodyPr anchor="t">
            <a:spAutoFit/>
          </a:bodyPr>
          <a:lstStyle/>
          <a:p>
            <a:pPr fontAlgn="base">
              <a:spcBef>
                <a:spcPct val="50000"/>
              </a:spcBef>
              <a:spcAft>
                <a:spcPct val="0"/>
              </a:spcAft>
            </a:pPr>
            <a:r>
              <a:rPr lang="zh-CN" altLang="en-US" b="1" dirty="0">
                <a:solidFill>
                  <a:srgbClr val="FF0000"/>
                </a:solidFill>
                <a:effectLst/>
                <a:latin typeface="Times New Roman" panose="02020603050405020304" pitchFamily="18" charset="0"/>
                <a:ea typeface="微软雅黑" panose="020B0503020204020204" charset="-122"/>
              </a:rPr>
              <a:t>无产阶级</a:t>
            </a:r>
            <a:endParaRPr lang="zh-CN" altLang="en-US" b="1" dirty="0">
              <a:solidFill>
                <a:srgbClr val="FF0000"/>
              </a:solidFill>
              <a:effectLst/>
              <a:latin typeface="Times New Roman" panose="02020603050405020304" pitchFamily="18" charset="0"/>
              <a:ea typeface="微软雅黑" panose="020B0503020204020204" charset="-122"/>
            </a:endParaRPr>
          </a:p>
        </p:txBody>
      </p:sp>
      <p:sp>
        <p:nvSpPr>
          <p:cNvPr id="36903" name="文本框 36902"/>
          <p:cNvSpPr txBox="1"/>
          <p:nvPr/>
        </p:nvSpPr>
        <p:spPr>
          <a:xfrm>
            <a:off x="2542819" y="4515739"/>
            <a:ext cx="4698206" cy="368300"/>
          </a:xfrm>
          <a:prstGeom prst="rect">
            <a:avLst/>
          </a:prstGeom>
          <a:noFill/>
          <a:ln w="9525">
            <a:noFill/>
          </a:ln>
        </p:spPr>
        <p:txBody>
          <a:bodyPr anchor="t">
            <a:spAutoFit/>
          </a:bodyPr>
          <a:lstStyle>
            <a:defPPr>
              <a:defRPr lang="zh-CN"/>
            </a:defPPr>
            <a:lvl1pPr fontAlgn="base">
              <a:spcBef>
                <a:spcPct val="50000"/>
              </a:spcBef>
              <a:spcAft>
                <a:spcPct val="0"/>
              </a:spcAft>
              <a:defRPr sz="2400" b="1">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defRPr>
            </a:lvl1pPr>
          </a:lstStyle>
          <a:p>
            <a:r>
              <a:rPr lang="zh-CN" altLang="en-US" sz="1800" dirty="0">
                <a:effectLst/>
              </a:rPr>
              <a:t>两步走：民主主义革命、社会主义革命</a:t>
            </a:r>
            <a:endParaRPr lang="zh-CN" altLang="en-US" sz="1800" dirty="0">
              <a:effectLst/>
            </a:endParaRPr>
          </a:p>
        </p:txBody>
      </p:sp>
      <p:sp>
        <p:nvSpPr>
          <p:cNvPr id="36904" name="文本框 36903"/>
          <p:cNvSpPr txBox="1"/>
          <p:nvPr/>
        </p:nvSpPr>
        <p:spPr>
          <a:xfrm>
            <a:off x="2888259" y="4965489"/>
            <a:ext cx="4698206" cy="368300"/>
          </a:xfrm>
          <a:prstGeom prst="rect">
            <a:avLst/>
          </a:prstGeom>
          <a:noFill/>
          <a:ln w="9525">
            <a:noFill/>
          </a:ln>
        </p:spPr>
        <p:txBody>
          <a:bodyPr anchor="t">
            <a:spAutoFit/>
          </a:bodyPr>
          <a:lstStyle/>
          <a:p>
            <a:pPr fontAlgn="base">
              <a:spcBef>
                <a:spcPct val="50000"/>
              </a:spcBef>
              <a:spcAft>
                <a:spcPct val="0"/>
              </a:spcAft>
            </a:pPr>
            <a:r>
              <a:rPr lang="zh-CN" altLang="en-US" dirty="0">
                <a:latin typeface="Times New Roman" panose="02020603050405020304" pitchFamily="18" charset="0"/>
                <a:ea typeface="微软雅黑" panose="020B0503020204020204" charset="-122"/>
              </a:rPr>
              <a:t>新民主主义</a:t>
            </a:r>
            <a:r>
              <a:rPr lang="en-US" altLang="zh-CN" dirty="0">
                <a:latin typeface="Times New Roman" panose="02020603050405020304" pitchFamily="18" charset="0"/>
                <a:ea typeface="微软雅黑" panose="020B0503020204020204" charset="-122"/>
              </a:rPr>
              <a:t>——</a:t>
            </a:r>
            <a:r>
              <a:rPr lang="zh-CN" altLang="en-US" dirty="0">
                <a:latin typeface="Times New Roman" panose="02020603050405020304" pitchFamily="18" charset="0"/>
                <a:ea typeface="微软雅黑" panose="020B0503020204020204" charset="-122"/>
              </a:rPr>
              <a:t>社会主义</a:t>
            </a:r>
            <a:endParaRPr lang="zh-CN" altLang="en-US" dirty="0">
              <a:latin typeface="Times New Roman" panose="02020603050405020304" pitchFamily="18" charset="0"/>
              <a:ea typeface="微软雅黑" panose="020B0503020204020204" charset="-122"/>
            </a:endParaRPr>
          </a:p>
        </p:txBody>
      </p:sp>
      <p:sp>
        <p:nvSpPr>
          <p:cNvPr id="2" name="标题 1"/>
          <p:cNvSpPr>
            <a:spLocks noGrp="1"/>
          </p:cNvSpPr>
          <p:nvPr/>
        </p:nvSpPr>
        <p:spPr>
          <a:xfrm>
            <a:off x="1902460" y="538480"/>
            <a:ext cx="5064760" cy="713740"/>
          </a:xfrm>
          <a:prstGeom prst="rect">
            <a:avLst/>
          </a:prstGeom>
          <a:ln>
            <a:solidFill>
              <a:srgbClr val="FF33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a:solidFill>
                  <a:srgbClr val="FF0000"/>
                </a:solidFill>
                <a:latin typeface="黑体" panose="02010609060101010101" pitchFamily="49" charset="-122"/>
                <a:ea typeface="黑体" panose="02010609060101010101" pitchFamily="49" charset="-122"/>
                <a:cs typeface="黑体" panose="02010609060101010101" pitchFamily="49" charset="-122"/>
              </a:rPr>
              <a:t>1940</a:t>
            </a:r>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rPr>
              <a:t>年毛泽东《新民主主义论》</a:t>
            </a:r>
            <a:endPar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12" name="标题 1"/>
          <p:cNvSpPr>
            <a:spLocks noGrp="1"/>
          </p:cNvSpPr>
          <p:nvPr/>
        </p:nvSpPr>
        <p:spPr>
          <a:xfrm>
            <a:off x="109855" y="-123190"/>
            <a:ext cx="6128385" cy="74104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zh-CN" altLang="en-US" sz="2800" b="1">
                <a:solidFill>
                  <a:srgbClr val="FF0000"/>
                </a:solidFill>
                <a:latin typeface="黑体" panose="02010609060101010101" pitchFamily="49" charset="-122"/>
                <a:ea typeface="黑体" panose="02010609060101010101" pitchFamily="49" charset="-122"/>
              </a:rPr>
              <a:t>二、重难点突破</a:t>
            </a:r>
            <a:r>
              <a:rPr lang="en-US" altLang="zh-CN" sz="2800" b="1">
                <a:solidFill>
                  <a:srgbClr val="FF0000"/>
                </a:solidFill>
                <a:latin typeface="黑体" panose="02010609060101010101" pitchFamily="49" charset="-122"/>
                <a:ea typeface="黑体" panose="02010609060101010101" pitchFamily="49" charset="-122"/>
              </a:rPr>
              <a:t>——</a:t>
            </a:r>
            <a:r>
              <a:rPr lang="zh-CN" altLang="en-US" sz="2800" b="1">
                <a:solidFill>
                  <a:srgbClr val="FF0000"/>
                </a:solidFill>
                <a:latin typeface="黑体" panose="02010609060101010101" pitchFamily="49" charset="-122"/>
                <a:ea typeface="黑体" panose="02010609060101010101" pitchFamily="49" charset="-122"/>
              </a:rPr>
              <a:t>新民主主义革命理论</a:t>
            </a:r>
            <a:endParaRPr lang="zh-CN" altLang="en-US" sz="2800" b="1">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68"/>
                                        </p:tgtEl>
                                        <p:attrNameLst>
                                          <p:attrName>style.visibility</p:attrName>
                                        </p:attrNameLst>
                                      </p:cBhvr>
                                      <p:to>
                                        <p:strVal val="visible"/>
                                      </p:to>
                                    </p:set>
                                    <p:anim calcmode="lin" valueType="num">
                                      <p:cBhvr additive="base">
                                        <p:cTn id="13" dur="500" fill="hold"/>
                                        <p:tgtEl>
                                          <p:spTgt spid="36868"/>
                                        </p:tgtEl>
                                        <p:attrNameLst>
                                          <p:attrName>ppt_x</p:attrName>
                                        </p:attrNameLst>
                                      </p:cBhvr>
                                      <p:tavLst>
                                        <p:tav tm="0">
                                          <p:val>
                                            <p:strVal val="#ppt_x"/>
                                          </p:val>
                                        </p:tav>
                                        <p:tav tm="100000">
                                          <p:val>
                                            <p:strVal val="#ppt_x"/>
                                          </p:val>
                                        </p:tav>
                                      </p:tavLst>
                                    </p:anim>
                                    <p:anim calcmode="lin" valueType="num">
                                      <p:cBhvr additive="base">
                                        <p:cTn id="14" dur="500" fill="hold"/>
                                        <p:tgtEl>
                                          <p:spTgt spid="3686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97"/>
                                        </p:tgtEl>
                                        <p:attrNameLst>
                                          <p:attrName>style.visibility</p:attrName>
                                        </p:attrNameLst>
                                      </p:cBhvr>
                                      <p:to>
                                        <p:strVal val="visible"/>
                                      </p:to>
                                    </p:set>
                                    <p:anim calcmode="lin" valueType="num">
                                      <p:cBhvr>
                                        <p:cTn id="19" dur="500" fill="hold"/>
                                        <p:tgtEl>
                                          <p:spTgt spid="36897"/>
                                        </p:tgtEl>
                                        <p:attrNameLst>
                                          <p:attrName>ppt_x</p:attrName>
                                        </p:attrNameLst>
                                      </p:cBhvr>
                                      <p:tavLst>
                                        <p:tav tm="0">
                                          <p:val>
                                            <p:strVal val="#ppt_x"/>
                                          </p:val>
                                        </p:tav>
                                        <p:tav tm="100000">
                                          <p:val>
                                            <p:strVal val="#ppt_x"/>
                                          </p:val>
                                        </p:tav>
                                      </p:tavLst>
                                    </p:anim>
                                    <p:anim calcmode="lin" valueType="num">
                                      <p:cBhvr>
                                        <p:cTn id="20" dur="500" fill="hold"/>
                                        <p:tgtEl>
                                          <p:spTgt spid="3689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898"/>
                                        </p:tgtEl>
                                        <p:attrNameLst>
                                          <p:attrName>style.visibility</p:attrName>
                                        </p:attrNameLst>
                                      </p:cBhvr>
                                      <p:to>
                                        <p:strVal val="visible"/>
                                      </p:to>
                                    </p:set>
                                    <p:anim calcmode="lin" valueType="num">
                                      <p:cBhvr>
                                        <p:cTn id="25" dur="500" fill="hold"/>
                                        <p:tgtEl>
                                          <p:spTgt spid="36898"/>
                                        </p:tgtEl>
                                        <p:attrNameLst>
                                          <p:attrName>ppt_x</p:attrName>
                                        </p:attrNameLst>
                                      </p:cBhvr>
                                      <p:tavLst>
                                        <p:tav tm="0">
                                          <p:val>
                                            <p:strVal val="#ppt_x"/>
                                          </p:val>
                                        </p:tav>
                                        <p:tav tm="100000">
                                          <p:val>
                                            <p:strVal val="#ppt_x"/>
                                          </p:val>
                                        </p:tav>
                                      </p:tavLst>
                                    </p:anim>
                                    <p:anim calcmode="lin" valueType="num">
                                      <p:cBhvr>
                                        <p:cTn id="26" dur="500" fill="hold"/>
                                        <p:tgtEl>
                                          <p:spTgt spid="3689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899"/>
                                        </p:tgtEl>
                                        <p:attrNameLst>
                                          <p:attrName>style.visibility</p:attrName>
                                        </p:attrNameLst>
                                      </p:cBhvr>
                                      <p:to>
                                        <p:strVal val="visible"/>
                                      </p:to>
                                    </p:set>
                                    <p:anim calcmode="lin" valueType="num">
                                      <p:cBhvr>
                                        <p:cTn id="31" dur="500" fill="hold"/>
                                        <p:tgtEl>
                                          <p:spTgt spid="36899"/>
                                        </p:tgtEl>
                                        <p:attrNameLst>
                                          <p:attrName>ppt_x</p:attrName>
                                        </p:attrNameLst>
                                      </p:cBhvr>
                                      <p:tavLst>
                                        <p:tav tm="0">
                                          <p:val>
                                            <p:strVal val="#ppt_x"/>
                                          </p:val>
                                        </p:tav>
                                        <p:tav tm="100000">
                                          <p:val>
                                            <p:strVal val="#ppt_x"/>
                                          </p:val>
                                        </p:tav>
                                      </p:tavLst>
                                    </p:anim>
                                    <p:anim calcmode="lin" valueType="num">
                                      <p:cBhvr>
                                        <p:cTn id="32" dur="500" fill="hold"/>
                                        <p:tgtEl>
                                          <p:spTgt spid="3689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6900"/>
                                        </p:tgtEl>
                                        <p:attrNameLst>
                                          <p:attrName>style.visibility</p:attrName>
                                        </p:attrNameLst>
                                      </p:cBhvr>
                                      <p:to>
                                        <p:strVal val="visible"/>
                                      </p:to>
                                    </p:set>
                                    <p:anim calcmode="lin" valueType="num">
                                      <p:cBhvr>
                                        <p:cTn id="37" dur="500" fill="hold"/>
                                        <p:tgtEl>
                                          <p:spTgt spid="36900"/>
                                        </p:tgtEl>
                                        <p:attrNameLst>
                                          <p:attrName>ppt_x</p:attrName>
                                        </p:attrNameLst>
                                      </p:cBhvr>
                                      <p:tavLst>
                                        <p:tav tm="0">
                                          <p:val>
                                            <p:strVal val="#ppt_x"/>
                                          </p:val>
                                        </p:tav>
                                        <p:tav tm="100000">
                                          <p:val>
                                            <p:strVal val="#ppt_x"/>
                                          </p:val>
                                        </p:tav>
                                      </p:tavLst>
                                    </p:anim>
                                    <p:anim calcmode="lin" valueType="num">
                                      <p:cBhvr>
                                        <p:cTn id="38" dur="500" fill="hold"/>
                                        <p:tgtEl>
                                          <p:spTgt spid="3690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6901"/>
                                        </p:tgtEl>
                                        <p:attrNameLst>
                                          <p:attrName>style.visibility</p:attrName>
                                        </p:attrNameLst>
                                      </p:cBhvr>
                                      <p:to>
                                        <p:strVal val="visible"/>
                                      </p:to>
                                    </p:set>
                                    <p:anim calcmode="lin" valueType="num">
                                      <p:cBhvr>
                                        <p:cTn id="43" dur="500" fill="hold"/>
                                        <p:tgtEl>
                                          <p:spTgt spid="36901"/>
                                        </p:tgtEl>
                                        <p:attrNameLst>
                                          <p:attrName>ppt_x</p:attrName>
                                        </p:attrNameLst>
                                      </p:cBhvr>
                                      <p:tavLst>
                                        <p:tav tm="0">
                                          <p:val>
                                            <p:strVal val="#ppt_x"/>
                                          </p:val>
                                        </p:tav>
                                        <p:tav tm="100000">
                                          <p:val>
                                            <p:strVal val="#ppt_x"/>
                                          </p:val>
                                        </p:tav>
                                      </p:tavLst>
                                    </p:anim>
                                    <p:anim calcmode="lin" valueType="num">
                                      <p:cBhvr>
                                        <p:cTn id="44" dur="500" fill="hold"/>
                                        <p:tgtEl>
                                          <p:spTgt spid="3690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6902"/>
                                        </p:tgtEl>
                                        <p:attrNameLst>
                                          <p:attrName>style.visibility</p:attrName>
                                        </p:attrNameLst>
                                      </p:cBhvr>
                                      <p:to>
                                        <p:strVal val="visible"/>
                                      </p:to>
                                    </p:set>
                                    <p:anim calcmode="lin" valueType="num">
                                      <p:cBhvr>
                                        <p:cTn id="49" dur="500" fill="hold"/>
                                        <p:tgtEl>
                                          <p:spTgt spid="36902"/>
                                        </p:tgtEl>
                                        <p:attrNameLst>
                                          <p:attrName>ppt_x</p:attrName>
                                        </p:attrNameLst>
                                      </p:cBhvr>
                                      <p:tavLst>
                                        <p:tav tm="0">
                                          <p:val>
                                            <p:strVal val="#ppt_x"/>
                                          </p:val>
                                        </p:tav>
                                        <p:tav tm="100000">
                                          <p:val>
                                            <p:strVal val="#ppt_x"/>
                                          </p:val>
                                        </p:tav>
                                      </p:tavLst>
                                    </p:anim>
                                    <p:anim calcmode="lin" valueType="num">
                                      <p:cBhvr>
                                        <p:cTn id="50" dur="500" fill="hold"/>
                                        <p:tgtEl>
                                          <p:spTgt spid="3690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6903"/>
                                        </p:tgtEl>
                                        <p:attrNameLst>
                                          <p:attrName>style.visibility</p:attrName>
                                        </p:attrNameLst>
                                      </p:cBhvr>
                                      <p:to>
                                        <p:strVal val="visible"/>
                                      </p:to>
                                    </p:set>
                                    <p:anim calcmode="lin" valueType="num">
                                      <p:cBhvr>
                                        <p:cTn id="55" dur="500" fill="hold"/>
                                        <p:tgtEl>
                                          <p:spTgt spid="36903"/>
                                        </p:tgtEl>
                                        <p:attrNameLst>
                                          <p:attrName>ppt_x</p:attrName>
                                        </p:attrNameLst>
                                      </p:cBhvr>
                                      <p:tavLst>
                                        <p:tav tm="0">
                                          <p:val>
                                            <p:strVal val="#ppt_x"/>
                                          </p:val>
                                        </p:tav>
                                        <p:tav tm="100000">
                                          <p:val>
                                            <p:strVal val="#ppt_x"/>
                                          </p:val>
                                        </p:tav>
                                      </p:tavLst>
                                    </p:anim>
                                    <p:anim calcmode="lin" valueType="num">
                                      <p:cBhvr>
                                        <p:cTn id="56" dur="500" fill="hold"/>
                                        <p:tgtEl>
                                          <p:spTgt spid="3690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6904"/>
                                        </p:tgtEl>
                                        <p:attrNameLst>
                                          <p:attrName>style.visibility</p:attrName>
                                        </p:attrNameLst>
                                      </p:cBhvr>
                                      <p:to>
                                        <p:strVal val="visible"/>
                                      </p:to>
                                    </p:set>
                                    <p:anim calcmode="lin" valueType="num">
                                      <p:cBhvr>
                                        <p:cTn id="61" dur="500" fill="hold"/>
                                        <p:tgtEl>
                                          <p:spTgt spid="36904"/>
                                        </p:tgtEl>
                                        <p:attrNameLst>
                                          <p:attrName>ppt_x</p:attrName>
                                        </p:attrNameLst>
                                      </p:cBhvr>
                                      <p:tavLst>
                                        <p:tav tm="0">
                                          <p:val>
                                            <p:strVal val="#ppt_x"/>
                                          </p:val>
                                        </p:tav>
                                        <p:tav tm="100000">
                                          <p:val>
                                            <p:strVal val="#ppt_x"/>
                                          </p:val>
                                        </p:tav>
                                      </p:tavLst>
                                    </p:anim>
                                    <p:anim calcmode="lin" valueType="num">
                                      <p:cBhvr>
                                        <p:cTn id="62" dur="500" fill="hold"/>
                                        <p:tgtEl>
                                          <p:spTgt spid="369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7" grpId="0"/>
      <p:bldP spid="36898" grpId="0"/>
      <p:bldP spid="36899" grpId="0"/>
      <p:bldP spid="36900" grpId="0"/>
      <p:bldP spid="36901" grpId="0"/>
      <p:bldP spid="36902" grpId="0"/>
      <p:bldP spid="36903" grpId="0"/>
      <p:bldP spid="36904" grpId="0"/>
      <p:bldP spid="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93926" y="1045145"/>
            <a:ext cx="8017639" cy="5322570"/>
          </a:xfrm>
        </p:spPr>
        <p:txBody>
          <a:bodyPr>
            <a:normAutofit lnSpcReduction="10000"/>
          </a:bodyPr>
          <a:lstStyle/>
          <a:p>
            <a:pPr marL="0" indent="0" fontAlgn="auto">
              <a:lnSpc>
                <a:spcPct val="100000"/>
              </a:lnSpc>
              <a:buNone/>
            </a:pPr>
            <a:r>
              <a:rPr lang="zh-CN" altLang="en-US" sz="2400" b="1" dirty="0"/>
              <a:t>(2019·江苏南京、盐城一模·9)</a:t>
            </a:r>
            <a:endParaRPr lang="zh-CN" altLang="en-US" sz="2400" b="1" dirty="0"/>
          </a:p>
          <a:p>
            <a:pPr marL="0" indent="0" fontAlgn="auto">
              <a:lnSpc>
                <a:spcPct val="150000"/>
              </a:lnSpc>
              <a:buNone/>
            </a:pPr>
            <a:r>
              <a:rPr lang="en-US" altLang="zh-CN" dirty="0"/>
              <a:t>3</a:t>
            </a:r>
            <a:r>
              <a:rPr lang="zh-CN" altLang="en-US" dirty="0"/>
              <a:t>、</a:t>
            </a:r>
            <a:r>
              <a:rPr lang="zh-CN" altLang="en-US" sz="2400" b="1" dirty="0">
                <a:latin typeface="黑体" panose="02010609060101010101" pitchFamily="49" charset="-122"/>
                <a:ea typeface="黑体" panose="02010609060101010101" pitchFamily="49" charset="-122"/>
                <a:cs typeface="黑体" panose="02010609060101010101" pitchFamily="49" charset="-122"/>
              </a:rPr>
              <a:t>全面抗战爆发后，毛泽东指出：“共产主义者在现阶段并不梦想实行共产主义，而是要实行历史规定的民族革命主义和民主革命主义。在现阶段，共产主义与三民主义是基本上没有冲突的。”毛泽东的该主张(　　)</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marL="0" indent="0" fontAlgn="auto">
              <a:lnSpc>
                <a:spcPct val="150000"/>
              </a:lnSpc>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A．回归了三民主义的革命纲领                </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marL="0" indent="0" fontAlgn="auto">
              <a:lnSpc>
                <a:spcPct val="150000"/>
              </a:lnSpc>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B．利于团结国民党共同抗日</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marL="0" indent="0" fontAlgn="auto">
              <a:lnSpc>
                <a:spcPct val="150000"/>
              </a:lnSpc>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C．消除了国共两党的思想分歧                </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marL="0" indent="0" fontAlgn="auto">
              <a:lnSpc>
                <a:spcPct val="150000"/>
              </a:lnSpc>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D．标志着毛泽东思想的成熟</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p:txBody>
      </p:sp>
      <p:sp>
        <p:nvSpPr>
          <p:cNvPr id="2" name="标题 1"/>
          <p:cNvSpPr>
            <a:spLocks noGrp="1"/>
          </p:cNvSpPr>
          <p:nvPr>
            <p:ph type="title"/>
          </p:nvPr>
        </p:nvSpPr>
        <p:spPr>
          <a:xfrm>
            <a:off x="69850" y="-34925"/>
            <a:ext cx="6128385" cy="741045"/>
          </a:xfrm>
        </p:spPr>
        <p:txBody>
          <a:bodyPr>
            <a:normAutofit fontScale="90000"/>
          </a:bodyPr>
          <a:lstStyle/>
          <a:p>
            <a:pPr algn="l"/>
            <a:r>
              <a:rPr lang="zh-CN" altLang="en-US" sz="2800" b="1">
                <a:solidFill>
                  <a:srgbClr val="FF0000"/>
                </a:solidFill>
                <a:latin typeface="黑体" panose="02010609060101010101" pitchFamily="49" charset="-122"/>
                <a:ea typeface="黑体" panose="02010609060101010101" pitchFamily="49" charset="-122"/>
              </a:rPr>
              <a:t>二、重难点突破</a:t>
            </a:r>
            <a:r>
              <a:rPr lang="en-US" altLang="zh-CN" sz="2800" b="1">
                <a:solidFill>
                  <a:srgbClr val="FF0000"/>
                </a:solidFill>
                <a:latin typeface="黑体" panose="02010609060101010101" pitchFamily="49" charset="-122"/>
                <a:ea typeface="黑体" panose="02010609060101010101" pitchFamily="49" charset="-122"/>
              </a:rPr>
              <a:t>——</a:t>
            </a:r>
            <a:r>
              <a:rPr lang="zh-CN" altLang="en-US" sz="2800" b="1">
                <a:solidFill>
                  <a:srgbClr val="FF0000"/>
                </a:solidFill>
                <a:latin typeface="黑体" panose="02010609060101010101" pitchFamily="49" charset="-122"/>
                <a:ea typeface="黑体" panose="02010609060101010101" pitchFamily="49" charset="-122"/>
              </a:rPr>
              <a:t>新民主主义革命理论</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4" name="矩形 3"/>
          <p:cNvSpPr/>
          <p:nvPr/>
        </p:nvSpPr>
        <p:spPr>
          <a:xfrm>
            <a:off x="5824855" y="3574415"/>
            <a:ext cx="866140" cy="1568450"/>
          </a:xfrm>
          <a:prstGeom prst="rect">
            <a:avLst/>
          </a:prstGeom>
          <a:noFill/>
          <a:ln>
            <a:noFill/>
          </a:ln>
          <a:extLst>
            <a:ext uri="{909E8E84-426E-40DD-AFC4-6F175D3DCCD1}">
              <a14:hiddenFill xmlns:a14="http://schemas.microsoft.com/office/drawing/2010/main">
                <a:solidFill>
                  <a:srgbClr val="FF0000"/>
                </a:solidFill>
              </a14:hiddenFill>
            </a:ext>
          </a:extLst>
        </p:spPr>
        <p:txBody>
          <a:bodyPr wrap="none" rtlCol="0" anchor="t">
            <a:spAutoFit/>
            <a:scene3d>
              <a:camera prst="orthographicFront"/>
              <a:lightRig rig="threePt" dir="t"/>
            </a:scene3d>
          </a:bodyPr>
          <a:lstStyle/>
          <a:p>
            <a:pPr algn="ctr"/>
            <a:r>
              <a:rPr lang="en-US" altLang="zh-CN" sz="9600" b="1" dirty="0">
                <a:solidFill>
                  <a:srgbClr val="FF0000"/>
                </a:solidFill>
                <a:effectLst>
                  <a:outerShdw blurRad="38100" dist="25400" dir="5400000" algn="ctr" rotWithShape="0">
                    <a:srgbClr val="6E747A">
                      <a:alpha val="43000"/>
                    </a:srgbClr>
                  </a:outerShdw>
                </a:effectLst>
              </a:rPr>
              <a:t>B</a:t>
            </a:r>
            <a:endParaRPr lang="en-US" altLang="zh-CN" sz="9600" b="1" dirty="0">
              <a:solidFill>
                <a:srgbClr val="FF0000"/>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68655" y="541020"/>
            <a:ext cx="8047990" cy="6014720"/>
          </a:xfrm>
        </p:spPr>
        <p:txBody>
          <a:bodyPr>
            <a:normAutofit/>
          </a:bodyPr>
          <a:lstStyle/>
          <a:p>
            <a:pPr marL="0" indent="0" fontAlgn="auto">
              <a:lnSpc>
                <a:spcPct val="150000"/>
              </a:lnSpc>
              <a:buNone/>
            </a:pPr>
            <a:r>
              <a:rPr lang="zh-CN" altLang="en-US" sz="2400" dirty="0">
                <a:latin typeface="黑体" panose="02010609060101010101" pitchFamily="49" charset="-122"/>
                <a:ea typeface="黑体" panose="02010609060101010101" pitchFamily="49" charset="-122"/>
                <a:cs typeface="黑体" panose="02010609060101010101" pitchFamily="49" charset="-122"/>
              </a:rPr>
              <a:t>(2019·新课标全国Ⅰ卷高考·30)</a:t>
            </a:r>
            <a:endParaRPr lang="zh-CN" altLang="en-US" sz="2400" dirty="0"/>
          </a:p>
          <a:p>
            <a:pPr marL="0" indent="0" fontAlgn="auto">
              <a:lnSpc>
                <a:spcPct val="150000"/>
              </a:lnSpc>
              <a:buNone/>
            </a:pPr>
            <a:r>
              <a:rPr lang="en-US" altLang="zh-CN" sz="2400" b="1" dirty="0">
                <a:latin typeface="黑体" panose="02010609060101010101" pitchFamily="49" charset="-122"/>
                <a:ea typeface="黑体" panose="02010609060101010101" pitchFamily="49" charset="-122"/>
                <a:cs typeface="黑体" panose="02010609060101010101" pitchFamily="49" charset="-122"/>
              </a:rPr>
              <a:t>4</a:t>
            </a:r>
            <a:r>
              <a:rPr lang="zh-CN" altLang="en-US" sz="2400" b="1" dirty="0">
                <a:latin typeface="黑体" panose="02010609060101010101" pitchFamily="49" charset="-122"/>
                <a:ea typeface="黑体" panose="02010609060101010101" pitchFamily="49" charset="-122"/>
                <a:cs typeface="黑体" panose="02010609060101010101" pitchFamily="49" charset="-122"/>
              </a:rPr>
              <a:t>、1940年，毛泽东在一篇文章中指出，中国是一个半殖民地半封建社会，资产阶级还具有一定的革命性，这是中国与俄国的不同之点，在俄国“无产阶级的任务，是反对资产阶级，而不是联合它”。毛泽东的分析意在(　　)</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marL="0" indent="0" fontAlgn="auto">
              <a:lnSpc>
                <a:spcPct val="150000"/>
              </a:lnSpc>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A．借鉴俄国革命的经验                            </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marL="0" indent="0" fontAlgn="auto">
              <a:lnSpc>
                <a:spcPct val="150000"/>
              </a:lnSpc>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B．扩大中国共产党的阶级基础</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marL="0" indent="0" fontAlgn="auto">
              <a:lnSpc>
                <a:spcPct val="150000"/>
              </a:lnSpc>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C．阐释中国革命的性质                            </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marL="0" indent="0" fontAlgn="auto">
              <a:lnSpc>
                <a:spcPct val="150000"/>
              </a:lnSpc>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D．批判右倾错误的危害</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p:txBody>
      </p:sp>
      <p:sp>
        <p:nvSpPr>
          <p:cNvPr id="2" name="标题 1"/>
          <p:cNvSpPr>
            <a:spLocks noGrp="1"/>
          </p:cNvSpPr>
          <p:nvPr>
            <p:ph type="title"/>
          </p:nvPr>
        </p:nvSpPr>
        <p:spPr>
          <a:xfrm>
            <a:off x="3175" y="-114300"/>
            <a:ext cx="6128385" cy="741045"/>
          </a:xfrm>
        </p:spPr>
        <p:txBody>
          <a:bodyPr>
            <a:normAutofit fontScale="90000"/>
          </a:bodyPr>
          <a:lstStyle/>
          <a:p>
            <a:pPr algn="l"/>
            <a:r>
              <a:rPr lang="zh-CN" altLang="en-US" sz="2800" b="1" dirty="0">
                <a:solidFill>
                  <a:srgbClr val="FF0000"/>
                </a:solidFill>
                <a:latin typeface="黑体" panose="02010609060101010101" pitchFamily="49" charset="-122"/>
                <a:ea typeface="黑体" panose="02010609060101010101" pitchFamily="49" charset="-122"/>
              </a:rPr>
              <a:t>二、重难点突破</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新民主主义革命理论</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4" name="矩形 3"/>
          <p:cNvSpPr/>
          <p:nvPr/>
        </p:nvSpPr>
        <p:spPr>
          <a:xfrm>
            <a:off x="5843905" y="3574415"/>
            <a:ext cx="828040" cy="1568450"/>
          </a:xfrm>
          <a:prstGeom prst="rect">
            <a:avLst/>
          </a:prstGeom>
          <a:noFill/>
          <a:ln>
            <a:noFill/>
          </a:ln>
          <a:extLst>
            <a:ext uri="{909E8E84-426E-40DD-AFC4-6F175D3DCCD1}">
              <a14:hiddenFill xmlns:a14="http://schemas.microsoft.com/office/drawing/2010/main">
                <a:solidFill>
                  <a:srgbClr val="FF0000"/>
                </a:solidFill>
              </a14:hiddenFill>
            </a:ext>
          </a:extLst>
        </p:spPr>
        <p:txBody>
          <a:bodyPr wrap="none" rtlCol="0" anchor="t">
            <a:spAutoFit/>
            <a:scene3d>
              <a:camera prst="orthographicFront"/>
              <a:lightRig rig="threePt" dir="t"/>
            </a:scene3d>
          </a:bodyPr>
          <a:lstStyle/>
          <a:p>
            <a:pPr algn="ctr"/>
            <a:r>
              <a:rPr lang="en-US" altLang="zh-CN" sz="9600" b="1">
                <a:solidFill>
                  <a:srgbClr val="FF0000"/>
                </a:solidFill>
                <a:effectLst>
                  <a:outerShdw blurRad="38100" dist="25400" dir="5400000" algn="ctr" rotWithShape="0">
                    <a:srgbClr val="6E747A">
                      <a:alpha val="43000"/>
                    </a:srgbClr>
                  </a:outerShdw>
                </a:effectLst>
              </a:rPr>
              <a:t>C</a:t>
            </a:r>
            <a:endParaRPr lang="en-US" altLang="zh-CN" sz="9600" b="1">
              <a:solidFill>
                <a:srgbClr val="FF0000"/>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27750" y="732163"/>
            <a:ext cx="7688500" cy="5701310"/>
          </a:xfrm>
        </p:spPr>
        <p:txBody>
          <a:bodyPr>
            <a:normAutofit fontScale="92500" lnSpcReduction="10000"/>
          </a:bodyPr>
          <a:lstStyle/>
          <a:p>
            <a:pPr marL="0" indent="0" fontAlgn="auto">
              <a:lnSpc>
                <a:spcPct val="150000"/>
              </a:lnSpc>
              <a:buNone/>
            </a:pPr>
            <a:r>
              <a:rPr lang="zh-CN" altLang="en-US" sz="2400" b="1" dirty="0"/>
              <a:t>(2017·江苏扬州中学高三5月质量检测·9)</a:t>
            </a:r>
            <a:endParaRPr lang="en-US" altLang="zh-CN" sz="2400" b="1" dirty="0"/>
          </a:p>
          <a:p>
            <a:pPr marL="0" indent="0" fontAlgn="auto">
              <a:lnSpc>
                <a:spcPct val="150000"/>
              </a:lnSpc>
              <a:buNone/>
            </a:pPr>
            <a:r>
              <a:rPr lang="en-US" altLang="zh-CN" sz="2400" b="1" dirty="0"/>
              <a:t>5</a:t>
            </a:r>
            <a:r>
              <a:rPr lang="zh-CN" altLang="en-US" sz="2400" dirty="0">
                <a:latin typeface="黑体" panose="02010609060101010101" pitchFamily="49" charset="-122"/>
                <a:ea typeface="黑体" panose="02010609060101010101" pitchFamily="49" charset="-122"/>
                <a:cs typeface="黑体" panose="02010609060101010101" pitchFamily="49" charset="-122"/>
              </a:rPr>
              <a:t>、</a:t>
            </a:r>
            <a:r>
              <a:rPr lang="zh-CN" altLang="en-US" sz="2400" b="1" dirty="0">
                <a:latin typeface="黑体" panose="02010609060101010101" pitchFamily="49" charset="-122"/>
                <a:ea typeface="黑体" panose="02010609060101010101" pitchFamily="49" charset="-122"/>
                <a:cs typeface="黑体" panose="02010609060101010101" pitchFamily="49" charset="-122"/>
              </a:rPr>
              <a:t>“如果说，民主革命没有自己的一定任务，没有自己的一定时间，而可以把只能在另一个时间去完成的另一任务，例如社会主义的任务，合并在民主主义任务上面去完成，这个叫做‘毕其功于一役’，那就是空想，而为真正的革命者所不取的。”该论断出自(　　)</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marL="0" indent="0" fontAlgn="auto">
              <a:lnSpc>
                <a:spcPct val="150000"/>
              </a:lnSpc>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A．《湖南农民运动考察报告》                  </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marL="0" indent="0" fontAlgn="auto">
              <a:lnSpc>
                <a:spcPct val="150000"/>
              </a:lnSpc>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B．《井冈山的斗争》</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marL="0" indent="0" fontAlgn="auto">
              <a:lnSpc>
                <a:spcPct val="150000"/>
              </a:lnSpc>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C．《新民主主义论》                                  </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marL="0" indent="0" fontAlgn="auto">
              <a:lnSpc>
                <a:spcPct val="150000"/>
              </a:lnSpc>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D．《论十大关系》</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p:txBody>
      </p:sp>
      <p:sp>
        <p:nvSpPr>
          <p:cNvPr id="4" name="标题 3"/>
          <p:cNvSpPr>
            <a:spLocks noGrp="1"/>
          </p:cNvSpPr>
          <p:nvPr>
            <p:ph type="title"/>
          </p:nvPr>
        </p:nvSpPr>
        <p:spPr>
          <a:xfrm>
            <a:off x="69850" y="-34925"/>
            <a:ext cx="6128385" cy="741045"/>
          </a:xfrm>
        </p:spPr>
        <p:txBody>
          <a:bodyPr>
            <a:normAutofit fontScale="90000"/>
          </a:bodyPr>
          <a:lstStyle/>
          <a:p>
            <a:pPr algn="l"/>
            <a:r>
              <a:rPr lang="zh-CN" altLang="en-US" sz="2800" b="1">
                <a:solidFill>
                  <a:srgbClr val="FF0000"/>
                </a:solidFill>
                <a:latin typeface="黑体" panose="02010609060101010101" pitchFamily="49" charset="-122"/>
                <a:ea typeface="黑体" panose="02010609060101010101" pitchFamily="49" charset="-122"/>
              </a:rPr>
              <a:t>二、重难点突破</a:t>
            </a:r>
            <a:r>
              <a:rPr lang="en-US" altLang="zh-CN" sz="2800" b="1">
                <a:solidFill>
                  <a:srgbClr val="FF0000"/>
                </a:solidFill>
                <a:latin typeface="黑体" panose="02010609060101010101" pitchFamily="49" charset="-122"/>
                <a:ea typeface="黑体" panose="02010609060101010101" pitchFamily="49" charset="-122"/>
              </a:rPr>
              <a:t>——</a:t>
            </a:r>
            <a:r>
              <a:rPr lang="zh-CN" altLang="en-US" sz="2800" b="1">
                <a:solidFill>
                  <a:srgbClr val="FF0000"/>
                </a:solidFill>
                <a:latin typeface="黑体" panose="02010609060101010101" pitchFamily="49" charset="-122"/>
                <a:ea typeface="黑体" panose="02010609060101010101" pitchFamily="49" charset="-122"/>
              </a:rPr>
              <a:t>新民主主义革命理论</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5" name="矩形 4"/>
          <p:cNvSpPr/>
          <p:nvPr/>
        </p:nvSpPr>
        <p:spPr>
          <a:xfrm>
            <a:off x="5843905" y="3574415"/>
            <a:ext cx="828040" cy="1568450"/>
          </a:xfrm>
          <a:prstGeom prst="rect">
            <a:avLst/>
          </a:prstGeom>
          <a:noFill/>
          <a:ln>
            <a:noFill/>
          </a:ln>
          <a:extLst>
            <a:ext uri="{909E8E84-426E-40DD-AFC4-6F175D3DCCD1}">
              <a14:hiddenFill xmlns:a14="http://schemas.microsoft.com/office/drawing/2010/main">
                <a:solidFill>
                  <a:srgbClr val="FF0000"/>
                </a:solidFill>
              </a14:hiddenFill>
            </a:ext>
          </a:extLst>
        </p:spPr>
        <p:txBody>
          <a:bodyPr wrap="none" rtlCol="0" anchor="t">
            <a:spAutoFit/>
            <a:scene3d>
              <a:camera prst="orthographicFront"/>
              <a:lightRig rig="threePt" dir="t"/>
            </a:scene3d>
          </a:bodyPr>
          <a:lstStyle/>
          <a:p>
            <a:pPr algn="ctr"/>
            <a:r>
              <a:rPr lang="en-US" altLang="zh-CN" sz="9600" b="1" dirty="0">
                <a:solidFill>
                  <a:srgbClr val="FF0000"/>
                </a:solidFill>
                <a:effectLst>
                  <a:outerShdw blurRad="38100" dist="25400" dir="5400000" algn="ctr" rotWithShape="0">
                    <a:srgbClr val="6E747A">
                      <a:alpha val="43000"/>
                    </a:srgbClr>
                  </a:outerShdw>
                </a:effectLst>
              </a:rPr>
              <a:t>C</a:t>
            </a:r>
            <a:endParaRPr lang="en-US" altLang="zh-CN" sz="9600" b="1" dirty="0">
              <a:solidFill>
                <a:srgbClr val="FF0000"/>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p="http://schemas.openxmlformats.org/presentationml/2006/main">
  <p:tag name="KSO_WM_SLIDE_MODEL_TYPE" val="cover"/>
</p:tagLst>
</file>

<file path=ppt/tags/tag2.xml><?xml version="1.0" encoding="utf-8"?>
<p:tagLst xmlns:p="http://schemas.openxmlformats.org/presentationml/2006/main">
  <p:tag name="KSO_WM_UNIT_TABLE_BEAUTIFY" val="smartTable{53a5a0db-ad36-488e-bd19-1f7b8f5c43db}"/>
</p:tagLst>
</file>

<file path=ppt/tags/tag3.xml><?xml version="1.0" encoding="utf-8"?>
<p:tagLst xmlns:p="http://schemas.openxmlformats.org/presentationml/2006/main">
  <p:tag name="KSO_WM_UNIT_TABLE_BEAUTIFY" val="smartTable{4d0afcb1-e8c7-4554-9125-5b809550fc64}"/>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3635</Words>
  <Application>WPS 演示</Application>
  <PresentationFormat>全屏显示(4:3)</PresentationFormat>
  <Paragraphs>277</Paragraphs>
  <Slides>15</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15</vt:i4>
      </vt:variant>
    </vt:vector>
  </HeadingPairs>
  <TitlesOfParts>
    <vt:vector size="31" baseType="lpstr">
      <vt:lpstr>Arial</vt:lpstr>
      <vt:lpstr>宋体</vt:lpstr>
      <vt:lpstr>Wingdings</vt:lpstr>
      <vt:lpstr>黑体</vt:lpstr>
      <vt:lpstr>Calibri</vt:lpstr>
      <vt:lpstr>华文中宋</vt:lpstr>
      <vt:lpstr>Wingdings</vt:lpstr>
      <vt:lpstr>微软雅黑</vt:lpstr>
      <vt:lpstr>Arial Unicode MS</vt:lpstr>
      <vt:lpstr>Calibri Light</vt:lpstr>
      <vt:lpstr>GulimChe</vt:lpstr>
      <vt:lpstr>方正正黑简体</vt:lpstr>
      <vt:lpstr>Times New Roman</vt:lpstr>
      <vt:lpstr>Times New Roman</vt:lpstr>
      <vt:lpstr>Office 主题</vt:lpstr>
      <vt:lpstr>1_Office 主题</vt:lpstr>
      <vt:lpstr>《三民主义》默写</vt:lpstr>
      <vt:lpstr>PowerPoint 演示文稿</vt:lpstr>
      <vt:lpstr>一、基础知识梳理</vt:lpstr>
      <vt:lpstr>二、重难点突破——工农武装割据</vt:lpstr>
      <vt:lpstr>二、重难点突破——工农武装割据</vt:lpstr>
      <vt:lpstr>1940年毛泽东《新民主主义论》</vt:lpstr>
      <vt:lpstr>二、重难点突破——新民主主义革命理论</vt:lpstr>
      <vt:lpstr>二、重难点突破——新民主主义革命理论</vt:lpstr>
      <vt:lpstr>二、重难点突破——新民主主义革命理论</vt:lpstr>
      <vt:lpstr>二、重难点突破——毛泽东思想关于建设的理论</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jingwei Jiang</dc:creator>
  <cp:lastModifiedBy>梧桐</cp:lastModifiedBy>
  <cp:revision>93</cp:revision>
  <dcterms:created xsi:type="dcterms:W3CDTF">2015-05-05T08:02:00Z</dcterms:created>
  <dcterms:modified xsi:type="dcterms:W3CDTF">2019-10-15T00:26:14Z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