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7" r:id="rId2"/>
    <p:sldId id="268" r:id="rId3"/>
    <p:sldId id="258" r:id="rId4"/>
    <p:sldId id="271" r:id="rId5"/>
    <p:sldId id="269" r:id="rId6"/>
    <p:sldId id="259" r:id="rId7"/>
    <p:sldId id="262" r:id="rId8"/>
    <p:sldId id="270" r:id="rId9"/>
    <p:sldId id="263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4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315E3-E46E-4E1B-B205-9551FCCE089F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7B55B-7C70-47D0-B418-A1B340350D0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2019-9-26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28041;&#27743;&#37319;&#33433;&#33993;\&#39558;&#38598;&#30410;%20-%20&#22238;&#26790;&#28216;&#20185;%20-%20&#32431;&#38899;&#20048;&#29256;.mp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问世间，情为何物，直教生死相许？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欢乐趣，离别苦，就中更有痴儿女。</a:t>
            </a:r>
          </a:p>
          <a:p>
            <a:pPr>
              <a:buNone/>
            </a:pPr>
            <a:r>
              <a:rPr lang="en-US" altLang="zh-CN" dirty="0" smtClean="0"/>
              <a:t>——</a:t>
            </a:r>
            <a:r>
              <a:rPr lang="zh-CN" altLang="en-US" dirty="0" smtClean="0"/>
              <a:t>元好问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摸鱼儿</a:t>
            </a:r>
            <a:r>
              <a:rPr lang="en-US" altLang="zh-CN" dirty="0" smtClean="0"/>
              <a:t>·</a:t>
            </a:r>
            <a:r>
              <a:rPr lang="zh-CN" altLang="en-US" dirty="0" smtClean="0"/>
              <a:t>雁丘词</a:t>
            </a:r>
            <a:r>
              <a:rPr lang="en-US" altLang="zh-CN" dirty="0" smtClean="0"/>
              <a:t>》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50085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CN" altLang="en-US" sz="3400" b="1" dirty="0" smtClean="0"/>
              <a:t>世界上最遥远的距离</a:t>
            </a:r>
            <a:r>
              <a:rPr lang="en-US" sz="3400" b="1" dirty="0" smtClean="0"/>
              <a:t> </a:t>
            </a:r>
            <a:r>
              <a:rPr lang="zh-CN" altLang="en-US" sz="3400" b="1" dirty="0" smtClean="0"/>
              <a:t>，</a:t>
            </a:r>
            <a:r>
              <a:rPr lang="en-US" sz="3400" b="1" dirty="0" smtClean="0"/>
              <a:t> </a:t>
            </a:r>
            <a:r>
              <a:rPr lang="zh-CN" altLang="en-US" sz="3400" b="1" dirty="0" smtClean="0"/>
              <a:t>不是我不能说我想你</a:t>
            </a:r>
            <a:endParaRPr lang="en-US" altLang="zh-CN" sz="3400" b="1" dirty="0" smtClean="0"/>
          </a:p>
          <a:p>
            <a:pPr>
              <a:buNone/>
            </a:pPr>
            <a:r>
              <a:rPr lang="en-US" sz="3400" b="1" dirty="0" smtClean="0"/>
              <a:t> </a:t>
            </a:r>
            <a:r>
              <a:rPr lang="zh-CN" altLang="en-US" sz="3400" b="1" dirty="0" smtClean="0"/>
              <a:t>而是彼此相爱</a:t>
            </a:r>
            <a:r>
              <a:rPr lang="en-US" sz="3400" b="1" dirty="0" smtClean="0"/>
              <a:t> </a:t>
            </a:r>
            <a:r>
              <a:rPr lang="zh-CN" altLang="en-US" sz="3400" b="1" dirty="0" smtClean="0"/>
              <a:t>，却不能在一起；</a:t>
            </a:r>
            <a:endParaRPr lang="en-US" altLang="zh-CN" sz="3400" b="1" dirty="0" smtClean="0"/>
          </a:p>
          <a:p>
            <a:pPr>
              <a:buNone/>
            </a:pPr>
            <a:r>
              <a:rPr lang="en-US" sz="3400" b="1" dirty="0" smtClean="0"/>
              <a:t> </a:t>
            </a:r>
            <a:r>
              <a:rPr lang="zh-CN" altLang="en-US" sz="3400" b="1" dirty="0" smtClean="0"/>
              <a:t>世界上最远的距离，不是树与树的距离</a:t>
            </a:r>
            <a:r>
              <a:rPr lang="en-US" sz="3400" b="1" dirty="0" smtClean="0"/>
              <a:t>  </a:t>
            </a:r>
          </a:p>
          <a:p>
            <a:pPr>
              <a:buNone/>
            </a:pPr>
            <a:r>
              <a:rPr lang="zh-CN" altLang="en-US" sz="3400" b="1" dirty="0" smtClean="0"/>
              <a:t>而是同根生长的树枝，却无法在风中相依</a:t>
            </a:r>
            <a:r>
              <a:rPr lang="en-US" sz="3400" b="1" dirty="0" smtClean="0"/>
              <a:t> </a:t>
            </a:r>
            <a:r>
              <a:rPr lang="zh-CN" altLang="en-US" sz="3400" b="1" dirty="0" smtClean="0"/>
              <a:t>；</a:t>
            </a:r>
            <a:endParaRPr lang="en-US" altLang="zh-CN" sz="3400" b="1" dirty="0" smtClean="0"/>
          </a:p>
          <a:p>
            <a:pPr>
              <a:buNone/>
            </a:pPr>
            <a:r>
              <a:rPr lang="zh-CN" altLang="en-US" sz="3400" b="1" dirty="0" smtClean="0"/>
              <a:t>世界上最遥远的距离，不是树枝无法相依</a:t>
            </a:r>
            <a:endParaRPr lang="en-US" altLang="zh-CN" sz="3400" b="1" dirty="0" smtClean="0"/>
          </a:p>
          <a:p>
            <a:pPr>
              <a:buNone/>
            </a:pPr>
            <a:r>
              <a:rPr lang="zh-CN" altLang="en-US" sz="3400" b="1" dirty="0" smtClean="0"/>
              <a:t>而是相互瞭望的星星，却没有交汇的轨迹；</a:t>
            </a:r>
            <a:endParaRPr lang="en-US" altLang="zh-CN" sz="3400" b="1" dirty="0" smtClean="0"/>
          </a:p>
          <a:p>
            <a:pPr>
              <a:buNone/>
            </a:pPr>
            <a:r>
              <a:rPr lang="zh-CN" altLang="en-US" sz="3400" b="1" dirty="0" smtClean="0"/>
              <a:t>世界上最遥远的距离，不是星星没有交汇的轨迹</a:t>
            </a:r>
            <a:endParaRPr lang="en-US" altLang="zh-CN" sz="3400" b="1" dirty="0" smtClean="0"/>
          </a:p>
          <a:p>
            <a:pPr>
              <a:buNone/>
            </a:pPr>
            <a:r>
              <a:rPr lang="zh-CN" altLang="en-US" sz="3400" b="1" dirty="0" smtClean="0"/>
              <a:t>而是纵然轨迹交汇，却在瞬间无处寻觅；</a:t>
            </a:r>
            <a:endParaRPr lang="en-US" altLang="zh-CN" sz="3400" b="1" dirty="0" smtClean="0"/>
          </a:p>
          <a:p>
            <a:pPr>
              <a:buNone/>
            </a:pPr>
            <a:r>
              <a:rPr lang="zh-CN" altLang="en-US" sz="3400" b="1" dirty="0" smtClean="0"/>
              <a:t>世界上最遥远的距离，不是瞬间便无处寻觅</a:t>
            </a:r>
            <a:endParaRPr lang="en-US" altLang="zh-CN" sz="3400" b="1" dirty="0" smtClean="0"/>
          </a:p>
          <a:p>
            <a:pPr>
              <a:buNone/>
            </a:pPr>
            <a:r>
              <a:rPr lang="zh-CN" altLang="en-US" sz="3400" b="1" dirty="0" smtClean="0"/>
              <a:t>而是尚未相遇，便注定无法相聚；</a:t>
            </a:r>
            <a:endParaRPr lang="en-US" sz="3400" b="1" dirty="0" smtClean="0"/>
          </a:p>
          <a:p>
            <a:pPr>
              <a:buNone/>
            </a:pPr>
            <a:r>
              <a:rPr lang="en-US" sz="3400" b="1" dirty="0" smtClean="0"/>
              <a:t> </a:t>
            </a:r>
            <a:r>
              <a:rPr lang="zh-CN" altLang="en-US" sz="3400" b="1" dirty="0" smtClean="0"/>
              <a:t>世界上最遥远的距离</a:t>
            </a:r>
            <a:r>
              <a:rPr lang="en-US" sz="3400" b="1" dirty="0" smtClean="0"/>
              <a:t> </a:t>
            </a:r>
            <a:r>
              <a:rPr lang="zh-CN" altLang="en-US" sz="3400" b="1" dirty="0" smtClean="0"/>
              <a:t>，是鱼与飞鸟的距离</a:t>
            </a:r>
            <a:r>
              <a:rPr lang="en-US" sz="3400" b="1" dirty="0" smtClean="0"/>
              <a:t> </a:t>
            </a:r>
          </a:p>
          <a:p>
            <a:pPr>
              <a:buNone/>
            </a:pPr>
            <a:r>
              <a:rPr lang="zh-CN" altLang="en-US" sz="3400" b="1" dirty="0" smtClean="0"/>
              <a:t>一个翱翔天际</a:t>
            </a:r>
            <a:r>
              <a:rPr lang="en-US" sz="3400" b="1" dirty="0" smtClean="0"/>
              <a:t> </a:t>
            </a:r>
            <a:r>
              <a:rPr lang="zh-CN" altLang="en-US" sz="3400" b="1" dirty="0" smtClean="0"/>
              <a:t>，一个却深潜海底。</a:t>
            </a:r>
            <a:endParaRPr lang="en-US" altLang="zh-CN" sz="3400" b="1" dirty="0" smtClean="0"/>
          </a:p>
          <a:p>
            <a:pPr>
              <a:buNone/>
            </a:pPr>
            <a:endParaRPr lang="zh-CN" altLang="en-US" sz="3400" b="1" dirty="0" smtClean="0"/>
          </a:p>
          <a:p>
            <a:pPr>
              <a:buNone/>
            </a:pPr>
            <a:r>
              <a:rPr lang="zh-CN" altLang="en-US" b="1" dirty="0" smtClean="0"/>
              <a:t>涉江采芙蓉，兰泽多芳草。采之欲遗谁？所思在远道。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还顾望旧乡，长路漫浩浩。同心而离居，忧伤以终老。</a:t>
            </a:r>
            <a:endParaRPr lang="en-US" altLang="zh-CN" b="1" dirty="0" smtClean="0"/>
          </a:p>
          <a:p>
            <a:endParaRPr lang="zh-CN" altLang="en-US" dirty="0"/>
          </a:p>
        </p:txBody>
      </p:sp>
      <p:pic>
        <p:nvPicPr>
          <p:cNvPr id="4" name="骆集益 - 回梦游仙 - 纯音乐版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501090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601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图片 15363" descr="封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0"/>
            <a:ext cx="6477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标题 15364"/>
          <p:cNvSpPr>
            <a:spLocks noGrp="1" noRot="1" noChangeArrowheads="1"/>
          </p:cNvSpPr>
          <p:nvPr>
            <p:ph type="title"/>
          </p:nvPr>
        </p:nvSpPr>
        <p:spPr>
          <a:xfrm>
            <a:off x="0" y="533400"/>
            <a:ext cx="2590800" cy="6324600"/>
          </a:xfrm>
        </p:spPr>
        <p:txBody>
          <a:bodyPr/>
          <a:lstStyle/>
          <a:p>
            <a:r>
              <a:rPr lang="zh-CN" altLang="en-US" sz="6600" smtClean="0">
                <a:ea typeface="隶书" pitchFamily="49" charset="-122"/>
              </a:rPr>
              <a:t>涉江采芙蓉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“游子”、“思妇”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诗歌中典型人物形象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谁家今夜扁</a:t>
            </a:r>
            <a:r>
              <a:rPr lang="en-US" altLang="zh-CN" b="1" dirty="0" err="1" smtClean="0"/>
              <a:t>piān</a:t>
            </a:r>
            <a:r>
              <a:rPr lang="zh-CN" altLang="en-US" dirty="0" smtClean="0"/>
              <a:t>舟子？何处相思明月楼？</a:t>
            </a:r>
          </a:p>
          <a:p>
            <a:pPr>
              <a:buNone/>
            </a:pPr>
            <a:r>
              <a:rPr lang="zh-CN" altLang="en-US" dirty="0" smtClean="0"/>
              <a:t>可怜楼上月徘徊，应照离人妆镜台。</a:t>
            </a:r>
          </a:p>
          <a:p>
            <a:pPr>
              <a:buNone/>
            </a:pPr>
            <a:r>
              <a:rPr lang="en-US" altLang="zh-CN" dirty="0" smtClean="0"/>
              <a:t>——</a:t>
            </a:r>
            <a:r>
              <a:rPr lang="zh-CN" altLang="en-US" dirty="0" smtClean="0"/>
              <a:t>张若虚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春江花月夜</a:t>
            </a:r>
            <a:r>
              <a:rPr lang="en-US" altLang="zh-CN" dirty="0" smtClean="0"/>
              <a:t>》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/>
              <a:t>说说这些歌词运用何种方式表达情感？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我大声说我爱的就是你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/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在爱的幸福国度</a:t>
            </a:r>
          </a:p>
          <a:p>
            <a:pPr>
              <a:buNone/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你就是我唯一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/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我唯一爱的就是你</a:t>
            </a:r>
            <a:endParaRPr lang="en-US" altLang="zh-CN" b="1" dirty="0" smtClean="0"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爱的就是你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》</a:t>
            </a:r>
          </a:p>
          <a:p>
            <a:pPr>
              <a:buNone/>
            </a:pPr>
            <a:endParaRPr lang="en-US" altLang="zh-CN" b="1" dirty="0" smtClean="0"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风中有朵雨做的云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/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一朵雨做的云</a:t>
            </a:r>
          </a:p>
          <a:p>
            <a:pPr>
              <a:buNone/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云的心里全都是雨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/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滴滴全都是你</a:t>
            </a:r>
          </a:p>
          <a:p>
            <a:pPr>
              <a:buNone/>
            </a:pP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风中有朵雨做的云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》</a:t>
            </a:r>
          </a:p>
          <a:p>
            <a:pPr>
              <a:buNone/>
            </a:pPr>
            <a:endParaRPr lang="en-US" altLang="zh-CN" b="1" dirty="0" smtClean="0"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篱笆外的古道我牵着你走过</a:t>
            </a:r>
            <a:endParaRPr lang="en-US" altLang="zh-CN" b="1" dirty="0" smtClean="0"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荒烟漫草的年头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/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就连分手都很沉默</a:t>
            </a:r>
            <a:endParaRPr lang="en-US" altLang="zh-CN" b="1" dirty="0" smtClean="0"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东风破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》</a:t>
            </a:r>
            <a:endParaRPr lang="zh-CN" altLang="en-US" b="1" dirty="0" smtClean="0">
              <a:latin typeface="宋体" pitchFamily="2" charset="-122"/>
              <a:ea typeface="宋体" pitchFamily="2" charset="-122"/>
            </a:endParaRPr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7225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zh-CN" altLang="en-US" sz="2400" b="1" dirty="0" smtClean="0"/>
              <a:t>诗歌情感表达方式：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——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情与景、物、人、事的关系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zh-CN" altLang="en-US" sz="2400" b="1" dirty="0" smtClean="0"/>
              <a:t>直接抒情：直抒胸臆</a:t>
            </a:r>
            <a:endParaRPr lang="en-US" altLang="zh-CN" sz="2400" b="1" dirty="0" smtClean="0"/>
          </a:p>
          <a:p>
            <a:pPr>
              <a:buFontTx/>
              <a:buNone/>
            </a:pPr>
            <a:r>
              <a:rPr lang="zh-CN" altLang="en-US" sz="2400" b="1" dirty="0" smtClean="0"/>
              <a:t>间接抒情：</a:t>
            </a:r>
            <a:endParaRPr lang="en-US" altLang="zh-CN" sz="2400" b="1" dirty="0" smtClean="0"/>
          </a:p>
          <a:p>
            <a:pPr>
              <a:buFontTx/>
              <a:buNone/>
            </a:pPr>
            <a:r>
              <a:rPr lang="en-US" altLang="zh-CN" sz="2400" b="1" dirty="0" smtClean="0"/>
              <a:t>【</a:t>
            </a:r>
            <a:r>
              <a:rPr lang="zh-CN" altLang="en-US" sz="2400" b="1" dirty="0" smtClean="0"/>
              <a:t>情</a:t>
            </a:r>
            <a:r>
              <a:rPr lang="en-US" altLang="zh-CN" sz="2400" b="1" dirty="0" smtClean="0"/>
              <a:t>-</a:t>
            </a:r>
            <a:r>
              <a:rPr lang="zh-CN" altLang="en-US" sz="2400" b="1" dirty="0" smtClean="0"/>
              <a:t>景</a:t>
            </a:r>
            <a:r>
              <a:rPr lang="en-US" altLang="zh-CN" sz="2400" b="1" dirty="0" smtClean="0"/>
              <a:t>】</a:t>
            </a:r>
          </a:p>
          <a:p>
            <a:pPr>
              <a:buFontTx/>
              <a:buNone/>
            </a:pPr>
            <a:r>
              <a:rPr lang="zh-CN" altLang="en-US" sz="2400" b="1" dirty="0" smtClean="0"/>
              <a:t>借景抒情、寓情于景、触景生情、情景交融、以乐景衬哀情（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如王维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送元二使安西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中“渭城朝雨邑轻尘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客舍青青柳色新”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展现了一片温暖清新的春天景色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诗人却因送故人远别以及故人的遭遇而不安惆怅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.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可见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乐景写哀情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更能突出诗人送别朋友的悲伤和对朋友“西出阳关无故人”后生活的关心和同情）</a:t>
            </a:r>
            <a:r>
              <a:rPr lang="zh-CN" altLang="en-US" sz="2400" b="1" dirty="0" smtClean="0"/>
              <a:t>、以景作结（以景结情）</a:t>
            </a:r>
            <a:endParaRPr lang="en-US" altLang="zh-CN" sz="2400" b="1" dirty="0" smtClean="0"/>
          </a:p>
          <a:p>
            <a:pPr>
              <a:buFontTx/>
              <a:buNone/>
            </a:pPr>
            <a:r>
              <a:rPr lang="en-US" altLang="zh-CN" sz="2400" b="1" dirty="0" smtClean="0"/>
              <a:t>【</a:t>
            </a:r>
            <a:r>
              <a:rPr lang="zh-CN" altLang="en-US" sz="2400" b="1" dirty="0" smtClean="0"/>
              <a:t>情</a:t>
            </a:r>
            <a:r>
              <a:rPr lang="en-US" altLang="zh-CN" sz="2400" b="1" dirty="0" smtClean="0"/>
              <a:t>-</a:t>
            </a:r>
            <a:r>
              <a:rPr lang="zh-CN" altLang="en-US" sz="2400" b="1" dirty="0" smtClean="0"/>
              <a:t>物（人）</a:t>
            </a:r>
            <a:r>
              <a:rPr lang="en-US" altLang="zh-CN" sz="2400" b="1" dirty="0" smtClean="0"/>
              <a:t>】</a:t>
            </a:r>
          </a:p>
          <a:p>
            <a:pPr>
              <a:buFontTx/>
              <a:buNone/>
            </a:pPr>
            <a:r>
              <a:rPr lang="zh-CN" altLang="en-US" sz="2400" b="1" dirty="0" smtClean="0"/>
              <a:t>托物言志、借物抒情、以物喻人</a:t>
            </a:r>
            <a:endParaRPr lang="en-US" altLang="zh-CN" sz="2400" b="1" dirty="0" smtClean="0"/>
          </a:p>
          <a:p>
            <a:pPr>
              <a:buFontTx/>
              <a:buNone/>
            </a:pPr>
            <a:r>
              <a:rPr lang="en-US" altLang="zh-CN" sz="2400" b="1" dirty="0" smtClean="0"/>
              <a:t>【</a:t>
            </a:r>
            <a:r>
              <a:rPr lang="zh-CN" altLang="en-US" sz="2400" b="1" dirty="0" smtClean="0"/>
              <a:t>情</a:t>
            </a:r>
            <a:r>
              <a:rPr lang="en-US" altLang="zh-CN" sz="2400" b="1" dirty="0" smtClean="0"/>
              <a:t>-</a:t>
            </a:r>
            <a:r>
              <a:rPr lang="zh-CN" altLang="en-US" sz="2400" b="1" dirty="0" smtClean="0"/>
              <a:t>事（人）</a:t>
            </a:r>
            <a:r>
              <a:rPr lang="en-US" altLang="zh-CN" sz="2400" b="1" dirty="0" smtClean="0"/>
              <a:t>】</a:t>
            </a:r>
          </a:p>
          <a:p>
            <a:pPr>
              <a:buFontTx/>
              <a:buNone/>
            </a:pP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借古讽今     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用典    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借事抒情（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如唐代张籍的</a:t>
            </a:r>
            <a:r>
              <a:rPr lang="en-US" altLang="zh-CN" sz="2400" b="1" dirty="0" smtClean="0"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秋思</a:t>
            </a:r>
            <a:r>
              <a:rPr lang="en-US" altLang="zh-CN" sz="2400" b="1" dirty="0" smtClean="0">
                <a:latin typeface="华文楷体" pitchFamily="2" charset="-122"/>
                <a:ea typeface="华文楷体" pitchFamily="2" charset="-122"/>
              </a:rPr>
              <a:t>》 “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洛阳城里见秋风，欲作家书意万重。复恐匆匆说不尽，行人临发又开封。”借助寄家书时的思想活动和行动细节，非常真切细腻地表达了作客他乡的人对人的深切思念）</a:t>
            </a:r>
          </a:p>
          <a:p>
            <a:endParaRPr lang="en-US" altLang="zh-CN" sz="2800" b="1" dirty="0" smtClean="0">
              <a:solidFill>
                <a:srgbClr val="0000CC"/>
              </a:solidFill>
            </a:endParaRPr>
          </a:p>
          <a:p>
            <a:endParaRPr lang="zh-CN" alt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汉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无名氏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上邪</a:t>
            </a:r>
            <a:r>
              <a:rPr lang="en-US" altLang="zh-CN" b="1" dirty="0" smtClean="0"/>
              <a:t>》</a:t>
            </a:r>
          </a:p>
          <a:p>
            <a:pPr>
              <a:buNone/>
            </a:pPr>
            <a:r>
              <a:rPr lang="zh-CN" altLang="en-US" b="1" dirty="0" smtClean="0"/>
              <a:t>上邪</a:t>
            </a:r>
            <a:r>
              <a:rPr lang="en-US" dirty="0" smtClean="0"/>
              <a:t>（</a:t>
            </a:r>
            <a:r>
              <a:rPr lang="en-US" dirty="0" err="1" smtClean="0"/>
              <a:t>yé</a:t>
            </a:r>
            <a:r>
              <a:rPr lang="en-US" dirty="0" smtClean="0"/>
              <a:t>）</a:t>
            </a:r>
            <a:endParaRPr lang="zh-CN" altLang="en-US" b="1" dirty="0" smtClean="0"/>
          </a:p>
          <a:p>
            <a:pPr>
              <a:buNone/>
            </a:pPr>
            <a:r>
              <a:rPr lang="zh-CN" altLang="en-US" b="1" dirty="0" smtClean="0"/>
              <a:t>我欲与君相知，</a:t>
            </a:r>
          </a:p>
          <a:p>
            <a:pPr>
              <a:buNone/>
            </a:pPr>
            <a:r>
              <a:rPr lang="zh-CN" altLang="en-US" b="1" dirty="0" smtClean="0"/>
              <a:t>长命无绝衰。</a:t>
            </a:r>
          </a:p>
          <a:p>
            <a:pPr>
              <a:buNone/>
            </a:pPr>
            <a:r>
              <a:rPr lang="zh-CN" altLang="en-US" b="1" dirty="0" smtClean="0"/>
              <a:t>山无陵，</a:t>
            </a:r>
          </a:p>
          <a:p>
            <a:pPr>
              <a:buNone/>
            </a:pPr>
            <a:r>
              <a:rPr lang="zh-CN" altLang="en-US" b="1" dirty="0" smtClean="0"/>
              <a:t>江水为竭。</a:t>
            </a:r>
          </a:p>
          <a:p>
            <a:pPr>
              <a:buNone/>
            </a:pPr>
            <a:r>
              <a:rPr lang="zh-CN" altLang="en-US" b="1" dirty="0" smtClean="0"/>
              <a:t>冬雷震震，</a:t>
            </a:r>
          </a:p>
          <a:p>
            <a:pPr>
              <a:buNone/>
            </a:pPr>
            <a:r>
              <a:rPr lang="zh-CN" altLang="en-US" b="1" dirty="0" smtClean="0"/>
              <a:t>夏雨</a:t>
            </a:r>
            <a:r>
              <a:rPr lang="en-US" dirty="0" smtClean="0"/>
              <a:t>（</a:t>
            </a:r>
            <a:r>
              <a:rPr lang="en-US" dirty="0" err="1" smtClean="0"/>
              <a:t>yù</a:t>
            </a:r>
            <a:r>
              <a:rPr lang="en-US" dirty="0" smtClean="0"/>
              <a:t>）</a:t>
            </a:r>
            <a:r>
              <a:rPr lang="zh-CN" altLang="en-US" b="1" dirty="0" smtClean="0"/>
              <a:t>雪。</a:t>
            </a:r>
          </a:p>
          <a:p>
            <a:pPr>
              <a:buNone/>
            </a:pPr>
            <a:r>
              <a:rPr lang="zh-CN" altLang="en-US" b="1" dirty="0" smtClean="0"/>
              <a:t>天地合，</a:t>
            </a:r>
          </a:p>
          <a:p>
            <a:pPr>
              <a:buNone/>
            </a:pPr>
            <a:r>
              <a:rPr lang="zh-CN" altLang="en-US" b="1" dirty="0" smtClean="0"/>
              <a:t>乃敢与君绝。</a:t>
            </a:r>
          </a:p>
          <a:p>
            <a:pPr>
              <a:buNone/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魏晋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曹植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洛神赋</a:t>
            </a:r>
            <a:r>
              <a:rPr lang="en-US" altLang="zh-CN" b="1" dirty="0" smtClean="0"/>
              <a:t>》</a:t>
            </a:r>
          </a:p>
          <a:p>
            <a:pPr>
              <a:buNone/>
            </a:pPr>
            <a:r>
              <a:rPr lang="zh-CN" altLang="en-US" b="1" dirty="0" smtClean="0"/>
              <a:t>其形也，翩若惊鸿，婉若游龙</a:t>
            </a:r>
          </a:p>
          <a:p>
            <a:pPr>
              <a:buNone/>
            </a:pPr>
            <a:r>
              <a:rPr lang="zh-CN" altLang="en-US" b="1" dirty="0" smtClean="0"/>
              <a:t>荣耀秋菊，华茂春松。</a:t>
            </a:r>
          </a:p>
          <a:p>
            <a:pPr>
              <a:buNone/>
            </a:pPr>
            <a:r>
              <a:rPr lang="zh-CN" altLang="en-US" b="1" dirty="0" smtClean="0"/>
              <a:t>仿佛兮若青云之蔽日。</a:t>
            </a:r>
          </a:p>
          <a:p>
            <a:pPr>
              <a:buNone/>
            </a:pPr>
            <a:r>
              <a:rPr lang="zh-CN" altLang="en-US" b="1" dirty="0" smtClean="0"/>
              <a:t>飘摇兮若流风之回雪。</a:t>
            </a: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43174" y="2143116"/>
            <a:ext cx="578647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南朝刘勰：“观其结体散文，</a:t>
            </a:r>
            <a:r>
              <a:rPr lang="zh-CN" altLang="en-US" sz="2800" b="1" dirty="0" smtClean="0">
                <a:solidFill>
                  <a:srgbClr val="000099"/>
                </a:solidFill>
                <a:latin typeface="华文楷体" pitchFamily="2" charset="-122"/>
                <a:ea typeface="华文楷体" pitchFamily="2" charset="-122"/>
              </a:rPr>
              <a:t>直而不野，婉转附物，怊</a:t>
            </a:r>
            <a:r>
              <a:rPr lang="en-US" altLang="zh-CN" sz="2800" dirty="0" err="1" smtClean="0"/>
              <a:t>chāo</a:t>
            </a:r>
            <a:r>
              <a:rPr lang="zh-CN" altLang="en-US" sz="2800" b="1" dirty="0" smtClean="0">
                <a:solidFill>
                  <a:srgbClr val="000099"/>
                </a:solidFill>
                <a:latin typeface="华文楷体" pitchFamily="2" charset="-122"/>
                <a:ea typeface="华文楷体" pitchFamily="2" charset="-122"/>
              </a:rPr>
              <a:t>怅切情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，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实五言之冠冕也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。”（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文心雕龙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·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明诗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》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怊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: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悲伤；失意）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b="1" dirty="0" smtClean="0"/>
              <a:t>盈盈一水间，脉脉不得语。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迢迢牵牛星</a:t>
            </a:r>
            <a:r>
              <a:rPr lang="en-US" altLang="zh-CN" b="1" dirty="0" smtClean="0"/>
              <a:t>》</a:t>
            </a:r>
          </a:p>
          <a:p>
            <a:pPr>
              <a:buNone/>
            </a:pPr>
            <a:r>
              <a:rPr lang="zh-CN" altLang="en-US" b="1" dirty="0" smtClean="0"/>
              <a:t>行行</a:t>
            </a:r>
            <a:r>
              <a:rPr lang="en-US" altLang="zh-CN" dirty="0" err="1" smtClean="0"/>
              <a:t>xíng</a:t>
            </a:r>
            <a:r>
              <a:rPr lang="zh-CN" altLang="en-US" b="1" dirty="0" smtClean="0"/>
              <a:t>重</a:t>
            </a:r>
            <a:r>
              <a:rPr lang="en-US" altLang="zh-CN" dirty="0" smtClean="0"/>
              <a:t> </a:t>
            </a:r>
            <a:r>
              <a:rPr lang="en-US" altLang="zh-CN" dirty="0" err="1" smtClean="0"/>
              <a:t>chóng</a:t>
            </a:r>
            <a:r>
              <a:rPr lang="zh-CN" altLang="en-US" b="1" dirty="0" smtClean="0"/>
              <a:t>行行</a:t>
            </a:r>
            <a:r>
              <a:rPr lang="zh-CN" altLang="en-US" b="1" dirty="0" smtClean="0"/>
              <a:t>，与君生别离。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行行重行行</a:t>
            </a:r>
            <a:r>
              <a:rPr lang="en-US" altLang="zh-CN" b="1" dirty="0" smtClean="0"/>
              <a:t>》</a:t>
            </a:r>
          </a:p>
          <a:p>
            <a:pPr>
              <a:buNone/>
            </a:pPr>
            <a:r>
              <a:rPr lang="zh-CN" altLang="en-US" b="1" dirty="0" smtClean="0"/>
              <a:t>青青陵上柏，磊磊涧中石。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驱车上东门</a:t>
            </a:r>
            <a:r>
              <a:rPr lang="en-US" altLang="zh-CN" b="1" dirty="0" smtClean="0"/>
              <a:t>》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6000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b="1" dirty="0" smtClean="0"/>
              <a:t>叶嘉莹赏析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古诗十九首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：死别往往是一恸而绝，而生离则是在你的有生之年永远要悬念，要悲哀。</a:t>
            </a:r>
          </a:p>
          <a:p>
            <a:pPr>
              <a:buNone/>
            </a:pP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“生别离”的诗句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我住长江头，君住长江尾。日日思君不见君，共饮长江水。</a:t>
            </a:r>
          </a:p>
          <a:p>
            <a:pPr>
              <a:buNone/>
            </a:pPr>
            <a:r>
              <a:rPr lang="zh-CN" altLang="en-US" b="1" dirty="0" smtClean="0"/>
              <a:t>欲寄彩笺兼尺素，山长水阔知何处。</a:t>
            </a:r>
          </a:p>
          <a:p>
            <a:pPr>
              <a:buNone/>
            </a:pPr>
            <a:r>
              <a:rPr lang="zh-CN" altLang="en-US" b="1" dirty="0" smtClean="0"/>
              <a:t>盈盈一水间，脉脉不得语。</a:t>
            </a:r>
          </a:p>
          <a:p>
            <a:pPr>
              <a:buNone/>
            </a:pPr>
            <a:r>
              <a:rPr lang="zh-CN" altLang="en-US" b="1" dirty="0" smtClean="0"/>
              <a:t>从别后，忆相逢，几回魂梦与君同？</a:t>
            </a:r>
          </a:p>
          <a:p>
            <a:pPr>
              <a:buNone/>
            </a:pPr>
            <a:r>
              <a:rPr lang="zh-CN" altLang="en-US" b="1" dirty="0" smtClean="0"/>
              <a:t>衣带渐宽终不悔，为伊消得人憔悴。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686320"/>
          </a:xfrm>
        </p:spPr>
        <p:txBody>
          <a:bodyPr/>
          <a:lstStyle/>
          <a:p>
            <a:pPr>
              <a:buNone/>
            </a:pPr>
            <a:r>
              <a:rPr lang="zh-CN" altLang="en-US" b="1" dirty="0" smtClean="0"/>
              <a:t>人生天地间，忽如远行客。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青青陵上柏</a:t>
            </a:r>
            <a:r>
              <a:rPr lang="en-US" altLang="zh-CN" b="1" dirty="0" smtClean="0"/>
              <a:t>》</a:t>
            </a:r>
          </a:p>
          <a:p>
            <a:pPr>
              <a:buNone/>
            </a:pPr>
            <a:r>
              <a:rPr lang="zh-CN" altLang="en-US" b="1" dirty="0" smtClean="0"/>
              <a:t>生年不满百，常怀千岁忧。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生年不满百</a:t>
            </a:r>
            <a:r>
              <a:rPr lang="en-US" altLang="zh-CN" b="1" dirty="0" smtClean="0"/>
              <a:t>》</a:t>
            </a:r>
          </a:p>
          <a:p>
            <a:pPr>
              <a:buNone/>
            </a:pPr>
            <a:r>
              <a:rPr lang="zh-CN" altLang="en-US" b="1" dirty="0" smtClean="0"/>
              <a:t>人生寄一世，奄忽若飙尘。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今日良宴会</a:t>
            </a:r>
            <a:r>
              <a:rPr lang="en-US" altLang="zh-CN" b="1" dirty="0" smtClean="0"/>
              <a:t>》</a:t>
            </a:r>
          </a:p>
          <a:p>
            <a:pPr>
              <a:buNone/>
            </a:pP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刘亮程：当家园废失，我知道所有回家的脚步都已踏踏实实地迈上了虚无之途。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今生今世的证据</a:t>
            </a:r>
            <a:r>
              <a:rPr lang="en-US" altLang="zh-CN" b="1" dirty="0" smtClean="0"/>
              <a:t>》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288</TotalTime>
  <Words>953</Words>
  <Application>Microsoft Office PowerPoint</Application>
  <PresentationFormat>全屏显示(4:3)</PresentationFormat>
  <Paragraphs>75</Paragraphs>
  <Slides>10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暗香扑面</vt:lpstr>
      <vt:lpstr>幻灯片 1</vt:lpstr>
      <vt:lpstr>涉江采芙蓉</vt:lpstr>
      <vt:lpstr>幻灯片 3</vt:lpstr>
      <vt:lpstr>说说这些歌词运用何种方式表达情感？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huangdapeng</dc:creator>
  <cp:lastModifiedBy>john</cp:lastModifiedBy>
  <cp:revision>28</cp:revision>
  <dcterms:created xsi:type="dcterms:W3CDTF">2019-09-15T07:56:03Z</dcterms:created>
  <dcterms:modified xsi:type="dcterms:W3CDTF">2019-09-26T05:53:32Z</dcterms:modified>
</cp:coreProperties>
</file>