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61" r:id="rId3"/>
    <p:sldId id="262" r:id="rId4"/>
    <p:sldId id="260" r:id="rId5"/>
    <p:sldId id="263" r:id="rId6"/>
    <p:sldId id="264" r:id="rId7"/>
    <p:sldId id="256" r:id="rId8"/>
    <p:sldId id="257" r:id="rId9"/>
    <p:sldId id="258" r:id="rId10"/>
    <p:sldId id="259" r:id="rId11"/>
    <p:sldId id="265" r:id="rId12"/>
    <p:sldId id="266" r:id="rId13"/>
  </p:sldIdLst>
  <p:sldSz cx="9144000" cy="6858000" type="screen4x3"/>
  <p:notesSz cx="6858000" cy="9144000"/>
  <p:defaultTextStyle>
    <a:defPPr>
      <a:defRPr lang="zh-CN"/>
    </a:defPPr>
    <a:lvl1pPr algn="l" rtl="0" fontAlgn="base">
      <a:spcBef>
        <a:spcPct val="0"/>
      </a:spcBef>
      <a:spcAft>
        <a:spcPct val="0"/>
      </a:spcAft>
      <a:defRPr sz="4000" b="1"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4000" b="1"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4000" b="1"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4000" b="1"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4000" b="1"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4000" b="1"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4000" b="1"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4000" b="1"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4000" b="1"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00"/>
    <a:srgbClr val="FFFF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03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40D4A1-BC80-48FE-90B3-EAA34EB823B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284E82-E53B-4A50-927D-2EED8756C94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8D284E82-E53B-4A50-927D-2EED8756C945}"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AA1ACF2F-0FA7-419F-B3C0-CCD5FEC4DD62}" type="slidenum">
              <a:rPr lang="en-US"/>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0F0A342D-0EA7-49EA-850A-507456ED4886}" type="slidenum">
              <a:rPr lang="en-US"/>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3CCCCF49-51AC-4C2F-A1A2-49AEBC74670A}" type="slidenum">
              <a:rPr lang="en-US"/>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85640217-9FA6-4775-B0DC-E9AA781C9F22}" type="slidenum">
              <a:rPr lang="en-US"/>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7D9D47A2-31A6-4F81-8B87-172A7F35CABA}" type="slidenum">
              <a:rPr lang="en-US"/>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6335AE58-C4A0-4A2C-A14F-CCE470C8B53D}" type="slidenum">
              <a:rPr lang="en-US"/>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p>
        </p:txBody>
      </p:sp>
      <p:sp>
        <p:nvSpPr>
          <p:cNvPr id="8" name="页脚占位符 7"/>
          <p:cNvSpPr>
            <a:spLocks noGrp="1"/>
          </p:cNvSpPr>
          <p:nvPr>
            <p:ph type="ftr" sz="quarter" idx="11"/>
          </p:nvPr>
        </p:nvSpPr>
        <p:spPr/>
        <p:txBody>
          <a:bodyPr/>
          <a:lstStyle>
            <a:lvl1pPr>
              <a:defRPr/>
            </a:lvl1pPr>
          </a:lstStyle>
          <a:p>
            <a:endParaRPr lang="en-US"/>
          </a:p>
        </p:txBody>
      </p:sp>
      <p:sp>
        <p:nvSpPr>
          <p:cNvPr id="9" name="灯片编号占位符 8"/>
          <p:cNvSpPr>
            <a:spLocks noGrp="1"/>
          </p:cNvSpPr>
          <p:nvPr>
            <p:ph type="sldNum" sz="quarter" idx="12"/>
          </p:nvPr>
        </p:nvSpPr>
        <p:spPr/>
        <p:txBody>
          <a:bodyPr/>
          <a:lstStyle>
            <a:lvl1pPr>
              <a:defRPr/>
            </a:lvl1pPr>
          </a:lstStyle>
          <a:p>
            <a:fld id="{850B40DD-21BF-41B7-874E-A4C1DD0E92D0}" type="slidenum">
              <a:rPr lang="en-US"/>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p>
        </p:txBody>
      </p:sp>
      <p:sp>
        <p:nvSpPr>
          <p:cNvPr id="4" name="页脚占位符 3"/>
          <p:cNvSpPr>
            <a:spLocks noGrp="1"/>
          </p:cNvSpPr>
          <p:nvPr>
            <p:ph type="ftr" sz="quarter" idx="11"/>
          </p:nvPr>
        </p:nvSpPr>
        <p:spPr/>
        <p:txBody>
          <a:bodyPr/>
          <a:lstStyle>
            <a:lvl1pPr>
              <a:defRPr/>
            </a:lvl1pPr>
          </a:lstStyle>
          <a:p>
            <a:endParaRPr lang="en-US"/>
          </a:p>
        </p:txBody>
      </p:sp>
      <p:sp>
        <p:nvSpPr>
          <p:cNvPr id="5" name="灯片编号占位符 4"/>
          <p:cNvSpPr>
            <a:spLocks noGrp="1"/>
          </p:cNvSpPr>
          <p:nvPr>
            <p:ph type="sldNum" sz="quarter" idx="12"/>
          </p:nvPr>
        </p:nvSpPr>
        <p:spPr/>
        <p:txBody>
          <a:bodyPr/>
          <a:lstStyle>
            <a:lvl1pPr>
              <a:defRPr/>
            </a:lvl1pPr>
          </a:lstStyle>
          <a:p>
            <a:fld id="{AA4943FA-2B34-40CF-9858-46F106B5272F}" type="slidenum">
              <a:rPr lang="en-US"/>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p>
        </p:txBody>
      </p:sp>
      <p:sp>
        <p:nvSpPr>
          <p:cNvPr id="3" name="页脚占位符 2"/>
          <p:cNvSpPr>
            <a:spLocks noGrp="1"/>
          </p:cNvSpPr>
          <p:nvPr>
            <p:ph type="ftr" sz="quarter" idx="11"/>
          </p:nvPr>
        </p:nvSpPr>
        <p:spPr/>
        <p:txBody>
          <a:bodyPr/>
          <a:lstStyle>
            <a:lvl1pPr>
              <a:defRPr/>
            </a:lvl1pPr>
          </a:lstStyle>
          <a:p>
            <a:endParaRPr lang="en-US"/>
          </a:p>
        </p:txBody>
      </p:sp>
      <p:sp>
        <p:nvSpPr>
          <p:cNvPr id="4" name="灯片编号占位符 3"/>
          <p:cNvSpPr>
            <a:spLocks noGrp="1"/>
          </p:cNvSpPr>
          <p:nvPr>
            <p:ph type="sldNum" sz="quarter" idx="12"/>
          </p:nvPr>
        </p:nvSpPr>
        <p:spPr/>
        <p:txBody>
          <a:bodyPr/>
          <a:lstStyle>
            <a:lvl1pPr>
              <a:defRPr/>
            </a:lvl1pPr>
          </a:lstStyle>
          <a:p>
            <a:fld id="{D690844A-3269-476B-B212-C81B46E771CD}" type="slidenum">
              <a:rPr lang="en-US"/>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ADF9B46B-538A-4AFF-881E-B8F83859F2AD}" type="slidenum">
              <a:rPr lang="en-US"/>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EA735AD5-6269-45E5-876F-BFEA9CC79903}" type="slidenum">
              <a:rPr lang="en-US"/>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p:spPr>
        <p:txBody>
          <a:bodyPr vert="horz" wrap="square" lIns="91440" tIns="45720" rIns="91440" bIns="45720" numCol="1" anchor="t" anchorCtr="0" compatLnSpc="1"/>
          <a:lstStyle>
            <a:lvl1pPr>
              <a:defRPr sz="1400" b="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a:defRPr sz="1400" b="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p:spPr>
        <p:txBody>
          <a:bodyPr vert="horz" wrap="square" lIns="91440" tIns="45720" rIns="91440" bIns="45720" numCol="1" anchor="t" anchorCtr="0" compatLnSpc="1"/>
          <a:lstStyle>
            <a:lvl1pPr algn="r">
              <a:defRPr sz="1400" b="0"/>
            </a:lvl1pPr>
          </a:lstStyle>
          <a:p>
            <a:fld id="{6F02FC1B-80E8-4418-BB23-0532F5ED7BB3}" type="slidenum">
              <a:rPr lang="en-US"/>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slide" Target="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9632" y="2276872"/>
            <a:ext cx="8064896" cy="1323439"/>
          </a:xfrm>
          <a:prstGeom prst="rect">
            <a:avLst/>
          </a:prstGeom>
          <a:noFill/>
        </p:spPr>
        <p:txBody>
          <a:bodyPr wrap="square" rtlCol="0">
            <a:spAutoFit/>
          </a:bodyPr>
          <a:lstStyle/>
          <a:p>
            <a:r>
              <a:rPr lang="zh-CN" altLang="en-US" dirty="0">
                <a:solidFill>
                  <a:srgbClr val="FF0000"/>
                </a:solidFill>
              </a:rPr>
              <a:t>墓志铭类文言文复习</a:t>
            </a:r>
            <a:endParaRPr lang="zh-CN" altLang="en-US" dirty="0">
              <a:solidFill>
                <a:srgbClr val="FF0000"/>
              </a:solidFill>
            </a:endParaRPr>
          </a:p>
          <a:p>
            <a:endParaRPr lang="zh-CN"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76672"/>
            <a:ext cx="8820472" cy="4401205"/>
          </a:xfrm>
          <a:prstGeom prst="rect">
            <a:avLst/>
          </a:prstGeom>
          <a:noFill/>
        </p:spPr>
        <p:txBody>
          <a:bodyPr wrap="square" rtlCol="0">
            <a:spAutoFit/>
          </a:bodyPr>
          <a:lstStyle/>
          <a:p>
            <a:r>
              <a:rPr lang="en-US" altLang="zh-CN" sz="2800" b="0" dirty="0" smtClean="0"/>
              <a:t>84 </a:t>
            </a:r>
            <a:r>
              <a:rPr lang="zh-CN" altLang="en-US" sz="2800" b="0" dirty="0" smtClean="0"/>
              <a:t>徒</a:t>
            </a:r>
            <a:endParaRPr lang="en-US" altLang="zh-CN" sz="2800" b="0" dirty="0" smtClean="0"/>
          </a:p>
          <a:p>
            <a:r>
              <a:rPr lang="zh-CN" altLang="en-US" sz="2800" b="0" dirty="0" smtClean="0"/>
              <a:t>郯</a:t>
            </a:r>
            <a:r>
              <a:rPr lang="zh-CN" altLang="en-US" sz="2800" b="0" dirty="0"/>
              <a:t>子之</a:t>
            </a:r>
            <a:r>
              <a:rPr lang="zh-CN" altLang="en-US" sz="2800" b="0" dirty="0">
                <a:solidFill>
                  <a:srgbClr val="FF0000"/>
                </a:solidFill>
              </a:rPr>
              <a:t>徒</a:t>
            </a:r>
            <a:r>
              <a:rPr lang="zh-CN" altLang="en-US" sz="2800" b="0" dirty="0" smtClean="0"/>
              <a:t>。</a:t>
            </a:r>
            <a:r>
              <a:rPr lang="en-US" altLang="zh-CN" sz="2800" b="0" dirty="0" smtClean="0"/>
              <a:t> </a:t>
            </a:r>
            <a:endParaRPr lang="zh-CN" altLang="en-US" sz="2800" b="0" dirty="0"/>
          </a:p>
          <a:p>
            <a:r>
              <a:rPr lang="zh-CN" altLang="en-US" sz="2800" b="0" dirty="0" smtClean="0"/>
              <a:t>日</a:t>
            </a:r>
            <a:r>
              <a:rPr lang="zh-CN" altLang="en-US" sz="2800" b="0" dirty="0"/>
              <a:t>与其</a:t>
            </a:r>
            <a:r>
              <a:rPr lang="zh-CN" altLang="en-US" sz="2800" b="0" dirty="0">
                <a:solidFill>
                  <a:srgbClr val="FF0000"/>
                </a:solidFill>
              </a:rPr>
              <a:t>徒</a:t>
            </a:r>
            <a:r>
              <a:rPr lang="zh-CN" altLang="en-US" sz="2800" b="0" dirty="0"/>
              <a:t>上高山。</a:t>
            </a:r>
            <a:r>
              <a:rPr lang="en-US" altLang="zh-CN" sz="2800" b="0" dirty="0"/>
              <a:t>(《</a:t>
            </a:r>
            <a:r>
              <a:rPr lang="zh-CN" altLang="en-US" sz="2800" b="0" dirty="0"/>
              <a:t>始得西山宴游记</a:t>
            </a:r>
            <a:r>
              <a:rPr lang="en-US" altLang="zh-CN" sz="2800" b="0" dirty="0"/>
              <a:t>》)</a:t>
            </a:r>
            <a:endParaRPr lang="zh-CN" altLang="en-US" sz="2800" b="0" dirty="0"/>
          </a:p>
          <a:p>
            <a:r>
              <a:rPr lang="zh-CN" altLang="en-US" sz="2800" b="0" dirty="0" smtClean="0"/>
              <a:t>视</a:t>
            </a:r>
            <a:r>
              <a:rPr lang="zh-CN" altLang="en-US" sz="2800" b="0" dirty="0">
                <a:solidFill>
                  <a:srgbClr val="FF0000"/>
                </a:solidFill>
              </a:rPr>
              <a:t>徒</a:t>
            </a:r>
            <a:r>
              <a:rPr lang="zh-CN" altLang="en-US" sz="2800" b="0" dirty="0"/>
              <a:t>隶则心惕息。</a:t>
            </a:r>
            <a:r>
              <a:rPr lang="en-US" altLang="zh-CN" sz="2800" b="0" dirty="0"/>
              <a:t>(《</a:t>
            </a:r>
            <a:r>
              <a:rPr lang="zh-CN" altLang="en-US" sz="2800" b="0" dirty="0"/>
              <a:t>报任安书</a:t>
            </a:r>
            <a:r>
              <a:rPr lang="en-US" altLang="zh-CN" sz="2800" b="0" dirty="0"/>
              <a:t>》)</a:t>
            </a:r>
            <a:endParaRPr lang="zh-CN" altLang="en-US" sz="2800" b="0" dirty="0"/>
          </a:p>
          <a:p>
            <a:r>
              <a:rPr lang="zh-CN" altLang="en-US" sz="2800" b="0" dirty="0" smtClean="0"/>
              <a:t>氓</a:t>
            </a:r>
            <a:r>
              <a:rPr lang="zh-CN" altLang="en-US" sz="2800" b="0" dirty="0"/>
              <a:t>隶之人</a:t>
            </a:r>
            <a:r>
              <a:rPr lang="en-US" altLang="zh-CN" sz="2800" b="0" dirty="0"/>
              <a:t>,</a:t>
            </a:r>
            <a:r>
              <a:rPr lang="zh-CN" altLang="en-US" sz="2800" b="0" dirty="0"/>
              <a:t>而迁徙之</a:t>
            </a:r>
            <a:r>
              <a:rPr lang="zh-CN" altLang="en-US" sz="2800" b="0" dirty="0">
                <a:solidFill>
                  <a:srgbClr val="FF0000"/>
                </a:solidFill>
              </a:rPr>
              <a:t>徒</a:t>
            </a:r>
            <a:r>
              <a:rPr lang="zh-CN" altLang="en-US" sz="2800" b="0" dirty="0"/>
              <a:t>也。</a:t>
            </a:r>
            <a:r>
              <a:rPr lang="en-US" altLang="zh-CN" sz="2800" b="0" dirty="0"/>
              <a:t>(《</a:t>
            </a:r>
            <a:r>
              <a:rPr lang="zh-CN" altLang="en-US" sz="2800" b="0" dirty="0"/>
              <a:t>过秦论</a:t>
            </a:r>
            <a:r>
              <a:rPr lang="en-US" altLang="zh-CN" sz="2800" b="0" dirty="0"/>
              <a:t>》)</a:t>
            </a:r>
            <a:endParaRPr lang="zh-CN" altLang="en-US" sz="2800" b="0" dirty="0"/>
          </a:p>
          <a:p>
            <a:r>
              <a:rPr lang="zh-CN" altLang="en-US" sz="2800" b="0" dirty="0" smtClean="0"/>
              <a:t>哀</a:t>
            </a:r>
            <a:r>
              <a:rPr lang="zh-CN" altLang="en-US" sz="2800" b="0" dirty="0"/>
              <a:t>斯墓之</a:t>
            </a:r>
            <a:r>
              <a:rPr lang="zh-CN" altLang="en-US" sz="2800" b="0" dirty="0">
                <a:solidFill>
                  <a:srgbClr val="FF0000"/>
                </a:solidFill>
              </a:rPr>
              <a:t>徒</a:t>
            </a:r>
            <a:r>
              <a:rPr lang="zh-CN" altLang="en-US" sz="2800" b="0" dirty="0"/>
              <a:t>有其石也</a:t>
            </a:r>
            <a:r>
              <a:rPr lang="zh-CN" altLang="en-US" sz="2800" b="0" dirty="0" smtClean="0"/>
              <a:t>。</a:t>
            </a:r>
            <a:r>
              <a:rPr lang="en-US" altLang="zh-CN" sz="2800" b="0" dirty="0" smtClean="0"/>
              <a:t> </a:t>
            </a:r>
            <a:endParaRPr lang="en-US" altLang="zh-CN" sz="2800" b="0" dirty="0" smtClean="0"/>
          </a:p>
          <a:p>
            <a:r>
              <a:rPr lang="zh-CN" altLang="en-US" sz="2800" b="0" dirty="0" smtClean="0"/>
              <a:t>臣</a:t>
            </a:r>
            <a:r>
              <a:rPr lang="zh-CN" altLang="en-US" sz="2800" b="0" dirty="0"/>
              <a:t>所以去亲戚而事君者</a:t>
            </a:r>
            <a:r>
              <a:rPr lang="en-US" altLang="zh-CN" sz="2800" b="0" dirty="0"/>
              <a:t>,</a:t>
            </a:r>
            <a:r>
              <a:rPr lang="zh-CN" altLang="en-US" sz="2800" b="0" dirty="0">
                <a:solidFill>
                  <a:srgbClr val="FF0000"/>
                </a:solidFill>
              </a:rPr>
              <a:t>徒</a:t>
            </a:r>
            <a:r>
              <a:rPr lang="zh-CN" altLang="en-US" sz="2800" b="0" dirty="0"/>
              <a:t>慕君之高义</a:t>
            </a:r>
            <a:r>
              <a:rPr lang="zh-CN" altLang="en-US" sz="2800" b="0" dirty="0" smtClean="0"/>
              <a:t>也</a:t>
            </a:r>
            <a:endParaRPr lang="en-US" altLang="zh-CN" sz="2800" b="0" dirty="0" smtClean="0"/>
          </a:p>
          <a:p>
            <a:r>
              <a:rPr lang="zh-CN" altLang="en-US" sz="2800" b="0" dirty="0"/>
              <a:t>信乃谋与家臣夜诈诏赦诸官</a:t>
            </a:r>
            <a:r>
              <a:rPr lang="zh-CN" altLang="en-US" sz="2800" b="0" dirty="0">
                <a:solidFill>
                  <a:srgbClr val="FF0000"/>
                </a:solidFill>
              </a:rPr>
              <a:t>徒</a:t>
            </a:r>
            <a:r>
              <a:rPr lang="zh-CN" altLang="en-US" sz="2800" b="0" dirty="0" smtClean="0"/>
              <a:t>奴    </a:t>
            </a:r>
            <a:r>
              <a:rPr lang="en-US" altLang="zh-CN" sz="2800" b="0" dirty="0" smtClean="0"/>
              <a:t>《</a:t>
            </a:r>
            <a:r>
              <a:rPr lang="zh-CN" altLang="en-US" sz="2800" b="0" dirty="0" smtClean="0"/>
              <a:t>淮阴侯列传</a:t>
            </a:r>
            <a:r>
              <a:rPr lang="en-US" altLang="zh-CN" sz="2800" b="0" dirty="0" smtClean="0"/>
              <a:t>》</a:t>
            </a:r>
            <a:endParaRPr lang="en-US" altLang="zh-CN" sz="2800" b="0" dirty="0" smtClean="0"/>
          </a:p>
          <a:p>
            <a:r>
              <a:rPr lang="zh-CN" altLang="en-US" sz="2800" b="0" dirty="0"/>
              <a:t>少壮不努力，老大</a:t>
            </a:r>
            <a:r>
              <a:rPr lang="zh-CN" altLang="en-US" sz="2800" b="0" dirty="0">
                <a:solidFill>
                  <a:srgbClr val="FF0000"/>
                </a:solidFill>
              </a:rPr>
              <a:t>徒</a:t>
            </a:r>
            <a:r>
              <a:rPr lang="zh-CN" altLang="en-US" sz="2800" b="0" dirty="0"/>
              <a:t>伤</a:t>
            </a:r>
            <a:r>
              <a:rPr lang="zh-CN" altLang="en-US" sz="2800" b="0" dirty="0" smtClean="0"/>
              <a:t>悲</a:t>
            </a:r>
            <a:endParaRPr lang="en-US" altLang="zh-CN" sz="2800" b="0" dirty="0" smtClean="0"/>
          </a:p>
          <a:p>
            <a:r>
              <a:rPr lang="zh-CN" altLang="en-US" sz="2800" b="0" dirty="0"/>
              <a:t>乌有城坏其</a:t>
            </a:r>
            <a:r>
              <a:rPr lang="zh-CN" altLang="en-US" sz="2800" b="0" dirty="0">
                <a:solidFill>
                  <a:srgbClr val="FF0000"/>
                </a:solidFill>
              </a:rPr>
              <a:t>徒</a:t>
            </a:r>
            <a:r>
              <a:rPr lang="zh-CN" altLang="en-US" sz="2800" b="0" dirty="0"/>
              <a:t>俱死，独蒙愧耻求活</a:t>
            </a:r>
            <a:r>
              <a:rPr lang="zh-CN" altLang="en-US" sz="2800" b="0" dirty="0" smtClean="0"/>
              <a:t>？</a:t>
            </a:r>
            <a:r>
              <a:rPr lang="en-US" altLang="zh-CN" sz="2800" b="0" dirty="0" smtClean="0"/>
              <a:t>《</a:t>
            </a:r>
            <a:r>
              <a:rPr lang="zh-CN" altLang="en-US" sz="2800" b="0" dirty="0"/>
              <a:t>张中丞传后叙</a:t>
            </a:r>
            <a:r>
              <a:rPr lang="en-US" altLang="zh-CN" sz="2800" b="0" dirty="0" smtClean="0"/>
              <a:t>》</a:t>
            </a:r>
            <a:endParaRPr lang="zh-CN" altLang="en-US" sz="2800" b="0" dirty="0"/>
          </a:p>
        </p:txBody>
      </p:sp>
      <p:sp>
        <p:nvSpPr>
          <p:cNvPr id="3" name="TextBox 2"/>
          <p:cNvSpPr txBox="1"/>
          <p:nvPr/>
        </p:nvSpPr>
        <p:spPr>
          <a:xfrm>
            <a:off x="6084168" y="5229200"/>
            <a:ext cx="2376264" cy="707886"/>
          </a:xfrm>
          <a:prstGeom prst="rect">
            <a:avLst/>
          </a:prstGeom>
          <a:noFill/>
        </p:spPr>
        <p:txBody>
          <a:bodyPr wrap="square" rtlCol="0">
            <a:spAutoFit/>
          </a:bodyPr>
          <a:lstStyle/>
          <a:p>
            <a:r>
              <a:rPr lang="zh-CN" altLang="en-US" dirty="0" smtClean="0">
                <a:hlinkClick r:id="rId1" action="ppaction://hlinksldjump"/>
              </a:rPr>
              <a:t>返回</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60648"/>
            <a:ext cx="8496944" cy="5262979"/>
          </a:xfrm>
          <a:prstGeom prst="rect">
            <a:avLst/>
          </a:prstGeom>
          <a:noFill/>
        </p:spPr>
        <p:txBody>
          <a:bodyPr wrap="square" rtlCol="0">
            <a:spAutoFit/>
          </a:bodyPr>
          <a:lstStyle/>
          <a:p>
            <a:r>
              <a:rPr lang="en-US" altLang="zh-CN" sz="2800" b="0" dirty="0" smtClean="0"/>
              <a:t>113</a:t>
            </a:r>
            <a:r>
              <a:rPr lang="zh-CN" altLang="en-US" sz="2800" b="0" dirty="0" smtClean="0"/>
              <a:t>治</a:t>
            </a:r>
            <a:endParaRPr lang="en-US" altLang="zh-CN" sz="2800" b="0" dirty="0" smtClean="0"/>
          </a:p>
          <a:p>
            <a:r>
              <a:rPr lang="zh-CN" altLang="en-US" sz="2800" b="0" dirty="0" smtClean="0"/>
              <a:t>①伏</a:t>
            </a:r>
            <a:r>
              <a:rPr lang="zh-CN" altLang="en-US" sz="2800" b="0" dirty="0"/>
              <a:t>惟圣朝以孝治天下。</a:t>
            </a:r>
            <a:r>
              <a:rPr lang="en-US" altLang="zh-CN" sz="2800" b="0" dirty="0"/>
              <a:t>(《</a:t>
            </a:r>
            <a:r>
              <a:rPr lang="zh-CN" altLang="en-US" sz="2800" b="0" dirty="0"/>
              <a:t>陈情表</a:t>
            </a:r>
            <a:r>
              <a:rPr lang="en-US" altLang="zh-CN" sz="2800" b="0" dirty="0"/>
              <a:t>》)</a:t>
            </a:r>
            <a:endParaRPr lang="zh-CN" altLang="en-US" sz="2800" b="0" dirty="0"/>
          </a:p>
          <a:p>
            <a:r>
              <a:rPr lang="zh-CN" altLang="en-US" sz="2800" b="0" dirty="0" smtClean="0"/>
              <a:t>②明</a:t>
            </a:r>
            <a:r>
              <a:rPr lang="zh-CN" altLang="en-US" sz="2800" b="0" dirty="0"/>
              <a:t>于治乱</a:t>
            </a:r>
            <a:r>
              <a:rPr lang="en-US" altLang="zh-CN" sz="2800" b="0" dirty="0"/>
              <a:t>,</a:t>
            </a:r>
            <a:r>
              <a:rPr lang="zh-CN" altLang="en-US" sz="2800" b="0" dirty="0"/>
              <a:t>娴于辞令。</a:t>
            </a:r>
            <a:r>
              <a:rPr lang="en-US" altLang="zh-CN" sz="2800" b="0" dirty="0"/>
              <a:t>(《</a:t>
            </a:r>
            <a:r>
              <a:rPr lang="zh-CN" altLang="en-US" sz="2800" b="0" dirty="0"/>
              <a:t>屈原列传</a:t>
            </a:r>
            <a:r>
              <a:rPr lang="en-US" altLang="zh-CN" sz="2800" b="0" dirty="0"/>
              <a:t>》)</a:t>
            </a:r>
            <a:endParaRPr lang="zh-CN" altLang="en-US" sz="2800" b="0" dirty="0"/>
          </a:p>
          <a:p>
            <a:r>
              <a:rPr lang="zh-CN" altLang="en-US" sz="2800" b="0" dirty="0" smtClean="0"/>
              <a:t>③沉</a:t>
            </a:r>
            <a:r>
              <a:rPr lang="zh-CN" altLang="en-US" sz="2800" b="0" dirty="0"/>
              <a:t>湎不治。</a:t>
            </a:r>
            <a:r>
              <a:rPr lang="en-US" altLang="zh-CN" sz="2800" b="0" dirty="0"/>
              <a:t>(《</a:t>
            </a:r>
            <a:r>
              <a:rPr lang="zh-CN" altLang="en-US" sz="2800" b="0" dirty="0"/>
              <a:t>滑稽列传</a:t>
            </a:r>
            <a:r>
              <a:rPr lang="en-US" altLang="zh-CN" sz="2800" b="0" dirty="0"/>
              <a:t>》)</a:t>
            </a:r>
            <a:endParaRPr lang="zh-CN" altLang="en-US" sz="2800" b="0" dirty="0"/>
          </a:p>
          <a:p>
            <a:r>
              <a:rPr lang="zh-CN" altLang="en-US" sz="2800" b="0" dirty="0" smtClean="0"/>
              <a:t>④又</a:t>
            </a:r>
            <a:r>
              <a:rPr lang="zh-CN" altLang="en-US" sz="2800" b="0" dirty="0"/>
              <a:t>不能治生商贾。</a:t>
            </a:r>
            <a:r>
              <a:rPr lang="en-US" altLang="zh-CN" sz="2800" b="0" dirty="0"/>
              <a:t>(《</a:t>
            </a:r>
            <a:r>
              <a:rPr lang="zh-CN" altLang="en-US" sz="2800" b="0" dirty="0"/>
              <a:t>淮阴侯列传</a:t>
            </a:r>
            <a:r>
              <a:rPr lang="en-US" altLang="zh-CN" sz="2800" b="0" dirty="0"/>
              <a:t>》)</a:t>
            </a:r>
            <a:endParaRPr lang="zh-CN" altLang="en-US" sz="2800" b="0" dirty="0"/>
          </a:p>
          <a:p>
            <a:r>
              <a:rPr lang="zh-CN" altLang="en-US" sz="2800" b="0" dirty="0" smtClean="0"/>
              <a:t>⑤乃</a:t>
            </a:r>
            <a:r>
              <a:rPr lang="zh-CN" altLang="en-US" sz="2800" b="0" dirty="0"/>
              <a:t>治灵公之贼以致赵盾。</a:t>
            </a:r>
            <a:r>
              <a:rPr lang="en-US" altLang="zh-CN" sz="2800" b="0" dirty="0"/>
              <a:t>(《</a:t>
            </a:r>
            <a:r>
              <a:rPr lang="zh-CN" altLang="en-US" sz="2800" b="0" dirty="0"/>
              <a:t>赵世家</a:t>
            </a:r>
            <a:r>
              <a:rPr lang="en-US" altLang="zh-CN" sz="2800" b="0" dirty="0" smtClean="0"/>
              <a:t>》)</a:t>
            </a:r>
            <a:endParaRPr lang="en-US" altLang="zh-CN" sz="2800" b="0" dirty="0" smtClean="0"/>
          </a:p>
          <a:p>
            <a:r>
              <a:rPr lang="zh-CN" altLang="en-US" sz="2800" b="0" dirty="0" smtClean="0">
                <a:solidFill>
                  <a:srgbClr val="FF0000"/>
                </a:solidFill>
              </a:rPr>
              <a:t>治</a:t>
            </a:r>
            <a:r>
              <a:rPr lang="zh-CN" altLang="en-US" sz="2800" b="0" dirty="0"/>
              <a:t>国无法则</a:t>
            </a:r>
            <a:r>
              <a:rPr lang="zh-CN" altLang="en-US" sz="2800" b="0" dirty="0" smtClean="0"/>
              <a:t>乱</a:t>
            </a:r>
            <a:endParaRPr lang="en-US" altLang="zh-CN" sz="2800" b="0" dirty="0" smtClean="0"/>
          </a:p>
          <a:p>
            <a:r>
              <a:rPr lang="zh-CN" altLang="en-US" sz="2800" b="0" dirty="0" smtClean="0"/>
              <a:t>劳</a:t>
            </a:r>
            <a:r>
              <a:rPr lang="zh-CN" altLang="en-US" sz="2800" b="0" dirty="0"/>
              <a:t>心者</a:t>
            </a:r>
            <a:r>
              <a:rPr lang="zh-CN" altLang="en-US" sz="2800" b="0" dirty="0">
                <a:solidFill>
                  <a:srgbClr val="FF0000"/>
                </a:solidFill>
              </a:rPr>
              <a:t>治</a:t>
            </a:r>
            <a:r>
              <a:rPr lang="zh-CN" altLang="en-US" sz="2800" b="0" dirty="0"/>
              <a:t>人</a:t>
            </a:r>
            <a:r>
              <a:rPr lang="en-US" altLang="zh-CN" sz="2800" b="0" dirty="0"/>
              <a:t>,</a:t>
            </a:r>
            <a:r>
              <a:rPr lang="zh-CN" altLang="en-US" sz="2800" b="0" dirty="0"/>
              <a:t>劳力者治于</a:t>
            </a:r>
            <a:r>
              <a:rPr lang="zh-CN" altLang="en-US" sz="2800" b="0" dirty="0" smtClean="0"/>
              <a:t>人</a:t>
            </a:r>
            <a:endParaRPr lang="en-US" altLang="zh-CN" sz="2800" b="0" dirty="0" smtClean="0"/>
          </a:p>
          <a:p>
            <a:r>
              <a:rPr lang="zh-CN" altLang="en-US" sz="2800" b="0" dirty="0" smtClean="0"/>
              <a:t>不效则</a:t>
            </a:r>
            <a:r>
              <a:rPr lang="zh-CN" altLang="en-US" sz="2800" b="0" dirty="0" smtClean="0">
                <a:solidFill>
                  <a:srgbClr val="FF0000"/>
                </a:solidFill>
              </a:rPr>
              <a:t>治</a:t>
            </a:r>
            <a:r>
              <a:rPr lang="zh-CN" altLang="en-US" sz="2800" b="0" dirty="0" smtClean="0"/>
              <a:t>臣之罪</a:t>
            </a:r>
            <a:r>
              <a:rPr lang="en-US" altLang="zh-CN" sz="2800" b="0" dirty="0" smtClean="0"/>
              <a:t>,</a:t>
            </a:r>
            <a:r>
              <a:rPr lang="zh-CN" altLang="en-US" sz="2800" b="0" dirty="0" smtClean="0"/>
              <a:t>以告先帝之灵</a:t>
            </a:r>
            <a:endParaRPr lang="en-US" altLang="zh-CN" sz="2800" b="0" dirty="0" smtClean="0"/>
          </a:p>
          <a:p>
            <a:r>
              <a:rPr lang="zh-CN" altLang="en-US" sz="2800" b="0" dirty="0"/>
              <a:t>君有疾在腠理，不</a:t>
            </a:r>
            <a:r>
              <a:rPr lang="zh-CN" altLang="en-US" sz="2800" b="0" dirty="0">
                <a:solidFill>
                  <a:srgbClr val="FF0000"/>
                </a:solidFill>
              </a:rPr>
              <a:t>治</a:t>
            </a:r>
            <a:r>
              <a:rPr lang="zh-CN" altLang="en-US" sz="2800" b="0" dirty="0"/>
              <a:t>将恐</a:t>
            </a:r>
            <a:r>
              <a:rPr lang="zh-CN" altLang="en-US" sz="2800" b="0" dirty="0" smtClean="0"/>
              <a:t>深</a:t>
            </a:r>
            <a:endParaRPr lang="en-US" altLang="zh-CN" sz="2800" b="0" dirty="0" smtClean="0"/>
          </a:p>
          <a:p>
            <a:r>
              <a:rPr lang="zh-CN" altLang="en-US" sz="2800" b="0" dirty="0"/>
              <a:t>其人居远未耒，而为</a:t>
            </a:r>
            <a:r>
              <a:rPr lang="zh-CN" altLang="en-US" sz="2800" b="0" dirty="0">
                <a:solidFill>
                  <a:srgbClr val="FF0000"/>
                </a:solidFill>
              </a:rPr>
              <a:t>治</a:t>
            </a:r>
            <a:r>
              <a:rPr lang="zh-CN" altLang="en-US" sz="2800" b="0" dirty="0" smtClean="0"/>
              <a:t>行</a:t>
            </a:r>
            <a:endParaRPr lang="en-US" altLang="zh-CN" sz="2800" b="0" dirty="0" smtClean="0"/>
          </a:p>
          <a:p>
            <a:r>
              <a:rPr lang="zh-CN" altLang="en-US" sz="2800" b="0" dirty="0"/>
              <a:t>此惟救死而恐不瞻。奚暇</a:t>
            </a:r>
            <a:r>
              <a:rPr lang="zh-CN" altLang="en-US" sz="2800" b="0" dirty="0">
                <a:solidFill>
                  <a:srgbClr val="FF0000"/>
                </a:solidFill>
              </a:rPr>
              <a:t>治</a:t>
            </a:r>
            <a:r>
              <a:rPr lang="zh-CN" altLang="en-US" sz="2800" b="0" dirty="0"/>
              <a:t>礼义哉？</a:t>
            </a:r>
            <a:endParaRPr lang="en-US" altLang="zh-CN" sz="2800" b="0" dirty="0" smtClean="0"/>
          </a:p>
        </p:txBody>
      </p:sp>
      <p:sp>
        <p:nvSpPr>
          <p:cNvPr id="3" name="TextBox 2"/>
          <p:cNvSpPr txBox="1"/>
          <p:nvPr/>
        </p:nvSpPr>
        <p:spPr>
          <a:xfrm>
            <a:off x="7596336" y="6237312"/>
            <a:ext cx="1547664" cy="707886"/>
          </a:xfrm>
          <a:prstGeom prst="rect">
            <a:avLst/>
          </a:prstGeom>
          <a:noFill/>
        </p:spPr>
        <p:txBody>
          <a:bodyPr wrap="square" rtlCol="0">
            <a:spAutoFit/>
          </a:bodyPr>
          <a:lstStyle/>
          <a:p>
            <a:r>
              <a:rPr lang="zh-CN" altLang="en-US" dirty="0" smtClean="0">
                <a:hlinkClick r:id="rId1" action="ppaction://hlinksldjump"/>
              </a:rPr>
              <a:t>返回</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8136904" cy="6247864"/>
          </a:xfrm>
          <a:prstGeom prst="rect">
            <a:avLst/>
          </a:prstGeom>
          <a:noFill/>
        </p:spPr>
        <p:txBody>
          <a:bodyPr wrap="square" rtlCol="0">
            <a:spAutoFit/>
          </a:bodyPr>
          <a:lstStyle/>
          <a:p>
            <a:r>
              <a:rPr lang="zh-CN" altLang="en-US" dirty="0" smtClean="0">
                <a:solidFill>
                  <a:srgbClr val="FF0000"/>
                </a:solidFill>
              </a:rPr>
              <a:t>     墓</a:t>
            </a:r>
            <a:r>
              <a:rPr lang="zh-CN" altLang="en-US" dirty="0">
                <a:solidFill>
                  <a:srgbClr val="FF0000"/>
                </a:solidFill>
              </a:rPr>
              <a:t>志铭</a:t>
            </a:r>
            <a:r>
              <a:rPr lang="zh-CN" altLang="en-US" dirty="0"/>
              <a:t>用于埋葬死者时，刻在石上，埋于坟前。一般由志和铭两部分组成。</a:t>
            </a:r>
            <a:r>
              <a:rPr lang="zh-CN" altLang="en-US" dirty="0">
                <a:solidFill>
                  <a:srgbClr val="FF0000"/>
                </a:solidFill>
              </a:rPr>
              <a:t>志</a:t>
            </a:r>
            <a:r>
              <a:rPr lang="zh-CN" altLang="en-US" dirty="0"/>
              <a:t>多用散文撰写，叙述死者的姓名、籍贯、生平事略；</a:t>
            </a:r>
            <a:r>
              <a:rPr lang="zh-CN" altLang="en-US" dirty="0">
                <a:solidFill>
                  <a:srgbClr val="FF0000"/>
                </a:solidFill>
              </a:rPr>
              <a:t>铭</a:t>
            </a:r>
            <a:r>
              <a:rPr lang="zh-CN" altLang="en-US" dirty="0"/>
              <a:t>则用韵文概括全篇，赞扬死者的功业成就，表示悼念和安慰。但也有只有志或只有铭的。可以是自己生前写的（偶尔），也可以是别人写的（大多）。主要是对死者一生的评价</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64064" y="1030243"/>
            <a:ext cx="8280920" cy="4401205"/>
          </a:xfrm>
          <a:prstGeom prst="rect">
            <a:avLst/>
          </a:prstGeom>
          <a:noFill/>
        </p:spPr>
        <p:txBody>
          <a:bodyPr wrap="square" rtlCol="0">
            <a:spAutoFit/>
          </a:bodyPr>
          <a:lstStyle/>
          <a:p>
            <a:r>
              <a:rPr lang="zh-CN" altLang="en-US" sz="2800" dirty="0">
                <a:solidFill>
                  <a:srgbClr val="FF0000"/>
                </a:solidFill>
              </a:rPr>
              <a:t>步骤一</a:t>
            </a:r>
            <a:r>
              <a:rPr lang="zh-CN" altLang="en-US" sz="2800" dirty="0"/>
              <a:t>，关注开头段，了解基本信息。 </a:t>
            </a:r>
            <a:endParaRPr lang="en-US" altLang="zh-CN" sz="2800" dirty="0" smtClean="0"/>
          </a:p>
          <a:p>
            <a:r>
              <a:rPr lang="zh-CN" altLang="en-US" sz="2800" dirty="0" smtClean="0"/>
              <a:t>用</a:t>
            </a:r>
            <a:r>
              <a:rPr lang="zh-CN" altLang="en-US" sz="2800" dirty="0">
                <a:solidFill>
                  <a:srgbClr val="FF0000"/>
                </a:solidFill>
              </a:rPr>
              <a:t>波浪线</a:t>
            </a:r>
            <a:r>
              <a:rPr lang="zh-CN" altLang="en-US" sz="2800" dirty="0"/>
              <a:t>标注出人物的生平履历：ａ．姓名、字、号。 ｂ．特 点。 ｃ．任职情况或者经历。 ｄ．其余各段中主人公姓名（这不 是开头段的内容，但却是文言文阅读首先应做到的，故加在第 一步骤里）。 </a:t>
            </a:r>
            <a:endParaRPr lang="zh-CN" altLang="en-US" sz="2800" dirty="0"/>
          </a:p>
          <a:p>
            <a:r>
              <a:rPr lang="zh-CN" altLang="en-US" sz="2800" dirty="0">
                <a:solidFill>
                  <a:srgbClr val="FF0000"/>
                </a:solidFill>
              </a:rPr>
              <a:t>步骤二</a:t>
            </a:r>
            <a:r>
              <a:rPr lang="zh-CN" altLang="en-US" sz="2800" dirty="0"/>
              <a:t>，标注时间词，划分文章层次。 用</a:t>
            </a:r>
            <a:r>
              <a:rPr lang="zh-CN" altLang="en-US" sz="2800" dirty="0">
                <a:solidFill>
                  <a:srgbClr val="FF0000"/>
                </a:solidFill>
              </a:rPr>
              <a:t>双横线</a:t>
            </a:r>
            <a:r>
              <a:rPr lang="zh-CN" altLang="en-US" sz="2800" dirty="0"/>
              <a:t>标注时间 词、用序号标注段落，概括每段大意。</a:t>
            </a:r>
            <a:endParaRPr lang="zh-CN" altLang="en-US" sz="2800" dirty="0"/>
          </a:p>
          <a:p>
            <a:r>
              <a:rPr lang="zh-CN" altLang="en-US" sz="2800" dirty="0"/>
              <a:t> </a:t>
            </a:r>
            <a:r>
              <a:rPr lang="zh-CN" altLang="en-US" sz="2800" dirty="0" smtClean="0">
                <a:solidFill>
                  <a:srgbClr val="FF0000"/>
                </a:solidFill>
              </a:rPr>
              <a:t>步</a:t>
            </a:r>
            <a:r>
              <a:rPr lang="zh-CN" altLang="en-US" sz="2800" dirty="0">
                <a:solidFill>
                  <a:srgbClr val="FF0000"/>
                </a:solidFill>
              </a:rPr>
              <a:t>骤三</a:t>
            </a:r>
            <a:r>
              <a:rPr lang="zh-CN" altLang="en-US" sz="2800" dirty="0"/>
              <a:t>，了解</a:t>
            </a:r>
            <a:r>
              <a:rPr lang="zh-CN" altLang="en-US" sz="2800" dirty="0">
                <a:solidFill>
                  <a:srgbClr val="FF0000"/>
                </a:solidFill>
              </a:rPr>
              <a:t>人物事件</a:t>
            </a:r>
            <a:r>
              <a:rPr lang="zh-CN" altLang="en-US" sz="2800" dirty="0"/>
              <a:t>，归纳内容</a:t>
            </a:r>
            <a:r>
              <a:rPr lang="zh-CN" altLang="en-US" sz="2800" dirty="0">
                <a:solidFill>
                  <a:srgbClr val="FF0000"/>
                </a:solidFill>
              </a:rPr>
              <a:t>要点</a:t>
            </a:r>
            <a:r>
              <a:rPr lang="zh-CN" altLang="en-US" sz="2800" dirty="0"/>
              <a:t> </a:t>
            </a:r>
            <a:endParaRPr lang="zh-CN" altLang="en-US" sz="2800" dirty="0"/>
          </a:p>
          <a:p>
            <a:r>
              <a:rPr lang="zh-CN" altLang="en-US" sz="2800" dirty="0"/>
              <a:t> </a:t>
            </a:r>
            <a:r>
              <a:rPr lang="zh-CN" altLang="en-US" sz="2800" dirty="0" smtClean="0">
                <a:solidFill>
                  <a:srgbClr val="FF0000"/>
                </a:solidFill>
              </a:rPr>
              <a:t>步</a:t>
            </a:r>
            <a:r>
              <a:rPr lang="zh-CN" altLang="en-US" sz="2800" dirty="0">
                <a:solidFill>
                  <a:srgbClr val="FF0000"/>
                </a:solidFill>
              </a:rPr>
              <a:t>骤四</a:t>
            </a:r>
            <a:r>
              <a:rPr lang="zh-CN" altLang="en-US" sz="2800" dirty="0"/>
              <a:t>，把握人物</a:t>
            </a:r>
            <a:r>
              <a:rPr lang="zh-CN" altLang="en-US" sz="2800" dirty="0">
                <a:solidFill>
                  <a:srgbClr val="FF0000"/>
                </a:solidFill>
              </a:rPr>
              <a:t>特点</a:t>
            </a:r>
            <a:r>
              <a:rPr lang="zh-CN" altLang="en-US" sz="2800" dirty="0"/>
              <a:t>，</a:t>
            </a:r>
            <a:r>
              <a:rPr lang="zh-CN" altLang="en-US" sz="2800" dirty="0">
                <a:solidFill>
                  <a:srgbClr val="FF0000"/>
                </a:solidFill>
              </a:rPr>
              <a:t>概括</a:t>
            </a:r>
            <a:r>
              <a:rPr lang="zh-CN" altLang="en-US" sz="2800" dirty="0"/>
              <a:t>中心意思。</a:t>
            </a:r>
            <a:endParaRPr lang="zh-CN" altLang="en-US" sz="2800" dirty="0"/>
          </a:p>
          <a:p>
            <a:endParaRPr lang="zh-CN" alt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856984" cy="6554470"/>
          </a:xfrm>
          <a:prstGeom prst="rect">
            <a:avLst/>
          </a:prstGeom>
          <a:noFill/>
        </p:spPr>
        <p:txBody>
          <a:bodyPr wrap="square" rtlCol="0">
            <a:spAutoFit/>
          </a:bodyPr>
          <a:lstStyle/>
          <a:p>
            <a:r>
              <a:rPr lang="zh-CN" altLang="en-US" sz="2800" dirty="0"/>
              <a:t>１．对下列加点词的解释，不正确 </a:t>
            </a:r>
            <a:r>
              <a:rPr lang="zh-CN" altLang="en-US" sz="2800" dirty="0" smtClean="0"/>
              <a:t>的</a:t>
            </a:r>
            <a:r>
              <a:rPr lang="zh-CN" altLang="en-US" sz="2800" dirty="0"/>
              <a:t>一项是（３分</a:t>
            </a:r>
            <a:r>
              <a:rPr lang="zh-CN" altLang="en-US" sz="2800" dirty="0" smtClean="0"/>
              <a:t>）</a:t>
            </a:r>
            <a:endParaRPr lang="zh-CN" altLang="en-US" sz="2800" dirty="0"/>
          </a:p>
          <a:p>
            <a:r>
              <a:rPr lang="zh-CN" altLang="en-US" sz="2800" dirty="0"/>
              <a:t>Ａ</a:t>
            </a:r>
            <a:r>
              <a:rPr lang="en-US" altLang="zh-CN" sz="2800" dirty="0"/>
              <a:t> </a:t>
            </a:r>
            <a:r>
              <a:rPr lang="zh-CN" altLang="en-US" sz="2800" dirty="0"/>
              <a:t>．为人纯实不</a:t>
            </a:r>
            <a:r>
              <a:rPr lang="zh-CN" altLang="en-US" sz="2800" dirty="0">
                <a:solidFill>
                  <a:srgbClr val="FF0000"/>
                </a:solidFill>
              </a:rPr>
              <a:t>欺</a:t>
            </a:r>
            <a:r>
              <a:rPr lang="zh-CN" altLang="en-US" sz="2800" dirty="0"/>
              <a:t> </a:t>
            </a:r>
            <a:r>
              <a:rPr lang="zh-CN" altLang="en-US" sz="2800" dirty="0" smtClean="0"/>
              <a:t>欺</a:t>
            </a:r>
            <a:r>
              <a:rPr lang="zh-CN" altLang="en-US" sz="2800" dirty="0"/>
              <a:t>：欺骗    </a:t>
            </a:r>
            <a:endParaRPr lang="en-US" altLang="zh-CN" sz="2800" dirty="0" smtClean="0"/>
          </a:p>
          <a:p>
            <a:r>
              <a:rPr lang="zh-CN" altLang="en-US" sz="2800" dirty="0" smtClean="0"/>
              <a:t>Ｂ</a:t>
            </a:r>
            <a:r>
              <a:rPr lang="en-US" altLang="zh-CN" sz="2800" dirty="0" smtClean="0"/>
              <a:t> </a:t>
            </a:r>
            <a:r>
              <a:rPr lang="zh-CN" altLang="en-US" sz="2800" dirty="0"/>
              <a:t>．不</a:t>
            </a:r>
            <a:r>
              <a:rPr lang="zh-CN" altLang="en-US" sz="2800" dirty="0">
                <a:solidFill>
                  <a:srgbClr val="FF0000"/>
                </a:solidFill>
              </a:rPr>
              <a:t>治</a:t>
            </a:r>
            <a:r>
              <a:rPr lang="zh-CN" altLang="en-US" sz="2800" dirty="0" smtClean="0"/>
              <a:t>科</a:t>
            </a:r>
            <a:r>
              <a:rPr lang="zh-CN" altLang="en-US" sz="2800" dirty="0"/>
              <a:t>举文词 治：研究</a:t>
            </a:r>
            <a:endParaRPr lang="zh-CN" altLang="en-US" sz="2800" dirty="0"/>
          </a:p>
          <a:p>
            <a:r>
              <a:rPr lang="zh-CN" altLang="en-US" sz="2800" dirty="0"/>
              <a:t>Ｃ</a:t>
            </a:r>
            <a:r>
              <a:rPr lang="en-US" altLang="zh-CN" sz="2800" dirty="0"/>
              <a:t> </a:t>
            </a:r>
            <a:r>
              <a:rPr lang="zh-CN" altLang="en-US" sz="2800" dirty="0"/>
              <a:t>．要必</a:t>
            </a:r>
            <a:r>
              <a:rPr lang="zh-CN" altLang="en-US" sz="2800" dirty="0">
                <a:solidFill>
                  <a:srgbClr val="FF0000"/>
                </a:solidFill>
              </a:rPr>
              <a:t>申</a:t>
            </a:r>
            <a:r>
              <a:rPr lang="zh-CN" altLang="en-US" sz="2800" dirty="0" smtClean="0"/>
              <a:t>其</a:t>
            </a:r>
            <a:r>
              <a:rPr lang="zh-CN" altLang="en-US" sz="2800" dirty="0"/>
              <a:t>意 申：施展             </a:t>
            </a:r>
            <a:endParaRPr lang="en-US" altLang="zh-CN" sz="2800" dirty="0" smtClean="0"/>
          </a:p>
          <a:p>
            <a:r>
              <a:rPr lang="zh-CN" altLang="en-US" sz="2800" dirty="0" smtClean="0"/>
              <a:t>Ｄ．</a:t>
            </a:r>
            <a:r>
              <a:rPr lang="zh-CN" altLang="en-US" sz="2800" dirty="0"/>
              <a:t>召君</a:t>
            </a:r>
            <a:r>
              <a:rPr lang="zh-CN" altLang="en-US" sz="2800" dirty="0">
                <a:solidFill>
                  <a:srgbClr val="FF0000"/>
                </a:solidFill>
              </a:rPr>
              <a:t>问</a:t>
            </a:r>
            <a:r>
              <a:rPr lang="zh-CN" altLang="en-US" sz="2800" dirty="0" smtClean="0"/>
              <a:t>其</a:t>
            </a:r>
            <a:r>
              <a:rPr lang="zh-CN" altLang="en-US" sz="2800" dirty="0"/>
              <a:t>制 问：询问</a:t>
            </a:r>
            <a:endParaRPr lang="zh-CN" altLang="en-US" sz="2800" dirty="0"/>
          </a:p>
          <a:p>
            <a:r>
              <a:rPr lang="zh-CN" altLang="en-US" sz="2800" dirty="0"/>
              <a:t>２ ．下列对原文有关内容的概括和分析，不正</a:t>
            </a:r>
            <a:r>
              <a:rPr lang="zh-CN" altLang="en-US" sz="2800" dirty="0" smtClean="0"/>
              <a:t>确的</a:t>
            </a:r>
            <a:r>
              <a:rPr lang="zh-CN" altLang="en-US" sz="2800" dirty="0"/>
              <a:t>一项是（３分） （    ） </a:t>
            </a:r>
            <a:endParaRPr lang="zh-CN" altLang="en-US" sz="2800" dirty="0"/>
          </a:p>
          <a:p>
            <a:r>
              <a:rPr lang="zh-CN" altLang="en-US" sz="2800" dirty="0"/>
              <a:t>Ａ．欧阳发学习刻苦，尊师重道。 十五岁时拜胡瑗为师，后来能 够传授古乐钟律方面的学问。 </a:t>
            </a:r>
            <a:endParaRPr lang="zh-CN" altLang="en-US" sz="2800" dirty="0"/>
          </a:p>
          <a:p>
            <a:r>
              <a:rPr lang="zh-CN" altLang="en-US" sz="2800" dirty="0"/>
              <a:t>Ｂ．欧阳发为人诚实，淡泊名利，爱好礼义。 他性格刚直，议论事 情坚持原则，不随意迎合别人。 </a:t>
            </a:r>
            <a:endParaRPr lang="en-US" altLang="zh-CN" sz="2800" dirty="0" smtClean="0"/>
          </a:p>
          <a:p>
            <a:r>
              <a:rPr lang="zh-CN" altLang="en-US" sz="2800" dirty="0" smtClean="0"/>
              <a:t>Ｃ</a:t>
            </a:r>
            <a:r>
              <a:rPr lang="zh-CN" altLang="en-US" sz="2800" dirty="0"/>
              <a:t>．曹太后去世后，欧阳发帮助陈襄解决了皇曾孙服制的问题。 后经陈襄推荐，欧阳发参与修订完成天文书。 </a:t>
            </a:r>
            <a:endParaRPr lang="zh-CN" altLang="en-US" sz="2800" dirty="0"/>
          </a:p>
          <a:p>
            <a:r>
              <a:rPr lang="zh-CN" altLang="en-US" sz="2800" dirty="0"/>
              <a:t>Ｄ．欧阳发道德学问俱佳，不愧是名门之后。 他去世后，苏轼感 到很悲伤，让张耒写下了这篇墓志铭。 </a:t>
            </a:r>
            <a:endParaRPr lang="zh-CN" alt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548680"/>
            <a:ext cx="8496944" cy="3970318"/>
          </a:xfrm>
          <a:prstGeom prst="rect">
            <a:avLst/>
          </a:prstGeom>
          <a:noFill/>
        </p:spPr>
        <p:txBody>
          <a:bodyPr wrap="square" rtlCol="0">
            <a:spAutoFit/>
          </a:bodyPr>
          <a:lstStyle/>
          <a:p>
            <a:r>
              <a:rPr lang="zh-CN" altLang="en-US" sz="2800" dirty="0" smtClean="0"/>
              <a:t>３．把文中画线的句子翻译成现代汉语。 （８分） </a:t>
            </a:r>
            <a:endParaRPr lang="zh-CN" altLang="en-US" sz="2800" dirty="0" smtClean="0"/>
          </a:p>
          <a:p>
            <a:r>
              <a:rPr lang="zh-CN" altLang="en-US" sz="2800" dirty="0" smtClean="0"/>
              <a:t>（１）胡瑗掌太学，号大儒，以法度检束士，其徒少能从之。 </a:t>
            </a:r>
            <a:endParaRPr lang="zh-CN" altLang="en-US" sz="2800" dirty="0" smtClean="0"/>
          </a:p>
          <a:p>
            <a:r>
              <a:rPr lang="zh-CN" altLang="en-US" sz="2800" dirty="0" smtClean="0"/>
              <a:t> </a:t>
            </a:r>
            <a:endParaRPr lang="zh-CN" altLang="en-US" sz="2800" dirty="0" smtClean="0"/>
          </a:p>
          <a:p>
            <a:r>
              <a:rPr lang="zh-CN" altLang="en-US" sz="2800" dirty="0" smtClean="0"/>
              <a:t>（ ２）君治官无大小，不苟简，所创立，后人不能更。 </a:t>
            </a:r>
            <a:endParaRPr lang="zh-CN" altLang="en-US" sz="2800" dirty="0" smtClean="0"/>
          </a:p>
          <a:p>
            <a:r>
              <a:rPr lang="zh-CN" altLang="en-US" sz="2800" dirty="0" smtClean="0"/>
              <a:t> </a:t>
            </a:r>
            <a:endParaRPr lang="zh-CN" altLang="en-US" sz="2800" dirty="0" smtClean="0"/>
          </a:p>
          <a:p>
            <a:r>
              <a:rPr lang="zh-CN" altLang="en-US" sz="2800" dirty="0" smtClean="0"/>
              <a:t>４ ．欧阳发在</a:t>
            </a:r>
            <a:r>
              <a:rPr lang="zh-CN" altLang="en-US" sz="2800" dirty="0" smtClean="0">
                <a:solidFill>
                  <a:srgbClr val="FF0000"/>
                </a:solidFill>
              </a:rPr>
              <a:t>治学方面</a:t>
            </a:r>
            <a:r>
              <a:rPr lang="zh-CN" altLang="en-US" sz="2800" dirty="0" smtClean="0"/>
              <a:t>有哪些</a:t>
            </a:r>
            <a:r>
              <a:rPr lang="zh-CN" altLang="en-US" sz="2800" dirty="0" smtClean="0">
                <a:solidFill>
                  <a:srgbClr val="FF0000"/>
                </a:solidFill>
              </a:rPr>
              <a:t>特点</a:t>
            </a:r>
            <a:r>
              <a:rPr lang="zh-CN" altLang="en-US" sz="2800" dirty="0" smtClean="0"/>
              <a:t>？ 请</a:t>
            </a:r>
            <a:r>
              <a:rPr lang="zh-CN" altLang="en-US" sz="2800" dirty="0" smtClean="0">
                <a:solidFill>
                  <a:srgbClr val="FF0000"/>
                </a:solidFill>
              </a:rPr>
              <a:t>简要概括</a:t>
            </a:r>
            <a:r>
              <a:rPr lang="zh-CN" altLang="en-US" sz="2800" dirty="0" smtClean="0"/>
              <a:t>。 （４分） </a:t>
            </a:r>
            <a:endParaRPr lang="zh-CN" altLang="en-US" sz="2800" dirty="0" smtClean="0"/>
          </a:p>
          <a:p>
            <a:endParaRPr lang="zh-CN" alt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84784"/>
            <a:ext cx="9144000" cy="4893647"/>
          </a:xfrm>
          <a:prstGeom prst="rect">
            <a:avLst/>
          </a:prstGeom>
          <a:noFill/>
        </p:spPr>
        <p:txBody>
          <a:bodyPr wrap="square" rtlCol="0">
            <a:spAutoFit/>
          </a:bodyPr>
          <a:lstStyle/>
          <a:p>
            <a:pPr algn="ctr"/>
            <a:r>
              <a:rPr lang="zh-CN" altLang="en-US" dirty="0"/>
              <a:t>欧阳伯和墓志铭    </a:t>
            </a:r>
            <a:r>
              <a:rPr lang="zh-CN" altLang="en-US" dirty="0">
                <a:solidFill>
                  <a:srgbClr val="0000FF"/>
                </a:solidFill>
              </a:rPr>
              <a:t>张 </a:t>
            </a:r>
            <a:r>
              <a:rPr lang="zh-CN" altLang="en-US" dirty="0" smtClean="0">
                <a:solidFill>
                  <a:srgbClr val="0000FF"/>
                </a:solidFill>
              </a:rPr>
              <a:t>耒</a:t>
            </a:r>
            <a:r>
              <a:rPr lang="en-US" altLang="zh-CN" dirty="0" smtClean="0"/>
              <a:t>lěi</a:t>
            </a:r>
            <a:r>
              <a:rPr lang="zh-CN" altLang="en-US" dirty="0" smtClean="0"/>
              <a:t> </a:t>
            </a:r>
            <a:endParaRPr lang="zh-CN" altLang="en-US" dirty="0"/>
          </a:p>
          <a:p>
            <a:r>
              <a:rPr lang="zh-CN" altLang="en-US" dirty="0" smtClean="0"/>
              <a:t>    </a:t>
            </a:r>
            <a:endParaRPr lang="en-US" altLang="zh-CN" dirty="0" smtClean="0"/>
          </a:p>
          <a:p>
            <a:r>
              <a:rPr lang="zh-CN" altLang="en-US" sz="3200" dirty="0" smtClean="0"/>
              <a:t>    君</a:t>
            </a:r>
            <a:r>
              <a:rPr lang="zh-CN" altLang="en-US" sz="3200" dirty="0"/>
              <a:t>欧阳氏，讳发，字伯和，庐陵人，太子少师文忠公讳修之长子也。 </a:t>
            </a:r>
            <a:r>
              <a:rPr lang="zh-CN" altLang="en-US" sz="3200" u="sng" dirty="0"/>
              <a:t>为人纯实不欺 ，内外如一，淡薄无嗜好，而笃志好礼，刻苦于学</a:t>
            </a:r>
            <a:r>
              <a:rPr lang="zh-CN" altLang="en-US" sz="3200" dirty="0"/>
              <a:t>。 </a:t>
            </a:r>
            <a:r>
              <a:rPr lang="zh-CN" altLang="en-US" sz="3200" u="sng" dirty="0"/>
              <a:t>胡瑗掌太学，号大儒，以法度检束士，其徒少能从之。</a:t>
            </a:r>
            <a:r>
              <a:rPr lang="zh-CN" altLang="en-US" sz="3200" dirty="0"/>
              <a:t> 是时文忠公已贵，君年十有五，</a:t>
            </a:r>
            <a:r>
              <a:rPr lang="zh-CN" altLang="en-US" sz="3200" u="sng" dirty="0"/>
              <a:t>师事瑗，恂恂惟谨，又尽能传授古乐 钟律之说。</a:t>
            </a:r>
            <a:endParaRPr lang="zh-CN" altLang="en-US" sz="3200" dirty="0"/>
          </a:p>
          <a:p>
            <a:endParaRPr lang="zh-CN" altLang="en-US" dirty="0"/>
          </a:p>
        </p:txBody>
      </p:sp>
      <p:sp>
        <p:nvSpPr>
          <p:cNvPr id="5" name="TextBox 4"/>
          <p:cNvSpPr txBox="1"/>
          <p:nvPr/>
        </p:nvSpPr>
        <p:spPr>
          <a:xfrm>
            <a:off x="251520" y="260648"/>
            <a:ext cx="8352928" cy="523220"/>
          </a:xfrm>
          <a:prstGeom prst="rect">
            <a:avLst/>
          </a:prstGeom>
          <a:noFill/>
        </p:spPr>
        <p:txBody>
          <a:bodyPr wrap="square" rtlCol="0">
            <a:spAutoFit/>
          </a:bodyPr>
          <a:lstStyle/>
          <a:p>
            <a:r>
              <a:rPr lang="zh-CN" altLang="en-US" sz="2800" dirty="0"/>
              <a:t>“</a:t>
            </a:r>
            <a:r>
              <a:rPr lang="zh-CN" altLang="en-US" sz="2800" dirty="0">
                <a:solidFill>
                  <a:srgbClr val="FF0000"/>
                </a:solidFill>
              </a:rPr>
              <a:t>苏门四学士</a:t>
            </a:r>
            <a:r>
              <a:rPr lang="zh-CN" altLang="en-US" sz="2800" dirty="0"/>
              <a:t>”</a:t>
            </a:r>
            <a:r>
              <a:rPr lang="en-US" altLang="zh-CN" sz="2800" dirty="0"/>
              <a:t>(</a:t>
            </a:r>
            <a:r>
              <a:rPr lang="zh-CN" altLang="en-US" sz="2800" dirty="0"/>
              <a:t>秦观、黄庭坚、张耒、</a:t>
            </a:r>
            <a:r>
              <a:rPr lang="zh-CN" altLang="en-US" sz="2800" dirty="0" smtClean="0"/>
              <a:t>晁</a:t>
            </a:r>
            <a:r>
              <a:rPr lang="en-US" altLang="zh-CN" sz="2800" dirty="0" smtClean="0"/>
              <a:t>cháo</a:t>
            </a:r>
            <a:r>
              <a:rPr lang="zh-CN" altLang="en-US" sz="2800" dirty="0" smtClean="0"/>
              <a:t>补</a:t>
            </a:r>
            <a:r>
              <a:rPr lang="zh-CN" altLang="en-US" sz="2800" dirty="0"/>
              <a:t>之</a:t>
            </a:r>
            <a:r>
              <a:rPr lang="en-US" altLang="zh-CN" sz="2800" dirty="0"/>
              <a:t>)</a:t>
            </a:r>
            <a:endParaRPr lang="zh-CN"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2492896"/>
            <a:ext cx="8424936" cy="3970318"/>
          </a:xfrm>
          <a:prstGeom prst="rect">
            <a:avLst/>
          </a:prstGeom>
          <a:noFill/>
        </p:spPr>
        <p:txBody>
          <a:bodyPr wrap="square" rtlCol="0">
            <a:spAutoFit/>
          </a:bodyPr>
          <a:lstStyle/>
          <a:p>
            <a:r>
              <a:rPr lang="zh-CN" altLang="en-US" sz="2800" u="sng" dirty="0" smtClean="0"/>
              <a:t>      既</a:t>
            </a:r>
            <a:r>
              <a:rPr lang="zh-CN" altLang="en-US" sz="2800" u="sng" dirty="0"/>
              <a:t>长，益学问，不治科举文词，独探古始立论议，</a:t>
            </a:r>
            <a:r>
              <a:rPr lang="zh-CN" altLang="en-US" sz="2800" dirty="0"/>
              <a:t>自书契以来至 今，君臣世系，制度文物，旁至天文地理，无所不学。 其学不务 为抄掠应目前，必刮剖根本见终始，论次使族分部列，考之必得， 得之必可用也。 呜乎！ 其志亦大矣。 </a:t>
            </a:r>
            <a:r>
              <a:rPr lang="zh-CN" altLang="en-US" sz="2800" u="sng" dirty="0"/>
              <a:t>然其与人不苟合，论事是是非非，遇权贵不少屈下</a:t>
            </a:r>
            <a:r>
              <a:rPr lang="zh-CN" altLang="en-US" sz="2800" dirty="0"/>
              <a:t>，</a:t>
            </a:r>
            <a:r>
              <a:rPr lang="zh-CN" altLang="en-US" sz="2800" u="sng" dirty="0"/>
              <a:t>要必申其意，用是亦不肯轻试其所有，而人亦罕能知君者。</a:t>
            </a:r>
            <a:r>
              <a:rPr lang="zh-CN" altLang="en-US" sz="2800" dirty="0"/>
              <a:t> 而君之死也，今眉山苏公子瞻哭之，以为君得文忠之学，汉伯喈、晋茂先之</a:t>
            </a:r>
            <a:r>
              <a:rPr lang="zh-CN" altLang="en-US" sz="2800" dirty="0">
                <a:hlinkClick r:id="rId1" action="ppaction://hlinksldjump"/>
              </a:rPr>
              <a:t>徒</a:t>
            </a:r>
            <a:r>
              <a:rPr lang="zh-CN" altLang="en-US" sz="2800" dirty="0"/>
              <a:t>也</a:t>
            </a:r>
            <a:r>
              <a:rPr lang="zh-CN" altLang="en-US" sz="2800" dirty="0" smtClean="0"/>
              <a:t>。</a:t>
            </a:r>
            <a:endParaRPr lang="zh-CN" altLang="en-US" sz="2800" dirty="0"/>
          </a:p>
        </p:txBody>
      </p:sp>
      <p:sp>
        <p:nvSpPr>
          <p:cNvPr id="3" name="TextBox 2"/>
          <p:cNvSpPr txBox="1"/>
          <p:nvPr/>
        </p:nvSpPr>
        <p:spPr>
          <a:xfrm>
            <a:off x="251520" y="476672"/>
            <a:ext cx="8712968" cy="1384995"/>
          </a:xfrm>
          <a:prstGeom prst="rect">
            <a:avLst/>
          </a:prstGeom>
          <a:noFill/>
        </p:spPr>
        <p:txBody>
          <a:bodyPr wrap="square" rtlCol="0">
            <a:spAutoFit/>
          </a:bodyPr>
          <a:lstStyle/>
          <a:p>
            <a:r>
              <a:rPr lang="zh-CN" altLang="en-US" sz="2800" dirty="0" smtClean="0">
                <a:solidFill>
                  <a:srgbClr val="FF0000"/>
                </a:solidFill>
              </a:rPr>
              <a:t>伯喈</a:t>
            </a:r>
            <a:r>
              <a:rPr lang="zh-CN" altLang="en-US" sz="2800" dirty="0" smtClean="0"/>
              <a:t>：</a:t>
            </a:r>
            <a:r>
              <a:rPr lang="zh-CN" altLang="en-US" sz="2800" b="0" dirty="0" smtClean="0"/>
              <a:t>蔡邕，东汉时</a:t>
            </a:r>
            <a:r>
              <a:rPr lang="zh-CN" altLang="en-US" sz="2800" b="0" dirty="0"/>
              <a:t>期名臣，文学家、书法家，才女蔡文姬之父</a:t>
            </a:r>
            <a:r>
              <a:rPr lang="zh-CN" altLang="en-US" sz="2800" b="0" dirty="0" smtClean="0"/>
              <a:t>。</a:t>
            </a:r>
            <a:r>
              <a:rPr lang="zh-CN" altLang="en-US" sz="2800" dirty="0" smtClean="0">
                <a:solidFill>
                  <a:srgbClr val="FF0000"/>
                </a:solidFill>
              </a:rPr>
              <a:t>茂先</a:t>
            </a:r>
            <a:r>
              <a:rPr lang="zh-CN" altLang="en-US" sz="2800" dirty="0" smtClean="0"/>
              <a:t>：</a:t>
            </a:r>
            <a:r>
              <a:rPr lang="zh-CN" altLang="en-US" sz="2800" b="0" dirty="0" smtClean="0"/>
              <a:t>张华，“</a:t>
            </a:r>
            <a:r>
              <a:rPr lang="zh-CN" altLang="en-US" sz="2800" b="0" dirty="0"/>
              <a:t>物华天宝，龙光射牛斗之墟</a:t>
            </a:r>
            <a:r>
              <a:rPr lang="zh-CN" altLang="en-US" sz="2800" b="0" dirty="0" smtClean="0"/>
              <a:t>” </a:t>
            </a:r>
            <a:endParaRPr lang="zh-CN"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068960"/>
            <a:ext cx="8424936" cy="3108543"/>
          </a:xfrm>
          <a:prstGeom prst="rect">
            <a:avLst/>
          </a:prstGeom>
          <a:noFill/>
        </p:spPr>
        <p:txBody>
          <a:bodyPr wrap="square" rtlCol="0">
            <a:spAutoFit/>
          </a:bodyPr>
          <a:lstStyle/>
          <a:p>
            <a:r>
              <a:rPr lang="zh-CN" altLang="en-US" sz="2800" dirty="0" smtClean="0"/>
              <a:t>          君为殿中丞时，曹太后崩，诏定皇曾孙</a:t>
            </a:r>
            <a:r>
              <a:rPr lang="zh-CN" altLang="en-US" sz="2800" dirty="0" smtClean="0">
                <a:solidFill>
                  <a:srgbClr val="0000FF"/>
                </a:solidFill>
              </a:rPr>
              <a:t>服制</a:t>
            </a:r>
            <a:r>
              <a:rPr lang="zh-CN" altLang="en-US" sz="2800" dirty="0" smtClean="0"/>
              <a:t>。 </a:t>
            </a:r>
            <a:r>
              <a:rPr lang="zh-CN" altLang="en-US" sz="2800" u="sng" dirty="0" smtClean="0"/>
              <a:t>礼官陈公襄疑未决，方赴临，召君问其制，君从容为言，襄即奏用之</a:t>
            </a:r>
            <a:r>
              <a:rPr lang="zh-CN" altLang="en-US" sz="2800" dirty="0" smtClean="0"/>
              <a:t>。 是时，方下司天监讨论古占书是否同异，折中为天文书，久未就，而襄方总监事，即荐君刊修。 君为推考是非，取舍比次，书成，诏藏太史局。 </a:t>
            </a:r>
            <a:endParaRPr lang="zh-CN" altLang="en-US" sz="2800" dirty="0"/>
          </a:p>
          <a:p>
            <a:endParaRPr lang="zh-CN" altLang="en-US" sz="2800" dirty="0"/>
          </a:p>
        </p:txBody>
      </p:sp>
      <p:sp>
        <p:nvSpPr>
          <p:cNvPr id="4" name="TextBox 3"/>
          <p:cNvSpPr txBox="1"/>
          <p:nvPr/>
        </p:nvSpPr>
        <p:spPr>
          <a:xfrm>
            <a:off x="395536" y="476672"/>
            <a:ext cx="8280920" cy="1815882"/>
          </a:xfrm>
          <a:prstGeom prst="rect">
            <a:avLst/>
          </a:prstGeom>
          <a:noFill/>
        </p:spPr>
        <p:txBody>
          <a:bodyPr wrap="square" rtlCol="0">
            <a:spAutoFit/>
          </a:bodyPr>
          <a:lstStyle/>
          <a:p>
            <a:r>
              <a:rPr lang="zh-CN" altLang="en-US" sz="2800" b="0" dirty="0"/>
              <a:t>服制，是指死者的亲属按照与其血缘关系的亲疏和尊卑，穿戴不同等差的丧服制度。是中国封建社会以丧服规定亲属范围指示亲等即亲属关系亲疏远近的制度。</a:t>
            </a:r>
            <a:endParaRPr lang="zh-CN"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133904"/>
            <a:ext cx="8568952" cy="3108543"/>
          </a:xfrm>
          <a:prstGeom prst="rect">
            <a:avLst/>
          </a:prstGeom>
          <a:noFill/>
        </p:spPr>
        <p:txBody>
          <a:bodyPr wrap="square" rtlCol="0">
            <a:spAutoFit/>
          </a:bodyPr>
          <a:lstStyle/>
          <a:p>
            <a:r>
              <a:rPr lang="zh-CN" altLang="en-US" sz="2800" u="sng" dirty="0" smtClean="0"/>
              <a:t>     君</a:t>
            </a:r>
            <a:r>
              <a:rPr lang="zh-CN" altLang="en-US" sz="2800" u="sng" dirty="0">
                <a:hlinkClick r:id="rId1" action="ppaction://hlinksldjump"/>
              </a:rPr>
              <a:t>治</a:t>
            </a:r>
            <a:r>
              <a:rPr lang="zh-CN" altLang="en-US" sz="2800" u="sng" dirty="0"/>
              <a:t>官无大小，不苟简，所创立，后人不能更。</a:t>
            </a:r>
            <a:r>
              <a:rPr lang="zh-CN" altLang="en-US" sz="2800" dirty="0"/>
              <a:t> 其著书有</a:t>
            </a:r>
            <a:r>
              <a:rPr lang="en-US" altLang="zh-CN" sz="2800" dirty="0"/>
              <a:t>《</a:t>
            </a:r>
            <a:r>
              <a:rPr lang="zh-CN" altLang="en-US" sz="2800" dirty="0"/>
              <a:t>古 今系谱图</a:t>
            </a:r>
            <a:r>
              <a:rPr lang="en-US" altLang="zh-CN" sz="2800" dirty="0"/>
              <a:t>》《</a:t>
            </a:r>
            <a:r>
              <a:rPr lang="zh-CN" altLang="en-US" sz="2800" dirty="0"/>
              <a:t>国朝二府年表</a:t>
            </a:r>
            <a:r>
              <a:rPr lang="en-US" altLang="zh-CN" sz="2800" dirty="0"/>
              <a:t>》《</a:t>
            </a:r>
            <a:r>
              <a:rPr lang="zh-CN" altLang="en-US" sz="2800" dirty="0"/>
              <a:t>年号录</a:t>
            </a:r>
            <a:r>
              <a:rPr lang="en-US" altLang="zh-CN" sz="2800" dirty="0"/>
              <a:t>》</a:t>
            </a:r>
            <a:r>
              <a:rPr lang="zh-CN" altLang="en-US" sz="2800" dirty="0"/>
              <a:t>，其未成者尚数十篇。 </a:t>
            </a:r>
            <a:endParaRPr lang="zh-CN" altLang="en-US" sz="2800" dirty="0"/>
          </a:p>
          <a:p>
            <a:r>
              <a:rPr lang="zh-CN" altLang="en-US" sz="2800" dirty="0" smtClean="0"/>
              <a:t>      夫</a:t>
            </a:r>
            <a:r>
              <a:rPr lang="zh-CN" altLang="en-US" sz="2800" dirty="0"/>
              <a:t>人吴氏，故丞相正宪公充之女，封寿安</a:t>
            </a:r>
            <a:r>
              <a:rPr lang="zh-CN" altLang="en-US" sz="2800" dirty="0">
                <a:solidFill>
                  <a:srgbClr val="0000FF"/>
                </a:solidFill>
              </a:rPr>
              <a:t>县君</a:t>
            </a:r>
            <a:r>
              <a:rPr lang="zh-CN" altLang="en-US" sz="2800" dirty="0"/>
              <a:t>。 男一人，曰宪，滑州韦城县主簿。 女七人。 </a:t>
            </a:r>
            <a:r>
              <a:rPr lang="zh-CN" altLang="en-US" sz="2800" u="sng" dirty="0"/>
              <a:t>元祐四年十一月甲子，葬君郑州 新郑县旌贤乡刘村文忠公之兆，而宪来求铭。</a:t>
            </a:r>
            <a:r>
              <a:rPr lang="zh-CN" altLang="en-US" sz="2800" dirty="0"/>
              <a:t> </a:t>
            </a:r>
            <a:endParaRPr lang="zh-CN" altLang="en-US" sz="2800" dirty="0"/>
          </a:p>
        </p:txBody>
      </p:sp>
      <p:sp>
        <p:nvSpPr>
          <p:cNvPr id="3" name="TextBox 2"/>
          <p:cNvSpPr txBox="1"/>
          <p:nvPr/>
        </p:nvSpPr>
        <p:spPr>
          <a:xfrm>
            <a:off x="251520" y="548680"/>
            <a:ext cx="8676456" cy="1384995"/>
          </a:xfrm>
          <a:prstGeom prst="rect">
            <a:avLst/>
          </a:prstGeom>
          <a:noFill/>
        </p:spPr>
        <p:txBody>
          <a:bodyPr wrap="square" rtlCol="0">
            <a:spAutoFit/>
          </a:bodyPr>
          <a:lstStyle/>
          <a:p>
            <a:r>
              <a:rPr lang="zh-CN" altLang="en-US" sz="2800" dirty="0"/>
              <a:t>“县君”为中国古代宗女、命妇的位号，即君主同宗的女儿或官员的母、妻（俗称为“诰命夫人”）的封号</a:t>
            </a:r>
            <a:r>
              <a:rPr lang="zh-CN" altLang="en-US" sz="2800" dirty="0" smtClean="0"/>
              <a:t>。</a:t>
            </a:r>
            <a:endParaRPr lang="zh-CN"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4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4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1914</Words>
  <Application>WPS 演示</Application>
  <PresentationFormat>全屏显示(4:3)</PresentationFormat>
  <Paragraphs>80</Paragraphs>
  <Slides>11</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11</vt:i4>
      </vt:variant>
    </vt:vector>
  </HeadingPairs>
  <TitlesOfParts>
    <vt:vector size="18" baseType="lpstr">
      <vt:lpstr>Arial</vt:lpstr>
      <vt:lpstr>宋体</vt:lpstr>
      <vt:lpstr>Wingdings</vt:lpstr>
      <vt:lpstr>微软雅黑</vt:lpstr>
      <vt:lpstr>Arial Unicode MS</vt:lpstr>
      <vt:lpstr>Calibri</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yw-zcm</dc:creator>
  <cp:lastModifiedBy>Administrator</cp:lastModifiedBy>
  <cp:revision>87</cp:revision>
  <cp:lastPrinted>2411-12-30T00:00:00Z</cp:lastPrinted>
  <dcterms:created xsi:type="dcterms:W3CDTF">2007-04-03T12:06:00Z</dcterms:created>
  <dcterms:modified xsi:type="dcterms:W3CDTF">2019-09-23T22:11:46Z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2052-11.1.0.8214</vt:lpwstr>
  </property>
</Properties>
</file>