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24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handoutMaster" Target="handoutMasters/handoutMaster1.xml"/><Relationship Id="rId20" Type="http://schemas.openxmlformats.org/officeDocument/2006/relationships/notesMaster" Target="notesMasters/notesMaster1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>
              <a:defRPr/>
            </a:pPr>
            <a:fld id="{58E969C7-6F5B-4680-BFF5-EFE5217BA9B0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>
              <a:defRPr/>
            </a:pPr>
            <a:fld id="{58E969C7-6F5B-4680-BFF5-EFE5217BA9B0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>
              <a:defRPr/>
            </a:pPr>
            <a:fld id="{58E969C7-6F5B-4680-BFF5-EFE5217BA9B0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/>
        <p:txBody>
          <a:bodyPr/>
          <a:lstStyle/>
          <a:p>
            <a:pPr lvl="0" fontAlgn="base"/>
            <a:endParaRPr lang="zh-CN" altLang="en-US" strike="noStrike" noProof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>
              <a:defRPr/>
            </a:pPr>
            <a:fld id="{58E969C7-6F5B-4680-BFF5-EFE5217BA9B0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buFont typeface="Arial" panose="020B0604020202020204" pitchFamily="34" charset="0"/>
              <a:buNone/>
              <a:defRPr>
                <a:ea typeface="楷体" panose="02010609060101010101" pitchFamily="49" charset="-122"/>
                <a:sym typeface="Arial" panose="020B0604020202020204" pitchFamily="34" charset="0"/>
              </a:defRPr>
            </a:lvl1pPr>
          </a:lstStyle>
          <a:p>
            <a:pPr fontAlgn="base">
              <a:defRPr/>
            </a:pPr>
            <a:endParaRPr lang="zh-CN" altLang="zh-CN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buFont typeface="Arial" panose="020B0604020202020204" pitchFamily="34" charset="0"/>
              <a:buNone/>
              <a:defRPr>
                <a:ea typeface="楷体" panose="02010609060101010101" pitchFamily="49" charset="-122"/>
                <a:sym typeface="Arial" panose="020B0604020202020204" pitchFamily="34" charset="0"/>
              </a:defRPr>
            </a:lvl1pPr>
          </a:lstStyle>
          <a:p>
            <a:pPr fontAlgn="base">
              <a:defRPr/>
            </a:pPr>
            <a:endParaRPr lang="zh-CN" altLang="zh-CN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noProof="1">
                <a:ea typeface="楷体" panose="02010609060101010101" pitchFamily="49" charset="-122"/>
              </a:defRPr>
            </a:lvl1pPr>
          </a:lstStyle>
          <a:p>
            <a:pPr fontAlgn="base">
              <a:defRPr/>
            </a:pPr>
            <a:fld id="{44C2A1E9-0BA3-4BB8-89A0-D895321435A6}" type="slidenum">
              <a:rPr lang="zh-CN" altLang="en-US" strike="noStrike" noProof="1">
                <a:latin typeface="Arial" panose="020B0604020202020204" pitchFamily="34" charset="0"/>
                <a:ea typeface="楷体" panose="02010609060101010101" pitchFamily="49" charset="-122"/>
                <a:cs typeface="+mn-cs"/>
              </a:rPr>
            </a:fld>
            <a:endParaRPr lang="zh-CN" altLang="en-US" strike="noStrike" noProof="1">
              <a:sym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457200"/>
            <a:ext cx="10972800" cy="54102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 smtClean="0"/>
            </a:lvl1pPr>
          </a:lstStyle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 smtClean="0"/>
            </a:lvl1pPr>
          </a:lstStyle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fontAlgn="base">
              <a:defRPr/>
            </a:pPr>
            <a:fld id="{1D9F3F57-A3D0-42C5-B643-FFCDB8C3BBE0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>
              <a:defRPr/>
            </a:pPr>
            <a:fld id="{58E969C7-6F5B-4680-BFF5-EFE5217BA9B0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>
              <a:defRPr/>
            </a:pPr>
            <a:fld id="{58E969C7-6F5B-4680-BFF5-EFE5217BA9B0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>
              <a:defRPr/>
            </a:pPr>
            <a:fld id="{58E969C7-6F5B-4680-BFF5-EFE5217BA9B0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>
              <a:defRPr/>
            </a:pPr>
            <a:fld id="{58E969C7-6F5B-4680-BFF5-EFE5217BA9B0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>
              <a:defRPr/>
            </a:pPr>
            <a:fld id="{58E969C7-6F5B-4680-BFF5-EFE5217BA9B0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>
              <a:defRPr/>
            </a:pPr>
            <a:fld id="{58E969C7-6F5B-4680-BFF5-EFE5217BA9B0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>
              <a:defRPr/>
            </a:pPr>
            <a:fld id="{58E969C7-6F5B-4680-BFF5-EFE5217BA9B0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fontAlgn="base"/>
            <a:endParaRPr lang="zh-CN" altLang="en-US" strike="noStrike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>
              <a:defRPr/>
            </a:pPr>
            <a:fld id="{58E969C7-6F5B-4680-BFF5-EFE5217BA9B0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image" Target="../media/image1.jpeg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t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fontAlgn="base">
              <a:defRPr/>
            </a:pPr>
            <a:fld id="{58E969C7-6F5B-4680-BFF5-EFE5217BA9B0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555750" y="2152015"/>
            <a:ext cx="94818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3600"/>
              <a:t>秦淮中学</a:t>
            </a:r>
            <a:r>
              <a:rPr lang="en-US" altLang="zh-CN" sz="3600"/>
              <a:t>2019-2020</a:t>
            </a:r>
            <a:r>
              <a:rPr lang="zh-CN" altLang="en-US" sz="3600"/>
              <a:t>学年度第一学期</a:t>
            </a:r>
            <a:endParaRPr lang="zh-CN" altLang="en-US" sz="3600"/>
          </a:p>
          <a:p>
            <a:pPr algn="ctr"/>
            <a:r>
              <a:rPr lang="zh-CN" altLang="en-US" sz="3600"/>
              <a:t>第一次两组工作会议</a:t>
            </a:r>
            <a:endParaRPr lang="zh-CN" altLang="en-US" sz="3600"/>
          </a:p>
        </p:txBody>
      </p:sp>
      <p:sp>
        <p:nvSpPr>
          <p:cNvPr id="3" name="文本框 2"/>
          <p:cNvSpPr txBox="1"/>
          <p:nvPr/>
        </p:nvSpPr>
        <p:spPr>
          <a:xfrm>
            <a:off x="7623810" y="4394200"/>
            <a:ext cx="34137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800"/>
              <a:t>2019</a:t>
            </a:r>
            <a:r>
              <a:rPr lang="zh-CN" altLang="en-US" sz="2800"/>
              <a:t>年</a:t>
            </a:r>
            <a:r>
              <a:rPr lang="en-US" altLang="zh-CN" sz="2800"/>
              <a:t>9</a:t>
            </a:r>
            <a:r>
              <a:rPr lang="zh-CN" altLang="en-US" sz="2800"/>
              <a:t>月</a:t>
            </a:r>
            <a:r>
              <a:rPr lang="en-US" altLang="zh-CN" sz="2800"/>
              <a:t>11</a:t>
            </a:r>
            <a:r>
              <a:rPr lang="zh-CN" altLang="en-US" sz="2800"/>
              <a:t>日</a:t>
            </a:r>
            <a:endParaRPr lang="zh-CN" altLang="en-US" sz="2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TextBox 6"/>
          <p:cNvSpPr txBox="1"/>
          <p:nvPr/>
        </p:nvSpPr>
        <p:spPr>
          <a:xfrm>
            <a:off x="402570" y="1196452"/>
            <a:ext cx="626616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 dirty="0">
                <a:latin typeface="Arial" panose="020B0604020202020204" pitchFamily="34" charset="0"/>
              </a:rPr>
              <a:t>1.</a:t>
            </a:r>
            <a:r>
              <a:rPr lang="zh-CN" altLang="en-US" sz="2400" b="1" dirty="0">
                <a:latin typeface="Arial" panose="020B0604020202020204" pitchFamily="34" charset="0"/>
              </a:rPr>
              <a:t>落实校本教研新要求、新标准、新考核办法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3778" y="1739365"/>
            <a:ext cx="6319752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latin typeface="Arial" panose="020B0604020202020204" pitchFamily="34" charset="0"/>
              </a:rPr>
              <a:t>认真组织阶段评价，本学期不少于三次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0928" y="2199606"/>
            <a:ext cx="6319752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latin typeface="Arial" panose="020B0604020202020204" pitchFamily="34" charset="0"/>
              </a:rPr>
              <a:t>做好校本调研，树立典型，及时交流指导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0928" y="2660263"/>
            <a:ext cx="6319752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latin typeface="Arial" panose="020B0604020202020204" pitchFamily="34" charset="0"/>
              </a:rPr>
              <a:t>年段、学科把校本教研纳入视导评价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3138" y="543340"/>
            <a:ext cx="4590662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（二）抓牢校本教研与区域教研</a:t>
            </a:r>
            <a:endParaRPr lang="zh-CN" altLang="en-US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" name="TextBox 6"/>
          <p:cNvSpPr txBox="1"/>
          <p:nvPr/>
        </p:nvSpPr>
        <p:spPr>
          <a:xfrm>
            <a:off x="402570" y="3120502"/>
            <a:ext cx="626616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 dirty="0">
                <a:latin typeface="Arial" panose="020B0604020202020204" pitchFamily="34" charset="0"/>
              </a:rPr>
              <a:t>2.</a:t>
            </a:r>
            <a:r>
              <a:rPr lang="zh-CN" altLang="en-US" sz="2400" b="1" dirty="0">
                <a:latin typeface="Arial" panose="020B0604020202020204" pitchFamily="34" charset="0"/>
              </a:rPr>
              <a:t>务实有效地推进区域教研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4045" y="3669665"/>
            <a:ext cx="11299190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400" b="1" dirty="0">
                <a:latin typeface="Arial" panose="020B0604020202020204" pitchFamily="34" charset="0"/>
              </a:rPr>
              <a:t>（</a:t>
            </a:r>
            <a:r>
              <a:rPr lang="en-US" altLang="zh-CN" sz="2400" b="1" dirty="0">
                <a:latin typeface="Arial" panose="020B0604020202020204" pitchFamily="34" charset="0"/>
              </a:rPr>
              <a:t>1</a:t>
            </a:r>
            <a:r>
              <a:rPr lang="zh-CN" altLang="en-US" sz="2400" b="1" dirty="0">
                <a:latin typeface="Arial" panose="020B0604020202020204" pitchFamily="34" charset="0"/>
              </a:rPr>
              <a:t>）切实推进区域教研主题化、专题化和项目化，真正发挥区域教研的指导、引领作用。第一周设计好学期主题教研的安排。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1195" y="4660900"/>
            <a:ext cx="11035665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400" b="1" dirty="0">
                <a:latin typeface="Arial" panose="020B0604020202020204" pitchFamily="34" charset="0"/>
              </a:rPr>
              <a:t>（</a:t>
            </a:r>
            <a:r>
              <a:rPr lang="en-US" altLang="zh-CN" sz="2400" b="1" dirty="0">
                <a:latin typeface="Arial" panose="020B0604020202020204" pitchFamily="34" charset="0"/>
              </a:rPr>
              <a:t>2</a:t>
            </a:r>
            <a:r>
              <a:rPr lang="zh-CN" altLang="en-US" sz="2400" b="1" dirty="0">
                <a:latin typeface="Arial" panose="020B0604020202020204" pitchFamily="34" charset="0"/>
              </a:rPr>
              <a:t>）区域教研不在量上做文章，在质上下功夫。原则上每月一次，特殊情况每两周一次。每学科区级层面的教研活动期初要上报真审批。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/>
      <p:bldP spid="16" grpId="0"/>
      <p:bldP spid="17" grpId="0"/>
      <p:bldP spid="12" grpId="0"/>
      <p:bldP spid="2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" name="TextBox 9"/>
          <p:cNvSpPr txBox="1"/>
          <p:nvPr/>
        </p:nvSpPr>
        <p:spPr>
          <a:xfrm>
            <a:off x="161290" y="775970"/>
            <a:ext cx="957135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400" b="1" dirty="0">
                <a:latin typeface="Arial" panose="020B0604020202020204" pitchFamily="34" charset="0"/>
              </a:rPr>
              <a:t>（</a:t>
            </a:r>
            <a:r>
              <a:rPr lang="en-US" altLang="zh-CN" sz="2400" b="1" dirty="0">
                <a:latin typeface="Arial" panose="020B0604020202020204" pitchFamily="34" charset="0"/>
              </a:rPr>
              <a:t>3</a:t>
            </a:r>
            <a:r>
              <a:rPr lang="zh-CN" altLang="en-US" sz="2400" b="1" dirty="0">
                <a:latin typeface="Arial" panose="020B0604020202020204" pitchFamily="34" charset="0"/>
              </a:rPr>
              <a:t>）重点推进重点年级、重点学科区域性教师集中备课研讨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0540" y="1321435"/>
            <a:ext cx="1042098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400" b="1" dirty="0">
                <a:latin typeface="Arial" panose="020B0604020202020204" pitchFamily="34" charset="0"/>
              </a:rPr>
              <a:t>重点年级、新教材使用学科、薄弱学科大力推进全区性集体备课研讨；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0540" y="1933575"/>
            <a:ext cx="930592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400" b="1" dirty="0">
                <a:latin typeface="Arial" panose="020B0604020202020204" pitchFamily="34" charset="0"/>
              </a:rPr>
              <a:t>安排好“特带优”教师主题宣讲，充分发挥骨干教师的引领作用；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0540" y="2576195"/>
            <a:ext cx="1099756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400" b="1" dirty="0">
                <a:latin typeface="Arial" panose="020B0604020202020204" pitchFamily="34" charset="0"/>
              </a:rPr>
              <a:t>教师参加集体备课实行点名通报制度；参加的情况做为继续教育课时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241695" y="3119451"/>
            <a:ext cx="661627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2400" b="1" dirty="0">
                <a:latin typeface="Arial" panose="020B0604020202020204" pitchFamily="34" charset="0"/>
              </a:rPr>
              <a:t>3.</a:t>
            </a:r>
            <a:r>
              <a:rPr lang="zh-CN" altLang="en-US" sz="2400" b="1" dirty="0">
                <a:latin typeface="Arial" panose="020B0604020202020204" pitchFamily="34" charset="0"/>
              </a:rPr>
              <a:t>规范区级公开课、市以上赛课教师选拔的管理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12" name="TextBox 9"/>
          <p:cNvSpPr txBox="1"/>
          <p:nvPr/>
        </p:nvSpPr>
        <p:spPr>
          <a:xfrm>
            <a:off x="390066" y="3580079"/>
            <a:ext cx="6319752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400" b="1" dirty="0">
                <a:latin typeface="Arial" panose="020B0604020202020204" pitchFamily="34" charset="0"/>
              </a:rPr>
              <a:t>（</a:t>
            </a:r>
            <a:r>
              <a:rPr lang="en-US" altLang="zh-CN" sz="2400" b="1" dirty="0">
                <a:latin typeface="Arial" panose="020B0604020202020204" pitchFamily="34" charset="0"/>
              </a:rPr>
              <a:t>1</a:t>
            </a:r>
            <a:r>
              <a:rPr lang="zh-CN" altLang="en-US" sz="2400" b="1" dirty="0">
                <a:latin typeface="Arial" panose="020B0604020202020204" pitchFamily="34" charset="0"/>
              </a:rPr>
              <a:t>）区级公开课等活动要有主题。</a:t>
            </a:r>
            <a:endParaRPr lang="en-US" altLang="zh-CN" sz="2400" b="1" dirty="0">
              <a:latin typeface="Arial" panose="020B0604020202020204" pitchFamily="34" charset="0"/>
            </a:endParaRPr>
          </a:p>
        </p:txBody>
      </p:sp>
      <p:sp>
        <p:nvSpPr>
          <p:cNvPr id="13" name="TextBox 10"/>
          <p:cNvSpPr txBox="1"/>
          <p:nvPr/>
        </p:nvSpPr>
        <p:spPr>
          <a:xfrm>
            <a:off x="381000" y="4040505"/>
            <a:ext cx="11256010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 b="1" dirty="0">
                <a:latin typeface="Arial" panose="020B0604020202020204" pitchFamily="34" charset="0"/>
              </a:rPr>
              <a:t>（</a:t>
            </a:r>
            <a:r>
              <a:rPr lang="en-US" altLang="zh-CN" sz="2400" b="1" dirty="0">
                <a:latin typeface="Arial" panose="020B0604020202020204" pitchFamily="34" charset="0"/>
              </a:rPr>
              <a:t>2</a:t>
            </a:r>
            <a:r>
              <a:rPr lang="zh-CN" altLang="en-US" sz="2400" b="1" dirty="0">
                <a:latin typeface="Arial" panose="020B0604020202020204" pitchFamily="34" charset="0"/>
              </a:rPr>
              <a:t>）区级公开课等活动教师的选拔要遵循申报、推荐、研究等程序来确定，并报教管处备案。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14" name="TextBox 7"/>
          <p:cNvSpPr txBox="1"/>
          <p:nvPr/>
        </p:nvSpPr>
        <p:spPr>
          <a:xfrm>
            <a:off x="389890" y="4745990"/>
            <a:ext cx="10988040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 b="1" dirty="0">
                <a:latin typeface="Arial" panose="020B0604020202020204" pitchFamily="34" charset="0"/>
              </a:rPr>
              <a:t>（</a:t>
            </a:r>
            <a:r>
              <a:rPr lang="en-US" altLang="zh-CN" sz="2400" b="1" dirty="0">
                <a:latin typeface="Arial" panose="020B0604020202020204" pitchFamily="34" charset="0"/>
              </a:rPr>
              <a:t>3</a:t>
            </a:r>
            <a:r>
              <a:rPr lang="zh-CN" altLang="en-US" sz="2400" b="1" dirty="0">
                <a:latin typeface="Arial" panose="020B0604020202020204" pitchFamily="34" charset="0"/>
              </a:rPr>
              <a:t>）市以上参赛教师要经过选拔程序来确定，特殊情况报年级主任，经主任室讨论后确定。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15" name="TextBox 8"/>
          <p:cNvSpPr txBox="1"/>
          <p:nvPr/>
        </p:nvSpPr>
        <p:spPr>
          <a:xfrm>
            <a:off x="412750" y="5575935"/>
            <a:ext cx="1176274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 b="1" dirty="0">
                <a:latin typeface="Arial" panose="020B0604020202020204" pitchFamily="34" charset="0"/>
              </a:rPr>
              <a:t>（</a:t>
            </a:r>
            <a:r>
              <a:rPr lang="en-US" altLang="zh-CN" sz="2400" b="1" dirty="0">
                <a:latin typeface="Arial" panose="020B0604020202020204" pitchFamily="34" charset="0"/>
              </a:rPr>
              <a:t>4</a:t>
            </a:r>
            <a:r>
              <a:rPr lang="zh-CN" altLang="en-US" sz="2400" b="1" dirty="0">
                <a:latin typeface="Arial" panose="020B0604020202020204" pitchFamily="34" charset="0"/>
              </a:rPr>
              <a:t>）参课参赛教师要在一定范围公示，听取同行教师意见。做为纪律要求，严格考核。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8" grpId="0"/>
      <p:bldP spid="9" grpId="0"/>
      <p:bldP spid="6" grpId="0"/>
      <p:bldP spid="12" grpId="0"/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" name="TextBox 11"/>
          <p:cNvSpPr txBox="1"/>
          <p:nvPr/>
        </p:nvSpPr>
        <p:spPr>
          <a:xfrm>
            <a:off x="299178" y="486825"/>
            <a:ext cx="4590662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（三）抓紧队伍建设</a:t>
            </a:r>
            <a:endParaRPr lang="zh-CN" altLang="en-US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8865" y="947116"/>
            <a:ext cx="661627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 dirty="0">
                <a:latin typeface="Arial" panose="020B0604020202020204" pitchFamily="34" charset="0"/>
              </a:rPr>
              <a:t>1.</a:t>
            </a:r>
            <a:r>
              <a:rPr lang="zh-CN" altLang="en-US" sz="2400" b="1" dirty="0">
                <a:latin typeface="Arial" panose="020B0604020202020204" pitchFamily="34" charset="0"/>
              </a:rPr>
              <a:t>教学管理队伍建设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9281" y="1407744"/>
            <a:ext cx="6319752" cy="8299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latin typeface="Arial" panose="020B0604020202020204" pitchFamily="34" charset="0"/>
              </a:rPr>
              <a:t>开展学期主题培训。针对教学过程、校本教研开展主题培训活动。</a:t>
            </a:r>
            <a:endParaRPr lang="en-US" altLang="zh-CN" sz="2400" b="1" dirty="0">
              <a:latin typeface="Arial" panose="020B0604020202020204" pitchFamily="34" charset="0"/>
            </a:endParaRPr>
          </a:p>
        </p:txBody>
      </p:sp>
      <p:sp>
        <p:nvSpPr>
          <p:cNvPr id="2" name="TextBox 6"/>
          <p:cNvSpPr txBox="1"/>
          <p:nvPr/>
        </p:nvSpPr>
        <p:spPr>
          <a:xfrm>
            <a:off x="458865" y="2237436"/>
            <a:ext cx="661627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 dirty="0">
                <a:latin typeface="Arial" panose="020B0604020202020204" pitchFamily="34" charset="0"/>
              </a:rPr>
              <a:t>2.</a:t>
            </a:r>
            <a:r>
              <a:rPr lang="zh-CN" altLang="en-US" sz="2400" b="1" dirty="0">
                <a:latin typeface="Arial" panose="020B0604020202020204" pitchFamily="34" charset="0"/>
              </a:rPr>
              <a:t>教研组长、备课组长队伍建设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3" name="TextBox 9"/>
          <p:cNvSpPr txBox="1"/>
          <p:nvPr/>
        </p:nvSpPr>
        <p:spPr>
          <a:xfrm>
            <a:off x="560705" y="2698115"/>
            <a:ext cx="965517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400" b="1" dirty="0">
                <a:latin typeface="Arial" panose="020B0604020202020204" pitchFamily="34" charset="0"/>
              </a:rPr>
              <a:t>（</a:t>
            </a:r>
            <a:r>
              <a:rPr lang="en-US" altLang="zh-CN" sz="2400" b="1" dirty="0">
                <a:latin typeface="Arial" panose="020B0604020202020204" pitchFamily="34" charset="0"/>
              </a:rPr>
              <a:t>1</a:t>
            </a:r>
            <a:r>
              <a:rPr lang="zh-CN" altLang="en-US" sz="2400" b="1" dirty="0">
                <a:latin typeface="Arial" panose="020B0604020202020204" pitchFamily="34" charset="0"/>
              </a:rPr>
              <a:t>）摸清</a:t>
            </a:r>
            <a:r>
              <a:rPr lang="en-US" altLang="zh-CN" sz="2400" b="1" dirty="0">
                <a:latin typeface="Arial" panose="020B0604020202020204" pitchFamily="34" charset="0"/>
              </a:rPr>
              <a:t>“</a:t>
            </a:r>
            <a:r>
              <a:rPr lang="zh-CN" altLang="en-US" sz="2400" b="1" dirty="0">
                <a:latin typeface="Arial" panose="020B0604020202020204" pitchFamily="34" charset="0"/>
              </a:rPr>
              <a:t>二组</a:t>
            </a:r>
            <a:r>
              <a:rPr lang="en-US" altLang="zh-CN" sz="2400" b="1" dirty="0">
                <a:latin typeface="Arial" panose="020B0604020202020204" pitchFamily="34" charset="0"/>
              </a:rPr>
              <a:t>”</a:t>
            </a:r>
            <a:r>
              <a:rPr lang="zh-CN" altLang="en-US" sz="2400" b="1" dirty="0">
                <a:latin typeface="Arial" panose="020B0604020202020204" pitchFamily="34" charset="0"/>
              </a:rPr>
              <a:t>组长的结构，提出</a:t>
            </a:r>
            <a:r>
              <a:rPr lang="en-US" altLang="zh-CN" sz="2400" b="1" dirty="0">
                <a:latin typeface="Arial" panose="020B0604020202020204" pitchFamily="34" charset="0"/>
              </a:rPr>
              <a:t>“</a:t>
            </a:r>
            <a:r>
              <a:rPr lang="zh-CN" altLang="en-US" sz="2400" b="1" dirty="0">
                <a:latin typeface="Arial" panose="020B0604020202020204" pitchFamily="34" charset="0"/>
              </a:rPr>
              <a:t>二组</a:t>
            </a:r>
            <a:r>
              <a:rPr lang="en-US" altLang="zh-CN" sz="2400" b="1" dirty="0">
                <a:latin typeface="Arial" panose="020B0604020202020204" pitchFamily="34" charset="0"/>
              </a:rPr>
              <a:t>”</a:t>
            </a:r>
            <a:r>
              <a:rPr lang="zh-CN" altLang="en-US" sz="2400" b="1" dirty="0">
                <a:latin typeface="Arial" panose="020B0604020202020204" pitchFamily="34" charset="0"/>
              </a:rPr>
              <a:t>建设的要求。</a:t>
            </a:r>
            <a:endParaRPr lang="en-US" altLang="zh-CN" sz="2400" b="1" dirty="0">
              <a:latin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0705" y="3198495"/>
            <a:ext cx="964628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400" b="1" dirty="0">
                <a:latin typeface="Arial" panose="020B0604020202020204" pitchFamily="34" charset="0"/>
              </a:rPr>
              <a:t>（</a:t>
            </a:r>
            <a:r>
              <a:rPr lang="en-US" altLang="zh-CN" sz="2400" b="1" dirty="0">
                <a:latin typeface="Arial" panose="020B0604020202020204" pitchFamily="34" charset="0"/>
              </a:rPr>
              <a:t>2</a:t>
            </a:r>
            <a:r>
              <a:rPr lang="zh-CN" altLang="en-US" sz="2400" b="1" dirty="0">
                <a:latin typeface="Arial" panose="020B0604020202020204" pitchFamily="34" charset="0"/>
              </a:rPr>
              <a:t>）组织优秀教研组长、备课组长开展学习、考察、交流活动。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0705" y="3658870"/>
            <a:ext cx="992949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400" b="1" dirty="0">
                <a:latin typeface="Arial" panose="020B0604020202020204" pitchFamily="34" charset="0"/>
              </a:rPr>
              <a:t>（</a:t>
            </a:r>
            <a:r>
              <a:rPr lang="en-US" altLang="zh-CN" sz="2400" b="1" dirty="0">
                <a:latin typeface="Arial" panose="020B0604020202020204" pitchFamily="34" charset="0"/>
              </a:rPr>
              <a:t>3</a:t>
            </a:r>
            <a:r>
              <a:rPr lang="zh-CN" altLang="en-US" sz="2400" b="1" dirty="0">
                <a:latin typeface="Arial" panose="020B0604020202020204" pitchFamily="34" charset="0"/>
              </a:rPr>
              <a:t>）开展年度优秀教研组评选，尝试推行优秀备课组评选。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458865" y="4124656"/>
            <a:ext cx="661627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 dirty="0">
                <a:latin typeface="Arial" panose="020B0604020202020204" pitchFamily="34" charset="0"/>
              </a:rPr>
              <a:t>3.“</a:t>
            </a:r>
            <a:r>
              <a:rPr lang="zh-CN" altLang="en-US" sz="2400" b="1" dirty="0">
                <a:latin typeface="Arial" panose="020B0604020202020204" pitchFamily="34" charset="0"/>
              </a:rPr>
              <a:t>特带优</a:t>
            </a:r>
            <a:r>
              <a:rPr lang="en-US" altLang="zh-CN" sz="2400" b="1" dirty="0">
                <a:latin typeface="Arial" panose="020B0604020202020204" pitchFamily="34" charset="0"/>
              </a:rPr>
              <a:t>”</a:t>
            </a:r>
            <a:r>
              <a:rPr lang="zh-CN" altLang="en-US" sz="2400" b="1" dirty="0">
                <a:latin typeface="Arial" panose="020B0604020202020204" pitchFamily="34" charset="0"/>
              </a:rPr>
              <a:t>教师队伍建设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5" name="TextBox 9"/>
          <p:cNvSpPr txBox="1"/>
          <p:nvPr/>
        </p:nvSpPr>
        <p:spPr>
          <a:xfrm>
            <a:off x="314960" y="4585335"/>
            <a:ext cx="1116838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400" b="1" dirty="0">
                <a:latin typeface="Arial" panose="020B0604020202020204" pitchFamily="34" charset="0"/>
              </a:rPr>
              <a:t>（</a:t>
            </a:r>
            <a:r>
              <a:rPr lang="en-US" altLang="zh-CN" sz="2400" b="1" dirty="0">
                <a:latin typeface="Arial" panose="020B0604020202020204" pitchFamily="34" charset="0"/>
              </a:rPr>
              <a:t>1</a:t>
            </a:r>
            <a:r>
              <a:rPr lang="zh-CN" altLang="en-US" sz="2400" b="1" dirty="0">
                <a:latin typeface="Arial" panose="020B0604020202020204" pitchFamily="34" charset="0"/>
              </a:rPr>
              <a:t>）召开</a:t>
            </a:r>
            <a:r>
              <a:rPr lang="en-US" altLang="zh-CN" sz="2400" b="1" dirty="0">
                <a:latin typeface="Arial" panose="020B0604020202020204" pitchFamily="34" charset="0"/>
              </a:rPr>
              <a:t>“</a:t>
            </a:r>
            <a:r>
              <a:rPr lang="zh-CN" altLang="en-US" sz="2400" b="1" dirty="0">
                <a:latin typeface="Arial" panose="020B0604020202020204" pitchFamily="34" charset="0"/>
              </a:rPr>
              <a:t>特带优</a:t>
            </a:r>
            <a:r>
              <a:rPr lang="en-US" altLang="zh-CN" sz="2400" b="1" dirty="0">
                <a:latin typeface="Arial" panose="020B0604020202020204" pitchFamily="34" charset="0"/>
              </a:rPr>
              <a:t>”</a:t>
            </a:r>
            <a:r>
              <a:rPr lang="zh-CN" altLang="en-US" sz="2400" b="1" dirty="0">
                <a:latin typeface="Arial" panose="020B0604020202020204" pitchFamily="34" charset="0"/>
              </a:rPr>
              <a:t>教师会议，进一步明确要求。立足校内，带动全区，辐射周边。</a:t>
            </a:r>
            <a:endParaRPr lang="en-US" altLang="zh-CN" sz="2400" b="1" dirty="0">
              <a:latin typeface="Arial" panose="020B0604020202020204" pitchFamily="34" charset="0"/>
            </a:endParaRPr>
          </a:p>
        </p:txBody>
      </p:sp>
      <p:sp>
        <p:nvSpPr>
          <p:cNvPr id="6" name="TextBox 7"/>
          <p:cNvSpPr txBox="1"/>
          <p:nvPr/>
        </p:nvSpPr>
        <p:spPr>
          <a:xfrm>
            <a:off x="314960" y="5045710"/>
            <a:ext cx="1104455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400" b="1" dirty="0">
                <a:latin typeface="Arial" panose="020B0604020202020204" pitchFamily="34" charset="0"/>
              </a:rPr>
              <a:t>（</a:t>
            </a:r>
            <a:r>
              <a:rPr lang="en-US" altLang="zh-CN" sz="2400" b="1" dirty="0">
                <a:latin typeface="Arial" panose="020B0604020202020204" pitchFamily="34" charset="0"/>
              </a:rPr>
              <a:t>2</a:t>
            </a:r>
            <a:r>
              <a:rPr lang="zh-CN" altLang="en-US" sz="2400" b="1" dirty="0">
                <a:latin typeface="Arial" panose="020B0604020202020204" pitchFamily="34" charset="0"/>
              </a:rPr>
              <a:t>）树立典型，推广优秀</a:t>
            </a:r>
            <a:r>
              <a:rPr lang="en-US" altLang="zh-CN" sz="2400" b="1" dirty="0">
                <a:latin typeface="Arial" panose="020B0604020202020204" pitchFamily="34" charset="0"/>
              </a:rPr>
              <a:t>“</a:t>
            </a:r>
            <a:r>
              <a:rPr lang="zh-CN" altLang="en-US" sz="2400" b="1" dirty="0">
                <a:latin typeface="Arial" panose="020B0604020202020204" pitchFamily="34" charset="0"/>
              </a:rPr>
              <a:t>特带优</a:t>
            </a:r>
            <a:r>
              <a:rPr lang="en-US" altLang="zh-CN" sz="2400" b="1" dirty="0">
                <a:latin typeface="Arial" panose="020B0604020202020204" pitchFamily="34" charset="0"/>
              </a:rPr>
              <a:t>”</a:t>
            </a:r>
            <a:r>
              <a:rPr lang="zh-CN" altLang="en-US" sz="2400" b="1" dirty="0">
                <a:latin typeface="Arial" panose="020B0604020202020204" pitchFamily="34" charset="0"/>
              </a:rPr>
              <a:t>教师工作经验。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11" name="TextBox 8"/>
          <p:cNvSpPr txBox="1"/>
          <p:nvPr/>
        </p:nvSpPr>
        <p:spPr>
          <a:xfrm>
            <a:off x="314960" y="5506085"/>
            <a:ext cx="1017524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400" b="1" dirty="0">
                <a:latin typeface="Arial" panose="020B0604020202020204" pitchFamily="34" charset="0"/>
              </a:rPr>
              <a:t>（</a:t>
            </a:r>
            <a:r>
              <a:rPr lang="en-US" altLang="zh-CN" sz="2400" b="1" dirty="0">
                <a:latin typeface="Arial" panose="020B0604020202020204" pitchFamily="34" charset="0"/>
              </a:rPr>
              <a:t>3</a:t>
            </a:r>
            <a:r>
              <a:rPr lang="zh-CN" altLang="en-US" sz="2400" b="1" dirty="0">
                <a:latin typeface="Arial" panose="020B0604020202020204" pitchFamily="34" charset="0"/>
              </a:rPr>
              <a:t>）做好</a:t>
            </a:r>
            <a:r>
              <a:rPr lang="en-US" altLang="zh-CN" sz="2400" b="1" dirty="0">
                <a:latin typeface="Arial" panose="020B0604020202020204" pitchFamily="34" charset="0"/>
              </a:rPr>
              <a:t>“</a:t>
            </a:r>
            <a:r>
              <a:rPr lang="zh-CN" altLang="en-US" sz="2400" b="1" dirty="0">
                <a:latin typeface="Arial" panose="020B0604020202020204" pitchFamily="34" charset="0"/>
              </a:rPr>
              <a:t>特带优</a:t>
            </a:r>
            <a:r>
              <a:rPr lang="en-US" altLang="zh-CN" sz="2400" b="1" dirty="0">
                <a:latin typeface="Arial" panose="020B0604020202020204" pitchFamily="34" charset="0"/>
              </a:rPr>
              <a:t>”</a:t>
            </a:r>
            <a:r>
              <a:rPr lang="zh-CN" altLang="en-US" sz="2400" b="1" dirty="0">
                <a:latin typeface="Arial" panose="020B0604020202020204" pitchFamily="34" charset="0"/>
              </a:rPr>
              <a:t>教师年度考核评价工作，发挥积极的导向作用。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7" grpId="0"/>
      <p:bldP spid="10" grpId="0"/>
      <p:bldP spid="2" grpId="0"/>
      <p:bldP spid="3" grpId="0"/>
      <p:bldP spid="8" grpId="0"/>
      <p:bldP spid="9" grpId="0"/>
      <p:bldP spid="4" grpId="0"/>
      <p:bldP spid="5" grpId="0"/>
      <p:bldP spid="6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extBox 6"/>
          <p:cNvSpPr txBox="1"/>
          <p:nvPr/>
        </p:nvSpPr>
        <p:spPr>
          <a:xfrm>
            <a:off x="288685" y="548336"/>
            <a:ext cx="661627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 dirty="0">
                <a:latin typeface="Arial" panose="020B0604020202020204" pitchFamily="34" charset="0"/>
              </a:rPr>
              <a:t>4.“</a:t>
            </a:r>
            <a:r>
              <a:rPr lang="zh-CN" altLang="en-US" sz="2400" b="1" dirty="0">
                <a:latin typeface="Arial" panose="020B0604020202020204" pitchFamily="34" charset="0"/>
              </a:rPr>
              <a:t>学科中心组</a:t>
            </a:r>
            <a:r>
              <a:rPr lang="en-US" altLang="zh-CN" sz="2400" b="1" dirty="0">
                <a:latin typeface="Arial" panose="020B0604020202020204" pitchFamily="34" charset="0"/>
              </a:rPr>
              <a:t>”</a:t>
            </a:r>
            <a:r>
              <a:rPr lang="zh-CN" altLang="en-US" sz="2400" b="1" dirty="0">
                <a:latin typeface="Arial" panose="020B0604020202020204" pitchFamily="34" charset="0"/>
              </a:rPr>
              <a:t>队伍建设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4" name="TextBox 9"/>
          <p:cNvSpPr txBox="1"/>
          <p:nvPr/>
        </p:nvSpPr>
        <p:spPr>
          <a:xfrm>
            <a:off x="67945" y="1009015"/>
            <a:ext cx="1159256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400" b="1" dirty="0">
                <a:latin typeface="Arial" panose="020B0604020202020204" pitchFamily="34" charset="0"/>
              </a:rPr>
              <a:t>（</a:t>
            </a:r>
            <a:r>
              <a:rPr lang="en-US" altLang="zh-CN" sz="2400" b="1" dirty="0">
                <a:latin typeface="Arial" panose="020B0604020202020204" pitchFamily="34" charset="0"/>
              </a:rPr>
              <a:t>1</a:t>
            </a:r>
            <a:r>
              <a:rPr lang="zh-CN" altLang="en-US" sz="2400" b="1" dirty="0">
                <a:latin typeface="Arial" panose="020B0604020202020204" pitchFamily="34" charset="0"/>
              </a:rPr>
              <a:t>）进一步规范</a:t>
            </a:r>
            <a:r>
              <a:rPr lang="en-US" altLang="zh-CN" sz="2400" b="1" dirty="0">
                <a:latin typeface="Arial" panose="020B0604020202020204" pitchFamily="34" charset="0"/>
              </a:rPr>
              <a:t>“</a:t>
            </a:r>
            <a:r>
              <a:rPr lang="zh-CN" altLang="en-US" sz="2400" b="1" dirty="0">
                <a:latin typeface="Arial" panose="020B0604020202020204" pitchFamily="34" charset="0"/>
              </a:rPr>
              <a:t>学科中心组</a:t>
            </a:r>
            <a:r>
              <a:rPr lang="en-US" altLang="zh-CN" sz="2400" b="1" dirty="0">
                <a:latin typeface="Arial" panose="020B0604020202020204" pitchFamily="34" charset="0"/>
              </a:rPr>
              <a:t>”</a:t>
            </a:r>
            <a:r>
              <a:rPr lang="zh-CN" altLang="en-US" sz="2400" b="1" dirty="0">
                <a:latin typeface="Arial" panose="020B0604020202020204" pitchFamily="34" charset="0"/>
              </a:rPr>
              <a:t>职责和聘任办法，规范</a:t>
            </a:r>
            <a:r>
              <a:rPr lang="en-US" altLang="zh-CN" sz="2400" b="1" dirty="0">
                <a:latin typeface="Arial" panose="020B0604020202020204" pitchFamily="34" charset="0"/>
              </a:rPr>
              <a:t>“</a:t>
            </a:r>
            <a:r>
              <a:rPr lang="zh-CN" altLang="en-US" sz="2400" b="1" dirty="0">
                <a:latin typeface="Arial" panose="020B0604020202020204" pitchFamily="34" charset="0"/>
              </a:rPr>
              <a:t>学科中心组</a:t>
            </a:r>
            <a:r>
              <a:rPr lang="en-US" altLang="zh-CN" sz="2400" b="1" dirty="0">
                <a:latin typeface="Arial" panose="020B0604020202020204" pitchFamily="34" charset="0"/>
              </a:rPr>
              <a:t>”</a:t>
            </a:r>
            <a:r>
              <a:rPr lang="zh-CN" altLang="en-US" sz="2400" b="1" dirty="0">
                <a:latin typeface="Arial" panose="020B0604020202020204" pitchFamily="34" charset="0"/>
              </a:rPr>
              <a:t>教师管理。</a:t>
            </a:r>
            <a:endParaRPr lang="en-US" altLang="zh-CN" sz="2400" b="1" dirty="0">
              <a:latin typeface="Arial" panose="020B0604020202020204" pitchFamily="34" charset="0"/>
            </a:endParaRPr>
          </a:p>
        </p:txBody>
      </p:sp>
      <p:sp>
        <p:nvSpPr>
          <p:cNvPr id="5" name="TextBox 7"/>
          <p:cNvSpPr txBox="1"/>
          <p:nvPr/>
        </p:nvSpPr>
        <p:spPr>
          <a:xfrm>
            <a:off x="67945" y="1534795"/>
            <a:ext cx="1174432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400" b="1" dirty="0">
                <a:latin typeface="Arial" panose="020B0604020202020204" pitchFamily="34" charset="0"/>
              </a:rPr>
              <a:t>（</a:t>
            </a:r>
            <a:r>
              <a:rPr lang="en-US" altLang="zh-CN" sz="2400" b="1" dirty="0">
                <a:latin typeface="Arial" panose="020B0604020202020204" pitchFamily="34" charset="0"/>
              </a:rPr>
              <a:t>2</a:t>
            </a:r>
            <a:r>
              <a:rPr lang="zh-CN" altLang="en-US" sz="2400" b="1" dirty="0">
                <a:latin typeface="Arial" panose="020B0604020202020204" pitchFamily="34" charset="0"/>
              </a:rPr>
              <a:t>）学科中心组定期开展活动，每月至少活动一次，活动有主题、有内容、有成果。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67945" y="1995170"/>
            <a:ext cx="1205674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400" b="1" dirty="0">
                <a:latin typeface="Arial" panose="020B0604020202020204" pitchFamily="34" charset="0"/>
              </a:rPr>
              <a:t>（</a:t>
            </a:r>
            <a:r>
              <a:rPr lang="en-US" altLang="zh-CN" sz="2400" b="1" dirty="0">
                <a:latin typeface="Arial" panose="020B0604020202020204" pitchFamily="34" charset="0"/>
              </a:rPr>
              <a:t>3</a:t>
            </a:r>
            <a:r>
              <a:rPr lang="zh-CN" altLang="en-US" sz="2400" b="1" dirty="0">
                <a:latin typeface="Arial" panose="020B0604020202020204" pitchFamily="34" charset="0"/>
              </a:rPr>
              <a:t>）积极发挥学科中心组教师诊断指导的作用，中心组教师定期参加学科教学教研活动。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7811" y="2455562"/>
            <a:ext cx="533922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（四）抓住重点、重大活动的组织</a:t>
            </a:r>
            <a:endParaRPr lang="zh-CN" altLang="en-US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TextBox 6"/>
          <p:cNvSpPr txBox="1"/>
          <p:nvPr/>
        </p:nvSpPr>
        <p:spPr>
          <a:xfrm>
            <a:off x="288685" y="2982291"/>
            <a:ext cx="661627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 dirty="0">
                <a:latin typeface="Arial" panose="020B0604020202020204" pitchFamily="34" charset="0"/>
              </a:rPr>
              <a:t>1.</a:t>
            </a:r>
            <a:r>
              <a:rPr lang="zh-CN" altLang="en-US" sz="2400" b="1" dirty="0">
                <a:latin typeface="Arial" panose="020B0604020202020204" pitchFamily="34" charset="0"/>
              </a:rPr>
              <a:t>期初教学工作会议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13" name="TextBox 9"/>
          <p:cNvSpPr txBox="1"/>
          <p:nvPr/>
        </p:nvSpPr>
        <p:spPr>
          <a:xfrm>
            <a:off x="289091" y="3442901"/>
            <a:ext cx="6319752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sz="2400" b="1" dirty="0">
                <a:latin typeface="Arial" panose="020B0604020202020204" pitchFamily="34" charset="0"/>
              </a:rPr>
              <a:t>2.</a:t>
            </a:r>
            <a:r>
              <a:rPr lang="zh-CN" altLang="en-US" sz="2400" b="1" dirty="0">
                <a:latin typeface="Arial" panose="020B0604020202020204" pitchFamily="34" charset="0"/>
              </a:rPr>
              <a:t>年度教学工作会议</a:t>
            </a:r>
            <a:endParaRPr lang="en-US" altLang="zh-CN" sz="2400" b="1" dirty="0">
              <a:latin typeface="Arial" panose="020B0604020202020204" pitchFamily="34" charset="0"/>
            </a:endParaRPr>
          </a:p>
        </p:txBody>
      </p:sp>
      <p:sp>
        <p:nvSpPr>
          <p:cNvPr id="14" name="TextBox 7"/>
          <p:cNvSpPr txBox="1"/>
          <p:nvPr/>
        </p:nvSpPr>
        <p:spPr>
          <a:xfrm>
            <a:off x="289091" y="3903512"/>
            <a:ext cx="6319752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sz="2400" b="1" dirty="0">
                <a:latin typeface="Arial" panose="020B0604020202020204" pitchFamily="34" charset="0"/>
              </a:rPr>
              <a:t>3.“</a:t>
            </a:r>
            <a:r>
              <a:rPr lang="zh-CN" altLang="en-US" sz="2400" b="1" dirty="0">
                <a:latin typeface="Arial" panose="020B0604020202020204" pitchFamily="34" charset="0"/>
              </a:rPr>
              <a:t>特带优</a:t>
            </a:r>
            <a:r>
              <a:rPr lang="en-US" altLang="zh-CN" sz="2400" b="1" dirty="0">
                <a:latin typeface="Arial" panose="020B0604020202020204" pitchFamily="34" charset="0"/>
              </a:rPr>
              <a:t>”</a:t>
            </a:r>
            <a:r>
              <a:rPr lang="zh-CN" altLang="en-US" sz="2400" b="1" dirty="0">
                <a:latin typeface="Arial" panose="020B0604020202020204" pitchFamily="34" charset="0"/>
              </a:rPr>
              <a:t>教师会议、不同层次教师研讨会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16" name="TextBox 8"/>
          <p:cNvSpPr txBox="1"/>
          <p:nvPr/>
        </p:nvSpPr>
        <p:spPr>
          <a:xfrm>
            <a:off x="288694" y="4363818"/>
            <a:ext cx="6615793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400" b="1" dirty="0">
                <a:latin typeface="Arial" panose="020B0604020202020204" pitchFamily="34" charset="0"/>
              </a:rPr>
              <a:t>4.</a:t>
            </a:r>
            <a:r>
              <a:rPr lang="zh-CN" altLang="en-US" sz="2400" b="1" dirty="0">
                <a:latin typeface="Arial" panose="020B0604020202020204" pitchFamily="34" charset="0"/>
              </a:rPr>
              <a:t>教学过程管理、校本教研现场推进会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17" name="TextBox 8"/>
          <p:cNvSpPr txBox="1"/>
          <p:nvPr/>
        </p:nvSpPr>
        <p:spPr>
          <a:xfrm>
            <a:off x="289013" y="4823793"/>
            <a:ext cx="6615793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400" b="1" dirty="0">
                <a:latin typeface="Arial" panose="020B0604020202020204" pitchFamily="34" charset="0"/>
              </a:rPr>
              <a:t>5.</a:t>
            </a:r>
            <a:r>
              <a:rPr lang="zh-CN" altLang="en-US" sz="2400" b="1" dirty="0">
                <a:latin typeface="Arial" panose="020B0604020202020204" pitchFamily="34" charset="0"/>
              </a:rPr>
              <a:t>高三工作研讨、调研、推进会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18" name="TextBox 8"/>
          <p:cNvSpPr txBox="1"/>
          <p:nvPr/>
        </p:nvSpPr>
        <p:spPr>
          <a:xfrm>
            <a:off x="289013" y="5284571"/>
            <a:ext cx="6615793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400" b="1" dirty="0">
                <a:latin typeface="Arial" panose="020B0604020202020204" pitchFamily="34" charset="0"/>
              </a:rPr>
              <a:t>6.</a:t>
            </a:r>
            <a:r>
              <a:rPr lang="zh-CN" altLang="en-US" sz="2400" b="1" dirty="0">
                <a:latin typeface="Arial" panose="020B0604020202020204" pitchFamily="34" charset="0"/>
              </a:rPr>
              <a:t>新教材学科教学研讨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19" name="TextBox 9"/>
          <p:cNvSpPr txBox="1"/>
          <p:nvPr/>
        </p:nvSpPr>
        <p:spPr>
          <a:xfrm>
            <a:off x="289091" y="5744776"/>
            <a:ext cx="6319752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sz="2400" b="1" dirty="0">
                <a:latin typeface="Arial" panose="020B0604020202020204" pitchFamily="34" charset="0"/>
              </a:rPr>
              <a:t>7.</a:t>
            </a:r>
            <a:r>
              <a:rPr lang="zh-CN" altLang="en-US" sz="2400" b="1" dirty="0">
                <a:latin typeface="Arial" panose="020B0604020202020204" pitchFamily="34" charset="0"/>
              </a:rPr>
              <a:t>外区市学科带头人重新认定工作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12" grpId="0"/>
      <p:bldP spid="11" grpId="0"/>
      <p:bldP spid="13" grpId="0"/>
      <p:bldP spid="14" grpId="0"/>
      <p:bldP spid="16" grpId="0"/>
      <p:bldP spid="17" grpId="0"/>
      <p:bldP spid="18" grpId="0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70180" y="1207770"/>
            <a:ext cx="1159446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>
                <a:latin typeface="+mn-ea"/>
              </a:rPr>
              <a:t>1.</a:t>
            </a:r>
            <a:r>
              <a:rPr lang="zh-CN" altLang="en-US" sz="2400" b="1" dirty="0" smtClean="0">
                <a:sym typeface="+mn-ea"/>
              </a:rPr>
              <a:t>高三教师解题竞赛：范围：原则上近三年高考题（全国卷、江苏卷等）；原题为主，时间：</a:t>
            </a:r>
            <a:r>
              <a:rPr lang="en-US" altLang="zh-CN" sz="2400" b="1" dirty="0" smtClean="0">
                <a:sym typeface="+mn-ea"/>
              </a:rPr>
              <a:t>10</a:t>
            </a:r>
            <a:r>
              <a:rPr lang="zh-CN" altLang="en-US" sz="2400" b="1" dirty="0" smtClean="0">
                <a:sym typeface="+mn-ea"/>
              </a:rPr>
              <a:t>月中下旬</a:t>
            </a:r>
            <a:endParaRPr lang="zh-CN" altLang="en-US" sz="2400" b="1" dirty="0"/>
          </a:p>
          <a:p>
            <a:endParaRPr lang="en-US" altLang="zh-CN" sz="2400" b="1"/>
          </a:p>
        </p:txBody>
      </p:sp>
      <p:sp>
        <p:nvSpPr>
          <p:cNvPr id="3" name="文本框 2"/>
          <p:cNvSpPr txBox="1"/>
          <p:nvPr/>
        </p:nvSpPr>
        <p:spPr>
          <a:xfrm>
            <a:off x="170180" y="602615"/>
            <a:ext cx="34880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/>
              <a:t>教研室几个通知：</a:t>
            </a:r>
            <a:endParaRPr lang="zh-CN" altLang="en-US" sz="2400" b="1"/>
          </a:p>
        </p:txBody>
      </p:sp>
      <p:sp>
        <p:nvSpPr>
          <p:cNvPr id="4" name="文本框 3"/>
          <p:cNvSpPr txBox="1"/>
          <p:nvPr/>
        </p:nvSpPr>
        <p:spPr>
          <a:xfrm>
            <a:off x="170180" y="2095500"/>
            <a:ext cx="11170920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>
                <a:solidFill>
                  <a:schemeClr val="tx1"/>
                </a:solidFill>
                <a:latin typeface="+mn-ea"/>
                <a:cs typeface="+mn-ea"/>
              </a:rPr>
              <a:t>2.</a:t>
            </a:r>
            <a:r>
              <a:rPr lang="zh-CN" altLang="en-US" sz="2400" b="1" dirty="0" smtClean="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期中考试：南京市统测（高二九门，按选科考试）；期末考试（高一九门，兼顾学科与选科）；试卷形式会有所变化</a:t>
            </a:r>
            <a:endParaRPr lang="zh-CN" altLang="en-US" dirty="0">
              <a:solidFill>
                <a:srgbClr val="0000FF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endParaRPr lang="en-US" altLang="zh-CN"/>
          </a:p>
        </p:txBody>
      </p:sp>
      <p:sp>
        <p:nvSpPr>
          <p:cNvPr id="5" name="文本框 4"/>
          <p:cNvSpPr txBox="1"/>
          <p:nvPr/>
        </p:nvSpPr>
        <p:spPr>
          <a:xfrm>
            <a:off x="170180" y="3069590"/>
            <a:ext cx="1093533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 dirty="0" smtClean="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3.</a:t>
            </a:r>
            <a:r>
              <a:rPr lang="zh-CN" altLang="en-US" sz="2400" b="1" dirty="0" smtClean="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高一、高二老教材与新高考矛盾如何对接，具体要求以各学科教研组长会议传达为准，不清楚可让教师咨询本学科教研员。</a:t>
            </a:r>
            <a:endParaRPr lang="en-US" altLang="zh-CN" sz="2400" b="1" dirty="0" smtClean="0">
              <a:solidFill>
                <a:schemeClr val="tx1"/>
              </a:solidFill>
              <a:latin typeface="+mn-ea"/>
              <a:cs typeface="+mn-ea"/>
            </a:endParaRPr>
          </a:p>
          <a:p>
            <a:endParaRPr lang="en-US" altLang="zh-CN" sz="2400" b="1" dirty="0" smtClean="0">
              <a:solidFill>
                <a:schemeClr val="tx1"/>
              </a:solidFill>
              <a:latin typeface="+mn-ea"/>
              <a:cs typeface="+mn-e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73050" y="451485"/>
            <a:ext cx="57746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/>
              <a:t>三、本学期教务处主要工作</a:t>
            </a:r>
            <a:endParaRPr lang="zh-CN" altLang="en-US" sz="2400" b="1"/>
          </a:p>
        </p:txBody>
      </p:sp>
      <p:graphicFrame>
        <p:nvGraphicFramePr>
          <p:cNvPr id="3" name="表格 2"/>
          <p:cNvGraphicFramePr/>
          <p:nvPr/>
        </p:nvGraphicFramePr>
        <p:xfrm>
          <a:off x="372110" y="845185"/>
          <a:ext cx="11383010" cy="53327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7685"/>
                <a:gridCol w="525145"/>
                <a:gridCol w="527685"/>
                <a:gridCol w="523875"/>
                <a:gridCol w="528320"/>
                <a:gridCol w="527685"/>
                <a:gridCol w="525780"/>
                <a:gridCol w="527050"/>
                <a:gridCol w="7169785"/>
              </a:tblGrid>
              <a:tr h="26860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周次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周一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周二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周三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周四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周五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周六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周日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工作安排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479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一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9/2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上学期两组工作总结评比上传区OA平台；高三市期初考试组织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79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二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11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12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中秋</a:t>
                      </a:r>
                      <a:endParaRPr lang="en-US" altLang="en-US" sz="700" b="0">
                        <a:solidFill>
                          <a:srgbClr val="FF0000"/>
                        </a:solidFill>
                        <a:highlight>
                          <a:srgbClr val="FFFF00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14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15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校本课程筹备；高三市期初成绩分析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479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三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16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17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18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19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21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22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高一视导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415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四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23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24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25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26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27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28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29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区学科带头人及区优秀青年教师（在届）课堂展示活动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60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五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highlight>
                            <a:srgbClr val="FFFF00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10/1</a:t>
                      </a:r>
                      <a:endParaRPr lang="en-US" altLang="en-US" sz="700" b="0">
                        <a:highlight>
                          <a:srgbClr val="FFFF00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highlight>
                            <a:srgbClr val="FFFF00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en-US" sz="700" b="0">
                        <a:highlight>
                          <a:srgbClr val="FFFF00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highlight>
                            <a:srgbClr val="FFFF00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</a:t>
                      </a:r>
                      <a:endParaRPr lang="en-US" altLang="en-US" sz="700" b="0">
                        <a:highlight>
                          <a:srgbClr val="FFFF00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highlight>
                            <a:srgbClr val="FFFF00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</a:t>
                      </a:r>
                      <a:endParaRPr lang="en-US" altLang="en-US" sz="700" b="0">
                        <a:highlight>
                          <a:srgbClr val="FFFF00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highlight>
                            <a:srgbClr val="FFFF00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</a:t>
                      </a:r>
                      <a:endParaRPr lang="en-US" altLang="en-US" sz="700" b="0">
                        <a:highlight>
                          <a:srgbClr val="FFFF00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highlight>
                            <a:srgbClr val="FFFF00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</a:t>
                      </a:r>
                      <a:endParaRPr lang="en-US" altLang="en-US" sz="700" b="0">
                        <a:highlight>
                          <a:srgbClr val="FFFF00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国庆放假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415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六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highlight>
                            <a:srgbClr val="FFFF00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</a:t>
                      </a:r>
                      <a:endParaRPr lang="en-US" altLang="en-US" sz="700" b="0">
                        <a:highlight>
                          <a:srgbClr val="FFFF00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11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12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13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	高三第二次百校联考；高二第一次月考；高一高二校本课程选课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415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七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14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15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16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17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18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19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高二第一次月考成绩分析；高一、高二校本课程开课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5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八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21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22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23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24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25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26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27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高一第一次选课调考；第一次教学常规检查；学测与高考报名（预计）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2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九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28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29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31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11/1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高一高二生物、地理期中复习课展示及两个学科的视导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415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十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高三第三次百校联考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60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十一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11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12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13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14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15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16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17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高二第二次学情调考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2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十二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18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19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21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22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23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24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高二视导；高一第二次选科调考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60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十三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25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26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27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28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29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12/1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理科学科竞赛；教学开放日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2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十四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高一、高二物理、历史新授课展示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79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十五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11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12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13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14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15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高一、高二第二次月考；高三第四次百校联考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2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十六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16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17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18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19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21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22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高一语数外新授课展示；第二次教学常规检查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60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十七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23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24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25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26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27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28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29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高三视导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2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十八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31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highlight>
                            <a:srgbClr val="FFFF00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元旦</a:t>
                      </a:r>
                      <a:endParaRPr lang="en-US" altLang="en-US" sz="700" b="0">
                        <a:highlight>
                          <a:srgbClr val="FFFF00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元旦放假；准备年度评估材料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2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十九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11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12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高三市一模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60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二十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13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14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15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16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17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18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高一高二期末考试；学期结束成绩认定，分析。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Box 13"/>
          <p:cNvSpPr txBox="1"/>
          <p:nvPr/>
        </p:nvSpPr>
        <p:spPr>
          <a:xfrm>
            <a:off x="591202" y="2120327"/>
            <a:ext cx="5067234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400" b="1" dirty="0">
                <a:solidFill>
                  <a:schemeClr val="tx1"/>
                </a:solidFill>
                <a:latin typeface="Arial" panose="020B0604020202020204" pitchFamily="34" charset="0"/>
              </a:rPr>
              <a:t>做事重要    带着团队做事更重要</a:t>
            </a:r>
            <a:endParaRPr lang="zh-CN" altLang="en-US" sz="2400" b="1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" name="TextBox 13"/>
          <p:cNvSpPr txBox="1"/>
          <p:nvPr/>
        </p:nvSpPr>
        <p:spPr>
          <a:xfrm>
            <a:off x="591185" y="2741930"/>
            <a:ext cx="1112393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 dirty="0">
                <a:solidFill>
                  <a:schemeClr val="tx1"/>
                </a:solidFill>
                <a:sym typeface="+mn-ea"/>
              </a:rPr>
              <a:t>管理者的任务不是去改变人，而在于运用每一个人的才干</a:t>
            </a:r>
            <a:endParaRPr lang="zh-CN" altLang="en-US" sz="2400" b="1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4" name="TextBox 11"/>
          <p:cNvSpPr txBox="1"/>
          <p:nvPr/>
        </p:nvSpPr>
        <p:spPr>
          <a:xfrm>
            <a:off x="534035" y="1188720"/>
            <a:ext cx="11499215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400" b="1" dirty="0">
                <a:solidFill>
                  <a:schemeClr val="tx1"/>
                </a:solidFill>
                <a:latin typeface="Arial" panose="020B0604020202020204" pitchFamily="34" charset="0"/>
              </a:rPr>
              <a:t>管理的对象是人。管理的任务是让人们能够合作，发挥他们的长处，使他们的短处无关紧要。</a:t>
            </a:r>
            <a:endParaRPr lang="zh-CN" altLang="en-US" sz="2400" b="1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52755" y="668655"/>
            <a:ext cx="54914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/>
              <a:t>四、几句话分享</a:t>
            </a:r>
            <a:endParaRPr lang="zh-CN" alt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7" name="图片 16" descr="21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3983476" y="2435663"/>
            <a:ext cx="2268649" cy="3078881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983355" y="1125855"/>
            <a:ext cx="324548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 dirty="0" smtClean="0">
                <a:solidFill>
                  <a:srgbClr val="FF0000"/>
                </a:solidFill>
              </a:rPr>
              <a:t>不忘初心</a:t>
            </a:r>
            <a:endParaRPr lang="en-US" altLang="zh-CN" sz="3600" b="1" dirty="0" smtClean="0">
              <a:solidFill>
                <a:srgbClr val="FF0000"/>
              </a:solidFill>
            </a:endParaRPr>
          </a:p>
          <a:p>
            <a:r>
              <a:rPr lang="zh-CN" altLang="en-US" sz="3600" b="1" dirty="0" smtClean="0">
                <a:solidFill>
                  <a:srgbClr val="FF0000"/>
                </a:solidFill>
              </a:rPr>
              <a:t>牢记使命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17500" y="417830"/>
            <a:ext cx="631190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/>
              <a:t>一、成绩</a:t>
            </a:r>
            <a:endParaRPr lang="zh-CN" altLang="en-US" sz="4000"/>
          </a:p>
        </p:txBody>
      </p:sp>
      <p:sp>
        <p:nvSpPr>
          <p:cNvPr id="3" name="文本框 2"/>
          <p:cNvSpPr txBox="1"/>
          <p:nvPr/>
        </p:nvSpPr>
        <p:spPr>
          <a:xfrm>
            <a:off x="431165" y="1059815"/>
            <a:ext cx="32543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1.</a:t>
            </a:r>
            <a:r>
              <a:rPr lang="zh-CN" altLang="en-US" sz="2800"/>
              <a:t>高考</a:t>
            </a:r>
            <a:endParaRPr lang="zh-CN" altLang="en-US" sz="2800"/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591820" y="1525905"/>
            <a:ext cx="11141075" cy="4639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428625" y="838200"/>
            <a:ext cx="11666855" cy="4867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85750" y="502285"/>
            <a:ext cx="32727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2.</a:t>
            </a:r>
            <a:r>
              <a:rPr lang="zh-CN" altLang="en-US" sz="2800"/>
              <a:t>高二</a:t>
            </a:r>
            <a:endParaRPr lang="zh-CN" altLang="en-US" sz="2800"/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285750" y="1115695"/>
          <a:ext cx="11762740" cy="4742815"/>
        </p:xfrm>
        <a:graphic>
          <a:graphicData uri="http://schemas.openxmlformats.org/drawingml/2006/table">
            <a:tbl>
              <a:tblPr/>
              <a:tblGrid>
                <a:gridCol w="3030855"/>
                <a:gridCol w="1092200"/>
                <a:gridCol w="1090930"/>
                <a:gridCol w="1090930"/>
                <a:gridCol w="1092835"/>
                <a:gridCol w="1090930"/>
                <a:gridCol w="1090930"/>
                <a:gridCol w="1091565"/>
                <a:gridCol w="1091565"/>
              </a:tblGrid>
              <a:tr h="653415">
                <a:tc gridSpan="9">
                  <a:txBody>
                    <a:bodyPr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高中</a:t>
                      </a:r>
                      <a:r>
                        <a:rPr lang="en-US" altLang="zh-CN" sz="1600" b="1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2017</a:t>
                      </a:r>
                      <a:r>
                        <a:rPr lang="zh-CN" altLang="en-US" sz="1600" b="1" i="0" u="none" strike="noStrike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级高</a:t>
                      </a:r>
                      <a:r>
                        <a:rPr lang="en-US" altLang="zh-CN" sz="1600" b="1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2</a:t>
                      </a:r>
                      <a:r>
                        <a:rPr lang="zh-CN" altLang="en-US" sz="1600" b="1" i="0" u="none" strike="noStrike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下学期期末考试</a:t>
                      </a:r>
                      <a:r>
                        <a:rPr lang="zh-CN" altLang="en-US" sz="1600" b="1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 </a:t>
                      </a:r>
                      <a:r>
                        <a:rPr lang="en-US" altLang="zh-CN" sz="1600" b="1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- </a:t>
                      </a:r>
                      <a:r>
                        <a:rPr lang="zh-CN" altLang="en-US" sz="1600" b="1" i="0" u="none" strike="noStrike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学科均分统计表</a:t>
                      </a:r>
                      <a:r>
                        <a:rPr lang="en-US" altLang="zh-CN" sz="1600" b="1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(</a:t>
                      </a:r>
                      <a:r>
                        <a:rPr lang="zh-CN" altLang="en-US" sz="1600" b="1" i="0" u="none" strike="noStrike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学校</a:t>
                      </a:r>
                      <a:r>
                        <a:rPr lang="en-US" altLang="zh-CN" sz="1600" b="1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)2019.6</a:t>
                      </a:r>
                      <a:endParaRPr lang="zh-CN" altLang="en-US" sz="1600" b="1" i="0" u="none" strike="noStrike" dirty="0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71805">
                <a:tc rowSpan="2">
                  <a:txBody>
                    <a:bodyPr/>
                    <a:p>
                      <a:pPr algn="ctr" fontAlgn="ctr"/>
                      <a:r>
                        <a:rPr lang="zh-CN" altLang="en-US" sz="1200" b="1" i="0" u="none" strike="noStrike" dirty="0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学校</a:t>
                      </a:r>
                      <a:endParaRPr lang="zh-CN" altLang="en-US" sz="1200" b="1" i="0" u="none" strike="noStrike" dirty="0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人数</a:t>
                      </a:r>
                      <a:endParaRPr lang="zh-CN" altLang="en-US" sz="12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总分</a:t>
                      </a:r>
                      <a:endParaRPr lang="zh-CN" altLang="en-US" sz="12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语文</a:t>
                      </a:r>
                      <a:endParaRPr lang="zh-CN" altLang="en-US" sz="12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数学</a:t>
                      </a:r>
                      <a:endParaRPr lang="zh-CN" altLang="en-US" sz="12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英语</a:t>
                      </a:r>
                      <a:endParaRPr lang="zh-CN" altLang="en-US" sz="12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语文附加</a:t>
                      </a:r>
                      <a:endParaRPr lang="zh-CN" altLang="en-US" sz="12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数学附加</a:t>
                      </a:r>
                      <a:endParaRPr lang="zh-CN" altLang="en-US" sz="12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语数外</a:t>
                      </a:r>
                      <a:endParaRPr lang="zh-CN" altLang="en-US" sz="12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1805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均分</a:t>
                      </a:r>
                      <a:endParaRPr lang="zh-CN" altLang="en-US" sz="12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均分</a:t>
                      </a:r>
                      <a:endParaRPr lang="zh-CN" altLang="en-US" sz="12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均分</a:t>
                      </a:r>
                      <a:endParaRPr lang="zh-CN" altLang="en-US" sz="12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均分</a:t>
                      </a:r>
                      <a:endParaRPr lang="zh-CN" altLang="en-US" sz="12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均分</a:t>
                      </a:r>
                      <a:endParaRPr lang="zh-CN" altLang="en-US" sz="12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均分</a:t>
                      </a:r>
                      <a:endParaRPr lang="zh-CN" altLang="en-US" sz="12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均分</a:t>
                      </a:r>
                      <a:endParaRPr lang="zh-CN" altLang="en-US" sz="12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3065">
                <a:tc>
                  <a:txBody>
                    <a:bodyPr/>
                    <a:p>
                      <a:pPr algn="ctr" fontAlgn="ctr"/>
                      <a:r>
                        <a:rPr lang="zh-CN" altLang="en-US" sz="1200" b="0" i="0" u="none" strike="noStrike" dirty="0">
                          <a:latin typeface="Arial" panose="020B0604020202020204"/>
                        </a:rPr>
                        <a:t>全区</a:t>
                      </a:r>
                      <a:endParaRPr lang="zh-CN" altLang="en-US" sz="1200" b="0" i="0" u="none" strike="noStrike" dirty="0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2901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299.44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104.1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103.24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69.19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18.58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26.41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276.32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430">
                <a:tc>
                  <a:txBody>
                    <a:bodyPr/>
                    <a:p>
                      <a:pPr algn="ctr" fontAlgn="ctr"/>
                      <a:r>
                        <a:rPr lang="zh-CN" altLang="en-US" sz="1200" b="0" i="0" u="none" strike="noStrike" dirty="0">
                          <a:latin typeface="Arial" panose="020B0604020202020204"/>
                        </a:rPr>
                        <a:t>南京东山外国语学校高中部</a:t>
                      </a:r>
                      <a:endParaRPr lang="zh-CN" altLang="en-US" sz="1200" b="0" i="0" u="none" strike="noStrike" dirty="0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205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364.3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114.57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128.85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90.35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23.91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31.8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333.77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335">
                <a:tc>
                  <a:txBody>
                    <a:bodyPr/>
                    <a:p>
                      <a:pPr algn="ctr" fontAlgn="ctr"/>
                      <a:r>
                        <a:rPr lang="zh-CN" altLang="en-US" sz="1200" b="0" i="0" u="none" strike="noStrike" dirty="0">
                          <a:latin typeface="Arial" panose="020B0604020202020204"/>
                        </a:rPr>
                        <a:t>南师附中江宁分校高中部</a:t>
                      </a:r>
                      <a:endParaRPr lang="zh-CN" altLang="en-US" sz="1200" b="0" i="0" u="none" strike="noStrike" dirty="0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349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363.84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111.45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133.29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88.23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22.77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32.73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332.97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430">
                <a:tc>
                  <a:txBody>
                    <a:bodyPr/>
                    <a:p>
                      <a:pPr algn="ctr" fontAlgn="ctr"/>
                      <a:r>
                        <a:rPr lang="zh-CN" altLang="en-US" sz="1200" b="0" i="0" u="none" strike="noStrike" dirty="0">
                          <a:latin typeface="Arial" panose="020B0604020202020204"/>
                        </a:rPr>
                        <a:t>南京市天印高级中学</a:t>
                      </a:r>
                      <a:endParaRPr lang="zh-CN" altLang="en-US" sz="1200" b="0" i="0" u="none" strike="noStrike" dirty="0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734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316.19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105.12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111.35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73.43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19.92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29.22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289.9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065">
                <a:tc>
                  <a:txBody>
                    <a:bodyPr/>
                    <a:p>
                      <a:pPr algn="ctr" fontAlgn="ctr"/>
                      <a:r>
                        <a:rPr lang="zh-CN" altLang="en-US" sz="1200" b="0" i="0" u="none" strike="noStrike" dirty="0">
                          <a:latin typeface="Arial" panose="020B0604020202020204"/>
                        </a:rPr>
                        <a:t>南京市秦淮中学</a:t>
                      </a:r>
                      <a:endParaRPr lang="zh-CN" altLang="en-US" sz="1200" b="0" i="0" u="none" strike="noStrike" dirty="0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677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281.61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C00000"/>
                          </a:solidFill>
                          <a:latin typeface="Arial" panose="020B0604020202020204"/>
                        </a:rPr>
                        <a:t>102.6</a:t>
                      </a:r>
                      <a:endParaRPr lang="en-US" altLang="zh-CN" sz="1200" b="0" i="0" u="none" strike="noStrike">
                        <a:solidFill>
                          <a:srgbClr val="C00000"/>
                        </a:solidFill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C00000"/>
                          </a:solidFill>
                          <a:latin typeface="Arial" panose="020B0604020202020204"/>
                        </a:rPr>
                        <a:t>94.44</a:t>
                      </a:r>
                      <a:endParaRPr lang="en-US" altLang="zh-CN" sz="1200" b="0" i="0" u="none" strike="noStrike">
                        <a:solidFill>
                          <a:srgbClr val="C00000"/>
                        </a:solidFill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C00000"/>
                          </a:solidFill>
                          <a:latin typeface="Arial" panose="020B0604020202020204"/>
                        </a:rPr>
                        <a:t>63.43</a:t>
                      </a:r>
                      <a:endParaRPr lang="en-US" altLang="zh-CN" sz="1200" b="0" i="0" u="none" strike="noStrike">
                        <a:solidFill>
                          <a:srgbClr val="C00000"/>
                        </a:solidFill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18.77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24.6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260.22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430">
                <a:tc>
                  <a:txBody>
                    <a:bodyPr/>
                    <a:p>
                      <a:pPr algn="ctr" fontAlgn="ctr"/>
                      <a:r>
                        <a:rPr lang="zh-CN" altLang="en-US" sz="1200" b="0" i="0" u="none" strike="noStrike" dirty="0">
                          <a:latin typeface="Arial" panose="020B0604020202020204"/>
                        </a:rPr>
                        <a:t>南京宇通实验学校高中部</a:t>
                      </a:r>
                      <a:endParaRPr lang="zh-CN" altLang="en-US" sz="1200" b="0" i="0" u="none" strike="noStrike" dirty="0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165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273.45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C00000"/>
                          </a:solidFill>
                          <a:latin typeface="Arial" panose="020B0604020202020204"/>
                        </a:rPr>
                        <a:t>104.49</a:t>
                      </a:r>
                      <a:endParaRPr lang="en-US" altLang="zh-CN" sz="1200" b="0" i="0" u="none" strike="noStrike">
                        <a:solidFill>
                          <a:srgbClr val="C00000"/>
                        </a:solidFill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C00000"/>
                          </a:solidFill>
                          <a:latin typeface="Arial" panose="020B0604020202020204"/>
                        </a:rPr>
                        <a:t>89.84</a:t>
                      </a:r>
                      <a:endParaRPr lang="en-US" altLang="zh-CN" sz="1200" b="0" i="0" u="none" strike="noStrike">
                        <a:solidFill>
                          <a:srgbClr val="C00000"/>
                        </a:solidFill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C00000"/>
                          </a:solidFill>
                          <a:latin typeface="Arial" panose="020B0604020202020204"/>
                        </a:rPr>
                        <a:t>61.81</a:t>
                      </a:r>
                      <a:endParaRPr lang="en-US" altLang="zh-CN" sz="1200" b="0" i="0" u="none" strike="noStrike">
                        <a:solidFill>
                          <a:srgbClr val="C00000"/>
                        </a:solidFill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17.63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18.66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256.14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970">
                <a:tc>
                  <a:txBody>
                    <a:bodyPr/>
                    <a:p>
                      <a:pPr algn="ctr" fontAlgn="ctr"/>
                      <a:r>
                        <a:rPr lang="zh-CN" altLang="en-US" sz="1200" b="0" i="0" u="none" strike="noStrike" dirty="0">
                          <a:latin typeface="Arial" panose="020B0604020202020204"/>
                        </a:rPr>
                        <a:t>南京市临江高级中学</a:t>
                      </a:r>
                      <a:endParaRPr lang="zh-CN" altLang="en-US" sz="1200" b="0" i="0" u="none" strike="noStrike" dirty="0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 dirty="0">
                          <a:latin typeface="Arial" panose="020B0604020202020204"/>
                        </a:rPr>
                        <a:t>616</a:t>
                      </a:r>
                      <a:endParaRPr lang="en-US" altLang="zh-CN" sz="1200" b="0" i="0" u="none" strike="noStrike" dirty="0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263.46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C00000"/>
                          </a:solidFill>
                          <a:latin typeface="Arial" panose="020B0604020202020204"/>
                        </a:rPr>
                        <a:t>99.12</a:t>
                      </a:r>
                      <a:endParaRPr lang="en-US" altLang="zh-CN" sz="1200" b="0" i="0" u="none" strike="noStrike">
                        <a:solidFill>
                          <a:srgbClr val="C00000"/>
                        </a:solidFill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C00000"/>
                          </a:solidFill>
                          <a:latin typeface="Arial" panose="020B0604020202020204"/>
                        </a:rPr>
                        <a:t>87.86</a:t>
                      </a:r>
                      <a:endParaRPr lang="en-US" altLang="zh-CN" sz="1200" b="0" i="0" u="none" strike="noStrike" dirty="0">
                        <a:solidFill>
                          <a:srgbClr val="C00000"/>
                        </a:solidFill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C00000"/>
                          </a:solidFill>
                          <a:latin typeface="Arial" panose="020B0604020202020204"/>
                        </a:rPr>
                        <a:t>59</a:t>
                      </a:r>
                      <a:endParaRPr lang="en-US" altLang="zh-CN" sz="1200" b="0" i="0" u="none" strike="noStrike" dirty="0">
                        <a:solidFill>
                          <a:srgbClr val="C00000"/>
                        </a:solidFill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 dirty="0">
                          <a:latin typeface="Arial" panose="020B0604020202020204"/>
                        </a:rPr>
                        <a:t>15.5</a:t>
                      </a:r>
                      <a:endParaRPr lang="en-US" altLang="zh-CN" sz="1200" b="0" i="0" u="none" strike="noStrike" dirty="0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 dirty="0">
                          <a:latin typeface="Arial" panose="020B0604020202020204"/>
                        </a:rPr>
                        <a:t>21.68</a:t>
                      </a:r>
                      <a:endParaRPr lang="en-US" altLang="zh-CN" sz="1200" b="0" i="0" u="none" strike="noStrike" dirty="0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245.33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065">
                <a:tc>
                  <a:txBody>
                    <a:bodyPr/>
                    <a:p>
                      <a:pPr algn="ctr" fontAlgn="ctr"/>
                      <a:r>
                        <a:rPr lang="zh-CN" altLang="en-US" sz="1200" b="0" i="0" u="none" strike="noStrike">
                          <a:latin typeface="Arial" panose="020B0604020202020204"/>
                        </a:rPr>
                        <a:t>南京市秣陵中学</a:t>
                      </a:r>
                      <a:endParaRPr lang="zh-CN" altLang="en-US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 dirty="0">
                          <a:latin typeface="Arial" panose="020B0604020202020204"/>
                        </a:rPr>
                        <a:t>155</a:t>
                      </a:r>
                      <a:endParaRPr lang="en-US" altLang="zh-CN" sz="1200" b="0" i="0" u="none" strike="noStrike" dirty="0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 dirty="0">
                          <a:latin typeface="Arial" panose="020B0604020202020204"/>
                        </a:rPr>
                        <a:t>237.92</a:t>
                      </a:r>
                      <a:endParaRPr lang="en-US" altLang="zh-CN" sz="1200" b="0" i="0" u="none" strike="noStrike" dirty="0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C00000"/>
                          </a:solidFill>
                          <a:latin typeface="Arial" panose="020B0604020202020204"/>
                        </a:rPr>
                        <a:t>94.86</a:t>
                      </a:r>
                      <a:endParaRPr lang="en-US" altLang="zh-CN" sz="1200" b="0" i="0" u="none" strike="noStrike" dirty="0">
                        <a:solidFill>
                          <a:srgbClr val="C00000"/>
                        </a:solidFill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C00000"/>
                          </a:solidFill>
                          <a:latin typeface="Arial" panose="020B0604020202020204"/>
                        </a:rPr>
                        <a:t>76.95</a:t>
                      </a:r>
                      <a:endParaRPr lang="en-US" altLang="zh-CN" sz="1200" b="0" i="0" u="none" strike="noStrike" dirty="0">
                        <a:solidFill>
                          <a:srgbClr val="C00000"/>
                        </a:solidFill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C00000"/>
                          </a:solidFill>
                          <a:latin typeface="Arial" panose="020B0604020202020204"/>
                        </a:rPr>
                        <a:t>51.64</a:t>
                      </a:r>
                      <a:endParaRPr lang="en-US" altLang="zh-CN" sz="1200" b="0" i="0" u="none" strike="noStrike">
                        <a:solidFill>
                          <a:srgbClr val="C00000"/>
                        </a:solidFill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latin typeface="Arial" panose="020B0604020202020204"/>
                        </a:rPr>
                        <a:t>14.96</a:t>
                      </a:r>
                      <a:endParaRPr lang="en-US" altLang="zh-CN" sz="1200" b="0" i="0" u="none" strike="noStrike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 dirty="0">
                          <a:latin typeface="Arial" panose="020B0604020202020204"/>
                        </a:rPr>
                        <a:t>18.93</a:t>
                      </a:r>
                      <a:endParaRPr lang="en-US" altLang="zh-CN" sz="1200" b="0" i="0" u="none" strike="noStrike" dirty="0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 dirty="0">
                          <a:latin typeface="Arial" panose="020B0604020202020204"/>
                        </a:rPr>
                        <a:t>223.45</a:t>
                      </a:r>
                      <a:endParaRPr lang="en-US" altLang="zh-CN" sz="1200" b="0" i="0" u="none" strike="noStrike" dirty="0">
                        <a:latin typeface="Arial" panose="020B0604020202020204"/>
                      </a:endParaRPr>
                    </a:p>
                  </a:txBody>
                  <a:tcPr marL="9018" marR="9018" marT="9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62230" y="473075"/>
          <a:ext cx="7740650" cy="5769610"/>
        </p:xfrm>
        <a:graphic>
          <a:graphicData uri="http://schemas.openxmlformats.org/drawingml/2006/table">
            <a:tbl>
              <a:tblPr/>
              <a:tblGrid>
                <a:gridCol w="511810"/>
                <a:gridCol w="451485"/>
                <a:gridCol w="452120"/>
                <a:gridCol w="451485"/>
                <a:gridCol w="451485"/>
                <a:gridCol w="452120"/>
                <a:gridCol w="452120"/>
                <a:gridCol w="452120"/>
                <a:gridCol w="451485"/>
                <a:gridCol w="451485"/>
                <a:gridCol w="452120"/>
                <a:gridCol w="451485"/>
                <a:gridCol w="452120"/>
                <a:gridCol w="452120"/>
                <a:gridCol w="451485"/>
                <a:gridCol w="451485"/>
                <a:gridCol w="452120"/>
              </a:tblGrid>
              <a:tr h="210185">
                <a:tc gridSpan="17">
                  <a:txBody>
                    <a:bodyPr/>
                    <a:p>
                      <a:pPr algn="ctr" fontAlgn="ctr"/>
                      <a:r>
                        <a:rPr lang="zh-CN" altLang="en-US" sz="1200" b="1" i="0" u="none" strike="noStrike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江宁高二期末语数外总分分数段分析</a:t>
                      </a:r>
                      <a:r>
                        <a:rPr lang="en-US" altLang="zh-CN" sz="1200" b="1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(</a:t>
                      </a:r>
                      <a:r>
                        <a:rPr lang="zh-CN" altLang="en-US" sz="1200" b="1" i="0" u="none" strike="noStrike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总分</a:t>
                      </a:r>
                      <a:r>
                        <a:rPr lang="en-US" altLang="zh-CN" sz="1200" b="1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)2019.6</a:t>
                      </a:r>
                      <a:endParaRPr lang="en-US" altLang="zh-CN" sz="1200" b="1" i="0" u="none" strike="noStrike" dirty="0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294640">
                <a:tc rowSpan="2">
                  <a:txBody>
                    <a:bodyPr/>
                    <a:p>
                      <a:pPr algn="ctr" fontAlgn="ctr"/>
                      <a:r>
                        <a:rPr lang="zh-CN" altLang="en-US" sz="9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分数段</a:t>
                      </a:r>
                      <a:endParaRPr lang="zh-CN" altLang="en-US" sz="9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p>
                      <a:pPr algn="ctr" fontAlgn="ctr"/>
                      <a:r>
                        <a:rPr lang="zh-CN" altLang="en-US" sz="9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南京东山外国语学校高中部</a:t>
                      </a:r>
                      <a:endParaRPr lang="zh-CN" altLang="en-US" sz="9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/>
                </a:tc>
                <a:tc gridSpan="2">
                  <a:txBody>
                    <a:bodyPr/>
                    <a:p>
                      <a:pPr algn="ctr" fontAlgn="ctr"/>
                      <a:r>
                        <a:rPr lang="zh-CN" altLang="en-US" sz="9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南京市临江高级中学</a:t>
                      </a:r>
                      <a:endParaRPr lang="zh-CN" altLang="en-US" sz="9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/>
                </a:tc>
                <a:tc gridSpan="2">
                  <a:txBody>
                    <a:bodyPr/>
                    <a:p>
                      <a:pPr algn="ctr" fontAlgn="ctr"/>
                      <a:r>
                        <a:rPr lang="zh-CN" altLang="en-US" sz="9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南京市秣陵中学</a:t>
                      </a:r>
                      <a:endParaRPr lang="zh-CN" altLang="en-US" sz="9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/>
                </a:tc>
                <a:tc gridSpan="2">
                  <a:txBody>
                    <a:bodyPr/>
                    <a:p>
                      <a:pPr algn="ctr" fontAlgn="ctr"/>
                      <a:r>
                        <a:rPr lang="zh-CN" altLang="en-US" sz="9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南京市秦淮中学</a:t>
                      </a:r>
                      <a:endParaRPr lang="zh-CN" altLang="en-US" sz="9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/>
                </a:tc>
                <a:tc gridSpan="2">
                  <a:txBody>
                    <a:bodyPr/>
                    <a:p>
                      <a:pPr algn="ctr" fontAlgn="ctr"/>
                      <a:r>
                        <a:rPr lang="zh-CN" altLang="en-US" sz="9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南京市天印高级中学</a:t>
                      </a:r>
                      <a:endParaRPr lang="zh-CN" altLang="en-US" sz="9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/>
                </a:tc>
                <a:tc gridSpan="2">
                  <a:txBody>
                    <a:bodyPr/>
                    <a:p>
                      <a:pPr algn="ctr" fontAlgn="ctr"/>
                      <a:r>
                        <a:rPr lang="zh-CN" altLang="en-US" sz="9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南京宇通实验学校高中部</a:t>
                      </a:r>
                      <a:endParaRPr lang="zh-CN" altLang="en-US" sz="9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/>
                </a:tc>
                <a:tc gridSpan="2">
                  <a:txBody>
                    <a:bodyPr/>
                    <a:p>
                      <a:pPr algn="ctr" fontAlgn="ctr"/>
                      <a:r>
                        <a:rPr lang="zh-CN" altLang="en-US" sz="9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南师附中江宁分校高中部</a:t>
                      </a:r>
                      <a:endParaRPr lang="zh-CN" altLang="en-US" sz="9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/>
                </a:tc>
                <a:tc gridSpan="2">
                  <a:txBody>
                    <a:bodyPr/>
                    <a:p>
                      <a:pPr algn="ctr" fontAlgn="ctr"/>
                      <a:r>
                        <a:rPr lang="zh-CN" altLang="en-US" sz="9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全体</a:t>
                      </a:r>
                      <a:endParaRPr lang="zh-CN" altLang="en-US" sz="9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/>
                </a:tc>
              </a:tr>
              <a:tr h="151765">
                <a:tc vMerge="1">
                  <a:tcPr/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本段</a:t>
                      </a:r>
                      <a:endParaRPr lang="zh-CN" altLang="en-US" sz="9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累计</a:t>
                      </a:r>
                      <a:endParaRPr lang="zh-CN" altLang="en-US" sz="9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本段</a:t>
                      </a:r>
                      <a:endParaRPr lang="zh-CN" altLang="en-US" sz="9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累计</a:t>
                      </a:r>
                      <a:endParaRPr lang="zh-CN" altLang="en-US" sz="9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本段</a:t>
                      </a:r>
                      <a:endParaRPr lang="zh-CN" altLang="en-US" sz="9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累计</a:t>
                      </a:r>
                      <a:endParaRPr lang="zh-CN" altLang="en-US" sz="9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本段</a:t>
                      </a:r>
                      <a:endParaRPr lang="zh-CN" altLang="en-US" sz="9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累计</a:t>
                      </a:r>
                      <a:endParaRPr lang="zh-CN" altLang="en-US" sz="9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本段</a:t>
                      </a:r>
                      <a:endParaRPr lang="zh-CN" altLang="en-US" sz="9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累计</a:t>
                      </a:r>
                      <a:endParaRPr lang="zh-CN" altLang="en-US" sz="9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本段</a:t>
                      </a:r>
                      <a:endParaRPr lang="zh-CN" altLang="en-US" sz="9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累计</a:t>
                      </a:r>
                      <a:endParaRPr lang="zh-CN" altLang="en-US" sz="9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本段</a:t>
                      </a:r>
                      <a:endParaRPr lang="zh-CN" altLang="en-US" sz="9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累计</a:t>
                      </a:r>
                      <a:endParaRPr lang="zh-CN" altLang="en-US" sz="9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本段</a:t>
                      </a:r>
                      <a:endParaRPr lang="zh-CN" altLang="en-US" sz="9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累计</a:t>
                      </a:r>
                      <a:endParaRPr lang="zh-CN" altLang="en-US" sz="9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9860"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[415,420)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60"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 panose="020B0604020202020204"/>
                        </a:rPr>
                        <a:t>[410,415)</a:t>
                      </a:r>
                      <a:endParaRPr lang="en-US" altLang="zh-CN" sz="900" b="0" i="0" u="none" strike="noStrike" dirty="0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30"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 panose="020B0604020202020204"/>
                        </a:rPr>
                        <a:t>[405,410)</a:t>
                      </a:r>
                      <a:endParaRPr lang="en-US" altLang="zh-CN" sz="900" b="0" i="0" u="none" strike="noStrike" dirty="0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7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7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10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95"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 panose="020B0604020202020204"/>
                        </a:rPr>
                        <a:t>[400,405)</a:t>
                      </a:r>
                      <a:endParaRPr lang="en-US" altLang="zh-CN" sz="900" b="0" i="0" u="none" strike="noStrike" dirty="0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8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8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13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23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60"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[395,400)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 panose="020B0604020202020204"/>
                        </a:rPr>
                        <a:t>7</a:t>
                      </a:r>
                      <a:endParaRPr lang="en-US" altLang="zh-CN" sz="900" b="0" i="0" u="none" strike="noStrike" dirty="0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13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28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44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95"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[390,395)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 panose="020B0604020202020204"/>
                        </a:rPr>
                        <a:t>10</a:t>
                      </a:r>
                      <a:endParaRPr lang="en-US" altLang="zh-CN" sz="900" b="0" i="0" u="none" strike="noStrike" dirty="0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13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41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24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68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95"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[385,390)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14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39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24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65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38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106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30"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[380,385)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 panose="020B0604020202020204"/>
                        </a:rPr>
                        <a:t>12</a:t>
                      </a:r>
                      <a:endParaRPr lang="en-US" altLang="zh-CN" sz="900" b="0" i="0" u="none" strike="noStrike" dirty="0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51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4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24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89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38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144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60"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[375,380)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 panose="020B0604020202020204"/>
                        </a:rPr>
                        <a:t>21</a:t>
                      </a:r>
                      <a:endParaRPr lang="en-US" altLang="zh-CN" sz="900" b="0" i="0" u="none" strike="noStrike" dirty="0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72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4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8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27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116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52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196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95"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[370,375)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18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90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20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36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152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67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263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95"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[365,370)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20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110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28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180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60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323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95"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[360,365)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 panose="020B0604020202020204"/>
                        </a:rPr>
                        <a:t>23</a:t>
                      </a:r>
                      <a:endParaRPr lang="en-US" altLang="zh-CN" sz="900" b="0" i="0" u="none" strike="noStrike" dirty="0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133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14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46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29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209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68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391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60"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[355,360)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 panose="020B0604020202020204"/>
                        </a:rPr>
                        <a:t>10</a:t>
                      </a:r>
                      <a:endParaRPr lang="en-US" altLang="zh-CN" sz="900" b="0" i="0" u="none" strike="noStrike" dirty="0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143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29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75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36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245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77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468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30"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[350,355)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 panose="020B0604020202020204"/>
                        </a:rPr>
                        <a:t>10</a:t>
                      </a:r>
                      <a:endParaRPr lang="en-US" altLang="zh-CN" sz="900" b="0" i="0" u="none" strike="noStrike" dirty="0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153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6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26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101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270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65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533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60"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[345,350)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16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169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33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134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4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285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71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604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95"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[340,345)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8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177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8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19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59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193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18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303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95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699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95"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[335,340)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8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 panose="020B0604020202020204"/>
                        </a:rPr>
                        <a:t>185</a:t>
                      </a:r>
                      <a:endParaRPr lang="en-US" altLang="zh-CN" sz="900" b="0" i="0" u="none" strike="noStrike" dirty="0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7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26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45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238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9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312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71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770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95"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[330,335)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8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 panose="020B0604020202020204"/>
                        </a:rPr>
                        <a:t>193</a:t>
                      </a:r>
                      <a:endParaRPr lang="en-US" altLang="zh-CN" sz="900" b="0" i="0" u="none" strike="noStrike" dirty="0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8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10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36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51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289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9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321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84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854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30"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[325,330)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 panose="020B0604020202020204"/>
                        </a:rPr>
                        <a:t>196</a:t>
                      </a:r>
                      <a:endParaRPr lang="en-US" altLang="zh-CN" sz="900" b="0" i="0" u="none" strike="noStrike" dirty="0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6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14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10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46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46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335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7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328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72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926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60"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[320,325)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 panose="020B0604020202020204"/>
                        </a:rPr>
                        <a:t>197</a:t>
                      </a:r>
                      <a:endParaRPr lang="en-US" altLang="zh-CN" sz="900" b="0" i="0" u="none" strike="noStrike" dirty="0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14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28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68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52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387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10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6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334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101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1027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60"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[315,320)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4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201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18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46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99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36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423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337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99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1126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30"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[310,315)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 panose="020B0604020202020204"/>
                        </a:rPr>
                        <a:t>202</a:t>
                      </a:r>
                      <a:endParaRPr lang="en-US" altLang="zh-CN" sz="900" b="0" i="0" u="none" strike="noStrike" dirty="0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18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64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7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27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126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33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456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7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340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91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1217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95"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[305,310)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 panose="020B0604020202020204"/>
                        </a:rPr>
                        <a:t>202</a:t>
                      </a:r>
                      <a:endParaRPr lang="en-US" altLang="zh-CN" sz="900" b="0" i="0" u="none" strike="noStrike" dirty="0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 panose="020B0604020202020204"/>
                        </a:rPr>
                        <a:t>23</a:t>
                      </a:r>
                      <a:endParaRPr lang="en-US" altLang="zh-CN" sz="900" b="0" i="0" u="none" strike="noStrike" dirty="0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87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10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36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162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488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6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28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342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102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1319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60"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[300,305)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203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 panose="020B0604020202020204"/>
                        </a:rPr>
                        <a:t>27</a:t>
                      </a:r>
                      <a:endParaRPr lang="en-US" altLang="zh-CN" sz="900" b="0" i="0" u="none" strike="noStrike" dirty="0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114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45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207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40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528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33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342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120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1439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95"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[295,300)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203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 panose="020B0604020202020204"/>
                        </a:rPr>
                        <a:t>22</a:t>
                      </a:r>
                      <a:endParaRPr lang="en-US" altLang="zh-CN" sz="900" b="0" i="0" u="none" strike="noStrike" dirty="0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136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17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48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255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559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7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40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345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116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1555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60"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[290,295)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203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171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39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294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34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593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17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57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347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132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1687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95"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[285,290)</a:t>
                      </a:r>
                      <a:endParaRPr lang="en-US" altLang="zh-CN" sz="9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203</a:t>
                      </a:r>
                      <a:endParaRPr lang="en-US" altLang="zh-CN" sz="9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35</a:t>
                      </a:r>
                      <a:endParaRPr lang="en-US" altLang="zh-CN" sz="900" b="0" i="0" u="none" strike="noStrike" dirty="0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206</a:t>
                      </a:r>
                      <a:endParaRPr lang="en-US" altLang="zh-CN" sz="9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2</a:t>
                      </a:r>
                      <a:endParaRPr lang="en-US" altLang="zh-CN" sz="9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24</a:t>
                      </a:r>
                      <a:endParaRPr lang="en-US" altLang="zh-CN" sz="9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58</a:t>
                      </a:r>
                      <a:endParaRPr lang="en-US" altLang="zh-CN" sz="9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352</a:t>
                      </a:r>
                      <a:endParaRPr lang="en-US" altLang="zh-CN" sz="9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21</a:t>
                      </a:r>
                      <a:endParaRPr lang="en-US" altLang="zh-CN" sz="9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614</a:t>
                      </a:r>
                      <a:endParaRPr lang="en-US" altLang="zh-CN" sz="9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8</a:t>
                      </a:r>
                      <a:endParaRPr lang="en-US" altLang="zh-CN" sz="9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65</a:t>
                      </a:r>
                      <a:endParaRPr lang="en-US" altLang="zh-CN" sz="9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1</a:t>
                      </a:r>
                      <a:endParaRPr lang="en-US" altLang="zh-CN" sz="9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348</a:t>
                      </a:r>
                      <a:endParaRPr lang="en-US" altLang="zh-CN" sz="9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125</a:t>
                      </a:r>
                      <a:endParaRPr lang="en-US" altLang="zh-CN" sz="9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1812</a:t>
                      </a:r>
                      <a:endParaRPr lang="en-US" altLang="zh-CN" sz="9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95"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[280,285)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203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238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4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28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38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390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20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634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76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349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106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1918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95"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[275,280)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204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 panose="020B0604020202020204"/>
                        </a:rPr>
                        <a:t>273</a:t>
                      </a:r>
                      <a:endParaRPr lang="en-US" altLang="zh-CN" sz="900" b="0" i="0" u="none" strike="noStrike" dirty="0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33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425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649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10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86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349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101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2019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95"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[270,275)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205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26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299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 panose="020B0604020202020204"/>
                        </a:rPr>
                        <a:t>6</a:t>
                      </a:r>
                      <a:endParaRPr lang="en-US" altLang="zh-CN" sz="900" b="0" i="0" u="none" strike="noStrike" dirty="0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39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50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475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13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662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14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100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349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110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2129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95"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人数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205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616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155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677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734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165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349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2901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9860"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最高分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413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341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354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 dirty="0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 dirty="0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361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396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373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417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417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 dirty="0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 dirty="0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51130"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最低分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273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0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148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74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104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164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283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0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 dirty="0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 dirty="0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9860"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平均分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364.3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263.46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237.92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 panose="020B0604020202020204"/>
                        </a:rPr>
                        <a:t>281.61</a:t>
                      </a:r>
                      <a:endParaRPr lang="en-US" altLang="zh-CN" sz="900" b="0" i="0" u="none" strike="noStrike" dirty="0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 dirty="0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 dirty="0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 panose="020B0604020202020204"/>
                        </a:rPr>
                        <a:t>316.19</a:t>
                      </a:r>
                      <a:endParaRPr lang="en-US" altLang="zh-CN" sz="900" b="0" i="0" u="none" strike="noStrike" dirty="0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 dirty="0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 dirty="0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273.45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 dirty="0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 dirty="0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>
                          <a:latin typeface="Arial" panose="020B0604020202020204"/>
                        </a:rPr>
                        <a:t>363.84</a:t>
                      </a:r>
                      <a:endParaRPr lang="en-US" altLang="zh-CN" sz="900" b="0" i="0" u="none" strike="noStrike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 dirty="0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 dirty="0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 panose="020B0604020202020204"/>
                        </a:rPr>
                        <a:t>299.44</a:t>
                      </a:r>
                      <a:endParaRPr lang="en-US" altLang="zh-CN" sz="900" b="0" i="0" u="none" strike="noStrike" dirty="0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900" b="0" i="0" u="none" strike="noStrike" dirty="0">
                          <a:latin typeface="Arial" panose="020B0604020202020204"/>
                        </a:rPr>
                        <a:t>　</a:t>
                      </a:r>
                      <a:endParaRPr lang="zh-CN" altLang="en-US" sz="900" b="0" i="0" u="none" strike="noStrike" dirty="0">
                        <a:latin typeface="Arial" panose="020B0604020202020204"/>
                      </a:endParaRPr>
                    </a:p>
                  </a:txBody>
                  <a:tcPr marL="5276" marR="5276" marT="5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pic>
        <p:nvPicPr>
          <p:cNvPr id="2" name="图片 1" descr="`)V}B}SJ`0@UQUYMIWMWA@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975600" y="870585"/>
            <a:ext cx="4137660" cy="209042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83820" y="469900"/>
            <a:ext cx="43668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3.</a:t>
            </a:r>
            <a:r>
              <a:rPr lang="zh-CN" altLang="en-US" sz="2800"/>
              <a:t>高一</a:t>
            </a:r>
            <a:endParaRPr lang="zh-CN" altLang="en-US" sz="2800"/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147955" y="926465"/>
          <a:ext cx="11744960" cy="5240020"/>
        </p:xfrm>
        <a:graphic>
          <a:graphicData uri="http://schemas.openxmlformats.org/drawingml/2006/table">
            <a:tbl>
              <a:tblPr/>
              <a:tblGrid>
                <a:gridCol w="2367915"/>
                <a:gridCol w="852805"/>
                <a:gridCol w="852170"/>
                <a:gridCol w="852805"/>
                <a:gridCol w="851535"/>
                <a:gridCol w="853440"/>
                <a:gridCol w="851535"/>
                <a:gridCol w="852805"/>
                <a:gridCol w="852170"/>
                <a:gridCol w="852805"/>
                <a:gridCol w="851535"/>
                <a:gridCol w="853440"/>
              </a:tblGrid>
              <a:tr h="768350">
                <a:tc gridSpan="12">
                  <a:txBody>
                    <a:bodyPr/>
                    <a:p>
                      <a:pPr algn="ctr" fontAlgn="ctr"/>
                      <a:r>
                        <a:rPr lang="zh-CN" altLang="en-US" sz="1800" b="1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高中</a:t>
                      </a:r>
                      <a:r>
                        <a:rPr lang="en-US" altLang="zh-CN" sz="1800" b="1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2018</a:t>
                      </a:r>
                      <a:r>
                        <a:rPr lang="zh-CN" altLang="en-US" sz="1800" b="1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级高</a:t>
                      </a:r>
                      <a:r>
                        <a:rPr lang="en-US" altLang="zh-CN" sz="1800" b="1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1</a:t>
                      </a:r>
                      <a:r>
                        <a:rPr lang="zh-CN" altLang="en-US" sz="1800" b="1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下学期期末考试 </a:t>
                      </a:r>
                      <a:r>
                        <a:rPr lang="en-US" altLang="zh-CN" sz="1800" b="1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- </a:t>
                      </a:r>
                      <a:r>
                        <a:rPr lang="zh-CN" altLang="en-US" sz="1800" b="1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学科均分统计表</a:t>
                      </a:r>
                      <a:r>
                        <a:rPr lang="en-US" altLang="zh-CN" sz="1800" b="1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(</a:t>
                      </a:r>
                      <a:r>
                        <a:rPr lang="zh-CN" altLang="en-US" sz="1800" b="1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学校</a:t>
                      </a:r>
                      <a:r>
                        <a:rPr lang="en-US" altLang="zh-CN" sz="1800" b="1" i="0" u="none" strike="noStrike" dirty="0" smtClean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)</a:t>
                      </a:r>
                      <a:r>
                        <a:rPr lang="en-US" altLang="zh-CN" sz="1400" b="1" i="0" u="none" strike="noStrike" dirty="0" smtClean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2019.6</a:t>
                      </a:r>
                      <a:endParaRPr lang="en-US" altLang="zh-CN" sz="1400" b="1" i="0" u="none" strike="noStrike" dirty="0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55625">
                <a:tc rowSpan="2">
                  <a:txBody>
                    <a:bodyPr/>
                    <a:p>
                      <a:pPr algn="ctr" fontAlgn="ctr"/>
                      <a:r>
                        <a:rPr lang="zh-CN" altLang="en-US" sz="1200" b="1" i="0" u="none" strike="noStrike" dirty="0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学校</a:t>
                      </a:r>
                      <a:endParaRPr lang="zh-CN" altLang="en-US" sz="1200" b="1" i="0" u="none" strike="noStrike" dirty="0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人数</a:t>
                      </a:r>
                      <a:endParaRPr lang="zh-CN" altLang="en-US" sz="12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语文</a:t>
                      </a:r>
                      <a:endParaRPr lang="zh-CN" altLang="en-US" sz="12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数学</a:t>
                      </a:r>
                      <a:endParaRPr lang="zh-CN" altLang="en-US" sz="12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英语</a:t>
                      </a:r>
                      <a:endParaRPr lang="zh-CN" altLang="en-US" sz="12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物理</a:t>
                      </a:r>
                      <a:endParaRPr lang="zh-CN" altLang="en-US" sz="12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化学</a:t>
                      </a:r>
                      <a:endParaRPr lang="zh-CN" altLang="en-US" sz="12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生物</a:t>
                      </a:r>
                      <a:endParaRPr lang="zh-CN" altLang="en-US" sz="12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政治</a:t>
                      </a:r>
                      <a:endParaRPr lang="zh-CN" altLang="en-US" sz="12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历史</a:t>
                      </a:r>
                      <a:endParaRPr lang="zh-CN" altLang="en-US" sz="12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地理</a:t>
                      </a:r>
                      <a:endParaRPr lang="zh-CN" altLang="en-US" sz="12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语数外</a:t>
                      </a:r>
                      <a:endParaRPr lang="zh-CN" altLang="en-US" sz="12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5625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均分</a:t>
                      </a:r>
                      <a:endParaRPr lang="zh-CN" altLang="en-US" sz="12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均分</a:t>
                      </a:r>
                      <a:endParaRPr lang="zh-CN" altLang="en-US" sz="12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均分</a:t>
                      </a:r>
                      <a:endParaRPr lang="zh-CN" altLang="en-US" sz="12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均分</a:t>
                      </a:r>
                      <a:endParaRPr lang="zh-CN" altLang="en-US" sz="12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均分</a:t>
                      </a:r>
                      <a:endParaRPr lang="zh-CN" altLang="en-US" sz="12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均分</a:t>
                      </a:r>
                      <a:endParaRPr lang="zh-CN" altLang="en-US" sz="12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均分</a:t>
                      </a:r>
                      <a:endParaRPr lang="zh-CN" altLang="en-US" sz="12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均分</a:t>
                      </a:r>
                      <a:endParaRPr lang="zh-CN" altLang="en-US" sz="12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均分</a:t>
                      </a:r>
                      <a:endParaRPr lang="zh-CN" altLang="en-US" sz="12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均分</a:t>
                      </a:r>
                      <a:endParaRPr lang="zh-CN" altLang="en-US" sz="12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1010">
                <a:tc>
                  <a:txBody>
                    <a:bodyPr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全区</a:t>
                      </a:r>
                      <a:endParaRPr lang="zh-CN" altLang="en-US" sz="1200" b="0" i="0" u="none" strike="noStrike" dirty="0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3333</a:t>
                      </a:r>
                      <a:endParaRPr lang="en-US" altLang="zh-CN" sz="1200" b="0" i="0" u="none" strike="noStrike" dirty="0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92.8</a:t>
                      </a:r>
                      <a:endParaRPr lang="en-US" altLang="zh-CN" sz="12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89.69</a:t>
                      </a:r>
                      <a:endParaRPr lang="en-US" altLang="zh-CN" sz="12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70.61</a:t>
                      </a:r>
                      <a:endParaRPr lang="en-US" altLang="zh-CN" sz="12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52.88</a:t>
                      </a:r>
                      <a:endParaRPr lang="en-US" altLang="zh-CN" sz="12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56.37</a:t>
                      </a:r>
                      <a:endParaRPr lang="en-US" altLang="zh-CN" sz="12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49.17</a:t>
                      </a:r>
                      <a:endParaRPr lang="en-US" altLang="zh-CN" sz="12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72.31</a:t>
                      </a:r>
                      <a:endParaRPr lang="en-US" altLang="zh-CN" sz="12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70.73</a:t>
                      </a:r>
                      <a:endParaRPr lang="en-US" altLang="zh-CN" sz="12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71.6</a:t>
                      </a:r>
                      <a:endParaRPr lang="en-US" altLang="zh-CN" sz="12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252.84</a:t>
                      </a:r>
                      <a:endParaRPr lang="en-US" altLang="zh-CN" sz="12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504190">
                <a:tc>
                  <a:txBody>
                    <a:bodyPr/>
                    <a:p>
                      <a:pPr algn="ctr" fontAlgn="ctr"/>
                      <a:r>
                        <a:rPr lang="zh-CN" altLang="en-US" sz="1100" b="0" i="0" u="none" strike="noStrike" dirty="0">
                          <a:latin typeface="Arial" panose="020B0604020202020204"/>
                        </a:rPr>
                        <a:t>南京东山外国语学校高中部</a:t>
                      </a:r>
                      <a:endParaRPr lang="zh-CN" altLang="en-US" sz="1100" b="0" i="0" u="none" strike="noStrike" dirty="0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 dirty="0">
                          <a:latin typeface="Arial" panose="020B0604020202020204"/>
                        </a:rPr>
                        <a:t>203</a:t>
                      </a:r>
                      <a:endParaRPr lang="en-US" altLang="zh-CN" sz="1100" b="0" i="0" u="none" strike="noStrike" dirty="0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latin typeface="Arial" panose="020B0604020202020204"/>
                        </a:rPr>
                        <a:t>106.64</a:t>
                      </a:r>
                      <a:endParaRPr lang="en-US" altLang="zh-CN" sz="1100" b="0" i="0" u="none" strike="noStrike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latin typeface="Arial" panose="020B0604020202020204"/>
                        </a:rPr>
                        <a:t>126.69</a:t>
                      </a:r>
                      <a:endParaRPr lang="en-US" altLang="zh-CN" sz="1100" b="0" i="0" u="none" strike="noStrike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latin typeface="Arial" panose="020B0604020202020204"/>
                        </a:rPr>
                        <a:t>99.45</a:t>
                      </a:r>
                      <a:endParaRPr lang="en-US" altLang="zh-CN" sz="1100" b="0" i="0" u="none" strike="noStrike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latin typeface="Arial" panose="020B0604020202020204"/>
                        </a:rPr>
                        <a:t>89.19</a:t>
                      </a:r>
                      <a:endParaRPr lang="en-US" altLang="zh-CN" sz="1100" b="0" i="0" u="none" strike="noStrike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latin typeface="Arial" panose="020B0604020202020204"/>
                        </a:rPr>
                        <a:t>92.67</a:t>
                      </a:r>
                      <a:endParaRPr lang="en-US" altLang="zh-CN" sz="1100" b="0" i="0" u="none" strike="noStrike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latin typeface="Arial" panose="020B0604020202020204"/>
                        </a:rPr>
                        <a:t>78.03</a:t>
                      </a:r>
                      <a:endParaRPr lang="en-US" altLang="zh-CN" sz="1100" b="0" i="0" u="none" strike="noStrike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latin typeface="Arial" panose="020B0604020202020204"/>
                        </a:rPr>
                        <a:t>93.11</a:t>
                      </a:r>
                      <a:endParaRPr lang="en-US" altLang="zh-CN" sz="1100" b="0" i="0" u="none" strike="noStrike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latin typeface="Arial" panose="020B0604020202020204"/>
                        </a:rPr>
                        <a:t>86.49</a:t>
                      </a:r>
                      <a:endParaRPr lang="en-US" altLang="zh-CN" sz="1100" b="0" i="0" u="none" strike="noStrike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latin typeface="Arial" panose="020B0604020202020204"/>
                        </a:rPr>
                        <a:t>86.04</a:t>
                      </a:r>
                      <a:endParaRPr lang="en-US" altLang="zh-CN" sz="1100" b="0" i="0" u="none" strike="noStrike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latin typeface="Arial" panose="020B0604020202020204"/>
                        </a:rPr>
                        <a:t>332.78</a:t>
                      </a:r>
                      <a:endParaRPr lang="en-US" altLang="zh-CN" sz="1100" b="0" i="0" u="none" strike="noStrike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825">
                <a:tc>
                  <a:txBody>
                    <a:bodyPr/>
                    <a:p>
                      <a:pPr algn="ctr" fontAlgn="ctr"/>
                      <a:r>
                        <a:rPr lang="zh-CN" altLang="en-US" sz="1100" b="0" i="0" u="none" strike="noStrike" dirty="0">
                          <a:latin typeface="Arial" panose="020B0604020202020204"/>
                        </a:rPr>
                        <a:t>南师附中江宁分校高中部</a:t>
                      </a:r>
                      <a:endParaRPr lang="zh-CN" altLang="en-US" sz="1100" b="0" i="0" u="none" strike="noStrike" dirty="0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latin typeface="Arial" panose="020B0604020202020204"/>
                        </a:rPr>
                        <a:t>266</a:t>
                      </a:r>
                      <a:endParaRPr lang="en-US" altLang="zh-CN" sz="1100" b="0" i="0" u="none" strike="noStrike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 dirty="0">
                          <a:latin typeface="Arial" panose="020B0604020202020204"/>
                        </a:rPr>
                        <a:t>102.86</a:t>
                      </a:r>
                      <a:endParaRPr lang="en-US" altLang="zh-CN" sz="1100" b="0" i="0" u="none" strike="noStrike" dirty="0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latin typeface="Arial" panose="020B0604020202020204"/>
                        </a:rPr>
                        <a:t>123.52</a:t>
                      </a:r>
                      <a:endParaRPr lang="en-US" altLang="zh-CN" sz="1100" b="0" i="0" u="none" strike="noStrike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latin typeface="Arial" panose="020B0604020202020204"/>
                        </a:rPr>
                        <a:t>94.51</a:t>
                      </a:r>
                      <a:endParaRPr lang="en-US" altLang="zh-CN" sz="1100" b="0" i="0" u="none" strike="noStrike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latin typeface="Arial" panose="020B0604020202020204"/>
                        </a:rPr>
                        <a:t>87.79</a:t>
                      </a:r>
                      <a:endParaRPr lang="en-US" altLang="zh-CN" sz="1100" b="0" i="0" u="none" strike="noStrike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latin typeface="Arial" panose="020B0604020202020204"/>
                        </a:rPr>
                        <a:t>93.1</a:t>
                      </a:r>
                      <a:endParaRPr lang="en-US" altLang="zh-CN" sz="1100" b="0" i="0" u="none" strike="noStrike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latin typeface="Arial" panose="020B0604020202020204"/>
                        </a:rPr>
                        <a:t>73.97</a:t>
                      </a:r>
                      <a:endParaRPr lang="en-US" altLang="zh-CN" sz="1100" b="0" i="0" u="none" strike="noStrike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latin typeface="Arial" panose="020B0604020202020204"/>
                        </a:rPr>
                        <a:t>90.76</a:t>
                      </a:r>
                      <a:endParaRPr lang="en-US" altLang="zh-CN" sz="1100" b="0" i="0" u="none" strike="noStrike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latin typeface="Arial" panose="020B0604020202020204"/>
                        </a:rPr>
                        <a:t>80.61</a:t>
                      </a:r>
                      <a:endParaRPr lang="en-US" altLang="zh-CN" sz="1100" b="0" i="0" u="none" strike="noStrike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latin typeface="Arial" panose="020B0604020202020204"/>
                        </a:rPr>
                        <a:t>87.22</a:t>
                      </a:r>
                      <a:endParaRPr lang="en-US" altLang="zh-CN" sz="1100" b="0" i="0" u="none" strike="noStrike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latin typeface="Arial" panose="020B0604020202020204"/>
                        </a:rPr>
                        <a:t>320.89</a:t>
                      </a:r>
                      <a:endParaRPr lang="en-US" altLang="zh-CN" sz="1100" b="0" i="0" u="none" strike="noStrike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645">
                <a:tc>
                  <a:txBody>
                    <a:bodyPr/>
                    <a:p>
                      <a:pPr algn="ctr" fontAlgn="ctr"/>
                      <a:r>
                        <a:rPr lang="zh-CN" altLang="en-US" sz="1100" b="0" i="0" u="none" strike="noStrike" dirty="0">
                          <a:latin typeface="Arial" panose="020B0604020202020204"/>
                        </a:rPr>
                        <a:t>南京市天印高级中学</a:t>
                      </a:r>
                      <a:endParaRPr lang="zh-CN" altLang="en-US" sz="1100" b="0" i="0" u="none" strike="noStrike" dirty="0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latin typeface="Arial" panose="020B0604020202020204"/>
                        </a:rPr>
                        <a:t>896</a:t>
                      </a:r>
                      <a:endParaRPr lang="en-US" altLang="zh-CN" sz="1100" b="0" i="0" u="none" strike="noStrike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 dirty="0">
                          <a:latin typeface="Arial" panose="020B0604020202020204"/>
                        </a:rPr>
                        <a:t>95.17</a:t>
                      </a:r>
                      <a:endParaRPr lang="en-US" altLang="zh-CN" sz="1100" b="0" i="0" u="none" strike="noStrike" dirty="0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 dirty="0">
                          <a:latin typeface="Arial" panose="020B0604020202020204"/>
                        </a:rPr>
                        <a:t>97.15</a:t>
                      </a:r>
                      <a:endParaRPr lang="en-US" altLang="zh-CN" sz="1100" b="0" i="0" u="none" strike="noStrike" dirty="0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 dirty="0">
                          <a:latin typeface="Arial" panose="020B0604020202020204"/>
                        </a:rPr>
                        <a:t>76.05</a:t>
                      </a:r>
                      <a:endParaRPr lang="en-US" altLang="zh-CN" sz="1100" b="0" i="0" u="none" strike="noStrike" dirty="0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latin typeface="Arial" panose="020B0604020202020204"/>
                        </a:rPr>
                        <a:t>69.63</a:t>
                      </a:r>
                      <a:endParaRPr lang="en-US" altLang="zh-CN" sz="1100" b="0" i="0" u="none" strike="noStrike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latin typeface="Arial" panose="020B0604020202020204"/>
                        </a:rPr>
                        <a:t>74.73</a:t>
                      </a:r>
                      <a:endParaRPr lang="en-US" altLang="zh-CN" sz="1100" b="0" i="0" u="none" strike="noStrike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latin typeface="Arial" panose="020B0604020202020204"/>
                        </a:rPr>
                        <a:t>53.92</a:t>
                      </a:r>
                      <a:endParaRPr lang="en-US" altLang="zh-CN" sz="1100" b="0" i="0" u="none" strike="noStrike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latin typeface="Arial" panose="020B0604020202020204"/>
                        </a:rPr>
                        <a:t>79.98</a:t>
                      </a:r>
                      <a:endParaRPr lang="en-US" altLang="zh-CN" sz="1100" b="0" i="0" u="none" strike="noStrike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latin typeface="Arial" panose="020B0604020202020204"/>
                        </a:rPr>
                        <a:t>76.8</a:t>
                      </a:r>
                      <a:endParaRPr lang="en-US" altLang="zh-CN" sz="1100" b="0" i="0" u="none" strike="noStrike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latin typeface="Arial" panose="020B0604020202020204"/>
                        </a:rPr>
                        <a:t>75.23</a:t>
                      </a:r>
                      <a:endParaRPr lang="en-US" altLang="zh-CN" sz="1100" b="0" i="0" u="none" strike="noStrike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latin typeface="Arial" panose="020B0604020202020204"/>
                        </a:rPr>
                        <a:t>267.6</a:t>
                      </a:r>
                      <a:endParaRPr lang="en-US" altLang="zh-CN" sz="1100" b="0" i="0" u="none" strike="noStrike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280">
                <a:tc>
                  <a:txBody>
                    <a:bodyPr/>
                    <a:p>
                      <a:pPr algn="ctr" fontAlgn="ctr"/>
                      <a:r>
                        <a:rPr lang="zh-CN" altLang="en-US" sz="1100" b="0" i="0" u="none" strike="noStrike" dirty="0">
                          <a:latin typeface="Arial" panose="020B0604020202020204"/>
                        </a:rPr>
                        <a:t>南京市秦淮中学</a:t>
                      </a:r>
                      <a:endParaRPr lang="zh-CN" altLang="en-US" sz="1100" b="0" i="0" u="none" strike="noStrike" dirty="0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 dirty="0">
                          <a:latin typeface="Arial" panose="020B0604020202020204"/>
                        </a:rPr>
                        <a:t>885</a:t>
                      </a:r>
                      <a:endParaRPr lang="en-US" altLang="zh-CN" sz="1100" b="0" i="0" u="none" strike="noStrike" dirty="0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C00000"/>
                          </a:solidFill>
                          <a:latin typeface="Arial" panose="020B0604020202020204"/>
                        </a:rPr>
                        <a:t>91.07</a:t>
                      </a:r>
                      <a:endParaRPr lang="en-US" altLang="zh-CN" sz="1100" b="0" i="0" u="none" strike="noStrike">
                        <a:solidFill>
                          <a:srgbClr val="C00000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C00000"/>
                          </a:solidFill>
                          <a:latin typeface="Arial" panose="020B0604020202020204"/>
                        </a:rPr>
                        <a:t>86.24</a:t>
                      </a:r>
                      <a:endParaRPr lang="en-US" altLang="zh-CN" sz="1100" b="0" i="0" u="none" strike="noStrike">
                        <a:solidFill>
                          <a:srgbClr val="C00000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C00000"/>
                          </a:solidFill>
                          <a:latin typeface="Arial" panose="020B0604020202020204"/>
                        </a:rPr>
                        <a:t>66.12</a:t>
                      </a:r>
                      <a:endParaRPr lang="en-US" altLang="zh-CN" sz="1100" b="0" i="0" u="none" strike="noStrike" dirty="0">
                        <a:solidFill>
                          <a:srgbClr val="C00000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 dirty="0">
                          <a:latin typeface="Arial" panose="020B0604020202020204"/>
                        </a:rPr>
                        <a:t>44.54</a:t>
                      </a:r>
                      <a:endParaRPr lang="en-US" altLang="zh-CN" sz="1100" b="0" i="0" u="none" strike="noStrike" dirty="0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latin typeface="Arial" panose="020B0604020202020204"/>
                        </a:rPr>
                        <a:t>55.71</a:t>
                      </a:r>
                      <a:endParaRPr lang="en-US" altLang="zh-CN" sz="1100" b="0" i="0" u="none" strike="noStrike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latin typeface="Arial" panose="020B0604020202020204"/>
                        </a:rPr>
                        <a:t>54.02</a:t>
                      </a:r>
                      <a:endParaRPr lang="en-US" altLang="zh-CN" sz="1100" b="0" i="0" u="none" strike="noStrike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latin typeface="Arial" panose="020B0604020202020204"/>
                        </a:rPr>
                        <a:t>72.37</a:t>
                      </a:r>
                      <a:endParaRPr lang="en-US" altLang="zh-CN" sz="1100" b="0" i="0" u="none" strike="noStrike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latin typeface="Arial" panose="020B0604020202020204"/>
                        </a:rPr>
                        <a:t>69.95</a:t>
                      </a:r>
                      <a:endParaRPr lang="en-US" altLang="zh-CN" sz="1100" b="0" i="0" u="none" strike="noStrike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latin typeface="Arial" panose="020B0604020202020204"/>
                        </a:rPr>
                        <a:t>68.66</a:t>
                      </a:r>
                      <a:endParaRPr lang="en-US" altLang="zh-CN" sz="1100" b="0" i="0" u="none" strike="noStrike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latin typeface="Arial" panose="020B0604020202020204"/>
                        </a:rPr>
                        <a:t>243.33</a:t>
                      </a:r>
                      <a:endParaRPr lang="en-US" altLang="zh-CN" sz="1100" b="0" i="0" u="none" strike="noStrike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p>
                      <a:pPr algn="ctr" fontAlgn="ctr"/>
                      <a:r>
                        <a:rPr lang="zh-CN" altLang="en-US" sz="1100" b="0" i="0" u="none" strike="noStrike">
                          <a:latin typeface="Arial" panose="020B0604020202020204"/>
                        </a:rPr>
                        <a:t>南京宇通实验学校高中部</a:t>
                      </a:r>
                      <a:endParaRPr lang="zh-CN" altLang="en-US" sz="1100" b="0" i="0" u="none" strike="noStrike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 dirty="0">
                          <a:latin typeface="Arial" panose="020B0604020202020204"/>
                        </a:rPr>
                        <a:t>176</a:t>
                      </a:r>
                      <a:endParaRPr lang="en-US" altLang="zh-CN" sz="1100" b="0" i="0" u="none" strike="noStrike" dirty="0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C00000"/>
                          </a:solidFill>
                          <a:latin typeface="Arial" panose="020B0604020202020204"/>
                        </a:rPr>
                        <a:t>89.9</a:t>
                      </a:r>
                      <a:endParaRPr lang="en-US" altLang="zh-CN" sz="1100" b="0" i="0" u="none" strike="noStrike" dirty="0">
                        <a:solidFill>
                          <a:srgbClr val="C00000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C00000"/>
                          </a:solidFill>
                          <a:latin typeface="Arial" panose="020B0604020202020204"/>
                        </a:rPr>
                        <a:t>70.04</a:t>
                      </a:r>
                      <a:endParaRPr lang="en-US" altLang="zh-CN" sz="1100" b="0" i="0" u="none" strike="noStrike" dirty="0">
                        <a:solidFill>
                          <a:srgbClr val="C00000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C00000"/>
                          </a:solidFill>
                          <a:latin typeface="Arial" panose="020B0604020202020204"/>
                        </a:rPr>
                        <a:t>66.55</a:t>
                      </a:r>
                      <a:endParaRPr lang="en-US" altLang="zh-CN" sz="1100" b="0" i="0" u="none" strike="noStrike" dirty="0">
                        <a:solidFill>
                          <a:srgbClr val="C00000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 dirty="0">
                          <a:latin typeface="Arial" panose="020B0604020202020204"/>
                        </a:rPr>
                        <a:t>54.55</a:t>
                      </a:r>
                      <a:endParaRPr lang="en-US" altLang="zh-CN" sz="1100" b="0" i="0" u="none" strike="noStrike" dirty="0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 dirty="0">
                          <a:latin typeface="Arial" panose="020B0604020202020204"/>
                        </a:rPr>
                        <a:t>62.78</a:t>
                      </a:r>
                      <a:endParaRPr lang="en-US" altLang="zh-CN" sz="1100" b="0" i="0" u="none" strike="noStrike" dirty="0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 dirty="0">
                          <a:latin typeface="Arial" panose="020B0604020202020204"/>
                        </a:rPr>
                        <a:t>35.81</a:t>
                      </a:r>
                      <a:endParaRPr lang="en-US" altLang="zh-CN" sz="1100" b="0" i="0" u="none" strike="noStrike" dirty="0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latin typeface="Arial" panose="020B0604020202020204"/>
                        </a:rPr>
                        <a:t>71.93</a:t>
                      </a:r>
                      <a:endParaRPr lang="en-US" altLang="zh-CN" sz="1100" b="0" i="0" u="none" strike="noStrike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latin typeface="Arial" panose="020B0604020202020204"/>
                        </a:rPr>
                        <a:t>66.98</a:t>
                      </a:r>
                      <a:endParaRPr lang="en-US" altLang="zh-CN" sz="1100" b="0" i="0" u="none" strike="noStrike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latin typeface="Arial" panose="020B0604020202020204"/>
                        </a:rPr>
                        <a:t>72.59</a:t>
                      </a:r>
                      <a:endParaRPr lang="en-US" altLang="zh-CN" sz="1100" b="0" i="0" u="none" strike="noStrike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latin typeface="Arial" panose="020B0604020202020204"/>
                        </a:rPr>
                        <a:t>225.74</a:t>
                      </a:r>
                      <a:endParaRPr lang="en-US" altLang="zh-CN" sz="1100" b="0" i="0" u="none" strike="noStrike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550">
                <a:tc>
                  <a:txBody>
                    <a:bodyPr/>
                    <a:p>
                      <a:pPr algn="ctr" fontAlgn="ctr"/>
                      <a:r>
                        <a:rPr lang="zh-CN" altLang="en-US" sz="1100" b="0" i="0" u="none" strike="noStrike">
                          <a:latin typeface="Arial" panose="020B0604020202020204"/>
                        </a:rPr>
                        <a:t>南京市临江高级中学</a:t>
                      </a:r>
                      <a:endParaRPr lang="zh-CN" altLang="en-US" sz="1100" b="0" i="0" u="none" strike="noStrike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latin typeface="Arial" panose="020B0604020202020204"/>
                        </a:rPr>
                        <a:t>907</a:t>
                      </a:r>
                      <a:endParaRPr lang="en-US" altLang="zh-CN" sz="1100" b="0" i="0" u="none" strike="noStrike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C00000"/>
                          </a:solidFill>
                          <a:latin typeface="Arial" panose="020B0604020202020204"/>
                        </a:rPr>
                        <a:t>86.67</a:t>
                      </a:r>
                      <a:endParaRPr lang="en-US" altLang="zh-CN" sz="1100" b="0" i="0" u="none" strike="noStrike">
                        <a:solidFill>
                          <a:srgbClr val="C00000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C00000"/>
                          </a:solidFill>
                          <a:latin typeface="Arial" panose="020B0604020202020204"/>
                        </a:rPr>
                        <a:t>71.3</a:t>
                      </a:r>
                      <a:endParaRPr lang="en-US" altLang="zh-CN" sz="1100" b="0" i="0" u="none" strike="noStrike">
                        <a:solidFill>
                          <a:srgbClr val="C00000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C00000"/>
                          </a:solidFill>
                          <a:latin typeface="Arial" panose="020B0604020202020204"/>
                        </a:rPr>
                        <a:t>56.97</a:t>
                      </a:r>
                      <a:endParaRPr lang="en-US" altLang="zh-CN" sz="1100" b="0" i="0" u="none" strike="noStrike">
                        <a:solidFill>
                          <a:srgbClr val="C00000"/>
                        </a:solidFill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>
                          <a:latin typeface="Arial" panose="020B0604020202020204"/>
                        </a:rPr>
                        <a:t>38.96</a:t>
                      </a:r>
                      <a:endParaRPr lang="en-US" altLang="zh-CN" sz="1100" b="0" i="0" u="none" strike="noStrike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 dirty="0">
                          <a:latin typeface="Arial" panose="020B0604020202020204"/>
                        </a:rPr>
                        <a:t>49.82</a:t>
                      </a:r>
                      <a:endParaRPr lang="en-US" altLang="zh-CN" sz="1100" b="0" i="0" u="none" strike="noStrike" dirty="0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 dirty="0">
                          <a:latin typeface="Arial" panose="020B0604020202020204"/>
                        </a:rPr>
                        <a:t>36.2</a:t>
                      </a:r>
                      <a:endParaRPr lang="en-US" altLang="zh-CN" sz="1100" b="0" i="0" u="none" strike="noStrike" dirty="0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 dirty="0">
                          <a:latin typeface="Arial" panose="020B0604020202020204"/>
                        </a:rPr>
                        <a:t>65.78</a:t>
                      </a:r>
                      <a:endParaRPr lang="en-US" altLang="zh-CN" sz="1100" b="0" i="0" u="none" strike="noStrike" dirty="0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 dirty="0">
                          <a:latin typeface="Arial" panose="020B0604020202020204"/>
                        </a:rPr>
                        <a:t>66.89</a:t>
                      </a:r>
                      <a:endParaRPr lang="en-US" altLang="zh-CN" sz="1100" b="0" i="0" u="none" strike="noStrike" dirty="0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 dirty="0">
                          <a:latin typeface="Arial" panose="020B0604020202020204"/>
                        </a:rPr>
                        <a:t>66.74</a:t>
                      </a:r>
                      <a:endParaRPr lang="en-US" altLang="zh-CN" sz="1100" b="0" i="0" u="none" strike="noStrike" dirty="0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100" b="0" i="0" u="none" strike="noStrike" dirty="0">
                          <a:latin typeface="Arial" panose="020B0604020202020204"/>
                        </a:rPr>
                        <a:t>214.94</a:t>
                      </a:r>
                      <a:endParaRPr lang="en-US" altLang="zh-CN" sz="1100" b="0" i="0" u="none" strike="noStrike" dirty="0">
                        <a:latin typeface="Arial" panose="020B0604020202020204"/>
                      </a:endParaRP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105410" y="83185"/>
          <a:ext cx="8631555" cy="6066790"/>
        </p:xfrm>
        <a:graphic>
          <a:graphicData uri="http://schemas.openxmlformats.org/drawingml/2006/table">
            <a:tbl>
              <a:tblPr/>
              <a:tblGrid>
                <a:gridCol w="433705"/>
                <a:gridCol w="390525"/>
                <a:gridCol w="389890"/>
                <a:gridCol w="391160"/>
                <a:gridCol w="389255"/>
                <a:gridCol w="391795"/>
                <a:gridCol w="389890"/>
                <a:gridCol w="389255"/>
                <a:gridCol w="391160"/>
                <a:gridCol w="390525"/>
                <a:gridCol w="390525"/>
                <a:gridCol w="390525"/>
                <a:gridCol w="389890"/>
                <a:gridCol w="390525"/>
                <a:gridCol w="390525"/>
                <a:gridCol w="389890"/>
                <a:gridCol w="391160"/>
                <a:gridCol w="389255"/>
                <a:gridCol w="390525"/>
                <a:gridCol w="390525"/>
                <a:gridCol w="390525"/>
                <a:gridCol w="390525"/>
              </a:tblGrid>
              <a:tr h="189230">
                <a:tc gridSpan="22">
                  <a:txBody>
                    <a:bodyPr/>
                    <a:p>
                      <a:pPr algn="ctr" fontAlgn="ctr"/>
                      <a:r>
                        <a:rPr lang="zh-CN" altLang="en-US" sz="1200" b="1" i="0" u="none" strike="noStrike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江宁高一期末语数外总分分数段分析</a:t>
                      </a:r>
                      <a:r>
                        <a:rPr lang="en-US" altLang="zh-CN" sz="1200" b="1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(</a:t>
                      </a:r>
                      <a:r>
                        <a:rPr lang="zh-CN" altLang="en-US" sz="1200" b="1" i="0" u="none" strike="noStrike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总分</a:t>
                      </a:r>
                      <a:r>
                        <a:rPr lang="en-US" altLang="zh-CN" sz="1200" b="1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)2019.6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251460">
                <a:tc rowSpan="2">
                  <a:txBody>
                    <a:bodyPr/>
                    <a:p>
                      <a:pPr algn="ctr" fontAlgn="ctr"/>
                      <a:r>
                        <a:rPr lang="zh-CN" altLang="en-US" sz="800" b="1" i="0" u="none" strike="noStrike" dirty="0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分数段</a:t>
                      </a:r>
                      <a:endParaRPr lang="zh-CN" altLang="en-US" sz="800" b="1" i="0" u="none" strike="noStrike" dirty="0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p>
                      <a:pPr algn="ctr" fontAlgn="ctr"/>
                      <a:r>
                        <a:rPr lang="zh-CN" altLang="en-US" sz="800" b="1" i="0" u="none" strike="noStrike" dirty="0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南京东山外国语学校高中部</a:t>
                      </a:r>
                      <a:endParaRPr lang="zh-CN" altLang="en-US" sz="800" b="1" i="0" u="none" strike="noStrike" dirty="0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gridSpan="3">
                  <a:txBody>
                    <a:bodyPr/>
                    <a:p>
                      <a:pPr algn="ctr" fontAlgn="ctr"/>
                      <a:r>
                        <a:rPr lang="zh-CN" altLang="en-US" sz="8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南京市临江高级中学</a:t>
                      </a:r>
                      <a:endParaRPr lang="zh-CN" altLang="en-US" sz="8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gridSpan="3">
                  <a:txBody>
                    <a:bodyPr/>
                    <a:p>
                      <a:pPr algn="ctr" fontAlgn="ctr"/>
                      <a:r>
                        <a:rPr lang="zh-CN" altLang="en-US" sz="8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南京市秦淮中学</a:t>
                      </a:r>
                      <a:endParaRPr lang="zh-CN" altLang="en-US" sz="8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gridSpan="3">
                  <a:txBody>
                    <a:bodyPr/>
                    <a:p>
                      <a:pPr algn="ctr" fontAlgn="ctr"/>
                      <a:r>
                        <a:rPr lang="zh-CN" altLang="en-US" sz="8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南京市天印高级中学</a:t>
                      </a:r>
                      <a:endParaRPr lang="zh-CN" altLang="en-US" sz="8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gridSpan="3">
                  <a:txBody>
                    <a:bodyPr/>
                    <a:p>
                      <a:pPr algn="ctr" fontAlgn="ctr"/>
                      <a:r>
                        <a:rPr lang="zh-CN" altLang="en-US" sz="8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南京宇通实验学校高中部</a:t>
                      </a:r>
                      <a:endParaRPr lang="zh-CN" altLang="en-US" sz="8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gridSpan="3">
                  <a:txBody>
                    <a:bodyPr/>
                    <a:p>
                      <a:pPr algn="ctr" fontAlgn="ctr"/>
                      <a:r>
                        <a:rPr lang="zh-CN" altLang="en-US" sz="8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南师附中江宁分校高中部</a:t>
                      </a:r>
                      <a:endParaRPr lang="zh-CN" altLang="en-US" sz="8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gridSpan="3">
                  <a:txBody>
                    <a:bodyPr/>
                    <a:p>
                      <a:pPr algn="ctr" fontAlgn="ctr"/>
                      <a:r>
                        <a:rPr lang="zh-CN" altLang="en-US" sz="8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全体</a:t>
                      </a:r>
                      <a:endParaRPr lang="zh-CN" altLang="en-US" sz="8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cPr/>
                </a:tc>
                <a:tc hMerge="1">
                  <a:tcPr/>
                </a:tc>
              </a:tr>
              <a:tr h="251460">
                <a:tc vMerge="1">
                  <a:tcPr/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本段</a:t>
                      </a:r>
                      <a:endParaRPr lang="zh-CN" altLang="en-US" sz="8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1" i="0" u="none" strike="noStrike" dirty="0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累计</a:t>
                      </a:r>
                      <a:endParaRPr lang="zh-CN" altLang="en-US" sz="800" b="1" i="0" u="none" strike="noStrike" dirty="0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累计比例</a:t>
                      </a:r>
                      <a:endParaRPr lang="zh-CN" altLang="en-US" sz="8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本段</a:t>
                      </a:r>
                      <a:endParaRPr lang="zh-CN" altLang="en-US" sz="8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累计</a:t>
                      </a:r>
                      <a:endParaRPr lang="zh-CN" altLang="en-US" sz="8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累计比例</a:t>
                      </a:r>
                      <a:endParaRPr lang="zh-CN" altLang="en-US" sz="8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本段</a:t>
                      </a:r>
                      <a:endParaRPr lang="zh-CN" altLang="en-US" sz="8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累计</a:t>
                      </a:r>
                      <a:endParaRPr lang="zh-CN" altLang="en-US" sz="8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累计比例</a:t>
                      </a:r>
                      <a:endParaRPr lang="zh-CN" altLang="en-US" sz="8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本段</a:t>
                      </a:r>
                      <a:endParaRPr lang="zh-CN" altLang="en-US" sz="8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累计</a:t>
                      </a:r>
                      <a:endParaRPr lang="zh-CN" altLang="en-US" sz="8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累计比例</a:t>
                      </a:r>
                      <a:endParaRPr lang="zh-CN" altLang="en-US" sz="8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本段</a:t>
                      </a:r>
                      <a:endParaRPr lang="zh-CN" altLang="en-US" sz="8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累计</a:t>
                      </a:r>
                      <a:endParaRPr lang="zh-CN" altLang="en-US" sz="8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累计比例</a:t>
                      </a:r>
                      <a:endParaRPr lang="zh-CN" altLang="en-US" sz="8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本段</a:t>
                      </a:r>
                      <a:endParaRPr lang="zh-CN" altLang="en-US" sz="8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累计</a:t>
                      </a:r>
                      <a:endParaRPr lang="zh-CN" altLang="en-US" sz="8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累计比例</a:t>
                      </a:r>
                      <a:endParaRPr lang="zh-CN" altLang="en-US" sz="8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本段</a:t>
                      </a:r>
                      <a:endParaRPr lang="zh-CN" altLang="en-US" sz="8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累计</a:t>
                      </a:r>
                      <a:endParaRPr lang="zh-CN" altLang="en-US" sz="8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1" i="0" u="none" strike="noStrike">
                          <a:solidFill>
                            <a:srgbClr val="0000FF"/>
                          </a:solidFill>
                          <a:latin typeface="Arial" panose="020B0604020202020204"/>
                        </a:rPr>
                        <a:t>累计比例</a:t>
                      </a:r>
                      <a:endParaRPr lang="zh-CN" altLang="en-US" sz="800" b="1" i="0" u="none" strike="noStrike">
                        <a:solidFill>
                          <a:srgbClr val="0000FF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8270"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[380,385)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 dirty="0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0.38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0.03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635"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[375,380)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1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0.49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 dirty="0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0.38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0.06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270"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[370,375)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1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0.49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0.38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0.06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270"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[365,370)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4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2.46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0.75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0.21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635"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[360,365)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5.91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2.63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0.57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270"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[355,360)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14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26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12.81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14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5.26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40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1.2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635"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[350,355)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14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40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19.7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8.65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63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1.89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270"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[345,350)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18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58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28.57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32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12.03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90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2.7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635"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[340,345)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80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39.41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18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50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18.8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40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130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3.9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270"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[335,340)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99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48.77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0.11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70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26.32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40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170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5.1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8270"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[330,335)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118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58.13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0.11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0.11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26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96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36.09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46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216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6.48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7635"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[325,330)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141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69.46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 dirty="0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0.11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0.11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115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43.23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42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258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7.74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7635"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[320,325)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154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75.86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 dirty="0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0.11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4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0.45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142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53.38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43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301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9.03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7635"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[315,320)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19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173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85.22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 dirty="0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0.11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169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63.53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51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352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10.56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8270"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[310,315)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8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181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89.16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0.23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14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2.57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190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71.43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44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396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11.88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7635"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[305,310)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11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192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94.58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4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6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0.68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42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4.69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207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77.82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51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447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13.41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8270"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[300,305)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193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95.07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 dirty="0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1.02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26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68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7.59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18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225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84.59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48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495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14.85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8270"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[295,300)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4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197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97.04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 dirty="0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8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1.92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52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120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13.39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237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89.1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76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571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17.13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7635"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[290,295)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1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198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97.54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 dirty="0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3.05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39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159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17.75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0.57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244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91.73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58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629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18.87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8270"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[285,290)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199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98.03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1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1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0.11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50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5.65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60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219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24.44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0.57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4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248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93.23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89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718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21.54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7635"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[280,285)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200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98.52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2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0.22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62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7.01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65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284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31.7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0.57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260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97.74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91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809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24.27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8270"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[275,280)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200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98.52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0.33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91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10.28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72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356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39.73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1.14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261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98.12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104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913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27.39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7635"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[270,275)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200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98.52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4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7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0.77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42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133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15.03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81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437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48.77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4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6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3.41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263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98.87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133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1046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31.38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7635"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[265,270)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201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99.01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17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1.87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51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184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20.79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65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502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56.03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4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5.68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265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99.62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133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1179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35.37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8905"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[260,265)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201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99.01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14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31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3.42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55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239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27.01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83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585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65.29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6.82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265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99.62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154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1333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39.99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7635"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[255,260)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201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99.01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43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4.74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70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309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34.92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72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657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73.33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6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18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10.23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266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100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161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1494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44.82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8270"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[250,255)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202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99.51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72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7.94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56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365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41.24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61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718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80.13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14.2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266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100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154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1648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49.44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7635"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[245,250)</a:t>
                      </a:r>
                      <a:endParaRPr lang="en-US" altLang="zh-CN" sz="8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202</a:t>
                      </a:r>
                      <a:endParaRPr lang="en-US" altLang="zh-CN" sz="8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99.51</a:t>
                      </a:r>
                      <a:endParaRPr lang="en-US" altLang="zh-CN" sz="8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39</a:t>
                      </a:r>
                      <a:endParaRPr lang="en-US" altLang="zh-CN" sz="8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111</a:t>
                      </a:r>
                      <a:endParaRPr lang="en-US" altLang="zh-CN" sz="800" b="0" i="0" u="none" strike="noStrike" dirty="0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12.24</a:t>
                      </a:r>
                      <a:endParaRPr lang="en-US" altLang="zh-CN" sz="800" b="0" i="0" u="none" strike="noStrike" dirty="0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77</a:t>
                      </a:r>
                      <a:endParaRPr lang="en-US" altLang="zh-CN" sz="8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442</a:t>
                      </a:r>
                      <a:endParaRPr lang="en-US" altLang="zh-CN" sz="8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49.94</a:t>
                      </a:r>
                      <a:endParaRPr lang="en-US" altLang="zh-CN" sz="8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41</a:t>
                      </a:r>
                      <a:endParaRPr lang="en-US" altLang="zh-CN" sz="8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759</a:t>
                      </a:r>
                      <a:endParaRPr lang="en-US" altLang="zh-CN" sz="8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84.71</a:t>
                      </a:r>
                      <a:endParaRPr lang="en-US" altLang="zh-CN" sz="8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13</a:t>
                      </a:r>
                      <a:endParaRPr lang="en-US" altLang="zh-CN" sz="8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38</a:t>
                      </a:r>
                      <a:endParaRPr lang="en-US" altLang="zh-CN" sz="8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21.59</a:t>
                      </a:r>
                      <a:endParaRPr lang="en-US" altLang="zh-CN" sz="8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266</a:t>
                      </a:r>
                      <a:endParaRPr lang="en-US" altLang="zh-CN" sz="8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100</a:t>
                      </a:r>
                      <a:endParaRPr lang="en-US" altLang="zh-CN" sz="8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170</a:t>
                      </a:r>
                      <a:endParaRPr lang="en-US" altLang="zh-CN" sz="8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1818</a:t>
                      </a:r>
                      <a:endParaRPr lang="en-US" altLang="zh-CN" sz="8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54.55</a:t>
                      </a:r>
                      <a:endParaRPr lang="en-US" altLang="zh-CN" sz="8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8270"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[240,245)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202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99.51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39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150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16.54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61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503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56.84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39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798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89.06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48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27.27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266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100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149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1967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59.02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635"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[235,240)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203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100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51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201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22.16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72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575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64.97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821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91.63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57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32.39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266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100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156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2123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63.7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635"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[230,235)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203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100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65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266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29.33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57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632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71.41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31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852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95.09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78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44.32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266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100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174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2297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68.92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905"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[225,230)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203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100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64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330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36.38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58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690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77.97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11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863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96.32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18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96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54.55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266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100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151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2448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73.45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[220,225)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203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100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67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397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43.77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37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727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82.15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10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873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97.43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111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63.07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266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100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129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2577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77.32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270"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[215,220)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203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100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64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461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50.83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33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760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85.88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883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98.55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121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68.75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266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100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117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2694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80.83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635"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[210,215)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203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100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67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528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58.21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35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795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89.83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5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888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99.11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131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74.43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266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100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117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2811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84.34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635"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[205,210)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203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100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69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597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65.82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32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827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93.45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1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889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99.22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148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84.09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266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100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119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2930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87.91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270"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[200,205)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203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100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65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662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72.99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837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94.58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890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99.33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157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89.2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266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100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85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3015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90.46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635"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人数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203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907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885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896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176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266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3333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905"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最高分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375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287.5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332.5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335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 dirty="0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293.5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382.5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382.5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635"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最低分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236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111.5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69.5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52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133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259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52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 dirty="0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270"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平均分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332.78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214.94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243.33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267.6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 dirty="0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225.74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320.89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252.84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 dirty="0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635"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标准差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20.07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25.41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26.9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25.49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>
                          <a:latin typeface="Arial" panose="020B0604020202020204"/>
                        </a:rPr>
                        <a:t>24.35</a:t>
                      </a:r>
                      <a:endParaRPr lang="en-US" altLang="zh-CN" sz="800" b="0" i="0" u="none" strike="noStrike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 dirty="0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 dirty="0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21.01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 dirty="0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 dirty="0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800" b="0" i="0" u="none" strike="noStrike" dirty="0">
                          <a:latin typeface="Arial" panose="020B0604020202020204"/>
                        </a:rPr>
                        <a:t>43.64</a:t>
                      </a:r>
                      <a:endParaRPr lang="en-US" altLang="zh-CN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 dirty="0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800" b="0" i="0" u="none" strike="noStrike" dirty="0">
                          <a:latin typeface="Arial" panose="020B0604020202020204"/>
                        </a:rPr>
                        <a:t>　</a:t>
                      </a:r>
                      <a:endParaRPr lang="zh-CN" altLang="en-US" sz="800" b="0" i="0" u="none" strike="noStrike" dirty="0">
                        <a:latin typeface="Arial" panose="020B0604020202020204"/>
                      </a:endParaRPr>
                    </a:p>
                  </a:txBody>
                  <a:tcPr marL="4396" marR="4396" marT="4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" name="图片 1" descr="NHH$SPANUQD%8O28[6M}(Y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736965" y="800735"/>
            <a:ext cx="3449320" cy="231457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30200" y="602615"/>
            <a:ext cx="65303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二、区教研室本学期的主要工作布置</a:t>
            </a:r>
            <a:endParaRPr lang="zh-CN" altLang="en-US" sz="2800"/>
          </a:p>
        </p:txBody>
      </p:sp>
      <p:sp>
        <p:nvSpPr>
          <p:cNvPr id="12" name="TextBox 11"/>
          <p:cNvSpPr txBox="1"/>
          <p:nvPr/>
        </p:nvSpPr>
        <p:spPr>
          <a:xfrm>
            <a:off x="519910" y="1124393"/>
            <a:ext cx="4590663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（一）抓实教学过程管理</a:t>
            </a:r>
            <a:endParaRPr lang="zh-CN" altLang="en-US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14705" y="1773555"/>
            <a:ext cx="867092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400" b="1" dirty="0">
                <a:latin typeface="Arial" panose="020B0604020202020204" pitchFamily="34" charset="0"/>
              </a:rPr>
              <a:t>抓实教学过程的管理是提升学校、学科质量的基础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4705" y="2298065"/>
            <a:ext cx="787527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400" b="1" dirty="0">
                <a:latin typeface="Arial" panose="020B0604020202020204" pitchFamily="34" charset="0"/>
              </a:rPr>
              <a:t>1.</a:t>
            </a:r>
            <a:r>
              <a:rPr lang="zh-CN" altLang="en-US" sz="2400" b="1" dirty="0">
                <a:latin typeface="Arial" panose="020B0604020202020204" pitchFamily="34" charset="0"/>
              </a:rPr>
              <a:t>各校重新修订教学过程的具体要求和评价意见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895138" y="2887457"/>
            <a:ext cx="6454316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 dirty="0">
                <a:latin typeface="Arial" panose="020B0604020202020204" pitchFamily="34" charset="0"/>
              </a:rPr>
              <a:t>2.</a:t>
            </a:r>
            <a:r>
              <a:rPr lang="zh-CN" altLang="en-US" sz="2400" b="1" dirty="0">
                <a:latin typeface="Arial" panose="020B0604020202020204" pitchFamily="34" charset="0"/>
              </a:rPr>
              <a:t>各学科围绕学科教学过程管理开展推进工作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41375" y="3373120"/>
            <a:ext cx="985647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400" b="1" dirty="0">
                <a:latin typeface="Arial" panose="020B0604020202020204" pitchFamily="34" charset="0"/>
              </a:rPr>
              <a:t>（</a:t>
            </a:r>
            <a:r>
              <a:rPr lang="en-US" altLang="zh-CN" sz="2400" b="1" dirty="0">
                <a:latin typeface="Arial" panose="020B0604020202020204" pitchFamily="34" charset="0"/>
              </a:rPr>
              <a:t>1</a:t>
            </a:r>
            <a:r>
              <a:rPr lang="zh-CN" altLang="en-US" sz="2400" b="1" dirty="0">
                <a:latin typeface="Arial" panose="020B0604020202020204" pitchFamily="34" charset="0"/>
              </a:rPr>
              <a:t>）提出具体的学科要求，做好教研组长、备课组长的培训、指导工作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1375" y="4018915"/>
            <a:ext cx="9856470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400" b="1" dirty="0">
                <a:latin typeface="Arial" panose="020B0604020202020204" pitchFamily="34" charset="0"/>
              </a:rPr>
              <a:t>（</a:t>
            </a:r>
            <a:r>
              <a:rPr lang="en-US" altLang="zh-CN" sz="2400" b="1" dirty="0">
                <a:latin typeface="Arial" panose="020B0604020202020204" pitchFamily="34" charset="0"/>
              </a:rPr>
              <a:t>2</a:t>
            </a:r>
            <a:r>
              <a:rPr lang="zh-CN" altLang="en-US" sz="2400" b="1" dirty="0">
                <a:latin typeface="Arial" panose="020B0604020202020204" pitchFamily="34" charset="0"/>
              </a:rPr>
              <a:t>）学科中心组开展专题研究，发现学科教学过程中的问题与难点，集中力量，寻求突破。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95350" y="5021580"/>
            <a:ext cx="9664700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400" b="1" dirty="0">
                <a:latin typeface="Arial" panose="020B0604020202020204" pitchFamily="34" charset="0"/>
              </a:rPr>
              <a:t>（</a:t>
            </a:r>
            <a:r>
              <a:rPr lang="en-US" altLang="zh-CN" sz="2400" b="1" dirty="0">
                <a:latin typeface="Arial" panose="020B0604020202020204" pitchFamily="34" charset="0"/>
              </a:rPr>
              <a:t>3</a:t>
            </a:r>
            <a:r>
              <a:rPr lang="zh-CN" altLang="en-US" sz="2400" b="1" dirty="0">
                <a:latin typeface="Arial" panose="020B0604020202020204" pitchFamily="34" charset="0"/>
              </a:rPr>
              <a:t>）开展多项活动，树典型，推做法，破难题，提升学科教学过程的每一环节质量。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6" grpId="0"/>
      <p:bldP spid="3" grpId="0"/>
      <p:bldP spid="7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TextBox 5"/>
          <p:cNvSpPr txBox="1"/>
          <p:nvPr/>
        </p:nvSpPr>
        <p:spPr>
          <a:xfrm>
            <a:off x="337608" y="666862"/>
            <a:ext cx="6454316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 dirty="0">
                <a:latin typeface="Arial" panose="020B0604020202020204" pitchFamily="34" charset="0"/>
              </a:rPr>
              <a:t>3.</a:t>
            </a:r>
            <a:r>
              <a:rPr lang="zh-CN" altLang="en-US" sz="2400" b="1" dirty="0">
                <a:latin typeface="Arial" panose="020B0604020202020204" pitchFamily="34" charset="0"/>
              </a:rPr>
              <a:t>及时研究，及时指导，及时评价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7820" y="1351280"/>
            <a:ext cx="1122680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400" b="1" dirty="0">
                <a:latin typeface="Arial" panose="020B0604020202020204" pitchFamily="34" charset="0"/>
              </a:rPr>
              <a:t>（</a:t>
            </a:r>
            <a:r>
              <a:rPr lang="en-US" altLang="zh-CN" sz="2400" b="1" dirty="0">
                <a:latin typeface="Arial" panose="020B0604020202020204" pitchFamily="34" charset="0"/>
              </a:rPr>
              <a:t>1</a:t>
            </a:r>
            <a:r>
              <a:rPr lang="zh-CN" altLang="en-US" sz="2400" b="1" dirty="0">
                <a:latin typeface="Arial" panose="020B0604020202020204" pitchFamily="34" charset="0"/>
              </a:rPr>
              <a:t>）组建“教学管理中心组”，定期研究分析（一月一次），编制“教学简报”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7996" y="2125385"/>
            <a:ext cx="6319752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latin typeface="Arial" panose="020B0604020202020204" pitchFamily="34" charset="0"/>
              </a:rPr>
              <a:t>（</a:t>
            </a:r>
            <a:r>
              <a:rPr lang="en-US" altLang="zh-CN" sz="2400" b="1" dirty="0">
                <a:latin typeface="Arial" panose="020B0604020202020204" pitchFamily="34" charset="0"/>
              </a:rPr>
              <a:t>2</a:t>
            </a:r>
            <a:r>
              <a:rPr lang="zh-CN" altLang="en-US" sz="2400" b="1" dirty="0">
                <a:latin typeface="Arial" panose="020B0604020202020204" pitchFamily="34" charset="0"/>
              </a:rPr>
              <a:t>）将教学过程管理做为视导的重要内容。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7996" y="2781673"/>
            <a:ext cx="6319752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latin typeface="Arial" panose="020B0604020202020204" pitchFamily="34" charset="0"/>
              </a:rPr>
              <a:t>（</a:t>
            </a:r>
            <a:r>
              <a:rPr lang="en-US" altLang="zh-CN" sz="2400" b="1" dirty="0">
                <a:latin typeface="Arial" panose="020B0604020202020204" pitchFamily="34" charset="0"/>
              </a:rPr>
              <a:t>3</a:t>
            </a:r>
            <a:r>
              <a:rPr lang="zh-CN" altLang="en-US" sz="2400" b="1" dirty="0">
                <a:latin typeface="Arial" panose="020B0604020202020204" pitchFamily="34" charset="0"/>
              </a:rPr>
              <a:t>）实行阶段主题式推进。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9323" y="3560903"/>
            <a:ext cx="6319752" cy="8299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 dirty="0">
                <a:latin typeface="Arial" panose="020B0604020202020204" pitchFamily="34" charset="0"/>
              </a:rPr>
              <a:t>9</a:t>
            </a:r>
            <a:r>
              <a:rPr lang="zh-CN" altLang="en-US" sz="2400" b="1" dirty="0">
                <a:latin typeface="Arial" panose="020B0604020202020204" pitchFamily="34" charset="0"/>
              </a:rPr>
              <a:t>月：计划于执行；</a:t>
            </a:r>
            <a:r>
              <a:rPr lang="en-US" altLang="zh-CN" sz="2400" b="1" dirty="0">
                <a:latin typeface="Arial" panose="020B0604020202020204" pitchFamily="34" charset="0"/>
              </a:rPr>
              <a:t>10</a:t>
            </a:r>
            <a:r>
              <a:rPr lang="zh-CN" altLang="en-US" sz="2400" b="1" dirty="0">
                <a:latin typeface="Arial" panose="020B0604020202020204" pitchFamily="34" charset="0"/>
              </a:rPr>
              <a:t>月：备课与上课；</a:t>
            </a:r>
            <a:endParaRPr lang="en-US" altLang="zh-CN" sz="2400" b="1" dirty="0">
              <a:latin typeface="Arial" panose="020B0604020202020204" pitchFamily="34" charset="0"/>
            </a:endParaRPr>
          </a:p>
          <a:p>
            <a:r>
              <a:rPr lang="en-US" altLang="zh-CN" sz="2400" b="1" dirty="0">
                <a:latin typeface="Arial" panose="020B0604020202020204" pitchFamily="34" charset="0"/>
              </a:rPr>
              <a:t>11</a:t>
            </a:r>
            <a:r>
              <a:rPr lang="zh-CN" altLang="en-US" sz="2400" b="1" dirty="0">
                <a:latin typeface="Arial" panose="020B0604020202020204" pitchFamily="34" charset="0"/>
              </a:rPr>
              <a:t>月：作业与辅导；</a:t>
            </a:r>
            <a:r>
              <a:rPr lang="en-US" altLang="zh-CN" sz="2400" b="1" dirty="0">
                <a:latin typeface="Arial" panose="020B0604020202020204" pitchFamily="34" charset="0"/>
              </a:rPr>
              <a:t>12</a:t>
            </a:r>
            <a:r>
              <a:rPr lang="zh-CN" altLang="en-US" sz="2400" b="1" dirty="0">
                <a:latin typeface="Arial" panose="020B0604020202020204" pitchFamily="34" charset="0"/>
              </a:rPr>
              <a:t>月：考试与评价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1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9132</Words>
  <Application>WPS 演示</Application>
  <PresentationFormat>宽屏</PresentationFormat>
  <Paragraphs>4198</Paragraphs>
  <Slides>17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8" baseType="lpstr">
      <vt:lpstr>Arial</vt:lpstr>
      <vt:lpstr>宋体</vt:lpstr>
      <vt:lpstr>Wingdings</vt:lpstr>
      <vt:lpstr>微软雅黑</vt:lpstr>
      <vt:lpstr>Arial Unicode MS</vt:lpstr>
      <vt:lpstr>楷体</vt:lpstr>
      <vt:lpstr>Times New Roman</vt:lpstr>
      <vt:lpstr>黑体</vt:lpstr>
      <vt:lpstr>Arial</vt:lpstr>
      <vt:lpstr>仿宋</vt:lpstr>
      <vt:lpstr>1_默认设计模板</vt:lpstr>
      <vt:lpstr>子集、全集、补集 （一）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qhzxssq</dc:creator>
  <cp:lastModifiedBy>qhzxssq</cp:lastModifiedBy>
  <cp:revision>6</cp:revision>
  <dcterms:created xsi:type="dcterms:W3CDTF">2019-09-10T02:20:48Z</dcterms:created>
  <dcterms:modified xsi:type="dcterms:W3CDTF">2019-09-10T07:54:03Z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2052-11.3.0.8632</vt:lpwstr>
  </property>
</Properties>
</file>