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4"/>
  </p:notesMasterIdLst>
  <p:sldIdLst>
    <p:sldId id="256" r:id="rId2"/>
    <p:sldId id="257" r:id="rId3"/>
    <p:sldId id="258" r:id="rId4"/>
    <p:sldId id="259" r:id="rId5"/>
    <p:sldId id="260" r:id="rId6"/>
    <p:sldId id="261" r:id="rId7"/>
    <p:sldId id="264" r:id="rId8"/>
    <p:sldId id="263" r:id="rId9"/>
    <p:sldId id="268" r:id="rId10"/>
    <p:sldId id="265" r:id="rId11"/>
    <p:sldId id="267" r:id="rId12"/>
    <p:sldId id="269"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99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90" d="100"/>
          <a:sy n="90" d="100"/>
        </p:scale>
        <p:origin x="726" y="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A5785C-0716-4B66-A54E-C5AF7C5190AE}" type="datetimeFigureOut">
              <a:rPr lang="zh-CN" altLang="en-US" smtClean="0"/>
              <a:t>2019/6/24</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94CFAE-BA0D-4C84-8EE5-4C95B779882F}" type="slidenum">
              <a:rPr lang="zh-CN" altLang="en-US" smtClean="0"/>
              <a:t>‹#›</a:t>
            </a:fld>
            <a:endParaRPr lang="zh-CN" altLang="en-US"/>
          </a:p>
        </p:txBody>
      </p:sp>
    </p:spTree>
    <p:extLst>
      <p:ext uri="{BB962C8B-B14F-4D97-AF65-F5344CB8AC3E}">
        <p14:creationId xmlns:p14="http://schemas.microsoft.com/office/powerpoint/2010/main" val="139611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实验教学目标、实验原理、实验方案设计、实验装置、实验操作要领、实验数据处理、实验教学评价</a:t>
            </a:r>
          </a:p>
        </p:txBody>
      </p:sp>
      <p:sp>
        <p:nvSpPr>
          <p:cNvPr id="4" name="灯片编号占位符 3"/>
          <p:cNvSpPr>
            <a:spLocks noGrp="1"/>
          </p:cNvSpPr>
          <p:nvPr>
            <p:ph type="sldNum" sz="quarter" idx="5"/>
          </p:nvPr>
        </p:nvSpPr>
        <p:spPr/>
        <p:txBody>
          <a:bodyPr/>
          <a:lstStyle/>
          <a:p>
            <a:fld id="{7794CFAE-BA0D-4C84-8EE5-4C95B779882F}" type="slidenum">
              <a:rPr lang="zh-CN" altLang="en-US" smtClean="0"/>
              <a:t>1</a:t>
            </a:fld>
            <a:endParaRPr lang="zh-CN" altLang="en-US"/>
          </a:p>
        </p:txBody>
      </p:sp>
    </p:spTree>
    <p:extLst>
      <p:ext uri="{BB962C8B-B14F-4D97-AF65-F5344CB8AC3E}">
        <p14:creationId xmlns:p14="http://schemas.microsoft.com/office/powerpoint/2010/main" val="219469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1CB948-CC07-4709-B55C-4CAC4952568F}"/>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0C66629A-C955-493C-AC3B-3A22D0CF22F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5B349A7-80DA-4AC5-8456-6A9E3CE1E8BD}"/>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CEE5ADEF-6D38-4506-BA72-1BF1AFC6BC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57B202A-D27D-463B-B03F-9DF923135C51}"/>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396813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A546E9-36D3-45AE-A094-B670FA833B0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885C1A7-B683-4ED5-BBDB-62FDFE6036E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0C22F03-59D7-4555-8FF0-411780AFF376}"/>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B4AC372D-7B68-4C4A-9B17-F5BE4442A4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85C91B-4026-4A15-A5AA-8235DB0B5DCF}"/>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86162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5C6AFBF-9A56-4070-9245-F9AE3BD246BA}"/>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2D07720-F2AF-46CB-8D74-4380124B8B7C}"/>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F027ED7-5BA8-40AC-AF23-F8441C6FEF20}"/>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4C2B4A95-F519-4A43-A725-1A0BB686682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908E84B-E897-47FB-99D6-98E728CCB9DF}"/>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1343540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24FC65-A456-4844-AF03-CA552967544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9016BF3-79DE-4D30-80BD-13E46711EB2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48ADFEC-03F0-444F-BF9A-A1D0AEEDA2EC}"/>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327D529C-5DEC-44C8-9BEC-D6E057D0515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42D6A74-E5F7-44F6-B1D7-9C250358E3A3}"/>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402821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418C82-C23F-4A47-A5B4-163D5558C95F}"/>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B4E6F45D-8C6E-46F6-89DD-AE49E262167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F972574-B0B8-4D68-AFE5-2C038A84D361}"/>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0D995237-0D15-4801-890D-84C93CA2941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6B188EF-1AEB-4151-83EC-B5A4488673FE}"/>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151583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7543F9-E6C2-4094-9447-FAE161FEBF6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27D9E87-CD3A-41CC-9119-C747877A211E}"/>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928BF1F-8D02-4D56-A30E-5809C64E14DE}"/>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C06C607C-2B7D-4355-9C93-C20198D5384C}"/>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6" name="页脚占位符 5">
            <a:extLst>
              <a:ext uri="{FF2B5EF4-FFF2-40B4-BE49-F238E27FC236}">
                <a16:creationId xmlns:a16="http://schemas.microsoft.com/office/drawing/2014/main" id="{7BCB221D-5CF1-4764-A1EE-D1487DC3B1A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6F47052-9F01-4295-8086-B33053719960}"/>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127066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A5DCDF-11BB-4AA8-B378-6DCAEB4C3E13}"/>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69B1739-0351-4D1E-B2AE-55E3C5DDF76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8580B683-FC4F-42A9-9961-AD7581593BCB}"/>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75F5A2B-8B5F-4324-8978-7F257239DC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B6D97E6-24AF-43B2-97B7-8031ACE6350D}"/>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DB2127E-622B-4930-AD9F-6F67AF2318B5}"/>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8" name="页脚占位符 7">
            <a:extLst>
              <a:ext uri="{FF2B5EF4-FFF2-40B4-BE49-F238E27FC236}">
                <a16:creationId xmlns:a16="http://schemas.microsoft.com/office/drawing/2014/main" id="{CE0658BE-7DF7-49A5-B13B-3367F098083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2E23B63-ECF9-4C5D-B038-DC5CB0F8597C}"/>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306407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80BEFB-7F0B-421C-A50B-3DB467B650BB}"/>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931D988-1646-4462-956A-12E30BA85B8B}"/>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4" name="页脚占位符 3">
            <a:extLst>
              <a:ext uri="{FF2B5EF4-FFF2-40B4-BE49-F238E27FC236}">
                <a16:creationId xmlns:a16="http://schemas.microsoft.com/office/drawing/2014/main" id="{3823903D-9C08-4F12-9675-A23231E450A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5E65EF04-5C29-4384-BE26-30E3F6A74261}"/>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3671702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2524BD3-8C65-44D4-879A-4A6C6CF9E8DE}"/>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3" name="页脚占位符 2">
            <a:extLst>
              <a:ext uri="{FF2B5EF4-FFF2-40B4-BE49-F238E27FC236}">
                <a16:creationId xmlns:a16="http://schemas.microsoft.com/office/drawing/2014/main" id="{E29C833E-A444-4966-87E1-170615215293}"/>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81FC978-F096-4FB9-97B2-9154EB90816D}"/>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125830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18FBFF-1E6A-4A85-9384-DBBFB36CF355}"/>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58A50AA3-46DA-4EDA-847A-1671ACDCBB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5D8DF4D-4AF7-4DF5-80CF-BF352DA495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8E84F64-D0F3-4650-B125-F9B7DC1234FC}"/>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6" name="页脚占位符 5">
            <a:extLst>
              <a:ext uri="{FF2B5EF4-FFF2-40B4-BE49-F238E27FC236}">
                <a16:creationId xmlns:a16="http://schemas.microsoft.com/office/drawing/2014/main" id="{8B8B43C2-EC56-4C87-AF1E-56F3CFC004F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592A0FF-E350-40B4-A919-11513EA30F5C}"/>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2549608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8A3D95-7B87-4AE7-86AB-A4DD3B139E48}"/>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79578BE7-8398-4CC8-8D26-6576113490F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1DFDF27C-03B9-4514-AE43-C2C78D1C6E1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7376DBA-F74F-4F27-B84A-09764676E70E}"/>
              </a:ext>
            </a:extLst>
          </p:cNvPr>
          <p:cNvSpPr>
            <a:spLocks noGrp="1"/>
          </p:cNvSpPr>
          <p:nvPr>
            <p:ph type="dt" sz="half" idx="10"/>
          </p:nvPr>
        </p:nvSpPr>
        <p:spPr/>
        <p:txBody>
          <a:bodyPr/>
          <a:lstStyle/>
          <a:p>
            <a:fld id="{1CEC3233-0D48-459F-8611-DD4AB8A7EC7F}" type="datetimeFigureOut">
              <a:rPr lang="zh-CN" altLang="en-US" smtClean="0"/>
              <a:t>2019/6/24</a:t>
            </a:fld>
            <a:endParaRPr lang="zh-CN" altLang="en-US"/>
          </a:p>
        </p:txBody>
      </p:sp>
      <p:sp>
        <p:nvSpPr>
          <p:cNvPr id="6" name="页脚占位符 5">
            <a:extLst>
              <a:ext uri="{FF2B5EF4-FFF2-40B4-BE49-F238E27FC236}">
                <a16:creationId xmlns:a16="http://schemas.microsoft.com/office/drawing/2014/main" id="{2149BF27-AC67-435A-89C7-5F1136EF455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41FEE73-3DB1-48F3-A7E2-F94FF0E38630}"/>
              </a:ext>
            </a:extLst>
          </p:cNvPr>
          <p:cNvSpPr>
            <a:spLocks noGrp="1"/>
          </p:cNvSpPr>
          <p:nvPr>
            <p:ph type="sldNum" sz="quarter" idx="12"/>
          </p:nvPr>
        </p:nvSpPr>
        <p:spPr/>
        <p:txBody>
          <a:body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98040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78B8FA9-A0B6-4473-901B-042D1724BA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DCB4F3A-B5D6-4F6E-80AD-4EB63E326BC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02C2C85-751D-4BE8-A4A8-6F7AB72203F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CEC3233-0D48-459F-8611-DD4AB8A7EC7F}" type="datetimeFigureOut">
              <a:rPr lang="zh-CN" altLang="en-US" smtClean="0"/>
              <a:t>2019/6/24</a:t>
            </a:fld>
            <a:endParaRPr lang="zh-CN" altLang="en-US"/>
          </a:p>
        </p:txBody>
      </p:sp>
      <p:sp>
        <p:nvSpPr>
          <p:cNvPr id="5" name="页脚占位符 4">
            <a:extLst>
              <a:ext uri="{FF2B5EF4-FFF2-40B4-BE49-F238E27FC236}">
                <a16:creationId xmlns:a16="http://schemas.microsoft.com/office/drawing/2014/main" id="{D0C97602-2F00-40DA-81C4-135AC760F40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9DC02171-2807-4BEF-8651-AA194370284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B2890C-5CB7-4EBA-8ED5-3255D2D01DB4}" type="slidenum">
              <a:rPr lang="zh-CN" altLang="en-US" smtClean="0"/>
              <a:t>‹#›</a:t>
            </a:fld>
            <a:endParaRPr lang="zh-CN" altLang="en-US"/>
          </a:p>
        </p:txBody>
      </p:sp>
    </p:spTree>
    <p:extLst>
      <p:ext uri="{BB962C8B-B14F-4D97-AF65-F5344CB8AC3E}">
        <p14:creationId xmlns:p14="http://schemas.microsoft.com/office/powerpoint/2010/main" val="78175411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3C71C6-7EFF-45A9-B413-7AACC12635F4}"/>
              </a:ext>
            </a:extLst>
          </p:cNvPr>
          <p:cNvSpPr>
            <a:spLocks noGrp="1"/>
          </p:cNvSpPr>
          <p:nvPr>
            <p:ph type="ctrTitle"/>
          </p:nvPr>
        </p:nvSpPr>
        <p:spPr>
          <a:xfrm>
            <a:off x="497150" y="802299"/>
            <a:ext cx="7517685" cy="2541431"/>
          </a:xfrm>
        </p:spPr>
        <p:txBody>
          <a:bodyPr>
            <a:normAutofit/>
          </a:bodyPr>
          <a:lstStyle/>
          <a:p>
            <a:r>
              <a:rPr lang="zh-CN" altLang="en-US" sz="6600" b="1" dirty="0">
                <a:solidFill>
                  <a:srgbClr val="FF0000"/>
                </a:solidFill>
              </a:rPr>
              <a:t>摩擦力指示仪</a:t>
            </a:r>
          </a:p>
        </p:txBody>
      </p:sp>
      <p:sp>
        <p:nvSpPr>
          <p:cNvPr id="3" name="副标题 2">
            <a:extLst>
              <a:ext uri="{FF2B5EF4-FFF2-40B4-BE49-F238E27FC236}">
                <a16:creationId xmlns:a16="http://schemas.microsoft.com/office/drawing/2014/main" id="{D7F9E046-A96A-4374-A705-E4C172CC013C}"/>
              </a:ext>
            </a:extLst>
          </p:cNvPr>
          <p:cNvSpPr>
            <a:spLocks noGrp="1"/>
          </p:cNvSpPr>
          <p:nvPr>
            <p:ph type="subTitle" idx="1"/>
          </p:nvPr>
        </p:nvSpPr>
        <p:spPr/>
        <p:txBody>
          <a:bodyPr>
            <a:normAutofit/>
          </a:bodyPr>
          <a:lstStyle/>
          <a:p>
            <a:r>
              <a:rPr lang="zh-CN" altLang="en-US" sz="2400" dirty="0"/>
              <a:t>南师附中江宁分校  刘宗涛</a:t>
            </a:r>
          </a:p>
        </p:txBody>
      </p:sp>
    </p:spTree>
    <p:extLst>
      <p:ext uri="{BB962C8B-B14F-4D97-AF65-F5344CB8AC3E}">
        <p14:creationId xmlns:p14="http://schemas.microsoft.com/office/powerpoint/2010/main" val="287134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7" name="直接连接符 206">
            <a:extLst>
              <a:ext uri="{FF2B5EF4-FFF2-40B4-BE49-F238E27FC236}">
                <a16:creationId xmlns:a16="http://schemas.microsoft.com/office/drawing/2014/main" id="{88285C4C-3CB5-4BD9-BB1A-9A0B1F4F7C79}"/>
              </a:ext>
            </a:extLst>
          </p:cNvPr>
          <p:cNvCxnSpPr>
            <a:cxnSpLocks/>
          </p:cNvCxnSpPr>
          <p:nvPr/>
        </p:nvCxnSpPr>
        <p:spPr>
          <a:xfrm flipH="1" flipV="1">
            <a:off x="1798550" y="2918206"/>
            <a:ext cx="162416" cy="1180126"/>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08" name="直接连接符 207">
            <a:extLst>
              <a:ext uri="{FF2B5EF4-FFF2-40B4-BE49-F238E27FC236}">
                <a16:creationId xmlns:a16="http://schemas.microsoft.com/office/drawing/2014/main" id="{9DD4F95C-F427-4994-9017-5D2F5D9753F2}"/>
              </a:ext>
            </a:extLst>
          </p:cNvPr>
          <p:cNvCxnSpPr>
            <a:cxnSpLocks/>
          </p:cNvCxnSpPr>
          <p:nvPr/>
        </p:nvCxnSpPr>
        <p:spPr>
          <a:xfrm flipH="1" flipV="1">
            <a:off x="1299729" y="2917777"/>
            <a:ext cx="661237" cy="1198449"/>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14" name="椭圆 213">
            <a:extLst>
              <a:ext uri="{FF2B5EF4-FFF2-40B4-BE49-F238E27FC236}">
                <a16:creationId xmlns:a16="http://schemas.microsoft.com/office/drawing/2014/main" id="{D23F390D-5ED8-48C5-8A51-AC995F4485C4}"/>
              </a:ext>
            </a:extLst>
          </p:cNvPr>
          <p:cNvSpPr/>
          <p:nvPr/>
        </p:nvSpPr>
        <p:spPr>
          <a:xfrm>
            <a:off x="1229083" y="2848334"/>
            <a:ext cx="122478" cy="123848"/>
          </a:xfrm>
          <a:prstGeom prst="ellips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CC00"/>
              </a:solidFill>
              <a:effectLst/>
              <a:uLnTx/>
              <a:uFillTx/>
              <a:latin typeface="等线" panose="020F0502020204030204"/>
              <a:ea typeface="等线" panose="02010600030101010101" pitchFamily="2" charset="-122"/>
              <a:cs typeface="+mn-cs"/>
            </a:endParaRPr>
          </a:p>
        </p:txBody>
      </p:sp>
      <p:sp>
        <p:nvSpPr>
          <p:cNvPr id="215" name="椭圆 214">
            <a:extLst>
              <a:ext uri="{FF2B5EF4-FFF2-40B4-BE49-F238E27FC236}">
                <a16:creationId xmlns:a16="http://schemas.microsoft.com/office/drawing/2014/main" id="{A0853DBB-2DF8-450E-95DC-D4D135279FCB}"/>
              </a:ext>
            </a:extLst>
          </p:cNvPr>
          <p:cNvSpPr/>
          <p:nvPr/>
        </p:nvSpPr>
        <p:spPr>
          <a:xfrm>
            <a:off x="1710991" y="2844146"/>
            <a:ext cx="122478" cy="1238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0000"/>
              </a:solidFill>
              <a:effectLst/>
              <a:uLnTx/>
              <a:uFillTx/>
              <a:latin typeface="等线" panose="020F0502020204030204"/>
              <a:ea typeface="等线" panose="02010600030101010101" pitchFamily="2" charset="-122"/>
              <a:cs typeface="+mn-cs"/>
            </a:endParaRPr>
          </a:p>
        </p:txBody>
      </p:sp>
      <p:cxnSp>
        <p:nvCxnSpPr>
          <p:cNvPr id="216" name="直接连接符 215">
            <a:extLst>
              <a:ext uri="{FF2B5EF4-FFF2-40B4-BE49-F238E27FC236}">
                <a16:creationId xmlns:a16="http://schemas.microsoft.com/office/drawing/2014/main" id="{6E8E4FB1-4F8E-4786-973E-E31F2C95F08D}"/>
              </a:ext>
            </a:extLst>
          </p:cNvPr>
          <p:cNvCxnSpPr>
            <a:cxnSpLocks/>
          </p:cNvCxnSpPr>
          <p:nvPr/>
        </p:nvCxnSpPr>
        <p:spPr>
          <a:xfrm>
            <a:off x="1197750" y="2499817"/>
            <a:ext cx="0" cy="779557"/>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85" name="标题 1">
            <a:extLst>
              <a:ext uri="{FF2B5EF4-FFF2-40B4-BE49-F238E27FC236}">
                <a16:creationId xmlns:a16="http://schemas.microsoft.com/office/drawing/2014/main" id="{02FE8252-4F90-4FB3-8493-98E8DD32A6F1}"/>
              </a:ext>
            </a:extLst>
          </p:cNvPr>
          <p:cNvSpPr>
            <a:spLocks noGrp="1"/>
          </p:cNvSpPr>
          <p:nvPr>
            <p:ph type="title"/>
          </p:nvPr>
        </p:nvSpPr>
        <p:spPr>
          <a:xfrm>
            <a:off x="3075842" y="143321"/>
            <a:ext cx="2992316"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定量探究大小</a:t>
            </a:r>
          </a:p>
        </p:txBody>
      </p:sp>
      <p:sp>
        <p:nvSpPr>
          <p:cNvPr id="2" name="矩形 1">
            <a:extLst>
              <a:ext uri="{FF2B5EF4-FFF2-40B4-BE49-F238E27FC236}">
                <a16:creationId xmlns:a16="http://schemas.microsoft.com/office/drawing/2014/main" id="{875F3709-7811-4D73-90AF-47FE59D916F7}"/>
              </a:ext>
            </a:extLst>
          </p:cNvPr>
          <p:cNvSpPr/>
          <p:nvPr/>
        </p:nvSpPr>
        <p:spPr>
          <a:xfrm>
            <a:off x="492054" y="2324251"/>
            <a:ext cx="2276585" cy="1626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1" name="文本框 100">
            <a:extLst>
              <a:ext uri="{FF2B5EF4-FFF2-40B4-BE49-F238E27FC236}">
                <a16:creationId xmlns:a16="http://schemas.microsoft.com/office/drawing/2014/main" id="{BBF0494B-28BB-4647-9DD1-25ACEA3DC879}"/>
              </a:ext>
            </a:extLst>
          </p:cNvPr>
          <p:cNvSpPr txBox="1"/>
          <p:nvPr/>
        </p:nvSpPr>
        <p:spPr>
          <a:xfrm>
            <a:off x="1124442" y="5138168"/>
            <a:ext cx="715772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1" dirty="0">
                <a:solidFill>
                  <a:srgbClr val="FF0000"/>
                </a:solidFill>
                <a:latin typeface="楷体" panose="02010609060101010101" pitchFamily="49" charset="-122"/>
                <a:ea typeface="楷体" panose="02010609060101010101" pitchFamily="49" charset="-122"/>
              </a:rPr>
              <a:t>直观、更贴合学生的认知、可以改变多种界面以及摩擦力的大小测量</a:t>
            </a:r>
            <a:endPar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pic>
        <p:nvPicPr>
          <p:cNvPr id="236" name="图片 235">
            <a:extLst>
              <a:ext uri="{FF2B5EF4-FFF2-40B4-BE49-F238E27FC236}">
                <a16:creationId xmlns:a16="http://schemas.microsoft.com/office/drawing/2014/main" id="{E809E265-14CD-44F4-BEB2-DB0A0A52367A}"/>
              </a:ext>
            </a:extLst>
          </p:cNvPr>
          <p:cNvPicPr>
            <a:picLocks noChangeAspect="1"/>
          </p:cNvPicPr>
          <p:nvPr/>
        </p:nvPicPr>
        <p:blipFill rotWithShape="1">
          <a:blip r:embed="rId2">
            <a:extLst>
              <a:ext uri="{28A0092B-C50C-407E-A947-70E740481C1C}">
                <a14:useLocalDpi xmlns:a14="http://schemas.microsoft.com/office/drawing/2010/main" val="0"/>
              </a:ext>
            </a:extLst>
          </a:blip>
          <a:srcRect b="2243"/>
          <a:stretch/>
        </p:blipFill>
        <p:spPr>
          <a:xfrm>
            <a:off x="6782570" y="2428804"/>
            <a:ext cx="2376680" cy="1542856"/>
          </a:xfrm>
          <a:prstGeom prst="rect">
            <a:avLst/>
          </a:prstGeom>
        </p:spPr>
      </p:pic>
      <p:sp>
        <p:nvSpPr>
          <p:cNvPr id="121" name="文本框 120">
            <a:extLst>
              <a:ext uri="{FF2B5EF4-FFF2-40B4-BE49-F238E27FC236}">
                <a16:creationId xmlns:a16="http://schemas.microsoft.com/office/drawing/2014/main" id="{74CA1280-FC33-4091-AC35-EB744CCB854C}"/>
              </a:ext>
            </a:extLst>
          </p:cNvPr>
          <p:cNvSpPr txBox="1"/>
          <p:nvPr/>
        </p:nvSpPr>
        <p:spPr>
          <a:xfrm>
            <a:off x="7255600" y="4084792"/>
            <a:ext cx="157927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电脑接收处理</a:t>
            </a:r>
          </a:p>
        </p:txBody>
      </p:sp>
      <p:cxnSp>
        <p:nvCxnSpPr>
          <p:cNvPr id="33" name="直接连接符 32">
            <a:extLst>
              <a:ext uri="{FF2B5EF4-FFF2-40B4-BE49-F238E27FC236}">
                <a16:creationId xmlns:a16="http://schemas.microsoft.com/office/drawing/2014/main" id="{EDF7C3D3-9CF0-4159-B91A-4780928D1BCE}"/>
              </a:ext>
            </a:extLst>
          </p:cNvPr>
          <p:cNvCxnSpPr>
            <a:cxnSpLocks/>
          </p:cNvCxnSpPr>
          <p:nvPr/>
        </p:nvCxnSpPr>
        <p:spPr>
          <a:xfrm flipH="1">
            <a:off x="1871849" y="2493103"/>
            <a:ext cx="1" cy="779557"/>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34" name="矩形 33">
            <a:extLst>
              <a:ext uri="{FF2B5EF4-FFF2-40B4-BE49-F238E27FC236}">
                <a16:creationId xmlns:a16="http://schemas.microsoft.com/office/drawing/2014/main" id="{49816330-FA59-4F5D-83B2-F6929EC7F000}"/>
              </a:ext>
            </a:extLst>
          </p:cNvPr>
          <p:cNvSpPr/>
          <p:nvPr/>
        </p:nvSpPr>
        <p:spPr>
          <a:xfrm>
            <a:off x="931920" y="3282945"/>
            <a:ext cx="1447190" cy="66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35" name="文本框 34">
            <a:extLst>
              <a:ext uri="{FF2B5EF4-FFF2-40B4-BE49-F238E27FC236}">
                <a16:creationId xmlns:a16="http://schemas.microsoft.com/office/drawing/2014/main" id="{F7B4E6AD-BB17-4EDF-9212-99DCF9FF5232}"/>
              </a:ext>
            </a:extLst>
          </p:cNvPr>
          <p:cNvSpPr txBox="1"/>
          <p:nvPr/>
        </p:nvSpPr>
        <p:spPr>
          <a:xfrm>
            <a:off x="4774665" y="3985292"/>
            <a:ext cx="88197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数据线</a:t>
            </a:r>
          </a:p>
        </p:txBody>
      </p:sp>
      <p:sp>
        <p:nvSpPr>
          <p:cNvPr id="36" name="文本框 35">
            <a:extLst>
              <a:ext uri="{FF2B5EF4-FFF2-40B4-BE49-F238E27FC236}">
                <a16:creationId xmlns:a16="http://schemas.microsoft.com/office/drawing/2014/main" id="{F69FD914-4121-4CC8-B45F-25BF426AD1AB}"/>
              </a:ext>
            </a:extLst>
          </p:cNvPr>
          <p:cNvSpPr txBox="1"/>
          <p:nvPr/>
        </p:nvSpPr>
        <p:spPr>
          <a:xfrm>
            <a:off x="2361431" y="3190322"/>
            <a:ext cx="227658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底座，可以定速移动</a:t>
            </a:r>
          </a:p>
        </p:txBody>
      </p:sp>
      <p:sp>
        <p:nvSpPr>
          <p:cNvPr id="37" name="文本框 36">
            <a:extLst>
              <a:ext uri="{FF2B5EF4-FFF2-40B4-BE49-F238E27FC236}">
                <a16:creationId xmlns:a16="http://schemas.microsoft.com/office/drawing/2014/main" id="{FD354BB5-12E4-4A71-8448-69BA1DF8E071}"/>
              </a:ext>
            </a:extLst>
          </p:cNvPr>
          <p:cNvSpPr txBox="1"/>
          <p:nvPr/>
        </p:nvSpPr>
        <p:spPr>
          <a:xfrm>
            <a:off x="2716047" y="2220894"/>
            <a:ext cx="3903633"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接触传感界面，可以传输切向摩擦力</a:t>
            </a:r>
          </a:p>
        </p:txBody>
      </p:sp>
      <p:sp>
        <p:nvSpPr>
          <p:cNvPr id="7" name="矩形 6">
            <a:extLst>
              <a:ext uri="{FF2B5EF4-FFF2-40B4-BE49-F238E27FC236}">
                <a16:creationId xmlns:a16="http://schemas.microsoft.com/office/drawing/2014/main" id="{1B2E6A09-CF14-4A33-B6B3-BB73B082B479}"/>
              </a:ext>
            </a:extLst>
          </p:cNvPr>
          <p:cNvSpPr/>
          <p:nvPr/>
        </p:nvSpPr>
        <p:spPr>
          <a:xfrm>
            <a:off x="1307106" y="1634658"/>
            <a:ext cx="654341" cy="690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39" name="文本框 38">
            <a:extLst>
              <a:ext uri="{FF2B5EF4-FFF2-40B4-BE49-F238E27FC236}">
                <a16:creationId xmlns:a16="http://schemas.microsoft.com/office/drawing/2014/main" id="{D8A780E1-7134-4CB8-A853-54E3921D4A75}"/>
              </a:ext>
            </a:extLst>
          </p:cNvPr>
          <p:cNvSpPr txBox="1"/>
          <p:nvPr/>
        </p:nvSpPr>
        <p:spPr>
          <a:xfrm>
            <a:off x="857984" y="1007890"/>
            <a:ext cx="1811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待测物体摩擦力</a:t>
            </a:r>
          </a:p>
        </p:txBody>
      </p:sp>
      <p:cxnSp>
        <p:nvCxnSpPr>
          <p:cNvPr id="40" name="直接箭头连接符 39">
            <a:extLst>
              <a:ext uri="{FF2B5EF4-FFF2-40B4-BE49-F238E27FC236}">
                <a16:creationId xmlns:a16="http://schemas.microsoft.com/office/drawing/2014/main" id="{1A9943A8-39A0-447B-98D8-45B006431097}"/>
              </a:ext>
            </a:extLst>
          </p:cNvPr>
          <p:cNvCxnSpPr>
            <a:cxnSpLocks/>
          </p:cNvCxnSpPr>
          <p:nvPr/>
        </p:nvCxnSpPr>
        <p:spPr>
          <a:xfrm flipH="1">
            <a:off x="379716" y="2324251"/>
            <a:ext cx="956536" cy="0"/>
          </a:xfrm>
          <a:prstGeom prst="straightConnector1">
            <a:avLst/>
          </a:prstGeom>
          <a:ln w="254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3" name="连接符: 曲线 42">
            <a:extLst>
              <a:ext uri="{FF2B5EF4-FFF2-40B4-BE49-F238E27FC236}">
                <a16:creationId xmlns:a16="http://schemas.microsoft.com/office/drawing/2014/main" id="{0324C164-A6DB-4CA7-992A-C9D531DF4D17}"/>
              </a:ext>
            </a:extLst>
          </p:cNvPr>
          <p:cNvCxnSpPr>
            <a:cxnSpLocks/>
          </p:cNvCxnSpPr>
          <p:nvPr/>
        </p:nvCxnSpPr>
        <p:spPr>
          <a:xfrm flipV="1">
            <a:off x="1960966" y="3835463"/>
            <a:ext cx="5471680" cy="262869"/>
          </a:xfrm>
          <a:prstGeom prst="curvedConnector3">
            <a:avLst>
              <a:gd name="adj1" fmla="val 50000"/>
            </a:avLst>
          </a:prstGeom>
          <a:ln w="158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019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0FF42F-0C98-41E8-9D34-DC557886D08D}"/>
              </a:ext>
            </a:extLst>
          </p:cNvPr>
          <p:cNvSpPr>
            <a:spLocks noGrp="1"/>
          </p:cNvSpPr>
          <p:nvPr>
            <p:ph type="title"/>
          </p:nvPr>
        </p:nvSpPr>
        <p:spPr>
          <a:xfrm>
            <a:off x="0" y="-138309"/>
            <a:ext cx="6571343"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四、实验操作要领和数据分析</a:t>
            </a:r>
          </a:p>
        </p:txBody>
      </p:sp>
      <p:sp>
        <p:nvSpPr>
          <p:cNvPr id="4" name="标题 1">
            <a:extLst>
              <a:ext uri="{FF2B5EF4-FFF2-40B4-BE49-F238E27FC236}">
                <a16:creationId xmlns:a16="http://schemas.microsoft.com/office/drawing/2014/main" id="{F4B85935-E5A3-4170-A6AB-262D85617A98}"/>
              </a:ext>
            </a:extLst>
          </p:cNvPr>
          <p:cNvSpPr txBox="1">
            <a:spLocks/>
          </p:cNvSpPr>
          <p:nvPr/>
        </p:nvSpPr>
        <p:spPr>
          <a:xfrm>
            <a:off x="166374" y="738801"/>
            <a:ext cx="8811252" cy="560180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1.</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在定性分析的问题上，由于开关的偏转需要一个力矩的作用，所以能够触发开关接通需要一定的作用力，可以根据要求的灵敏度进行调节。</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r>
              <a:rPr lang="en-US" altLang="zh-CN" sz="2800" b="1" dirty="0">
                <a:solidFill>
                  <a:prstClr val="black"/>
                </a:solidFill>
                <a:latin typeface="楷体" panose="02010609060101010101" pitchFamily="49" charset="-122"/>
                <a:ea typeface="楷体" panose="02010609060101010101" pitchFamily="49" charset="-122"/>
              </a:rPr>
              <a:t>2.</a:t>
            </a:r>
            <a:r>
              <a:rPr lang="zh-CN" altLang="en-US" sz="2800" b="1" dirty="0">
                <a:solidFill>
                  <a:prstClr val="black"/>
                </a:solidFill>
                <a:latin typeface="楷体" panose="02010609060101010101" pitchFamily="49" charset="-122"/>
                <a:ea typeface="楷体" panose="02010609060101010101" pitchFamily="49" charset="-122"/>
              </a:rPr>
              <a:t>由于惯性的作用，在摩擦力的方向切换的过程中有一段驰豫时间</a:t>
            </a:r>
            <a:endParaRPr lang="en-US" altLang="zh-CN" sz="2800"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lang="en-US" altLang="zh-CN" sz="2800"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3.</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由于不是全面接触，滑动摩擦力的实验设计也只是半定量的。</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r>
              <a:rPr lang="en-US" altLang="zh-CN" sz="2800" b="1" dirty="0">
                <a:solidFill>
                  <a:prstClr val="black"/>
                </a:solidFill>
                <a:latin typeface="楷体" panose="02010609060101010101" pitchFamily="49" charset="-122"/>
                <a:ea typeface="楷体" panose="02010609060101010101" pitchFamily="49" charset="-122"/>
              </a:rPr>
              <a:t>4.</a:t>
            </a:r>
            <a:r>
              <a:rPr lang="zh-CN" altLang="en-US" sz="2800" b="1" dirty="0">
                <a:solidFill>
                  <a:prstClr val="black"/>
                </a:solidFill>
                <a:latin typeface="楷体" panose="02010609060101010101" pitchFamily="49" charset="-122"/>
                <a:ea typeface="楷体" panose="02010609060101010101" pitchFamily="49" charset="-122"/>
              </a:rPr>
              <a:t>接触面的非均匀性，定量测量会出现波动，</a:t>
            </a:r>
            <a:r>
              <a:rPr lang="zh-CN" altLang="en-US" sz="2800" b="1">
                <a:solidFill>
                  <a:prstClr val="black"/>
                </a:solidFill>
                <a:latin typeface="楷体" panose="02010609060101010101" pitchFamily="49" charset="-122"/>
                <a:ea typeface="楷体" panose="02010609060101010101" pitchFamily="49" charset="-122"/>
              </a:rPr>
              <a:t>需要拟合。</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p:txBody>
      </p:sp>
    </p:spTree>
    <p:extLst>
      <p:ext uri="{BB962C8B-B14F-4D97-AF65-F5344CB8AC3E}">
        <p14:creationId xmlns:p14="http://schemas.microsoft.com/office/powerpoint/2010/main" val="1578611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0FF42F-0C98-41E8-9D34-DC557886D08D}"/>
              </a:ext>
            </a:extLst>
          </p:cNvPr>
          <p:cNvSpPr>
            <a:spLocks noGrp="1"/>
          </p:cNvSpPr>
          <p:nvPr>
            <p:ph type="title"/>
          </p:nvPr>
        </p:nvSpPr>
        <p:spPr>
          <a:xfrm>
            <a:off x="0" y="-138309"/>
            <a:ext cx="6571343"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实验反思拓展</a:t>
            </a:r>
          </a:p>
        </p:txBody>
      </p:sp>
      <p:sp>
        <p:nvSpPr>
          <p:cNvPr id="4" name="标题 1">
            <a:extLst>
              <a:ext uri="{FF2B5EF4-FFF2-40B4-BE49-F238E27FC236}">
                <a16:creationId xmlns:a16="http://schemas.microsoft.com/office/drawing/2014/main" id="{F4B85935-E5A3-4170-A6AB-262D85617A98}"/>
              </a:ext>
            </a:extLst>
          </p:cNvPr>
          <p:cNvSpPr txBox="1">
            <a:spLocks/>
          </p:cNvSpPr>
          <p:nvPr/>
        </p:nvSpPr>
        <p:spPr>
          <a:xfrm>
            <a:off x="166374" y="680322"/>
            <a:ext cx="8811252" cy="560180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1.</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在定性分析的问题上，开关可以再次设计调整有复位功能。</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2.</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进一步讨论定量摩擦力测量实验可以验证滑动摩擦力和压力成正比实验</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3.</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rPr>
              <a:t>在传送带上进行摩擦力实验可以更好的体验摩擦力的</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r>
              <a:rPr lang="zh-CN" altLang="en-US" sz="2800" b="1" dirty="0">
                <a:solidFill>
                  <a:prstClr val="black"/>
                </a:solidFill>
                <a:latin typeface="楷体" panose="02010609060101010101" pitchFamily="49" charset="-122"/>
                <a:ea typeface="楷体" panose="02010609060101010101" pitchFamily="49" charset="-122"/>
              </a:rPr>
              <a:t>突变情况，需要可以调速的传送带装置。</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a:p>
            <a:pPr marL="0" marR="0" lvl="0" indent="0" algn="l" defTabSz="685800" rtl="0" eaLnBrk="1" fontAlgn="auto" latinLnBrk="0" hangingPunct="1">
              <a:lnSpc>
                <a:spcPct val="90000"/>
              </a:lnSpc>
              <a:spcBef>
                <a:spcPct val="0"/>
              </a:spcBef>
              <a:spcAft>
                <a:spcPts val="0"/>
              </a:spcAft>
              <a:buClrTx/>
              <a:buSzTx/>
              <a:buFontTx/>
              <a:buNone/>
              <a:tabLst/>
              <a:defRPr/>
            </a:pP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j-cs"/>
            </a:endParaRPr>
          </a:p>
        </p:txBody>
      </p:sp>
    </p:spTree>
    <p:extLst>
      <p:ext uri="{BB962C8B-B14F-4D97-AF65-F5344CB8AC3E}">
        <p14:creationId xmlns:p14="http://schemas.microsoft.com/office/powerpoint/2010/main" val="241258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0FF42F-0C98-41E8-9D34-DC557886D08D}"/>
              </a:ext>
            </a:extLst>
          </p:cNvPr>
          <p:cNvSpPr>
            <a:spLocks noGrp="1"/>
          </p:cNvSpPr>
          <p:nvPr>
            <p:ph type="title"/>
          </p:nvPr>
        </p:nvSpPr>
        <p:spPr>
          <a:xfrm>
            <a:off x="0" y="-138309"/>
            <a:ext cx="6571343"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一、设计原因和目的（目标）</a:t>
            </a:r>
          </a:p>
        </p:txBody>
      </p:sp>
      <p:sp>
        <p:nvSpPr>
          <p:cNvPr id="4" name="标题 1">
            <a:extLst>
              <a:ext uri="{FF2B5EF4-FFF2-40B4-BE49-F238E27FC236}">
                <a16:creationId xmlns:a16="http://schemas.microsoft.com/office/drawing/2014/main" id="{F4B85935-E5A3-4170-A6AB-262D85617A98}"/>
              </a:ext>
            </a:extLst>
          </p:cNvPr>
          <p:cNvSpPr txBox="1">
            <a:spLocks/>
          </p:cNvSpPr>
          <p:nvPr/>
        </p:nvSpPr>
        <p:spPr>
          <a:xfrm>
            <a:off x="166374" y="772357"/>
            <a:ext cx="8811252" cy="560180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zh-CN" b="1" dirty="0">
                <a:latin typeface="楷体" panose="02010609060101010101" pitchFamily="49" charset="-122"/>
                <a:ea typeface="楷体" panose="02010609060101010101" pitchFamily="49" charset="-122"/>
              </a:rPr>
              <a:t>1.</a:t>
            </a:r>
            <a:r>
              <a:rPr lang="zh-CN" altLang="en-US" b="1" dirty="0">
                <a:latin typeface="楷体" panose="02010609060101010101" pitchFamily="49" charset="-122"/>
                <a:ea typeface="楷体" panose="02010609060101010101" pitchFamily="49" charset="-122"/>
              </a:rPr>
              <a:t>摩擦力的方向问题是初高中衔接中一个难点，不少学生对摩擦力方向判定缺乏感性直观体验。</a:t>
            </a:r>
            <a:endParaRPr lang="en-US" altLang="zh-CN" b="1" dirty="0">
              <a:latin typeface="楷体" panose="02010609060101010101" pitchFamily="49" charset="-122"/>
              <a:ea typeface="楷体" panose="02010609060101010101" pitchFamily="49" charset="-122"/>
            </a:endParaRPr>
          </a:p>
          <a:p>
            <a:endParaRPr lang="en-US" altLang="zh-CN" b="1" dirty="0">
              <a:latin typeface="楷体" panose="02010609060101010101" pitchFamily="49" charset="-122"/>
              <a:ea typeface="楷体" panose="02010609060101010101" pitchFamily="49" charset="-122"/>
            </a:endParaRPr>
          </a:p>
          <a:p>
            <a:r>
              <a:rPr lang="en-US" altLang="zh-CN" b="1" dirty="0">
                <a:latin typeface="楷体" panose="02010609060101010101" pitchFamily="49" charset="-122"/>
                <a:ea typeface="楷体" panose="02010609060101010101" pitchFamily="49" charset="-122"/>
              </a:rPr>
              <a:t>2.</a:t>
            </a:r>
            <a:r>
              <a:rPr lang="zh-CN" altLang="en-US" b="1" dirty="0">
                <a:latin typeface="楷体" panose="02010609060101010101" pitchFamily="49" charset="-122"/>
                <a:ea typeface="楷体" panose="02010609060101010101" pitchFamily="49" charset="-122"/>
              </a:rPr>
              <a:t>摩擦力教学是受力分析的难点之一，用到传送带、叠放体和圆周运动上有很多，而此类问题的关键点在于摩擦力方向的判定。</a:t>
            </a:r>
            <a:endParaRPr lang="en-US" altLang="zh-CN" b="1" dirty="0">
              <a:latin typeface="楷体" panose="02010609060101010101" pitchFamily="49" charset="-122"/>
              <a:ea typeface="楷体" panose="02010609060101010101" pitchFamily="49" charset="-122"/>
            </a:endParaRPr>
          </a:p>
          <a:p>
            <a:endParaRPr lang="en-US" altLang="zh-CN" b="1" dirty="0">
              <a:latin typeface="楷体" panose="02010609060101010101" pitchFamily="49" charset="-122"/>
              <a:ea typeface="楷体" panose="02010609060101010101" pitchFamily="49" charset="-122"/>
            </a:endParaRPr>
          </a:p>
          <a:p>
            <a:r>
              <a:rPr lang="en-US" altLang="zh-CN" b="1" dirty="0">
                <a:latin typeface="楷体" panose="02010609060101010101" pitchFamily="49" charset="-122"/>
                <a:ea typeface="楷体" panose="02010609060101010101" pitchFamily="49" charset="-122"/>
              </a:rPr>
              <a:t>3.</a:t>
            </a:r>
            <a:r>
              <a:rPr lang="zh-CN" altLang="en-US" b="1" dirty="0">
                <a:latin typeface="楷体" panose="02010609060101010101" pitchFamily="49" charset="-122"/>
                <a:ea typeface="楷体" panose="02010609060101010101" pitchFamily="49" charset="-122"/>
              </a:rPr>
              <a:t>没有找到很合适演示摩擦力方向和大小的仪器。</a:t>
            </a:r>
            <a:endParaRPr lang="en-US" altLang="zh-CN" b="1" dirty="0">
              <a:latin typeface="楷体" panose="02010609060101010101" pitchFamily="49" charset="-122"/>
              <a:ea typeface="楷体" panose="02010609060101010101" pitchFamily="49" charset="-122"/>
            </a:endParaRPr>
          </a:p>
          <a:p>
            <a:endParaRPr lang="en-US" altLang="zh-CN" b="1" dirty="0">
              <a:latin typeface="楷体" panose="02010609060101010101" pitchFamily="49" charset="-122"/>
              <a:ea typeface="楷体" panose="02010609060101010101" pitchFamily="49" charset="-122"/>
            </a:endParaRPr>
          </a:p>
          <a:p>
            <a:r>
              <a:rPr lang="en-US" altLang="zh-CN" b="1" dirty="0">
                <a:latin typeface="楷体" panose="02010609060101010101" pitchFamily="49" charset="-122"/>
                <a:ea typeface="楷体" panose="02010609060101010101" pitchFamily="49" charset="-122"/>
              </a:rPr>
              <a:t>4.</a:t>
            </a:r>
            <a:r>
              <a:rPr lang="zh-CN" altLang="en-US" b="1" dirty="0">
                <a:latin typeface="楷体" panose="02010609060101010101" pitchFamily="49" charset="-122"/>
                <a:ea typeface="楷体" panose="02010609060101010101" pitchFamily="49" charset="-122"/>
              </a:rPr>
              <a:t>期望帮助学生通过摩擦力指示仪，直接</a:t>
            </a:r>
            <a:endParaRPr lang="en-US" altLang="zh-CN" b="1" dirty="0">
              <a:latin typeface="楷体" panose="02010609060101010101" pitchFamily="49" charset="-122"/>
              <a:ea typeface="楷体" panose="02010609060101010101" pitchFamily="49" charset="-122"/>
            </a:endParaRPr>
          </a:p>
          <a:p>
            <a:r>
              <a:rPr lang="zh-CN" altLang="en-US" b="1" dirty="0">
                <a:latin typeface="楷体" panose="02010609060101010101" pitchFamily="49" charset="-122"/>
                <a:ea typeface="楷体" panose="02010609060101010101" pitchFamily="49" charset="-122"/>
              </a:rPr>
              <a:t>感性体会，并和理论分析相结合，突破难点。</a:t>
            </a:r>
            <a:endParaRPr lang="en-US" altLang="zh-CN" b="1"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6987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0FF42F-0C98-41E8-9D34-DC557886D08D}"/>
              </a:ext>
            </a:extLst>
          </p:cNvPr>
          <p:cNvSpPr>
            <a:spLocks noGrp="1"/>
          </p:cNvSpPr>
          <p:nvPr>
            <p:ph type="title"/>
          </p:nvPr>
        </p:nvSpPr>
        <p:spPr>
          <a:xfrm>
            <a:off x="91526" y="30366"/>
            <a:ext cx="6571343"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二、实验原理</a:t>
            </a:r>
          </a:p>
        </p:txBody>
      </p:sp>
      <p:sp>
        <p:nvSpPr>
          <p:cNvPr id="4" name="标题 1">
            <a:extLst>
              <a:ext uri="{FF2B5EF4-FFF2-40B4-BE49-F238E27FC236}">
                <a16:creationId xmlns:a16="http://schemas.microsoft.com/office/drawing/2014/main" id="{F4B85935-E5A3-4170-A6AB-262D85617A98}"/>
              </a:ext>
            </a:extLst>
          </p:cNvPr>
          <p:cNvSpPr txBox="1">
            <a:spLocks/>
          </p:cNvSpPr>
          <p:nvPr/>
        </p:nvSpPr>
        <p:spPr>
          <a:xfrm>
            <a:off x="91526" y="2086253"/>
            <a:ext cx="8917839" cy="4411478"/>
          </a:xfrm>
          <a:prstGeom prst="rect">
            <a:avLst/>
          </a:prstGeom>
        </p:spPr>
        <p:txBody>
          <a:bodyPr vert="horz" lIns="91440" tIns="45720" rIns="91440" bIns="45720" rtlCol="0" anchor="ctr">
            <a:normAutofit fontScale="77500" lnSpcReduction="2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l" defTabSz="685800" rtl="0" eaLnBrk="1" fontAlgn="auto" latinLnBrk="0" hangingPunct="1">
              <a:lnSpc>
                <a:spcPct val="150000"/>
              </a:lnSpc>
              <a:spcBef>
                <a:spcPct val="0"/>
              </a:spcBef>
              <a:spcAft>
                <a:spcPts val="0"/>
              </a:spcAft>
              <a:buClrTx/>
              <a:buSzTx/>
              <a:buFontTx/>
              <a:buNone/>
              <a:tabLst/>
              <a:defRPr/>
            </a:pPr>
            <a:r>
              <a:rPr lang="zh-CN" altLang="en-US" b="1" dirty="0">
                <a:solidFill>
                  <a:prstClr val="black"/>
                </a:solidFill>
                <a:latin typeface="楷体" panose="02010609060101010101" pitchFamily="49" charset="-122"/>
                <a:ea typeface="楷体" panose="02010609060101010101" pitchFamily="49" charset="-122"/>
              </a:rPr>
              <a:t>摩擦力方向：在接触面上，沿着切向</a:t>
            </a: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r>
              <a:rPr lang="zh-CN" altLang="en-US" b="1" dirty="0">
                <a:solidFill>
                  <a:prstClr val="black"/>
                </a:solidFill>
                <a:latin typeface="楷体" panose="02010609060101010101" pitchFamily="49" charset="-122"/>
                <a:ea typeface="楷体" panose="02010609060101010101" pitchFamily="49" charset="-122"/>
              </a:rPr>
              <a:t>静摩擦力方向：与相对运动趋势方向相反</a:t>
            </a: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r>
              <a:rPr lang="zh-CN" altLang="en-US" b="1" dirty="0">
                <a:solidFill>
                  <a:prstClr val="black"/>
                </a:solidFill>
                <a:latin typeface="楷体" panose="02010609060101010101" pitchFamily="49" charset="-122"/>
                <a:ea typeface="楷体" panose="02010609060101010101" pitchFamily="49" charset="-122"/>
              </a:rPr>
              <a:t>滑动摩擦力方向：与相对运动方向相反</a:t>
            </a: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r>
              <a:rPr lang="zh-CN" altLang="en-US" b="1" dirty="0">
                <a:solidFill>
                  <a:prstClr val="black"/>
                </a:solidFill>
                <a:latin typeface="楷体" panose="02010609060101010101" pitchFamily="49" charset="-122"/>
                <a:ea typeface="楷体" panose="02010609060101010101" pitchFamily="49" charset="-122"/>
              </a:rPr>
              <a:t>摩擦力作为一种接触力，是沿着接触面的切向，</a:t>
            </a:r>
            <a:endParaRPr lang="en-US" altLang="zh-CN" b="1" dirty="0">
              <a:solidFill>
                <a:prstClr val="black"/>
              </a:solidFill>
              <a:latin typeface="楷体" panose="02010609060101010101" pitchFamily="49" charset="-122"/>
              <a:ea typeface="楷体" panose="02010609060101010101" pitchFamily="49" charset="-122"/>
            </a:endParaRPr>
          </a:p>
          <a:p>
            <a:pPr>
              <a:lnSpc>
                <a:spcPct val="150000"/>
              </a:lnSpc>
              <a:defRPr/>
            </a:pPr>
            <a:r>
              <a:rPr lang="zh-CN" altLang="en-US" b="1" dirty="0">
                <a:solidFill>
                  <a:prstClr val="black"/>
                </a:solidFill>
                <a:latin typeface="楷体" panose="02010609060101010101" pitchFamily="49" charset="-122"/>
                <a:ea typeface="楷体" panose="02010609060101010101" pitchFamily="49" charset="-122"/>
              </a:rPr>
              <a:t>并通过开关触发，用灯光变化在指示感受到的摩擦力方向。</a:t>
            </a:r>
            <a:endParaRPr lang="en-US" altLang="zh-CN" b="1" dirty="0">
              <a:solidFill>
                <a:prstClr val="black"/>
              </a:solidFill>
              <a:latin typeface="楷体" panose="02010609060101010101" pitchFamily="49" charset="-122"/>
              <a:ea typeface="楷体" panose="02010609060101010101" pitchFamily="49" charset="-122"/>
            </a:endParaRPr>
          </a:p>
          <a:p>
            <a:pPr>
              <a:lnSpc>
                <a:spcPct val="150000"/>
              </a:lnSpc>
              <a:defRPr/>
            </a:pPr>
            <a:r>
              <a:rPr lang="zh-CN" altLang="en-US" b="1" dirty="0">
                <a:solidFill>
                  <a:prstClr val="black"/>
                </a:solidFill>
                <a:latin typeface="楷体" panose="02010609060101010101" pitchFamily="49" charset="-122"/>
                <a:ea typeface="楷体" panose="02010609060101010101" pitchFamily="49" charset="-122"/>
              </a:rPr>
              <a:t>利用压力传感器，可以将摩擦力转化出来进行定量讨论</a:t>
            </a: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endParaRPr lang="en-US" altLang="zh-CN" b="1" dirty="0">
              <a:solidFill>
                <a:prstClr val="black"/>
              </a:solidFill>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endParaRPr kumimoji="0" lang="en-US" altLang="zh-CN" sz="33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endParaRPr>
          </a:p>
          <a:p>
            <a:pPr marL="0" marR="0" lvl="0" indent="0" algn="l" defTabSz="685800" rtl="0" eaLnBrk="1" fontAlgn="auto" latinLnBrk="0" hangingPunct="1">
              <a:lnSpc>
                <a:spcPct val="150000"/>
              </a:lnSpc>
              <a:spcBef>
                <a:spcPct val="0"/>
              </a:spcBef>
              <a:spcAft>
                <a:spcPts val="0"/>
              </a:spcAft>
              <a:buClrTx/>
              <a:buSzTx/>
              <a:buFontTx/>
              <a:buNone/>
              <a:tabLst/>
              <a:defRPr/>
            </a:pPr>
            <a:endParaRPr kumimoji="0" lang="zh-CN" altLang="en-US" sz="33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4085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4" name="组合 73">
            <a:extLst>
              <a:ext uri="{FF2B5EF4-FFF2-40B4-BE49-F238E27FC236}">
                <a16:creationId xmlns:a16="http://schemas.microsoft.com/office/drawing/2014/main" id="{B8D92402-2FDF-48AC-A2DC-41BA6236B5A0}"/>
              </a:ext>
            </a:extLst>
          </p:cNvPr>
          <p:cNvGrpSpPr/>
          <p:nvPr/>
        </p:nvGrpSpPr>
        <p:grpSpPr>
          <a:xfrm>
            <a:off x="2628199" y="1108080"/>
            <a:ext cx="1671725" cy="720861"/>
            <a:chOff x="2401000" y="841472"/>
            <a:chExt cx="1671725" cy="720861"/>
          </a:xfrm>
        </p:grpSpPr>
        <p:sp>
          <p:nvSpPr>
            <p:cNvPr id="10" name="矩形: 单圆角 9">
              <a:extLst>
                <a:ext uri="{FF2B5EF4-FFF2-40B4-BE49-F238E27FC236}">
                  <a16:creationId xmlns:a16="http://schemas.microsoft.com/office/drawing/2014/main" id="{5D5F6B74-6B5E-4B48-B696-4119A075B85D}"/>
                </a:ext>
              </a:extLst>
            </p:cNvPr>
            <p:cNvSpPr/>
            <p:nvPr/>
          </p:nvSpPr>
          <p:spPr>
            <a:xfrm>
              <a:off x="2401000" y="841472"/>
              <a:ext cx="1671725" cy="42634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流程图: 过程 10">
              <a:extLst>
                <a:ext uri="{FF2B5EF4-FFF2-40B4-BE49-F238E27FC236}">
                  <a16:creationId xmlns:a16="http://schemas.microsoft.com/office/drawing/2014/main" id="{DD58B8B2-B3BA-4AA2-B28B-A1732E824C27}"/>
                </a:ext>
              </a:extLst>
            </p:cNvPr>
            <p:cNvSpPr/>
            <p:nvPr/>
          </p:nvSpPr>
          <p:spPr>
            <a:xfrm>
              <a:off x="2443602" y="1253795"/>
              <a:ext cx="1578636" cy="308538"/>
            </a:xfrm>
            <a:prstGeom prst="flowChartProcess">
              <a:avLst/>
            </a:prstGeom>
            <a:pattFill prst="dkVert">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矩形: 单圆角 11">
            <a:extLst>
              <a:ext uri="{FF2B5EF4-FFF2-40B4-BE49-F238E27FC236}">
                <a16:creationId xmlns:a16="http://schemas.microsoft.com/office/drawing/2014/main" id="{76A0DDBB-F2CA-48FA-9525-49D6270070DB}"/>
              </a:ext>
            </a:extLst>
          </p:cNvPr>
          <p:cNvSpPr/>
          <p:nvPr/>
        </p:nvSpPr>
        <p:spPr>
          <a:xfrm>
            <a:off x="1779249" y="2360389"/>
            <a:ext cx="1609080" cy="42634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F6DA2028-CC41-4BEB-A345-224CB0FA5DA0}"/>
              </a:ext>
            </a:extLst>
          </p:cNvPr>
          <p:cNvSpPr txBox="1"/>
          <p:nvPr/>
        </p:nvSpPr>
        <p:spPr>
          <a:xfrm>
            <a:off x="4358354" y="1244998"/>
            <a:ext cx="3647152" cy="369332"/>
          </a:xfrm>
          <a:prstGeom prst="rect">
            <a:avLst/>
          </a:prstGeom>
          <a:noFill/>
        </p:spPr>
        <p:txBody>
          <a:bodyPr wrap="none" rtlCol="0">
            <a:spAutoFit/>
          </a:bodyPr>
          <a:lstStyle/>
          <a:p>
            <a:r>
              <a:rPr lang="zh-CN" altLang="en-US" dirty="0">
                <a:latin typeface="楷体" panose="02010609060101010101" pitchFamily="49" charset="-122"/>
                <a:ea typeface="楷体" panose="02010609060101010101" pitchFamily="49" charset="-122"/>
              </a:rPr>
              <a:t>毛刷下端刷毛可以感应摩擦力方向</a:t>
            </a:r>
          </a:p>
        </p:txBody>
      </p:sp>
      <p:grpSp>
        <p:nvGrpSpPr>
          <p:cNvPr id="49" name="组合 48">
            <a:extLst>
              <a:ext uri="{FF2B5EF4-FFF2-40B4-BE49-F238E27FC236}">
                <a16:creationId xmlns:a16="http://schemas.microsoft.com/office/drawing/2014/main" id="{4EF67DBA-59EF-4A31-B387-5250C551CCB1}"/>
              </a:ext>
            </a:extLst>
          </p:cNvPr>
          <p:cNvGrpSpPr/>
          <p:nvPr/>
        </p:nvGrpSpPr>
        <p:grpSpPr>
          <a:xfrm>
            <a:off x="1723149" y="2793747"/>
            <a:ext cx="1615620" cy="342201"/>
            <a:chOff x="735821" y="2638949"/>
            <a:chExt cx="1615620" cy="342201"/>
          </a:xfrm>
        </p:grpSpPr>
        <p:cxnSp>
          <p:nvCxnSpPr>
            <p:cNvPr id="17" name="直接连接符 16">
              <a:extLst>
                <a:ext uri="{FF2B5EF4-FFF2-40B4-BE49-F238E27FC236}">
                  <a16:creationId xmlns:a16="http://schemas.microsoft.com/office/drawing/2014/main" id="{A452E83C-1C3E-407A-A2B7-56CB4EDDD785}"/>
                </a:ext>
              </a:extLst>
            </p:cNvPr>
            <p:cNvCxnSpPr>
              <a:cxnSpLocks/>
            </p:cNvCxnSpPr>
            <p:nvPr/>
          </p:nvCxnSpPr>
          <p:spPr>
            <a:xfrm flipH="1">
              <a:off x="73582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5693087F-1B39-454B-BD43-2CB2CE2490F0}"/>
                </a:ext>
              </a:extLst>
            </p:cNvPr>
            <p:cNvCxnSpPr>
              <a:cxnSpLocks/>
            </p:cNvCxnSpPr>
            <p:nvPr/>
          </p:nvCxnSpPr>
          <p:spPr>
            <a:xfrm flipH="1">
              <a:off x="885135"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CE812F91-36F8-46E7-A1D5-B027B459017B}"/>
                </a:ext>
              </a:extLst>
            </p:cNvPr>
            <p:cNvCxnSpPr>
              <a:cxnSpLocks/>
            </p:cNvCxnSpPr>
            <p:nvPr/>
          </p:nvCxnSpPr>
          <p:spPr>
            <a:xfrm flipH="1">
              <a:off x="1034449"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ADDF6F57-7C33-4E33-A12C-9CBB4F5310AF}"/>
                </a:ext>
              </a:extLst>
            </p:cNvPr>
            <p:cNvCxnSpPr>
              <a:cxnSpLocks/>
            </p:cNvCxnSpPr>
            <p:nvPr/>
          </p:nvCxnSpPr>
          <p:spPr>
            <a:xfrm flipH="1">
              <a:off x="810478"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166612F6-B9A3-4ED7-9E58-492150C58C34}"/>
                </a:ext>
              </a:extLst>
            </p:cNvPr>
            <p:cNvCxnSpPr>
              <a:cxnSpLocks/>
            </p:cNvCxnSpPr>
            <p:nvPr/>
          </p:nvCxnSpPr>
          <p:spPr>
            <a:xfrm flipH="1">
              <a:off x="959792"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4AAA87CC-2093-4EEE-8A96-6445883C718C}"/>
                </a:ext>
              </a:extLst>
            </p:cNvPr>
            <p:cNvCxnSpPr>
              <a:cxnSpLocks/>
            </p:cNvCxnSpPr>
            <p:nvPr/>
          </p:nvCxnSpPr>
          <p:spPr>
            <a:xfrm flipH="1">
              <a:off x="1109106"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6773B381-90B3-4CF2-90D3-F238802A1B48}"/>
                </a:ext>
              </a:extLst>
            </p:cNvPr>
            <p:cNvCxnSpPr>
              <a:cxnSpLocks/>
            </p:cNvCxnSpPr>
            <p:nvPr/>
          </p:nvCxnSpPr>
          <p:spPr>
            <a:xfrm flipH="1">
              <a:off x="1258420"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D35735EF-75A4-4D0D-99D1-197D5C74F481}"/>
                </a:ext>
              </a:extLst>
            </p:cNvPr>
            <p:cNvCxnSpPr>
              <a:cxnSpLocks/>
            </p:cNvCxnSpPr>
            <p:nvPr/>
          </p:nvCxnSpPr>
          <p:spPr>
            <a:xfrm flipH="1">
              <a:off x="1407734"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48BFE6A7-ACFC-49E8-99DB-900C7AB5456D}"/>
                </a:ext>
              </a:extLst>
            </p:cNvPr>
            <p:cNvCxnSpPr>
              <a:cxnSpLocks/>
            </p:cNvCxnSpPr>
            <p:nvPr/>
          </p:nvCxnSpPr>
          <p:spPr>
            <a:xfrm flipH="1">
              <a:off x="1557048"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6A280CDF-D2C2-4ED6-A574-A2A2F4D2F88A}"/>
                </a:ext>
              </a:extLst>
            </p:cNvPr>
            <p:cNvCxnSpPr>
              <a:cxnSpLocks/>
            </p:cNvCxnSpPr>
            <p:nvPr/>
          </p:nvCxnSpPr>
          <p:spPr>
            <a:xfrm flipH="1">
              <a:off x="1706362"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A989E1F2-EDC5-41D5-BB4C-FE9F9BDBEE58}"/>
                </a:ext>
              </a:extLst>
            </p:cNvPr>
            <p:cNvCxnSpPr>
              <a:cxnSpLocks/>
            </p:cNvCxnSpPr>
            <p:nvPr/>
          </p:nvCxnSpPr>
          <p:spPr>
            <a:xfrm flipH="1">
              <a:off x="1855676"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0C79E1B6-297F-48F0-A6DC-2C84C5B616E2}"/>
                </a:ext>
              </a:extLst>
            </p:cNvPr>
            <p:cNvCxnSpPr>
              <a:cxnSpLocks/>
            </p:cNvCxnSpPr>
            <p:nvPr/>
          </p:nvCxnSpPr>
          <p:spPr>
            <a:xfrm flipH="1">
              <a:off x="2004990"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FF42C6E2-0D6C-434A-844F-21C77ED69EC1}"/>
                </a:ext>
              </a:extLst>
            </p:cNvPr>
            <p:cNvCxnSpPr>
              <a:cxnSpLocks/>
            </p:cNvCxnSpPr>
            <p:nvPr/>
          </p:nvCxnSpPr>
          <p:spPr>
            <a:xfrm flipH="1">
              <a:off x="2154304"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03E34E85-51E0-4865-8096-F05D3252F6D4}"/>
                </a:ext>
              </a:extLst>
            </p:cNvPr>
            <p:cNvCxnSpPr>
              <a:cxnSpLocks/>
            </p:cNvCxnSpPr>
            <p:nvPr/>
          </p:nvCxnSpPr>
          <p:spPr>
            <a:xfrm flipH="1">
              <a:off x="1183763"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a16="http://schemas.microsoft.com/office/drawing/2014/main" id="{290B983D-D719-450C-BC63-11801455404A}"/>
                </a:ext>
              </a:extLst>
            </p:cNvPr>
            <p:cNvCxnSpPr>
              <a:cxnSpLocks/>
            </p:cNvCxnSpPr>
            <p:nvPr/>
          </p:nvCxnSpPr>
          <p:spPr>
            <a:xfrm flipH="1">
              <a:off x="1333077"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a16="http://schemas.microsoft.com/office/drawing/2014/main" id="{771B9A2F-CE31-4BBC-A5E6-2A9E7D7D934A}"/>
                </a:ext>
              </a:extLst>
            </p:cNvPr>
            <p:cNvCxnSpPr>
              <a:cxnSpLocks/>
            </p:cNvCxnSpPr>
            <p:nvPr/>
          </p:nvCxnSpPr>
          <p:spPr>
            <a:xfrm flipH="1">
              <a:off x="148239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05DE5EB2-57D4-4469-96FB-3E9B9284CB66}"/>
                </a:ext>
              </a:extLst>
            </p:cNvPr>
            <p:cNvCxnSpPr>
              <a:cxnSpLocks/>
            </p:cNvCxnSpPr>
            <p:nvPr/>
          </p:nvCxnSpPr>
          <p:spPr>
            <a:xfrm flipH="1">
              <a:off x="1631705"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CD29894E-1DD6-4532-9BC0-A8A238861D29}"/>
                </a:ext>
              </a:extLst>
            </p:cNvPr>
            <p:cNvCxnSpPr>
              <a:cxnSpLocks/>
            </p:cNvCxnSpPr>
            <p:nvPr/>
          </p:nvCxnSpPr>
          <p:spPr>
            <a:xfrm flipH="1">
              <a:off x="1781019"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27D65726-2A11-4ED9-B81C-A19FBFA4F778}"/>
                </a:ext>
              </a:extLst>
            </p:cNvPr>
            <p:cNvCxnSpPr>
              <a:cxnSpLocks/>
            </p:cNvCxnSpPr>
            <p:nvPr/>
          </p:nvCxnSpPr>
          <p:spPr>
            <a:xfrm flipH="1">
              <a:off x="1930333"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06CFEF8E-63FA-4B72-A12C-7C171BE07820}"/>
                </a:ext>
              </a:extLst>
            </p:cNvPr>
            <p:cNvCxnSpPr>
              <a:cxnSpLocks/>
            </p:cNvCxnSpPr>
            <p:nvPr/>
          </p:nvCxnSpPr>
          <p:spPr>
            <a:xfrm flipH="1">
              <a:off x="2079647"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B5FC2098-6488-4A26-925D-0B3B9F3E9982}"/>
                </a:ext>
              </a:extLst>
            </p:cNvPr>
            <p:cNvCxnSpPr>
              <a:cxnSpLocks/>
            </p:cNvCxnSpPr>
            <p:nvPr/>
          </p:nvCxnSpPr>
          <p:spPr>
            <a:xfrm flipH="1">
              <a:off x="222896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矩形: 单圆角 49">
            <a:extLst>
              <a:ext uri="{FF2B5EF4-FFF2-40B4-BE49-F238E27FC236}">
                <a16:creationId xmlns:a16="http://schemas.microsoft.com/office/drawing/2014/main" id="{777DC049-BCE1-45FD-9EE8-6D703BDCBA6C}"/>
              </a:ext>
            </a:extLst>
          </p:cNvPr>
          <p:cNvSpPr/>
          <p:nvPr/>
        </p:nvSpPr>
        <p:spPr>
          <a:xfrm>
            <a:off x="5782238" y="2322989"/>
            <a:ext cx="1609080" cy="42634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1" name="组合 50">
            <a:extLst>
              <a:ext uri="{FF2B5EF4-FFF2-40B4-BE49-F238E27FC236}">
                <a16:creationId xmlns:a16="http://schemas.microsoft.com/office/drawing/2014/main" id="{4A849A5B-2415-4106-A333-E227A7283632}"/>
              </a:ext>
            </a:extLst>
          </p:cNvPr>
          <p:cNvGrpSpPr/>
          <p:nvPr/>
        </p:nvGrpSpPr>
        <p:grpSpPr>
          <a:xfrm rot="10800000" flipV="1">
            <a:off x="5839818" y="2749337"/>
            <a:ext cx="1615620" cy="369330"/>
            <a:chOff x="735821" y="2638949"/>
            <a:chExt cx="1615620" cy="342201"/>
          </a:xfrm>
        </p:grpSpPr>
        <p:cxnSp>
          <p:nvCxnSpPr>
            <p:cNvPr id="52" name="直接连接符 51">
              <a:extLst>
                <a:ext uri="{FF2B5EF4-FFF2-40B4-BE49-F238E27FC236}">
                  <a16:creationId xmlns:a16="http://schemas.microsoft.com/office/drawing/2014/main" id="{19FA3824-3B0B-43FB-917E-98F5CACE3DE8}"/>
                </a:ext>
              </a:extLst>
            </p:cNvPr>
            <p:cNvCxnSpPr>
              <a:cxnSpLocks/>
            </p:cNvCxnSpPr>
            <p:nvPr/>
          </p:nvCxnSpPr>
          <p:spPr>
            <a:xfrm flipH="1">
              <a:off x="73582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F081A57C-8AC4-4E07-9034-5ED0ECBBE3D3}"/>
                </a:ext>
              </a:extLst>
            </p:cNvPr>
            <p:cNvCxnSpPr>
              <a:cxnSpLocks/>
            </p:cNvCxnSpPr>
            <p:nvPr/>
          </p:nvCxnSpPr>
          <p:spPr>
            <a:xfrm flipH="1">
              <a:off x="885135"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a16="http://schemas.microsoft.com/office/drawing/2014/main" id="{F4FD7753-5D48-43E2-A428-997622F64ADB}"/>
                </a:ext>
              </a:extLst>
            </p:cNvPr>
            <p:cNvCxnSpPr>
              <a:cxnSpLocks/>
            </p:cNvCxnSpPr>
            <p:nvPr/>
          </p:nvCxnSpPr>
          <p:spPr>
            <a:xfrm flipH="1">
              <a:off x="1034449"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a16="http://schemas.microsoft.com/office/drawing/2014/main" id="{7F5CA783-0E0D-4B70-9DCD-B41C155ECD92}"/>
                </a:ext>
              </a:extLst>
            </p:cNvPr>
            <p:cNvCxnSpPr>
              <a:cxnSpLocks/>
            </p:cNvCxnSpPr>
            <p:nvPr/>
          </p:nvCxnSpPr>
          <p:spPr>
            <a:xfrm flipH="1">
              <a:off x="810478"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a16="http://schemas.microsoft.com/office/drawing/2014/main" id="{D918350C-8A25-4EBB-A6AE-A5886CA66C89}"/>
                </a:ext>
              </a:extLst>
            </p:cNvPr>
            <p:cNvCxnSpPr>
              <a:cxnSpLocks/>
            </p:cNvCxnSpPr>
            <p:nvPr/>
          </p:nvCxnSpPr>
          <p:spPr>
            <a:xfrm flipH="1">
              <a:off x="959792"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a16="http://schemas.microsoft.com/office/drawing/2014/main" id="{0944E800-45D0-420F-BBAF-6BF36705999C}"/>
                </a:ext>
              </a:extLst>
            </p:cNvPr>
            <p:cNvCxnSpPr>
              <a:cxnSpLocks/>
            </p:cNvCxnSpPr>
            <p:nvPr/>
          </p:nvCxnSpPr>
          <p:spPr>
            <a:xfrm flipH="1">
              <a:off x="1109106"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接连接符 57">
              <a:extLst>
                <a:ext uri="{FF2B5EF4-FFF2-40B4-BE49-F238E27FC236}">
                  <a16:creationId xmlns:a16="http://schemas.microsoft.com/office/drawing/2014/main" id="{06982510-EAB2-4ADC-8DDA-95C10AAA5CF6}"/>
                </a:ext>
              </a:extLst>
            </p:cNvPr>
            <p:cNvCxnSpPr>
              <a:cxnSpLocks/>
            </p:cNvCxnSpPr>
            <p:nvPr/>
          </p:nvCxnSpPr>
          <p:spPr>
            <a:xfrm flipH="1">
              <a:off x="1258420"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ECF61F1C-50C3-473E-895E-C78C4188DC43}"/>
                </a:ext>
              </a:extLst>
            </p:cNvPr>
            <p:cNvCxnSpPr>
              <a:cxnSpLocks/>
            </p:cNvCxnSpPr>
            <p:nvPr/>
          </p:nvCxnSpPr>
          <p:spPr>
            <a:xfrm flipH="1">
              <a:off x="1407734"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34182F0C-9FC7-48A3-916C-B103787C3B91}"/>
                </a:ext>
              </a:extLst>
            </p:cNvPr>
            <p:cNvCxnSpPr>
              <a:cxnSpLocks/>
            </p:cNvCxnSpPr>
            <p:nvPr/>
          </p:nvCxnSpPr>
          <p:spPr>
            <a:xfrm flipH="1">
              <a:off x="1557048"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31AC5942-0842-49F2-9A1D-D7DCAF3D0F93}"/>
                </a:ext>
              </a:extLst>
            </p:cNvPr>
            <p:cNvCxnSpPr>
              <a:cxnSpLocks/>
            </p:cNvCxnSpPr>
            <p:nvPr/>
          </p:nvCxnSpPr>
          <p:spPr>
            <a:xfrm flipH="1">
              <a:off x="1706362"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接连接符 61">
              <a:extLst>
                <a:ext uri="{FF2B5EF4-FFF2-40B4-BE49-F238E27FC236}">
                  <a16:creationId xmlns:a16="http://schemas.microsoft.com/office/drawing/2014/main" id="{D190AD84-5BC3-4E13-AB28-068FE7233BD1}"/>
                </a:ext>
              </a:extLst>
            </p:cNvPr>
            <p:cNvCxnSpPr>
              <a:cxnSpLocks/>
            </p:cNvCxnSpPr>
            <p:nvPr/>
          </p:nvCxnSpPr>
          <p:spPr>
            <a:xfrm flipH="1">
              <a:off x="1855676"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a16="http://schemas.microsoft.com/office/drawing/2014/main" id="{BBDE642A-1EE1-42CF-8937-B428D831D056}"/>
                </a:ext>
              </a:extLst>
            </p:cNvPr>
            <p:cNvCxnSpPr>
              <a:cxnSpLocks/>
            </p:cNvCxnSpPr>
            <p:nvPr/>
          </p:nvCxnSpPr>
          <p:spPr>
            <a:xfrm flipH="1">
              <a:off x="2004990"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id="{1DB1D122-BB28-4DB8-BE6E-47D74862F6ED}"/>
                </a:ext>
              </a:extLst>
            </p:cNvPr>
            <p:cNvCxnSpPr>
              <a:cxnSpLocks/>
            </p:cNvCxnSpPr>
            <p:nvPr/>
          </p:nvCxnSpPr>
          <p:spPr>
            <a:xfrm flipH="1">
              <a:off x="2154304"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a16="http://schemas.microsoft.com/office/drawing/2014/main" id="{BB1A7661-178C-4726-B634-C4143BC1A960}"/>
                </a:ext>
              </a:extLst>
            </p:cNvPr>
            <p:cNvCxnSpPr>
              <a:cxnSpLocks/>
            </p:cNvCxnSpPr>
            <p:nvPr/>
          </p:nvCxnSpPr>
          <p:spPr>
            <a:xfrm flipH="1">
              <a:off x="1183763"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接连接符 65">
              <a:extLst>
                <a:ext uri="{FF2B5EF4-FFF2-40B4-BE49-F238E27FC236}">
                  <a16:creationId xmlns:a16="http://schemas.microsoft.com/office/drawing/2014/main" id="{C686660A-A3CD-47CC-809D-DD7AC3195800}"/>
                </a:ext>
              </a:extLst>
            </p:cNvPr>
            <p:cNvCxnSpPr>
              <a:cxnSpLocks/>
            </p:cNvCxnSpPr>
            <p:nvPr/>
          </p:nvCxnSpPr>
          <p:spPr>
            <a:xfrm flipH="1">
              <a:off x="1333077"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接连接符 66">
              <a:extLst>
                <a:ext uri="{FF2B5EF4-FFF2-40B4-BE49-F238E27FC236}">
                  <a16:creationId xmlns:a16="http://schemas.microsoft.com/office/drawing/2014/main" id="{DA3B9236-13F4-413E-9CB5-10DBDB809F6D}"/>
                </a:ext>
              </a:extLst>
            </p:cNvPr>
            <p:cNvCxnSpPr>
              <a:cxnSpLocks/>
            </p:cNvCxnSpPr>
            <p:nvPr/>
          </p:nvCxnSpPr>
          <p:spPr>
            <a:xfrm flipH="1">
              <a:off x="148239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id="{6D73A483-C29E-4E61-9BBA-C1D0EC77BF43}"/>
                </a:ext>
              </a:extLst>
            </p:cNvPr>
            <p:cNvCxnSpPr>
              <a:cxnSpLocks/>
            </p:cNvCxnSpPr>
            <p:nvPr/>
          </p:nvCxnSpPr>
          <p:spPr>
            <a:xfrm flipH="1">
              <a:off x="1631705"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接连接符 68">
              <a:extLst>
                <a:ext uri="{FF2B5EF4-FFF2-40B4-BE49-F238E27FC236}">
                  <a16:creationId xmlns:a16="http://schemas.microsoft.com/office/drawing/2014/main" id="{A172F115-9B5B-46C7-94EA-FEE26F837A14}"/>
                </a:ext>
              </a:extLst>
            </p:cNvPr>
            <p:cNvCxnSpPr>
              <a:cxnSpLocks/>
            </p:cNvCxnSpPr>
            <p:nvPr/>
          </p:nvCxnSpPr>
          <p:spPr>
            <a:xfrm flipH="1">
              <a:off x="1781019"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接连接符 69">
              <a:extLst>
                <a:ext uri="{FF2B5EF4-FFF2-40B4-BE49-F238E27FC236}">
                  <a16:creationId xmlns:a16="http://schemas.microsoft.com/office/drawing/2014/main" id="{39B24BCC-F86E-4871-8775-F8F0A52934E8}"/>
                </a:ext>
              </a:extLst>
            </p:cNvPr>
            <p:cNvCxnSpPr>
              <a:cxnSpLocks/>
            </p:cNvCxnSpPr>
            <p:nvPr/>
          </p:nvCxnSpPr>
          <p:spPr>
            <a:xfrm flipH="1">
              <a:off x="1930333"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接连接符 70">
              <a:extLst>
                <a:ext uri="{FF2B5EF4-FFF2-40B4-BE49-F238E27FC236}">
                  <a16:creationId xmlns:a16="http://schemas.microsoft.com/office/drawing/2014/main" id="{2133A27C-BA35-4D2C-9A9B-91931FB00BA9}"/>
                </a:ext>
              </a:extLst>
            </p:cNvPr>
            <p:cNvCxnSpPr>
              <a:cxnSpLocks/>
            </p:cNvCxnSpPr>
            <p:nvPr/>
          </p:nvCxnSpPr>
          <p:spPr>
            <a:xfrm flipH="1">
              <a:off x="2079647"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接连接符 71">
              <a:extLst>
                <a:ext uri="{FF2B5EF4-FFF2-40B4-BE49-F238E27FC236}">
                  <a16:creationId xmlns:a16="http://schemas.microsoft.com/office/drawing/2014/main" id="{6A039B88-828B-485A-AE61-3A233DB5A309}"/>
                </a:ext>
              </a:extLst>
            </p:cNvPr>
            <p:cNvCxnSpPr>
              <a:cxnSpLocks/>
            </p:cNvCxnSpPr>
            <p:nvPr/>
          </p:nvCxnSpPr>
          <p:spPr>
            <a:xfrm flipH="1">
              <a:off x="2228961" y="2638949"/>
              <a:ext cx="122480" cy="34220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3" name="文本框 72">
            <a:extLst>
              <a:ext uri="{FF2B5EF4-FFF2-40B4-BE49-F238E27FC236}">
                <a16:creationId xmlns:a16="http://schemas.microsoft.com/office/drawing/2014/main" id="{6C867E35-F059-47AD-9275-A68544216BEC}"/>
              </a:ext>
            </a:extLst>
          </p:cNvPr>
          <p:cNvSpPr txBox="1"/>
          <p:nvPr/>
        </p:nvSpPr>
        <p:spPr>
          <a:xfrm>
            <a:off x="1406929" y="3343500"/>
            <a:ext cx="2723823" cy="369332"/>
          </a:xfrm>
          <a:prstGeom prst="rect">
            <a:avLst/>
          </a:prstGeom>
          <a:noFill/>
        </p:spPr>
        <p:txBody>
          <a:bodyPr wrap="none" rtlCol="0">
            <a:spAutoFit/>
          </a:bodyPr>
          <a:lstStyle/>
          <a:p>
            <a:r>
              <a:rPr lang="zh-CN" altLang="en-US" dirty="0">
                <a:latin typeface="楷体" panose="02010609060101010101" pitchFamily="49" charset="-122"/>
                <a:ea typeface="楷体" panose="02010609060101010101" pitchFamily="49" charset="-122"/>
              </a:rPr>
              <a:t>刷毛感应向左切向摩擦力</a:t>
            </a:r>
          </a:p>
        </p:txBody>
      </p:sp>
      <p:sp>
        <p:nvSpPr>
          <p:cNvPr id="75" name="平行四边形 74">
            <a:extLst>
              <a:ext uri="{FF2B5EF4-FFF2-40B4-BE49-F238E27FC236}">
                <a16:creationId xmlns:a16="http://schemas.microsoft.com/office/drawing/2014/main" id="{C7C192D2-423E-45E3-96FD-CB91ADC17BC7}"/>
              </a:ext>
            </a:extLst>
          </p:cNvPr>
          <p:cNvSpPr/>
          <p:nvPr/>
        </p:nvSpPr>
        <p:spPr>
          <a:xfrm>
            <a:off x="1342285" y="3131738"/>
            <a:ext cx="2350513" cy="117319"/>
          </a:xfrm>
          <a:prstGeom prst="parallelogram">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7" name="直接连接符 76">
            <a:extLst>
              <a:ext uri="{FF2B5EF4-FFF2-40B4-BE49-F238E27FC236}">
                <a16:creationId xmlns:a16="http://schemas.microsoft.com/office/drawing/2014/main" id="{809F31F4-12A2-46AA-AE27-C6FAE97FF1F4}"/>
              </a:ext>
            </a:extLst>
          </p:cNvPr>
          <p:cNvCxnSpPr>
            <a:cxnSpLocks/>
          </p:cNvCxnSpPr>
          <p:nvPr/>
        </p:nvCxnSpPr>
        <p:spPr>
          <a:xfrm flipV="1">
            <a:off x="1374408" y="3118667"/>
            <a:ext cx="2340000" cy="1494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9" name="平行四边形 78">
            <a:extLst>
              <a:ext uri="{FF2B5EF4-FFF2-40B4-BE49-F238E27FC236}">
                <a16:creationId xmlns:a16="http://schemas.microsoft.com/office/drawing/2014/main" id="{D7871701-2299-4A73-97A2-4131EA282509}"/>
              </a:ext>
            </a:extLst>
          </p:cNvPr>
          <p:cNvSpPr/>
          <p:nvPr/>
        </p:nvSpPr>
        <p:spPr>
          <a:xfrm>
            <a:off x="5348621" y="3132669"/>
            <a:ext cx="2350513" cy="117319"/>
          </a:xfrm>
          <a:prstGeom prst="parallelogram">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0" name="直接连接符 79">
            <a:extLst>
              <a:ext uri="{FF2B5EF4-FFF2-40B4-BE49-F238E27FC236}">
                <a16:creationId xmlns:a16="http://schemas.microsoft.com/office/drawing/2014/main" id="{CB0E3768-8AFB-43A2-8E95-25C3C4AC2A53}"/>
              </a:ext>
            </a:extLst>
          </p:cNvPr>
          <p:cNvCxnSpPr>
            <a:cxnSpLocks/>
          </p:cNvCxnSpPr>
          <p:nvPr/>
        </p:nvCxnSpPr>
        <p:spPr>
          <a:xfrm flipV="1">
            <a:off x="5380744" y="3119598"/>
            <a:ext cx="2340000" cy="1494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1" name="文本框 80">
            <a:extLst>
              <a:ext uri="{FF2B5EF4-FFF2-40B4-BE49-F238E27FC236}">
                <a16:creationId xmlns:a16="http://schemas.microsoft.com/office/drawing/2014/main" id="{668B7FF8-C656-4558-87B7-5A826BEA443D}"/>
              </a:ext>
            </a:extLst>
          </p:cNvPr>
          <p:cNvSpPr txBox="1"/>
          <p:nvPr/>
        </p:nvSpPr>
        <p:spPr>
          <a:xfrm>
            <a:off x="5496270" y="3343500"/>
            <a:ext cx="2723823" cy="369332"/>
          </a:xfrm>
          <a:prstGeom prst="rect">
            <a:avLst/>
          </a:prstGeom>
          <a:noFill/>
        </p:spPr>
        <p:txBody>
          <a:bodyPr wrap="none" rtlCol="0">
            <a:spAutoFit/>
          </a:bodyPr>
          <a:lstStyle/>
          <a:p>
            <a:r>
              <a:rPr lang="zh-CN" altLang="en-US" dirty="0">
                <a:latin typeface="楷体" panose="02010609060101010101" pitchFamily="49" charset="-122"/>
                <a:ea typeface="楷体" panose="02010609060101010101" pitchFamily="49" charset="-122"/>
              </a:rPr>
              <a:t>刷毛感应向右切向摩擦力</a:t>
            </a:r>
          </a:p>
        </p:txBody>
      </p:sp>
      <p:grpSp>
        <p:nvGrpSpPr>
          <p:cNvPr id="182" name="组合 181">
            <a:extLst>
              <a:ext uri="{FF2B5EF4-FFF2-40B4-BE49-F238E27FC236}">
                <a16:creationId xmlns:a16="http://schemas.microsoft.com/office/drawing/2014/main" id="{B3F43F3C-9A9F-4D48-9488-5D8004A6E9BD}"/>
              </a:ext>
            </a:extLst>
          </p:cNvPr>
          <p:cNvGrpSpPr/>
          <p:nvPr/>
        </p:nvGrpSpPr>
        <p:grpSpPr>
          <a:xfrm>
            <a:off x="840815" y="4306524"/>
            <a:ext cx="1671725" cy="720861"/>
            <a:chOff x="2401000" y="841472"/>
            <a:chExt cx="1671725" cy="720861"/>
          </a:xfrm>
        </p:grpSpPr>
        <p:sp>
          <p:nvSpPr>
            <p:cNvPr id="183" name="矩形: 单圆角 182">
              <a:extLst>
                <a:ext uri="{FF2B5EF4-FFF2-40B4-BE49-F238E27FC236}">
                  <a16:creationId xmlns:a16="http://schemas.microsoft.com/office/drawing/2014/main" id="{E208C787-0370-4E55-BD06-5F05AD56CFF4}"/>
                </a:ext>
              </a:extLst>
            </p:cNvPr>
            <p:cNvSpPr/>
            <p:nvPr/>
          </p:nvSpPr>
          <p:spPr>
            <a:xfrm>
              <a:off x="2401000" y="841472"/>
              <a:ext cx="1671725" cy="42634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4" name="流程图: 过程 183">
              <a:extLst>
                <a:ext uri="{FF2B5EF4-FFF2-40B4-BE49-F238E27FC236}">
                  <a16:creationId xmlns:a16="http://schemas.microsoft.com/office/drawing/2014/main" id="{3F669476-D48A-43A5-99E1-C9E0EF510CE0}"/>
                </a:ext>
              </a:extLst>
            </p:cNvPr>
            <p:cNvSpPr/>
            <p:nvPr/>
          </p:nvSpPr>
          <p:spPr>
            <a:xfrm>
              <a:off x="2443602" y="1253795"/>
              <a:ext cx="1578636" cy="308538"/>
            </a:xfrm>
            <a:prstGeom prst="flowChartProcess">
              <a:avLst/>
            </a:prstGeom>
            <a:pattFill prst="dkVert">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86" name="直接连接符 185">
            <a:extLst>
              <a:ext uri="{FF2B5EF4-FFF2-40B4-BE49-F238E27FC236}">
                <a16:creationId xmlns:a16="http://schemas.microsoft.com/office/drawing/2014/main" id="{13E5B824-E223-4CA3-8CDD-6D0B9AD3DFB0}"/>
              </a:ext>
            </a:extLst>
          </p:cNvPr>
          <p:cNvCxnSpPr/>
          <p:nvPr/>
        </p:nvCxnSpPr>
        <p:spPr>
          <a:xfrm>
            <a:off x="1682134" y="4647345"/>
            <a:ext cx="0" cy="402480"/>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187" name="文本框 186">
            <a:extLst>
              <a:ext uri="{FF2B5EF4-FFF2-40B4-BE49-F238E27FC236}">
                <a16:creationId xmlns:a16="http://schemas.microsoft.com/office/drawing/2014/main" id="{A1F3B1CC-6BE9-4DE0-A86F-CA8D4B9CD9C8}"/>
              </a:ext>
            </a:extLst>
          </p:cNvPr>
          <p:cNvSpPr txBox="1"/>
          <p:nvPr/>
        </p:nvSpPr>
        <p:spPr>
          <a:xfrm>
            <a:off x="428487" y="5205309"/>
            <a:ext cx="3185487" cy="646331"/>
          </a:xfrm>
          <a:prstGeom prst="rect">
            <a:avLst/>
          </a:prstGeom>
          <a:noFill/>
        </p:spPr>
        <p:txBody>
          <a:bodyPr wrap="none" rtlCol="0">
            <a:spAutoFit/>
          </a:bodyPr>
          <a:lstStyle/>
          <a:p>
            <a:r>
              <a:rPr lang="zh-CN" altLang="en-US" dirty="0">
                <a:latin typeface="楷体" panose="02010609060101010101" pitchFamily="49" charset="-122"/>
                <a:ea typeface="楷体" panose="02010609060101010101" pitchFamily="49" charset="-122"/>
              </a:rPr>
              <a:t>刷毛中植入导线当做触发开关</a:t>
            </a:r>
            <a:endParaRPr lang="en-US" altLang="zh-CN" dirty="0">
              <a:latin typeface="楷体" panose="02010609060101010101" pitchFamily="49" charset="-122"/>
              <a:ea typeface="楷体" panose="02010609060101010101" pitchFamily="49" charset="-122"/>
            </a:endParaRPr>
          </a:p>
          <a:p>
            <a:r>
              <a:rPr lang="en-US" altLang="zh-CN" dirty="0">
                <a:latin typeface="楷体" panose="02010609060101010101" pitchFamily="49" charset="-122"/>
                <a:ea typeface="楷体" panose="02010609060101010101" pitchFamily="49" charset="-122"/>
              </a:rPr>
              <a:t>  </a:t>
            </a:r>
            <a:r>
              <a:rPr lang="zh-CN" altLang="en-US" dirty="0">
                <a:latin typeface="楷体" panose="02010609060101010101" pitchFamily="49" charset="-122"/>
                <a:ea typeface="楷体" panose="02010609060101010101" pitchFamily="49" charset="-122"/>
              </a:rPr>
              <a:t>相当于切向力传感器</a:t>
            </a:r>
          </a:p>
        </p:txBody>
      </p:sp>
      <p:cxnSp>
        <p:nvCxnSpPr>
          <p:cNvPr id="191" name="直接连接符 190">
            <a:extLst>
              <a:ext uri="{FF2B5EF4-FFF2-40B4-BE49-F238E27FC236}">
                <a16:creationId xmlns:a16="http://schemas.microsoft.com/office/drawing/2014/main" id="{AA598CFA-ED2F-4B1D-B211-B3045119B2EB}"/>
              </a:ext>
            </a:extLst>
          </p:cNvPr>
          <p:cNvCxnSpPr/>
          <p:nvPr/>
        </p:nvCxnSpPr>
        <p:spPr>
          <a:xfrm>
            <a:off x="3870775" y="4837824"/>
            <a:ext cx="41512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接连接符 191">
            <a:extLst>
              <a:ext uri="{FF2B5EF4-FFF2-40B4-BE49-F238E27FC236}">
                <a16:creationId xmlns:a16="http://schemas.microsoft.com/office/drawing/2014/main" id="{0A4C1955-B412-422A-A9FD-B98D8AAD7CB3}"/>
              </a:ext>
            </a:extLst>
          </p:cNvPr>
          <p:cNvCxnSpPr/>
          <p:nvPr/>
        </p:nvCxnSpPr>
        <p:spPr>
          <a:xfrm>
            <a:off x="3977362" y="4927581"/>
            <a:ext cx="21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直接连接符 193">
            <a:extLst>
              <a:ext uri="{FF2B5EF4-FFF2-40B4-BE49-F238E27FC236}">
                <a16:creationId xmlns:a16="http://schemas.microsoft.com/office/drawing/2014/main" id="{10D36C6F-6AF0-4F12-AFCF-5F8AAECB6ACB}"/>
              </a:ext>
            </a:extLst>
          </p:cNvPr>
          <p:cNvCxnSpPr>
            <a:cxnSpLocks/>
          </p:cNvCxnSpPr>
          <p:nvPr/>
        </p:nvCxnSpPr>
        <p:spPr>
          <a:xfrm flipV="1">
            <a:off x="4078339" y="4913556"/>
            <a:ext cx="0" cy="104930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95" name="直接连接符 194">
            <a:extLst>
              <a:ext uri="{FF2B5EF4-FFF2-40B4-BE49-F238E27FC236}">
                <a16:creationId xmlns:a16="http://schemas.microsoft.com/office/drawing/2014/main" id="{1CF25217-8D1A-4E7E-85EB-ADF66032F29E}"/>
              </a:ext>
            </a:extLst>
          </p:cNvPr>
          <p:cNvCxnSpPr/>
          <p:nvPr/>
        </p:nvCxnSpPr>
        <p:spPr>
          <a:xfrm flipV="1">
            <a:off x="4078339" y="4187525"/>
            <a:ext cx="0" cy="650299"/>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96" name="直接连接符 195">
            <a:extLst>
              <a:ext uri="{FF2B5EF4-FFF2-40B4-BE49-F238E27FC236}">
                <a16:creationId xmlns:a16="http://schemas.microsoft.com/office/drawing/2014/main" id="{E3C82674-AF07-43A9-B67D-39126982E275}"/>
              </a:ext>
            </a:extLst>
          </p:cNvPr>
          <p:cNvCxnSpPr>
            <a:cxnSpLocks/>
          </p:cNvCxnSpPr>
          <p:nvPr/>
        </p:nvCxnSpPr>
        <p:spPr>
          <a:xfrm flipV="1">
            <a:off x="4089614" y="4201553"/>
            <a:ext cx="2375929" cy="1"/>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99" name="直接连接符 198">
            <a:extLst>
              <a:ext uri="{FF2B5EF4-FFF2-40B4-BE49-F238E27FC236}">
                <a16:creationId xmlns:a16="http://schemas.microsoft.com/office/drawing/2014/main" id="{B265A4AC-12FE-403C-A030-BA98E28C8F7E}"/>
              </a:ext>
            </a:extLst>
          </p:cNvPr>
          <p:cNvCxnSpPr>
            <a:cxnSpLocks/>
          </p:cNvCxnSpPr>
          <p:nvPr/>
        </p:nvCxnSpPr>
        <p:spPr>
          <a:xfrm flipV="1">
            <a:off x="4076197" y="5962858"/>
            <a:ext cx="2375929" cy="1"/>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01" name="直接连接符 200">
            <a:extLst>
              <a:ext uri="{FF2B5EF4-FFF2-40B4-BE49-F238E27FC236}">
                <a16:creationId xmlns:a16="http://schemas.microsoft.com/office/drawing/2014/main" id="{E4CA4807-3865-4C74-8D31-B69044296C57}"/>
              </a:ext>
            </a:extLst>
          </p:cNvPr>
          <p:cNvCxnSpPr>
            <a:cxnSpLocks/>
          </p:cNvCxnSpPr>
          <p:nvPr/>
        </p:nvCxnSpPr>
        <p:spPr>
          <a:xfrm flipV="1">
            <a:off x="6452126" y="5567237"/>
            <a:ext cx="0" cy="39600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04" name="椭圆 203">
            <a:extLst>
              <a:ext uri="{FF2B5EF4-FFF2-40B4-BE49-F238E27FC236}">
                <a16:creationId xmlns:a16="http://schemas.microsoft.com/office/drawing/2014/main" id="{6B3AFB9B-4DE1-4519-B68F-A68CBA5B2B72}"/>
              </a:ext>
            </a:extLst>
          </p:cNvPr>
          <p:cNvSpPr/>
          <p:nvPr/>
        </p:nvSpPr>
        <p:spPr>
          <a:xfrm>
            <a:off x="6465588" y="4156225"/>
            <a:ext cx="122478" cy="1238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5" name="直接连接符 204">
            <a:extLst>
              <a:ext uri="{FF2B5EF4-FFF2-40B4-BE49-F238E27FC236}">
                <a16:creationId xmlns:a16="http://schemas.microsoft.com/office/drawing/2014/main" id="{661E2823-307D-4914-B5DF-F3B57D09E16A}"/>
              </a:ext>
            </a:extLst>
          </p:cNvPr>
          <p:cNvCxnSpPr>
            <a:cxnSpLocks/>
          </p:cNvCxnSpPr>
          <p:nvPr/>
        </p:nvCxnSpPr>
        <p:spPr>
          <a:xfrm flipV="1">
            <a:off x="5988613" y="5551810"/>
            <a:ext cx="936000" cy="1"/>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07" name="直接连接符 206">
            <a:extLst>
              <a:ext uri="{FF2B5EF4-FFF2-40B4-BE49-F238E27FC236}">
                <a16:creationId xmlns:a16="http://schemas.microsoft.com/office/drawing/2014/main" id="{88285C4C-3CB5-4BD9-BB1A-9A0B1F4F7C79}"/>
              </a:ext>
            </a:extLst>
          </p:cNvPr>
          <p:cNvCxnSpPr>
            <a:cxnSpLocks/>
          </p:cNvCxnSpPr>
          <p:nvPr/>
        </p:nvCxnSpPr>
        <p:spPr>
          <a:xfrm flipV="1">
            <a:off x="6009890" y="4837824"/>
            <a:ext cx="0" cy="70561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08" name="直接连接符 207">
            <a:extLst>
              <a:ext uri="{FF2B5EF4-FFF2-40B4-BE49-F238E27FC236}">
                <a16:creationId xmlns:a16="http://schemas.microsoft.com/office/drawing/2014/main" id="{9DD4F95C-F427-4994-9017-5D2F5D9753F2}"/>
              </a:ext>
            </a:extLst>
          </p:cNvPr>
          <p:cNvCxnSpPr>
            <a:cxnSpLocks/>
          </p:cNvCxnSpPr>
          <p:nvPr/>
        </p:nvCxnSpPr>
        <p:spPr>
          <a:xfrm flipV="1">
            <a:off x="6908150" y="4837824"/>
            <a:ext cx="0" cy="701734"/>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14" name="椭圆 213">
            <a:extLst>
              <a:ext uri="{FF2B5EF4-FFF2-40B4-BE49-F238E27FC236}">
                <a16:creationId xmlns:a16="http://schemas.microsoft.com/office/drawing/2014/main" id="{D23F390D-5ED8-48C5-8A51-AC995F4485C4}"/>
              </a:ext>
            </a:extLst>
          </p:cNvPr>
          <p:cNvSpPr/>
          <p:nvPr/>
        </p:nvSpPr>
        <p:spPr>
          <a:xfrm>
            <a:off x="5950419" y="4785460"/>
            <a:ext cx="122478" cy="1238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5" name="椭圆 214">
            <a:extLst>
              <a:ext uri="{FF2B5EF4-FFF2-40B4-BE49-F238E27FC236}">
                <a16:creationId xmlns:a16="http://schemas.microsoft.com/office/drawing/2014/main" id="{A0853DBB-2DF8-450E-95DC-D4D135279FCB}"/>
              </a:ext>
            </a:extLst>
          </p:cNvPr>
          <p:cNvSpPr/>
          <p:nvPr/>
        </p:nvSpPr>
        <p:spPr>
          <a:xfrm>
            <a:off x="6847990" y="4746195"/>
            <a:ext cx="122478" cy="1238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6" name="直接连接符 215">
            <a:extLst>
              <a:ext uri="{FF2B5EF4-FFF2-40B4-BE49-F238E27FC236}">
                <a16:creationId xmlns:a16="http://schemas.microsoft.com/office/drawing/2014/main" id="{6E8E4FB1-4F8E-4786-973E-E31F2C95F08D}"/>
              </a:ext>
            </a:extLst>
          </p:cNvPr>
          <p:cNvCxnSpPr>
            <a:cxnSpLocks/>
          </p:cNvCxnSpPr>
          <p:nvPr/>
        </p:nvCxnSpPr>
        <p:spPr>
          <a:xfrm flipH="1">
            <a:off x="6525198" y="4218149"/>
            <a:ext cx="6060" cy="936628"/>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220" name="等腰三角形 219">
            <a:extLst>
              <a:ext uri="{FF2B5EF4-FFF2-40B4-BE49-F238E27FC236}">
                <a16:creationId xmlns:a16="http://schemas.microsoft.com/office/drawing/2014/main" id="{51E2C8A9-789B-480B-A445-C572AF1D93A9}"/>
              </a:ext>
            </a:extLst>
          </p:cNvPr>
          <p:cNvSpPr/>
          <p:nvPr/>
        </p:nvSpPr>
        <p:spPr>
          <a:xfrm rot="10800000">
            <a:off x="6733839" y="5013040"/>
            <a:ext cx="348621" cy="369332"/>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3" name="直接连接符 222">
            <a:extLst>
              <a:ext uri="{FF2B5EF4-FFF2-40B4-BE49-F238E27FC236}">
                <a16:creationId xmlns:a16="http://schemas.microsoft.com/office/drawing/2014/main" id="{CCFC794A-F756-4525-A27D-1D1D85608F8D}"/>
              </a:ext>
            </a:extLst>
          </p:cNvPr>
          <p:cNvCxnSpPr/>
          <p:nvPr/>
        </p:nvCxnSpPr>
        <p:spPr>
          <a:xfrm>
            <a:off x="6628274" y="5362696"/>
            <a:ext cx="48805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5" name="文本框 224">
            <a:extLst>
              <a:ext uri="{FF2B5EF4-FFF2-40B4-BE49-F238E27FC236}">
                <a16:creationId xmlns:a16="http://schemas.microsoft.com/office/drawing/2014/main" id="{4628F707-016D-4394-B744-D273714331A0}"/>
              </a:ext>
            </a:extLst>
          </p:cNvPr>
          <p:cNvSpPr txBox="1"/>
          <p:nvPr/>
        </p:nvSpPr>
        <p:spPr>
          <a:xfrm>
            <a:off x="7114340" y="5117230"/>
            <a:ext cx="1338828" cy="369332"/>
          </a:xfrm>
          <a:prstGeom prst="rect">
            <a:avLst/>
          </a:prstGeom>
          <a:noFill/>
        </p:spPr>
        <p:txBody>
          <a:bodyPr wrap="none" rtlCol="0">
            <a:spAutoFit/>
          </a:bodyPr>
          <a:lstStyle/>
          <a:p>
            <a:r>
              <a:rPr lang="zh-CN" altLang="en-US" b="1" dirty="0">
                <a:solidFill>
                  <a:srgbClr val="FF0000"/>
                </a:solidFill>
              </a:rPr>
              <a:t>发光二极管</a:t>
            </a:r>
          </a:p>
        </p:txBody>
      </p:sp>
      <p:sp>
        <p:nvSpPr>
          <p:cNvPr id="226" name="文本框 225">
            <a:extLst>
              <a:ext uri="{FF2B5EF4-FFF2-40B4-BE49-F238E27FC236}">
                <a16:creationId xmlns:a16="http://schemas.microsoft.com/office/drawing/2014/main" id="{7EC587CD-C085-4B9D-B64E-AB8562722CBD}"/>
              </a:ext>
            </a:extLst>
          </p:cNvPr>
          <p:cNvSpPr txBox="1"/>
          <p:nvPr/>
        </p:nvSpPr>
        <p:spPr>
          <a:xfrm>
            <a:off x="6484897" y="4297272"/>
            <a:ext cx="2294218" cy="369332"/>
          </a:xfrm>
          <a:prstGeom prst="rect">
            <a:avLst/>
          </a:prstGeom>
          <a:noFill/>
        </p:spPr>
        <p:txBody>
          <a:bodyPr wrap="none" rtlCol="0">
            <a:spAutoFit/>
          </a:bodyPr>
          <a:lstStyle/>
          <a:p>
            <a:r>
              <a:rPr lang="zh-CN" altLang="en-US" b="1" dirty="0">
                <a:solidFill>
                  <a:schemeClr val="tx1">
                    <a:lumMod val="95000"/>
                    <a:lumOff val="5000"/>
                  </a:schemeClr>
                </a:solidFill>
              </a:rPr>
              <a:t>内置刷毛的触发开关</a:t>
            </a:r>
          </a:p>
        </p:txBody>
      </p:sp>
      <p:sp>
        <p:nvSpPr>
          <p:cNvPr id="227" name="文本框 226">
            <a:extLst>
              <a:ext uri="{FF2B5EF4-FFF2-40B4-BE49-F238E27FC236}">
                <a16:creationId xmlns:a16="http://schemas.microsoft.com/office/drawing/2014/main" id="{F7444CFD-83D0-4199-A0BE-EE20A3C8D82A}"/>
              </a:ext>
            </a:extLst>
          </p:cNvPr>
          <p:cNvSpPr txBox="1"/>
          <p:nvPr/>
        </p:nvSpPr>
        <p:spPr>
          <a:xfrm>
            <a:off x="5292578" y="6074807"/>
            <a:ext cx="2492990" cy="369332"/>
          </a:xfrm>
          <a:prstGeom prst="rect">
            <a:avLst/>
          </a:prstGeom>
          <a:noFill/>
        </p:spPr>
        <p:txBody>
          <a:bodyPr wrap="none" rtlCol="0">
            <a:spAutoFit/>
          </a:bodyPr>
          <a:lstStyle/>
          <a:p>
            <a:r>
              <a:rPr lang="zh-CN" altLang="en-US" b="1" dirty="0">
                <a:solidFill>
                  <a:srgbClr val="FF0000"/>
                </a:solidFill>
              </a:rPr>
              <a:t>左右切向摩擦力：灯亮</a:t>
            </a:r>
            <a:endParaRPr lang="en-US" altLang="zh-CN" b="1" dirty="0">
              <a:solidFill>
                <a:srgbClr val="FF0000"/>
              </a:solidFill>
            </a:endParaRPr>
          </a:p>
        </p:txBody>
      </p:sp>
      <p:sp>
        <p:nvSpPr>
          <p:cNvPr id="85" name="标题 1">
            <a:extLst>
              <a:ext uri="{FF2B5EF4-FFF2-40B4-BE49-F238E27FC236}">
                <a16:creationId xmlns:a16="http://schemas.microsoft.com/office/drawing/2014/main" id="{02FE8252-4F90-4FB3-8493-98E8DD32A6F1}"/>
              </a:ext>
            </a:extLst>
          </p:cNvPr>
          <p:cNvSpPr>
            <a:spLocks noGrp="1"/>
          </p:cNvSpPr>
          <p:nvPr>
            <p:ph type="title"/>
          </p:nvPr>
        </p:nvSpPr>
        <p:spPr>
          <a:xfrm>
            <a:off x="3295445" y="30928"/>
            <a:ext cx="2992316"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定性感知方向</a:t>
            </a:r>
          </a:p>
        </p:txBody>
      </p:sp>
      <p:sp>
        <p:nvSpPr>
          <p:cNvPr id="86" name="文本框 85">
            <a:extLst>
              <a:ext uri="{FF2B5EF4-FFF2-40B4-BE49-F238E27FC236}">
                <a16:creationId xmlns:a16="http://schemas.microsoft.com/office/drawing/2014/main" id="{79B6BE7B-F867-49FC-BED2-77F20D0B8FCE}"/>
              </a:ext>
            </a:extLst>
          </p:cNvPr>
          <p:cNvSpPr txBox="1"/>
          <p:nvPr/>
        </p:nvSpPr>
        <p:spPr>
          <a:xfrm>
            <a:off x="4369433" y="5159142"/>
            <a:ext cx="1338828" cy="369332"/>
          </a:xfrm>
          <a:prstGeom prst="rect">
            <a:avLst/>
          </a:prstGeom>
          <a:noFill/>
        </p:spPr>
        <p:txBody>
          <a:bodyPr wrap="none" rtlCol="0">
            <a:spAutoFit/>
          </a:bodyPr>
          <a:lstStyle/>
          <a:p>
            <a:r>
              <a:rPr lang="zh-CN" altLang="en-US" b="1" dirty="0">
                <a:solidFill>
                  <a:srgbClr val="FF0000"/>
                </a:solidFill>
              </a:rPr>
              <a:t>发光二极管</a:t>
            </a:r>
          </a:p>
        </p:txBody>
      </p:sp>
      <p:sp>
        <p:nvSpPr>
          <p:cNvPr id="87" name="等腰三角形 86">
            <a:extLst>
              <a:ext uri="{FF2B5EF4-FFF2-40B4-BE49-F238E27FC236}">
                <a16:creationId xmlns:a16="http://schemas.microsoft.com/office/drawing/2014/main" id="{5BB2DCFD-54E2-4318-9BD9-254D67D95F5D}"/>
              </a:ext>
            </a:extLst>
          </p:cNvPr>
          <p:cNvSpPr/>
          <p:nvPr/>
        </p:nvSpPr>
        <p:spPr>
          <a:xfrm rot="10800000">
            <a:off x="5837614" y="5039605"/>
            <a:ext cx="348621" cy="369332"/>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8" name="直接连接符 87">
            <a:extLst>
              <a:ext uri="{FF2B5EF4-FFF2-40B4-BE49-F238E27FC236}">
                <a16:creationId xmlns:a16="http://schemas.microsoft.com/office/drawing/2014/main" id="{E8F92DD5-17F4-4978-AAC8-A913C96EE78B}"/>
              </a:ext>
            </a:extLst>
          </p:cNvPr>
          <p:cNvCxnSpPr/>
          <p:nvPr/>
        </p:nvCxnSpPr>
        <p:spPr>
          <a:xfrm>
            <a:off x="5732049" y="5389261"/>
            <a:ext cx="48805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61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0FF42F-0C98-41E8-9D34-DC557886D08D}"/>
              </a:ext>
            </a:extLst>
          </p:cNvPr>
          <p:cNvSpPr>
            <a:spLocks noGrp="1"/>
          </p:cNvSpPr>
          <p:nvPr>
            <p:ph type="title"/>
          </p:nvPr>
        </p:nvSpPr>
        <p:spPr>
          <a:xfrm>
            <a:off x="26812" y="-59968"/>
            <a:ext cx="6571343" cy="1049235"/>
          </a:xfrm>
        </p:spPr>
        <p:txBody>
          <a:bodyPr>
            <a:normAutofit/>
          </a:bodyPr>
          <a:lstStyle/>
          <a:p>
            <a:r>
              <a:rPr lang="zh-CN" altLang="en-US" b="1" dirty="0">
                <a:solidFill>
                  <a:srgbClr val="FF0000"/>
                </a:solidFill>
              </a:rPr>
              <a:t>三、实验操作</a:t>
            </a:r>
          </a:p>
        </p:txBody>
      </p:sp>
      <p:sp>
        <p:nvSpPr>
          <p:cNvPr id="5" name="文本框 4">
            <a:extLst>
              <a:ext uri="{FF2B5EF4-FFF2-40B4-BE49-F238E27FC236}">
                <a16:creationId xmlns:a16="http://schemas.microsoft.com/office/drawing/2014/main" id="{07003EC3-C954-41B9-895D-DF723BE87E6A}"/>
              </a:ext>
            </a:extLst>
          </p:cNvPr>
          <p:cNvSpPr txBox="1"/>
          <p:nvPr/>
        </p:nvSpPr>
        <p:spPr>
          <a:xfrm>
            <a:off x="202448" y="901226"/>
            <a:ext cx="3504318" cy="400110"/>
          </a:xfrm>
          <a:prstGeom prst="rect">
            <a:avLst/>
          </a:prstGeom>
          <a:noFill/>
        </p:spPr>
        <p:txBody>
          <a:bodyPr wrap="square" rtlCol="0">
            <a:spAutoFit/>
          </a:bodyPr>
          <a:lstStyle/>
          <a:p>
            <a:r>
              <a:rPr lang="en-US" altLang="zh-CN" sz="2000" b="1" dirty="0">
                <a:latin typeface="楷体" panose="02010609060101010101" pitchFamily="49" charset="-122"/>
                <a:ea typeface="楷体" panose="02010609060101010101" pitchFamily="49" charset="-122"/>
              </a:rPr>
              <a:t>1.</a:t>
            </a:r>
            <a:r>
              <a:rPr lang="zh-CN" altLang="en-US" sz="2000" b="1" dirty="0">
                <a:latin typeface="楷体" panose="02010609060101010101" pitchFamily="49" charset="-122"/>
                <a:ea typeface="楷体" panose="02010609060101010101" pitchFamily="49" charset="-122"/>
              </a:rPr>
              <a:t>平面摩擦力方向</a:t>
            </a:r>
          </a:p>
        </p:txBody>
      </p:sp>
      <p:sp>
        <p:nvSpPr>
          <p:cNvPr id="9" name="文本框 8">
            <a:extLst>
              <a:ext uri="{FF2B5EF4-FFF2-40B4-BE49-F238E27FC236}">
                <a16:creationId xmlns:a16="http://schemas.microsoft.com/office/drawing/2014/main" id="{5B0C88C8-CD55-44D9-B222-7607524D450B}"/>
              </a:ext>
            </a:extLst>
          </p:cNvPr>
          <p:cNvSpPr txBox="1"/>
          <p:nvPr/>
        </p:nvSpPr>
        <p:spPr>
          <a:xfrm>
            <a:off x="1882862" y="3059668"/>
            <a:ext cx="6309228" cy="707886"/>
          </a:xfrm>
          <a:prstGeom prst="rect">
            <a:avLst/>
          </a:prstGeom>
          <a:noFill/>
        </p:spPr>
        <p:txBody>
          <a:bodyPr wrap="square" rtlCol="0">
            <a:spAutoFit/>
          </a:bodyPr>
          <a:lstStyle/>
          <a:p>
            <a:r>
              <a:rPr lang="zh-CN" altLang="en-US" sz="2000" b="1" dirty="0">
                <a:latin typeface="楷体" panose="02010609060101010101" pitchFamily="49" charset="-122"/>
                <a:ea typeface="楷体" panose="02010609060101010101" pitchFamily="49" charset="-122"/>
              </a:rPr>
              <a:t>左右推摩擦力指示仪，通过红灯验动静摩擦力方向</a:t>
            </a:r>
            <a:endParaRPr lang="en-US" altLang="zh-CN" sz="2000" b="1" dirty="0">
              <a:latin typeface="楷体" panose="02010609060101010101" pitchFamily="49" charset="-122"/>
              <a:ea typeface="楷体" panose="02010609060101010101" pitchFamily="49" charset="-122"/>
            </a:endParaRPr>
          </a:p>
          <a:p>
            <a:r>
              <a:rPr lang="zh-CN" altLang="en-US" sz="2000" b="1" dirty="0">
                <a:latin typeface="楷体" panose="02010609060101010101" pitchFamily="49" charset="-122"/>
                <a:ea typeface="楷体" panose="02010609060101010101" pitchFamily="49" charset="-122"/>
              </a:rPr>
              <a:t>底部抽接触面，灯亮的情况，体验摩擦力方向</a:t>
            </a:r>
            <a:endParaRPr lang="en-US" altLang="zh-CN" sz="2000" b="1" dirty="0">
              <a:latin typeface="楷体" panose="02010609060101010101" pitchFamily="49" charset="-122"/>
              <a:ea typeface="楷体" panose="02010609060101010101" pitchFamily="49" charset="-122"/>
            </a:endParaRPr>
          </a:p>
        </p:txBody>
      </p:sp>
      <p:grpSp>
        <p:nvGrpSpPr>
          <p:cNvPr id="3" name="组合 2">
            <a:extLst>
              <a:ext uri="{FF2B5EF4-FFF2-40B4-BE49-F238E27FC236}">
                <a16:creationId xmlns:a16="http://schemas.microsoft.com/office/drawing/2014/main" id="{69AFFBDF-6CA2-4020-B8AB-3E820A28265F}"/>
              </a:ext>
            </a:extLst>
          </p:cNvPr>
          <p:cNvGrpSpPr/>
          <p:nvPr/>
        </p:nvGrpSpPr>
        <p:grpSpPr>
          <a:xfrm>
            <a:off x="3517198" y="1929547"/>
            <a:ext cx="2372123" cy="879541"/>
            <a:chOff x="1707850" y="1929547"/>
            <a:chExt cx="2372123" cy="879541"/>
          </a:xfrm>
        </p:grpSpPr>
        <p:sp>
          <p:nvSpPr>
            <p:cNvPr id="6" name="平行四边形 5">
              <a:extLst>
                <a:ext uri="{FF2B5EF4-FFF2-40B4-BE49-F238E27FC236}">
                  <a16:creationId xmlns:a16="http://schemas.microsoft.com/office/drawing/2014/main" id="{A52B6C7C-382C-47BB-800B-8756BB719F7D}"/>
                </a:ext>
              </a:extLst>
            </p:cNvPr>
            <p:cNvSpPr/>
            <p:nvPr/>
          </p:nvSpPr>
          <p:spPr>
            <a:xfrm>
              <a:off x="1707850" y="2691769"/>
              <a:ext cx="2350513" cy="117319"/>
            </a:xfrm>
            <a:prstGeom prst="parallelogram">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a:extLst>
                <a:ext uri="{FF2B5EF4-FFF2-40B4-BE49-F238E27FC236}">
                  <a16:creationId xmlns:a16="http://schemas.microsoft.com/office/drawing/2014/main" id="{AD898944-13A3-41C8-8A4A-F9E11099BD85}"/>
                </a:ext>
              </a:extLst>
            </p:cNvPr>
            <p:cNvCxnSpPr>
              <a:cxnSpLocks/>
            </p:cNvCxnSpPr>
            <p:nvPr/>
          </p:nvCxnSpPr>
          <p:spPr>
            <a:xfrm flipV="1">
              <a:off x="1739973" y="2689918"/>
              <a:ext cx="2340000" cy="1494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矩形: 单圆角 7">
              <a:extLst>
                <a:ext uri="{FF2B5EF4-FFF2-40B4-BE49-F238E27FC236}">
                  <a16:creationId xmlns:a16="http://schemas.microsoft.com/office/drawing/2014/main" id="{4CC6EFD9-01DA-4A26-856C-46B3DEED8251}"/>
                </a:ext>
              </a:extLst>
            </p:cNvPr>
            <p:cNvSpPr/>
            <p:nvPr/>
          </p:nvSpPr>
          <p:spPr>
            <a:xfrm rot="10800000">
              <a:off x="2105433" y="1929547"/>
              <a:ext cx="1609080" cy="753835"/>
            </a:xfrm>
            <a:prstGeom prst="round1Rect">
              <a:avLst/>
            </a:prstGeom>
            <a:gradFill>
              <a:gsLst>
                <a:gs pos="0">
                  <a:schemeClr val="bg2">
                    <a:tint val="94000"/>
                    <a:satMod val="80000"/>
                    <a:lumMod val="106000"/>
                  </a:schemeClr>
                </a:gs>
                <a:gs pos="100000">
                  <a:schemeClr val="bg2">
                    <a:shade val="80000"/>
                  </a:schemeClr>
                </a:gs>
              </a:gsLst>
              <a:path path="circle">
                <a:fillToRect l="43000" r="43000" b="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a:extLst>
                <a:ext uri="{FF2B5EF4-FFF2-40B4-BE49-F238E27FC236}">
                  <a16:creationId xmlns:a16="http://schemas.microsoft.com/office/drawing/2014/main" id="{E22FDD2F-95C9-4664-83EE-3F67077A2DB1}"/>
                </a:ext>
              </a:extLst>
            </p:cNvPr>
            <p:cNvCxnSpPr>
              <a:cxnSpLocks/>
            </p:cNvCxnSpPr>
            <p:nvPr/>
          </p:nvCxnSpPr>
          <p:spPr>
            <a:xfrm>
              <a:off x="2934916" y="2115124"/>
              <a:ext cx="0" cy="567296"/>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13" name="椭圆 12">
              <a:extLst>
                <a:ext uri="{FF2B5EF4-FFF2-40B4-BE49-F238E27FC236}">
                  <a16:creationId xmlns:a16="http://schemas.microsoft.com/office/drawing/2014/main" id="{0DC3A9AE-D8F0-4D5F-9D57-EA2FA5E3C8F1}"/>
                </a:ext>
              </a:extLst>
            </p:cNvPr>
            <p:cNvSpPr/>
            <p:nvPr/>
          </p:nvSpPr>
          <p:spPr>
            <a:xfrm>
              <a:off x="2291307" y="2115887"/>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a:extLst>
                <a:ext uri="{FF2B5EF4-FFF2-40B4-BE49-F238E27FC236}">
                  <a16:creationId xmlns:a16="http://schemas.microsoft.com/office/drawing/2014/main" id="{0F3EDEE4-1123-4753-976E-5AC9A9F46A22}"/>
                </a:ext>
              </a:extLst>
            </p:cNvPr>
            <p:cNvSpPr/>
            <p:nvPr/>
          </p:nvSpPr>
          <p:spPr>
            <a:xfrm>
              <a:off x="3283881" y="2132990"/>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510097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7003EC3-C954-41B9-895D-DF723BE87E6A}"/>
              </a:ext>
            </a:extLst>
          </p:cNvPr>
          <p:cNvSpPr txBox="1"/>
          <p:nvPr/>
        </p:nvSpPr>
        <p:spPr>
          <a:xfrm>
            <a:off x="176107" y="295052"/>
            <a:ext cx="350431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t>
            </a:r>
            <a:r>
              <a:rPr kumimoji="0" lang="zh-CN" altLang="en-US"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lang="zh-CN" altLang="en-US" sz="2000" b="1" dirty="0">
                <a:solidFill>
                  <a:prstClr val="black"/>
                </a:solidFill>
                <a:latin typeface="等线" panose="020F0502020204030204"/>
                <a:ea typeface="等线" panose="02010600030101010101" pitchFamily="2" charset="-122"/>
              </a:rPr>
              <a:t>斜</a:t>
            </a:r>
            <a:r>
              <a:rPr kumimoji="0" lang="zh-CN" altLang="en-US"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面、竖直摩擦力演示</a:t>
            </a:r>
          </a:p>
        </p:txBody>
      </p:sp>
      <p:grpSp>
        <p:nvGrpSpPr>
          <p:cNvPr id="4" name="组合 3">
            <a:extLst>
              <a:ext uri="{FF2B5EF4-FFF2-40B4-BE49-F238E27FC236}">
                <a16:creationId xmlns:a16="http://schemas.microsoft.com/office/drawing/2014/main" id="{72FC71DC-DCEF-483C-98F1-AEA9D7123BE7}"/>
              </a:ext>
            </a:extLst>
          </p:cNvPr>
          <p:cNvGrpSpPr/>
          <p:nvPr/>
        </p:nvGrpSpPr>
        <p:grpSpPr>
          <a:xfrm rot="19523629">
            <a:off x="4253017" y="1929547"/>
            <a:ext cx="1609080" cy="753835"/>
            <a:chOff x="2105433" y="1929547"/>
            <a:chExt cx="1609080" cy="753835"/>
          </a:xfrm>
        </p:grpSpPr>
        <p:sp>
          <p:nvSpPr>
            <p:cNvPr id="8" name="矩形: 单圆角 7">
              <a:extLst>
                <a:ext uri="{FF2B5EF4-FFF2-40B4-BE49-F238E27FC236}">
                  <a16:creationId xmlns:a16="http://schemas.microsoft.com/office/drawing/2014/main" id="{4CC6EFD9-01DA-4A26-856C-46B3DEED8251}"/>
                </a:ext>
              </a:extLst>
            </p:cNvPr>
            <p:cNvSpPr/>
            <p:nvPr/>
          </p:nvSpPr>
          <p:spPr>
            <a:xfrm rot="10800000">
              <a:off x="2105433" y="1929547"/>
              <a:ext cx="1609080" cy="753835"/>
            </a:xfrm>
            <a:prstGeom prst="round1Rect">
              <a:avLst/>
            </a:prstGeom>
            <a:gradFill>
              <a:gsLst>
                <a:gs pos="0">
                  <a:schemeClr val="bg2">
                    <a:tint val="94000"/>
                    <a:satMod val="80000"/>
                    <a:lumMod val="106000"/>
                  </a:schemeClr>
                </a:gs>
                <a:gs pos="100000">
                  <a:schemeClr val="bg2">
                    <a:shade val="80000"/>
                  </a:schemeClr>
                </a:gs>
              </a:gsLst>
              <a:path path="circle">
                <a:fillToRect l="43000" r="43000" b="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cxnSp>
          <p:nvCxnSpPr>
            <p:cNvPr id="10" name="直接连接符 9">
              <a:extLst>
                <a:ext uri="{FF2B5EF4-FFF2-40B4-BE49-F238E27FC236}">
                  <a16:creationId xmlns:a16="http://schemas.microsoft.com/office/drawing/2014/main" id="{E22FDD2F-95C9-4664-83EE-3F67077A2DB1}"/>
                </a:ext>
              </a:extLst>
            </p:cNvPr>
            <p:cNvCxnSpPr>
              <a:cxnSpLocks/>
            </p:cNvCxnSpPr>
            <p:nvPr/>
          </p:nvCxnSpPr>
          <p:spPr>
            <a:xfrm>
              <a:off x="2934916" y="2115124"/>
              <a:ext cx="0" cy="567296"/>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13" name="椭圆 12">
              <a:extLst>
                <a:ext uri="{FF2B5EF4-FFF2-40B4-BE49-F238E27FC236}">
                  <a16:creationId xmlns:a16="http://schemas.microsoft.com/office/drawing/2014/main" id="{0DC3A9AE-D8F0-4D5F-9D57-EA2FA5E3C8F1}"/>
                </a:ext>
              </a:extLst>
            </p:cNvPr>
            <p:cNvSpPr/>
            <p:nvPr/>
          </p:nvSpPr>
          <p:spPr>
            <a:xfrm>
              <a:off x="3342505" y="2115887"/>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9" name="椭圆 18">
              <a:extLst>
                <a:ext uri="{FF2B5EF4-FFF2-40B4-BE49-F238E27FC236}">
                  <a16:creationId xmlns:a16="http://schemas.microsoft.com/office/drawing/2014/main" id="{2CF522C7-3509-45B9-B7B3-CA6A1F34D4F6}"/>
                </a:ext>
              </a:extLst>
            </p:cNvPr>
            <p:cNvSpPr/>
            <p:nvPr/>
          </p:nvSpPr>
          <p:spPr>
            <a:xfrm>
              <a:off x="2322488" y="2134617"/>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sp>
        <p:nvSpPr>
          <p:cNvPr id="21" name="文本框 20">
            <a:extLst>
              <a:ext uri="{FF2B5EF4-FFF2-40B4-BE49-F238E27FC236}">
                <a16:creationId xmlns:a16="http://schemas.microsoft.com/office/drawing/2014/main" id="{32208146-AB33-4F3F-B5FC-A8DC43F7D9B4}"/>
              </a:ext>
            </a:extLst>
          </p:cNvPr>
          <p:cNvSpPr txBox="1"/>
          <p:nvPr/>
        </p:nvSpPr>
        <p:spPr>
          <a:xfrm>
            <a:off x="2851770" y="4207824"/>
            <a:ext cx="403049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b="1" dirty="0">
                <a:solidFill>
                  <a:prstClr val="black"/>
                </a:solidFill>
                <a:latin typeface="楷体" panose="02010609060101010101" pitchFamily="49" charset="-122"/>
                <a:ea typeface="楷体" panose="02010609060101010101" pitchFamily="49" charset="-122"/>
              </a:rPr>
              <a:t>放置摩擦力演示仪在斜面上</a:t>
            </a:r>
            <a:r>
              <a:rPr lang="en-US" altLang="zh-CN" sz="2000" b="1" dirty="0">
                <a:solidFill>
                  <a:prstClr val="black"/>
                </a:solidFill>
                <a:latin typeface="楷体" panose="02010609060101010101" pitchFamily="49" charset="-122"/>
                <a:ea typeface="楷体" panose="02010609060101010101" pitchFamily="49" charset="-122"/>
              </a:rPr>
              <a:t>,</a:t>
            </a:r>
            <a:r>
              <a:rPr lang="zh-CN" altLang="en-US" sz="2000" b="1" dirty="0">
                <a:solidFill>
                  <a:prstClr val="black"/>
                </a:solidFill>
                <a:latin typeface="楷体" panose="02010609060101010101" pitchFamily="49" charset="-122"/>
                <a:ea typeface="楷体" panose="02010609060101010101" pitchFamily="49" charset="-122"/>
              </a:rPr>
              <a:t>向上逐渐施力，体验摩擦力方面变化</a:t>
            </a:r>
            <a:endParaRPr kumimoji="0" lang="en-US" altLang="zh-CN" sz="20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endParaRPr>
          </a:p>
        </p:txBody>
      </p:sp>
      <p:cxnSp>
        <p:nvCxnSpPr>
          <p:cNvPr id="27" name="直接箭头连接符 26">
            <a:extLst>
              <a:ext uri="{FF2B5EF4-FFF2-40B4-BE49-F238E27FC236}">
                <a16:creationId xmlns:a16="http://schemas.microsoft.com/office/drawing/2014/main" id="{D776D506-1400-457B-8B7B-134BF265AC96}"/>
              </a:ext>
            </a:extLst>
          </p:cNvPr>
          <p:cNvCxnSpPr>
            <a:cxnSpLocks/>
          </p:cNvCxnSpPr>
          <p:nvPr/>
        </p:nvCxnSpPr>
        <p:spPr>
          <a:xfrm flipV="1">
            <a:off x="3614773" y="2748007"/>
            <a:ext cx="738859" cy="504772"/>
          </a:xfrm>
          <a:prstGeom prst="straightConnector1">
            <a:avLst/>
          </a:prstGeom>
          <a:ln w="254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EFB7E07A-1013-4784-A6DE-6B155A111F9E}"/>
              </a:ext>
            </a:extLst>
          </p:cNvPr>
          <p:cNvSpPr txBox="1"/>
          <p:nvPr/>
        </p:nvSpPr>
        <p:spPr>
          <a:xfrm>
            <a:off x="3539852" y="2707588"/>
            <a:ext cx="1071997" cy="400110"/>
          </a:xfrm>
          <a:prstGeom prst="rect">
            <a:avLst/>
          </a:prstGeom>
          <a:noFill/>
        </p:spPr>
        <p:txBody>
          <a:bodyPr wrap="square" rtlCol="0">
            <a:spAutoFit/>
          </a:bodyPr>
          <a:lstStyle/>
          <a:p>
            <a:r>
              <a:rPr lang="en-US" altLang="zh-CN" sz="2000" b="1" i="1" dirty="0">
                <a:solidFill>
                  <a:srgbClr val="FF0000"/>
                </a:solidFill>
                <a:latin typeface="Times New Roman" panose="02020603050405020304" pitchFamily="18" charset="0"/>
                <a:cs typeface="Times New Roman" panose="02020603050405020304" pitchFamily="18" charset="0"/>
              </a:rPr>
              <a:t>F</a:t>
            </a:r>
          </a:p>
        </p:txBody>
      </p:sp>
      <p:cxnSp>
        <p:nvCxnSpPr>
          <p:cNvPr id="18" name="直接连接符 17">
            <a:extLst>
              <a:ext uri="{FF2B5EF4-FFF2-40B4-BE49-F238E27FC236}">
                <a16:creationId xmlns:a16="http://schemas.microsoft.com/office/drawing/2014/main" id="{11B42D06-EE8B-477F-8D08-E4197E4A5BFD}"/>
              </a:ext>
            </a:extLst>
          </p:cNvPr>
          <p:cNvCxnSpPr>
            <a:cxnSpLocks/>
          </p:cNvCxnSpPr>
          <p:nvPr/>
        </p:nvCxnSpPr>
        <p:spPr>
          <a:xfrm flipV="1">
            <a:off x="3438194" y="1615492"/>
            <a:ext cx="3291087" cy="2239746"/>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476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7003EC3-C954-41B9-895D-DF723BE87E6A}"/>
              </a:ext>
            </a:extLst>
          </p:cNvPr>
          <p:cNvSpPr txBox="1"/>
          <p:nvPr/>
        </p:nvSpPr>
        <p:spPr>
          <a:xfrm>
            <a:off x="-35291" y="162065"/>
            <a:ext cx="350431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000" b="1" dirty="0">
                <a:solidFill>
                  <a:prstClr val="black"/>
                </a:solidFill>
                <a:latin typeface="等线" panose="020F0502020204030204"/>
                <a:ea typeface="等线" panose="02010600030101010101" pitchFamily="2" charset="-122"/>
              </a:rPr>
              <a:t>3.</a:t>
            </a:r>
            <a:r>
              <a:rPr lang="zh-CN" altLang="en-US" sz="2000" b="1" dirty="0">
                <a:solidFill>
                  <a:prstClr val="black"/>
                </a:solidFill>
                <a:latin typeface="等线" panose="020F0502020204030204"/>
                <a:ea typeface="等线" panose="02010600030101010101" pitchFamily="2" charset="-122"/>
              </a:rPr>
              <a:t>传送带上摩擦力</a:t>
            </a:r>
            <a:r>
              <a:rPr kumimoji="0" lang="zh-CN" altLang="en-US"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演示</a:t>
            </a:r>
          </a:p>
        </p:txBody>
      </p:sp>
      <p:grpSp>
        <p:nvGrpSpPr>
          <p:cNvPr id="4" name="组合 3">
            <a:extLst>
              <a:ext uri="{FF2B5EF4-FFF2-40B4-BE49-F238E27FC236}">
                <a16:creationId xmlns:a16="http://schemas.microsoft.com/office/drawing/2014/main" id="{72FC71DC-DCEF-483C-98F1-AEA9D7123BE7}"/>
              </a:ext>
            </a:extLst>
          </p:cNvPr>
          <p:cNvGrpSpPr/>
          <p:nvPr/>
        </p:nvGrpSpPr>
        <p:grpSpPr>
          <a:xfrm rot="20804278">
            <a:off x="2105433" y="1929547"/>
            <a:ext cx="1609080" cy="753835"/>
            <a:chOff x="2105433" y="1929547"/>
            <a:chExt cx="1609080" cy="753835"/>
          </a:xfrm>
        </p:grpSpPr>
        <p:sp>
          <p:nvSpPr>
            <p:cNvPr id="8" name="矩形: 单圆角 7">
              <a:extLst>
                <a:ext uri="{FF2B5EF4-FFF2-40B4-BE49-F238E27FC236}">
                  <a16:creationId xmlns:a16="http://schemas.microsoft.com/office/drawing/2014/main" id="{4CC6EFD9-01DA-4A26-856C-46B3DEED8251}"/>
                </a:ext>
              </a:extLst>
            </p:cNvPr>
            <p:cNvSpPr/>
            <p:nvPr/>
          </p:nvSpPr>
          <p:spPr>
            <a:xfrm rot="10800000">
              <a:off x="2105433" y="1929547"/>
              <a:ext cx="1609080" cy="753835"/>
            </a:xfrm>
            <a:prstGeom prst="round1Rect">
              <a:avLst/>
            </a:prstGeom>
            <a:gradFill>
              <a:gsLst>
                <a:gs pos="0">
                  <a:schemeClr val="bg2">
                    <a:tint val="94000"/>
                    <a:satMod val="80000"/>
                    <a:lumMod val="106000"/>
                  </a:schemeClr>
                </a:gs>
                <a:gs pos="100000">
                  <a:schemeClr val="bg2">
                    <a:shade val="80000"/>
                  </a:schemeClr>
                </a:gs>
              </a:gsLst>
              <a:path path="circle">
                <a:fillToRect l="43000" r="43000" b="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cxnSp>
          <p:nvCxnSpPr>
            <p:cNvPr id="10" name="直接连接符 9">
              <a:extLst>
                <a:ext uri="{FF2B5EF4-FFF2-40B4-BE49-F238E27FC236}">
                  <a16:creationId xmlns:a16="http://schemas.microsoft.com/office/drawing/2014/main" id="{E22FDD2F-95C9-4664-83EE-3F67077A2DB1}"/>
                </a:ext>
              </a:extLst>
            </p:cNvPr>
            <p:cNvCxnSpPr>
              <a:cxnSpLocks/>
            </p:cNvCxnSpPr>
            <p:nvPr/>
          </p:nvCxnSpPr>
          <p:spPr>
            <a:xfrm>
              <a:off x="2934916" y="2115124"/>
              <a:ext cx="0" cy="567296"/>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13" name="椭圆 12">
              <a:extLst>
                <a:ext uri="{FF2B5EF4-FFF2-40B4-BE49-F238E27FC236}">
                  <a16:creationId xmlns:a16="http://schemas.microsoft.com/office/drawing/2014/main" id="{0DC3A9AE-D8F0-4D5F-9D57-EA2FA5E3C8F1}"/>
                </a:ext>
              </a:extLst>
            </p:cNvPr>
            <p:cNvSpPr/>
            <p:nvPr/>
          </p:nvSpPr>
          <p:spPr>
            <a:xfrm>
              <a:off x="3342505" y="2115887"/>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5" name="椭圆 14">
              <a:extLst>
                <a:ext uri="{FF2B5EF4-FFF2-40B4-BE49-F238E27FC236}">
                  <a16:creationId xmlns:a16="http://schemas.microsoft.com/office/drawing/2014/main" id="{DF4C97AD-59DC-4F5B-AB1C-22E25592CB75}"/>
                </a:ext>
              </a:extLst>
            </p:cNvPr>
            <p:cNvSpPr/>
            <p:nvPr/>
          </p:nvSpPr>
          <p:spPr>
            <a:xfrm>
              <a:off x="2273055" y="2126914"/>
              <a:ext cx="302117" cy="30293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cxnSp>
        <p:nvCxnSpPr>
          <p:cNvPr id="27" name="直接箭头连接符 26">
            <a:extLst>
              <a:ext uri="{FF2B5EF4-FFF2-40B4-BE49-F238E27FC236}">
                <a16:creationId xmlns:a16="http://schemas.microsoft.com/office/drawing/2014/main" id="{D776D506-1400-457B-8B7B-134BF265AC96}"/>
              </a:ext>
            </a:extLst>
          </p:cNvPr>
          <p:cNvCxnSpPr>
            <a:cxnSpLocks/>
          </p:cNvCxnSpPr>
          <p:nvPr/>
        </p:nvCxnSpPr>
        <p:spPr>
          <a:xfrm flipV="1">
            <a:off x="4142996" y="1755033"/>
            <a:ext cx="605760" cy="153621"/>
          </a:xfrm>
          <a:prstGeom prst="straightConnector1">
            <a:avLst/>
          </a:prstGeom>
          <a:ln w="254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EFB7E07A-1013-4784-A6DE-6B155A111F9E}"/>
              </a:ext>
            </a:extLst>
          </p:cNvPr>
          <p:cNvSpPr txBox="1"/>
          <p:nvPr/>
        </p:nvSpPr>
        <p:spPr>
          <a:xfrm rot="21008182">
            <a:off x="4266134" y="1402397"/>
            <a:ext cx="1071997" cy="400110"/>
          </a:xfrm>
          <a:prstGeom prst="rect">
            <a:avLst/>
          </a:prstGeom>
          <a:noFill/>
        </p:spPr>
        <p:txBody>
          <a:bodyPr wrap="square" rtlCol="0">
            <a:spAutoFit/>
          </a:bodyPr>
          <a:lstStyle/>
          <a:p>
            <a:r>
              <a:rPr lang="en-US" altLang="zh-CN" sz="2000" b="1" i="1" dirty="0">
                <a:solidFill>
                  <a:srgbClr val="FF0000"/>
                </a:solidFill>
                <a:latin typeface="Times New Roman" panose="02020603050405020304" pitchFamily="18" charset="0"/>
                <a:cs typeface="Times New Roman" panose="02020603050405020304" pitchFamily="18" charset="0"/>
              </a:rPr>
              <a:t>v</a:t>
            </a:r>
          </a:p>
        </p:txBody>
      </p:sp>
      <p:cxnSp>
        <p:nvCxnSpPr>
          <p:cNvPr id="18" name="直接连接符 17">
            <a:extLst>
              <a:ext uri="{FF2B5EF4-FFF2-40B4-BE49-F238E27FC236}">
                <a16:creationId xmlns:a16="http://schemas.microsoft.com/office/drawing/2014/main" id="{11B42D06-EE8B-477F-8D08-E4197E4A5BFD}"/>
              </a:ext>
            </a:extLst>
          </p:cNvPr>
          <p:cNvCxnSpPr>
            <a:cxnSpLocks/>
          </p:cNvCxnSpPr>
          <p:nvPr/>
        </p:nvCxnSpPr>
        <p:spPr>
          <a:xfrm flipV="1">
            <a:off x="889438" y="1708557"/>
            <a:ext cx="6363618" cy="14566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055AD792-892A-49F6-A6D5-5F32BE2A3CD3}"/>
              </a:ext>
            </a:extLst>
          </p:cNvPr>
          <p:cNvSpPr txBox="1"/>
          <p:nvPr/>
        </p:nvSpPr>
        <p:spPr>
          <a:xfrm>
            <a:off x="2430626" y="3957646"/>
            <a:ext cx="403049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b="1" dirty="0">
                <a:solidFill>
                  <a:prstClr val="black"/>
                </a:solidFill>
                <a:latin typeface="楷体" panose="02010609060101010101" pitchFamily="49" charset="-122"/>
                <a:ea typeface="楷体" panose="02010609060101010101" pitchFamily="49" charset="-122"/>
              </a:rPr>
              <a:t>摩擦力演示仪放置在斜面传送带上，不同方向，感受摩擦力方向的突变。</a:t>
            </a:r>
            <a:endParaRPr kumimoji="0" lang="en-US" altLang="zh-CN" sz="20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endParaRPr>
          </a:p>
        </p:txBody>
      </p:sp>
      <p:cxnSp>
        <p:nvCxnSpPr>
          <p:cNvPr id="32" name="直接连接符 31">
            <a:extLst>
              <a:ext uri="{FF2B5EF4-FFF2-40B4-BE49-F238E27FC236}">
                <a16:creationId xmlns:a16="http://schemas.microsoft.com/office/drawing/2014/main" id="{12A24C7D-75C1-4ABA-A56E-9C3DFFE082B6}"/>
              </a:ext>
            </a:extLst>
          </p:cNvPr>
          <p:cNvCxnSpPr>
            <a:cxnSpLocks/>
          </p:cNvCxnSpPr>
          <p:nvPr/>
        </p:nvCxnSpPr>
        <p:spPr>
          <a:xfrm flipV="1">
            <a:off x="944184" y="1923103"/>
            <a:ext cx="6363618" cy="14566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椭圆 23">
            <a:extLst>
              <a:ext uri="{FF2B5EF4-FFF2-40B4-BE49-F238E27FC236}">
                <a16:creationId xmlns:a16="http://schemas.microsoft.com/office/drawing/2014/main" id="{4E6A2092-C3CF-4D97-82C8-BECAA56B57ED}"/>
              </a:ext>
            </a:extLst>
          </p:cNvPr>
          <p:cNvSpPr/>
          <p:nvPr/>
        </p:nvSpPr>
        <p:spPr>
          <a:xfrm>
            <a:off x="7119894" y="1684010"/>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89151B97-25F4-4D85-9BA9-4911C6415C14}"/>
              </a:ext>
            </a:extLst>
          </p:cNvPr>
          <p:cNvSpPr/>
          <p:nvPr/>
        </p:nvSpPr>
        <p:spPr>
          <a:xfrm>
            <a:off x="827089" y="3141434"/>
            <a:ext cx="252000" cy="25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0559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7003EC3-C954-41B9-895D-DF723BE87E6A}"/>
              </a:ext>
            </a:extLst>
          </p:cNvPr>
          <p:cNvSpPr txBox="1"/>
          <p:nvPr/>
        </p:nvSpPr>
        <p:spPr>
          <a:xfrm>
            <a:off x="50007" y="213064"/>
            <a:ext cx="350431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t>
            </a:r>
            <a:r>
              <a:rPr kumimoji="0" lang="zh-CN" altLang="en-US" sz="2000" b="1"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转盘摩擦力向心力</a:t>
            </a:r>
          </a:p>
        </p:txBody>
      </p:sp>
      <p:sp>
        <p:nvSpPr>
          <p:cNvPr id="3" name="椭圆 2">
            <a:extLst>
              <a:ext uri="{FF2B5EF4-FFF2-40B4-BE49-F238E27FC236}">
                <a16:creationId xmlns:a16="http://schemas.microsoft.com/office/drawing/2014/main" id="{60893EE6-590C-414D-92DD-BDA1CBA60D72}"/>
              </a:ext>
            </a:extLst>
          </p:cNvPr>
          <p:cNvSpPr/>
          <p:nvPr/>
        </p:nvSpPr>
        <p:spPr>
          <a:xfrm>
            <a:off x="1802166" y="2221636"/>
            <a:ext cx="5397623" cy="113412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椭圆 10">
            <a:extLst>
              <a:ext uri="{FF2B5EF4-FFF2-40B4-BE49-F238E27FC236}">
                <a16:creationId xmlns:a16="http://schemas.microsoft.com/office/drawing/2014/main" id="{D476C33C-33B5-4739-BF50-AED40FE9591F}"/>
              </a:ext>
            </a:extLst>
          </p:cNvPr>
          <p:cNvSpPr/>
          <p:nvPr/>
        </p:nvSpPr>
        <p:spPr>
          <a:xfrm>
            <a:off x="1802166" y="2026327"/>
            <a:ext cx="5397623" cy="1134123"/>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9" name="组合 8">
            <a:extLst>
              <a:ext uri="{FF2B5EF4-FFF2-40B4-BE49-F238E27FC236}">
                <a16:creationId xmlns:a16="http://schemas.microsoft.com/office/drawing/2014/main" id="{6F8933A5-3C2D-4AFD-9263-5A8B1F250EED}"/>
              </a:ext>
            </a:extLst>
          </p:cNvPr>
          <p:cNvGrpSpPr/>
          <p:nvPr/>
        </p:nvGrpSpPr>
        <p:grpSpPr>
          <a:xfrm>
            <a:off x="5797344" y="2099211"/>
            <a:ext cx="1223416" cy="494177"/>
            <a:chOff x="5610913" y="1917591"/>
            <a:chExt cx="1223416" cy="494177"/>
          </a:xfrm>
        </p:grpSpPr>
        <p:sp>
          <p:nvSpPr>
            <p:cNvPr id="17" name="矩形: 单圆角 16">
              <a:extLst>
                <a:ext uri="{FF2B5EF4-FFF2-40B4-BE49-F238E27FC236}">
                  <a16:creationId xmlns:a16="http://schemas.microsoft.com/office/drawing/2014/main" id="{B4D2BD71-E5E9-4040-BCD3-456350A63E9C}"/>
                </a:ext>
              </a:extLst>
            </p:cNvPr>
            <p:cNvSpPr/>
            <p:nvPr/>
          </p:nvSpPr>
          <p:spPr>
            <a:xfrm rot="10800000">
              <a:off x="5610913" y="1917591"/>
              <a:ext cx="1223416" cy="479069"/>
            </a:xfrm>
            <a:prstGeom prst="round1Rect">
              <a:avLst/>
            </a:prstGeom>
            <a:gradFill>
              <a:gsLst>
                <a:gs pos="0">
                  <a:schemeClr val="bg2">
                    <a:tint val="94000"/>
                    <a:satMod val="80000"/>
                    <a:lumMod val="106000"/>
                  </a:schemeClr>
                </a:gs>
                <a:gs pos="100000">
                  <a:schemeClr val="bg2">
                    <a:shade val="80000"/>
                  </a:schemeClr>
                </a:gs>
              </a:gsLst>
              <a:path path="circle">
                <a:fillToRect l="43000" r="43000" b="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4AF4D580-749C-4D64-9963-66D763B3CC6A}"/>
                </a:ext>
              </a:extLst>
            </p:cNvPr>
            <p:cNvCxnSpPr>
              <a:cxnSpLocks/>
            </p:cNvCxnSpPr>
            <p:nvPr/>
          </p:nvCxnSpPr>
          <p:spPr>
            <a:xfrm>
              <a:off x="6250041" y="2128120"/>
              <a:ext cx="0" cy="283648"/>
            </a:xfrm>
            <a:prstGeom prst="line">
              <a:avLst/>
            </a:prstGeom>
            <a:ln w="60325">
              <a:solidFill>
                <a:srgbClr val="FF9900"/>
              </a:solidFill>
            </a:ln>
          </p:spPr>
          <p:style>
            <a:lnRef idx="1">
              <a:schemeClr val="accent1"/>
            </a:lnRef>
            <a:fillRef idx="0">
              <a:schemeClr val="accent1"/>
            </a:fillRef>
            <a:effectRef idx="0">
              <a:schemeClr val="accent1"/>
            </a:effectRef>
            <a:fontRef idx="minor">
              <a:schemeClr val="tx1"/>
            </a:fontRef>
          </p:style>
        </p:cxnSp>
        <p:sp>
          <p:nvSpPr>
            <p:cNvPr id="20" name="椭圆 19">
              <a:extLst>
                <a:ext uri="{FF2B5EF4-FFF2-40B4-BE49-F238E27FC236}">
                  <a16:creationId xmlns:a16="http://schemas.microsoft.com/office/drawing/2014/main" id="{494F42E3-7374-4044-992C-B51120EF8A80}"/>
                </a:ext>
              </a:extLst>
            </p:cNvPr>
            <p:cNvSpPr/>
            <p:nvPr/>
          </p:nvSpPr>
          <p:spPr>
            <a:xfrm>
              <a:off x="5822477" y="2053944"/>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a:extLst>
                <a:ext uri="{FF2B5EF4-FFF2-40B4-BE49-F238E27FC236}">
                  <a16:creationId xmlns:a16="http://schemas.microsoft.com/office/drawing/2014/main" id="{E0A986E1-C3B2-4249-930B-58F1E2358B5E}"/>
                </a:ext>
              </a:extLst>
            </p:cNvPr>
            <p:cNvSpPr/>
            <p:nvPr/>
          </p:nvSpPr>
          <p:spPr>
            <a:xfrm>
              <a:off x="6523700" y="2042784"/>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2" name="直接连接符 21">
            <a:extLst>
              <a:ext uri="{FF2B5EF4-FFF2-40B4-BE49-F238E27FC236}">
                <a16:creationId xmlns:a16="http://schemas.microsoft.com/office/drawing/2014/main" id="{0A0C5ED7-7969-4F61-A738-51E183E86AAA}"/>
              </a:ext>
            </a:extLst>
          </p:cNvPr>
          <p:cNvCxnSpPr>
            <a:cxnSpLocks/>
          </p:cNvCxnSpPr>
          <p:nvPr/>
        </p:nvCxnSpPr>
        <p:spPr>
          <a:xfrm>
            <a:off x="4572000" y="1349406"/>
            <a:ext cx="0" cy="1102158"/>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弧形 22">
            <a:extLst>
              <a:ext uri="{FF2B5EF4-FFF2-40B4-BE49-F238E27FC236}">
                <a16:creationId xmlns:a16="http://schemas.microsoft.com/office/drawing/2014/main" id="{4F8C21FB-70FF-46B2-962E-2B23E7694715}"/>
              </a:ext>
            </a:extLst>
          </p:cNvPr>
          <p:cNvSpPr/>
          <p:nvPr/>
        </p:nvSpPr>
        <p:spPr>
          <a:xfrm rot="9500667">
            <a:off x="4429957" y="1373521"/>
            <a:ext cx="426116" cy="219060"/>
          </a:xfrm>
          <a:prstGeom prst="arc">
            <a:avLst/>
          </a:prstGeom>
          <a:ln w="25400">
            <a:solidFill>
              <a:schemeClr val="tx1"/>
            </a:solidFill>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26" name="直接连接符 25">
            <a:extLst>
              <a:ext uri="{FF2B5EF4-FFF2-40B4-BE49-F238E27FC236}">
                <a16:creationId xmlns:a16="http://schemas.microsoft.com/office/drawing/2014/main" id="{2979CC43-67B6-4B1C-B3CE-60FE612C6103}"/>
              </a:ext>
            </a:extLst>
          </p:cNvPr>
          <p:cNvCxnSpPr>
            <a:cxnSpLocks/>
          </p:cNvCxnSpPr>
          <p:nvPr/>
        </p:nvCxnSpPr>
        <p:spPr>
          <a:xfrm>
            <a:off x="4545365" y="3355759"/>
            <a:ext cx="0" cy="1136342"/>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83FA059E-C9E2-4C18-B31F-92EB38BBE214}"/>
              </a:ext>
            </a:extLst>
          </p:cNvPr>
          <p:cNvSpPr txBox="1"/>
          <p:nvPr/>
        </p:nvSpPr>
        <p:spPr>
          <a:xfrm>
            <a:off x="2359325" y="4687410"/>
            <a:ext cx="479459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b="1" dirty="0">
                <a:solidFill>
                  <a:prstClr val="black"/>
                </a:solidFill>
                <a:latin typeface="楷体" panose="02010609060101010101" pitchFamily="49" charset="-122"/>
                <a:ea typeface="楷体" panose="02010609060101010101" pitchFamily="49" charset="-122"/>
              </a:rPr>
              <a:t>摩擦力指示仪放置在匀速转动的转盘中，调整不同方向，感知摩擦力方向。</a:t>
            </a:r>
            <a:endParaRPr kumimoji="0" lang="en-US" altLang="zh-CN" sz="20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81153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6" name="直接连接符 195">
            <a:extLst>
              <a:ext uri="{FF2B5EF4-FFF2-40B4-BE49-F238E27FC236}">
                <a16:creationId xmlns:a16="http://schemas.microsoft.com/office/drawing/2014/main" id="{E3C82674-AF07-43A9-B67D-39126982E275}"/>
              </a:ext>
            </a:extLst>
          </p:cNvPr>
          <p:cNvCxnSpPr>
            <a:cxnSpLocks/>
          </p:cNvCxnSpPr>
          <p:nvPr/>
        </p:nvCxnSpPr>
        <p:spPr>
          <a:xfrm>
            <a:off x="1929468" y="2523755"/>
            <a:ext cx="3185448" cy="1"/>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85" name="标题 1">
            <a:extLst>
              <a:ext uri="{FF2B5EF4-FFF2-40B4-BE49-F238E27FC236}">
                <a16:creationId xmlns:a16="http://schemas.microsoft.com/office/drawing/2014/main" id="{02FE8252-4F90-4FB3-8493-98E8DD32A6F1}"/>
              </a:ext>
            </a:extLst>
          </p:cNvPr>
          <p:cNvSpPr>
            <a:spLocks noGrp="1"/>
          </p:cNvSpPr>
          <p:nvPr>
            <p:ph type="title"/>
          </p:nvPr>
        </p:nvSpPr>
        <p:spPr>
          <a:xfrm>
            <a:off x="1990989" y="182112"/>
            <a:ext cx="4403690" cy="1049235"/>
          </a:xfrm>
        </p:spPr>
        <p:txBody>
          <a:bodyPr>
            <a:normAutofit/>
          </a:bodyPr>
          <a:lstStyle/>
          <a:p>
            <a:r>
              <a:rPr lang="zh-CN" altLang="en-US" b="1" dirty="0">
                <a:solidFill>
                  <a:srgbClr val="FF0000"/>
                </a:solidFill>
                <a:latin typeface="黑体" panose="02010609060101010101" pitchFamily="49" charset="-122"/>
                <a:ea typeface="黑体" panose="02010609060101010101" pitchFamily="49" charset="-122"/>
              </a:rPr>
              <a:t>半定量感知大小和方向</a:t>
            </a:r>
          </a:p>
        </p:txBody>
      </p:sp>
      <p:sp>
        <p:nvSpPr>
          <p:cNvPr id="90" name="平行四边形 89">
            <a:extLst>
              <a:ext uri="{FF2B5EF4-FFF2-40B4-BE49-F238E27FC236}">
                <a16:creationId xmlns:a16="http://schemas.microsoft.com/office/drawing/2014/main" id="{12166770-948D-44FB-BC48-8BF1E2C9AA46}"/>
              </a:ext>
            </a:extLst>
          </p:cNvPr>
          <p:cNvSpPr/>
          <p:nvPr/>
        </p:nvSpPr>
        <p:spPr>
          <a:xfrm>
            <a:off x="4044166" y="3761107"/>
            <a:ext cx="2350513" cy="117319"/>
          </a:xfrm>
          <a:prstGeom prst="parallelogram">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cxnSp>
        <p:nvCxnSpPr>
          <p:cNvPr id="91" name="直接连接符 90">
            <a:extLst>
              <a:ext uri="{FF2B5EF4-FFF2-40B4-BE49-F238E27FC236}">
                <a16:creationId xmlns:a16="http://schemas.microsoft.com/office/drawing/2014/main" id="{015C6508-A905-41EA-91D7-798EF0ABB880}"/>
              </a:ext>
            </a:extLst>
          </p:cNvPr>
          <p:cNvCxnSpPr>
            <a:cxnSpLocks/>
          </p:cNvCxnSpPr>
          <p:nvPr/>
        </p:nvCxnSpPr>
        <p:spPr>
          <a:xfrm flipV="1">
            <a:off x="4076289" y="3748036"/>
            <a:ext cx="2340000" cy="1494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2" name="文本框 91">
            <a:extLst>
              <a:ext uri="{FF2B5EF4-FFF2-40B4-BE49-F238E27FC236}">
                <a16:creationId xmlns:a16="http://schemas.microsoft.com/office/drawing/2014/main" id="{75F765FE-82C1-4C29-B3AB-A4DBF0A40E85}"/>
              </a:ext>
            </a:extLst>
          </p:cNvPr>
          <p:cNvSpPr txBox="1"/>
          <p:nvPr/>
        </p:nvSpPr>
        <p:spPr>
          <a:xfrm>
            <a:off x="6519948" y="3621797"/>
            <a:ext cx="111440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摩擦界面</a:t>
            </a:r>
          </a:p>
        </p:txBody>
      </p:sp>
      <p:sp>
        <p:nvSpPr>
          <p:cNvPr id="2" name="椭圆 1">
            <a:extLst>
              <a:ext uri="{FF2B5EF4-FFF2-40B4-BE49-F238E27FC236}">
                <a16:creationId xmlns:a16="http://schemas.microsoft.com/office/drawing/2014/main" id="{A257C7EB-BB9D-41B5-A40A-AA121EDE1C7F}"/>
              </a:ext>
            </a:extLst>
          </p:cNvPr>
          <p:cNvSpPr/>
          <p:nvPr/>
        </p:nvSpPr>
        <p:spPr>
          <a:xfrm>
            <a:off x="5027145" y="3455843"/>
            <a:ext cx="279202" cy="31566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等线" panose="020F0502020204030204"/>
              <a:ea typeface="等线" panose="02010600030101010101" pitchFamily="2" charset="-122"/>
              <a:cs typeface="+mn-cs"/>
            </a:endParaRPr>
          </a:p>
        </p:txBody>
      </p:sp>
      <p:sp>
        <p:nvSpPr>
          <p:cNvPr id="89" name="矩形 88">
            <a:extLst>
              <a:ext uri="{FF2B5EF4-FFF2-40B4-BE49-F238E27FC236}">
                <a16:creationId xmlns:a16="http://schemas.microsoft.com/office/drawing/2014/main" id="{CAD010B5-39B0-4167-B45D-43EB94F99E83}"/>
              </a:ext>
            </a:extLst>
          </p:cNvPr>
          <p:cNvSpPr/>
          <p:nvPr/>
        </p:nvSpPr>
        <p:spPr>
          <a:xfrm>
            <a:off x="4689453" y="3059005"/>
            <a:ext cx="939555" cy="635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93" name="文本框 92">
            <a:extLst>
              <a:ext uri="{FF2B5EF4-FFF2-40B4-BE49-F238E27FC236}">
                <a16:creationId xmlns:a16="http://schemas.microsoft.com/office/drawing/2014/main" id="{14EE2B60-4BDE-468F-9628-FC3FCC3B2A29}"/>
              </a:ext>
            </a:extLst>
          </p:cNvPr>
          <p:cNvSpPr txBox="1"/>
          <p:nvPr/>
        </p:nvSpPr>
        <p:spPr>
          <a:xfrm>
            <a:off x="6683408" y="2906130"/>
            <a:ext cx="227658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内置游戏机手柄按钮</a:t>
            </a:r>
          </a:p>
        </p:txBody>
      </p:sp>
      <p:cxnSp>
        <p:nvCxnSpPr>
          <p:cNvPr id="94" name="直接连接符 93">
            <a:extLst>
              <a:ext uri="{FF2B5EF4-FFF2-40B4-BE49-F238E27FC236}">
                <a16:creationId xmlns:a16="http://schemas.microsoft.com/office/drawing/2014/main" id="{70820458-49FF-431E-BC10-51B2A4CB479A}"/>
              </a:ext>
            </a:extLst>
          </p:cNvPr>
          <p:cNvCxnSpPr>
            <a:cxnSpLocks/>
          </p:cNvCxnSpPr>
          <p:nvPr/>
        </p:nvCxnSpPr>
        <p:spPr>
          <a:xfrm flipV="1">
            <a:off x="5107817" y="2523755"/>
            <a:ext cx="0" cy="835772"/>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97" name="矩形 96">
            <a:extLst>
              <a:ext uri="{FF2B5EF4-FFF2-40B4-BE49-F238E27FC236}">
                <a16:creationId xmlns:a16="http://schemas.microsoft.com/office/drawing/2014/main" id="{AD65D5D8-021F-472A-8587-DC35FE6647EB}"/>
              </a:ext>
            </a:extLst>
          </p:cNvPr>
          <p:cNvSpPr/>
          <p:nvPr/>
        </p:nvSpPr>
        <p:spPr>
          <a:xfrm>
            <a:off x="3295444" y="2237722"/>
            <a:ext cx="939555" cy="635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99" name="文本框 98">
            <a:extLst>
              <a:ext uri="{FF2B5EF4-FFF2-40B4-BE49-F238E27FC236}">
                <a16:creationId xmlns:a16="http://schemas.microsoft.com/office/drawing/2014/main" id="{7FE32064-023D-4E36-AB29-FC9B070F8952}"/>
              </a:ext>
            </a:extLst>
          </p:cNvPr>
          <p:cNvSpPr txBox="1"/>
          <p:nvPr/>
        </p:nvSpPr>
        <p:spPr>
          <a:xfrm>
            <a:off x="3091799" y="1843487"/>
            <a:ext cx="1811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单片机数据采集</a:t>
            </a:r>
          </a:p>
        </p:txBody>
      </p:sp>
      <p:pic>
        <p:nvPicPr>
          <p:cNvPr id="100" name="图片 99">
            <a:extLst>
              <a:ext uri="{FF2B5EF4-FFF2-40B4-BE49-F238E27FC236}">
                <a16:creationId xmlns:a16="http://schemas.microsoft.com/office/drawing/2014/main" id="{C5195315-9EC1-4276-8022-49FE8A1F5156}"/>
              </a:ext>
            </a:extLst>
          </p:cNvPr>
          <p:cNvPicPr>
            <a:picLocks noChangeAspect="1"/>
          </p:cNvPicPr>
          <p:nvPr/>
        </p:nvPicPr>
        <p:blipFill rotWithShape="1">
          <a:blip r:embed="rId2">
            <a:extLst>
              <a:ext uri="{28A0092B-C50C-407E-A947-70E740481C1C}">
                <a14:useLocalDpi xmlns:a14="http://schemas.microsoft.com/office/drawing/2010/main" val="0"/>
              </a:ext>
            </a:extLst>
          </a:blip>
          <a:srcRect b="2243"/>
          <a:stretch/>
        </p:blipFill>
        <p:spPr>
          <a:xfrm>
            <a:off x="1254139" y="3035035"/>
            <a:ext cx="2376680" cy="1542856"/>
          </a:xfrm>
          <a:prstGeom prst="rect">
            <a:avLst/>
          </a:prstGeom>
        </p:spPr>
      </p:pic>
      <p:sp>
        <p:nvSpPr>
          <p:cNvPr id="101" name="文本框 100">
            <a:extLst>
              <a:ext uri="{FF2B5EF4-FFF2-40B4-BE49-F238E27FC236}">
                <a16:creationId xmlns:a16="http://schemas.microsoft.com/office/drawing/2014/main" id="{855F570F-02A7-49AC-92E8-C893595D1CF9}"/>
              </a:ext>
            </a:extLst>
          </p:cNvPr>
          <p:cNvSpPr txBox="1"/>
          <p:nvPr/>
        </p:nvSpPr>
        <p:spPr>
          <a:xfrm>
            <a:off x="2418378" y="4719838"/>
            <a:ext cx="157927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电脑数据分析</a:t>
            </a:r>
          </a:p>
        </p:txBody>
      </p:sp>
      <p:cxnSp>
        <p:nvCxnSpPr>
          <p:cNvPr id="195" name="直接连接符 194">
            <a:extLst>
              <a:ext uri="{FF2B5EF4-FFF2-40B4-BE49-F238E27FC236}">
                <a16:creationId xmlns:a16="http://schemas.microsoft.com/office/drawing/2014/main" id="{1CF25217-8D1A-4E7E-85EB-ADF66032F29E}"/>
              </a:ext>
            </a:extLst>
          </p:cNvPr>
          <p:cNvCxnSpPr/>
          <p:nvPr/>
        </p:nvCxnSpPr>
        <p:spPr>
          <a:xfrm flipV="1">
            <a:off x="1929468" y="2523755"/>
            <a:ext cx="0" cy="650299"/>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6" name="连接符: 曲线 15">
            <a:extLst>
              <a:ext uri="{FF2B5EF4-FFF2-40B4-BE49-F238E27FC236}">
                <a16:creationId xmlns:a16="http://schemas.microsoft.com/office/drawing/2014/main" id="{C483A74F-A828-4293-AA67-7EF360653C2A}"/>
              </a:ext>
            </a:extLst>
          </p:cNvPr>
          <p:cNvCxnSpPr>
            <a:cxnSpLocks/>
          </p:cNvCxnSpPr>
          <p:nvPr/>
        </p:nvCxnSpPr>
        <p:spPr>
          <a:xfrm flipV="1">
            <a:off x="5321583" y="2259494"/>
            <a:ext cx="2175349" cy="862130"/>
          </a:xfrm>
          <a:prstGeom prst="curvedConnector3">
            <a:avLst>
              <a:gd name="adj1" fmla="val 50000"/>
            </a:avLst>
          </a:prstGeom>
          <a:ln w="15875">
            <a:tailEnd type="triangle"/>
          </a:ln>
        </p:spPr>
        <p:style>
          <a:lnRef idx="1">
            <a:schemeClr val="accent1"/>
          </a:lnRef>
          <a:fillRef idx="0">
            <a:schemeClr val="accent1"/>
          </a:fillRef>
          <a:effectRef idx="0">
            <a:schemeClr val="accent1"/>
          </a:effectRef>
          <a:fontRef idx="minor">
            <a:schemeClr val="tx1"/>
          </a:fontRef>
        </p:style>
      </p:cxnSp>
      <p:cxnSp>
        <p:nvCxnSpPr>
          <p:cNvPr id="18" name="连接符: 曲线 17">
            <a:extLst>
              <a:ext uri="{FF2B5EF4-FFF2-40B4-BE49-F238E27FC236}">
                <a16:creationId xmlns:a16="http://schemas.microsoft.com/office/drawing/2014/main" id="{C3C35C90-73DF-4214-9695-AD9811015F59}"/>
              </a:ext>
            </a:extLst>
          </p:cNvPr>
          <p:cNvCxnSpPr>
            <a:cxnSpLocks/>
          </p:cNvCxnSpPr>
          <p:nvPr/>
        </p:nvCxnSpPr>
        <p:spPr>
          <a:xfrm flipV="1">
            <a:off x="5206098" y="2861480"/>
            <a:ext cx="2175349" cy="862130"/>
          </a:xfrm>
          <a:prstGeom prst="curvedConnector3">
            <a:avLst>
              <a:gd name="adj1" fmla="val 50000"/>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6B9F6B43-1591-4945-A8D9-5B22D984B4F6}"/>
              </a:ext>
            </a:extLst>
          </p:cNvPr>
          <p:cNvSpPr txBox="1"/>
          <p:nvPr/>
        </p:nvSpPr>
        <p:spPr>
          <a:xfrm>
            <a:off x="7496932" y="2016547"/>
            <a:ext cx="64953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1" dirty="0">
                <a:solidFill>
                  <a:srgbClr val="FF0000"/>
                </a:solidFill>
                <a:latin typeface="楷体" panose="02010609060101010101" pitchFamily="49" charset="-122"/>
                <a:ea typeface="楷体" panose="02010609060101010101" pitchFamily="49" charset="-122"/>
              </a:rPr>
              <a:t>物块</a:t>
            </a:r>
            <a:endParaRPr kumimoji="0" lang="zh-CN" altLang="en-US" sz="1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spTree>
    <p:extLst>
      <p:ext uri="{BB962C8B-B14F-4D97-AF65-F5344CB8AC3E}">
        <p14:creationId xmlns:p14="http://schemas.microsoft.com/office/powerpoint/2010/main" val="231521668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1598</TotalTime>
  <Words>592</Words>
  <Application>Microsoft Office PowerPoint</Application>
  <PresentationFormat>全屏显示(4:3)</PresentationFormat>
  <Paragraphs>72</Paragraphs>
  <Slides>12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等线</vt:lpstr>
      <vt:lpstr>等线 Light</vt:lpstr>
      <vt:lpstr>黑体</vt:lpstr>
      <vt:lpstr>楷体</vt:lpstr>
      <vt:lpstr>Arial</vt:lpstr>
      <vt:lpstr>Times New Roman</vt:lpstr>
      <vt:lpstr>Office 主题​​</vt:lpstr>
      <vt:lpstr>摩擦力指示仪</vt:lpstr>
      <vt:lpstr>一、设计原因和目的（目标）</vt:lpstr>
      <vt:lpstr>二、实验原理</vt:lpstr>
      <vt:lpstr>定性感知方向</vt:lpstr>
      <vt:lpstr>三、实验操作</vt:lpstr>
      <vt:lpstr>PowerPoint 演示文稿</vt:lpstr>
      <vt:lpstr>PowerPoint 演示文稿</vt:lpstr>
      <vt:lpstr>PowerPoint 演示文稿</vt:lpstr>
      <vt:lpstr>半定量感知大小和方向</vt:lpstr>
      <vt:lpstr>定量探究大小</vt:lpstr>
      <vt:lpstr>四、实验操作要领和数据分析</vt:lpstr>
      <vt:lpstr>实验反思拓展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摩擦力指示仪</dc:title>
  <dc:creator>刘 宗涛</dc:creator>
  <cp:lastModifiedBy>刘 宗涛</cp:lastModifiedBy>
  <cp:revision>38</cp:revision>
  <dcterms:created xsi:type="dcterms:W3CDTF">2019-06-19T12:18:11Z</dcterms:created>
  <dcterms:modified xsi:type="dcterms:W3CDTF">2019-06-24T06:35:20Z</dcterms:modified>
</cp:coreProperties>
</file>