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55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2019/5/29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2019/5/29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2019/5/29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2019/5/29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2019/5/29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2019/5/29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2019/5/29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2019/5/29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2019/5/29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2019/5/29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2019/5/29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2019/5/29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827088" y="741363"/>
            <a:ext cx="79216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54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唐诗宋词，我来讲给你听</a:t>
            </a:r>
            <a:endParaRPr lang="en-US" altLang="zh-CN" sz="5400" b="1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2771" name="TextBox 2"/>
          <p:cNvSpPr txBox="1">
            <a:spLocks noChangeArrowheads="1"/>
          </p:cNvSpPr>
          <p:nvPr/>
        </p:nvSpPr>
        <p:spPr bwMode="auto">
          <a:xfrm>
            <a:off x="1588" y="0"/>
            <a:ext cx="677862" cy="482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3200" b="1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五千年文化  三千年诗歌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331913" y="2119313"/>
            <a:ext cx="640873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32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       </a:t>
            </a:r>
            <a:r>
              <a:rPr lang="zh-CN" altLang="en-US" sz="5400" b="1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第六讲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1828800" y="3429000"/>
            <a:ext cx="6400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3200" b="1" dirty="0">
                <a:latin typeface="黑体" pitchFamily="49" charset="-122"/>
                <a:ea typeface="黑体" pitchFamily="49" charset="-122"/>
              </a:rPr>
              <a:t>主讲人</a:t>
            </a:r>
            <a:r>
              <a:rPr lang="zh-CN" altLang="en-US" sz="3200" b="1" dirty="0" smtClean="0">
                <a:latin typeface="黑体" pitchFamily="49" charset="-122"/>
                <a:ea typeface="黑体" pitchFamily="49" charset="-122"/>
              </a:rPr>
              <a:t>：詹可雯    钱金融</a:t>
            </a:r>
            <a:endParaRPr lang="zh-CN" altLang="en-US" sz="3200" b="1" dirty="0"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14564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Box 1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1298575" y="1268413"/>
            <a:ext cx="72009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5400" b="1">
                <a:latin typeface="黑体" pitchFamily="49" charset="-122"/>
                <a:ea typeface="黑体" pitchFamily="49" charset="-122"/>
              </a:rPr>
              <a:t>四</a:t>
            </a:r>
            <a:r>
              <a:rPr lang="en-US" altLang="zh-CN" sz="5400" b="1">
                <a:latin typeface="黑体" pitchFamily="49" charset="-122"/>
                <a:ea typeface="黑体" pitchFamily="49" charset="-122"/>
              </a:rPr>
              <a:t>.</a:t>
            </a:r>
            <a:r>
              <a:rPr lang="zh-CN" altLang="en-US" sz="5400" b="1">
                <a:latin typeface="黑体" pitchFamily="49" charset="-122"/>
                <a:ea typeface="黑体" pitchFamily="49" charset="-122"/>
              </a:rPr>
              <a:t> 逐联赏析诗歌</a:t>
            </a:r>
            <a:endParaRPr lang="en-US" altLang="zh-CN" sz="5400" b="1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41987" name="TextBox 2"/>
          <p:cNvSpPr txBox="1">
            <a:spLocks noChangeArrowheads="1"/>
          </p:cNvSpPr>
          <p:nvPr/>
        </p:nvSpPr>
        <p:spPr bwMode="auto">
          <a:xfrm>
            <a:off x="1588" y="0"/>
            <a:ext cx="677862" cy="482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3200" b="1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五千年文化  三千年诗歌</a:t>
            </a:r>
          </a:p>
        </p:txBody>
      </p:sp>
    </p:spTree>
    <p:extLst>
      <p:ext uri="{BB962C8B-B14F-4D97-AF65-F5344CB8AC3E}">
        <p14:creationId xmlns:p14="http://schemas.microsoft.com/office/powerpoint/2010/main" val="277556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Box 1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1298575" y="1268413"/>
            <a:ext cx="72009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5400" b="1">
                <a:latin typeface="黑体" pitchFamily="49" charset="-122"/>
                <a:ea typeface="黑体" pitchFamily="49" charset="-122"/>
              </a:rPr>
              <a:t>五</a:t>
            </a:r>
            <a:r>
              <a:rPr lang="en-US" altLang="zh-CN" sz="5400" b="1">
                <a:latin typeface="黑体" pitchFamily="49" charset="-122"/>
                <a:ea typeface="黑体" pitchFamily="49" charset="-122"/>
              </a:rPr>
              <a:t>.</a:t>
            </a:r>
            <a:r>
              <a:rPr lang="zh-CN" altLang="en-US" sz="5400" b="1">
                <a:latin typeface="黑体" pitchFamily="49" charset="-122"/>
                <a:ea typeface="黑体" pitchFamily="49" charset="-122"/>
              </a:rPr>
              <a:t> 小结诗歌</a:t>
            </a:r>
            <a:endParaRPr lang="en-US" altLang="zh-CN" sz="5400" b="1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43011" name="TextBox 2"/>
          <p:cNvSpPr txBox="1">
            <a:spLocks noChangeArrowheads="1"/>
          </p:cNvSpPr>
          <p:nvPr/>
        </p:nvSpPr>
        <p:spPr bwMode="auto">
          <a:xfrm>
            <a:off x="1588" y="0"/>
            <a:ext cx="677862" cy="482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3200" b="1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五千年文化  三千年诗歌</a:t>
            </a:r>
          </a:p>
        </p:txBody>
      </p:sp>
    </p:spTree>
    <p:extLst>
      <p:ext uri="{BB962C8B-B14F-4D97-AF65-F5344CB8AC3E}">
        <p14:creationId xmlns:p14="http://schemas.microsoft.com/office/powerpoint/2010/main" val="3101128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395536" y="990600"/>
            <a:ext cx="8367464" cy="427809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r>
              <a:rPr lang="zh-CN" altLang="en-US" sz="3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这</a:t>
            </a:r>
            <a:r>
              <a:rPr lang="zh-CN" altLang="en-US" sz="32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两首</a:t>
            </a:r>
            <a:r>
              <a:rPr lang="zh-CN" altLang="en-US" sz="3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诗和许浑的</a:t>
            </a:r>
            <a:r>
              <a:rPr lang="en-US" altLang="zh-CN" sz="3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《</a:t>
            </a:r>
            <a:r>
              <a:rPr lang="zh-CN" altLang="en-US" sz="3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金陵怀古</a:t>
            </a:r>
            <a:r>
              <a:rPr lang="en-US" altLang="zh-CN" sz="3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》</a:t>
            </a:r>
            <a:r>
              <a:rPr lang="zh-CN" altLang="en-US" sz="3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同属怀古诗，但表达的主旨各有侧重，</a:t>
            </a:r>
            <a:r>
              <a:rPr lang="zh-CN" altLang="en-US" sz="3200" b="1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请结合尾联简要</a:t>
            </a:r>
            <a:r>
              <a:rPr lang="zh-CN" altLang="en-US" sz="3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分析。</a:t>
            </a:r>
            <a:endParaRPr lang="zh-CN" altLang="en-US" sz="3200" b="1" dirty="0">
              <a:solidFill>
                <a:srgbClr val="FF0000"/>
              </a:solidFill>
              <a:latin typeface="黑体" pitchFamily="49" charset="-122"/>
              <a:ea typeface="黑体" pitchFamily="49" charset="-122"/>
            </a:endParaRPr>
          </a:p>
          <a:p>
            <a:r>
              <a:rPr lang="zh-CN" altLang="en-US" sz="3200" b="1" dirty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</a:t>
            </a:r>
            <a:r>
              <a:rPr lang="zh-CN" altLang="en-US" sz="3200" b="1" dirty="0" smtClean="0">
                <a:solidFill>
                  <a:srgbClr val="FF0000"/>
                </a:solidFill>
                <a:latin typeface="黑体" pitchFamily="49" charset="-122"/>
                <a:ea typeface="黑体" pitchFamily="49" charset="-122"/>
              </a:rPr>
              <a:t>  </a:t>
            </a:r>
            <a:r>
              <a:rPr lang="zh-CN" altLang="en-US" sz="3200" b="1" dirty="0" smtClean="0">
                <a:latin typeface="黑体" pitchFamily="49" charset="-122"/>
                <a:ea typeface="黑体" pitchFamily="49" charset="-122"/>
              </a:rPr>
              <a:t>金陵怀古</a:t>
            </a:r>
            <a:r>
              <a:rPr lang="en-US" altLang="zh-CN" sz="3200" b="1" dirty="0">
                <a:latin typeface="黑体" pitchFamily="49" charset="-122"/>
                <a:ea typeface="黑体" pitchFamily="49" charset="-122"/>
              </a:rPr>
              <a:t> </a:t>
            </a:r>
            <a:r>
              <a:rPr lang="en-US" altLang="zh-CN" sz="3200" b="1" dirty="0" smtClean="0">
                <a:latin typeface="黑体" pitchFamily="49" charset="-122"/>
                <a:ea typeface="黑体" pitchFamily="49" charset="-122"/>
              </a:rPr>
              <a:t>      </a:t>
            </a:r>
            <a:r>
              <a:rPr lang="zh-CN" altLang="en-US" sz="3200" b="1" dirty="0" smtClean="0">
                <a:latin typeface="黑体" pitchFamily="49" charset="-122"/>
                <a:ea typeface="黑体" pitchFamily="49" charset="-122"/>
              </a:rPr>
              <a:t>许</a:t>
            </a:r>
            <a:r>
              <a:rPr lang="zh-CN" altLang="en-US" sz="3200" b="1" dirty="0">
                <a:latin typeface="黑体" pitchFamily="49" charset="-122"/>
                <a:ea typeface="黑体" pitchFamily="49" charset="-122"/>
              </a:rPr>
              <a:t>浑</a:t>
            </a:r>
          </a:p>
          <a:p>
            <a:r>
              <a:rPr lang="zh-CN" altLang="en-US" sz="3200" b="1" dirty="0">
                <a:latin typeface="黑体" pitchFamily="49" charset="-122"/>
                <a:ea typeface="黑体" pitchFamily="49" charset="-122"/>
              </a:rPr>
              <a:t>玉树歌残王</a:t>
            </a:r>
            <a:r>
              <a:rPr lang="zh-CN" altLang="en-US" sz="3200" b="1" dirty="0">
                <a:latin typeface="黑体" pitchFamily="49" charset="-122"/>
                <a:ea typeface="黑体" pitchFamily="49" charset="-122"/>
              </a:rPr>
              <a:t>气终，景阳兵合戍楼空。</a:t>
            </a:r>
            <a:br>
              <a:rPr lang="zh-CN" altLang="en-US" sz="3200" b="1" dirty="0">
                <a:latin typeface="黑体" pitchFamily="49" charset="-122"/>
                <a:ea typeface="黑体" pitchFamily="49" charset="-122"/>
              </a:rPr>
            </a:br>
            <a:r>
              <a:rPr lang="zh-CN" altLang="en-US" sz="3200" b="1" dirty="0">
                <a:latin typeface="黑体" pitchFamily="49" charset="-122"/>
                <a:ea typeface="黑体" pitchFamily="49" charset="-122"/>
              </a:rPr>
              <a:t>松楸远近千官冢，禾黍高低六代宫。</a:t>
            </a:r>
            <a:br>
              <a:rPr lang="zh-CN" altLang="en-US" sz="3200" b="1" dirty="0">
                <a:latin typeface="黑体" pitchFamily="49" charset="-122"/>
                <a:ea typeface="黑体" pitchFamily="49" charset="-122"/>
              </a:rPr>
            </a:br>
            <a:r>
              <a:rPr lang="zh-CN" altLang="en-US" sz="3200" b="1" dirty="0">
                <a:latin typeface="黑体" pitchFamily="49" charset="-122"/>
                <a:ea typeface="黑体" pitchFamily="49" charset="-122"/>
              </a:rPr>
              <a:t>石燕拂云晴亦雨，江豚吹浪夜还风。</a:t>
            </a:r>
            <a:br>
              <a:rPr lang="zh-CN" altLang="en-US" sz="3200" b="1" dirty="0">
                <a:latin typeface="黑体" pitchFamily="49" charset="-122"/>
                <a:ea typeface="黑体" pitchFamily="49" charset="-122"/>
              </a:rPr>
            </a:br>
            <a:r>
              <a:rPr lang="zh-CN" altLang="en-US" sz="3200" b="1" dirty="0">
                <a:latin typeface="黑体" pitchFamily="49" charset="-122"/>
                <a:ea typeface="黑体" pitchFamily="49" charset="-122"/>
              </a:rPr>
              <a:t>英雄一去豪华尽，惟有青山似洛中。</a:t>
            </a:r>
          </a:p>
          <a:p>
            <a:endParaRPr lang="en-US" altLang="zh-CN" sz="4800" b="1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116632"/>
            <a:ext cx="41299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黑体" pitchFamily="49" charset="-122"/>
                <a:ea typeface="黑体" pitchFamily="49" charset="-122"/>
              </a:rPr>
              <a:t>当 堂 反 馈</a:t>
            </a:r>
            <a:endParaRPr lang="zh-CN" altLang="en-US" sz="3200" b="1" dirty="0">
              <a:latin typeface="黑体" pitchFamily="49" charset="-122"/>
              <a:ea typeface="黑体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4109046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647825" y="3200400"/>
            <a:ext cx="63373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5400" b="1">
                <a:latin typeface="黑体" pitchFamily="49" charset="-122"/>
                <a:ea typeface="黑体" pitchFamily="49" charset="-122"/>
              </a:rPr>
              <a:t>一</a:t>
            </a:r>
            <a:r>
              <a:rPr lang="en-US" altLang="zh-CN" sz="5400" b="1">
                <a:latin typeface="黑体" pitchFamily="49" charset="-122"/>
                <a:ea typeface="黑体" pitchFamily="49" charset="-122"/>
              </a:rPr>
              <a:t>.</a:t>
            </a:r>
            <a:r>
              <a:rPr lang="zh-CN" altLang="en-US" sz="5400" b="1">
                <a:latin typeface="黑体" pitchFamily="49" charset="-122"/>
                <a:ea typeface="黑体" pitchFamily="49" charset="-122"/>
              </a:rPr>
              <a:t>作家背景介绍</a:t>
            </a:r>
          </a:p>
        </p:txBody>
      </p:sp>
      <p:sp>
        <p:nvSpPr>
          <p:cNvPr id="33795" name="TextBox 2"/>
          <p:cNvSpPr txBox="1">
            <a:spLocks noChangeArrowheads="1"/>
          </p:cNvSpPr>
          <p:nvPr/>
        </p:nvSpPr>
        <p:spPr bwMode="auto">
          <a:xfrm>
            <a:off x="1588" y="0"/>
            <a:ext cx="677862" cy="482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3200" b="1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五千年文化  三千年诗歌</a:t>
            </a:r>
          </a:p>
        </p:txBody>
      </p:sp>
      <p:sp>
        <p:nvSpPr>
          <p:cNvPr id="33796" name="TextBox 4"/>
          <p:cNvSpPr txBox="1">
            <a:spLocks noChangeArrowheads="1"/>
          </p:cNvSpPr>
          <p:nvPr/>
        </p:nvSpPr>
        <p:spPr bwMode="auto">
          <a:xfrm>
            <a:off x="1403350" y="404813"/>
            <a:ext cx="6826250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5400" b="1">
                <a:latin typeface="黑体" pitchFamily="49" charset="-122"/>
                <a:ea typeface="黑体" pitchFamily="49" charset="-122"/>
              </a:rPr>
              <a:t>咏怀古迹五首（其三）</a:t>
            </a:r>
            <a:endParaRPr lang="en-US" altLang="zh-CN" sz="5400" b="1">
              <a:latin typeface="黑体" pitchFamily="49" charset="-122"/>
              <a:ea typeface="黑体" pitchFamily="49" charset="-122"/>
            </a:endParaRPr>
          </a:p>
          <a:p>
            <a:pPr eaLnBrk="1" hangingPunct="1"/>
            <a:r>
              <a:rPr lang="en-US" altLang="zh-CN" sz="5400" b="1">
                <a:latin typeface="黑体" pitchFamily="49" charset="-122"/>
                <a:ea typeface="黑体" pitchFamily="49" charset="-122"/>
              </a:rPr>
              <a:t>              </a:t>
            </a:r>
            <a:r>
              <a:rPr lang="zh-CN" altLang="en-US" sz="5400" b="1">
                <a:latin typeface="黑体" pitchFamily="49" charset="-122"/>
                <a:ea typeface="黑体" pitchFamily="49" charset="-122"/>
              </a:rPr>
              <a:t>杜甫</a:t>
            </a:r>
          </a:p>
        </p:txBody>
      </p:sp>
    </p:spTree>
    <p:extLst>
      <p:ext uri="{BB962C8B-B14F-4D97-AF65-F5344CB8AC3E}">
        <p14:creationId xmlns:p14="http://schemas.microsoft.com/office/powerpoint/2010/main" val="3043424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Box 1"/>
          <p:cNvSpPr txBox="1">
            <a:spLocks noChangeArrowheads="1"/>
          </p:cNvSpPr>
          <p:nvPr/>
        </p:nvSpPr>
        <p:spPr bwMode="auto">
          <a:xfrm>
            <a:off x="1619250" y="1982788"/>
            <a:ext cx="496887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5400" b="1">
                <a:latin typeface="黑体" pitchFamily="49" charset="-122"/>
                <a:ea typeface="黑体" pitchFamily="49" charset="-122"/>
              </a:rPr>
              <a:t>二</a:t>
            </a:r>
            <a:r>
              <a:rPr lang="en-US" altLang="zh-CN" sz="5400" b="1">
                <a:latin typeface="黑体" pitchFamily="49" charset="-122"/>
                <a:ea typeface="黑体" pitchFamily="49" charset="-122"/>
              </a:rPr>
              <a:t>.</a:t>
            </a:r>
            <a:r>
              <a:rPr lang="zh-CN" altLang="en-US" sz="5400" b="1">
                <a:latin typeface="黑体" pitchFamily="49" charset="-122"/>
                <a:ea typeface="黑体" pitchFamily="49" charset="-122"/>
              </a:rPr>
              <a:t>还原诗歌</a:t>
            </a:r>
          </a:p>
        </p:txBody>
      </p:sp>
      <p:sp>
        <p:nvSpPr>
          <p:cNvPr id="34819" name="TextBox 2"/>
          <p:cNvSpPr txBox="1">
            <a:spLocks noChangeArrowheads="1"/>
          </p:cNvSpPr>
          <p:nvPr/>
        </p:nvSpPr>
        <p:spPr bwMode="auto">
          <a:xfrm>
            <a:off x="1588" y="0"/>
            <a:ext cx="677862" cy="482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3200" b="1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五千年文化  三千年诗歌</a:t>
            </a:r>
          </a:p>
        </p:txBody>
      </p:sp>
    </p:spTree>
    <p:extLst>
      <p:ext uri="{BB962C8B-B14F-4D97-AF65-F5344CB8AC3E}">
        <p14:creationId xmlns:p14="http://schemas.microsoft.com/office/powerpoint/2010/main" val="314890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298575" y="1268413"/>
            <a:ext cx="7200900" cy="258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5400" b="1">
                <a:latin typeface="黑体" pitchFamily="49" charset="-122"/>
                <a:ea typeface="黑体" pitchFamily="49" charset="-122"/>
              </a:rPr>
              <a:t>三</a:t>
            </a:r>
            <a:r>
              <a:rPr lang="en-US" altLang="zh-CN" sz="5400" b="1">
                <a:latin typeface="黑体" pitchFamily="49" charset="-122"/>
                <a:ea typeface="黑体" pitchFamily="49" charset="-122"/>
              </a:rPr>
              <a:t>.</a:t>
            </a:r>
            <a:r>
              <a:rPr lang="zh-CN" altLang="en-US" sz="5400" b="1">
                <a:latin typeface="黑体" pitchFamily="49" charset="-122"/>
                <a:ea typeface="黑体" pitchFamily="49" charset="-122"/>
              </a:rPr>
              <a:t> 诵读</a:t>
            </a:r>
            <a:endParaRPr lang="en-US" altLang="zh-CN" sz="5400" b="1">
              <a:latin typeface="黑体" pitchFamily="49" charset="-122"/>
              <a:ea typeface="黑体" pitchFamily="49" charset="-122"/>
            </a:endParaRPr>
          </a:p>
          <a:p>
            <a:pPr eaLnBrk="1" hangingPunct="1"/>
            <a:r>
              <a:rPr lang="en-US" altLang="zh-CN" sz="5400" b="1">
                <a:latin typeface="黑体" pitchFamily="49" charset="-122"/>
                <a:ea typeface="黑体" pitchFamily="49" charset="-122"/>
              </a:rPr>
              <a:t>1.</a:t>
            </a:r>
            <a:r>
              <a:rPr lang="zh-CN" altLang="en-US" sz="5400" b="1">
                <a:latin typeface="黑体" pitchFamily="49" charset="-122"/>
                <a:ea typeface="黑体" pitchFamily="49" charset="-122"/>
              </a:rPr>
              <a:t>主讲人有感情诵读</a:t>
            </a:r>
            <a:endParaRPr lang="en-US" altLang="zh-CN" sz="5400" b="1">
              <a:latin typeface="黑体" pitchFamily="49" charset="-122"/>
              <a:ea typeface="黑体" pitchFamily="49" charset="-122"/>
            </a:endParaRPr>
          </a:p>
          <a:p>
            <a:pPr eaLnBrk="1" hangingPunct="1"/>
            <a:r>
              <a:rPr lang="en-US" altLang="zh-CN" sz="5400" b="1">
                <a:latin typeface="黑体" pitchFamily="49" charset="-122"/>
                <a:ea typeface="黑体" pitchFamily="49" charset="-122"/>
              </a:rPr>
              <a:t>2.</a:t>
            </a:r>
            <a:r>
              <a:rPr lang="zh-CN" altLang="en-US" sz="5400" b="1">
                <a:latin typeface="黑体" pitchFamily="49" charset="-122"/>
                <a:ea typeface="黑体" pitchFamily="49" charset="-122"/>
              </a:rPr>
              <a:t>集体有感情诵读</a:t>
            </a:r>
            <a:endParaRPr lang="en-US" altLang="zh-CN" sz="5400" b="1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5843" name="TextBox 2"/>
          <p:cNvSpPr txBox="1">
            <a:spLocks noChangeArrowheads="1"/>
          </p:cNvSpPr>
          <p:nvPr/>
        </p:nvSpPr>
        <p:spPr bwMode="auto">
          <a:xfrm>
            <a:off x="1588" y="0"/>
            <a:ext cx="677862" cy="482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3200" b="1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五千年文化  三千年诗歌</a:t>
            </a:r>
          </a:p>
        </p:txBody>
      </p:sp>
    </p:spTree>
    <p:extLst>
      <p:ext uri="{BB962C8B-B14F-4D97-AF65-F5344CB8AC3E}">
        <p14:creationId xmlns:p14="http://schemas.microsoft.com/office/powerpoint/2010/main" val="176270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Box 1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1298575" y="1268413"/>
            <a:ext cx="72009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5400" b="1">
                <a:latin typeface="黑体" pitchFamily="49" charset="-122"/>
                <a:ea typeface="黑体" pitchFamily="49" charset="-122"/>
              </a:rPr>
              <a:t>四</a:t>
            </a:r>
            <a:r>
              <a:rPr lang="en-US" altLang="zh-CN" sz="5400" b="1">
                <a:latin typeface="黑体" pitchFamily="49" charset="-122"/>
                <a:ea typeface="黑体" pitchFamily="49" charset="-122"/>
              </a:rPr>
              <a:t>.</a:t>
            </a:r>
            <a:r>
              <a:rPr lang="zh-CN" altLang="en-US" sz="5400" b="1">
                <a:latin typeface="黑体" pitchFamily="49" charset="-122"/>
                <a:ea typeface="黑体" pitchFamily="49" charset="-122"/>
              </a:rPr>
              <a:t> 逐联赏析诗歌</a:t>
            </a:r>
            <a:endParaRPr lang="en-US" altLang="zh-CN" sz="5400" b="1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6867" name="TextBox 2"/>
          <p:cNvSpPr txBox="1">
            <a:spLocks noChangeArrowheads="1"/>
          </p:cNvSpPr>
          <p:nvPr/>
        </p:nvSpPr>
        <p:spPr bwMode="auto">
          <a:xfrm>
            <a:off x="1588" y="0"/>
            <a:ext cx="677862" cy="482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3200" b="1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五千年文化  三千年诗歌</a:t>
            </a:r>
          </a:p>
        </p:txBody>
      </p:sp>
    </p:spTree>
    <p:extLst>
      <p:ext uri="{BB962C8B-B14F-4D97-AF65-F5344CB8AC3E}">
        <p14:creationId xmlns:p14="http://schemas.microsoft.com/office/powerpoint/2010/main" val="4010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Box 1">
            <a:hlinkClick r:id="rId2" action="ppaction://hlinksldjump"/>
          </p:cNvPr>
          <p:cNvSpPr txBox="1">
            <a:spLocks noChangeArrowheads="1"/>
          </p:cNvSpPr>
          <p:nvPr/>
        </p:nvSpPr>
        <p:spPr bwMode="auto">
          <a:xfrm>
            <a:off x="1298575" y="1268413"/>
            <a:ext cx="72009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5400" b="1">
                <a:latin typeface="黑体" pitchFamily="49" charset="-122"/>
                <a:ea typeface="黑体" pitchFamily="49" charset="-122"/>
              </a:rPr>
              <a:t>五</a:t>
            </a:r>
            <a:r>
              <a:rPr lang="en-US" altLang="zh-CN" sz="5400" b="1">
                <a:latin typeface="黑体" pitchFamily="49" charset="-122"/>
                <a:ea typeface="黑体" pitchFamily="49" charset="-122"/>
              </a:rPr>
              <a:t>.</a:t>
            </a:r>
            <a:r>
              <a:rPr lang="zh-CN" altLang="en-US" sz="5400" b="1">
                <a:latin typeface="黑体" pitchFamily="49" charset="-122"/>
                <a:ea typeface="黑体" pitchFamily="49" charset="-122"/>
              </a:rPr>
              <a:t> 小结诗歌</a:t>
            </a:r>
            <a:endParaRPr lang="en-US" altLang="zh-CN" sz="5400" b="1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37891" name="TextBox 2"/>
          <p:cNvSpPr txBox="1">
            <a:spLocks noChangeArrowheads="1"/>
          </p:cNvSpPr>
          <p:nvPr/>
        </p:nvSpPr>
        <p:spPr bwMode="auto">
          <a:xfrm>
            <a:off x="1588" y="0"/>
            <a:ext cx="677862" cy="482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3200" b="1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五千年文化  三千年诗歌</a:t>
            </a:r>
          </a:p>
        </p:txBody>
      </p:sp>
    </p:spTree>
    <p:extLst>
      <p:ext uri="{BB962C8B-B14F-4D97-AF65-F5344CB8AC3E}">
        <p14:creationId xmlns:p14="http://schemas.microsoft.com/office/powerpoint/2010/main" val="1545753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403350" y="2873375"/>
            <a:ext cx="633730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5400" b="1">
                <a:latin typeface="黑体" pitchFamily="49" charset="-122"/>
                <a:ea typeface="黑体" pitchFamily="49" charset="-122"/>
              </a:rPr>
              <a:t>一</a:t>
            </a:r>
            <a:r>
              <a:rPr lang="en-US" altLang="zh-CN" sz="5400" b="1">
                <a:latin typeface="黑体" pitchFamily="49" charset="-122"/>
                <a:ea typeface="黑体" pitchFamily="49" charset="-122"/>
              </a:rPr>
              <a:t>.</a:t>
            </a:r>
            <a:r>
              <a:rPr lang="zh-CN" altLang="en-US" sz="5400" b="1">
                <a:latin typeface="黑体" pitchFamily="49" charset="-122"/>
                <a:ea typeface="黑体" pitchFamily="49" charset="-122"/>
              </a:rPr>
              <a:t>作家背景介绍</a:t>
            </a:r>
          </a:p>
        </p:txBody>
      </p:sp>
      <p:sp>
        <p:nvSpPr>
          <p:cNvPr id="38915" name="TextBox 2"/>
          <p:cNvSpPr txBox="1">
            <a:spLocks noChangeArrowheads="1"/>
          </p:cNvSpPr>
          <p:nvPr/>
        </p:nvSpPr>
        <p:spPr bwMode="auto">
          <a:xfrm>
            <a:off x="1588" y="0"/>
            <a:ext cx="677862" cy="482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3200" b="1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五千年文化  三千年诗歌</a:t>
            </a:r>
          </a:p>
        </p:txBody>
      </p:sp>
      <p:sp>
        <p:nvSpPr>
          <p:cNvPr id="38916" name="TextBox 4"/>
          <p:cNvSpPr txBox="1">
            <a:spLocks noChangeArrowheads="1"/>
          </p:cNvSpPr>
          <p:nvPr/>
        </p:nvSpPr>
        <p:spPr bwMode="auto">
          <a:xfrm>
            <a:off x="1219200" y="1320800"/>
            <a:ext cx="7054850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5400" b="1">
                <a:latin typeface="黑体" pitchFamily="49" charset="-122"/>
                <a:ea typeface="黑体" pitchFamily="49" charset="-122"/>
              </a:rPr>
              <a:t>西塞山怀古   刘禹锡</a:t>
            </a:r>
          </a:p>
        </p:txBody>
      </p:sp>
    </p:spTree>
    <p:extLst>
      <p:ext uri="{BB962C8B-B14F-4D97-AF65-F5344CB8AC3E}">
        <p14:creationId xmlns:p14="http://schemas.microsoft.com/office/powerpoint/2010/main" val="61281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Box 1"/>
          <p:cNvSpPr txBox="1">
            <a:spLocks noChangeArrowheads="1"/>
          </p:cNvSpPr>
          <p:nvPr/>
        </p:nvSpPr>
        <p:spPr bwMode="auto">
          <a:xfrm>
            <a:off x="1619250" y="1982788"/>
            <a:ext cx="496887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5400" b="1">
                <a:latin typeface="黑体" pitchFamily="49" charset="-122"/>
                <a:ea typeface="黑体" pitchFamily="49" charset="-122"/>
              </a:rPr>
              <a:t>二</a:t>
            </a:r>
            <a:r>
              <a:rPr lang="en-US" altLang="zh-CN" sz="5400" b="1">
                <a:latin typeface="黑体" pitchFamily="49" charset="-122"/>
                <a:ea typeface="黑体" pitchFamily="49" charset="-122"/>
              </a:rPr>
              <a:t>.</a:t>
            </a:r>
            <a:r>
              <a:rPr lang="zh-CN" altLang="en-US" sz="5400" b="1">
                <a:latin typeface="黑体" pitchFamily="49" charset="-122"/>
                <a:ea typeface="黑体" pitchFamily="49" charset="-122"/>
              </a:rPr>
              <a:t>还原诗歌</a:t>
            </a:r>
          </a:p>
        </p:txBody>
      </p:sp>
      <p:sp>
        <p:nvSpPr>
          <p:cNvPr id="39939" name="TextBox 2"/>
          <p:cNvSpPr txBox="1">
            <a:spLocks noChangeArrowheads="1"/>
          </p:cNvSpPr>
          <p:nvPr/>
        </p:nvSpPr>
        <p:spPr bwMode="auto">
          <a:xfrm>
            <a:off x="1588" y="0"/>
            <a:ext cx="677862" cy="482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3200" b="1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五千年文化  三千年诗歌</a:t>
            </a:r>
          </a:p>
        </p:txBody>
      </p:sp>
    </p:spTree>
    <p:extLst>
      <p:ext uri="{BB962C8B-B14F-4D97-AF65-F5344CB8AC3E}">
        <p14:creationId xmlns:p14="http://schemas.microsoft.com/office/powerpoint/2010/main" val="103565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1298575" y="1268413"/>
            <a:ext cx="7200900" cy="258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5400" b="1">
                <a:latin typeface="黑体" pitchFamily="49" charset="-122"/>
                <a:ea typeface="黑体" pitchFamily="49" charset="-122"/>
              </a:rPr>
              <a:t>三</a:t>
            </a:r>
            <a:r>
              <a:rPr lang="en-US" altLang="zh-CN" sz="5400" b="1">
                <a:latin typeface="黑体" pitchFamily="49" charset="-122"/>
                <a:ea typeface="黑体" pitchFamily="49" charset="-122"/>
              </a:rPr>
              <a:t>.</a:t>
            </a:r>
            <a:r>
              <a:rPr lang="zh-CN" altLang="en-US" sz="5400" b="1">
                <a:latin typeface="黑体" pitchFamily="49" charset="-122"/>
                <a:ea typeface="黑体" pitchFamily="49" charset="-122"/>
              </a:rPr>
              <a:t> 诵读</a:t>
            </a:r>
            <a:endParaRPr lang="en-US" altLang="zh-CN" sz="5400" b="1">
              <a:latin typeface="黑体" pitchFamily="49" charset="-122"/>
              <a:ea typeface="黑体" pitchFamily="49" charset="-122"/>
            </a:endParaRPr>
          </a:p>
          <a:p>
            <a:pPr eaLnBrk="1" hangingPunct="1"/>
            <a:r>
              <a:rPr lang="en-US" altLang="zh-CN" sz="5400" b="1">
                <a:latin typeface="黑体" pitchFamily="49" charset="-122"/>
                <a:ea typeface="黑体" pitchFamily="49" charset="-122"/>
              </a:rPr>
              <a:t>1.</a:t>
            </a:r>
            <a:r>
              <a:rPr lang="zh-CN" altLang="en-US" sz="5400" b="1">
                <a:latin typeface="黑体" pitchFamily="49" charset="-122"/>
                <a:ea typeface="黑体" pitchFamily="49" charset="-122"/>
              </a:rPr>
              <a:t>主讲人有感情诵读</a:t>
            </a:r>
            <a:endParaRPr lang="en-US" altLang="zh-CN" sz="5400" b="1">
              <a:latin typeface="黑体" pitchFamily="49" charset="-122"/>
              <a:ea typeface="黑体" pitchFamily="49" charset="-122"/>
            </a:endParaRPr>
          </a:p>
          <a:p>
            <a:pPr eaLnBrk="1" hangingPunct="1"/>
            <a:r>
              <a:rPr lang="en-US" altLang="zh-CN" sz="5400" b="1">
                <a:latin typeface="黑体" pitchFamily="49" charset="-122"/>
                <a:ea typeface="黑体" pitchFamily="49" charset="-122"/>
              </a:rPr>
              <a:t>2.</a:t>
            </a:r>
            <a:r>
              <a:rPr lang="zh-CN" altLang="en-US" sz="5400" b="1">
                <a:latin typeface="黑体" pitchFamily="49" charset="-122"/>
                <a:ea typeface="黑体" pitchFamily="49" charset="-122"/>
              </a:rPr>
              <a:t>集体有感情诵读</a:t>
            </a:r>
            <a:endParaRPr lang="en-US" altLang="zh-CN" sz="5400" b="1"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40963" name="TextBox 2"/>
          <p:cNvSpPr txBox="1">
            <a:spLocks noChangeArrowheads="1"/>
          </p:cNvSpPr>
          <p:nvPr/>
        </p:nvSpPr>
        <p:spPr bwMode="auto">
          <a:xfrm>
            <a:off x="1588" y="0"/>
            <a:ext cx="677862" cy="4824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itchFamily="34" charset="0"/>
              <a:defRPr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9pPr>
          </a:lstStyle>
          <a:p>
            <a:pPr eaLnBrk="1" hangingPunct="1"/>
            <a:r>
              <a:rPr lang="zh-CN" altLang="en-US" sz="3200" b="1">
                <a:solidFill>
                  <a:srgbClr val="0000FF"/>
                </a:solidFill>
                <a:latin typeface="黑体" pitchFamily="49" charset="-122"/>
                <a:ea typeface="黑体" pitchFamily="49" charset="-122"/>
              </a:rPr>
              <a:t>五千年文化  三千年诗歌</a:t>
            </a:r>
          </a:p>
        </p:txBody>
      </p:sp>
    </p:spTree>
    <p:extLst>
      <p:ext uri="{BB962C8B-B14F-4D97-AF65-F5344CB8AC3E}">
        <p14:creationId xmlns:p14="http://schemas.microsoft.com/office/powerpoint/2010/main" val="2883571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198</Words>
  <Application>Microsoft Office PowerPoint</Application>
  <PresentationFormat>全屏显示(4:3)</PresentationFormat>
  <Paragraphs>35</Paragraphs>
  <Slides>12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3" baseType="lpstr"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张秀</dc:creator>
  <cp:lastModifiedBy>张秀</cp:lastModifiedBy>
  <cp:revision>2</cp:revision>
  <dcterms:created xsi:type="dcterms:W3CDTF">2019-05-28T23:25:51Z</dcterms:created>
  <dcterms:modified xsi:type="dcterms:W3CDTF">2019-05-29T02:40:50Z</dcterms:modified>
</cp:coreProperties>
</file>