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63" r:id="rId2"/>
    <p:sldId id="256" r:id="rId3"/>
    <p:sldId id="264" r:id="rId4"/>
    <p:sldId id="265" r:id="rId5"/>
    <p:sldId id="272" r:id="rId6"/>
    <p:sldId id="273" r:id="rId7"/>
    <p:sldId id="274" r:id="rId8"/>
    <p:sldId id="266" r:id="rId9"/>
    <p:sldId id="267" r:id="rId10"/>
    <p:sldId id="268" r:id="rId11"/>
    <p:sldId id="269" r:id="rId12"/>
    <p:sldId id="270" r:id="rId13"/>
    <p:sldId id="271" r:id="rId14"/>
    <p:sldId id="259" r:id="rId15"/>
    <p:sldId id="260" r:id="rId16"/>
    <p:sldId id="262" r:id="rId17"/>
    <p:sldId id="285" r:id="rId18"/>
    <p:sldId id="261" r:id="rId19"/>
    <p:sldId id="286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DD213-D74D-402C-B869-14EFC8B870A2}" type="datetimeFigureOut">
              <a:rPr lang="zh-CN" altLang="en-US" smtClean="0"/>
              <a:t>2019/5/13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27DC2-A018-4874-9047-DA013FB7C83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27DC2-A018-4874-9047-DA013FB7C831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A4E96-DD29-4F31-A2DC-0420ADF54CCE}" type="datetimeFigureOut">
              <a:rPr lang="zh-CN" altLang="en-US" smtClean="0"/>
              <a:pPr/>
              <a:t>2019/5/13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B5864-B8CC-41B4-9866-676AF9B0C64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竖排标题 3"/>
          <p:cNvSpPr>
            <a:spLocks noGrp="1"/>
          </p:cNvSpPr>
          <p:nvPr>
            <p:ph type="title" orient="vert"/>
          </p:nvPr>
        </p:nvSpPr>
        <p:spPr>
          <a:xfrm>
            <a:off x="6629400" y="274955"/>
            <a:ext cx="2354580" cy="6871335"/>
          </a:xfrm>
        </p:spPr>
        <p:txBody>
          <a:bodyPr/>
          <a:lstStyle/>
          <a:p>
            <a:r>
              <a:rPr lang="en-US" altLang="zh-CN" b="1" dirty="0">
                <a:solidFill>
                  <a:srgbClr val="C00000"/>
                </a:solidFill>
                <a:latin typeface="经典行楷简" panose="02010609000101010101" charset="-122"/>
                <a:ea typeface="经典行楷简" panose="02010609000101010101" charset="-122"/>
                <a:cs typeface="经典行楷简" panose="02010609000101010101" charset="-122"/>
              </a:rPr>
              <a:t>&lt;</a:t>
            </a:r>
            <a:r>
              <a:rPr lang="zh-CN" altLang="en-US" b="1" dirty="0">
                <a:solidFill>
                  <a:srgbClr val="C00000"/>
                </a:solidFill>
                <a:latin typeface="经典行楷简" panose="02010609000101010101" charset="-122"/>
                <a:ea typeface="经典行楷简" panose="02010609000101010101" charset="-122"/>
                <a:cs typeface="经典行楷简" panose="02010609000101010101" charset="-122"/>
              </a:rPr>
              <a:t>论</a:t>
            </a:r>
            <a:r>
              <a:rPr lang="zh-CN" altLang="en-US" b="1" dirty="0" smtClean="0">
                <a:solidFill>
                  <a:srgbClr val="C00000"/>
                </a:solidFill>
                <a:latin typeface="经典行楷简" panose="02010609000101010101" charset="-122"/>
                <a:ea typeface="经典行楷简" panose="02010609000101010101" charset="-122"/>
                <a:cs typeface="经典行楷简" panose="02010609000101010101" charset="-122"/>
              </a:rPr>
              <a:t>语</a:t>
            </a:r>
            <a:r>
              <a:rPr lang="en-US" altLang="zh-CN" b="1" dirty="0" smtClean="0">
                <a:solidFill>
                  <a:srgbClr val="C00000"/>
                </a:solidFill>
                <a:latin typeface="经典行楷简" panose="02010609000101010101" charset="-122"/>
                <a:ea typeface="经典行楷简" panose="02010609000101010101" charset="-122"/>
                <a:cs typeface="经典行楷简" panose="02010609000101010101" charset="-122"/>
              </a:rPr>
              <a:t>·</a:t>
            </a:r>
            <a:r>
              <a:rPr lang="zh-CN" altLang="en-US" b="1" dirty="0" smtClean="0">
                <a:solidFill>
                  <a:srgbClr val="C00000"/>
                </a:solidFill>
                <a:latin typeface="经典行楷简" panose="02010609000101010101" charset="-122"/>
                <a:ea typeface="经典行楷简" panose="02010609000101010101" charset="-122"/>
                <a:cs typeface="经典行楷简" panose="02010609000101010101" charset="-122"/>
              </a:rPr>
              <a:t>阳货</a:t>
            </a:r>
            <a:r>
              <a:rPr lang="en-US" altLang="zh-CN" b="1" dirty="0" smtClean="0">
                <a:solidFill>
                  <a:srgbClr val="C00000"/>
                </a:solidFill>
                <a:latin typeface="经典行楷简" panose="02010609000101010101" charset="-122"/>
                <a:ea typeface="经典行楷简" panose="02010609000101010101" charset="-122"/>
                <a:cs typeface="经典行楷简" panose="02010609000101010101" charset="-122"/>
              </a:rPr>
              <a:t>&gt;</a:t>
            </a:r>
          </a:p>
        </p:txBody>
      </p:sp>
      <p:sp>
        <p:nvSpPr>
          <p:cNvPr id="5" name="竖排文字占位符 4"/>
          <p:cNvSpPr>
            <a:spLocks noGrp="1"/>
          </p:cNvSpPr>
          <p:nvPr>
            <p:ph type="body" orient="vert" idx="1"/>
          </p:nvPr>
        </p:nvSpPr>
        <p:spPr>
          <a:xfrm>
            <a:off x="-397510" y="1164590"/>
            <a:ext cx="7129145" cy="4608195"/>
          </a:xfrm>
        </p:spPr>
        <p:txBody>
          <a:bodyPr>
            <a:normAutofit/>
          </a:bodyPr>
          <a:lstStyle/>
          <a:p>
            <a:r>
              <a:rPr lang="zh-CN" altLang="en-US" sz="4000" b="1" dirty="0" smtClean="0"/>
              <a:t>子曰：‘小子，何莫学夫</a:t>
            </a:r>
            <a:r>
              <a:rPr lang="en-US" altLang="zh-CN" sz="4000" b="1" dirty="0" smtClean="0"/>
              <a:t>《</a:t>
            </a:r>
            <a:r>
              <a:rPr lang="zh-CN" altLang="en-US" sz="4000" b="1" dirty="0" smtClean="0"/>
              <a:t>诗</a:t>
            </a:r>
            <a:r>
              <a:rPr lang="en-US" altLang="zh-CN" sz="4000" b="1" dirty="0" smtClean="0"/>
              <a:t>》</a:t>
            </a:r>
            <a:r>
              <a:rPr lang="zh-CN" altLang="en-US" sz="4000" b="1" dirty="0" smtClean="0"/>
              <a:t>？</a:t>
            </a:r>
            <a:r>
              <a:rPr lang="en-US" altLang="zh-CN" sz="4000" b="1" dirty="0" smtClean="0"/>
              <a:t>《</a:t>
            </a:r>
            <a:r>
              <a:rPr lang="zh-CN" altLang="en-US" sz="4000" b="1" dirty="0" smtClean="0"/>
              <a:t>诗</a:t>
            </a:r>
            <a:r>
              <a:rPr lang="en-US" altLang="zh-CN" sz="4000" b="1" dirty="0" smtClean="0"/>
              <a:t>》</a:t>
            </a:r>
            <a:r>
              <a:rPr lang="zh-CN" altLang="en-US" sz="4000" b="1" dirty="0" smtClean="0"/>
              <a:t>可以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兴</a:t>
            </a:r>
            <a:r>
              <a:rPr lang="zh-CN" altLang="en-US" sz="4000" b="1" dirty="0" smtClean="0"/>
              <a:t>，可以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观</a:t>
            </a:r>
            <a:r>
              <a:rPr lang="zh-CN" altLang="en-US" sz="4000" b="1" dirty="0" smtClean="0"/>
              <a:t>，可以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群</a:t>
            </a:r>
            <a:r>
              <a:rPr lang="zh-CN" altLang="en-US" sz="4000" b="1" dirty="0" smtClean="0"/>
              <a:t>，可以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怨</a:t>
            </a:r>
            <a:r>
              <a:rPr lang="zh-CN" altLang="en-US" sz="4000" b="1" dirty="0" smtClean="0"/>
              <a:t>；迩之事父，远之事君；多识于鸟兽草木之名。</a:t>
            </a:r>
            <a:endParaRPr lang="zh-CN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116013" y="1700213"/>
            <a:ext cx="184150" cy="579437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3200">
              <a:latin typeface="Times New Roman" panose="02020603050405020304" pitchFamily="18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68313" y="1916113"/>
            <a:ext cx="8312150" cy="155416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</a:rPr>
              <a:t>        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桑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之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未落，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其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叶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沃若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。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于嗟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鸠兮，无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食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桑</a:t>
            </a:r>
          </a:p>
          <a:p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葚；于嗟女兮，无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与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士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耽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。士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之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耽兮，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犹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可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说</a:t>
            </a:r>
          </a:p>
          <a:p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也；女之耽兮，不可说也。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179388" y="692150"/>
            <a:ext cx="4897437" cy="865188"/>
          </a:xfrm>
          <a:prstGeom prst="wedgeRectCallout">
            <a:avLst>
              <a:gd name="adj1" fmla="val 39625"/>
              <a:gd name="adj2" fmla="val 103028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润泽的样子，比喻女子年轻貌美。若，形容词词尾，相当于</a:t>
            </a:r>
            <a:r>
              <a:rPr lang="zh-CN" altLang="en-US" sz="2400">
                <a:latin typeface="Arial" panose="020B0604020202020204"/>
              </a:rPr>
              <a:t>“</a:t>
            </a:r>
            <a:r>
              <a:rPr lang="zh-CN" altLang="en-US" sz="2400">
                <a:latin typeface="Times New Roman" panose="02020603050405020304" pitchFamily="18" charset="0"/>
              </a:rPr>
              <a:t>然</a:t>
            </a:r>
            <a:r>
              <a:rPr lang="zh-CN" altLang="en-US" sz="2400">
                <a:latin typeface="Arial" panose="020B0604020202020204"/>
              </a:rPr>
              <a:t>”</a:t>
            </a:r>
            <a:r>
              <a:rPr lang="zh-CN" altLang="en-US" sz="2400">
                <a:latin typeface="Times New Roman" panose="02020603050405020304" pitchFamily="18" charset="0"/>
              </a:rPr>
              <a:t>。</a:t>
            </a:r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5651500" y="765175"/>
            <a:ext cx="2663825" cy="825500"/>
          </a:xfrm>
          <a:prstGeom prst="wedgeRectCallout">
            <a:avLst>
              <a:gd name="adj1" fmla="val -37009"/>
              <a:gd name="adj2" fmla="val 99616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xūjiē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），感叹词。于，通“吁”。</a:t>
            </a:r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900113" y="3284538"/>
            <a:ext cx="3938587" cy="504825"/>
          </a:xfrm>
          <a:prstGeom prst="wedgeRectCallout">
            <a:avLst>
              <a:gd name="adj1" fmla="val 48870"/>
              <a:gd name="adj2" fmla="val -135222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（ｄ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ｎ），迷恋，沉溺。</a:t>
            </a:r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5724525" y="3284538"/>
            <a:ext cx="2425700" cy="431800"/>
          </a:xfrm>
          <a:prstGeom prst="wedgeRectCallout">
            <a:avLst>
              <a:gd name="adj1" fmla="val 61389"/>
              <a:gd name="adj2" fmla="val -152940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通</a:t>
            </a:r>
            <a:r>
              <a:rPr lang="zh-CN" altLang="en-US" sz="2400">
                <a:latin typeface="Arial" panose="020B0604020202020204"/>
              </a:rPr>
              <a:t>“</a:t>
            </a:r>
            <a:r>
              <a:rPr lang="zh-CN" altLang="en-US" sz="2400">
                <a:latin typeface="Times New Roman" panose="02020603050405020304" pitchFamily="18" charset="0"/>
              </a:rPr>
              <a:t>脱</a:t>
            </a:r>
            <a:r>
              <a:rPr lang="zh-CN" altLang="en-US" sz="2400">
                <a:latin typeface="Arial" panose="020B0604020202020204"/>
              </a:rPr>
              <a:t>”</a:t>
            </a:r>
            <a:r>
              <a:rPr lang="zh-CN" altLang="en-US" sz="2400">
                <a:latin typeface="Times New Roman" panose="02020603050405020304" pitchFamily="18" charset="0"/>
              </a:rPr>
              <a:t>，解脱。</a:t>
            </a:r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1835150" y="1700213"/>
            <a:ext cx="288925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3492500" y="1700213"/>
            <a:ext cx="288925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7956550" y="1700213"/>
            <a:ext cx="288925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179388" y="620713"/>
            <a:ext cx="3132137" cy="119697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</a:rPr>
              <a:t>    </a:t>
            </a:r>
            <a:r>
              <a:rPr lang="zh-CN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用法同</a:t>
            </a:r>
            <a:r>
              <a:rPr lang="zh-CN" altLang="en-US" sz="2400" dirty="0">
                <a:solidFill>
                  <a:srgbClr val="0000CC"/>
                </a:solidFill>
                <a:latin typeface="Arial" panose="020B0604020202020204"/>
              </a:rPr>
              <a:t>“</a:t>
            </a:r>
            <a:r>
              <a:rPr lang="zh-CN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氓之蚩蚩</a:t>
            </a:r>
            <a:r>
              <a:rPr lang="zh-CN" altLang="en-US" sz="2400" dirty="0">
                <a:solidFill>
                  <a:srgbClr val="0000CC"/>
                </a:solidFill>
                <a:latin typeface="Arial" panose="020B0604020202020204"/>
              </a:rPr>
              <a:t>”</a:t>
            </a:r>
            <a:r>
              <a:rPr lang="zh-CN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的</a:t>
            </a:r>
            <a:r>
              <a:rPr lang="zh-CN" altLang="en-US" sz="2400" dirty="0">
                <a:solidFill>
                  <a:srgbClr val="0000CC"/>
                </a:solidFill>
                <a:latin typeface="Arial" panose="020B0604020202020204"/>
              </a:rPr>
              <a:t>“</a:t>
            </a:r>
            <a:r>
              <a:rPr lang="zh-CN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之</a:t>
            </a:r>
            <a:r>
              <a:rPr lang="zh-CN" altLang="en-US" sz="2400" dirty="0">
                <a:solidFill>
                  <a:srgbClr val="0000CC"/>
                </a:solidFill>
                <a:latin typeface="Arial" panose="020B0604020202020204"/>
              </a:rPr>
              <a:t>”</a:t>
            </a:r>
            <a:r>
              <a:rPr lang="zh-CN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。是放在主</a:t>
            </a:r>
            <a:r>
              <a:rPr lang="zh-CN" altLang="en-US" sz="240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谓之</a:t>
            </a:r>
            <a:r>
              <a:rPr lang="zh-CN" altLang="en-US" sz="2400" dirty="0">
                <a:solidFill>
                  <a:srgbClr val="0000CC"/>
                </a:solidFill>
                <a:latin typeface="Times New Roman" panose="02020603050405020304" pitchFamily="18" charset="0"/>
              </a:rPr>
              <a:t>间的结构助词。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3348038" y="857250"/>
            <a:ext cx="1717675" cy="831850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>
                <a:solidFill>
                  <a:srgbClr val="0000CC"/>
                </a:solidFill>
                <a:latin typeface="Times New Roman" panose="02020603050405020304" pitchFamily="18" charset="0"/>
              </a:rPr>
              <a:t>    </a:t>
            </a:r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物主代</a:t>
            </a:r>
          </a:p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词，它的。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5076825" y="260350"/>
            <a:ext cx="3862388" cy="1562100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0000CC"/>
                </a:solidFill>
                <a:latin typeface="Times New Roman" panose="02020603050405020304" pitchFamily="18" charset="0"/>
              </a:rPr>
              <a:t>    </a:t>
            </a:r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动词，吃。它还可表</a:t>
            </a:r>
            <a:r>
              <a:rPr lang="zh-CN" altLang="en-US" sz="2400">
                <a:solidFill>
                  <a:srgbClr val="0000CC"/>
                </a:solidFill>
                <a:latin typeface="Arial" panose="020B0604020202020204"/>
              </a:rPr>
              <a:t>“</a:t>
            </a:r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吃的东西，粮食</a:t>
            </a:r>
            <a:r>
              <a:rPr lang="zh-CN" altLang="en-US" sz="2400">
                <a:solidFill>
                  <a:srgbClr val="0000CC"/>
                </a:solidFill>
                <a:latin typeface="Arial" panose="020B0604020202020204"/>
              </a:rPr>
              <a:t>”</a:t>
            </a:r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意。另外当它读作ｓ</a:t>
            </a:r>
            <a:r>
              <a:rPr lang="en-US" altLang="zh-CN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时，意为“供养，给</a:t>
            </a:r>
            <a:r>
              <a:rPr lang="en-US" altLang="zh-CN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吃”。</a:t>
            </a:r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 rot="2957349">
            <a:off x="3313113" y="2598737"/>
            <a:ext cx="160338" cy="1204913"/>
          </a:xfrm>
          <a:prstGeom prst="downArrow">
            <a:avLst>
              <a:gd name="adj1" fmla="val 50000"/>
              <a:gd name="adj2" fmla="val 187871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971550" y="3429000"/>
            <a:ext cx="29368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连词，和，跟，同。</a:t>
            </a:r>
          </a:p>
        </p:txBody>
      </p:sp>
      <p:sp>
        <p:nvSpPr>
          <p:cNvPr id="38928" name="AutoShape 16"/>
          <p:cNvSpPr>
            <a:spLocks noChangeArrowheads="1"/>
          </p:cNvSpPr>
          <p:nvPr/>
        </p:nvSpPr>
        <p:spPr bwMode="auto">
          <a:xfrm>
            <a:off x="5940425" y="2924175"/>
            <a:ext cx="215900" cy="433388"/>
          </a:xfrm>
          <a:prstGeom prst="downArrow">
            <a:avLst>
              <a:gd name="adj1" fmla="val 50000"/>
              <a:gd name="adj2" fmla="val 50184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29" name="AutoShape 17"/>
          <p:cNvSpPr>
            <a:spLocks noChangeArrowheads="1"/>
          </p:cNvSpPr>
          <p:nvPr/>
        </p:nvSpPr>
        <p:spPr bwMode="auto">
          <a:xfrm>
            <a:off x="7596188" y="2924175"/>
            <a:ext cx="215900" cy="433388"/>
          </a:xfrm>
          <a:prstGeom prst="downArrow">
            <a:avLst>
              <a:gd name="adj1" fmla="val 50000"/>
              <a:gd name="adj2" fmla="val 50184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4211638" y="3429000"/>
            <a:ext cx="28352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用法同</a:t>
            </a:r>
            <a:r>
              <a:rPr lang="zh-CN" altLang="en-US" sz="2400">
                <a:solidFill>
                  <a:srgbClr val="0000CC"/>
                </a:solidFill>
                <a:latin typeface="Arial" panose="020B0604020202020204"/>
              </a:rPr>
              <a:t>“</a:t>
            </a:r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桑之未落</a:t>
            </a:r>
            <a:r>
              <a:rPr lang="zh-CN" altLang="en-US" sz="2400">
                <a:solidFill>
                  <a:srgbClr val="0000CC"/>
                </a:solidFill>
                <a:latin typeface="Arial" panose="020B0604020202020204"/>
              </a:rPr>
              <a:t>”</a:t>
            </a:r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。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7426325" y="3429000"/>
            <a:ext cx="17176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尚且，还。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827088" y="4508500"/>
            <a:ext cx="7499350" cy="15525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latin typeface="Times New Roman" panose="02020603050405020304" pitchFamily="18" charset="0"/>
              </a:rPr>
              <a:t>译文：桑树没有凋落的时候，它的叶子很润泽。唉呀斑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鸠啊，不要贪吃桑葚；唉呀姑娘啊，不要对男子迷恋。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男子迷恋爱情，还可以解脱；女子迷恋爱情，是不可解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脱的。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 animBg="1"/>
      <p:bldP spid="38917" grpId="0" animBg="1"/>
      <p:bldP spid="38918" grpId="0" animBg="1"/>
      <p:bldP spid="38919" grpId="0" animBg="1"/>
      <p:bldP spid="38920" grpId="0" animBg="1"/>
      <p:bldP spid="38921" grpId="0" animBg="1"/>
      <p:bldP spid="38922" grpId="0" animBg="1"/>
      <p:bldP spid="38923" grpId="0" animBg="1"/>
      <p:bldP spid="38924" grpId="0" animBg="1"/>
      <p:bldP spid="38925" grpId="0" animBg="1"/>
      <p:bldP spid="38926" grpId="0" animBg="1"/>
      <p:bldP spid="38927" grpId="0" animBg="1"/>
      <p:bldP spid="38928" grpId="0" animBg="1"/>
      <p:bldP spid="38929" grpId="0" animBg="1"/>
      <p:bldP spid="38930" grpId="0" animBg="1"/>
      <p:bldP spid="38931" grpId="0" animBg="1"/>
      <p:bldP spid="389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68313" y="1844675"/>
            <a:ext cx="8312150" cy="155416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</a:rPr>
              <a:t>        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桑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之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落矣，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其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黄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而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陨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。自我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徂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尔，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三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岁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食</a:t>
            </a:r>
          </a:p>
          <a:p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贫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。淇水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汤汤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，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渐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车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帏裳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。女也不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爽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，士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贰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其</a:t>
            </a:r>
          </a:p>
          <a:p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行。士也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罔极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，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二三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其德。</a:t>
            </a:r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179388" y="836613"/>
            <a:ext cx="5472112" cy="863600"/>
          </a:xfrm>
          <a:prstGeom prst="wedgeRectCallout">
            <a:avLst>
              <a:gd name="adj1" fmla="val 34713"/>
              <a:gd name="adj2" fmla="val 86579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en-US" altLang="zh-CN" sz="2400">
                <a:latin typeface="Times New Roman" panose="02020603050405020304" pitchFamily="18" charset="0"/>
              </a:rPr>
              <a:t>        (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400">
                <a:latin typeface="Times New Roman" panose="02020603050405020304" pitchFamily="18" charset="0"/>
              </a:rPr>
              <a:t>ǔn),</a:t>
            </a:r>
            <a:r>
              <a:rPr lang="zh-CN" altLang="en-US" sz="2400">
                <a:latin typeface="Times New Roman" panose="02020603050405020304" pitchFamily="18" charset="0"/>
              </a:rPr>
              <a:t>坠落，掉下。这里用黄叶落下比喻女子年老色衰。</a:t>
            </a: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6443663" y="908050"/>
            <a:ext cx="1512887" cy="609600"/>
          </a:xfrm>
          <a:prstGeom prst="wedgeRectCallout">
            <a:avLst>
              <a:gd name="adj1" fmla="val -46958"/>
              <a:gd name="adj2" fmla="val 129167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到，往。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2555875" y="620713"/>
            <a:ext cx="3529013" cy="936625"/>
          </a:xfrm>
          <a:prstGeom prst="wedgeRectCallout">
            <a:avLst>
              <a:gd name="adj1" fmla="val -49102"/>
              <a:gd name="adj2" fmla="val 151866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（ｓｈ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ｎｇｓｈ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ｎｇ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水势很大的样子。</a:t>
            </a: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3348038" y="3573463"/>
            <a:ext cx="2663825" cy="431800"/>
          </a:xfrm>
          <a:prstGeom prst="wedgeRectCallout">
            <a:avLst>
              <a:gd name="adj1" fmla="val -39690"/>
              <a:gd name="adj2" fmla="val -227574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jiān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），浸湿。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3419475" y="3573463"/>
            <a:ext cx="2663825" cy="609600"/>
          </a:xfrm>
          <a:prstGeom prst="wedgeRectCallout">
            <a:avLst>
              <a:gd name="adj1" fmla="val -8167"/>
              <a:gd name="adj2" fmla="val -156509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围着车子的布幔。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5867400" y="3429000"/>
            <a:ext cx="2808288" cy="865188"/>
          </a:xfrm>
          <a:prstGeom prst="wedgeRectCallout">
            <a:avLst>
              <a:gd name="adj1" fmla="val -15009"/>
              <a:gd name="adj2" fmla="val -127431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差错，这里指爱情不专一。</a:t>
            </a: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250825" y="3500438"/>
            <a:ext cx="1800225" cy="609600"/>
          </a:xfrm>
          <a:prstGeom prst="wedgeRectCallout">
            <a:avLst>
              <a:gd name="adj1" fmla="val 69491"/>
              <a:gd name="adj2" fmla="val -94532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无，没有。</a:t>
            </a:r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2124075" y="3573463"/>
            <a:ext cx="1274763" cy="609600"/>
          </a:xfrm>
          <a:prstGeom prst="wedgeRectCallout">
            <a:avLst>
              <a:gd name="adj1" fmla="val 185"/>
              <a:gd name="adj2" fmla="val -100782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准则。</a:t>
            </a: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 rot="10632166">
            <a:off x="8027988" y="2781300"/>
            <a:ext cx="215900" cy="719138"/>
          </a:xfrm>
          <a:prstGeom prst="upArrow">
            <a:avLst>
              <a:gd name="adj1" fmla="val 50000"/>
              <a:gd name="adj2" fmla="val 83272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48" name="AutoShape 12"/>
          <p:cNvSpPr>
            <a:spLocks noChangeArrowheads="1"/>
          </p:cNvSpPr>
          <p:nvPr/>
        </p:nvSpPr>
        <p:spPr bwMode="auto">
          <a:xfrm rot="10800000">
            <a:off x="3563938" y="3284538"/>
            <a:ext cx="431800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49" name="AutoShape 13"/>
          <p:cNvSpPr>
            <a:spLocks noChangeArrowheads="1"/>
          </p:cNvSpPr>
          <p:nvPr/>
        </p:nvSpPr>
        <p:spPr bwMode="auto">
          <a:xfrm rot="-3621209">
            <a:off x="6888957" y="1088231"/>
            <a:ext cx="139700" cy="1293813"/>
          </a:xfrm>
          <a:prstGeom prst="upArrow">
            <a:avLst>
              <a:gd name="adj1" fmla="val 50000"/>
              <a:gd name="adj2" fmla="val 231534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50" name="AutoShape 14"/>
          <p:cNvSpPr>
            <a:spLocks noChangeArrowheads="1"/>
          </p:cNvSpPr>
          <p:nvPr/>
        </p:nvSpPr>
        <p:spPr bwMode="auto">
          <a:xfrm>
            <a:off x="4284663" y="1196975"/>
            <a:ext cx="215900" cy="760413"/>
          </a:xfrm>
          <a:prstGeom prst="upArrow">
            <a:avLst>
              <a:gd name="adj1" fmla="val 50000"/>
              <a:gd name="adj2" fmla="val 88052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51" name="AutoShape 15"/>
          <p:cNvSpPr>
            <a:spLocks noChangeArrowheads="1"/>
          </p:cNvSpPr>
          <p:nvPr/>
        </p:nvSpPr>
        <p:spPr bwMode="auto">
          <a:xfrm>
            <a:off x="8316913" y="1700213"/>
            <a:ext cx="287337" cy="288925"/>
          </a:xfrm>
          <a:prstGeom prst="upArrow">
            <a:avLst>
              <a:gd name="adj1" fmla="val 50000"/>
              <a:gd name="adj2" fmla="val 25138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52" name="AutoShape 16"/>
          <p:cNvSpPr>
            <a:spLocks noChangeArrowheads="1"/>
          </p:cNvSpPr>
          <p:nvPr/>
        </p:nvSpPr>
        <p:spPr bwMode="auto">
          <a:xfrm rot="-3319194">
            <a:off x="1547813" y="1484313"/>
            <a:ext cx="184150" cy="615950"/>
          </a:xfrm>
          <a:prstGeom prst="upArrow">
            <a:avLst>
              <a:gd name="adj1" fmla="val 50000"/>
              <a:gd name="adj2" fmla="val 83621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79388" y="692150"/>
            <a:ext cx="1258887" cy="119697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主谓间的结构助词。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1692275" y="1268413"/>
            <a:ext cx="1728788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代词，它。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1547813" y="765175"/>
            <a:ext cx="29368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连词，表承接关系。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500563" y="549275"/>
            <a:ext cx="2016125" cy="1320800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000">
                <a:solidFill>
                  <a:srgbClr val="0000CC"/>
                </a:solidFill>
                <a:latin typeface="Times New Roman" panose="02020603050405020304" pitchFamily="18" charset="0"/>
              </a:rPr>
              <a:t>古汉语里的</a:t>
            </a:r>
            <a:r>
              <a:rPr lang="zh-CN" altLang="en-US" sz="2000">
                <a:solidFill>
                  <a:srgbClr val="0000CC"/>
                </a:solidFill>
                <a:latin typeface="Arial" panose="020B0604020202020204"/>
              </a:rPr>
              <a:t>“</a:t>
            </a:r>
            <a:r>
              <a:rPr lang="zh-CN" altLang="en-US" sz="2000">
                <a:solidFill>
                  <a:srgbClr val="0000CC"/>
                </a:solidFill>
                <a:latin typeface="Times New Roman" panose="02020603050405020304" pitchFamily="18" charset="0"/>
              </a:rPr>
              <a:t>三</a:t>
            </a:r>
            <a:r>
              <a:rPr lang="zh-CN" altLang="en-US" sz="2000">
                <a:solidFill>
                  <a:srgbClr val="0000CC"/>
                </a:solidFill>
                <a:latin typeface="Arial" panose="020B0604020202020204"/>
              </a:rPr>
              <a:t>”</a:t>
            </a:r>
            <a:r>
              <a:rPr lang="zh-CN" altLang="en-US" sz="2000">
                <a:solidFill>
                  <a:srgbClr val="0000CC"/>
                </a:solidFill>
                <a:latin typeface="Times New Roman" panose="02020603050405020304" pitchFamily="18" charset="0"/>
              </a:rPr>
              <a:t>和</a:t>
            </a:r>
            <a:r>
              <a:rPr lang="zh-CN" altLang="en-US" sz="2000">
                <a:solidFill>
                  <a:srgbClr val="0000CC"/>
                </a:solidFill>
                <a:latin typeface="Arial" panose="020B0604020202020204"/>
              </a:rPr>
              <a:t>“</a:t>
            </a:r>
            <a:r>
              <a:rPr lang="zh-CN" altLang="en-US" sz="2000">
                <a:solidFill>
                  <a:srgbClr val="0000CC"/>
                </a:solidFill>
                <a:latin typeface="Times New Roman" panose="02020603050405020304" pitchFamily="18" charset="0"/>
              </a:rPr>
              <a:t>九</a:t>
            </a:r>
            <a:r>
              <a:rPr lang="zh-CN" altLang="en-US" sz="2000">
                <a:solidFill>
                  <a:srgbClr val="0000CC"/>
                </a:solidFill>
                <a:latin typeface="Arial" panose="020B0604020202020204"/>
              </a:rPr>
              <a:t>”</a:t>
            </a:r>
            <a:r>
              <a:rPr lang="zh-CN" altLang="en-US" sz="2000">
                <a:solidFill>
                  <a:srgbClr val="0000CC"/>
                </a:solidFill>
                <a:latin typeface="Times New Roman" panose="02020603050405020304" pitchFamily="18" charset="0"/>
              </a:rPr>
              <a:t>往往不是具体数字，而是泛指多次。</a:t>
            </a:r>
          </a:p>
        </p:txBody>
      </p:sp>
      <p:sp>
        <p:nvSpPr>
          <p:cNvPr id="39957" name="AutoShape 21"/>
          <p:cNvSpPr>
            <a:spLocks noChangeArrowheads="1"/>
          </p:cNvSpPr>
          <p:nvPr/>
        </p:nvSpPr>
        <p:spPr bwMode="auto">
          <a:xfrm rot="16034242">
            <a:off x="3173413" y="1516063"/>
            <a:ext cx="646112" cy="296862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6784975" y="404813"/>
            <a:ext cx="184150" cy="4572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6732588" y="908050"/>
            <a:ext cx="2233612" cy="711200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000">
                <a:solidFill>
                  <a:srgbClr val="0000CC"/>
                </a:solidFill>
                <a:latin typeface="Times New Roman" panose="02020603050405020304" pitchFamily="18" charset="0"/>
              </a:rPr>
              <a:t>本义为</a:t>
            </a:r>
            <a:r>
              <a:rPr lang="zh-CN" altLang="en-US" sz="2000">
                <a:solidFill>
                  <a:srgbClr val="0000CC"/>
                </a:solidFill>
                <a:latin typeface="Arial" panose="020B0604020202020204"/>
              </a:rPr>
              <a:t>“</a:t>
            </a:r>
            <a:r>
              <a:rPr lang="zh-CN" altLang="en-US" sz="2000">
                <a:solidFill>
                  <a:srgbClr val="0000CC"/>
                </a:solidFill>
                <a:latin typeface="Times New Roman" panose="02020603050405020304" pitchFamily="18" charset="0"/>
              </a:rPr>
              <a:t>吃</a:t>
            </a:r>
            <a:r>
              <a:rPr lang="zh-CN" altLang="en-US" sz="2000">
                <a:solidFill>
                  <a:srgbClr val="0000CC"/>
                </a:solidFill>
                <a:latin typeface="Arial" panose="020B0604020202020204"/>
              </a:rPr>
              <a:t>”</a:t>
            </a:r>
            <a:r>
              <a:rPr lang="zh-CN" altLang="en-US" sz="2000">
                <a:solidFill>
                  <a:srgbClr val="0000CC"/>
                </a:solidFill>
                <a:latin typeface="Times New Roman" panose="02020603050405020304" pitchFamily="18" charset="0"/>
              </a:rPr>
              <a:t>，此处引申为</a:t>
            </a:r>
            <a:r>
              <a:rPr lang="zh-CN" altLang="en-US" sz="2000">
                <a:solidFill>
                  <a:srgbClr val="0000CC"/>
                </a:solidFill>
                <a:latin typeface="Arial" panose="020B0604020202020204"/>
              </a:rPr>
              <a:t>“</a:t>
            </a:r>
            <a:r>
              <a:rPr lang="zh-CN" altLang="en-US" sz="2000">
                <a:solidFill>
                  <a:srgbClr val="0000CC"/>
                </a:solidFill>
                <a:latin typeface="Times New Roman" panose="02020603050405020304" pitchFamily="18" charset="0"/>
              </a:rPr>
              <a:t>过着</a:t>
            </a:r>
            <a:r>
              <a:rPr lang="zh-CN" altLang="en-US" sz="2000">
                <a:solidFill>
                  <a:srgbClr val="0000CC"/>
                </a:solidFill>
                <a:latin typeface="Arial" panose="020B0604020202020204"/>
              </a:rPr>
              <a:t>”</a:t>
            </a:r>
            <a:r>
              <a:rPr lang="zh-CN" altLang="en-US" sz="2000">
                <a:solidFill>
                  <a:srgbClr val="0000CC"/>
                </a:solidFill>
                <a:latin typeface="Times New Roman" panose="02020603050405020304" pitchFamily="18" charset="0"/>
              </a:rPr>
              <a:t>。</a:t>
            </a:r>
          </a:p>
        </p:txBody>
      </p:sp>
      <p:sp>
        <p:nvSpPr>
          <p:cNvPr id="39960" name="AutoShape 24"/>
          <p:cNvSpPr>
            <a:spLocks noChangeArrowheads="1"/>
          </p:cNvSpPr>
          <p:nvPr/>
        </p:nvSpPr>
        <p:spPr bwMode="auto">
          <a:xfrm>
            <a:off x="0" y="2565400"/>
            <a:ext cx="539750" cy="1584325"/>
          </a:xfrm>
          <a:prstGeom prst="curvedRightArrow">
            <a:avLst>
              <a:gd name="adj1" fmla="val 58706"/>
              <a:gd name="adj2" fmla="val 117412"/>
              <a:gd name="adj3" fmla="val 33333"/>
            </a:avLst>
          </a:prstGeom>
          <a:solidFill>
            <a:srgbClr val="0000CC"/>
          </a:solidFill>
          <a:ln w="9525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961" name="Text Box 25"/>
          <p:cNvSpPr txBox="1">
            <a:spLocks noChangeArrowheads="1"/>
          </p:cNvSpPr>
          <p:nvPr/>
        </p:nvSpPr>
        <p:spPr bwMode="auto">
          <a:xfrm>
            <a:off x="468313" y="3429000"/>
            <a:ext cx="2936875" cy="831850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形容词活用作名词。</a:t>
            </a:r>
          </a:p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贫苦的生活。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3492500" y="3573463"/>
            <a:ext cx="17176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三心二意。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5867400" y="3573463"/>
            <a:ext cx="29368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不专一，指变了心。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539750" y="4581525"/>
            <a:ext cx="8108950" cy="15525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latin typeface="Times New Roman" panose="02020603050405020304" pitchFamily="18" charset="0"/>
              </a:rPr>
              <a:t>译文：桑树凋落的时候，它的叶子枯黄坠落。自从我嫁到你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家，多年来过着贫苦的生活。淇水的水势很大，浸湿了车上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四周的布幔。我对爱情始终如一，男子却怀有二心。男子的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行为没有准则，在品德上三心二意。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2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2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7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9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animBg="1"/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6" grpId="0" animBg="1"/>
      <p:bldP spid="39947" grpId="0" animBg="1"/>
      <p:bldP spid="39948" grpId="0" animBg="1"/>
      <p:bldP spid="39949" grpId="0" animBg="1"/>
      <p:bldP spid="39950" grpId="0" animBg="1"/>
      <p:bldP spid="39951" grpId="0" animBg="1"/>
      <p:bldP spid="39952" grpId="0" animBg="1"/>
      <p:bldP spid="39953" grpId="0" animBg="1"/>
      <p:bldP spid="39954" grpId="0" animBg="1"/>
      <p:bldP spid="39955" grpId="0" animBg="1"/>
      <p:bldP spid="39956" grpId="0" animBg="1"/>
      <p:bldP spid="39957" grpId="0" animBg="1"/>
      <p:bldP spid="39959" grpId="0" animBg="1"/>
      <p:bldP spid="39960" grpId="0" animBg="1"/>
      <p:bldP spid="39961" grpId="0" animBg="1"/>
      <p:bldP spid="39962" grpId="0" animBg="1"/>
      <p:bldP spid="39963" grpId="0" animBg="1"/>
      <p:bldP spid="399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095375" y="2027238"/>
            <a:ext cx="184150" cy="579437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3200">
              <a:latin typeface="Times New Roman" panose="02020603050405020304" pitchFamily="18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900113" y="1700213"/>
            <a:ext cx="184150" cy="579437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3200">
              <a:latin typeface="Times New Roman" panose="02020603050405020304" pitchFamily="18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39750" y="1871663"/>
            <a:ext cx="7905750" cy="155416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</a:rPr>
              <a:t>        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三岁为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妇，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靡室劳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矣。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夙兴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夜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寐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，靡有</a:t>
            </a:r>
          </a:p>
          <a:p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朝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矣。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言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既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遂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矣，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至于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暴矣。兄弟不知，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咥</a:t>
            </a:r>
          </a:p>
          <a:p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其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笑矣，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静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言思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之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，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躬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自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悼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矣。</a:t>
            </a:r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11188" y="1052513"/>
            <a:ext cx="1800225" cy="504825"/>
          </a:xfrm>
          <a:prstGeom prst="wedgeRectCallout">
            <a:avLst>
              <a:gd name="adj1" fmla="val 119046"/>
              <a:gd name="adj2" fmla="val 131444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没有，不。</a:t>
            </a: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2484438" y="1052513"/>
            <a:ext cx="1511300" cy="504825"/>
          </a:xfrm>
          <a:prstGeom prst="wedgeRectCallout">
            <a:avLst>
              <a:gd name="adj1" fmla="val 58824"/>
              <a:gd name="adj2" fmla="val 140565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指家务。</a:t>
            </a:r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>
            <a:off x="3995738" y="1052513"/>
            <a:ext cx="1368425" cy="503237"/>
          </a:xfrm>
          <a:prstGeom prst="wedgeRectCallout">
            <a:avLst>
              <a:gd name="adj1" fmla="val -13343"/>
              <a:gd name="adj2" fmla="val 147477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劳作。</a:t>
            </a:r>
          </a:p>
        </p:txBody>
      </p:sp>
      <p:sp>
        <p:nvSpPr>
          <p:cNvPr id="40968" name="AutoShape 8"/>
          <p:cNvSpPr>
            <a:spLocks noChangeArrowheads="1"/>
          </p:cNvSpPr>
          <p:nvPr/>
        </p:nvSpPr>
        <p:spPr bwMode="auto">
          <a:xfrm>
            <a:off x="4932363" y="1052513"/>
            <a:ext cx="1943100" cy="504825"/>
          </a:xfrm>
          <a:prstGeom prst="wedgeRectCallout">
            <a:avLst>
              <a:gd name="adj1" fmla="val -10130"/>
              <a:gd name="adj2" fmla="val 140565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（ｓ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sz="2400">
                <a:latin typeface="Times New Roman" panose="02020603050405020304" pitchFamily="18" charset="0"/>
              </a:rPr>
              <a:t>早。</a:t>
            </a:r>
          </a:p>
        </p:txBody>
      </p:sp>
      <p:sp>
        <p:nvSpPr>
          <p:cNvPr id="40969" name="AutoShape 9"/>
          <p:cNvSpPr>
            <a:spLocks noChangeArrowheads="1"/>
          </p:cNvSpPr>
          <p:nvPr/>
        </p:nvSpPr>
        <p:spPr bwMode="auto">
          <a:xfrm>
            <a:off x="7740650" y="1052513"/>
            <a:ext cx="1130300" cy="504825"/>
          </a:xfrm>
          <a:prstGeom prst="wedgeRectCallout">
            <a:avLst>
              <a:gd name="adj1" fmla="val -196630"/>
              <a:gd name="adj2" fmla="val 143713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起来。</a:t>
            </a:r>
          </a:p>
        </p:txBody>
      </p:sp>
      <p:sp>
        <p:nvSpPr>
          <p:cNvPr id="40970" name="AutoShape 10"/>
          <p:cNvSpPr>
            <a:spLocks noChangeArrowheads="1"/>
          </p:cNvSpPr>
          <p:nvPr/>
        </p:nvSpPr>
        <p:spPr bwMode="auto">
          <a:xfrm>
            <a:off x="179388" y="1628775"/>
            <a:ext cx="1368425" cy="431800"/>
          </a:xfrm>
          <a:prstGeom prst="wedgeRectCallout">
            <a:avLst>
              <a:gd name="adj1" fmla="val -3713"/>
              <a:gd name="adj2" fmla="val 150366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一天。</a:t>
            </a:r>
          </a:p>
        </p:txBody>
      </p:sp>
      <p:sp>
        <p:nvSpPr>
          <p:cNvPr id="40971" name="AutoShape 11"/>
          <p:cNvSpPr>
            <a:spLocks noChangeArrowheads="1"/>
          </p:cNvSpPr>
          <p:nvPr/>
        </p:nvSpPr>
        <p:spPr bwMode="auto">
          <a:xfrm>
            <a:off x="0" y="549275"/>
            <a:ext cx="3744913" cy="1223963"/>
          </a:xfrm>
          <a:prstGeom prst="wedgeRectCallout">
            <a:avLst>
              <a:gd name="adj1" fmla="val -528"/>
              <a:gd name="adj2" fmla="val 114722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语助词。在句中没有实在意义。下面的</a:t>
            </a:r>
            <a:r>
              <a:rPr lang="zh-CN" altLang="en-US" sz="2400">
                <a:latin typeface="Arial" panose="020B0604020202020204"/>
              </a:rPr>
              <a:t>“</a:t>
            </a:r>
            <a:r>
              <a:rPr lang="zh-CN" altLang="en-US" sz="2400">
                <a:latin typeface="Times New Roman" panose="02020603050405020304" pitchFamily="18" charset="0"/>
              </a:rPr>
              <a:t>静言思之</a:t>
            </a:r>
            <a:r>
              <a:rPr lang="zh-CN" altLang="en-US" sz="2400">
                <a:latin typeface="Arial" panose="020B0604020202020204"/>
              </a:rPr>
              <a:t>”</a:t>
            </a:r>
            <a:r>
              <a:rPr lang="zh-CN" altLang="en-US" sz="2400">
                <a:latin typeface="Times New Roman" panose="02020603050405020304" pitchFamily="18" charset="0"/>
              </a:rPr>
              <a:t>的</a:t>
            </a:r>
            <a:r>
              <a:rPr lang="zh-CN" altLang="en-US" sz="2400">
                <a:latin typeface="Arial" panose="020B0604020202020204"/>
              </a:rPr>
              <a:t>“</a:t>
            </a:r>
            <a:r>
              <a:rPr lang="zh-CN" altLang="en-US" sz="2400">
                <a:latin typeface="Times New Roman" panose="02020603050405020304" pitchFamily="18" charset="0"/>
              </a:rPr>
              <a:t>言</a:t>
            </a:r>
            <a:r>
              <a:rPr lang="zh-CN" altLang="en-US" sz="2400">
                <a:latin typeface="Arial" panose="020B0604020202020204"/>
              </a:rPr>
              <a:t>”</a:t>
            </a:r>
            <a:r>
              <a:rPr lang="zh-CN" altLang="en-US" sz="2400">
                <a:latin typeface="Times New Roman" panose="02020603050405020304" pitchFamily="18" charset="0"/>
              </a:rPr>
              <a:t>用法相同。</a:t>
            </a:r>
          </a:p>
        </p:txBody>
      </p:sp>
      <p:sp>
        <p:nvSpPr>
          <p:cNvPr id="40972" name="AutoShape 12"/>
          <p:cNvSpPr>
            <a:spLocks noChangeArrowheads="1"/>
          </p:cNvSpPr>
          <p:nvPr/>
        </p:nvSpPr>
        <p:spPr bwMode="auto">
          <a:xfrm>
            <a:off x="3779838" y="981075"/>
            <a:ext cx="2447925" cy="609600"/>
          </a:xfrm>
          <a:prstGeom prst="wedgeRectCallout">
            <a:avLst>
              <a:gd name="adj1" fmla="val -87745"/>
              <a:gd name="adj2" fmla="val 202866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满足，实现。</a:t>
            </a:r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>
            <a:off x="5724525" y="1052513"/>
            <a:ext cx="2592388" cy="609600"/>
          </a:xfrm>
          <a:prstGeom prst="wedgeRectCallout">
            <a:avLst>
              <a:gd name="adj1" fmla="val 43204"/>
              <a:gd name="adj2" fmla="val 195574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xì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）笑的样子。</a:t>
            </a:r>
          </a:p>
        </p:txBody>
      </p:sp>
      <p:sp>
        <p:nvSpPr>
          <p:cNvPr id="40974" name="AutoShape 14"/>
          <p:cNvSpPr>
            <a:spLocks noChangeArrowheads="1"/>
          </p:cNvSpPr>
          <p:nvPr/>
        </p:nvSpPr>
        <p:spPr bwMode="auto">
          <a:xfrm>
            <a:off x="1116013" y="3644900"/>
            <a:ext cx="2087562" cy="609600"/>
          </a:xfrm>
          <a:prstGeom prst="wedgeRectCallout">
            <a:avLst>
              <a:gd name="adj1" fmla="val 14333"/>
              <a:gd name="adj2" fmla="val -103907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静下心来。</a:t>
            </a:r>
          </a:p>
        </p:txBody>
      </p:sp>
      <p:sp>
        <p:nvSpPr>
          <p:cNvPr id="40975" name="AutoShape 15"/>
          <p:cNvSpPr>
            <a:spLocks noChangeArrowheads="1"/>
          </p:cNvSpPr>
          <p:nvPr/>
        </p:nvSpPr>
        <p:spPr bwMode="auto">
          <a:xfrm>
            <a:off x="3995738" y="3573463"/>
            <a:ext cx="1346200" cy="609600"/>
          </a:xfrm>
          <a:prstGeom prst="wedgeRectCallout">
            <a:avLst>
              <a:gd name="adj1" fmla="val -13681"/>
              <a:gd name="adj2" fmla="val -99218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自身。</a:t>
            </a:r>
          </a:p>
        </p:txBody>
      </p:sp>
      <p:sp>
        <p:nvSpPr>
          <p:cNvPr id="40976" name="AutoShape 16"/>
          <p:cNvSpPr>
            <a:spLocks noChangeArrowheads="1"/>
          </p:cNvSpPr>
          <p:nvPr/>
        </p:nvSpPr>
        <p:spPr bwMode="auto">
          <a:xfrm>
            <a:off x="5795963" y="3500438"/>
            <a:ext cx="1419225" cy="609600"/>
          </a:xfrm>
          <a:prstGeom prst="wedgeRectCallout">
            <a:avLst>
              <a:gd name="adj1" fmla="val -80986"/>
              <a:gd name="adj2" fmla="val -85157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伤心。</a:t>
            </a:r>
          </a:p>
        </p:txBody>
      </p:sp>
      <p:sp>
        <p:nvSpPr>
          <p:cNvPr id="40977" name="AutoShape 17"/>
          <p:cNvSpPr>
            <a:spLocks noChangeArrowheads="1"/>
          </p:cNvSpPr>
          <p:nvPr/>
        </p:nvSpPr>
        <p:spPr bwMode="auto">
          <a:xfrm rot="10800000">
            <a:off x="4140200" y="2852738"/>
            <a:ext cx="215900" cy="831850"/>
          </a:xfrm>
          <a:prstGeom prst="upArrow">
            <a:avLst>
              <a:gd name="adj1" fmla="val 50000"/>
              <a:gd name="adj2" fmla="val 96324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78" name="AutoShape 18"/>
          <p:cNvSpPr>
            <a:spLocks noChangeArrowheads="1"/>
          </p:cNvSpPr>
          <p:nvPr/>
        </p:nvSpPr>
        <p:spPr bwMode="auto">
          <a:xfrm rot="3429719">
            <a:off x="3222626" y="1336675"/>
            <a:ext cx="144462" cy="1582737"/>
          </a:xfrm>
          <a:prstGeom prst="upArrow">
            <a:avLst>
              <a:gd name="adj1" fmla="val 50000"/>
              <a:gd name="adj2" fmla="val 273902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79" name="AutoShape 19"/>
          <p:cNvSpPr>
            <a:spLocks noChangeArrowheads="1"/>
          </p:cNvSpPr>
          <p:nvPr/>
        </p:nvSpPr>
        <p:spPr bwMode="auto">
          <a:xfrm>
            <a:off x="6804025" y="1700213"/>
            <a:ext cx="288925" cy="2571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80" name="AutoShape 20"/>
          <p:cNvSpPr>
            <a:spLocks noChangeArrowheads="1"/>
          </p:cNvSpPr>
          <p:nvPr/>
        </p:nvSpPr>
        <p:spPr bwMode="auto">
          <a:xfrm>
            <a:off x="2339975" y="1700213"/>
            <a:ext cx="287338" cy="2571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81" name="AutoShape 21"/>
          <p:cNvSpPr>
            <a:spLocks noChangeArrowheads="1"/>
          </p:cNvSpPr>
          <p:nvPr/>
        </p:nvSpPr>
        <p:spPr bwMode="auto">
          <a:xfrm>
            <a:off x="1619250" y="1700213"/>
            <a:ext cx="431800" cy="25717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971550" y="1196975"/>
            <a:ext cx="11080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多年。</a:t>
            </a: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2195513" y="1196975"/>
            <a:ext cx="11080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作为。</a:t>
            </a:r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5940425" y="1196975"/>
            <a:ext cx="2241550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（ｍ</a:t>
            </a:r>
            <a:r>
              <a:rPr lang="en-US" altLang="zh-CN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èi</a:t>
            </a:r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），睡。</a:t>
            </a:r>
            <a:endParaRPr lang="en-US" altLang="en-US" sz="240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3708400" y="1196975"/>
            <a:ext cx="11080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已经。</a:t>
            </a:r>
          </a:p>
        </p:txBody>
      </p:sp>
      <p:sp>
        <p:nvSpPr>
          <p:cNvPr id="40986" name="AutoShape 26"/>
          <p:cNvSpPr>
            <a:spLocks noChangeArrowheads="1"/>
          </p:cNvSpPr>
          <p:nvPr/>
        </p:nvSpPr>
        <p:spPr bwMode="auto">
          <a:xfrm rot="12961642">
            <a:off x="3311525" y="3317875"/>
            <a:ext cx="358775" cy="504825"/>
          </a:xfrm>
          <a:prstGeom prst="upArrow">
            <a:avLst>
              <a:gd name="adj1" fmla="val 50000"/>
              <a:gd name="adj2" fmla="val 35177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87" name="AutoShape 27"/>
          <p:cNvSpPr>
            <a:spLocks noChangeArrowheads="1"/>
          </p:cNvSpPr>
          <p:nvPr/>
        </p:nvSpPr>
        <p:spPr bwMode="auto">
          <a:xfrm rot="10800000">
            <a:off x="684213" y="3357563"/>
            <a:ext cx="288925" cy="2159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988" name="Text Box 28"/>
          <p:cNvSpPr txBox="1">
            <a:spLocks noChangeArrowheads="1"/>
          </p:cNvSpPr>
          <p:nvPr/>
        </p:nvSpPr>
        <p:spPr bwMode="auto">
          <a:xfrm>
            <a:off x="250825" y="3644900"/>
            <a:ext cx="1835150" cy="831850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代词，他，</a:t>
            </a:r>
          </a:p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他们。</a:t>
            </a:r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2124075" y="3644900"/>
            <a:ext cx="1412875" cy="831850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代词，代</a:t>
            </a:r>
          </a:p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这件事。</a:t>
            </a: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3759200" y="3663950"/>
            <a:ext cx="23272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达到</a:t>
            </a:r>
            <a:r>
              <a:rPr lang="en-US" altLang="zh-CN" sz="2400">
                <a:solidFill>
                  <a:srgbClr val="0000CC"/>
                </a:solidFill>
                <a:latin typeface="Arial" panose="020B0604020202020204"/>
              </a:rPr>
              <a:t>……</a:t>
            </a:r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地步。</a:t>
            </a:r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755650" y="4652963"/>
            <a:ext cx="7804150" cy="15525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latin typeface="Times New Roman" panose="02020603050405020304" pitchFamily="18" charset="0"/>
              </a:rPr>
              <a:t>译文：我多年来做媳妇，所有的家庭劳作一身担负无余。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起早睡晚，没有一天不是这样。你的心愿已经实现了，就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对我施以凶暴。兄弟不知我的处境，见我回来都讥笑我。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我静下心来想一想，自身感到很悲伤。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5" grpId="0" animBg="1"/>
      <p:bldP spid="40966" grpId="0" animBg="1"/>
      <p:bldP spid="40967" grpId="0" animBg="1"/>
      <p:bldP spid="40968" grpId="0" animBg="1"/>
      <p:bldP spid="40969" grpId="0" animBg="1"/>
      <p:bldP spid="40970" grpId="0" animBg="1"/>
      <p:bldP spid="40971" grpId="0" animBg="1"/>
      <p:bldP spid="40972" grpId="0" animBg="1"/>
      <p:bldP spid="40973" grpId="0" animBg="1"/>
      <p:bldP spid="40974" grpId="0" animBg="1"/>
      <p:bldP spid="40975" grpId="0" animBg="1"/>
      <p:bldP spid="40976" grpId="0" animBg="1"/>
      <p:bldP spid="40977" grpId="0" animBg="1"/>
      <p:bldP spid="40978" grpId="0" animBg="1"/>
      <p:bldP spid="40979" grpId="0" animBg="1"/>
      <p:bldP spid="40980" grpId="0" animBg="1"/>
      <p:bldP spid="40981" grpId="0" animBg="1"/>
      <p:bldP spid="40982" grpId="0" animBg="1"/>
      <p:bldP spid="40983" grpId="0" animBg="1"/>
      <p:bldP spid="40984" grpId="0" animBg="1"/>
      <p:bldP spid="40985" grpId="0" animBg="1"/>
      <p:bldP spid="40986" grpId="0" animBg="1"/>
      <p:bldP spid="40987" grpId="0" animBg="1"/>
      <p:bldP spid="40988" grpId="0" animBg="1"/>
      <p:bldP spid="40989" grpId="0" animBg="1"/>
      <p:bldP spid="40990" grpId="0" animBg="1"/>
      <p:bldP spid="409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611188" y="1773238"/>
            <a:ext cx="7905750" cy="155416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</a:rPr>
              <a:t>        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及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尔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偕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老，老使我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怨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。淇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则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有岸，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隰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则</a:t>
            </a:r>
          </a:p>
          <a:p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有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泮</a:t>
            </a:r>
            <a:r>
              <a:rPr lang="zh-CN" altLang="en-US" sz="3200">
                <a:latin typeface="Times New Roman" panose="02020603050405020304" pitchFamily="18" charset="0"/>
              </a:rPr>
              <a:t>。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总角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之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宴</a:t>
            </a:r>
            <a:r>
              <a:rPr lang="zh-CN" altLang="en-US" sz="3200">
                <a:latin typeface="Times New Roman" panose="02020603050405020304" pitchFamily="18" charset="0"/>
              </a:rPr>
              <a:t>，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言笑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晏晏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。信誓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旦旦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，不</a:t>
            </a:r>
          </a:p>
          <a:p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思其反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，反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是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不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思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，亦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已焉哉</a:t>
            </a:r>
            <a:r>
              <a:rPr lang="zh-CN" altLang="en-US" sz="3200">
                <a:latin typeface="Times New Roman" panose="02020603050405020304" pitchFamily="18" charset="0"/>
              </a:rPr>
              <a:t>。</a:t>
            </a:r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2700338" y="981075"/>
            <a:ext cx="1295400" cy="609600"/>
          </a:xfrm>
          <a:prstGeom prst="wedgeRectCallout">
            <a:avLst>
              <a:gd name="adj1" fmla="val 118995"/>
              <a:gd name="adj2" fmla="val 100523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怨恨。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4500563" y="765175"/>
            <a:ext cx="4032250" cy="863600"/>
          </a:xfrm>
          <a:prstGeom prst="wedgeRectCallout">
            <a:avLst>
              <a:gd name="adj1" fmla="val 33111"/>
              <a:gd name="adj2" fmla="val 83454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xí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）低湿的地方。一说是水名，即“漯（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tà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）水”。</a:t>
            </a:r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468313" y="765175"/>
            <a:ext cx="1944687" cy="865188"/>
          </a:xfrm>
          <a:prstGeom prst="wedgeRectCallout">
            <a:avLst>
              <a:gd name="adj1" fmla="val -7713"/>
              <a:gd name="adj2" fmla="val 140273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通</a:t>
            </a:r>
            <a:r>
              <a:rPr lang="zh-CN" altLang="en-US" sz="2400">
                <a:latin typeface="Arial" panose="020B0604020202020204"/>
              </a:rPr>
              <a:t>“</a:t>
            </a:r>
            <a:r>
              <a:rPr lang="zh-CN" altLang="en-US" sz="2400">
                <a:latin typeface="Times New Roman" panose="02020603050405020304" pitchFamily="18" charset="0"/>
              </a:rPr>
              <a:t>畔</a:t>
            </a:r>
            <a:r>
              <a:rPr lang="zh-CN" altLang="en-US" sz="2400">
                <a:latin typeface="Arial" panose="020B0604020202020204"/>
              </a:rPr>
              <a:t>”</a:t>
            </a:r>
            <a:r>
              <a:rPr lang="zh-CN" altLang="en-US" sz="2400">
                <a:latin typeface="Times New Roman" panose="02020603050405020304" pitchFamily="18" charset="0"/>
              </a:rPr>
              <a:t>，边，岸。</a:t>
            </a:r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323850" y="260350"/>
            <a:ext cx="3960813" cy="1223963"/>
          </a:xfrm>
          <a:prstGeom prst="wedgeRectCallout">
            <a:avLst>
              <a:gd name="adj1" fmla="val 259"/>
              <a:gd name="adj2" fmla="val 128986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古代男女未成年时把头发扎成丫髻（ｊ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），称为“总角”。这里指代少年时代。</a:t>
            </a:r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3492500" y="1125538"/>
            <a:ext cx="1223963" cy="609600"/>
          </a:xfrm>
          <a:prstGeom prst="wedgeRectCallout">
            <a:avLst>
              <a:gd name="adj1" fmla="val -61153"/>
              <a:gd name="adj2" fmla="val 167708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欢乐。</a:t>
            </a:r>
          </a:p>
        </p:txBody>
      </p:sp>
      <p:sp>
        <p:nvSpPr>
          <p:cNvPr id="41992" name="AutoShape 8"/>
          <p:cNvSpPr>
            <a:spLocks noChangeArrowheads="1"/>
          </p:cNvSpPr>
          <p:nvPr/>
        </p:nvSpPr>
        <p:spPr bwMode="auto">
          <a:xfrm>
            <a:off x="4572000" y="1125538"/>
            <a:ext cx="3024188" cy="609600"/>
          </a:xfrm>
          <a:prstGeom prst="wedgeRectCallout">
            <a:avLst>
              <a:gd name="adj1" fmla="val -30944"/>
              <a:gd name="adj2" fmla="val 176824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欢乐、和悦的样子。</a:t>
            </a:r>
          </a:p>
        </p:txBody>
      </p:sp>
      <p:sp>
        <p:nvSpPr>
          <p:cNvPr id="41993" name="AutoShape 9"/>
          <p:cNvSpPr>
            <a:spLocks noChangeArrowheads="1"/>
          </p:cNvSpPr>
          <p:nvPr/>
        </p:nvSpPr>
        <p:spPr bwMode="auto">
          <a:xfrm>
            <a:off x="6300788" y="1196975"/>
            <a:ext cx="2160587" cy="609600"/>
          </a:xfrm>
          <a:prstGeom prst="wedgeRectCallout">
            <a:avLst>
              <a:gd name="adj1" fmla="val -7898"/>
              <a:gd name="adj2" fmla="val 155468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诚恳的样子。</a:t>
            </a:r>
          </a:p>
        </p:txBody>
      </p:sp>
      <p:sp>
        <p:nvSpPr>
          <p:cNvPr id="41994" name="AutoShape 10"/>
          <p:cNvSpPr>
            <a:spLocks noChangeArrowheads="1"/>
          </p:cNvSpPr>
          <p:nvPr/>
        </p:nvSpPr>
        <p:spPr bwMode="auto">
          <a:xfrm>
            <a:off x="250825" y="3500438"/>
            <a:ext cx="3889375" cy="609600"/>
          </a:xfrm>
          <a:prstGeom prst="wedgeRectCallout">
            <a:avLst>
              <a:gd name="adj1" fmla="val 19347"/>
              <a:gd name="adj2" fmla="val -89324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指示代词，这，指代誓言。</a:t>
            </a:r>
          </a:p>
        </p:txBody>
      </p:sp>
      <p:sp>
        <p:nvSpPr>
          <p:cNvPr id="41995" name="AutoShape 11"/>
          <p:cNvSpPr>
            <a:spLocks noChangeArrowheads="1"/>
          </p:cNvSpPr>
          <p:nvPr/>
        </p:nvSpPr>
        <p:spPr bwMode="auto">
          <a:xfrm>
            <a:off x="4284663" y="3500438"/>
            <a:ext cx="2159000" cy="609600"/>
          </a:xfrm>
          <a:prstGeom prst="wedgeRectCallout">
            <a:avLst>
              <a:gd name="adj1" fmla="val -19926"/>
              <a:gd name="adj2" fmla="val -117968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了结，终止。</a:t>
            </a:r>
          </a:p>
        </p:txBody>
      </p:sp>
      <p:sp>
        <p:nvSpPr>
          <p:cNvPr id="41996" name="AutoShape 12"/>
          <p:cNvSpPr>
            <a:spLocks noChangeArrowheads="1"/>
          </p:cNvSpPr>
          <p:nvPr/>
        </p:nvSpPr>
        <p:spPr bwMode="auto">
          <a:xfrm>
            <a:off x="3779838" y="3500438"/>
            <a:ext cx="5184775" cy="609600"/>
          </a:xfrm>
          <a:prstGeom prst="wedgeRectCallout">
            <a:avLst>
              <a:gd name="adj1" fmla="val -15921"/>
              <a:gd name="adj2" fmla="val -106250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语气词连用，加强语气，表示感叹。</a:t>
            </a:r>
          </a:p>
        </p:txBody>
      </p:sp>
      <p:sp>
        <p:nvSpPr>
          <p:cNvPr id="41997" name="AutoShape 13"/>
          <p:cNvSpPr>
            <a:spLocks noChangeArrowheads="1"/>
          </p:cNvSpPr>
          <p:nvPr/>
        </p:nvSpPr>
        <p:spPr bwMode="auto">
          <a:xfrm rot="8337255">
            <a:off x="3924300" y="3141663"/>
            <a:ext cx="268288" cy="379412"/>
          </a:xfrm>
          <a:prstGeom prst="upArrow">
            <a:avLst>
              <a:gd name="adj1" fmla="val 50000"/>
              <a:gd name="adj2" fmla="val 35355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 rot="2741968" flipH="1">
            <a:off x="3548063" y="1241425"/>
            <a:ext cx="85725" cy="1508125"/>
          </a:xfrm>
          <a:prstGeom prst="upArrow">
            <a:avLst>
              <a:gd name="adj1" fmla="val 50000"/>
              <a:gd name="adj2" fmla="val 439815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999" name="AutoShape 15"/>
          <p:cNvSpPr>
            <a:spLocks noChangeArrowheads="1"/>
          </p:cNvSpPr>
          <p:nvPr/>
        </p:nvSpPr>
        <p:spPr bwMode="auto">
          <a:xfrm rot="-2960296">
            <a:off x="7829551" y="1641475"/>
            <a:ext cx="298450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00" name="AutoShape 16"/>
          <p:cNvSpPr>
            <a:spLocks noChangeArrowheads="1"/>
          </p:cNvSpPr>
          <p:nvPr/>
        </p:nvSpPr>
        <p:spPr bwMode="auto">
          <a:xfrm rot="2565720">
            <a:off x="6262688" y="1590675"/>
            <a:ext cx="261937" cy="311150"/>
          </a:xfrm>
          <a:prstGeom prst="upArrow">
            <a:avLst>
              <a:gd name="adj1" fmla="val 50000"/>
              <a:gd name="adj2" fmla="val 29697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01" name="AutoShape 17"/>
          <p:cNvSpPr>
            <a:spLocks noChangeArrowheads="1"/>
          </p:cNvSpPr>
          <p:nvPr/>
        </p:nvSpPr>
        <p:spPr bwMode="auto">
          <a:xfrm>
            <a:off x="2411413" y="1700213"/>
            <a:ext cx="288925" cy="1841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02" name="AutoShape 18"/>
          <p:cNvSpPr>
            <a:spLocks noChangeArrowheads="1"/>
          </p:cNvSpPr>
          <p:nvPr/>
        </p:nvSpPr>
        <p:spPr bwMode="auto">
          <a:xfrm>
            <a:off x="1547813" y="1700213"/>
            <a:ext cx="288925" cy="18415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395288" y="1196975"/>
            <a:ext cx="14128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和，与。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1835150" y="1196975"/>
            <a:ext cx="20224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共同，一起。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5902325" y="1196975"/>
            <a:ext cx="32416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连词，用在对比句中。</a:t>
            </a:r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3995738" y="1196975"/>
            <a:ext cx="17176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助词，的。</a:t>
            </a:r>
          </a:p>
        </p:txBody>
      </p:sp>
      <p:sp>
        <p:nvSpPr>
          <p:cNvPr id="42007" name="AutoShape 23"/>
          <p:cNvSpPr>
            <a:spLocks noChangeArrowheads="1"/>
          </p:cNvSpPr>
          <p:nvPr/>
        </p:nvSpPr>
        <p:spPr bwMode="auto">
          <a:xfrm rot="6444200" flipH="1">
            <a:off x="2443957" y="2643981"/>
            <a:ext cx="144462" cy="1368425"/>
          </a:xfrm>
          <a:prstGeom prst="upArrow">
            <a:avLst>
              <a:gd name="adj1" fmla="val 50000"/>
              <a:gd name="adj2" fmla="val 236814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08" name="AutoShape 24"/>
          <p:cNvSpPr>
            <a:spLocks noChangeArrowheads="1"/>
          </p:cNvSpPr>
          <p:nvPr/>
        </p:nvSpPr>
        <p:spPr bwMode="auto">
          <a:xfrm rot="9601968">
            <a:off x="1258888" y="3213100"/>
            <a:ext cx="288925" cy="287338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09" name="AutoShape 25"/>
          <p:cNvSpPr>
            <a:spLocks noChangeArrowheads="1"/>
          </p:cNvSpPr>
          <p:nvPr/>
        </p:nvSpPr>
        <p:spPr bwMode="auto">
          <a:xfrm rot="10800000">
            <a:off x="755650" y="3284538"/>
            <a:ext cx="287338" cy="217487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250825" y="3500438"/>
            <a:ext cx="8032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想。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1116013" y="3500438"/>
            <a:ext cx="14128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代词，你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2751138" y="3500438"/>
            <a:ext cx="11080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违反。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3995738" y="3500438"/>
            <a:ext cx="2022475" cy="46672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思想，考虑。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468313" y="4292600"/>
            <a:ext cx="8108950" cy="15525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latin typeface="Times New Roman" panose="02020603050405020304" pitchFamily="18" charset="0"/>
              </a:rPr>
              <a:t>译文：本想与你百年偕老，如今年老了却使我产生怨恨。淇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水也有岸，沼泽总有边。少年时代多么欢乐，有说有笑是那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样的开心。当年的誓言是多么的诚恳。不想现在却变了心。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违反誓言不念情，那就让这场爱情了结了吧！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4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animBg="1"/>
      <p:bldP spid="41988" grpId="0" animBg="1"/>
      <p:bldP spid="41989" grpId="0" animBg="1"/>
      <p:bldP spid="41990" grpId="0" animBg="1"/>
      <p:bldP spid="41991" grpId="0" animBg="1"/>
      <p:bldP spid="41992" grpId="0" animBg="1"/>
      <p:bldP spid="41993" grpId="0" animBg="1"/>
      <p:bldP spid="41994" grpId="0" animBg="1"/>
      <p:bldP spid="41995" grpId="0" animBg="1"/>
      <p:bldP spid="41996" grpId="0" animBg="1"/>
      <p:bldP spid="41997" grpId="0" animBg="1"/>
      <p:bldP spid="41998" grpId="0" animBg="1"/>
      <p:bldP spid="41999" grpId="0" animBg="1"/>
      <p:bldP spid="42000" grpId="0" animBg="1"/>
      <p:bldP spid="42001" grpId="0" animBg="1"/>
      <p:bldP spid="42002" grpId="0" animBg="1"/>
      <p:bldP spid="42003" grpId="0" animBg="1"/>
      <p:bldP spid="42004" grpId="0" animBg="1"/>
      <p:bldP spid="42005" grpId="0" animBg="1"/>
      <p:bldP spid="42006" grpId="0" animBg="1"/>
      <p:bldP spid="42007" grpId="0" animBg="1"/>
      <p:bldP spid="42008" grpId="0" animBg="1"/>
      <p:bldP spid="42009" grpId="0" animBg="1"/>
      <p:bldP spid="42010" grpId="0" animBg="1"/>
      <p:bldP spid="42011" grpId="0" animBg="1"/>
      <p:bldP spid="42012" grpId="0" animBg="1"/>
      <p:bldP spid="42013" grpId="0" animBg="1"/>
      <p:bldP spid="420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zh-CN" altLang="en-US" b="1" dirty="0" smtClean="0">
                <a:latin typeface="经典行楷简" panose="02010609000101010101" charset="-122"/>
                <a:ea typeface="经典行楷简" panose="02010609000101010101" charset="-122"/>
              </a:rPr>
              <a:t>分析</a:t>
            </a:r>
            <a:r>
              <a:rPr lang="en-US" altLang="zh-CN" b="1" dirty="0" smtClean="0">
                <a:latin typeface="经典行楷简" panose="02010609000101010101" charset="-122"/>
                <a:ea typeface="经典行楷简" panose="02010609000101010101" charset="-122"/>
              </a:rPr>
              <a:t>《</a:t>
            </a:r>
            <a:r>
              <a:rPr lang="zh-CN" altLang="en-US" b="1" dirty="0" smtClean="0">
                <a:latin typeface="经典行楷简" panose="02010609000101010101" charset="-122"/>
                <a:ea typeface="经典行楷简" panose="02010609000101010101" charset="-122"/>
              </a:rPr>
              <a:t>氓</a:t>
            </a:r>
            <a:r>
              <a:rPr lang="en-US" altLang="zh-CN" b="1" dirty="0" smtClean="0">
                <a:latin typeface="经典行楷简" panose="02010609000101010101" charset="-122"/>
                <a:ea typeface="经典行楷简" panose="02010609000101010101" charset="-122"/>
              </a:rPr>
              <a:t>》</a:t>
            </a:r>
            <a:r>
              <a:rPr lang="zh-CN" altLang="en-US" b="1" dirty="0" smtClean="0">
                <a:latin typeface="经典行楷简" panose="02010609000101010101" charset="-122"/>
                <a:ea typeface="经典行楷简" panose="02010609000101010101" charset="-122"/>
              </a:rPr>
              <a:t>中的女子的形象</a:t>
            </a:r>
            <a:endParaRPr lang="zh-CN" altLang="en-US" b="1" dirty="0">
              <a:latin typeface="经典行楷简" panose="02010609000101010101" charset="-122"/>
              <a:ea typeface="经典行楷简" panose="0201060900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470025"/>
          </a:xfrm>
        </p:spPr>
        <p:txBody>
          <a:bodyPr/>
          <a:lstStyle/>
          <a:p>
            <a:r>
              <a:rPr lang="zh-CN" altLang="en-US" b="1" dirty="0" smtClean="0">
                <a:latin typeface="经典行楷简" panose="02010609000101010101" charset="-122"/>
                <a:ea typeface="经典行楷简" panose="02010609000101010101" charset="-122"/>
                <a:cs typeface="经典行楷简" panose="02010609000101010101" charset="-122"/>
              </a:rPr>
              <a:t>分析“氓”的人物形象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11560" y="2481466"/>
            <a:ext cx="7772400" cy="1470025"/>
          </a:xfrm>
        </p:spPr>
        <p:txBody>
          <a:bodyPr/>
          <a:lstStyle/>
          <a:p>
            <a:r>
              <a:rPr lang="zh-CN" altLang="en-US" b="1" dirty="0">
                <a:latin typeface="经典行楷简" panose="02010609000101010101" charset="-122"/>
                <a:ea typeface="经典行楷简" panose="02010609000101010101" charset="-122"/>
                <a:cs typeface="经典行楷简" panose="02010609000101010101" charset="-122"/>
              </a:rPr>
              <a:t>分析</a:t>
            </a:r>
            <a:r>
              <a:rPr lang="zh-CN" altLang="en-US" b="1" dirty="0" smtClean="0">
                <a:latin typeface="经典行楷简" panose="02010609000101010101" charset="-122"/>
                <a:ea typeface="经典行楷简" panose="02010609000101010101" charset="-122"/>
                <a:cs typeface="经典行楷简" panose="02010609000101010101" charset="-122"/>
              </a:rPr>
              <a:t>女子陷入“被弃”的命运的原因</a:t>
            </a:r>
            <a:endParaRPr lang="zh-CN" altLang="en-US" b="1" dirty="0">
              <a:latin typeface="经典行楷简" panose="02010609000101010101" charset="-122"/>
              <a:ea typeface="经典行楷简" panose="02010609000101010101" charset="-122"/>
              <a:cs typeface="经典行楷简" panose="0201060900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solidFill>
                  <a:srgbClr val="FF0000"/>
                </a:solidFill>
                <a:latin typeface="经典行楷简" panose="02010609000101010101" charset="-122"/>
                <a:ea typeface="经典行楷简" panose="02010609000101010101" charset="-122"/>
              </a:rPr>
              <a:t>钱锺书《管锥编》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460" y="1600200"/>
            <a:ext cx="8526780" cy="4526280"/>
          </a:xfrm>
        </p:spPr>
        <p:txBody>
          <a:bodyPr/>
          <a:lstStyle/>
          <a:p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古罗马诗人名篇中女语男曰：我和你两情炽热相等，然而我为妇人，终逊你丈夫一筹，因女柔弱，身心不如男子强有力。这说的是男子心力不全消耗在情爱中，尚绰有余裕，可以旁骛以求他。斯达尔夫人说：“</a:t>
            </a:r>
            <a:r>
              <a:rPr lang="zh-CN" altLang="en-US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爱情于男只是生涯中一段插话，而于女则是生命之全书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86108" y="2337450"/>
            <a:ext cx="7772400" cy="1470025"/>
          </a:xfrm>
        </p:spPr>
        <p:txBody>
          <a:bodyPr/>
          <a:lstStyle/>
          <a:p>
            <a:r>
              <a:rPr lang="zh-CN" altLang="en-US" b="1" dirty="0" smtClean="0">
                <a:latin typeface="经典行楷简" panose="02010609000101010101" charset="-122"/>
                <a:ea typeface="经典行楷简" panose="02010609000101010101" charset="-122"/>
              </a:rPr>
              <a:t>这首诗想要表达什么？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32105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zh-CN" altLang="en-US" b="1">
                <a:solidFill>
                  <a:srgbClr val="FF0000"/>
                </a:solidFill>
                <a:latin typeface="经典行楷简" panose="02010609000101010101" charset="-122"/>
                <a:ea typeface="经典行楷简" panose="02010609000101010101" charset="-122"/>
              </a:rPr>
              <a:t>恩格斯《家庭、私有制和国家的起源》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680210"/>
            <a:ext cx="8458200" cy="4526280"/>
          </a:xfrm>
        </p:spPr>
        <p:txBody>
          <a:bodyPr>
            <a:normAutofit lnSpcReduction="10000"/>
          </a:bodyPr>
          <a:lstStyle/>
          <a:p>
            <a:r>
              <a:rPr lang="zh-CN" altLang="en-US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“一夫一妻的个体婚制在历史上决不是作为男女之间的和好而出现的，更不是作为这种和好的最高形式而出现的。恰好相反。它是作为女性被男性奴役，作为整个史前时代所未有的两性冲突的宣告而出现的。个体婚制是一个伟大的历史的进步，但同时它同奴隶制和私有财富一起。去开辟了一个一直继续到今天的时代，在这个时代中，任何进步同时也是相对的退步，一些人的幸福和发展是通过另一些人的痛苦和受压抑而实现的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img.91ddcc.com/14345461289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402482"/>
            <a:ext cx="3676545" cy="5455518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1009064" y="1402745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saah" pitchFamily="34" charset="0"/>
                <a:cs typeface="Utsaah" pitchFamily="34" charset="0"/>
              </a:rPr>
              <a:t>氓</a:t>
            </a:r>
            <a:r>
              <a:rPr lang="en-US" altLang="zh-CN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Utsaah" pitchFamily="34" charset="0"/>
                <a:cs typeface="Utsaah" pitchFamily="34" charset="0"/>
              </a:rPr>
              <a:t> </a:t>
            </a:r>
            <a:endParaRPr lang="zh-CN" altLang="en-US" sz="6600" b="1" dirty="0">
              <a:solidFill>
                <a:schemeClr val="tx1">
                  <a:lumMod val="95000"/>
                  <a:lumOff val="5000"/>
                </a:schemeClr>
              </a:solidFill>
              <a:latin typeface="Utsaah" pitchFamily="34" charset="0"/>
              <a:cs typeface="Utsaah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64129" y="0"/>
            <a:ext cx="6400800" cy="1752600"/>
          </a:xfrm>
        </p:spPr>
        <p:txBody>
          <a:bodyPr>
            <a:normAutofit/>
          </a:bodyPr>
          <a:lstStyle/>
          <a:p>
            <a:r>
              <a:rPr lang="zh-CN" altLang="en-US" sz="5400" b="1" dirty="0" smtClean="0">
                <a:solidFill>
                  <a:srgbClr val="FF0000"/>
                </a:solidFill>
                <a:latin typeface="经典行楷简" panose="02010609000101010101" charset="-122"/>
                <a:ea typeface="经典行楷简" panose="02010609000101010101" charset="-122"/>
                <a:cs typeface="hakuyoxingshu7000" pitchFamily="2" charset="-122"/>
              </a:rPr>
              <a:t>笔落惊风雨</a:t>
            </a:r>
          </a:p>
        </p:txBody>
      </p:sp>
      <p:pic>
        <p:nvPicPr>
          <p:cNvPr id="11268" name="Picture 4" descr="http://news.k618.cn/history/uno/201612/W0201612194158150828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56992"/>
            <a:ext cx="4495800" cy="32861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63688" y="270892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《</a:t>
            </a:r>
            <a:r>
              <a:rPr lang="zh-CN" altLang="en-US" sz="2800" b="1" dirty="0" smtClean="0"/>
              <a:t>诗经</a:t>
            </a:r>
            <a:r>
              <a:rPr lang="en-US" altLang="zh-CN" sz="2800" b="1" dirty="0" smtClean="0"/>
              <a:t>·</a:t>
            </a:r>
            <a:r>
              <a:rPr lang="zh-CN" altLang="en-US" sz="2800" b="1" dirty="0" smtClean="0"/>
              <a:t>卫风</a:t>
            </a:r>
            <a:r>
              <a:rPr lang="en-US" altLang="zh-CN" sz="2800" b="1" dirty="0" smtClean="0"/>
              <a:t>》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931" name="Group 43"/>
          <p:cNvGraphicFramePr>
            <a:graphicFrameLocks noGrp="1"/>
          </p:cNvGraphicFramePr>
          <p:nvPr/>
        </p:nvGraphicFramePr>
        <p:xfrm>
          <a:off x="250825" y="549275"/>
          <a:ext cx="8640763" cy="5449889"/>
        </p:xfrm>
        <a:graphic>
          <a:graphicData uri="http://schemas.openxmlformats.org/drawingml/2006/table">
            <a:tbl>
              <a:tblPr/>
              <a:tblGrid>
                <a:gridCol w="585788"/>
                <a:gridCol w="2366962"/>
                <a:gridCol w="576263"/>
                <a:gridCol w="5111750"/>
              </a:tblGrid>
              <a:tr h="194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风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周南、召南、邶风、鄘风、卫风、王风、郑风、齐风、魏风、唐风、秦风、陈风、桧风、曹风、豳风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160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《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风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》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是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带有地方色彩的音乐，指各地的土风歌谣。主要是各地民歌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，其地域，除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《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周南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》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、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《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召南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》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产生于江、汉、汝水一带外，均产生于从陕西到山东的黄河流域。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雅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小雅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雅是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楷体_GB2312" pitchFamily="49" charset="-122"/>
                        </a:rPr>
                        <a:t>“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王畿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楷体_GB2312" pitchFamily="49" charset="-122"/>
                        </a:rPr>
                        <a:t>”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之乐，雅又有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楷体_GB2312" pitchFamily="49" charset="-122"/>
                        </a:rPr>
                        <a:t>“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正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楷体_GB2312" pitchFamily="49" charset="-122"/>
                        </a:rPr>
                        <a:t>”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的意思，当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时把王畿之乐看作是正声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/>
                          <a:ea typeface="楷体_GB2312" pitchFamily="49" charset="-122"/>
                        </a:rPr>
                        <a:t>——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典范的音乐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。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《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大雅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》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、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《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小雅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》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之分，众说不同，大约其音乐特点和应用场合都有些区别。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大雅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64135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周颂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《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颂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》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是专门用于宗庙祭祀的音乐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。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《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毛诗序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》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说：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楷体_GB2312" pitchFamily="49" charset="-122"/>
                        </a:rPr>
                        <a:t>“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颂者美盛德之形容，以其成功告于神明者也。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楷体_GB2312" pitchFamily="49" charset="-122"/>
                        </a:rPr>
                        <a:t>”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这是颂的含义和用途。王国维说：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楷体_GB2312" pitchFamily="49" charset="-122"/>
                        </a:rPr>
                        <a:t>“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颂之声较风、雅为缓。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楷体_GB2312" pitchFamily="49" charset="-122"/>
                        </a:rPr>
                        <a:t>”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（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《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说周颂</a:t>
                      </a:r>
                      <a:r>
                        <a:rPr kumimoji="0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》</a:t>
                      </a: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）这是其音乐的特点。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商颂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63976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鲁颂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405" y="6149975"/>
            <a:ext cx="76327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C00000"/>
                </a:solidFill>
                <a:latin typeface="经典行楷简" panose="02010609000101010101" charset="-122"/>
                <a:ea typeface="经典行楷简" panose="02010609000101010101" charset="-122"/>
              </a:rPr>
              <a:t>诗三百，一言以蔽之，思无邪。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Text Box 2"/>
          <p:cNvSpPr txBox="1">
            <a:spLocks noChangeArrowheads="1"/>
          </p:cNvSpPr>
          <p:nvPr/>
        </p:nvSpPr>
        <p:spPr bwMode="auto">
          <a:xfrm>
            <a:off x="323528" y="1772816"/>
            <a:ext cx="8569325" cy="33239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赋</a:t>
            </a:r>
            <a:r>
              <a:rPr kumimoji="1" lang="zh-CN" altLang="en-US" sz="28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、比、兴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是前人归纳的</a:t>
            </a:r>
            <a:r>
              <a:rPr kumimoji="1" lang="en-US" altLang="zh-CN" sz="2800" b="1" dirty="0">
                <a:latin typeface="Times New Roman" panose="02020603050405020304" pitchFamily="18" charset="0"/>
              </a:rPr>
              <a:t>《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诗经</a:t>
            </a:r>
            <a:r>
              <a:rPr kumimoji="1" lang="en-US" altLang="zh-CN" sz="2800" b="1" dirty="0">
                <a:latin typeface="Times New Roman" panose="02020603050405020304" pitchFamily="18" charset="0"/>
              </a:rPr>
              <a:t>》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的三种最常见的表现手法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</a:rPr>
              <a:t>赋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者，敷陈其事而直言之也</a:t>
            </a:r>
            <a:r>
              <a:rPr kumimoji="1"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也就是陈述铺叙的意思；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</a:rPr>
              <a:t>比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者，以彼物比此物也</a:t>
            </a:r>
            <a:r>
              <a:rPr kumimoji="1"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        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也即“比喻”；</a:t>
            </a:r>
          </a:p>
          <a:p>
            <a:pPr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</a:rPr>
              <a:t>兴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者，先言他物以引起所咏之词也</a:t>
            </a:r>
            <a:r>
              <a:rPr kumimoji="1" lang="zh-CN" altLang="en-US" sz="2800" b="1" dirty="0">
                <a:solidFill>
                  <a:srgbClr val="FF00FF"/>
                </a:solidFill>
                <a:latin typeface="Times New Roman" panose="02020603050405020304" pitchFamily="18" charset="0"/>
              </a:rPr>
              <a:t>  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即借其他事物作为诗歌的开头，兴这种手法能渲染气氛，衬托感情。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46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46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46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46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46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46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95400" y="381000"/>
            <a:ext cx="70104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i="0" dirty="0">
                <a:effectLst/>
                <a:latin typeface="Times New Roman" panose="02020603050405020304" pitchFamily="18" charset="0"/>
              </a:rPr>
              <a:t>《</a:t>
            </a:r>
            <a:r>
              <a:rPr lang="zh-CN" altLang="en-US" sz="3200" i="0" dirty="0">
                <a:effectLst/>
                <a:latin typeface="Times New Roman" panose="02020603050405020304" pitchFamily="18" charset="0"/>
              </a:rPr>
              <a:t>诗经</a:t>
            </a:r>
            <a:r>
              <a:rPr lang="en-US" altLang="zh-CN" sz="3200" i="0" dirty="0">
                <a:effectLst/>
                <a:latin typeface="Times New Roman" panose="02020603050405020304" pitchFamily="18" charset="0"/>
              </a:rPr>
              <a:t>》</a:t>
            </a:r>
            <a:r>
              <a:rPr lang="zh-CN" altLang="en-US" sz="3200" i="0" dirty="0">
                <a:effectLst/>
                <a:latin typeface="Times New Roman" panose="02020603050405020304" pitchFamily="18" charset="0"/>
              </a:rPr>
              <a:t>是我国第一部         总集。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905000" y="2757488"/>
            <a:ext cx="72390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i="0">
                <a:effectLst/>
                <a:latin typeface="Times New Roman" panose="02020603050405020304" pitchFamily="18" charset="0"/>
              </a:rPr>
              <a:t>内容：</a:t>
            </a:r>
            <a:endParaRPr lang="zh-CN" altLang="en-US" sz="3200" i="0">
              <a:effectLst/>
              <a:latin typeface="幼圆" pitchFamily="49" charset="-122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828800" y="4572000"/>
            <a:ext cx="73152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i="0">
                <a:effectLst/>
                <a:latin typeface="Times New Roman" panose="02020603050405020304" pitchFamily="18" charset="0"/>
              </a:rPr>
              <a:t>形式：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905000" y="3657600"/>
            <a:ext cx="70866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i="0">
                <a:effectLst/>
                <a:latin typeface="Times New Roman" panose="02020603050405020304" pitchFamily="18" charset="0"/>
              </a:rPr>
              <a:t>手法：</a:t>
            </a:r>
            <a:endParaRPr lang="zh-CN" altLang="en-US" sz="3200" i="0">
              <a:effectLst/>
              <a:latin typeface="幼圆" pitchFamily="49" charset="-122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524000" y="1219200"/>
            <a:ext cx="73152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i="0">
                <a:effectLst/>
                <a:latin typeface="幼圆" pitchFamily="49" charset="-122"/>
              </a:rPr>
              <a:t>收入            时期的诗歌    首。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562100" y="1981200"/>
            <a:ext cx="7124700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i="0">
                <a:effectLst/>
                <a:latin typeface="Times New Roman" panose="02020603050405020304" pitchFamily="18" charset="0"/>
              </a:rPr>
              <a:t>汉以前被称为           或                      。</a:t>
            </a:r>
          </a:p>
        </p:txBody>
      </p:sp>
      <p:sp>
        <p:nvSpPr>
          <p:cNvPr id="8200" name="AutoShape 8"/>
          <p:cNvSpPr/>
          <p:nvPr/>
        </p:nvSpPr>
        <p:spPr bwMode="auto">
          <a:xfrm>
            <a:off x="1600200" y="30480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28575" cap="sq" cmpd="sng">
            <a:solidFill>
              <a:srgbClr val="66330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260475" y="5589588"/>
            <a:ext cx="7620000" cy="1066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i="0">
                <a:effectLst/>
                <a:latin typeface="Times New Roman" panose="02020603050405020304" pitchFamily="18" charset="0"/>
              </a:rPr>
              <a:t>《</a:t>
            </a:r>
            <a:r>
              <a:rPr lang="zh-CN" altLang="en-US" sz="3200" i="0">
                <a:effectLst/>
                <a:latin typeface="Times New Roman" panose="02020603050405020304" pitchFamily="18" charset="0"/>
              </a:rPr>
              <a:t>诗经</a:t>
            </a:r>
            <a:r>
              <a:rPr lang="en-US" altLang="zh-CN" sz="3200" i="0">
                <a:effectLst/>
                <a:latin typeface="Times New Roman" panose="02020603050405020304" pitchFamily="18" charset="0"/>
              </a:rPr>
              <a:t>》</a:t>
            </a:r>
            <a:r>
              <a:rPr lang="zh-CN" altLang="en-US" sz="3200" i="0">
                <a:effectLst/>
                <a:latin typeface="Times New Roman" panose="02020603050405020304" pitchFamily="18" charset="0"/>
              </a:rPr>
              <a:t>是我国古典诗歌                 的源头。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5486400" y="990600"/>
            <a:ext cx="838200" cy="0"/>
          </a:xfrm>
          <a:prstGeom prst="line">
            <a:avLst/>
          </a:prstGeom>
          <a:noFill/>
          <a:ln w="28575" cap="sq" cmpd="sng">
            <a:solidFill>
              <a:srgbClr val="663300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6934200" y="1828800"/>
            <a:ext cx="609600" cy="0"/>
          </a:xfrm>
          <a:prstGeom prst="line">
            <a:avLst/>
          </a:prstGeom>
          <a:noFill/>
          <a:ln w="28575" cap="sq" cmpd="sng">
            <a:solidFill>
              <a:srgbClr val="663300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211638" y="2565400"/>
            <a:ext cx="792162" cy="0"/>
          </a:xfrm>
          <a:prstGeom prst="line">
            <a:avLst/>
          </a:prstGeom>
          <a:noFill/>
          <a:ln w="28575" cap="sq" cmpd="sng">
            <a:solidFill>
              <a:srgbClr val="663300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6011863" y="2565400"/>
            <a:ext cx="1655762" cy="0"/>
          </a:xfrm>
          <a:prstGeom prst="line">
            <a:avLst/>
          </a:prstGeom>
          <a:noFill/>
          <a:ln w="28575" cap="sq" cmpd="sng">
            <a:solidFill>
              <a:srgbClr val="663300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162300" y="3352800"/>
            <a:ext cx="2819400" cy="0"/>
          </a:xfrm>
          <a:prstGeom prst="line">
            <a:avLst/>
          </a:prstGeom>
          <a:noFill/>
          <a:ln w="28575" cap="sq" cmpd="sng">
            <a:solidFill>
              <a:srgbClr val="663300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5940425" y="6092825"/>
            <a:ext cx="1600200" cy="0"/>
          </a:xfrm>
          <a:prstGeom prst="line">
            <a:avLst/>
          </a:prstGeom>
          <a:noFill/>
          <a:ln w="28575" cap="sq" cmpd="sng">
            <a:solidFill>
              <a:srgbClr val="663300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3048000" y="4267200"/>
            <a:ext cx="3048000" cy="0"/>
          </a:xfrm>
          <a:prstGeom prst="line">
            <a:avLst/>
          </a:prstGeom>
          <a:noFill/>
          <a:ln w="28575" cap="sq" cmpd="sng">
            <a:solidFill>
              <a:srgbClr val="663300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3170238" y="5181600"/>
            <a:ext cx="3429000" cy="0"/>
          </a:xfrm>
          <a:prstGeom prst="line">
            <a:avLst/>
          </a:prstGeom>
          <a:noFill/>
          <a:ln w="28575" cap="sq" cmpd="sng">
            <a:solidFill>
              <a:srgbClr val="663300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2514600" y="1828800"/>
            <a:ext cx="2209800" cy="0"/>
          </a:xfrm>
          <a:prstGeom prst="line">
            <a:avLst/>
          </a:prstGeom>
          <a:noFill/>
          <a:ln w="28575" cap="sq" cmpd="sng">
            <a:solidFill>
              <a:srgbClr val="663300"/>
            </a:solidFill>
            <a:rou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1143000" y="609600"/>
            <a:ext cx="228600" cy="228600"/>
          </a:xfrm>
          <a:prstGeom prst="ellipse">
            <a:avLst/>
          </a:prstGeom>
          <a:solidFill>
            <a:srgbClr val="663300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1143000" y="1447800"/>
            <a:ext cx="228600" cy="228600"/>
          </a:xfrm>
          <a:prstGeom prst="ellipse">
            <a:avLst/>
          </a:prstGeom>
          <a:solidFill>
            <a:srgbClr val="663300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3" name="Oval 21"/>
          <p:cNvSpPr>
            <a:spLocks noChangeArrowheads="1"/>
          </p:cNvSpPr>
          <p:nvPr/>
        </p:nvSpPr>
        <p:spPr bwMode="auto">
          <a:xfrm>
            <a:off x="1143000" y="2286000"/>
            <a:ext cx="228600" cy="228600"/>
          </a:xfrm>
          <a:prstGeom prst="ellipse">
            <a:avLst/>
          </a:prstGeom>
          <a:solidFill>
            <a:srgbClr val="663300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4" name="Oval 22"/>
          <p:cNvSpPr>
            <a:spLocks noChangeArrowheads="1"/>
          </p:cNvSpPr>
          <p:nvPr/>
        </p:nvSpPr>
        <p:spPr bwMode="auto">
          <a:xfrm>
            <a:off x="1143000" y="4038600"/>
            <a:ext cx="228600" cy="228600"/>
          </a:xfrm>
          <a:prstGeom prst="ellipse">
            <a:avLst/>
          </a:prstGeom>
          <a:solidFill>
            <a:srgbClr val="663300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5" name="Oval 23"/>
          <p:cNvSpPr>
            <a:spLocks noChangeArrowheads="1"/>
          </p:cNvSpPr>
          <p:nvPr/>
        </p:nvSpPr>
        <p:spPr bwMode="auto">
          <a:xfrm>
            <a:off x="1219200" y="5791200"/>
            <a:ext cx="228600" cy="228600"/>
          </a:xfrm>
          <a:prstGeom prst="ellipse">
            <a:avLst/>
          </a:prstGeom>
          <a:solidFill>
            <a:srgbClr val="663300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5410200" y="381000"/>
            <a:ext cx="1000125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诗歌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2286000" y="1219200"/>
            <a:ext cx="2632075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从西周到春秋</a:t>
            </a: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6858000" y="1246188"/>
            <a:ext cx="79375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305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3924300" y="1989138"/>
            <a:ext cx="12573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《</a:t>
            </a:r>
            <a:r>
              <a:rPr lang="zh-CN" altLang="en-US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诗</a:t>
            </a:r>
            <a:r>
              <a:rPr lang="en-US" altLang="zh-CN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》</a:t>
            </a:r>
            <a:r>
              <a:rPr lang="en-US" altLang="zh-CN" sz="3200" i="0" dirty="0">
                <a:effectLst/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5638800" y="1981200"/>
            <a:ext cx="232568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《 </a:t>
            </a:r>
            <a:r>
              <a:rPr lang="zh-CN" altLang="en-US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诗三百</a:t>
            </a:r>
            <a:r>
              <a:rPr lang="en-US" altLang="zh-CN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》</a:t>
            </a: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3492500" y="2781300"/>
            <a:ext cx="2220913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风    雅    颂</a:t>
            </a:r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3563938" y="3717925"/>
            <a:ext cx="2119312" cy="577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赋   比    兴</a:t>
            </a:r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3048000" y="4572000"/>
            <a:ext cx="3941763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四言为主，重章反复 </a:t>
            </a:r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>
            <a:off x="5868988" y="5589588"/>
            <a:ext cx="191770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现实主义</a:t>
            </a:r>
            <a:r>
              <a:rPr lang="zh-CN" altLang="en-US" sz="3200" i="0" dirty="0">
                <a:effectLst/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225" name="AutoShape 33"/>
          <p:cNvSpPr/>
          <p:nvPr/>
        </p:nvSpPr>
        <p:spPr bwMode="auto">
          <a:xfrm flipH="1">
            <a:off x="6372225" y="2925763"/>
            <a:ext cx="228600" cy="1524000"/>
          </a:xfrm>
          <a:prstGeom prst="leftBrace">
            <a:avLst>
              <a:gd name="adj1" fmla="val 55556"/>
              <a:gd name="adj2" fmla="val 50000"/>
            </a:avLst>
          </a:prstGeom>
          <a:noFill/>
          <a:ln w="28575" cap="sq" cmpd="sng">
            <a:solidFill>
              <a:srgbClr val="663300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6781800" y="3396615"/>
            <a:ext cx="1905000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i="0" dirty="0">
                <a:solidFill>
                  <a:srgbClr val="FF0000"/>
                </a:solidFill>
                <a:effectLst/>
                <a:latin typeface="经典行楷简" panose="02010609000101010101" charset="-122"/>
                <a:ea typeface="经典行楷简" panose="02010609000101010101" charset="-122"/>
              </a:rPr>
              <a:t>诗经六义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6" grpId="0" build="p"/>
      <p:bldP spid="8217" grpId="0" build="p"/>
      <p:bldP spid="8218" grpId="0" build="p"/>
      <p:bldP spid="8219" grpId="0" build="p"/>
      <p:bldP spid="8220" grpId="0" build="p"/>
      <p:bldP spid="8221" grpId="0" build="p"/>
      <p:bldP spid="8222" grpId="0" build="p"/>
      <p:bldP spid="8223" grpId="0" build="p"/>
      <p:bldP spid="8224" grpId="0" build="p"/>
      <p:bldP spid="822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497888" cy="49561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氓之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蚩蚩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匪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我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愆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期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将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子无怒              乘彼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垝垣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载</a:t>
            </a:r>
            <a:r>
              <a:rPr kumimoji="1"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笑</a:t>
            </a:r>
            <a:r>
              <a:rPr kumimoji="1"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载</a:t>
            </a:r>
            <a:r>
              <a:rPr kumimoji="1"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言              尔卜尔</a:t>
            </a:r>
            <a:r>
              <a:rPr kumimoji="1"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筮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于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嗟鸠兮              无食桑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葚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犹可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说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也              自我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徂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尔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淇水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汤汤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渐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车帷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裳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士也</a:t>
            </a:r>
            <a:r>
              <a:rPr kumimoji="1"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罔</a:t>
            </a:r>
            <a:r>
              <a:rPr kumimoji="1"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极              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靡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室劳矣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夙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兴夜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寐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咥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其笑矣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隰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则有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泮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395536" y="188640"/>
            <a:ext cx="7812087" cy="7921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kumimoji="1" lang="zh-CN" altLang="en-US" sz="3600" b="1" dirty="0" smtClean="0">
                <a:solidFill>
                  <a:srgbClr val="C00000"/>
                </a:solidFill>
                <a:latin typeface="叶根友毛笔行书2.0版" pitchFamily="2" charset="-122"/>
                <a:ea typeface="叶根友毛笔行书2.0版" pitchFamily="2" charset="-122"/>
              </a:rPr>
              <a:t>字音检测</a:t>
            </a:r>
            <a:endParaRPr kumimoji="1" lang="zh-CN" altLang="en-US" sz="3600" b="1" dirty="0">
              <a:solidFill>
                <a:srgbClr val="C00000"/>
              </a:solidFill>
              <a:latin typeface="叶根友毛笔行书2.0版" pitchFamily="2" charset="-122"/>
              <a:ea typeface="叶根友毛笔行书2.0版" pitchFamily="2" charset="-122"/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2268538" y="1289050"/>
            <a:ext cx="1008062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chī</a:t>
            </a: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6588125" y="1341438"/>
            <a:ext cx="1512888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fēi qiān</a:t>
            </a: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2339975" y="1773238"/>
            <a:ext cx="12954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qiāng</a:t>
            </a:r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6588125" y="1720850"/>
            <a:ext cx="17272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guǐ</a:t>
            </a: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yuán</a:t>
            </a:r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2484438" y="2276475"/>
            <a:ext cx="1008062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 b="1" dirty="0" err="1">
                <a:solidFill>
                  <a:srgbClr val="0066FF"/>
                </a:solidFill>
              </a:rPr>
              <a:t>zài</a:t>
            </a:r>
            <a:endParaRPr kumimoji="1" lang="en-US" altLang="zh-CN" sz="2800" b="1" dirty="0">
              <a:solidFill>
                <a:srgbClr val="0066FF"/>
              </a:solidFill>
            </a:endParaRPr>
          </a:p>
        </p:txBody>
      </p:sp>
      <p:sp>
        <p:nvSpPr>
          <p:cNvPr id="107531" name="Rectangle 11"/>
          <p:cNvSpPr>
            <a:spLocks noChangeArrowheads="1"/>
          </p:cNvSpPr>
          <p:nvPr/>
        </p:nvSpPr>
        <p:spPr bwMode="auto">
          <a:xfrm>
            <a:off x="6877050" y="2205038"/>
            <a:ext cx="1008063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 b="1">
                <a:solidFill>
                  <a:srgbClr val="0066FF"/>
                </a:solidFill>
              </a:rPr>
              <a:t>shì</a:t>
            </a:r>
          </a:p>
        </p:txBody>
      </p:sp>
      <p:sp>
        <p:nvSpPr>
          <p:cNvPr id="107532" name="Rectangle 12"/>
          <p:cNvSpPr>
            <a:spLocks noChangeArrowheads="1"/>
          </p:cNvSpPr>
          <p:nvPr/>
        </p:nvSpPr>
        <p:spPr bwMode="auto">
          <a:xfrm>
            <a:off x="2555875" y="2781300"/>
            <a:ext cx="1368425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xū</a:t>
            </a:r>
          </a:p>
        </p:txBody>
      </p:sp>
      <p:sp>
        <p:nvSpPr>
          <p:cNvPr id="107533" name="Rectangle 13"/>
          <p:cNvSpPr>
            <a:spLocks noChangeArrowheads="1"/>
          </p:cNvSpPr>
          <p:nvPr/>
        </p:nvSpPr>
        <p:spPr bwMode="auto">
          <a:xfrm>
            <a:off x="2411413" y="3233738"/>
            <a:ext cx="6985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tuō</a:t>
            </a:r>
          </a:p>
        </p:txBody>
      </p:sp>
      <p:sp>
        <p:nvSpPr>
          <p:cNvPr id="107534" name="Rectangle 14"/>
          <p:cNvSpPr>
            <a:spLocks noChangeArrowheads="1"/>
          </p:cNvSpPr>
          <p:nvPr/>
        </p:nvSpPr>
        <p:spPr bwMode="auto">
          <a:xfrm>
            <a:off x="6877050" y="3160713"/>
            <a:ext cx="600075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cú</a:t>
            </a:r>
          </a:p>
        </p:txBody>
      </p:sp>
      <p:sp>
        <p:nvSpPr>
          <p:cNvPr id="107535" name="Rectangle 15"/>
          <p:cNvSpPr>
            <a:spLocks noChangeArrowheads="1"/>
          </p:cNvSpPr>
          <p:nvPr/>
        </p:nvSpPr>
        <p:spPr bwMode="auto">
          <a:xfrm>
            <a:off x="2268538" y="3716338"/>
            <a:ext cx="1357312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shāng</a:t>
            </a:r>
          </a:p>
        </p:txBody>
      </p:sp>
      <p:sp>
        <p:nvSpPr>
          <p:cNvPr id="107536" name="Rectangle 16"/>
          <p:cNvSpPr>
            <a:spLocks noChangeArrowheads="1"/>
          </p:cNvSpPr>
          <p:nvPr/>
        </p:nvSpPr>
        <p:spPr bwMode="auto">
          <a:xfrm>
            <a:off x="2411413" y="4292600"/>
            <a:ext cx="1655762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 b="1">
                <a:solidFill>
                  <a:srgbClr val="0066FF"/>
                </a:solidFill>
              </a:rPr>
              <a:t>wǎng</a:t>
            </a:r>
          </a:p>
        </p:txBody>
      </p:sp>
      <p:sp>
        <p:nvSpPr>
          <p:cNvPr id="107537" name="Rectangle 17"/>
          <p:cNvSpPr>
            <a:spLocks noChangeArrowheads="1"/>
          </p:cNvSpPr>
          <p:nvPr/>
        </p:nvSpPr>
        <p:spPr bwMode="auto">
          <a:xfrm>
            <a:off x="6804025" y="4292600"/>
            <a:ext cx="1081088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mǐ</a:t>
            </a:r>
          </a:p>
        </p:txBody>
      </p:sp>
      <p:sp>
        <p:nvSpPr>
          <p:cNvPr id="107538" name="Rectangle 18"/>
          <p:cNvSpPr>
            <a:spLocks noChangeArrowheads="1"/>
          </p:cNvSpPr>
          <p:nvPr/>
        </p:nvSpPr>
        <p:spPr bwMode="auto">
          <a:xfrm>
            <a:off x="2411413" y="4745038"/>
            <a:ext cx="1409700" cy="5191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sù  mèi</a:t>
            </a:r>
          </a:p>
        </p:txBody>
      </p:sp>
      <p:sp>
        <p:nvSpPr>
          <p:cNvPr id="107539" name="Rectangle 19"/>
          <p:cNvSpPr>
            <a:spLocks noChangeArrowheads="1"/>
          </p:cNvSpPr>
          <p:nvPr/>
        </p:nvSpPr>
        <p:spPr bwMode="auto">
          <a:xfrm>
            <a:off x="6732588" y="4797425"/>
            <a:ext cx="1008062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xì</a:t>
            </a:r>
          </a:p>
        </p:txBody>
      </p:sp>
      <p:sp>
        <p:nvSpPr>
          <p:cNvPr id="107540" name="Rectangle 20"/>
          <p:cNvSpPr>
            <a:spLocks noChangeArrowheads="1"/>
          </p:cNvSpPr>
          <p:nvPr/>
        </p:nvSpPr>
        <p:spPr bwMode="auto">
          <a:xfrm>
            <a:off x="2555875" y="5202238"/>
            <a:ext cx="1311275" cy="4333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xí  pàn</a:t>
            </a:r>
          </a:p>
        </p:txBody>
      </p:sp>
      <p:sp>
        <p:nvSpPr>
          <p:cNvPr id="107541" name="Rectangle 21"/>
          <p:cNvSpPr>
            <a:spLocks noChangeArrowheads="1"/>
          </p:cNvSpPr>
          <p:nvPr/>
        </p:nvSpPr>
        <p:spPr bwMode="auto">
          <a:xfrm>
            <a:off x="6588125" y="2708275"/>
            <a:ext cx="15113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shèn</a:t>
            </a:r>
          </a:p>
        </p:txBody>
      </p:sp>
      <p:sp>
        <p:nvSpPr>
          <p:cNvPr id="107542" name="Rectangle 22"/>
          <p:cNvSpPr>
            <a:spLocks noChangeArrowheads="1"/>
          </p:cNvSpPr>
          <p:nvPr/>
        </p:nvSpPr>
        <p:spPr bwMode="auto">
          <a:xfrm>
            <a:off x="6660232" y="3717032"/>
            <a:ext cx="228123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3200" b="1" dirty="0" err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jiān</a:t>
            </a:r>
            <a:r>
              <a:rPr lang="en-US" altLang="zh-CN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sz="3200" b="1" dirty="0" err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cháng</a:t>
            </a:r>
            <a:endParaRPr lang="en-US" altLang="zh-CN" sz="3200" b="1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75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7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7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7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7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7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7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7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7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7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7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7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7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7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7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7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7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7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7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7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7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7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7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7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7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7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7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7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7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0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7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7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7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467544" y="2492896"/>
            <a:ext cx="8062664" cy="1470025"/>
          </a:xfrm>
        </p:spPr>
        <p:txBody>
          <a:bodyPr/>
          <a:lstStyle/>
          <a:p>
            <a:r>
              <a:rPr lang="en-US" altLang="zh-CN" b="1" dirty="0" smtClean="0">
                <a:latin typeface="经典行楷简" panose="02010609000101010101" charset="-122"/>
                <a:ea typeface="经典行楷简" panose="02010609000101010101" charset="-122"/>
              </a:rPr>
              <a:t>《</a:t>
            </a:r>
            <a:r>
              <a:rPr lang="zh-CN" altLang="en-US" b="1" dirty="0" smtClean="0">
                <a:latin typeface="经典行楷简" panose="02010609000101010101" charset="-122"/>
                <a:ea typeface="经典行楷简" panose="02010609000101010101" charset="-122"/>
              </a:rPr>
              <a:t>氓</a:t>
            </a:r>
            <a:r>
              <a:rPr lang="en-US" altLang="zh-CN" b="1" dirty="0" smtClean="0">
                <a:latin typeface="经典行楷简" panose="02010609000101010101" charset="-122"/>
                <a:ea typeface="经典行楷简" panose="02010609000101010101" charset="-122"/>
              </a:rPr>
              <a:t>》</a:t>
            </a:r>
            <a:r>
              <a:rPr lang="zh-CN" altLang="en-US" b="1" dirty="0" smtClean="0">
                <a:latin typeface="经典行楷简" panose="02010609000101010101" charset="-122"/>
                <a:ea typeface="经典行楷简" panose="02010609000101010101" charset="-122"/>
              </a:rPr>
              <a:t>叙述了一个怎样的故事？</a:t>
            </a:r>
            <a:endParaRPr lang="zh-CN" altLang="en-US" b="1" dirty="0">
              <a:latin typeface="经典行楷简" panose="02010609000101010101" charset="-122"/>
              <a:ea typeface="经典行楷简" panose="0201060900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95288" y="1773238"/>
            <a:ext cx="8312150" cy="206210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        </a:t>
            </a:r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</a:rPr>
              <a:t>氓</a:t>
            </a:r>
            <a:r>
              <a:rPr lang="zh-CN" altLang="en-US" sz="3200" dirty="0">
                <a:solidFill>
                  <a:srgbClr val="FF3300"/>
                </a:solidFill>
                <a:latin typeface="Times New Roman" panose="02020603050405020304" pitchFamily="18" charset="0"/>
              </a:rPr>
              <a:t>之</a:t>
            </a:r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</a:rPr>
              <a:t>蚩蚩</a:t>
            </a:r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，抱</a:t>
            </a:r>
            <a:r>
              <a:rPr lang="zh-CN" altLang="en-US" sz="3200" dirty="0">
                <a:latin typeface="Times New Roman" panose="02020603050405020304" pitchFamily="18" charset="0"/>
              </a:rPr>
              <a:t>布</a:t>
            </a:r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</a:rPr>
              <a:t>贸</a:t>
            </a:r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丝。</a:t>
            </a:r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</a:rPr>
              <a:t>匪</a:t>
            </a:r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来贸丝，来</a:t>
            </a:r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</a:rPr>
              <a:t>即</a:t>
            </a:r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我</a:t>
            </a:r>
          </a:p>
          <a:p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</a:rPr>
              <a:t>谋</a:t>
            </a:r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。送</a:t>
            </a:r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</a:rPr>
              <a:t>子涉</a:t>
            </a:r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淇，</a:t>
            </a:r>
            <a:r>
              <a:rPr lang="zh-CN" altLang="en-US" sz="3200" dirty="0">
                <a:solidFill>
                  <a:srgbClr val="FF3300"/>
                </a:solidFill>
                <a:latin typeface="Times New Roman" panose="02020603050405020304" pitchFamily="18" charset="0"/>
              </a:rPr>
              <a:t>至于</a:t>
            </a:r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顿丘。匪我</a:t>
            </a:r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</a:rPr>
              <a:t>愆</a:t>
            </a:r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期，子无良</a:t>
            </a:r>
          </a:p>
          <a:p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媒。</a:t>
            </a:r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</a:rPr>
              <a:t>将</a:t>
            </a:r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子</a:t>
            </a:r>
            <a:r>
              <a:rPr lang="zh-CN" altLang="en-US" sz="3200" dirty="0">
                <a:solidFill>
                  <a:srgbClr val="0000CC"/>
                </a:solidFill>
                <a:latin typeface="Times New Roman" panose="02020603050405020304" pitchFamily="18" charset="0"/>
              </a:rPr>
              <a:t>无</a:t>
            </a:r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怒，秋</a:t>
            </a:r>
            <a:r>
              <a:rPr lang="zh-CN" altLang="en-US" sz="3200" dirty="0">
                <a:solidFill>
                  <a:srgbClr val="FF3300"/>
                </a:solidFill>
                <a:latin typeface="Times New Roman" panose="02020603050405020304" pitchFamily="18" charset="0"/>
              </a:rPr>
              <a:t>以为</a:t>
            </a:r>
            <a:r>
              <a:rPr lang="zh-CN" altLang="en-US" sz="3200" dirty="0">
                <a:solidFill>
                  <a:srgbClr val="333333"/>
                </a:solidFill>
                <a:latin typeface="Times New Roman" panose="02020603050405020304" pitchFamily="18" charset="0"/>
              </a:rPr>
              <a:t>期。</a:t>
            </a:r>
          </a:p>
          <a:p>
            <a:endParaRPr lang="en-US" altLang="zh-CN" sz="3200" dirty="0">
              <a:solidFill>
                <a:srgbClr val="3333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468313" y="549275"/>
            <a:ext cx="4032250" cy="936625"/>
          </a:xfrm>
          <a:prstGeom prst="wedgeRectCallout">
            <a:avLst>
              <a:gd name="adj1" fmla="val -24880"/>
              <a:gd name="adj2" fmla="val 82204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（ｍ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ｎｇ），民。现代汉语中读作（ｍ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ｇ），流氓。</a:t>
            </a: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2484438" y="549275"/>
            <a:ext cx="3816350" cy="1152525"/>
          </a:xfrm>
          <a:prstGeom prst="wedgeRectCallout">
            <a:avLst>
              <a:gd name="adj1" fmla="val -45880"/>
              <a:gd name="adj2" fmla="val 73690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r>
              <a:rPr lang="zh-CN" altLang="en-US" sz="2400">
                <a:latin typeface="Times New Roman" panose="02020603050405020304" pitchFamily="18" charset="0"/>
              </a:rPr>
              <a:t>（ｃｈ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ī</a:t>
            </a:r>
            <a:r>
              <a:rPr lang="zh-CN" altLang="en-US" sz="2400">
                <a:latin typeface="Times New Roman" panose="02020603050405020304" pitchFamily="18" charset="0"/>
              </a:rPr>
              <a:t>ｃｈ</a:t>
            </a:r>
            <a:r>
              <a:rPr lang="en-US" altLang="zh-CN" sz="2400">
                <a:latin typeface="Times New Roman" panose="02020603050405020304" pitchFamily="18" charset="0"/>
              </a:rPr>
              <a:t>ī</a:t>
            </a:r>
            <a:r>
              <a:rPr lang="zh-CN" altLang="en-US" sz="2400">
                <a:latin typeface="Times New Roman" panose="02020603050405020304" pitchFamily="18" charset="0"/>
              </a:rPr>
              <a:t>），通</a:t>
            </a:r>
            <a:r>
              <a:rPr lang="zh-CN" altLang="en-US" sz="2400">
                <a:latin typeface="Arial" panose="020B0604020202020204"/>
              </a:rPr>
              <a:t>“</a:t>
            </a:r>
            <a:r>
              <a:rPr lang="zh-CN" altLang="en-US" sz="2400">
                <a:latin typeface="Times New Roman" panose="02020603050405020304" pitchFamily="18" charset="0"/>
              </a:rPr>
              <a:t>媸媸</a:t>
            </a:r>
            <a:r>
              <a:rPr lang="zh-CN" altLang="en-US" sz="2400">
                <a:latin typeface="Arial" panose="020B0604020202020204"/>
              </a:rPr>
              <a:t>”</a:t>
            </a:r>
            <a:r>
              <a:rPr lang="zh-CN" altLang="en-US" sz="2400">
                <a:latin typeface="Times New Roman" panose="02020603050405020304" pitchFamily="18" charset="0"/>
              </a:rPr>
              <a:t>，笑嘻嘻的样子；一说是忠厚的样子。</a:t>
            </a: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4716463" y="765175"/>
            <a:ext cx="1871662" cy="792163"/>
          </a:xfrm>
          <a:prstGeom prst="wedgeRectCallout">
            <a:avLst>
              <a:gd name="adj1" fmla="val -66963"/>
              <a:gd name="adj2" fmla="val 93287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买，交易，交换。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5651500" y="620713"/>
            <a:ext cx="1944688" cy="827087"/>
          </a:xfrm>
          <a:prstGeom prst="wedgeRectCallout">
            <a:avLst>
              <a:gd name="adj1" fmla="val -50736"/>
              <a:gd name="adj2" fmla="val 101440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通</a:t>
            </a:r>
            <a:r>
              <a:rPr lang="zh-CN" altLang="en-US" sz="2400">
                <a:latin typeface="Arial" panose="020B0604020202020204"/>
              </a:rPr>
              <a:t>“</a:t>
            </a:r>
            <a:r>
              <a:rPr lang="zh-CN" altLang="en-US" sz="2400">
                <a:latin typeface="Times New Roman" panose="02020603050405020304" pitchFamily="18" charset="0"/>
              </a:rPr>
              <a:t>非</a:t>
            </a:r>
            <a:r>
              <a:rPr lang="zh-CN" altLang="en-US" sz="2400">
                <a:latin typeface="Arial" panose="020B0604020202020204"/>
              </a:rPr>
              <a:t>”</a:t>
            </a:r>
            <a:r>
              <a:rPr lang="zh-CN" altLang="en-US" sz="2400">
                <a:latin typeface="Times New Roman" panose="02020603050405020304" pitchFamily="18" charset="0"/>
              </a:rPr>
              <a:t>，不是。</a:t>
            </a:r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6948488" y="981075"/>
            <a:ext cx="1922462" cy="719138"/>
          </a:xfrm>
          <a:prstGeom prst="wedgeRectCallout">
            <a:avLst>
              <a:gd name="adj1" fmla="val 5407"/>
              <a:gd name="adj2" fmla="val 73843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就。</a:t>
            </a:r>
          </a:p>
        </p:txBody>
      </p:sp>
      <p:sp>
        <p:nvSpPr>
          <p:cNvPr id="36873" name="AutoShape 9"/>
          <p:cNvSpPr>
            <a:spLocks noChangeArrowheads="1"/>
          </p:cNvSpPr>
          <p:nvPr/>
        </p:nvSpPr>
        <p:spPr bwMode="auto">
          <a:xfrm>
            <a:off x="395288" y="3573463"/>
            <a:ext cx="2447925" cy="576262"/>
          </a:xfrm>
          <a:prstGeom prst="wedgeRectCallout">
            <a:avLst>
              <a:gd name="adj1" fmla="val -38264"/>
              <a:gd name="adj2" fmla="val -199861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指商量婚事。</a:t>
            </a:r>
          </a:p>
        </p:txBody>
      </p:sp>
      <p:sp>
        <p:nvSpPr>
          <p:cNvPr id="36874" name="AutoShape 10"/>
          <p:cNvSpPr>
            <a:spLocks noChangeArrowheads="1"/>
          </p:cNvSpPr>
          <p:nvPr/>
        </p:nvSpPr>
        <p:spPr bwMode="auto">
          <a:xfrm>
            <a:off x="1692275" y="3500438"/>
            <a:ext cx="2159000" cy="865187"/>
          </a:xfrm>
          <a:prstGeom prst="wedgeRectCallout">
            <a:avLst>
              <a:gd name="adj1" fmla="val -39412"/>
              <a:gd name="adj2" fmla="val -138991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你，先秦时表尊称。</a:t>
            </a:r>
          </a:p>
        </p:txBody>
      </p:sp>
      <p:sp>
        <p:nvSpPr>
          <p:cNvPr id="36875" name="AutoShape 11"/>
          <p:cNvSpPr>
            <a:spLocks noChangeArrowheads="1"/>
          </p:cNvSpPr>
          <p:nvPr/>
        </p:nvSpPr>
        <p:spPr bwMode="auto">
          <a:xfrm>
            <a:off x="2771775" y="3429000"/>
            <a:ext cx="1295400" cy="609600"/>
          </a:xfrm>
          <a:prstGeom prst="wedgeRectCallout">
            <a:avLst>
              <a:gd name="adj1" fmla="val -78065"/>
              <a:gd name="adj2" fmla="val -171875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渡过。</a:t>
            </a:r>
          </a:p>
        </p:txBody>
      </p:sp>
      <p:sp>
        <p:nvSpPr>
          <p:cNvPr id="36876" name="AutoShape 12"/>
          <p:cNvSpPr>
            <a:spLocks noChangeArrowheads="1"/>
          </p:cNvSpPr>
          <p:nvPr/>
        </p:nvSpPr>
        <p:spPr bwMode="auto">
          <a:xfrm>
            <a:off x="6372225" y="3141663"/>
            <a:ext cx="2520950" cy="1150937"/>
          </a:xfrm>
          <a:prstGeom prst="wedgeRectCallout">
            <a:avLst>
              <a:gd name="adj1" fmla="val -47796"/>
              <a:gd name="adj2" fmla="val -83380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（ｑｉ</a:t>
            </a:r>
            <a:r>
              <a:rPr lang="en-US" altLang="zh-CN" sz="2400">
                <a:latin typeface="Times New Roman" panose="02020603050405020304" pitchFamily="18" charset="0"/>
              </a:rPr>
              <a:t>ā</a:t>
            </a:r>
            <a:r>
              <a:rPr lang="zh-CN" altLang="en-US" sz="2400">
                <a:latin typeface="Times New Roman" panose="02020603050405020304" pitchFamily="18" charset="0"/>
              </a:rPr>
              <a:t>ｎ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），本指过失、过错，这里指延误。</a:t>
            </a:r>
          </a:p>
        </p:txBody>
      </p:sp>
      <p:sp>
        <p:nvSpPr>
          <p:cNvPr id="36877" name="AutoShape 13"/>
          <p:cNvSpPr>
            <a:spLocks noChangeArrowheads="1"/>
          </p:cNvSpPr>
          <p:nvPr/>
        </p:nvSpPr>
        <p:spPr bwMode="auto">
          <a:xfrm>
            <a:off x="1042988" y="3860800"/>
            <a:ext cx="2520950" cy="863600"/>
          </a:xfrm>
          <a:prstGeom prst="wedgeRectCallout">
            <a:avLst>
              <a:gd name="adj1" fmla="val -30542"/>
              <a:gd name="adj2" fmla="val -124079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（ｑｉ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ān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ｇ），请，愿。</a:t>
            </a:r>
          </a:p>
        </p:txBody>
      </p:sp>
      <p:sp>
        <p:nvSpPr>
          <p:cNvPr id="36878" name="AutoShape 14"/>
          <p:cNvSpPr>
            <a:spLocks noChangeArrowheads="1"/>
          </p:cNvSpPr>
          <p:nvPr/>
        </p:nvSpPr>
        <p:spPr bwMode="auto">
          <a:xfrm>
            <a:off x="3059113" y="3429000"/>
            <a:ext cx="2449512" cy="609600"/>
          </a:xfrm>
          <a:prstGeom prst="wedgeRectCallout">
            <a:avLst>
              <a:gd name="adj1" fmla="val -74824"/>
              <a:gd name="adj2" fmla="val -98958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通</a:t>
            </a:r>
            <a:r>
              <a:rPr lang="zh-CN" altLang="en-US" sz="2400">
                <a:latin typeface="Arial" panose="020B0604020202020204"/>
              </a:rPr>
              <a:t>“</a:t>
            </a:r>
            <a:r>
              <a:rPr lang="zh-CN" altLang="en-US" sz="2400">
                <a:latin typeface="Times New Roman" panose="02020603050405020304" pitchFamily="18" charset="0"/>
              </a:rPr>
              <a:t>毋</a:t>
            </a:r>
            <a:r>
              <a:rPr lang="zh-CN" altLang="en-US" sz="2400">
                <a:latin typeface="Arial" panose="020B0604020202020204"/>
              </a:rPr>
              <a:t>”</a:t>
            </a:r>
            <a:r>
              <a:rPr lang="zh-CN" altLang="en-US" sz="2400">
                <a:latin typeface="Times New Roman" panose="02020603050405020304" pitchFamily="18" charset="0"/>
              </a:rPr>
              <a:t>，不要。</a:t>
            </a:r>
          </a:p>
        </p:txBody>
      </p:sp>
      <p:sp>
        <p:nvSpPr>
          <p:cNvPr id="36879" name="AutoShape 15"/>
          <p:cNvSpPr>
            <a:spLocks noChangeArrowheads="1"/>
          </p:cNvSpPr>
          <p:nvPr/>
        </p:nvSpPr>
        <p:spPr bwMode="auto">
          <a:xfrm>
            <a:off x="1835150" y="1557338"/>
            <a:ext cx="288925" cy="287337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0" y="692150"/>
            <a:ext cx="4249738" cy="95567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800" dirty="0">
                <a:solidFill>
                  <a:srgbClr val="0000CC"/>
                </a:solidFill>
                <a:latin typeface="Times New Roman" panose="02020603050405020304" pitchFamily="18" charset="0"/>
              </a:rPr>
              <a:t>主谓之间的结构助词，取消句子的独立性。不译。</a:t>
            </a:r>
          </a:p>
        </p:txBody>
      </p:sp>
      <p:sp>
        <p:nvSpPr>
          <p:cNvPr id="36881" name="AutoShape 17"/>
          <p:cNvSpPr>
            <a:spLocks noChangeArrowheads="1"/>
          </p:cNvSpPr>
          <p:nvPr/>
        </p:nvSpPr>
        <p:spPr bwMode="auto">
          <a:xfrm rot="-2242000">
            <a:off x="3924300" y="1844675"/>
            <a:ext cx="1368425" cy="215900"/>
          </a:xfrm>
          <a:prstGeom prst="rightArrow">
            <a:avLst>
              <a:gd name="adj1" fmla="val 50000"/>
              <a:gd name="adj2" fmla="val 158456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4356100" y="692150"/>
            <a:ext cx="4451350" cy="955675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</a:rPr>
              <a:t>古义：直到；今义：递进关系连词。</a:t>
            </a:r>
          </a:p>
        </p:txBody>
      </p:sp>
      <p:sp>
        <p:nvSpPr>
          <p:cNvPr id="36883" name="AutoShape 19"/>
          <p:cNvSpPr>
            <a:spLocks noChangeArrowheads="1"/>
          </p:cNvSpPr>
          <p:nvPr/>
        </p:nvSpPr>
        <p:spPr bwMode="auto">
          <a:xfrm>
            <a:off x="3851275" y="3284538"/>
            <a:ext cx="504825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1258888" y="3573463"/>
            <a:ext cx="6950075" cy="528637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</a:rPr>
              <a:t>古义：把</a:t>
            </a:r>
            <a:r>
              <a:rPr lang="en-US" altLang="zh-CN" sz="2800">
                <a:solidFill>
                  <a:srgbClr val="0000CC"/>
                </a:solidFill>
                <a:latin typeface="Arial" panose="020B0604020202020204"/>
              </a:rPr>
              <a:t>……</a:t>
            </a:r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</a:rPr>
              <a:t>作为（看作）；今义：认为。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539750" y="4508500"/>
            <a:ext cx="8108950" cy="15525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latin typeface="Times New Roman" panose="02020603050405020304" pitchFamily="18" charset="0"/>
              </a:rPr>
              <a:t>译文：有个青年笑嘻嘻地抱着布币来买丝，其实他不是来买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丝，而是来找我商量婚事。我送你渡过淇水，直到顿丘。不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我拖延婚期，而是你没有好的媒人。请你不要发怒，就把秋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定为婚期吧！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animBg="1"/>
      <p:bldP spid="36868" grpId="0" animBg="1"/>
      <p:bldP spid="36870" grpId="0" animBg="1"/>
      <p:bldP spid="36871" grpId="0" animBg="1"/>
      <p:bldP spid="36872" grpId="0" animBg="1"/>
      <p:bldP spid="36873" grpId="0" animBg="1"/>
      <p:bldP spid="36874" grpId="0" animBg="1"/>
      <p:bldP spid="36875" grpId="0" animBg="1"/>
      <p:bldP spid="36876" grpId="0" animBg="1"/>
      <p:bldP spid="36877" grpId="0" animBg="1"/>
      <p:bldP spid="36878" grpId="0" animBg="1"/>
      <p:bldP spid="36879" grpId="0" animBg="1"/>
      <p:bldP spid="36880" grpId="0" animBg="1"/>
      <p:bldP spid="36881" grpId="0" animBg="1"/>
      <p:bldP spid="36882" grpId="0" animBg="1"/>
      <p:bldP spid="36883" grpId="0" animBg="1"/>
      <p:bldP spid="36884" grpId="0" animBg="1"/>
      <p:bldP spid="368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971550" y="1844675"/>
            <a:ext cx="184150" cy="57943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3200">
              <a:latin typeface="Times New Roman" panose="02020603050405020304" pitchFamily="18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95288" y="1844675"/>
            <a:ext cx="8312150" cy="155416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3200">
                <a:latin typeface="Times New Roman" panose="02020603050405020304" pitchFamily="18" charset="0"/>
              </a:rPr>
              <a:t>        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乘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彼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垝垣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，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以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望复关。不见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复关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，泣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涕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涟</a:t>
            </a:r>
          </a:p>
          <a:p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涟。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既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见复关，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载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笑载言。尔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卜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尔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筮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，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体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无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咎</a:t>
            </a:r>
          </a:p>
          <a:p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言。</a:t>
            </a:r>
            <a:r>
              <a:rPr lang="zh-CN" altLang="en-US" sz="3200">
                <a:solidFill>
                  <a:srgbClr val="FF3300"/>
                </a:solidFill>
                <a:latin typeface="Times New Roman" panose="02020603050405020304" pitchFamily="18" charset="0"/>
              </a:rPr>
              <a:t>以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尔车来，以我</a:t>
            </a:r>
            <a:r>
              <a:rPr lang="zh-CN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贿</a:t>
            </a:r>
            <a:r>
              <a:rPr lang="zh-CN" altLang="en-US" sz="3200">
                <a:solidFill>
                  <a:srgbClr val="333333"/>
                </a:solidFill>
                <a:latin typeface="Times New Roman" panose="02020603050405020304" pitchFamily="18" charset="0"/>
              </a:rPr>
              <a:t>迁。</a:t>
            </a: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468313" y="1052513"/>
            <a:ext cx="3240087" cy="465137"/>
          </a:xfrm>
          <a:prstGeom prst="wedgeRectCallout">
            <a:avLst>
              <a:gd name="adj1" fmla="val -18935"/>
              <a:gd name="adj2" fmla="val 150000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ｎｇ）登上。</a:t>
            </a:r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2124075" y="765175"/>
            <a:ext cx="2952750" cy="752475"/>
          </a:xfrm>
          <a:prstGeom prst="wedgeRectCallout">
            <a:avLst>
              <a:gd name="adj1" fmla="val -34514"/>
              <a:gd name="adj2" fmla="val 96412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倒坍的墙壁。垝：倒坍。垣：矮墙。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6804025" y="908050"/>
            <a:ext cx="1152525" cy="466725"/>
          </a:xfrm>
          <a:prstGeom prst="wedgeRectCallout">
            <a:avLst>
              <a:gd name="adj1" fmla="val 53856"/>
              <a:gd name="adj2" fmla="val 161903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眼泪。</a:t>
            </a:r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3059113" y="1557338"/>
            <a:ext cx="3168650" cy="465137"/>
          </a:xfrm>
          <a:prstGeom prst="wedgeRectCallout">
            <a:avLst>
              <a:gd name="adj1" fmla="val -32764"/>
              <a:gd name="adj2" fmla="val 143514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（ｚ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ｉ）又，且。</a:t>
            </a:r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3203575" y="1557338"/>
            <a:ext cx="2447925" cy="503237"/>
          </a:xfrm>
          <a:prstGeom prst="wedgeRectCallout">
            <a:avLst>
              <a:gd name="adj1" fmla="val 61023"/>
              <a:gd name="adj2" fmla="val 130125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用龟甲占卜。</a:t>
            </a: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3708400" y="1628775"/>
            <a:ext cx="5184775" cy="504825"/>
          </a:xfrm>
          <a:prstGeom prst="wedgeRectCallout">
            <a:avLst>
              <a:gd name="adj1" fmla="val 10074"/>
              <a:gd name="adj2" fmla="val 116037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（ｓｈ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），用蓍（ｓｈ</a:t>
            </a:r>
            <a:r>
              <a:rPr lang="en-US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ī</a:t>
            </a:r>
            <a:r>
              <a:rPr lang="zh-CN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）草占卦。</a:t>
            </a:r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3779838" y="1484313"/>
            <a:ext cx="3744912" cy="538162"/>
          </a:xfrm>
          <a:prstGeom prst="wedgeRectCallout">
            <a:avLst>
              <a:gd name="adj1" fmla="val 50426"/>
              <a:gd name="adj2" fmla="val 133778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指卦象，即占卦的结果。</a:t>
            </a:r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6948488" y="1484313"/>
            <a:ext cx="1511300" cy="538162"/>
          </a:xfrm>
          <a:prstGeom prst="wedgeRectCallout">
            <a:avLst>
              <a:gd name="adj1" fmla="val 46745"/>
              <a:gd name="adj2" fmla="val 133778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不吉利。</a:t>
            </a:r>
          </a:p>
        </p:txBody>
      </p:sp>
      <p:sp>
        <p:nvSpPr>
          <p:cNvPr id="37900" name="AutoShape 12"/>
          <p:cNvSpPr>
            <a:spLocks noChangeArrowheads="1"/>
          </p:cNvSpPr>
          <p:nvPr/>
        </p:nvSpPr>
        <p:spPr bwMode="auto">
          <a:xfrm>
            <a:off x="4716463" y="3429000"/>
            <a:ext cx="2376487" cy="609600"/>
          </a:xfrm>
          <a:prstGeom prst="wedgeRectCallout">
            <a:avLst>
              <a:gd name="adj1" fmla="val -65898"/>
              <a:gd name="adj2" fmla="val -86458"/>
            </a:avLst>
          </a:prstGeom>
          <a:solidFill>
            <a:srgbClr val="FFFF00"/>
          </a:solidFill>
          <a:ln w="9525" algn="ctr">
            <a:solidFill>
              <a:srgbClr val="FFFF00"/>
            </a:solidFill>
            <a:miter lim="800000"/>
          </a:ln>
          <a:effectLst/>
        </p:spPr>
        <p:txBody>
          <a:bodyPr/>
          <a:lstStyle/>
          <a:p>
            <a:pPr algn="ctr"/>
            <a:r>
              <a:rPr lang="zh-CN" altLang="en-US" sz="2400">
                <a:latin typeface="Times New Roman" panose="02020603050405020304" pitchFamily="18" charset="0"/>
              </a:rPr>
              <a:t>财物，指嫁妆。</a:t>
            </a:r>
          </a:p>
        </p:txBody>
      </p:sp>
      <p:sp>
        <p:nvSpPr>
          <p:cNvPr id="37901" name="AutoShape 13"/>
          <p:cNvSpPr>
            <a:spLocks noChangeArrowheads="1"/>
          </p:cNvSpPr>
          <p:nvPr/>
        </p:nvSpPr>
        <p:spPr bwMode="auto">
          <a:xfrm>
            <a:off x="1763713" y="1628775"/>
            <a:ext cx="288925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02" name="AutoShape 14"/>
          <p:cNvSpPr>
            <a:spLocks noChangeArrowheads="1"/>
          </p:cNvSpPr>
          <p:nvPr/>
        </p:nvSpPr>
        <p:spPr bwMode="auto">
          <a:xfrm>
            <a:off x="3419475" y="1628775"/>
            <a:ext cx="288925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auto">
          <a:xfrm>
            <a:off x="6300788" y="1628775"/>
            <a:ext cx="504825" cy="2889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04" name="AutoShape 16"/>
          <p:cNvSpPr>
            <a:spLocks noChangeArrowheads="1"/>
          </p:cNvSpPr>
          <p:nvPr/>
        </p:nvSpPr>
        <p:spPr bwMode="auto">
          <a:xfrm>
            <a:off x="1403350" y="3357563"/>
            <a:ext cx="287338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05" name="AutoShape 17"/>
          <p:cNvSpPr>
            <a:spLocks noChangeArrowheads="1"/>
          </p:cNvSpPr>
          <p:nvPr/>
        </p:nvSpPr>
        <p:spPr bwMode="auto">
          <a:xfrm rot="-3189632">
            <a:off x="2051050" y="2493963"/>
            <a:ext cx="217487" cy="1366838"/>
          </a:xfrm>
          <a:prstGeom prst="downArrow">
            <a:avLst>
              <a:gd name="adj1" fmla="val 50000"/>
              <a:gd name="adj2" fmla="val 157117"/>
            </a:avLst>
          </a:prstGeom>
          <a:solidFill>
            <a:srgbClr val="0000CC"/>
          </a:solidFill>
          <a:ln w="9525" algn="ctr">
            <a:solidFill>
              <a:srgbClr val="0000CC"/>
            </a:solidFill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879475" y="666750"/>
            <a:ext cx="184150" cy="8239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endParaRPr lang="zh-CN" altLang="zh-CN" sz="4800">
              <a:latin typeface="Times New Roman" panose="02020603050405020304" pitchFamily="18" charset="0"/>
            </a:endParaRP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0" y="1052513"/>
            <a:ext cx="2682875" cy="528637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</a:rPr>
              <a:t>指示代词，那。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2627313" y="1052513"/>
            <a:ext cx="3529012" cy="528637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</a:rPr>
              <a:t>目的关系连词，来。</a:t>
            </a: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6156325" y="765175"/>
            <a:ext cx="2808288" cy="831850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0000CC"/>
                </a:solidFill>
                <a:latin typeface="Times New Roman" panose="02020603050405020304" pitchFamily="18" charset="0"/>
              </a:rPr>
              <a:t>借代手法，以人物的居住地代人物。</a:t>
            </a:r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323850" y="3500438"/>
            <a:ext cx="1971675" cy="528637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</a:rPr>
              <a:t>介词，用。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2700338" y="3500438"/>
            <a:ext cx="1260475" cy="528637"/>
          </a:xfrm>
          <a:prstGeom prst="rect">
            <a:avLst/>
          </a:prstGeom>
          <a:noFill/>
          <a:ln w="9525" algn="ctr">
            <a:solidFill>
              <a:srgbClr val="FF3300"/>
            </a:solidFill>
            <a:miter lim="800000"/>
          </a:ln>
          <a:effectLst/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0000CC"/>
                </a:solidFill>
                <a:latin typeface="Times New Roman" panose="02020603050405020304" pitchFamily="18" charset="0"/>
              </a:rPr>
              <a:t>已经。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827088" y="4365625"/>
            <a:ext cx="7804150" cy="15525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2400">
                <a:latin typeface="Times New Roman" panose="02020603050405020304" pitchFamily="18" charset="0"/>
              </a:rPr>
              <a:t>译文：我登上那倒塌的墙壁，来远望青年所住的复关。看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不见青年的到来，惹得我眼泪涟涟。见到了青年的到来，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喜得我有说有笑，你用龟甲和著草占卜，结果很吉利。你</a:t>
            </a:r>
          </a:p>
          <a:p>
            <a:r>
              <a:rPr lang="zh-CN" altLang="en-US" sz="2400">
                <a:latin typeface="Times New Roman" panose="02020603050405020304" pitchFamily="18" charset="0"/>
              </a:rPr>
              <a:t>用车子来接我，我把我的嫁妆搬到你家。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5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37892" grpId="0" animBg="1"/>
      <p:bldP spid="37893" grpId="0" animBg="1"/>
      <p:bldP spid="37894" grpId="0" animBg="1"/>
      <p:bldP spid="37895" grpId="0" animBg="1"/>
      <p:bldP spid="37896" grpId="0" animBg="1"/>
      <p:bldP spid="37897" grpId="0" animBg="1"/>
      <p:bldP spid="37898" grpId="0" animBg="1"/>
      <p:bldP spid="37899" grpId="0" animBg="1"/>
      <p:bldP spid="37900" grpId="0" animBg="1"/>
      <p:bldP spid="37901" grpId="0" animBg="1"/>
      <p:bldP spid="37902" grpId="0" animBg="1"/>
      <p:bldP spid="37903" grpId="0" animBg="1"/>
      <p:bldP spid="37904" grpId="0" animBg="1"/>
      <p:bldP spid="37905" grpId="0" animBg="1"/>
      <p:bldP spid="37907" grpId="0" animBg="1"/>
      <p:bldP spid="37908" grpId="0" animBg="1"/>
      <p:bldP spid="37909" grpId="0" animBg="1"/>
      <p:bldP spid="37910" grpId="0" animBg="1"/>
      <p:bldP spid="37911" grpId="0" animBg="1"/>
      <p:bldP spid="3791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2834</Words>
  <Application>Microsoft Office PowerPoint</Application>
  <PresentationFormat>全屏显示(4:3)</PresentationFormat>
  <Paragraphs>219</Paragraphs>
  <Slides>19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&lt;论语·阳货&gt;</vt:lpstr>
      <vt:lpstr>氓 </vt:lpstr>
      <vt:lpstr>幻灯片 3</vt:lpstr>
      <vt:lpstr>幻灯片 4</vt:lpstr>
      <vt:lpstr>幻灯片 5</vt:lpstr>
      <vt:lpstr>幻灯片 6</vt:lpstr>
      <vt:lpstr>《氓》叙述了一个怎样的故事？</vt:lpstr>
      <vt:lpstr>幻灯片 8</vt:lpstr>
      <vt:lpstr>幻灯片 9</vt:lpstr>
      <vt:lpstr>幻灯片 10</vt:lpstr>
      <vt:lpstr>幻灯片 11</vt:lpstr>
      <vt:lpstr>幻灯片 12</vt:lpstr>
      <vt:lpstr>幻灯片 13</vt:lpstr>
      <vt:lpstr>分析《氓》中的女子的形象</vt:lpstr>
      <vt:lpstr>分析“氓”的人物形象</vt:lpstr>
      <vt:lpstr>分析女子陷入“被弃”的命运的原因</vt:lpstr>
      <vt:lpstr>钱锺书《管锥编》</vt:lpstr>
      <vt:lpstr>这首诗想要表达什么？</vt:lpstr>
      <vt:lpstr>恩格斯《家庭、私有制和国家的起源》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氓 </dc:title>
  <dc:creator>Administrator</dc:creator>
  <cp:lastModifiedBy>Administrator</cp:lastModifiedBy>
  <cp:revision>13</cp:revision>
  <dcterms:created xsi:type="dcterms:W3CDTF">2018-05-13T12:09:00Z</dcterms:created>
  <dcterms:modified xsi:type="dcterms:W3CDTF">2019-05-13T11:34:45Z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