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72" r:id="rId5"/>
    <p:sldId id="271" r:id="rId6"/>
    <p:sldId id="274" r:id="rId7"/>
    <p:sldId id="273" r:id="rId8"/>
    <p:sldId id="275" r:id="rId9"/>
    <p:sldId id="258" r:id="rId10"/>
    <p:sldId id="284" r:id="rId11"/>
    <p:sldId id="286" r:id="rId12"/>
    <p:sldId id="285" r:id="rId13"/>
    <p:sldId id="288" r:id="rId14"/>
    <p:sldId id="266" r:id="rId15"/>
    <p:sldId id="292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FC5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0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/>
          <p:nvPr>
            <p:ph type="ctrTitle"/>
          </p:nvPr>
        </p:nvSpPr>
        <p:spPr/>
        <p:txBody>
          <a:bodyPr/>
          <a:p>
            <a:r>
              <a:rPr lang="en-US" altLang="zh-CN" sz="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2.2.1</a:t>
            </a:r>
            <a:r>
              <a:rPr lang="zh-CN" altLang="en-US" sz="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圆的方程</a:t>
            </a:r>
            <a:endParaRPr lang="zh-CN" altLang="en-US" sz="6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05350" y="4119880"/>
            <a:ext cx="39401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陈金华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2019.5.16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357630" y="1242060"/>
            <a:ext cx="8615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问题3：圆的方程是什么？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16405" y="2304362"/>
            <a:ext cx="7897231" cy="1503216"/>
            <a:chOff x="2912" y="3882"/>
            <a:chExt cx="12318" cy="3864"/>
          </a:xfrm>
        </p:grpSpPr>
        <p:sp>
          <p:nvSpPr>
            <p:cNvPr id="9220" name="TextBox 11"/>
            <p:cNvSpPr txBox="1"/>
            <p:nvPr/>
          </p:nvSpPr>
          <p:spPr>
            <a:xfrm>
              <a:off x="2912" y="4189"/>
              <a:ext cx="12020" cy="35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        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方程                                           叫做</a:t>
              </a: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圆的标准方程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，圆心为          ，半径为    。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9221" name="Object 11"/>
            <p:cNvGraphicFramePr>
              <a:graphicFrameLocks noChangeAspect="1"/>
            </p:cNvGraphicFramePr>
            <p:nvPr/>
          </p:nvGraphicFramePr>
          <p:xfrm>
            <a:off x="5833" y="3882"/>
            <a:ext cx="9397" cy="1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1" imgW="1854200" imgH="279400" progId="Equation.DSMT4">
                    <p:embed/>
                  </p:oleObj>
                </mc:Choice>
                <mc:Fallback>
                  <p:oleObj name="" r:id="rId1" imgW="1854200" imgH="2794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833" y="3882"/>
                          <a:ext cx="9397" cy="14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12"/>
            <p:cNvGraphicFramePr>
              <a:graphicFrameLocks noChangeAspect="1"/>
            </p:cNvGraphicFramePr>
            <p:nvPr/>
          </p:nvGraphicFramePr>
          <p:xfrm>
            <a:off x="10129" y="5301"/>
            <a:ext cx="1835" cy="1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368300" imgH="254000" progId="Equation.DSMT4">
                    <p:embed/>
                  </p:oleObj>
                </mc:Choice>
                <mc:Fallback>
                  <p:oleObj name="" r:id="rId3" imgW="368300" imgH="2540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129" y="5301"/>
                          <a:ext cx="1835" cy="14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13"/>
            <p:cNvGraphicFramePr>
              <a:graphicFrameLocks noChangeAspect="1"/>
            </p:cNvGraphicFramePr>
            <p:nvPr/>
          </p:nvGraphicFramePr>
          <p:xfrm>
            <a:off x="3741" y="6505"/>
            <a:ext cx="1242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5" imgW="114300" imgH="127000" progId="Equation.DSMT4">
                    <p:embed/>
                  </p:oleObj>
                </mc:Choice>
                <mc:Fallback>
                  <p:oleObj name="" r:id="rId5" imgW="114300" imgH="1270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41" y="6505"/>
                          <a:ext cx="1242" cy="12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93190" y="1039495"/>
            <a:ext cx="7913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、求圆心是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），且经过坐标原点的圆的方程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1243965" y="1030605"/>
            <a:ext cx="81546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、已知隧道的截面是半径为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米的半圆，车辆只能在道路中心线一侧行驶，一辆宽为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2.7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米，高为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米的货车能不能驶入这个隧道？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弦形 20"/>
          <p:cNvSpPr/>
          <p:nvPr/>
        </p:nvSpPr>
        <p:spPr>
          <a:xfrm rot="6660000">
            <a:off x="7324725" y="3147060"/>
            <a:ext cx="1740535" cy="1617980"/>
          </a:xfrm>
          <a:prstGeom prst="chord">
            <a:avLst>
              <a:gd name="adj1" fmla="val 3843596"/>
              <a:gd name="adj2" fmla="val 15188214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79195" y="1348740"/>
            <a:ext cx="89890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例3、求过三点A（4,1），B（-6,3），C（3,0）的圆的方程。</a:t>
            </a:r>
            <a:endParaRPr 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70075" y="1575435"/>
            <a:ext cx="539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总结：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4605" y="2159000"/>
            <a:ext cx="2466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一个概念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38855" y="2159000"/>
            <a:ext cx="4766945" cy="3467735"/>
            <a:chOff x="5573" y="3400"/>
            <a:chExt cx="7507" cy="5461"/>
          </a:xfrm>
        </p:grpSpPr>
        <p:sp>
          <p:nvSpPr>
            <p:cNvPr id="4" name="下箭头 3"/>
            <p:cNvSpPr/>
            <p:nvPr/>
          </p:nvSpPr>
          <p:spPr>
            <a:xfrm>
              <a:off x="7184" y="4357"/>
              <a:ext cx="307" cy="507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23" y="5483"/>
              <a:ext cx="27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一个方程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下箭头 5"/>
            <p:cNvSpPr/>
            <p:nvPr/>
          </p:nvSpPr>
          <p:spPr>
            <a:xfrm>
              <a:off x="7314" y="6579"/>
              <a:ext cx="307" cy="507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73" y="7360"/>
              <a:ext cx="735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圆心和半径，圆的标准方程</a:t>
              </a:r>
              <a:endParaRPr lang="zh-CN" altLang="en-US" sz="2800">
                <a:solidFill>
                  <a:srgbClr val="FF0000"/>
                </a:solidFill>
              </a:endParaRPr>
            </a:p>
            <a:p>
              <a:pPr algn="l">
                <a:buClrTx/>
                <a:buSzTx/>
                <a:buFontTx/>
              </a:pPr>
              <a:endParaRPr lang="zh-CN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8" name="下箭头 7"/>
            <p:cNvSpPr/>
            <p:nvPr/>
          </p:nvSpPr>
          <p:spPr>
            <a:xfrm rot="5400000">
              <a:off x="9224" y="5640"/>
              <a:ext cx="307" cy="507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78" y="5483"/>
              <a:ext cx="2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数形结合</a:t>
              </a:r>
              <a:endPara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24" y="3400"/>
              <a:ext cx="40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76095" y="2691130"/>
            <a:ext cx="8884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2F1FC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建系，设点，列式，化简，检验</a:t>
            </a:r>
            <a:endParaRPr lang="zh-CN" altLang="en-US" sz="2800" b="1">
              <a:solidFill>
                <a:srgbClr val="2F1FC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12570" y="1729740"/>
            <a:ext cx="4803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求曲线的方程：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内容占位符 3" descr="30058544_1388137591598_mthumb"/>
          <p:cNvPicPr>
            <a:picLocks noChangeAspect="1"/>
          </p:cNvPicPr>
          <p:nvPr>
            <p:ph idx="1"/>
          </p:nvPr>
        </p:nvPicPr>
        <p:blipFill>
          <a:blip r:embed="rId1"/>
          <a:srcRect l="-3402" t="-9028"/>
          <a:stretch>
            <a:fillRect/>
          </a:stretch>
        </p:blipFill>
        <p:spPr>
          <a:xfrm>
            <a:off x="1635760" y="247650"/>
            <a:ext cx="8249920" cy="58781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内容占位符 8" descr="t0157369264b9670580"/>
          <p:cNvPicPr>
            <a:picLocks noChangeAspect="1"/>
          </p:cNvPicPr>
          <p:nvPr>
            <p:ph idx="1"/>
          </p:nvPr>
        </p:nvPicPr>
        <p:blipFill>
          <a:blip r:embed="rId1"/>
          <a:srcRect l="1206" r="3566" b="10486"/>
          <a:stretch>
            <a:fillRect/>
          </a:stretch>
        </p:blipFill>
        <p:spPr>
          <a:xfrm>
            <a:off x="2515235" y="878840"/>
            <a:ext cx="7160895" cy="5375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8" name="内容占位符 7" descr="fdea92a6df994ab399bbf0e1192bd26e_990_0_max_jpg"/>
          <p:cNvPicPr>
            <a:picLocks noChangeAspect="1"/>
          </p:cNvPicPr>
          <p:nvPr>
            <p:ph idx="1"/>
          </p:nvPr>
        </p:nvPicPr>
        <p:blipFill>
          <a:blip r:embed="rId1"/>
          <a:srcRect l="1452" t="209" r="1328" b="7331"/>
          <a:stretch>
            <a:fillRect/>
          </a:stretch>
        </p:blipFill>
        <p:spPr>
          <a:xfrm>
            <a:off x="2203450" y="906145"/>
            <a:ext cx="7949565" cy="5045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 descr="0020033035298907_b"/>
          <p:cNvPicPr>
            <a:picLocks noChangeAspect="1"/>
          </p:cNvPicPr>
          <p:nvPr>
            <p:ph idx="1"/>
          </p:nvPr>
        </p:nvPicPr>
        <p:blipFill>
          <a:blip r:embed="rId1"/>
          <a:srcRect r="1865" b="6359"/>
          <a:stretch>
            <a:fillRect/>
          </a:stretch>
        </p:blipFill>
        <p:spPr>
          <a:xfrm>
            <a:off x="1774825" y="819785"/>
            <a:ext cx="8145780" cy="51447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17295" y="1250315"/>
            <a:ext cx="7647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：什么是圆？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2395" y="2024380"/>
            <a:ext cx="88277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平面内，动点到</a:t>
            </a:r>
            <a:r>
              <a:rPr lang="zh-CN" altLang="en-US" sz="2800" b="1">
                <a:solidFill>
                  <a:srgbClr val="2F1FC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定点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的距离为</a:t>
            </a:r>
            <a:r>
              <a:rPr lang="zh-CN" altLang="en-US" sz="2800" b="1">
                <a:solidFill>
                  <a:srgbClr val="2F1FC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定长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的点的集合。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圆心定位，半径定量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9" name="Picture 1" descr="C:\Users\huangfa\AppData\Roaming\Tencent\Users\425711627\QQ\WinTemp\RichOle\CC{4PTY}2Y%`DK[SKEAO9XP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2653" y="2910840"/>
            <a:ext cx="2314575" cy="1933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179195" y="1092200"/>
            <a:ext cx="635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问题2：如何建立圆的方程？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3" name="Picture 1" descr="C:\Users\huangfa\AppData\Roaming\Tencent\Users\425711627\QQ\WinTemp\RichOle\3}{53JQEDG7OJ$JRLDHY3D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2113" y="1423353"/>
            <a:ext cx="2876550" cy="3248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7" name="Picture 2" descr="C:\Users\huangfa\AppData\Roaming\Tencent\Users\425711627\QQ\WinTemp\RichOle\CV39GQDJ{PO~BK3OH79H@`5.p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07175" y="1744980"/>
            <a:ext cx="2981325" cy="314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86510" y="1223010"/>
            <a:ext cx="635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问题2：如何建立圆的方程？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40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Arial Unicode MS</vt:lpstr>
      <vt:lpstr>Office 主题​​</vt:lpstr>
      <vt:lpstr>Equation.DSMT4</vt:lpstr>
      <vt:lpstr>Equation.DSMT4</vt:lpstr>
      <vt:lpstr>Equation.DSMT4</vt:lpstr>
      <vt:lpstr>2.2.1圆的方程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学习过程：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cjh</cp:lastModifiedBy>
  <cp:revision>34</cp:revision>
  <dcterms:created xsi:type="dcterms:W3CDTF">2019-05-13T11:15:00Z</dcterms:created>
  <dcterms:modified xsi:type="dcterms:W3CDTF">2019-05-15T08:59:09Z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