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9" r:id="rId2"/>
    <p:sldId id="435" r:id="rId3"/>
    <p:sldId id="509" r:id="rId4"/>
    <p:sldId id="510" r:id="rId5"/>
    <p:sldId id="514" r:id="rId6"/>
    <p:sldId id="515" r:id="rId7"/>
    <p:sldId id="517" r:id="rId8"/>
    <p:sldId id="519" r:id="rId9"/>
    <p:sldId id="520" r:id="rId10"/>
    <p:sldId id="521" r:id="rId11"/>
    <p:sldId id="522" r:id="rId12"/>
    <p:sldId id="583" r:id="rId13"/>
    <p:sldId id="51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2424"/>
    <a:srgbClr val="C30D23"/>
    <a:srgbClr val="F0F0F0"/>
    <a:srgbClr val="F0DF00"/>
    <a:srgbClr val="FFEC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1031" autoAdjust="0"/>
  </p:normalViewPr>
  <p:slideViewPr>
    <p:cSldViewPr snapToGrid="0">
      <p:cViewPr>
        <p:scale>
          <a:sx n="90" d="100"/>
          <a:sy n="90" d="100"/>
        </p:scale>
        <p:origin x="-582" y="-72"/>
      </p:cViewPr>
      <p:guideLst>
        <p:guide orient="horz" pos="2172"/>
        <p:guide pos="2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14F44-4528-4CB4-AF92-0CC9794B1FF0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D4FC-CFE3-48FA-9A7A-9B3FC31CE6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861F-529F-4270-8DE9-84777EBAD0A1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18F09-5854-43D5-BC8D-088631B89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70927" y="599470"/>
            <a:ext cx="1546774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Design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教学设计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70927" y="599470"/>
            <a:ext cx="1546774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Design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教学设计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44159" y="599470"/>
            <a:ext cx="1600314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Process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教学过程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44159" y="599470"/>
            <a:ext cx="1600314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Process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教学过程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25245" y="599470"/>
            <a:ext cx="171765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Refletion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教学反思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25245" y="599470"/>
            <a:ext cx="171765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Refletion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教学反思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61791" y="599470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教学分析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静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1061791" y="599470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50934" y="254793"/>
            <a:ext cx="626801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518446" y="386163"/>
            <a:ext cx="495930" cy="454881"/>
            <a:chOff x="7314523" y="1440019"/>
            <a:chExt cx="2081664" cy="2155306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20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4"/>
              <a:ext cx="293018" cy="2149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5" name="标题 1"/>
          <p:cNvSpPr txBox="1"/>
          <p:nvPr userDrawn="1"/>
        </p:nvSpPr>
        <p:spPr>
          <a:xfrm>
            <a:off x="1075043" y="24915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 smtClean="0">
                <a:solidFill>
                  <a:schemeClr val="tx2"/>
                </a:solidFill>
              </a:rPr>
              <a:t>教学分析</a:t>
            </a:r>
            <a:endParaRPr lang="zh-CN" altLang="en-US" sz="2400" b="1" kern="0" dirty="0">
              <a:solidFill>
                <a:schemeClr val="tx2"/>
              </a:solidFill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5257" y="898681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85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0364-8C18-4747-B562-0D9376530B6F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249D-033E-4043-BE27-F92B2E216F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67665" y="1488440"/>
            <a:ext cx="8089900" cy="154622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</a:t>
            </a:r>
            <a:endParaRPr lang="en-US" altLang="zh-CN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53720" y="2741295"/>
            <a:ext cx="2831465" cy="3760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175" y="2727325"/>
            <a:ext cx="2181860" cy="39065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82035" y="2605405"/>
            <a:ext cx="302577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我是谁？</a:t>
            </a:r>
          </a:p>
          <a:p>
            <a:pPr algn="ctr"/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我们是谁？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家何在？</a:t>
            </a:r>
          </a:p>
          <a:p>
            <a:pPr algn="ctr"/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国何在？</a:t>
            </a:r>
            <a:endParaRPr lang="zh-CN" altLang="en-US" sz="4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天下何在？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ea typeface="黑体" panose="02010609060101010101" pitchFamily="49" charset="-122"/>
              </a:rPr>
              <a:t>五大核心素养解读精</a:t>
            </a:r>
            <a:r>
              <a:rPr lang="zh-CN" sz="2400" b="1" dirty="0" smtClean="0">
                <a:ea typeface="黑体" panose="02010609060101010101" pitchFamily="49" charset="-122"/>
              </a:rPr>
              <a:t>练</a:t>
            </a:r>
            <a:r>
              <a:rPr lang="en-US" sz="2400" b="1" dirty="0" smtClean="0">
                <a:latin typeface="黑体" panose="02010609060101010101" pitchFamily="49" charset="-122"/>
              </a:rPr>
              <a:t>—</a:t>
            </a:r>
            <a:r>
              <a:rPr lang="zh-CN" sz="2400" b="1" dirty="0">
                <a:ea typeface="黑体" panose="02010609060101010101" pitchFamily="49" charset="-122"/>
              </a:rPr>
              <a:t>家国情怀</a:t>
            </a:r>
            <a:endParaRPr lang="zh-CN" altLang="en-US" sz="24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31470" y="930910"/>
            <a:ext cx="8089900" cy="154622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家国情怀</a:t>
            </a:r>
            <a:endParaRPr lang="en-US" altLang="zh-CN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pic>
        <p:nvPicPr>
          <p:cNvPr id="7" name="图片 6" descr="家国情怀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685" y="2054225"/>
            <a:ext cx="7870190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8615" y="1583055"/>
            <a:ext cx="555244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27050" y="186055"/>
            <a:ext cx="8089900" cy="380238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我肿么办？</a:t>
            </a:r>
          </a:p>
          <a:p>
            <a:pPr algn="ctr"/>
            <a:r>
              <a:rPr 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学习肿么办？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050" y="3866515"/>
            <a:ext cx="80467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困惑</a:t>
            </a:r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迷茫</a:t>
            </a:r>
            <a: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焦虑</a:t>
            </a:r>
            <a:endParaRPr lang="zh-CN" altLang="en-US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15770" y="5320030"/>
            <a:ext cx="566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迷你简习字" panose="020B0602010101010101" charset="-122"/>
                <a:ea typeface="迷你简习字" panose="020B0602010101010101" charset="-122"/>
              </a:rPr>
              <a:t>价值方向、情感认同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8310" y="2282190"/>
            <a:ext cx="8089900" cy="1687195"/>
          </a:xfrm>
          <a:prstGeom prst="roundRect">
            <a:avLst/>
          </a:prstGeom>
          <a:noFill/>
          <a:ln w="28575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家国情怀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360" y="1578610"/>
            <a:ext cx="871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家国同构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礼分华夷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天下一家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7665" y="4132580"/>
            <a:ext cx="836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时代：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社会主义核心价值观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人类命运共同体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3995" y="1056640"/>
            <a:ext cx="8514715" cy="521970"/>
          </a:xfrm>
          <a:prstGeom prst="rect">
            <a:avLst/>
          </a:prstGeom>
          <a:noFill/>
          <a:ln w="28575" cmpd="thickThin">
            <a:solidFill>
              <a:srgbClr val="242424"/>
            </a:solidFill>
            <a:prstDash val="solid"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天下之本在国，国之本在家， 家之本在身。</a:t>
            </a:r>
            <a:r>
              <a:rPr lang="en-US" alt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—</a:t>
            </a:r>
            <a:r>
              <a:rPr lang="zh-CN" alt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《孟子》</a:t>
            </a:r>
            <a:endParaRPr lang="zh-CN" altLang="en-US" sz="28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665" y="4716145"/>
            <a:ext cx="81711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家国情怀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是传统文化精髓与时代精神相结合的产物，如何理解？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家国情怀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有利于解决改革开放以来中国社会存在的认同问题，你如何看？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 rot="2700000">
            <a:off x="309162" y="272950"/>
            <a:ext cx="382622" cy="466984"/>
          </a:xfrm>
          <a:prstGeom prst="roundRect">
            <a:avLst/>
          </a:prstGeom>
          <a:gradFill rotWithShape="1">
            <a:gsLst>
              <a:gs pos="0">
                <a:srgbClr val="E94744">
                  <a:shade val="51000"/>
                  <a:satMod val="130000"/>
                </a:srgbClr>
              </a:gs>
              <a:gs pos="80000">
                <a:srgbClr val="E94744">
                  <a:shade val="93000"/>
                  <a:satMod val="130000"/>
                </a:srgbClr>
              </a:gs>
              <a:gs pos="100000">
                <a:srgbClr val="E9474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9474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700000">
            <a:off x="360952" y="458133"/>
            <a:ext cx="339475" cy="339475"/>
          </a:xfrm>
          <a:prstGeom prst="roundRect">
            <a:avLst/>
          </a:prstGeom>
          <a:gradFill>
            <a:gsLst>
              <a:gs pos="100000">
                <a:sysClr val="window" lastClr="FFFFFF">
                  <a:lumMod val="97000"/>
                </a:sysClr>
              </a:gs>
              <a:gs pos="0">
                <a:sysClr val="window" lastClr="FFFFFF">
                  <a:lumMod val="80000"/>
                </a:sysClr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89965" y="874059"/>
            <a:ext cx="8377517" cy="268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2635624" y="578226"/>
            <a:ext cx="4840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465580" y="3599180"/>
            <a:ext cx="1475740" cy="443230"/>
            <a:chOff x="3838575" y="2712368"/>
            <a:chExt cx="1604974" cy="36853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00184" y="2979691"/>
            <a:ext cx="1687855" cy="168846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3600" b="1" dirty="0" smtClean="0"/>
              <a:t>家国情怀</a:t>
            </a:r>
            <a:endParaRPr lang="zh-CN" altLang="en-US" sz="3600" b="1" dirty="0"/>
          </a:p>
        </p:txBody>
      </p:sp>
      <p:sp>
        <p:nvSpPr>
          <p:cNvPr id="17" name="矩形 16"/>
          <p:cNvSpPr/>
          <p:nvPr/>
        </p:nvSpPr>
        <p:spPr>
          <a:xfrm>
            <a:off x="1010379" y="308845"/>
            <a:ext cx="184039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立德树人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76550" y="1001395"/>
            <a:ext cx="6047740" cy="55079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概念界定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学习和探究历史应具有的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价值取向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人文追求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；体现了对国家富强、人民幸福的情感，以及对国家的高度认同感、归属感、责任感和使命感。</a:t>
            </a:r>
          </a:p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</a:t>
            </a:r>
            <a:endParaRPr lang="en-US" altLang="zh-CN" sz="3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学习和探究历史应该有价值关怀，要充满人文情怀并关注现实问题，以服务于国家强盛，民族自强和人类社会的进步为使命。</a:t>
            </a:r>
          </a:p>
        </p:txBody>
      </p:sp>
      <p:sp>
        <p:nvSpPr>
          <p:cNvPr id="33" name="矩形 32"/>
          <p:cNvSpPr/>
          <p:nvPr/>
        </p:nvSpPr>
        <p:spPr>
          <a:xfrm>
            <a:off x="3369220" y="366663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dirty="0" smtClean="0">
                <a:solidFill>
                  <a:srgbClr val="002060"/>
                </a:solidFill>
              </a:rPr>
              <a:t>理解家国情怀</a:t>
            </a:r>
            <a:r>
              <a:rPr lang="zh-CN" altLang="en-US" sz="2400" dirty="0" smtClean="0">
                <a:solidFill>
                  <a:srgbClr val="002060"/>
                </a:solidFill>
              </a:rPr>
              <a:t>，把握高考立意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 rot="2700000">
            <a:off x="309162" y="272950"/>
            <a:ext cx="382622" cy="466984"/>
          </a:xfrm>
          <a:prstGeom prst="roundRect">
            <a:avLst/>
          </a:prstGeom>
          <a:gradFill rotWithShape="1">
            <a:gsLst>
              <a:gs pos="0">
                <a:srgbClr val="E94744">
                  <a:shade val="51000"/>
                  <a:satMod val="130000"/>
                </a:srgbClr>
              </a:gs>
              <a:gs pos="80000">
                <a:srgbClr val="E94744">
                  <a:shade val="93000"/>
                  <a:satMod val="130000"/>
                </a:srgbClr>
              </a:gs>
              <a:gs pos="100000">
                <a:srgbClr val="E9474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9474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700000">
            <a:off x="360952" y="458133"/>
            <a:ext cx="339475" cy="339475"/>
          </a:xfrm>
          <a:prstGeom prst="roundRect">
            <a:avLst/>
          </a:prstGeom>
          <a:gradFill>
            <a:gsLst>
              <a:gs pos="100000">
                <a:sysClr val="window" lastClr="FFFFFF">
                  <a:lumMod val="97000"/>
                </a:sysClr>
              </a:gs>
              <a:gs pos="0">
                <a:sysClr val="window" lastClr="FFFFFF">
                  <a:lumMod val="80000"/>
                </a:sysClr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89965" y="874059"/>
            <a:ext cx="8377517" cy="268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2635624" y="578226"/>
            <a:ext cx="4840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83542" y="4089369"/>
            <a:ext cx="1759540" cy="443130"/>
            <a:chOff x="3838575" y="2712368"/>
            <a:chExt cx="1604974" cy="36853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00184" y="3467371"/>
            <a:ext cx="1687855" cy="168846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3600" b="1" dirty="0" smtClean="0"/>
              <a:t>家国情怀</a:t>
            </a:r>
            <a:endParaRPr lang="zh-CN" altLang="en-US" sz="3600" b="1" dirty="0"/>
          </a:p>
        </p:txBody>
      </p:sp>
      <p:sp>
        <p:nvSpPr>
          <p:cNvPr id="17" name="矩形 16"/>
          <p:cNvSpPr/>
          <p:nvPr/>
        </p:nvSpPr>
        <p:spPr>
          <a:xfrm>
            <a:off x="1010379" y="308845"/>
            <a:ext cx="184039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2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立德树人</a:t>
            </a:r>
            <a:endParaRPr lang="zh-CN" altLang="en-US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2970" y="1001395"/>
            <a:ext cx="5645150" cy="41541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●国家观，对祖国的认同。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●民族观，对中华民族的认同，养成民族自信心和自豪感。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●文化观，增强对中华优秀传统文化、革命文化和社会主义先进文化的认同，理解和尊重世界各国、各民族的文化传统。 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●增强对社会主义核心价值观的认同，树立对中国特色社会主义的道路自信 、理论自信、制度自信和文化自信。 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●积极进取的人生态度，塑造健全的人格，树立正确的世界观、人生观和价值观。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3" name="矩形 32"/>
          <p:cNvSpPr/>
          <p:nvPr/>
        </p:nvSpPr>
        <p:spPr>
          <a:xfrm>
            <a:off x="3369220" y="366663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dirty="0" smtClean="0">
                <a:solidFill>
                  <a:srgbClr val="002060"/>
                </a:solidFill>
              </a:rPr>
              <a:t>理解家国情怀</a:t>
            </a:r>
            <a:r>
              <a:rPr lang="zh-CN" altLang="en-US" sz="2400" dirty="0" smtClean="0">
                <a:solidFill>
                  <a:srgbClr val="002060"/>
                </a:solidFill>
              </a:rPr>
              <a:t>，把握高考立意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830" y="1160145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个人认同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国家认同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民族认同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€文化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认同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2230" y="5349240"/>
            <a:ext cx="9019540" cy="1076325"/>
          </a:xfrm>
          <a:prstGeom prst="rect">
            <a:avLst/>
          </a:prstGeom>
          <a:noFill/>
          <a:ln w="28575" cmpd="thickThin">
            <a:solidFill>
              <a:srgbClr val="242424"/>
            </a:solidFill>
            <a:prstDash val="solid"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“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对故土的至深热爱、对天下苍生的朴素情感、对共同文化信仰的执着、对普遍价值的认同固守</a:t>
            </a:r>
            <a:r>
              <a:rPr lang="en-US" alt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endParaRPr lang="en-US" altLang="zh-CN" sz="32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pic>
        <p:nvPicPr>
          <p:cNvPr id="12" name="图片 11" descr="家国情怀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835" y="785495"/>
            <a:ext cx="8458200" cy="28149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 descr="家国情怀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835" y="3522345"/>
            <a:ext cx="8457565" cy="32950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文本框 1"/>
          <p:cNvSpPr txBox="1"/>
          <p:nvPr/>
        </p:nvSpPr>
        <p:spPr>
          <a:xfrm>
            <a:off x="7356475" y="3265170"/>
            <a:ext cx="1756410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7665" y="3663950"/>
            <a:ext cx="3929380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8310" y="2282190"/>
            <a:ext cx="8089900" cy="1687195"/>
          </a:xfrm>
          <a:prstGeom prst="roundRect">
            <a:avLst/>
          </a:prstGeom>
          <a:noFill/>
          <a:ln w="28575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102870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360" y="1578610"/>
            <a:ext cx="871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家国同构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礼分华夷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天下一家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7665" y="4132580"/>
            <a:ext cx="836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时代：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社会主义核心价值观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人类命运共同体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3995" y="1056640"/>
            <a:ext cx="8514715" cy="521970"/>
          </a:xfrm>
          <a:prstGeom prst="rect">
            <a:avLst/>
          </a:prstGeom>
          <a:noFill/>
          <a:ln w="28575" cmpd="thickThin">
            <a:solidFill>
              <a:srgbClr val="242424"/>
            </a:solidFill>
            <a:prstDash val="solid"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天下之本在国，国之本在家， 家之本在身</a:t>
            </a:r>
            <a:r>
              <a:rPr lang="en-US" alt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endParaRPr lang="en-US" altLang="zh-CN" sz="28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255" y="4511040"/>
            <a:ext cx="87166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探究一：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家国情怀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体现了传统文化精髓与时代精神，请简要说明？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360" y="486410"/>
            <a:ext cx="8514715" cy="583565"/>
          </a:xfrm>
          <a:prstGeom prst="rect">
            <a:avLst/>
          </a:prstGeom>
          <a:noFill/>
          <a:ln w="28575" cmpd="thickThin">
            <a:solidFill>
              <a:srgbClr val="242424"/>
            </a:solidFill>
            <a:prstDash val="solid"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en-US" sz="32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修身、齐家、治国、平天下</a:t>
            </a:r>
            <a:r>
              <a:rPr lang="en-US" altLang="zh-CN" sz="32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endParaRPr lang="en-US" altLang="zh-CN" sz="32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8310" y="2282190"/>
            <a:ext cx="8089900" cy="1687195"/>
          </a:xfrm>
          <a:prstGeom prst="roundRect">
            <a:avLst/>
          </a:prstGeom>
          <a:noFill/>
          <a:ln w="28575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360" y="1578610"/>
            <a:ext cx="871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家国同构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礼分华夷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天下一家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5255" y="4511040"/>
            <a:ext cx="87166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探究二：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传统的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家国情怀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是为何崩溃？结合中国近代史简要说明。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995" y="1056640"/>
            <a:ext cx="8514715" cy="521970"/>
          </a:xfrm>
          <a:prstGeom prst="rect">
            <a:avLst/>
          </a:prstGeom>
          <a:noFill/>
          <a:ln w="28575" cmpd="thickThin">
            <a:solidFill>
              <a:srgbClr val="242424"/>
            </a:solidFill>
            <a:prstDash val="solid"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天下之本在国，国之本在家， 家之本在身。</a:t>
            </a:r>
            <a:r>
              <a:rPr lang="en-US" altLang="zh-CN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—</a:t>
            </a:r>
            <a:r>
              <a:rPr lang="zh-CN" altLang="en-US" sz="28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《孟子》</a:t>
            </a:r>
            <a:endParaRPr lang="zh-CN" altLang="en-US" sz="28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8310" y="1493520"/>
            <a:ext cx="8089900" cy="1687195"/>
          </a:xfrm>
          <a:prstGeom prst="roundRect">
            <a:avLst/>
          </a:prstGeom>
          <a:noFill/>
          <a:ln w="28575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个人认同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€家族认同€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家乡认同</a:t>
            </a:r>
            <a:endParaRPr lang="zh-CN" altLang="en-US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国家认同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民族认同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€文化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认同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360" y="789940"/>
            <a:ext cx="8717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家国同构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礼分华夷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天下一家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390" y="3180715"/>
            <a:ext cx="871664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西方列强入侵，民族危机深重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政治斗争推动，反封建反专制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思想解放运动，批判传统文化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西学东渐影响，启蒙思想传入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工业文明兴盛，社会达尔文主义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马克思主义思想传入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8310" y="2282190"/>
            <a:ext cx="8089900" cy="1687195"/>
          </a:xfrm>
          <a:prstGeom prst="roundRect">
            <a:avLst/>
          </a:prstGeom>
          <a:noFill/>
          <a:ln w="28575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天下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255" y="4511040"/>
            <a:ext cx="87166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探究三：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当下为何大力提倡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家国情怀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？结合新时期以来</a:t>
            </a:r>
            <a:r>
              <a:rPr 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国内外背景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3055" y="1609090"/>
            <a:ext cx="836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时代：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社会主义核心价值观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人类命运共同体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 flipH="1" flipV="1">
            <a:off x="7849904" y="4881281"/>
            <a:ext cx="1294094" cy="2059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/>
          <a:stretch>
            <a:fillRect/>
          </a:stretch>
        </p:blipFill>
        <p:spPr>
          <a:xfrm>
            <a:off x="0" y="13368"/>
            <a:ext cx="1237129" cy="1968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8310" y="1493520"/>
            <a:ext cx="8089900" cy="1687195"/>
          </a:xfrm>
          <a:prstGeom prst="roundRect">
            <a:avLst/>
          </a:prstGeom>
          <a:noFill/>
          <a:ln w="28575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/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个人认同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€家庭认同€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家乡认同</a:t>
            </a:r>
            <a:endParaRPr lang="zh-CN" altLang="en-US" sz="4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国家认同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民族认同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€文化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认同</a:t>
            </a:r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</a:p>
        </p:txBody>
      </p:sp>
      <p:sp>
        <p:nvSpPr>
          <p:cNvPr id="25" name="圆角矩形 24"/>
          <p:cNvSpPr/>
          <p:nvPr/>
        </p:nvSpPr>
        <p:spPr>
          <a:xfrm rot="2700000">
            <a:off x="53886" y="1740571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8324657" y="5269647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8475470" y="440262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015A74">
                  <a:shade val="51000"/>
                  <a:satMod val="130000"/>
                </a:srgbClr>
              </a:gs>
              <a:gs pos="80000">
                <a:srgbClr val="015A74">
                  <a:shade val="93000"/>
                  <a:satMod val="130000"/>
                </a:srgbClr>
              </a:gs>
              <a:gs pos="100000">
                <a:srgbClr val="015A74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15A7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12969" y="617290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828664" y="6319822"/>
            <a:ext cx="260187" cy="260187"/>
          </a:xfrm>
          <a:prstGeom prst="roundRect">
            <a:avLst/>
          </a:prstGeom>
          <a:gradFill rotWithShape="1">
            <a:gsLst>
              <a:gs pos="0">
                <a:srgbClr val="F17445">
                  <a:shade val="51000"/>
                  <a:satMod val="130000"/>
                </a:srgbClr>
              </a:gs>
              <a:gs pos="80000">
                <a:srgbClr val="F17445">
                  <a:shade val="93000"/>
                  <a:satMod val="130000"/>
                </a:srgbClr>
              </a:gs>
              <a:gs pos="100000">
                <a:srgbClr val="F1744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1744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5430" y="329565"/>
            <a:ext cx="660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黑体" panose="02010609060101010101" pitchFamily="49" charset="-122"/>
              </a:rPr>
              <a:t>五大核心素养解读精练（二）</a:t>
            </a:r>
            <a:r>
              <a:rPr lang="en-US" sz="2400" b="1">
                <a:latin typeface="黑体" panose="02010609060101010101" pitchFamily="49" charset="-122"/>
              </a:rPr>
              <a:t>—</a:t>
            </a:r>
            <a:r>
              <a:rPr lang="zh-CN" sz="2400" b="1">
                <a:ea typeface="黑体" panose="02010609060101010101" pitchFamily="49" charset="-122"/>
              </a:rPr>
              <a:t>家国情怀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" y="3180715"/>
            <a:ext cx="871664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苏</a:t>
            </a:r>
            <a:r>
              <a:rPr lang="zh-CN" altLang="en-US" sz="28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联解体，社会主义运动遭遇挫折</a:t>
            </a:r>
            <a:r>
              <a:rPr lang="en-US" altLang="zh-CN" sz="28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……</a:t>
            </a:r>
            <a:endParaRPr lang="zh-CN" altLang="en-US" sz="2800" b="1" dirty="0" smtClean="0">
              <a:latin typeface="方正姚体" panose="02010601030101010101" pitchFamily="2" charset="-122"/>
              <a:ea typeface="方正姚体" panose="02010601030101010101" pitchFamily="2" charset="-122"/>
              <a:cs typeface="方正姚体" panose="02010601030101010101" pitchFamily="2" charset="-122"/>
              <a:sym typeface="+mn-ea"/>
            </a:endParaRPr>
          </a:p>
          <a:p>
            <a:pPr algn="ctr"/>
            <a:r>
              <a:rPr lang="zh-CN" altLang="en-US" sz="28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西方资本主义国家的文化渗透</a:t>
            </a:r>
            <a:r>
              <a:rPr lang="en-US" altLang="zh-CN" sz="28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……</a:t>
            </a:r>
          </a:p>
          <a:p>
            <a:pPr algn="ctr"/>
            <a:r>
              <a:rPr lang="zh-CN" altLang="en-US" sz="28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经济全球化冲击民族国家意识</a:t>
            </a:r>
            <a:r>
              <a:rPr lang="en-US" altLang="zh-CN" sz="2800" b="1" dirty="0" smtClean="0"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……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改革开放带来的思想多元化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市场经济发展，拜金主义盛行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城市化进程迅速，人口流动加快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中华民族伟大复兴的需要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8310" y="930910"/>
            <a:ext cx="836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时代：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社会主义核心价值观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人类命运共同体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94744"/>
      </a:accent1>
      <a:accent2>
        <a:srgbClr val="F36F00"/>
      </a:accent2>
      <a:accent3>
        <a:srgbClr val="009288"/>
      </a:accent3>
      <a:accent4>
        <a:srgbClr val="70AD47"/>
      </a:accent4>
      <a:accent5>
        <a:srgbClr val="0070C0"/>
      </a:accent5>
      <a:accent6>
        <a:srgbClr val="005364"/>
      </a:accent6>
      <a:hlink>
        <a:srgbClr val="FF0066"/>
      </a:hlink>
      <a:folHlink>
        <a:srgbClr val="0070C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DF00"/>
        </a:solidFill>
        <a:ln w="31750">
          <a:solidFill>
            <a:srgbClr val="F0DF00"/>
          </a:solidFill>
          <a:prstDash val="sys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1309</Words>
  <Application>Microsoft Office PowerPoint</Application>
  <PresentationFormat>全屏显示(4:3)</PresentationFormat>
  <Paragraphs>97</Paragraphs>
  <Slides>13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Manager>阿唐</Manager>
  <Company>TH8154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</dc:title>
  <dc:subject>微立体设计</dc:subject>
  <dc:creator>tanghua</dc:creator>
  <cp:lastModifiedBy>Administrator</cp:lastModifiedBy>
  <cp:revision>430</cp:revision>
  <dcterms:created xsi:type="dcterms:W3CDTF">2014-08-23T03:40:00Z</dcterms:created>
  <dcterms:modified xsi:type="dcterms:W3CDTF">2019-05-13T02:30:53Z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