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jpeg" ContentType="image/jpeg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5"/>
  </p:notesMasterIdLst>
  <p:sldIdLst>
    <p:sldId id="256" r:id="rId4"/>
    <p:sldId id="267" r:id="rId5"/>
    <p:sldId id="261" r:id="rId6"/>
    <p:sldId id="263" r:id="rId7"/>
    <p:sldId id="264" r:id="rId8"/>
    <p:sldId id="273" r:id="rId9"/>
    <p:sldId id="277" r:id="rId10"/>
    <p:sldId id="279" r:id="rId11"/>
    <p:sldId id="281" r:id="rId12"/>
    <p:sldId id="282" r:id="rId13"/>
    <p:sldId id="287" r:id="rId14"/>
    <p:sldId id="296" r:id="rId16"/>
    <p:sldId id="283" r:id="rId17"/>
    <p:sldId id="293" r:id="rId1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42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076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77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幻灯片图像占位符 1"/>
          <p:cNvSpPr>
            <a:spLocks noGrp="1" noRot="1"/>
          </p:cNvSpPr>
          <p:nvPr>
            <p:ph type="sldImg"/>
          </p:nvPr>
        </p:nvSpPr>
        <p:spPr>
          <a:ln/>
        </p:spPr>
      </p:sp>
      <p:sp>
        <p:nvSpPr>
          <p:cNvPr id="15362" name="文本占位符 2"/>
          <p:cNvSpPr>
            <a:spLocks noGrp="1"/>
          </p:cNvSpPr>
          <p:nvPr>
            <p:ph type="body"/>
          </p:nvPr>
        </p:nvSpPr>
        <p:spPr>
          <a:ln/>
        </p:spPr>
        <p:txBody>
          <a:bodyPr lIns="91440" tIns="45720" rIns="91440" bIns="45720" anchor="t"/>
          <a:p>
            <a:pPr lvl="0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301869" y="609600"/>
            <a:ext cx="8540262" cy="54895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6.vml"/><Relationship Id="rId8" Type="http://schemas.openxmlformats.org/officeDocument/2006/relationships/slideLayout" Target="../slideLayouts/slideLayout18.xml"/><Relationship Id="rId7" Type="http://schemas.openxmlformats.org/officeDocument/2006/relationships/image" Target="../media/image22.wmf"/><Relationship Id="rId6" Type="http://schemas.openxmlformats.org/officeDocument/2006/relationships/oleObject" Target="../embeddings/oleObject15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4.bin"/><Relationship Id="rId3" Type="http://schemas.openxmlformats.org/officeDocument/2006/relationships/image" Target="../media/image20.wmf"/><Relationship Id="rId2" Type="http://schemas.openxmlformats.org/officeDocument/2006/relationships/oleObject" Target="../embeddings/oleObject13.bin"/><Relationship Id="rId1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5.jpeg"/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9.w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8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png"/><Relationship Id="rId3" Type="http://schemas.openxmlformats.org/officeDocument/2006/relationships/oleObject" Target="../embeddings/oleObject2.bin"/><Relationship Id="rId2" Type="http://schemas.openxmlformats.org/officeDocument/2006/relationships/image" Target="../media/image6.wmf"/><Relationship Id="rId10" Type="http://schemas.openxmlformats.org/officeDocument/2006/relationships/vmlDrawing" Target="../drawings/vmlDrawing1.vml"/><Relationship Id="rId1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1.w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10.wmf"/><Relationship Id="rId1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4.wmf"/><Relationship Id="rId3" Type="http://schemas.openxmlformats.org/officeDocument/2006/relationships/oleObject" Target="../embeddings/oleObject9.bin"/><Relationship Id="rId2" Type="http://schemas.openxmlformats.org/officeDocument/2006/relationships/image" Target="../media/image13.wmf"/><Relationship Id="rId1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image" Target="C:/Users/&#26417;&#40857;/AppData/Local/kingsoft/WPS Cloud Files/userdata/qing/filecache/.369773401/cachedata/90DA57EEE59A4E608790C8CAECF1969F/NULL" TargetMode="External"/><Relationship Id="rId1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4.vml"/><Relationship Id="rId5" Type="http://schemas.openxmlformats.org/officeDocument/2006/relationships/slideLayout" Target="../slideLayouts/slideLayout18.xml"/><Relationship Id="rId4" Type="http://schemas.openxmlformats.org/officeDocument/2006/relationships/image" Target="../media/image17.wmf"/><Relationship Id="rId3" Type="http://schemas.openxmlformats.org/officeDocument/2006/relationships/oleObject" Target="../embeddings/oleObject11.bin"/><Relationship Id="rId2" Type="http://schemas.openxmlformats.org/officeDocument/2006/relationships/image" Target="../media/image16.wmf"/><Relationship Id="rId1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18.xml"/><Relationship Id="rId2" Type="http://schemas.openxmlformats.org/officeDocument/2006/relationships/image" Target="../media/image18.wmf"/><Relationship Id="rId1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矩形 28674"/>
          <p:cNvSpPr/>
          <p:nvPr/>
        </p:nvSpPr>
        <p:spPr>
          <a:xfrm>
            <a:off x="396240" y="300990"/>
            <a:ext cx="3459480" cy="1530985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normAutofit/>
            <a:scene3d>
              <a:camera prst="legacyObliqueTopLeft">
                <a:rot lat="0" lon="0" rev="0"/>
              </a:camera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p>
            <a:pPr algn="ctr" fontAlgn="base"/>
            <a:r>
              <a:rPr lang="zh-CN" altLang="en-US" sz="3600" b="1" strike="noStrike" noProof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1" charset="-122"/>
                <a:cs typeface="+mn-cs"/>
                <a:sym typeface="+mn-ea"/>
              </a:rPr>
              <a:t>小组合作讨论</a:t>
            </a:r>
            <a:endParaRPr lang="zh-CN" altLang="en-US" sz="3600" strike="noStrike" noProof="1">
              <a:ln w="12700" cap="flat" cmpd="sng">
                <a:solidFill>
                  <a:srgbClr val="B2B2B2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35921" dir="2699999" sy="50000" rotWithShape="0">
                  <a:srgbClr val="875D0D">
                    <a:alpha val="5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 fontAlgn="base"/>
            <a:endParaRPr lang="zh-CN" altLang="en-US" sz="3600" b="1" strike="noStrike" noProof="1">
              <a:gradFill rotWithShape="0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  <a:tileRect/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8676" name="文本框 28675"/>
          <p:cNvSpPr txBox="1"/>
          <p:nvPr/>
        </p:nvSpPr>
        <p:spPr>
          <a:xfrm>
            <a:off x="396875" y="2133600"/>
            <a:ext cx="8928100" cy="15843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1.当力对物体做正功时，物体动能如</a:t>
            </a:r>
            <a:endParaRPr lang="zh-CN" altLang="en-US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何变化？</a:t>
            </a:r>
            <a:endParaRPr lang="zh-CN" altLang="en-US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77" name="文本框 28676"/>
          <p:cNvSpPr txBox="1"/>
          <p:nvPr/>
        </p:nvSpPr>
        <p:spPr>
          <a:xfrm>
            <a:off x="395288" y="3789363"/>
            <a:ext cx="8423275" cy="1311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2.当力对物体做负功时，物体动能如    何变化？          </a:t>
            </a:r>
            <a:endParaRPr lang="zh-CN" altLang="en-US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8678" name="文本框 28677"/>
          <p:cNvSpPr txBox="1"/>
          <p:nvPr/>
        </p:nvSpPr>
        <p:spPr>
          <a:xfrm>
            <a:off x="3594100" y="2940050"/>
            <a:ext cx="3498850" cy="6397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6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物体动能增加</a:t>
            </a:r>
            <a:endParaRPr lang="zh-CN" altLang="en-US" sz="36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79" name="文本框 28678"/>
          <p:cNvSpPr txBox="1"/>
          <p:nvPr/>
        </p:nvSpPr>
        <p:spPr>
          <a:xfrm>
            <a:off x="3635375" y="4797425"/>
            <a:ext cx="2927350" cy="63976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物体动能减少</a:t>
            </a:r>
            <a:endParaRPr lang="zh-CN" altLang="en-US" sz="36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bldLvl="0"/>
      <p:bldP spid="28677" grpId="0" bldLvl="0"/>
      <p:bldP spid="28678" grpId="0" bldLvl="0"/>
      <p:bldP spid="28679" grpId="0" bldLvl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ectangle 61"/>
          <p:cNvSpPr/>
          <p:nvPr/>
        </p:nvSpPr>
        <p:spPr>
          <a:xfrm>
            <a:off x="344488" y="685800"/>
            <a:ext cx="8153400" cy="1814513"/>
          </a:xfrm>
          <a:prstGeom prst="rect">
            <a:avLst/>
          </a:prstGeom>
          <a:solidFill>
            <a:srgbClr val="FFFFFF">
              <a:alpha val="79999"/>
            </a:srgbClr>
          </a:solidFill>
          <a:ln w="9525">
            <a:noFill/>
          </a:ln>
        </p:spPr>
        <p:txBody>
          <a:bodyPr anchor="t">
            <a:spAutoFit/>
          </a:bodyPr>
          <a:p>
            <a:r>
              <a:rPr lang="zh-CN" altLang="en-US" sz="2800" b="1" dirty="0">
                <a:latin typeface="Times New Roman" panose="02020603050405020304" pitchFamily="18" charset="0"/>
                <a:ea typeface="楷体_GB2312" pitchFamily="1" charset="-122"/>
              </a:rPr>
              <a:t>例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1" charset="-122"/>
              </a:rPr>
              <a:t>1.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1" charset="-122"/>
              </a:rPr>
              <a:t>一架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1" charset="-122"/>
                <a:sym typeface="宋体" panose="02010600030101010101" pitchFamily="2" charset="-122"/>
              </a:rPr>
              <a:t>质量为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1" charset="-122"/>
                <a:sym typeface="宋体" panose="02010600030101010101" pitchFamily="2" charset="-122"/>
              </a:rPr>
              <a:t>m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1" charset="-122"/>
              </a:rPr>
              <a:t>喷气式飞机，起飞过程中从静止开始滑跑。当位移达到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1" charset="-122"/>
              </a:rPr>
              <a:t>l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1" charset="-122"/>
              </a:rPr>
              <a:t>时，速度达到起飞速度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1" charset="-122"/>
              </a:rPr>
              <a:t>v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1" charset="-122"/>
              </a:rPr>
              <a:t>。在此过程中飞机受到的平均阻力是飞机重量的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1" charset="-122"/>
              </a:rPr>
              <a:t>k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1" charset="-122"/>
              </a:rPr>
              <a:t>倍。求飞机受到的牵引力。</a:t>
            </a:r>
            <a:endParaRPr lang="zh-CN" altLang="en-US" sz="2800" b="1" dirty="0">
              <a:latin typeface="Times New Roman" panose="02020603050405020304" pitchFamily="18" charset="0"/>
              <a:ea typeface="楷体_GB2312" pitchFamily="1" charset="-122"/>
            </a:endParaRPr>
          </a:p>
        </p:txBody>
      </p:sp>
      <p:sp>
        <p:nvSpPr>
          <p:cNvPr id="100" name="Rectangle 171"/>
          <p:cNvSpPr/>
          <p:nvPr/>
        </p:nvSpPr>
        <p:spPr>
          <a:xfrm>
            <a:off x="344488" y="4767263"/>
            <a:ext cx="8153400" cy="1382712"/>
          </a:xfrm>
          <a:prstGeom prst="rect">
            <a:avLst/>
          </a:prstGeom>
          <a:solidFill>
            <a:srgbClr val="FFFFFF">
              <a:alpha val="79999"/>
            </a:srgbClr>
          </a:solidFill>
          <a:ln w="9525">
            <a:noFill/>
          </a:ln>
        </p:spPr>
        <p:txBody>
          <a:bodyPr anchor="t">
            <a:spAutoFit/>
          </a:bodyPr>
          <a:p>
            <a:r>
              <a:rPr lang="zh-CN" altLang="en-US" sz="2800" b="1" dirty="0">
                <a:latin typeface="Times New Roman" panose="02020603050405020304" pitchFamily="18" charset="0"/>
                <a:ea typeface="楷体_GB2312" pitchFamily="1" charset="-122"/>
              </a:rPr>
              <a:t>动能定理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1" charset="-122"/>
              </a:rPr>
              <a:t>:</a:t>
            </a:r>
            <a:endParaRPr lang="en-US" altLang="zh-CN" sz="2800" b="1" dirty="0">
              <a:latin typeface="Times New Roman" panose="02020603050405020304" pitchFamily="18" charset="0"/>
              <a:ea typeface="楷体_GB2312" pitchFamily="1" charset="-122"/>
            </a:endParaRPr>
          </a:p>
          <a:p>
            <a:endParaRPr lang="en-US" altLang="zh-CN" sz="2800" b="1" dirty="0">
              <a:latin typeface="Times New Roman" panose="02020603050405020304" pitchFamily="18" charset="0"/>
              <a:ea typeface="楷体_GB2312" pitchFamily="1" charset="-122"/>
            </a:endParaRPr>
          </a:p>
          <a:p>
            <a:endParaRPr lang="en-US" altLang="zh-CN" sz="2800" b="1" dirty="0">
              <a:latin typeface="Times New Roman" panose="02020603050405020304" pitchFamily="18" charset="0"/>
              <a:ea typeface="楷体_GB2312" pitchFamily="1" charset="-122"/>
            </a:endParaRPr>
          </a:p>
        </p:txBody>
      </p:sp>
      <p:sp>
        <p:nvSpPr>
          <p:cNvPr id="101" name="Rectangle 170"/>
          <p:cNvSpPr/>
          <p:nvPr/>
        </p:nvSpPr>
        <p:spPr>
          <a:xfrm>
            <a:off x="344488" y="2405063"/>
            <a:ext cx="8153400" cy="2227262"/>
          </a:xfrm>
          <a:prstGeom prst="rect">
            <a:avLst/>
          </a:prstGeom>
          <a:solidFill>
            <a:srgbClr val="FFFFFF">
              <a:alpha val="79999"/>
            </a:srgbClr>
          </a:solidFill>
          <a:ln w="9525">
            <a:noFill/>
          </a:ln>
        </p:spPr>
        <p:txBody>
          <a:bodyPr anchor="t">
            <a:spAutoFit/>
          </a:bodyPr>
          <a:p>
            <a:r>
              <a:rPr lang="zh-CN" altLang="en-US" sz="2800" b="1" dirty="0">
                <a:latin typeface="Times New Roman" panose="02020603050405020304" pitchFamily="18" charset="0"/>
                <a:ea typeface="楷体_GB2312" pitchFamily="1" charset="-122"/>
              </a:rPr>
              <a:t>牛顿运动定律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1" charset="-122"/>
              </a:rPr>
              <a:t>:</a:t>
            </a:r>
            <a:endParaRPr lang="en-US" altLang="zh-CN" sz="2800" b="1" dirty="0">
              <a:latin typeface="Times New Roman" panose="02020603050405020304" pitchFamily="18" charset="0"/>
              <a:ea typeface="楷体_GB2312" pitchFamily="1" charset="-122"/>
            </a:endParaRPr>
          </a:p>
          <a:p>
            <a:endParaRPr lang="en-US" altLang="zh-CN" sz="2800" b="1" dirty="0">
              <a:latin typeface="Times New Roman" panose="02020603050405020304" pitchFamily="18" charset="0"/>
              <a:ea typeface="楷体_GB2312" pitchFamily="1" charset="-122"/>
            </a:endParaRPr>
          </a:p>
          <a:p>
            <a:endParaRPr lang="en-US" altLang="zh-CN" sz="2800" b="1" dirty="0">
              <a:latin typeface="Times New Roman" panose="02020603050405020304" pitchFamily="18" charset="0"/>
              <a:ea typeface="楷体_GB2312" pitchFamily="1" charset="-122"/>
            </a:endParaRPr>
          </a:p>
          <a:p>
            <a:endParaRPr lang="en-US" altLang="zh-CN" sz="2800" b="1" dirty="0">
              <a:latin typeface="Times New Roman" panose="02020603050405020304" pitchFamily="18" charset="0"/>
              <a:ea typeface="楷体_GB2312" pitchFamily="1" charset="-122"/>
            </a:endParaRPr>
          </a:p>
          <a:p>
            <a:endParaRPr lang="en-US" altLang="zh-CN" sz="2800" b="1" dirty="0">
              <a:latin typeface="Times New Roman" panose="02020603050405020304" pitchFamily="18" charset="0"/>
              <a:ea typeface="楷体_GB2312" pitchFamily="1" charset="-122"/>
            </a:endParaRPr>
          </a:p>
        </p:txBody>
      </p:sp>
      <p:sp>
        <p:nvSpPr>
          <p:cNvPr id="102" name="Rectangle 125"/>
          <p:cNvSpPr/>
          <p:nvPr/>
        </p:nvSpPr>
        <p:spPr>
          <a:xfrm>
            <a:off x="776288" y="3454400"/>
            <a:ext cx="5181600" cy="519113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p>
            <a:r>
              <a:rPr lang="en-US" altLang="zh-CN" sz="2800" b="1" dirty="0">
                <a:latin typeface="Times New Roman" panose="02020603050405020304" pitchFamily="18" charset="0"/>
                <a:ea typeface="楷体_GB2312" pitchFamily="1" charset="-122"/>
              </a:rPr>
              <a:t>F</a:t>
            </a:r>
            <a:r>
              <a:rPr lang="zh-CN" altLang="en-US" sz="2400" b="1" baseline="-25000" dirty="0">
                <a:latin typeface="Times New Roman" panose="02020603050405020304" pitchFamily="18" charset="0"/>
                <a:ea typeface="楷体_GB2312" pitchFamily="1" charset="-122"/>
              </a:rPr>
              <a:t>合</a:t>
            </a:r>
            <a:r>
              <a:rPr lang="en-US" altLang="zh-CN" sz="2800" b="1" dirty="0">
                <a:latin typeface="楷体_GB2312" pitchFamily="1" charset="-122"/>
                <a:ea typeface="楷体_GB2312" pitchFamily="1" charset="-122"/>
              </a:rPr>
              <a:t>=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1" charset="-122"/>
              </a:rPr>
              <a:t>F</a:t>
            </a:r>
            <a:r>
              <a:rPr lang="en-US" altLang="zh-CN" sz="2800" b="1" dirty="0">
                <a:latin typeface="楷体_GB2312" pitchFamily="1" charset="-122"/>
                <a:ea typeface="楷体_GB2312" pitchFamily="1" charset="-122"/>
              </a:rPr>
              <a:t>-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1" charset="-122"/>
              </a:rPr>
              <a:t>F</a:t>
            </a:r>
            <a:r>
              <a:rPr lang="zh-CN" altLang="en-US" sz="2400" b="1" baseline="-25000" dirty="0">
                <a:latin typeface="Times New Roman" panose="02020603050405020304" pitchFamily="18" charset="0"/>
                <a:ea typeface="楷体_GB2312" pitchFamily="1" charset="-122"/>
              </a:rPr>
              <a:t>阻</a:t>
            </a:r>
            <a:r>
              <a:rPr lang="en-US" altLang="zh-CN" sz="2800" b="1" dirty="0">
                <a:latin typeface="楷体_GB2312" pitchFamily="1" charset="-122"/>
                <a:ea typeface="楷体_GB2312" pitchFamily="1" charset="-122"/>
              </a:rPr>
              <a:t>=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1" charset="-122"/>
              </a:rPr>
              <a:t>F</a:t>
            </a:r>
            <a:r>
              <a:rPr lang="en-US" altLang="zh-CN" sz="2800" b="1" dirty="0">
                <a:latin typeface="楷体_GB2312" pitchFamily="1" charset="-122"/>
                <a:ea typeface="楷体_GB2312" pitchFamily="1" charset="-122"/>
              </a:rPr>
              <a:t>-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1" charset="-122"/>
              </a:rPr>
              <a:t> kmg </a:t>
            </a:r>
            <a:r>
              <a:rPr lang="en-US" altLang="zh-CN" sz="2800" b="1" dirty="0">
                <a:latin typeface="楷体_GB2312" pitchFamily="1" charset="-122"/>
                <a:ea typeface="楷体_GB2312" pitchFamily="1" charset="-122"/>
              </a:rPr>
              <a:t>=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1" charset="-122"/>
              </a:rPr>
              <a:t>ma         ②</a:t>
            </a:r>
            <a:endParaRPr lang="en-US" altLang="zh-CN" sz="2800" b="1" dirty="0">
              <a:latin typeface="Times New Roman" panose="02020603050405020304" pitchFamily="18" charset="0"/>
              <a:ea typeface="楷体_GB2312" pitchFamily="1" charset="-122"/>
            </a:endParaRPr>
          </a:p>
        </p:txBody>
      </p:sp>
      <p:sp>
        <p:nvSpPr>
          <p:cNvPr id="103" name="AutoShape 110"/>
          <p:cNvSpPr/>
          <p:nvPr/>
        </p:nvSpPr>
        <p:spPr>
          <a:xfrm>
            <a:off x="6059488" y="2100263"/>
            <a:ext cx="2895600" cy="2590800"/>
          </a:xfrm>
          <a:prstGeom prst="cloudCallout">
            <a:avLst>
              <a:gd name="adj1" fmla="val -111625"/>
              <a:gd name="adj2" fmla="val -60296"/>
            </a:avLst>
          </a:prstGeom>
          <a:solidFill>
            <a:srgbClr val="FFFFCC">
              <a:alpha val="79999"/>
            </a:srgbClr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分别用牛顿运动定律和动能定理求解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楷体_GB2312" pitchFamily="1" charset="-122"/>
            </a:endParaRPr>
          </a:p>
        </p:txBody>
      </p:sp>
      <p:grpSp>
        <p:nvGrpSpPr>
          <p:cNvPr id="104" name="Group 173"/>
          <p:cNvGrpSpPr/>
          <p:nvPr/>
        </p:nvGrpSpPr>
        <p:grpSpPr>
          <a:xfrm>
            <a:off x="344488" y="2633663"/>
            <a:ext cx="5715000" cy="939800"/>
            <a:chOff x="576" y="1440"/>
            <a:chExt cx="3600" cy="592"/>
          </a:xfrm>
        </p:grpSpPr>
        <p:grpSp>
          <p:nvGrpSpPr>
            <p:cNvPr id="14343" name="Group 154"/>
            <p:cNvGrpSpPr/>
            <p:nvPr/>
          </p:nvGrpSpPr>
          <p:grpSpPr>
            <a:xfrm>
              <a:off x="2352" y="1440"/>
              <a:ext cx="784" cy="592"/>
              <a:chOff x="2496" y="1384"/>
              <a:chExt cx="784" cy="592"/>
            </a:xfrm>
          </p:grpSpPr>
          <p:sp>
            <p:nvSpPr>
              <p:cNvPr id="14344" name="Rectangle 114"/>
              <p:cNvSpPr/>
              <p:nvPr/>
            </p:nvSpPr>
            <p:spPr>
              <a:xfrm>
                <a:off x="2496" y="1515"/>
                <a:ext cx="480" cy="3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r>
                  <a:rPr lang="en-US" altLang="zh-CN" sz="3200" b="1" dirty="0">
                    <a:latin typeface="Times New Roman" panose="02020603050405020304" pitchFamily="18" charset="0"/>
                    <a:ea typeface="楷体_GB2312" pitchFamily="1" charset="-122"/>
                  </a:rPr>
                  <a:t>a</a:t>
                </a:r>
                <a:r>
                  <a:rPr lang="zh-CN" altLang="en-US" sz="2800" b="1" dirty="0">
                    <a:latin typeface="Times New Roman" panose="02020603050405020304" pitchFamily="18" charset="0"/>
                    <a:ea typeface="楷体_GB2312" pitchFamily="1" charset="-122"/>
                  </a:rPr>
                  <a:t>＝</a:t>
                </a:r>
                <a:endParaRPr lang="zh-CN" altLang="en-US" sz="2800" b="1" baseline="30000" dirty="0">
                  <a:latin typeface="Times New Roman" panose="02020603050405020304" pitchFamily="18" charset="0"/>
                  <a:ea typeface="楷体_GB2312" pitchFamily="1" charset="-122"/>
                </a:endParaRPr>
              </a:p>
            </p:txBody>
          </p:sp>
          <p:sp>
            <p:nvSpPr>
              <p:cNvPr id="14345" name="Line 116"/>
              <p:cNvSpPr/>
              <p:nvPr/>
            </p:nvSpPr>
            <p:spPr>
              <a:xfrm>
                <a:off x="2879" y="1707"/>
                <a:ext cx="273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346" name="Text Box 117"/>
              <p:cNvSpPr txBox="1"/>
              <p:nvPr/>
            </p:nvSpPr>
            <p:spPr>
              <a:xfrm>
                <a:off x="2848" y="1649"/>
                <a:ext cx="336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800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2l</a:t>
                </a:r>
                <a:endParaRPr lang="en-US" altLang="zh-CN" sz="2800" b="1" baseline="300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4347" name="Rectangle 118"/>
              <p:cNvSpPr/>
              <p:nvPr/>
            </p:nvSpPr>
            <p:spPr>
              <a:xfrm>
                <a:off x="2880" y="1384"/>
                <a:ext cx="400" cy="3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r>
                  <a:rPr lang="en-US" altLang="zh-CN" sz="3200" b="1" dirty="0">
                    <a:latin typeface="Times New Roman" panose="02020603050405020304" pitchFamily="18" charset="0"/>
                    <a:ea typeface="楷体_GB2312" pitchFamily="1" charset="-122"/>
                  </a:rPr>
                  <a:t>v</a:t>
                </a:r>
                <a:r>
                  <a:rPr lang="en-US" altLang="zh-CN" sz="2800" b="1" baseline="30000" dirty="0">
                    <a:latin typeface="Times New Roman" panose="02020603050405020304" pitchFamily="18" charset="0"/>
                    <a:ea typeface="楷体_GB2312" pitchFamily="1" charset="-122"/>
                  </a:rPr>
                  <a:t>2</a:t>
                </a:r>
                <a:endParaRPr lang="en-US" altLang="zh-CN" sz="2800" b="1" baseline="30000" dirty="0">
                  <a:latin typeface="Times New Roman" panose="02020603050405020304" pitchFamily="18" charset="0"/>
                  <a:ea typeface="楷体_GB2312" pitchFamily="1" charset="-122"/>
                </a:endParaRPr>
              </a:p>
            </p:txBody>
          </p:sp>
        </p:grpSp>
        <p:sp>
          <p:nvSpPr>
            <p:cNvPr id="14348" name="Rectangle 139"/>
            <p:cNvSpPr/>
            <p:nvPr/>
          </p:nvSpPr>
          <p:spPr>
            <a:xfrm>
              <a:off x="576" y="1592"/>
              <a:ext cx="3600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r>
                <a:rPr lang="zh-CN" altLang="en-US" sz="2800" b="1" dirty="0">
                  <a:latin typeface="Times New Roman" panose="02020603050405020304" pitchFamily="18" charset="0"/>
                  <a:ea typeface="楷体_GB2312" pitchFamily="1" charset="-122"/>
                </a:rPr>
                <a:t>由 </a:t>
              </a:r>
              <a:r>
                <a:rPr lang="en-US" altLang="zh-CN" sz="3200" b="1" dirty="0">
                  <a:latin typeface="Times New Roman" panose="02020603050405020304" pitchFamily="18" charset="0"/>
                  <a:ea typeface="楷体_GB2312" pitchFamily="1" charset="-122"/>
                </a:rPr>
                <a:t>v</a:t>
              </a:r>
              <a:r>
                <a:rPr lang="en-US" altLang="zh-CN" sz="2800" b="1" baseline="30000" dirty="0">
                  <a:latin typeface="Times New Roman" panose="02020603050405020304" pitchFamily="18" charset="0"/>
                  <a:ea typeface="楷体_GB2312" pitchFamily="1" charset="-122"/>
                </a:rPr>
                <a:t>2</a:t>
              </a:r>
              <a:r>
                <a:rPr lang="zh-CN" altLang="en-US" sz="2800" b="1" dirty="0">
                  <a:latin typeface="Times New Roman" panose="02020603050405020304" pitchFamily="18" charset="0"/>
                  <a:ea typeface="楷体_GB2312" pitchFamily="1" charset="-122"/>
                </a:rPr>
                <a:t>－</a:t>
              </a:r>
              <a:r>
                <a:rPr lang="en-US" altLang="zh-CN" sz="3200" b="1" dirty="0">
                  <a:latin typeface="Times New Roman" panose="02020603050405020304" pitchFamily="18" charset="0"/>
                  <a:ea typeface="楷体_GB2312" pitchFamily="1" charset="-122"/>
                </a:rPr>
                <a:t>v</a:t>
              </a:r>
              <a:r>
                <a:rPr lang="en-US" altLang="zh-CN" sz="2800" b="1" baseline="-25000" dirty="0">
                  <a:latin typeface="Times New Roman" panose="02020603050405020304" pitchFamily="18" charset="0"/>
                  <a:ea typeface="楷体_GB2312" pitchFamily="1" charset="-122"/>
                </a:rPr>
                <a:t>0</a:t>
              </a:r>
              <a:r>
                <a:rPr lang="en-US" altLang="zh-CN" sz="2800" b="1" baseline="30000" dirty="0">
                  <a:latin typeface="Times New Roman" panose="02020603050405020304" pitchFamily="18" charset="0"/>
                  <a:ea typeface="楷体_GB2312" pitchFamily="1" charset="-122"/>
                </a:rPr>
                <a:t>2</a:t>
              </a:r>
              <a:r>
                <a:rPr lang="en-US" altLang="zh-CN" sz="3200" b="1" dirty="0">
                  <a:latin typeface="Times New Roman" panose="02020603050405020304" pitchFamily="18" charset="0"/>
                  <a:ea typeface="楷体_GB2312" pitchFamily="1" charset="-122"/>
                </a:rPr>
                <a:t> </a:t>
              </a:r>
              <a:r>
                <a:rPr lang="en-US" altLang="zh-CN" sz="2800" b="1" dirty="0">
                  <a:latin typeface="楷体_GB2312" pitchFamily="1" charset="-122"/>
                  <a:ea typeface="楷体_GB2312" pitchFamily="1" charset="-122"/>
                </a:rPr>
                <a:t>=</a:t>
              </a:r>
              <a:r>
                <a:rPr lang="en-US" altLang="zh-CN" sz="2800" b="1" dirty="0">
                  <a:latin typeface="Times New Roman" panose="02020603050405020304" pitchFamily="18" charset="0"/>
                  <a:ea typeface="楷体_GB2312" pitchFamily="1" charset="-122"/>
                </a:rPr>
                <a:t>2al </a:t>
              </a:r>
              <a:r>
                <a:rPr lang="zh-CN" altLang="en-US" sz="2800" b="1" dirty="0">
                  <a:latin typeface="Times New Roman" panose="02020603050405020304" pitchFamily="18" charset="0"/>
                  <a:ea typeface="楷体_GB2312" pitchFamily="1" charset="-122"/>
                </a:rPr>
                <a:t>得                       </a:t>
              </a:r>
              <a:r>
                <a:rPr lang="zh-CN" altLang="en-US" sz="2800" b="1" dirty="0">
                  <a:latin typeface="Arial" panose="020B0604020202020204" pitchFamily="34" charset="0"/>
                  <a:ea typeface="楷体_GB2312" pitchFamily="1" charset="-122"/>
                </a:rPr>
                <a:t>①</a:t>
              </a:r>
              <a:endParaRPr lang="zh-CN" altLang="en-US" sz="2800" b="1" dirty="0">
                <a:latin typeface="Arial" panose="020B0604020202020204" pitchFamily="34" charset="0"/>
                <a:ea typeface="楷体_GB2312" pitchFamily="1" charset="-122"/>
              </a:endParaRPr>
            </a:p>
          </p:txBody>
        </p:sp>
      </p:grpSp>
      <p:grpSp>
        <p:nvGrpSpPr>
          <p:cNvPr id="111" name="Group 174"/>
          <p:cNvGrpSpPr/>
          <p:nvPr/>
        </p:nvGrpSpPr>
        <p:grpSpPr>
          <a:xfrm>
            <a:off x="344488" y="3802063"/>
            <a:ext cx="4876800" cy="939800"/>
            <a:chOff x="576" y="2176"/>
            <a:chExt cx="3072" cy="592"/>
          </a:xfrm>
        </p:grpSpPr>
        <p:sp>
          <p:nvSpPr>
            <p:cNvPr id="14350" name="Rectangle 141"/>
            <p:cNvSpPr/>
            <p:nvPr/>
          </p:nvSpPr>
          <p:spPr>
            <a:xfrm>
              <a:off x="576" y="2329"/>
              <a:ext cx="307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r>
                <a:rPr lang="zh-CN" altLang="en-US" sz="2800" b="1" dirty="0">
                  <a:latin typeface="Times New Roman" panose="02020603050405020304" pitchFamily="18" charset="0"/>
                  <a:ea typeface="楷体_GB2312" pitchFamily="1" charset="-122"/>
                </a:rPr>
                <a:t>由 ①②得</a:t>
              </a:r>
              <a:r>
                <a:rPr lang="en-US" altLang="zh-CN" sz="2800" b="1" dirty="0">
                  <a:latin typeface="Times New Roman" panose="02020603050405020304" pitchFamily="18" charset="0"/>
                  <a:ea typeface="楷体_GB2312" pitchFamily="1" charset="-122"/>
                </a:rPr>
                <a:t>F</a:t>
              </a:r>
              <a:r>
                <a:rPr lang="en-US" altLang="zh-CN" sz="2800" b="1" dirty="0">
                  <a:latin typeface="楷体_GB2312" pitchFamily="1" charset="-122"/>
                  <a:ea typeface="楷体_GB2312" pitchFamily="1" charset="-122"/>
                </a:rPr>
                <a:t>= </a:t>
              </a:r>
              <a:r>
                <a:rPr lang="en-US" altLang="zh-CN" sz="2800" b="1" dirty="0">
                  <a:latin typeface="Times New Roman" panose="02020603050405020304" pitchFamily="18" charset="0"/>
                  <a:ea typeface="楷体_GB2312" pitchFamily="1" charset="-122"/>
                </a:rPr>
                <a:t>       </a:t>
              </a:r>
              <a:r>
                <a:rPr lang="en-US" altLang="zh-CN" sz="2800" b="1" dirty="0">
                  <a:latin typeface="楷体_GB2312" pitchFamily="1" charset="-122"/>
                  <a:ea typeface="楷体_GB2312" pitchFamily="1" charset="-122"/>
                </a:rPr>
                <a:t>+</a:t>
              </a:r>
              <a:r>
                <a:rPr lang="en-US" altLang="zh-CN" sz="2800" b="1" dirty="0">
                  <a:latin typeface="Times New Roman" panose="02020603050405020304" pitchFamily="18" charset="0"/>
                  <a:ea typeface="楷体_GB2312" pitchFamily="1" charset="-122"/>
                </a:rPr>
                <a:t> kmg</a:t>
              </a:r>
              <a:endParaRPr lang="en-US" altLang="zh-CN" sz="2800" b="1" dirty="0">
                <a:latin typeface="Times New Roman" panose="02020603050405020304" pitchFamily="18" charset="0"/>
                <a:ea typeface="楷体_GB2312" pitchFamily="1" charset="-122"/>
              </a:endParaRPr>
            </a:p>
          </p:txBody>
        </p:sp>
        <p:grpSp>
          <p:nvGrpSpPr>
            <p:cNvPr id="14351" name="Group 165"/>
            <p:cNvGrpSpPr/>
            <p:nvPr/>
          </p:nvGrpSpPr>
          <p:grpSpPr>
            <a:xfrm>
              <a:off x="1888" y="2176"/>
              <a:ext cx="576" cy="592"/>
              <a:chOff x="1872" y="2304"/>
              <a:chExt cx="576" cy="592"/>
            </a:xfrm>
          </p:grpSpPr>
          <p:sp>
            <p:nvSpPr>
              <p:cNvPr id="14352" name="Line 157"/>
              <p:cNvSpPr/>
              <p:nvPr/>
            </p:nvSpPr>
            <p:spPr>
              <a:xfrm>
                <a:off x="1903" y="2627"/>
                <a:ext cx="393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353" name="Text Box 158"/>
              <p:cNvSpPr txBox="1"/>
              <p:nvPr/>
            </p:nvSpPr>
            <p:spPr>
              <a:xfrm>
                <a:off x="1920" y="2569"/>
                <a:ext cx="336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800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2l</a:t>
                </a:r>
                <a:endParaRPr lang="en-US" altLang="zh-CN" sz="2800" b="1" baseline="300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4354" name="Rectangle 159"/>
              <p:cNvSpPr/>
              <p:nvPr/>
            </p:nvSpPr>
            <p:spPr>
              <a:xfrm>
                <a:off x="1872" y="2304"/>
                <a:ext cx="576" cy="3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r>
                  <a:rPr lang="en-US" altLang="zh-CN" sz="3200" b="1" dirty="0">
                    <a:latin typeface="Times New Roman" panose="02020603050405020304" pitchFamily="18" charset="0"/>
                    <a:ea typeface="楷体_GB2312" pitchFamily="1" charset="-122"/>
                  </a:rPr>
                  <a:t>mv</a:t>
                </a:r>
                <a:r>
                  <a:rPr lang="en-US" altLang="zh-CN" sz="2800" b="1" baseline="30000" dirty="0">
                    <a:latin typeface="Times New Roman" panose="02020603050405020304" pitchFamily="18" charset="0"/>
                    <a:ea typeface="楷体_GB2312" pitchFamily="1" charset="-122"/>
                  </a:rPr>
                  <a:t>2</a:t>
                </a:r>
                <a:endParaRPr lang="en-US" altLang="zh-CN" sz="2800" b="1" baseline="30000" dirty="0">
                  <a:latin typeface="Times New Roman" panose="02020603050405020304" pitchFamily="18" charset="0"/>
                  <a:ea typeface="楷体_GB2312" pitchFamily="1" charset="-122"/>
                </a:endParaRPr>
              </a:p>
            </p:txBody>
          </p:sp>
        </p:grpSp>
      </p:grpSp>
      <p:grpSp>
        <p:nvGrpSpPr>
          <p:cNvPr id="117" name="Group 175"/>
          <p:cNvGrpSpPr/>
          <p:nvPr/>
        </p:nvGrpSpPr>
        <p:grpSpPr>
          <a:xfrm>
            <a:off x="496888" y="5708650"/>
            <a:ext cx="3048000" cy="939800"/>
            <a:chOff x="576" y="3600"/>
            <a:chExt cx="1920" cy="592"/>
          </a:xfrm>
        </p:grpSpPr>
        <p:sp>
          <p:nvSpPr>
            <p:cNvPr id="14356" name="Rectangle 149"/>
            <p:cNvSpPr/>
            <p:nvPr/>
          </p:nvSpPr>
          <p:spPr>
            <a:xfrm>
              <a:off x="576" y="3753"/>
              <a:ext cx="192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r>
                <a:rPr lang="en-US" altLang="zh-CN" sz="2800" b="1" dirty="0">
                  <a:latin typeface="Times New Roman" panose="02020603050405020304" pitchFamily="18" charset="0"/>
                  <a:ea typeface="楷体_GB2312" pitchFamily="1" charset="-122"/>
                </a:rPr>
                <a:t>∴F</a:t>
              </a:r>
              <a:r>
                <a:rPr lang="en-US" altLang="zh-CN" sz="2800" b="1" dirty="0">
                  <a:latin typeface="楷体_GB2312" pitchFamily="1" charset="-122"/>
                  <a:ea typeface="楷体_GB2312" pitchFamily="1" charset="-122"/>
                </a:rPr>
                <a:t>= </a:t>
              </a:r>
              <a:r>
                <a:rPr lang="en-US" altLang="zh-CN" sz="2800" b="1" dirty="0">
                  <a:latin typeface="Times New Roman" panose="02020603050405020304" pitchFamily="18" charset="0"/>
                  <a:ea typeface="楷体_GB2312" pitchFamily="1" charset="-122"/>
                </a:rPr>
                <a:t>       </a:t>
              </a:r>
              <a:r>
                <a:rPr lang="en-US" altLang="zh-CN" sz="2800" b="1" dirty="0">
                  <a:latin typeface="楷体_GB2312" pitchFamily="1" charset="-122"/>
                  <a:ea typeface="楷体_GB2312" pitchFamily="1" charset="-122"/>
                </a:rPr>
                <a:t>+</a:t>
              </a:r>
              <a:r>
                <a:rPr lang="en-US" altLang="zh-CN" sz="2800" b="1" dirty="0">
                  <a:latin typeface="Times New Roman" panose="02020603050405020304" pitchFamily="18" charset="0"/>
                  <a:ea typeface="楷体_GB2312" pitchFamily="1" charset="-122"/>
                </a:rPr>
                <a:t> kmg</a:t>
              </a:r>
              <a:endParaRPr lang="en-US" altLang="zh-CN" sz="2800" b="1" dirty="0">
                <a:latin typeface="Times New Roman" panose="02020603050405020304" pitchFamily="18" charset="0"/>
                <a:ea typeface="楷体_GB2312" pitchFamily="1" charset="-122"/>
              </a:endParaRPr>
            </a:p>
          </p:txBody>
        </p:sp>
        <p:grpSp>
          <p:nvGrpSpPr>
            <p:cNvPr id="14357" name="Group 166"/>
            <p:cNvGrpSpPr/>
            <p:nvPr/>
          </p:nvGrpSpPr>
          <p:grpSpPr>
            <a:xfrm>
              <a:off x="1144" y="3600"/>
              <a:ext cx="576" cy="592"/>
              <a:chOff x="1872" y="2304"/>
              <a:chExt cx="576" cy="592"/>
            </a:xfrm>
          </p:grpSpPr>
          <p:sp>
            <p:nvSpPr>
              <p:cNvPr id="14358" name="Line 167"/>
              <p:cNvSpPr/>
              <p:nvPr/>
            </p:nvSpPr>
            <p:spPr>
              <a:xfrm>
                <a:off x="1903" y="2627"/>
                <a:ext cx="393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4359" name="Text Box 168"/>
              <p:cNvSpPr txBox="1"/>
              <p:nvPr/>
            </p:nvSpPr>
            <p:spPr>
              <a:xfrm>
                <a:off x="1920" y="2569"/>
                <a:ext cx="336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800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2l</a:t>
                </a:r>
                <a:endParaRPr lang="en-US" altLang="zh-CN" sz="2800" b="1" baseline="300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4360" name="Rectangle 169"/>
              <p:cNvSpPr/>
              <p:nvPr/>
            </p:nvSpPr>
            <p:spPr>
              <a:xfrm>
                <a:off x="1872" y="2304"/>
                <a:ext cx="576" cy="3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r>
                  <a:rPr lang="en-US" altLang="zh-CN" sz="3200" b="1" dirty="0">
                    <a:latin typeface="Times New Roman" panose="02020603050405020304" pitchFamily="18" charset="0"/>
                    <a:ea typeface="楷体_GB2312" pitchFamily="1" charset="-122"/>
                  </a:rPr>
                  <a:t>mv</a:t>
                </a:r>
                <a:r>
                  <a:rPr lang="en-US" altLang="zh-CN" sz="2800" b="1" baseline="30000" dirty="0">
                    <a:latin typeface="Times New Roman" panose="02020603050405020304" pitchFamily="18" charset="0"/>
                    <a:ea typeface="楷体_GB2312" pitchFamily="1" charset="-122"/>
                  </a:rPr>
                  <a:t>2</a:t>
                </a:r>
                <a:endParaRPr lang="en-US" altLang="zh-CN" sz="2800" b="1" baseline="30000" dirty="0">
                  <a:latin typeface="Times New Roman" panose="02020603050405020304" pitchFamily="18" charset="0"/>
                  <a:ea typeface="楷体_GB2312" pitchFamily="1" charset="-122"/>
                </a:endParaRPr>
              </a:p>
            </p:txBody>
          </p:sp>
        </p:grpSp>
      </p:grpSp>
      <p:grpSp>
        <p:nvGrpSpPr>
          <p:cNvPr id="123" name="Group 172"/>
          <p:cNvGrpSpPr/>
          <p:nvPr/>
        </p:nvGrpSpPr>
        <p:grpSpPr>
          <a:xfrm>
            <a:off x="357188" y="5030788"/>
            <a:ext cx="7467600" cy="855662"/>
            <a:chOff x="768" y="3312"/>
            <a:chExt cx="4704" cy="539"/>
          </a:xfrm>
        </p:grpSpPr>
        <p:sp>
          <p:nvSpPr>
            <p:cNvPr id="14362" name="Rectangle 63"/>
            <p:cNvSpPr/>
            <p:nvPr/>
          </p:nvSpPr>
          <p:spPr>
            <a:xfrm>
              <a:off x="768" y="3412"/>
              <a:ext cx="4704" cy="327"/>
            </a:xfrm>
            <a:prstGeom prst="rect">
              <a:avLst/>
            </a:prstGeom>
            <a:noFill/>
            <a:ln w="38100">
              <a:noFill/>
            </a:ln>
          </p:spPr>
          <p:txBody>
            <a:bodyPr anchor="t">
              <a:spAutoFit/>
            </a:bodyPr>
            <a:p>
              <a:r>
                <a:rPr lang="en-US" altLang="zh-CN" sz="2800" b="1" dirty="0">
                  <a:latin typeface="Times New Roman" panose="02020603050405020304" pitchFamily="18" charset="0"/>
                  <a:ea typeface="楷体_GB2312" pitchFamily="1" charset="-122"/>
                </a:rPr>
                <a:t>W</a:t>
              </a:r>
              <a:r>
                <a:rPr lang="zh-CN" altLang="en-US" sz="2400" b="1" baseline="-25000" dirty="0">
                  <a:latin typeface="Times New Roman" panose="02020603050405020304" pitchFamily="18" charset="0"/>
                  <a:ea typeface="楷体_GB2312" pitchFamily="1" charset="-122"/>
                </a:rPr>
                <a:t>合</a:t>
              </a:r>
              <a:r>
                <a:rPr lang="en-US" altLang="zh-CN" sz="2800" b="1" dirty="0">
                  <a:latin typeface="楷体_GB2312" pitchFamily="1" charset="-122"/>
                  <a:ea typeface="楷体_GB2312" pitchFamily="1" charset="-122"/>
                </a:rPr>
                <a:t>=</a:t>
              </a:r>
              <a:r>
                <a:rPr lang="zh-CN" altLang="en-US" sz="2800" b="1" dirty="0">
                  <a:latin typeface="Times New Roman" panose="02020603050405020304" pitchFamily="18" charset="0"/>
                  <a:ea typeface="楷体_GB2312" pitchFamily="1" charset="-122"/>
                </a:rPr>
                <a:t>（</a:t>
              </a:r>
              <a:r>
                <a:rPr lang="en-US" altLang="zh-CN" sz="2800" b="1" dirty="0">
                  <a:latin typeface="Times New Roman" panose="02020603050405020304" pitchFamily="18" charset="0"/>
                  <a:ea typeface="楷体_GB2312" pitchFamily="1" charset="-122"/>
                </a:rPr>
                <a:t>F</a:t>
              </a:r>
              <a:r>
                <a:rPr lang="en-US" altLang="zh-CN" sz="2800" b="1" dirty="0">
                  <a:latin typeface="楷体_GB2312" pitchFamily="1" charset="-122"/>
                  <a:ea typeface="楷体_GB2312" pitchFamily="1" charset="-122"/>
                </a:rPr>
                <a:t>-</a:t>
              </a:r>
              <a:r>
                <a:rPr lang="en-US" altLang="zh-CN" sz="2800" b="1" dirty="0">
                  <a:latin typeface="Times New Roman" panose="02020603050405020304" pitchFamily="18" charset="0"/>
                  <a:ea typeface="楷体_GB2312" pitchFamily="1" charset="-122"/>
                </a:rPr>
                <a:t>F</a:t>
              </a:r>
              <a:r>
                <a:rPr lang="zh-CN" altLang="en-US" sz="2400" b="1" baseline="-25000" dirty="0">
                  <a:latin typeface="Times New Roman" panose="02020603050405020304" pitchFamily="18" charset="0"/>
                  <a:ea typeface="楷体_GB2312" pitchFamily="1" charset="-122"/>
                </a:rPr>
                <a:t>阻</a:t>
              </a:r>
              <a:r>
                <a:rPr lang="zh-CN" altLang="en-US" sz="2800" b="1" dirty="0">
                  <a:latin typeface="Times New Roman" panose="02020603050405020304" pitchFamily="18" charset="0"/>
                  <a:ea typeface="楷体_GB2312" pitchFamily="1" charset="-122"/>
                </a:rPr>
                <a:t>）</a:t>
              </a:r>
              <a:r>
                <a:rPr lang="en-US" altLang="zh-CN" sz="2800" b="1" dirty="0">
                  <a:latin typeface="Times New Roman" panose="02020603050405020304" pitchFamily="18" charset="0"/>
                  <a:ea typeface="楷体_GB2312" pitchFamily="1" charset="-122"/>
                </a:rPr>
                <a:t>l  </a:t>
              </a:r>
              <a:r>
                <a:rPr lang="en-US" altLang="zh-CN" sz="2800" b="1" dirty="0">
                  <a:latin typeface="楷体_GB2312" pitchFamily="1" charset="-122"/>
                  <a:ea typeface="楷体_GB2312" pitchFamily="1" charset="-122"/>
                </a:rPr>
                <a:t>=</a:t>
              </a:r>
              <a:r>
                <a:rPr lang="zh-CN" altLang="en-US" sz="2800" b="1" dirty="0">
                  <a:latin typeface="Times New Roman" panose="02020603050405020304" pitchFamily="18" charset="0"/>
                  <a:ea typeface="楷体_GB2312" pitchFamily="1" charset="-122"/>
                </a:rPr>
                <a:t>（</a:t>
              </a:r>
              <a:r>
                <a:rPr lang="en-US" altLang="zh-CN" sz="2800" b="1" dirty="0">
                  <a:latin typeface="Times New Roman" panose="02020603050405020304" pitchFamily="18" charset="0"/>
                  <a:ea typeface="楷体_GB2312" pitchFamily="1" charset="-122"/>
                </a:rPr>
                <a:t>F</a:t>
              </a:r>
              <a:r>
                <a:rPr lang="en-US" altLang="zh-CN" sz="2800" b="1" dirty="0">
                  <a:latin typeface="楷体_GB2312" pitchFamily="1" charset="-122"/>
                  <a:ea typeface="楷体_GB2312" pitchFamily="1" charset="-122"/>
                </a:rPr>
                <a:t>-</a:t>
              </a:r>
              <a:r>
                <a:rPr lang="en-US" altLang="zh-CN" sz="2800" b="1" dirty="0">
                  <a:latin typeface="Times New Roman" panose="02020603050405020304" pitchFamily="18" charset="0"/>
                  <a:ea typeface="楷体_GB2312" pitchFamily="1" charset="-122"/>
                </a:rPr>
                <a:t>kmg</a:t>
              </a:r>
              <a:r>
                <a:rPr lang="zh-CN" altLang="en-US" sz="2800" b="1" dirty="0">
                  <a:latin typeface="Times New Roman" panose="02020603050405020304" pitchFamily="18" charset="0"/>
                  <a:ea typeface="楷体_GB2312" pitchFamily="1" charset="-122"/>
                </a:rPr>
                <a:t>）</a:t>
              </a:r>
              <a:r>
                <a:rPr lang="en-US" altLang="zh-CN" sz="2800" b="1" dirty="0">
                  <a:latin typeface="Times New Roman" panose="02020603050405020304" pitchFamily="18" charset="0"/>
                  <a:ea typeface="楷体_GB2312" pitchFamily="1" charset="-122"/>
                </a:rPr>
                <a:t>l </a:t>
              </a:r>
              <a:r>
                <a:rPr lang="en-US" altLang="zh-CN" sz="2800" b="1" dirty="0">
                  <a:latin typeface="楷体_GB2312" pitchFamily="1" charset="-122"/>
                  <a:ea typeface="楷体_GB2312" pitchFamily="1" charset="-122"/>
                </a:rPr>
                <a:t>=</a:t>
              </a:r>
              <a:endParaRPr lang="en-US" altLang="zh-CN" sz="2800" b="1" dirty="0">
                <a:latin typeface="楷体_GB2312" pitchFamily="1" charset="-122"/>
                <a:ea typeface="楷体_GB2312" pitchFamily="1" charset="-122"/>
              </a:endParaRPr>
            </a:p>
          </p:txBody>
        </p:sp>
        <p:grpSp>
          <p:nvGrpSpPr>
            <p:cNvPr id="14363" name="Group 69"/>
            <p:cNvGrpSpPr/>
            <p:nvPr/>
          </p:nvGrpSpPr>
          <p:grpSpPr>
            <a:xfrm>
              <a:off x="3858" y="3312"/>
              <a:ext cx="798" cy="539"/>
              <a:chOff x="4050" y="2664"/>
              <a:chExt cx="798" cy="539"/>
            </a:xfrm>
          </p:grpSpPr>
          <p:sp>
            <p:nvSpPr>
              <p:cNvPr id="14364" name="Rectangle 70"/>
              <p:cNvSpPr/>
              <p:nvPr/>
            </p:nvSpPr>
            <p:spPr>
              <a:xfrm>
                <a:off x="4224" y="2720"/>
                <a:ext cx="624" cy="3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r>
                  <a:rPr lang="en-US" altLang="zh-CN" sz="3200" b="1" dirty="0">
                    <a:latin typeface="Times New Roman" panose="02020603050405020304" pitchFamily="18" charset="0"/>
                    <a:ea typeface="楷体_GB2312" pitchFamily="1" charset="-122"/>
                  </a:rPr>
                  <a:t>mv</a:t>
                </a:r>
                <a:r>
                  <a:rPr lang="en-US" altLang="zh-CN" sz="2800" b="1" baseline="36000" dirty="0">
                    <a:latin typeface="Times New Roman" panose="02020603050405020304" pitchFamily="18" charset="0"/>
                    <a:ea typeface="楷体_GB2312" pitchFamily="1" charset="-122"/>
                  </a:rPr>
                  <a:t>2</a:t>
                </a:r>
                <a:endParaRPr lang="en-US" altLang="zh-CN" sz="2800" b="1" baseline="36000" dirty="0">
                  <a:latin typeface="Times New Roman" panose="02020603050405020304" pitchFamily="18" charset="0"/>
                  <a:ea typeface="楷体_GB2312" pitchFamily="1" charset="-122"/>
                </a:endParaRPr>
              </a:p>
            </p:txBody>
          </p:sp>
          <p:sp>
            <p:nvSpPr>
              <p:cNvPr id="14365" name="Text Box 71"/>
              <p:cNvSpPr txBox="1"/>
              <p:nvPr/>
            </p:nvSpPr>
            <p:spPr>
              <a:xfrm>
                <a:off x="4086" y="2664"/>
                <a:ext cx="272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2800" b="1" dirty="0">
                    <a:latin typeface="Monotype Corsiva" pitchFamily="66" charset="0"/>
                    <a:ea typeface="宋体" panose="02010600030101010101" pitchFamily="2" charset="-122"/>
                  </a:rPr>
                  <a:t>1</a:t>
                </a:r>
                <a:endParaRPr lang="en-US" altLang="zh-CN" sz="2800" b="1" dirty="0">
                  <a:latin typeface="Monotype Corsiva" pitchFamily="66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4366" name="Text Box 72"/>
              <p:cNvSpPr txBox="1"/>
              <p:nvPr/>
            </p:nvSpPr>
            <p:spPr>
              <a:xfrm>
                <a:off x="4050" y="2876"/>
                <a:ext cx="272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2800" b="1" dirty="0">
                    <a:latin typeface="Monotype Corsiva" pitchFamily="66" charset="0"/>
                    <a:ea typeface="宋体" panose="02010600030101010101" pitchFamily="2" charset="-122"/>
                  </a:rPr>
                  <a:t>2</a:t>
                </a:r>
                <a:endParaRPr lang="en-US" altLang="zh-CN" sz="2800" b="1" dirty="0">
                  <a:latin typeface="Monotype Corsiva" pitchFamily="66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4367" name="Line 73"/>
              <p:cNvSpPr/>
              <p:nvPr/>
            </p:nvSpPr>
            <p:spPr>
              <a:xfrm>
                <a:off x="4118" y="2930"/>
                <a:ext cx="154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5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100" grpId="0" bldLvl="0" animBg="1"/>
      <p:bldP spid="101" grpId="0" bldLvl="0" animBg="1"/>
      <p:bldP spid="102" grpId="0"/>
      <p:bldP spid="103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69" name="Text Box 6"/>
          <p:cNvSpPr txBox="1"/>
          <p:nvPr/>
        </p:nvSpPr>
        <p:spPr>
          <a:xfrm>
            <a:off x="228600" y="801688"/>
            <a:ext cx="7546975" cy="830262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rgbClr val="FF3300"/>
                </a:solidFill>
                <a:latin typeface="楷体_GB2312" pitchFamily="1" charset="-122"/>
                <a:ea typeface="楷体_GB2312" pitchFamily="1" charset="-122"/>
              </a:rPr>
              <a:t>  小结：应用动能定理解题的步骤</a:t>
            </a:r>
            <a:endParaRPr lang="zh-CN" altLang="en-US" sz="3200" b="1" dirty="0">
              <a:solidFill>
                <a:srgbClr val="FF3300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32770" name="Text Box 3"/>
          <p:cNvSpPr txBox="1"/>
          <p:nvPr/>
        </p:nvSpPr>
        <p:spPr>
          <a:xfrm>
            <a:off x="938213" y="1770063"/>
            <a:ext cx="5332412" cy="457200"/>
          </a:xfrm>
          <a:prstGeom prst="rect">
            <a:avLst/>
          </a:prstGeom>
          <a:solidFill>
            <a:srgbClr val="FFFFFF">
              <a:alpha val="79999"/>
            </a:srgbClr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 dirty="0">
                <a:latin typeface="Times New Roman" panose="02020603050405020304" pitchFamily="18" charset="0"/>
                <a:ea typeface="楷体_GB2312" pitchFamily="1" charset="-122"/>
              </a:rPr>
              <a:t>1</a:t>
            </a:r>
            <a:r>
              <a:rPr lang="zh-CN" altLang="en-US" sz="2400" b="1" dirty="0">
                <a:latin typeface="Times New Roman" panose="02020603050405020304" pitchFamily="18" charset="0"/>
                <a:ea typeface="楷体_GB2312" pitchFamily="1" charset="-122"/>
              </a:rPr>
              <a:t>、明确研究对象及所研究的物理过程。</a:t>
            </a:r>
            <a:endParaRPr lang="zh-CN" altLang="en-US" sz="2400" b="1" dirty="0">
              <a:latin typeface="Times New Roman" panose="02020603050405020304" pitchFamily="18" charset="0"/>
              <a:ea typeface="楷体_GB2312" pitchFamily="1" charset="-122"/>
            </a:endParaRPr>
          </a:p>
        </p:txBody>
      </p:sp>
      <p:sp>
        <p:nvSpPr>
          <p:cNvPr id="32771" name="Text Box 4"/>
          <p:cNvSpPr txBox="1"/>
          <p:nvPr/>
        </p:nvSpPr>
        <p:spPr>
          <a:xfrm>
            <a:off x="938213" y="2570163"/>
            <a:ext cx="7115175" cy="830262"/>
          </a:xfrm>
          <a:prstGeom prst="rect">
            <a:avLst/>
          </a:prstGeom>
          <a:solidFill>
            <a:srgbClr val="FFFFFF">
              <a:alpha val="79999"/>
            </a:srgbClr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 dirty="0">
                <a:latin typeface="Times New Roman" panose="02020603050405020304" pitchFamily="18" charset="0"/>
                <a:ea typeface="楷体_GB2312" pitchFamily="1" charset="-122"/>
              </a:rPr>
              <a:t>2</a:t>
            </a:r>
            <a:r>
              <a:rPr lang="zh-CN" altLang="en-US" sz="2400" b="1" dirty="0">
                <a:latin typeface="Times New Roman" panose="02020603050405020304" pitchFamily="18" charset="0"/>
                <a:ea typeface="楷体_GB2312" pitchFamily="1" charset="-122"/>
              </a:rPr>
              <a:t>、对研究对象进行受力分析，并确定各力所做的功，求出这些力的总功。</a:t>
            </a:r>
            <a:endParaRPr lang="zh-CN" altLang="en-US" sz="2400" b="1" dirty="0">
              <a:latin typeface="Times New Roman" panose="02020603050405020304" pitchFamily="18" charset="0"/>
              <a:ea typeface="楷体_GB2312" pitchFamily="1" charset="-122"/>
            </a:endParaRPr>
          </a:p>
        </p:txBody>
      </p:sp>
      <p:sp>
        <p:nvSpPr>
          <p:cNvPr id="32772" name="Text Box 5"/>
          <p:cNvSpPr txBox="1"/>
          <p:nvPr/>
        </p:nvSpPr>
        <p:spPr>
          <a:xfrm>
            <a:off x="938213" y="3741738"/>
            <a:ext cx="6170612" cy="457200"/>
          </a:xfrm>
          <a:prstGeom prst="rect">
            <a:avLst/>
          </a:prstGeom>
          <a:solidFill>
            <a:srgbClr val="FFFFFF">
              <a:alpha val="79999"/>
            </a:srgbClr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 dirty="0">
                <a:latin typeface="Times New Roman" panose="02020603050405020304" pitchFamily="18" charset="0"/>
                <a:ea typeface="楷体_GB2312" pitchFamily="1" charset="-122"/>
              </a:rPr>
              <a:t>3</a:t>
            </a:r>
            <a:r>
              <a:rPr lang="zh-CN" altLang="en-US" sz="2400" b="1" dirty="0">
                <a:latin typeface="Times New Roman" panose="02020603050405020304" pitchFamily="18" charset="0"/>
                <a:ea typeface="楷体_GB2312" pitchFamily="1" charset="-122"/>
              </a:rPr>
              <a:t>、根据物体运动情况，确定始、末态的动能。</a:t>
            </a:r>
            <a:endParaRPr lang="en-US" altLang="zh-CN" sz="2400" b="1" i="1" dirty="0">
              <a:latin typeface="Times New Roman" panose="02020603050405020304" pitchFamily="18" charset="0"/>
              <a:ea typeface="楷体_GB2312" pitchFamily="1" charset="-122"/>
            </a:endParaRPr>
          </a:p>
        </p:txBody>
      </p:sp>
      <p:sp>
        <p:nvSpPr>
          <p:cNvPr id="32773" name="Text Box 6"/>
          <p:cNvSpPr txBox="1"/>
          <p:nvPr/>
        </p:nvSpPr>
        <p:spPr>
          <a:xfrm>
            <a:off x="938213" y="4537075"/>
            <a:ext cx="6477000" cy="533400"/>
          </a:xfrm>
          <a:prstGeom prst="rect">
            <a:avLst/>
          </a:prstGeom>
          <a:solidFill>
            <a:srgbClr val="FFFFFF">
              <a:alpha val="79999"/>
            </a:srgbClr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 dirty="0">
                <a:latin typeface="Times New Roman" panose="02020603050405020304" pitchFamily="18" charset="0"/>
                <a:ea typeface="楷体_GB2312" pitchFamily="1" charset="-122"/>
              </a:rPr>
              <a:t>4</a:t>
            </a:r>
            <a:r>
              <a:rPr lang="zh-CN" altLang="en-US" sz="2400" b="1" dirty="0">
                <a:latin typeface="Times New Roman" panose="02020603050405020304" pitchFamily="18" charset="0"/>
                <a:ea typeface="楷体_GB2312" pitchFamily="1" charset="-122"/>
              </a:rPr>
              <a:t>、根据动能定理列出方程</a:t>
            </a:r>
            <a:r>
              <a:rPr lang="en-US" altLang="zh-CN" sz="2400" b="1" i="1" dirty="0">
                <a:latin typeface="Times New Roman" panose="02020603050405020304" pitchFamily="18" charset="0"/>
                <a:ea typeface="楷体_GB2312" pitchFamily="1" charset="-122"/>
              </a:rPr>
              <a:t>W</a:t>
            </a:r>
            <a:r>
              <a:rPr lang="zh-CN" altLang="en-US" sz="2400" b="1" baseline="-30000" dirty="0">
                <a:latin typeface="Times New Roman" panose="02020603050405020304" pitchFamily="18" charset="0"/>
                <a:ea typeface="楷体_GB2312" pitchFamily="1" charset="-122"/>
              </a:rPr>
              <a:t>合</a:t>
            </a:r>
            <a:r>
              <a:rPr lang="zh-CN" altLang="en-US" sz="2400" b="1" dirty="0">
                <a:latin typeface="Times New Roman" panose="02020603050405020304" pitchFamily="18" charset="0"/>
                <a:ea typeface="楷体_GB2312" pitchFamily="1" charset="-122"/>
              </a:rPr>
              <a:t>＝</a:t>
            </a:r>
            <a:r>
              <a:rPr lang="en-US" altLang="zh-CN" sz="2400" b="1" i="1" dirty="0">
                <a:latin typeface="Times New Roman" panose="02020603050405020304" pitchFamily="18" charset="0"/>
                <a:ea typeface="楷体_GB2312" pitchFamily="1" charset="-122"/>
              </a:rPr>
              <a:t>E</a:t>
            </a:r>
            <a:r>
              <a:rPr lang="en-US" altLang="zh-CN" sz="2400" b="1" i="1" baseline="-30000" dirty="0">
                <a:latin typeface="Times New Roman" panose="02020603050405020304" pitchFamily="18" charset="0"/>
                <a:ea typeface="楷体_GB2312" pitchFamily="1" charset="-122"/>
              </a:rPr>
              <a:t>k2</a:t>
            </a:r>
            <a:r>
              <a:rPr lang="en-US" altLang="zh-CN" sz="2400" b="1" dirty="0">
                <a:latin typeface="楷体_GB2312" pitchFamily="1" charset="-122"/>
                <a:ea typeface="楷体_GB2312" pitchFamily="1" charset="-122"/>
              </a:rPr>
              <a:t>-</a:t>
            </a:r>
            <a:r>
              <a:rPr lang="en-US" altLang="zh-CN" sz="2400" b="1" i="1" dirty="0">
                <a:latin typeface="Times New Roman" panose="02020603050405020304" pitchFamily="18" charset="0"/>
                <a:ea typeface="楷体_GB2312" pitchFamily="1" charset="-122"/>
              </a:rPr>
              <a:t>E</a:t>
            </a:r>
            <a:r>
              <a:rPr lang="en-US" altLang="zh-CN" sz="2400" b="1" i="1" baseline="-30000" dirty="0">
                <a:latin typeface="Times New Roman" panose="02020603050405020304" pitchFamily="18" charset="0"/>
                <a:ea typeface="楷体_GB2312" pitchFamily="1" charset="-122"/>
              </a:rPr>
              <a:t>k1</a:t>
            </a:r>
            <a:r>
              <a:rPr lang="zh-CN" altLang="en-US" sz="2400" b="1" i="1" baseline="-30000" dirty="0">
                <a:latin typeface="Times New Roman" panose="02020603050405020304" pitchFamily="18" charset="0"/>
                <a:ea typeface="楷体_GB2312" pitchFamily="1" charset="-122"/>
              </a:rPr>
              <a:t>  </a:t>
            </a:r>
            <a:r>
              <a:rPr lang="zh-CN" altLang="en-US" sz="2400" b="1" dirty="0">
                <a:latin typeface="Times New Roman" panose="02020603050405020304" pitchFamily="18" charset="0"/>
                <a:ea typeface="楷体_GB2312" pitchFamily="1" charset="-122"/>
              </a:rPr>
              <a:t>求解</a:t>
            </a:r>
            <a:endParaRPr lang="zh-CN" altLang="en-US" sz="2400" b="1" dirty="0">
              <a:latin typeface="Times New Roman" panose="02020603050405020304" pitchFamily="18" charset="0"/>
              <a:ea typeface="楷体_GB2312" pitchFamily="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9" grpId="0"/>
      <p:bldP spid="32770" grpId="0" animBg="1"/>
      <p:bldP spid="32771" grpId="0" bldLvl="0" animBg="1"/>
      <p:bldP spid="32772" grpId="0" animBg="1"/>
      <p:bldP spid="3277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Text Box 2"/>
          <p:cNvSpPr txBox="1"/>
          <p:nvPr/>
        </p:nvSpPr>
        <p:spPr>
          <a:xfrm>
            <a:off x="428625" y="822325"/>
            <a:ext cx="7710488" cy="29352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just">
              <a:spcBef>
                <a:spcPct val="50000"/>
              </a:spcBef>
            </a:pPr>
            <a:r>
              <a:rPr lang="zh-CN" altLang="en-US" sz="295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例</a:t>
            </a:r>
            <a:r>
              <a:rPr lang="en-US" altLang="zh-CN" sz="295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2.</a:t>
            </a:r>
            <a:r>
              <a:rPr lang="zh-CN" altLang="en-US" sz="295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某人从距地面</a:t>
            </a:r>
            <a:r>
              <a:rPr lang="en-US" altLang="zh-CN" sz="295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25m</a:t>
            </a:r>
            <a:r>
              <a:rPr lang="zh-CN" altLang="en-US" sz="295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高处水平抛出一小球，小球质量</a:t>
            </a:r>
            <a:r>
              <a:rPr lang="en-US" altLang="zh-CN" sz="295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100g</a:t>
            </a:r>
            <a:r>
              <a:rPr lang="zh-CN" altLang="en-US" sz="295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，出手时速度大小为</a:t>
            </a:r>
            <a:r>
              <a:rPr lang="en-US" altLang="zh-CN" sz="295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10m/s,</a:t>
            </a:r>
            <a:r>
              <a:rPr lang="zh-CN" altLang="en-US" sz="295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落地时速度大小为</a:t>
            </a:r>
            <a:r>
              <a:rPr lang="en-US" altLang="zh-CN" sz="295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16m/s</a:t>
            </a:r>
            <a:r>
              <a:rPr lang="zh-CN" altLang="en-US" sz="295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，取</a:t>
            </a:r>
            <a:r>
              <a:rPr lang="en-US" altLang="zh-CN" sz="295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g=10m/s</a:t>
            </a:r>
            <a:r>
              <a:rPr lang="en-US" altLang="zh-CN" sz="2955" b="1" baseline="30000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</a:t>
            </a:r>
            <a:r>
              <a:rPr lang="zh-CN" altLang="en-US" sz="295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，试求：小球在空中运动时克服阻力做功多少？</a:t>
            </a:r>
            <a:endParaRPr lang="zh-CN" altLang="en-US" sz="2955" b="1" noProof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spcBef>
                <a:spcPct val="50000"/>
              </a:spcBef>
            </a:pPr>
            <a:r>
              <a:rPr lang="zh-CN" altLang="en-US" sz="2215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 </a:t>
            </a:r>
            <a:endParaRPr lang="zh-CN" altLang="en-US" sz="2215" noProof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endParaRPr lang="en-US" altLang="zh-CN" sz="2215" noProof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8433" name="组合 24577"/>
          <p:cNvGrpSpPr/>
          <p:nvPr/>
        </p:nvGrpSpPr>
        <p:grpSpPr>
          <a:xfrm>
            <a:off x="0" y="438150"/>
            <a:ext cx="2378075" cy="841375"/>
            <a:chOff x="0" y="0"/>
            <a:chExt cx="1224" cy="462"/>
          </a:xfrm>
        </p:grpSpPr>
        <p:pic>
          <p:nvPicPr>
            <p:cNvPr id="18434" name="图片 24578" descr="001_JPG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0" y="0"/>
              <a:ext cx="1224" cy="46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7412" name="文本框 24579"/>
            <p:cNvSpPr txBox="1"/>
            <p:nvPr/>
          </p:nvSpPr>
          <p:spPr>
            <a:xfrm>
              <a:off x="173" y="72"/>
              <a:ext cx="888" cy="30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r>
                <a:rPr lang="zh-CN" altLang="en-US" sz="2955" b="1" noProof="1">
                  <a:solidFill>
                    <a:srgbClr val="FF0000"/>
                  </a:solidFill>
                  <a:latin typeface="Arial" panose="020B0604020202020204" pitchFamily="34" charset="0"/>
                  <a:ea typeface="隶书" pitchFamily="49" charset="-122"/>
                  <a:cs typeface="+mn-cs"/>
                </a:rPr>
                <a:t>知识梳理</a:t>
              </a:r>
              <a:endParaRPr lang="zh-CN" altLang="en-US" sz="2955" b="1" noProof="1">
                <a:solidFill>
                  <a:srgbClr val="FF0000"/>
                </a:solidFill>
                <a:latin typeface="Arial" panose="020B0604020202020204" pitchFamily="34" charset="0"/>
                <a:ea typeface="隶书" pitchFamily="49" charset="-122"/>
              </a:endParaRPr>
            </a:p>
          </p:txBody>
        </p:sp>
      </p:grpSp>
      <p:sp>
        <p:nvSpPr>
          <p:cNvPr id="17413" name="文本框 24580"/>
          <p:cNvSpPr txBox="1"/>
          <p:nvPr/>
        </p:nvSpPr>
        <p:spPr>
          <a:xfrm>
            <a:off x="252413" y="1435100"/>
            <a:ext cx="812800" cy="41894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325" b="1" noProof="1">
                <a:solidFill>
                  <a:srgbClr val="0000FF"/>
                </a:solidFill>
                <a:latin typeface="Arial" panose="020B0604020202020204" pitchFamily="34" charset="0"/>
                <a:ea typeface="华文新魏" pitchFamily="2" charset="-122"/>
                <a:cs typeface="+mn-cs"/>
              </a:rPr>
              <a:t>动能</a:t>
            </a:r>
            <a:endParaRPr lang="zh-CN" altLang="en-US" sz="3325" b="1" noProof="1">
              <a:solidFill>
                <a:srgbClr val="0000FF"/>
              </a:solidFill>
              <a:latin typeface="Arial" panose="020B0604020202020204" pitchFamily="34" charset="0"/>
              <a:ea typeface="华文新魏" pitchFamily="2" charset="-122"/>
            </a:endParaRPr>
          </a:p>
          <a:p>
            <a:endParaRPr lang="zh-CN" altLang="en-US" sz="3325" b="1" noProof="1">
              <a:solidFill>
                <a:srgbClr val="0000FF"/>
              </a:solidFill>
              <a:latin typeface="Arial" panose="020B0604020202020204" pitchFamily="34" charset="0"/>
              <a:ea typeface="华文新魏" pitchFamily="2" charset="-122"/>
            </a:endParaRPr>
          </a:p>
          <a:p>
            <a:endParaRPr lang="zh-CN" altLang="en-US" sz="3325" b="1" noProof="1">
              <a:solidFill>
                <a:srgbClr val="0000FF"/>
              </a:solidFill>
              <a:latin typeface="Arial" panose="020B0604020202020204" pitchFamily="34" charset="0"/>
              <a:ea typeface="华文新魏" pitchFamily="2" charset="-122"/>
            </a:endParaRPr>
          </a:p>
          <a:p>
            <a:r>
              <a:rPr lang="zh-CN" altLang="en-US" sz="3325" b="1" noProof="1">
                <a:solidFill>
                  <a:srgbClr val="0000FF"/>
                </a:solidFill>
                <a:latin typeface="Arial" panose="020B0604020202020204" pitchFamily="34" charset="0"/>
                <a:ea typeface="华文新魏" pitchFamily="2" charset="-122"/>
                <a:cs typeface="+mn-cs"/>
              </a:rPr>
              <a:t>动能定理</a:t>
            </a:r>
            <a:endParaRPr lang="zh-CN" altLang="en-US" sz="3325" b="1" noProof="1">
              <a:solidFill>
                <a:srgbClr val="0000FF"/>
              </a:solidFill>
              <a:latin typeface="Arial" panose="020B0604020202020204" pitchFamily="34" charset="0"/>
              <a:ea typeface="华文新魏" pitchFamily="2" charset="-122"/>
            </a:endParaRPr>
          </a:p>
        </p:txBody>
      </p:sp>
      <p:sp>
        <p:nvSpPr>
          <p:cNvPr id="17414" name="文本框 24581"/>
          <p:cNvSpPr txBox="1"/>
          <p:nvPr/>
        </p:nvSpPr>
        <p:spPr>
          <a:xfrm>
            <a:off x="1247775" y="1701800"/>
            <a:ext cx="1033463" cy="6032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325" b="1" noProof="1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动能</a:t>
            </a:r>
            <a:endParaRPr lang="zh-CN" altLang="en-US" sz="3325" b="1" noProof="1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7415" name="文本框 24582"/>
          <p:cNvSpPr txBox="1"/>
          <p:nvPr/>
        </p:nvSpPr>
        <p:spPr>
          <a:xfrm>
            <a:off x="1116013" y="3827463"/>
            <a:ext cx="1223963" cy="11160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325" b="1" noProof="1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动能定理</a:t>
            </a:r>
            <a:endParaRPr lang="zh-CN" altLang="en-US" sz="3325" b="1" noProof="1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4586" name="文本框 24585"/>
          <p:cNvSpPr txBox="1"/>
          <p:nvPr/>
        </p:nvSpPr>
        <p:spPr>
          <a:xfrm>
            <a:off x="2555875" y="1635125"/>
            <a:ext cx="3279775" cy="4905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585" b="1" noProof="1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2</a:t>
            </a:r>
            <a:r>
              <a:rPr lang="zh-CN" altLang="en-US" sz="2585" b="1" noProof="1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、单位：焦耳（</a:t>
            </a:r>
            <a:r>
              <a:rPr lang="en-US" altLang="zh-CN" sz="2585" b="1" noProof="1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J</a:t>
            </a:r>
            <a:r>
              <a:rPr lang="zh-CN" altLang="en-US" sz="2585" b="1" noProof="1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）</a:t>
            </a:r>
            <a:endParaRPr lang="zh-CN" altLang="en-US" sz="2585" b="1" noProof="1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4587" name="文本框 24586"/>
          <p:cNvSpPr txBox="1"/>
          <p:nvPr/>
        </p:nvSpPr>
        <p:spPr>
          <a:xfrm>
            <a:off x="2555875" y="2165350"/>
            <a:ext cx="2333625" cy="4905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585" b="1" noProof="1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3</a:t>
            </a:r>
            <a:r>
              <a:rPr lang="zh-CN" altLang="en-US" sz="2585" b="1" noProof="1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、性质：标量</a:t>
            </a:r>
            <a:endParaRPr lang="zh-CN" altLang="en-US" sz="2585" b="1" noProof="1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4588" name="文本框 24587"/>
          <p:cNvSpPr txBox="1"/>
          <p:nvPr/>
        </p:nvSpPr>
        <p:spPr>
          <a:xfrm>
            <a:off x="2555875" y="2765425"/>
            <a:ext cx="6337300" cy="8874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585" b="1" noProof="1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1</a:t>
            </a:r>
            <a:r>
              <a:rPr lang="zh-CN" altLang="en-US" sz="2585" b="1" noProof="1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、内容</a:t>
            </a:r>
            <a:r>
              <a:rPr lang="zh-CN" altLang="en-US" sz="2585" b="1" noProof="1" dirty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：力在一个过程中对</a:t>
            </a:r>
            <a:r>
              <a:rPr lang="zh-CN" altLang="en-US" sz="2585" b="1" noProof="1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物体所做的功，等于物体在这个过程中动能的变化。</a:t>
            </a:r>
            <a:endParaRPr lang="zh-CN" altLang="en-US" sz="2585" b="1" noProof="1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4589" name="文本框 24588"/>
          <p:cNvSpPr txBox="1"/>
          <p:nvPr/>
        </p:nvSpPr>
        <p:spPr>
          <a:xfrm>
            <a:off x="2555875" y="4094163"/>
            <a:ext cx="1671638" cy="4889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585" b="1" noProof="1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2</a:t>
            </a:r>
            <a:r>
              <a:rPr lang="zh-CN" altLang="en-US" sz="2585" b="1" noProof="1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、表达式</a:t>
            </a:r>
            <a:endParaRPr lang="zh-CN" altLang="en-US" sz="2585" b="1" noProof="1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4592" name="文本框 24591"/>
          <p:cNvSpPr txBox="1"/>
          <p:nvPr/>
        </p:nvSpPr>
        <p:spPr>
          <a:xfrm>
            <a:off x="2555875" y="5289550"/>
            <a:ext cx="6264275" cy="8890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585" b="1" noProof="1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3</a:t>
            </a:r>
            <a:r>
              <a:rPr lang="zh-CN" altLang="en-US" sz="2585" b="1" noProof="1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、适用范围：恒力、变力，直线、曲线均适用。</a:t>
            </a:r>
            <a:endParaRPr lang="zh-CN" altLang="en-US" sz="2585" b="1" noProof="1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8444" name="左大括号 24592"/>
          <p:cNvSpPr/>
          <p:nvPr/>
        </p:nvSpPr>
        <p:spPr>
          <a:xfrm>
            <a:off x="915988" y="1900238"/>
            <a:ext cx="142875" cy="2725737"/>
          </a:xfrm>
          <a:prstGeom prst="leftBrace">
            <a:avLst>
              <a:gd name="adj1" fmla="val 158539"/>
              <a:gd name="adj2" fmla="val 50000"/>
            </a:avLst>
          </a:prstGeom>
          <a:noFill/>
          <a:ln w="38100" cap="flat" cmpd="sng">
            <a:solidFill>
              <a:srgbClr val="FF66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lang="zh-CN" altLang="en-US" sz="100" dirty="0">
              <a:solidFill>
                <a:schemeClr val="hlink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445" name="左大括号 24593"/>
          <p:cNvSpPr/>
          <p:nvPr/>
        </p:nvSpPr>
        <p:spPr>
          <a:xfrm>
            <a:off x="2339975" y="1435100"/>
            <a:ext cx="142875" cy="1195388"/>
          </a:xfrm>
          <a:prstGeom prst="leftBrace">
            <a:avLst>
              <a:gd name="adj1" fmla="val 69528"/>
              <a:gd name="adj2" fmla="val 50000"/>
            </a:avLst>
          </a:prstGeom>
          <a:noFill/>
          <a:ln w="38100" cap="flat" cmpd="sng">
            <a:solidFill>
              <a:srgbClr val="FF66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lang="zh-CN" altLang="en-US" sz="100" dirty="0">
              <a:solidFill>
                <a:schemeClr val="hlink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446" name="左大括号 24594"/>
          <p:cNvSpPr/>
          <p:nvPr/>
        </p:nvSpPr>
        <p:spPr>
          <a:xfrm>
            <a:off x="2339975" y="2963863"/>
            <a:ext cx="142875" cy="2725737"/>
          </a:xfrm>
          <a:prstGeom prst="leftBrace">
            <a:avLst>
              <a:gd name="adj1" fmla="val 158539"/>
              <a:gd name="adj2" fmla="val 50000"/>
            </a:avLst>
          </a:prstGeom>
          <a:noFill/>
          <a:ln w="38100" cap="flat" cmpd="sng">
            <a:solidFill>
              <a:srgbClr val="FF66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lang="zh-CN" altLang="en-US" sz="100" dirty="0">
              <a:solidFill>
                <a:schemeClr val="hlink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4584" name="文本框 24583"/>
          <p:cNvSpPr txBox="1"/>
          <p:nvPr/>
        </p:nvSpPr>
        <p:spPr>
          <a:xfrm>
            <a:off x="2555875" y="1103313"/>
            <a:ext cx="2003425" cy="4905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585" b="1" noProof="1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1</a:t>
            </a:r>
            <a:r>
              <a:rPr lang="zh-CN" altLang="en-US" sz="2585" b="1" noProof="1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、定义式：</a:t>
            </a:r>
            <a:endParaRPr lang="zh-CN" altLang="en-US" sz="2585" b="1" noProof="1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</p:txBody>
      </p:sp>
      <p:graphicFrame>
        <p:nvGraphicFramePr>
          <p:cNvPr id="19472" name="对象 7173"/>
          <p:cNvGraphicFramePr>
            <a:graphicFrameLocks noChangeAspect="1"/>
          </p:cNvGraphicFramePr>
          <p:nvPr/>
        </p:nvGraphicFramePr>
        <p:xfrm>
          <a:off x="4319588" y="784225"/>
          <a:ext cx="2490787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2" imgW="723900" imgH="393700" progId="Equation.3">
                  <p:embed/>
                </p:oleObj>
              </mc:Choice>
              <mc:Fallback>
                <p:oleObj name="" r:id="rId2" imgW="723900" imgH="393700" progId="Equation.3">
                  <p:embed/>
                  <p:pic>
                    <p:nvPicPr>
                      <p:cNvPr id="0" name="图片 3087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319588" y="784225"/>
                        <a:ext cx="2490787" cy="9175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对象 26630"/>
          <p:cNvGraphicFramePr>
            <a:graphicFrameLocks noChangeAspect="1"/>
          </p:cNvGraphicFramePr>
          <p:nvPr/>
        </p:nvGraphicFramePr>
        <p:xfrm>
          <a:off x="3937000" y="4629150"/>
          <a:ext cx="4481513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4" imgW="1371600" imgH="228600" progId="Equation.3">
                  <p:embed/>
                </p:oleObj>
              </mc:Choice>
              <mc:Fallback>
                <p:oleObj name="" r:id="rId4" imgW="1371600" imgH="228600" progId="Equation.3">
                  <p:embed/>
                  <p:pic>
                    <p:nvPicPr>
                      <p:cNvPr id="0" name="图片 308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37000" y="4629150"/>
                        <a:ext cx="4481513" cy="660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4" name="对象 5148"/>
          <p:cNvGraphicFramePr>
            <a:graphicFrameLocks noChangeAspect="1"/>
          </p:cNvGraphicFramePr>
          <p:nvPr/>
        </p:nvGraphicFramePr>
        <p:xfrm>
          <a:off x="4260850" y="3735388"/>
          <a:ext cx="3403600" cy="91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6" imgW="1346200" imgH="393700" progId="Equation.3">
                  <p:embed/>
                </p:oleObj>
              </mc:Choice>
              <mc:Fallback>
                <p:oleObj name="" r:id="rId6" imgW="1346200" imgH="393700" progId="Equation.3">
                  <p:embed/>
                  <p:pic>
                    <p:nvPicPr>
                      <p:cNvPr id="0" name="图片 3089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260850" y="3735388"/>
                        <a:ext cx="3403600" cy="9128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6" grpId="0"/>
      <p:bldP spid="24587" grpId="0"/>
      <p:bldP spid="24588" grpId="0"/>
      <p:bldP spid="24589" grpId="0"/>
      <p:bldP spid="2459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6146" name="组合 6145"/>
          <p:cNvGrpSpPr/>
          <p:nvPr/>
        </p:nvGrpSpPr>
        <p:grpSpPr>
          <a:xfrm>
            <a:off x="4572000" y="3429000"/>
            <a:ext cx="4568825" cy="3405188"/>
            <a:chOff x="0" y="0"/>
            <a:chExt cx="7078" cy="5684"/>
          </a:xfrm>
        </p:grpSpPr>
        <p:pic>
          <p:nvPicPr>
            <p:cNvPr id="5122" name="图片 6146" descr="1DA37A4A812AC7BD6070278E1558E3D6"/>
            <p:cNvPicPr>
              <a:picLocks noChangeAspect="1"/>
            </p:cNvPicPr>
            <p:nvPr/>
          </p:nvPicPr>
          <p:blipFill>
            <a:blip r:embed="rId1">
              <a:lum bright="-10001"/>
            </a:blip>
            <a:stretch>
              <a:fillRect/>
            </a:stretch>
          </p:blipFill>
          <p:spPr>
            <a:xfrm>
              <a:off x="0" y="0"/>
              <a:ext cx="7079" cy="56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148" name="文本框 6147"/>
            <p:cNvSpPr txBox="1"/>
            <p:nvPr/>
          </p:nvSpPr>
          <p:spPr>
            <a:xfrm>
              <a:off x="4438" y="4403"/>
              <a:ext cx="2628" cy="632"/>
            </a:xfrm>
            <a:prstGeom prst="rect">
              <a:avLst/>
            </a:prstGeom>
            <a:solidFill>
              <a:schemeClr val="tx1">
                <a:alpha val="100000"/>
              </a:schemeClr>
            </a:solidFill>
            <a:ln w="9525">
              <a:noFill/>
            </a:ln>
          </p:spPr>
          <p:txBody>
            <a:bodyPr vert="horz" wrap="square" anchor="t">
              <a:spAutoFit/>
            </a:bodyPr>
            <a:p>
              <a:pPr>
                <a:lnSpc>
                  <a:spcPct val="85000"/>
                </a:lnSpc>
                <a:spcBef>
                  <a:spcPct val="5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</a:pPr>
              <a:r>
                <a:rPr lang="zh-CN" altLang="en-US" sz="2000" b="1" noProof="1">
                  <a:solidFill>
                    <a:srgbClr val="FF0000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  <a:ea typeface="楷体_GB2312" pitchFamily="1" charset="-122"/>
                  <a:cs typeface="+mn-cs"/>
                </a:rPr>
                <a:t>飞针穿玻璃</a:t>
              </a:r>
              <a:endParaRPr lang="zh-CN" altLang="en-US" sz="2000" b="1" baseline="-25000" noProof="1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黑体" panose="02010609060101010101" charset="-122"/>
                <a:ea typeface="楷体_GB2312" pitchFamily="1" charset="-122"/>
              </a:endParaRPr>
            </a:p>
          </p:txBody>
        </p:sp>
      </p:grpSp>
      <p:pic>
        <p:nvPicPr>
          <p:cNvPr id="5124" name="图片 614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495800" cy="3352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0" name="Picture 6" descr="LCUANCSDJLNC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0"/>
            <a:ext cx="4572000" cy="33528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6151" name="组合 6150"/>
          <p:cNvGrpSpPr/>
          <p:nvPr/>
        </p:nvGrpSpPr>
        <p:grpSpPr>
          <a:xfrm>
            <a:off x="0" y="3429000"/>
            <a:ext cx="4495800" cy="3429000"/>
            <a:chOff x="0" y="0"/>
            <a:chExt cx="7172" cy="5400"/>
          </a:xfrm>
        </p:grpSpPr>
        <p:pic>
          <p:nvPicPr>
            <p:cNvPr id="5127" name="图片 6151" descr="13926786_2007020708360355666200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0"/>
              <a:ext cx="7172" cy="540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153" name="文本框 6152"/>
            <p:cNvSpPr txBox="1"/>
            <p:nvPr/>
          </p:nvSpPr>
          <p:spPr>
            <a:xfrm>
              <a:off x="221" y="61"/>
              <a:ext cx="674" cy="2461"/>
            </a:xfrm>
            <a:prstGeom prst="rect">
              <a:avLst/>
            </a:prstGeom>
            <a:solidFill>
              <a:schemeClr val="tx1">
                <a:alpha val="100000"/>
              </a:schemeClr>
            </a:solidFill>
            <a:ln w="9525">
              <a:noFill/>
            </a:ln>
          </p:spPr>
          <p:txBody>
            <a:bodyPr vert="horz" wrap="square" anchor="t">
              <a:spAutoFit/>
            </a:bodyPr>
            <a:p>
              <a:pPr>
                <a:lnSpc>
                  <a:spcPct val="85000"/>
                </a:lnSpc>
                <a:spcBef>
                  <a:spcPct val="5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</a:pPr>
              <a:r>
                <a:rPr lang="zh-CN" altLang="en-US" sz="2000" b="1" noProof="1">
                  <a:solidFill>
                    <a:srgbClr val="FF0000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  <a:ea typeface="楷体_GB2312" pitchFamily="1" charset="-122"/>
                  <a:cs typeface="+mn-cs"/>
                </a:rPr>
                <a:t>扑克穿木板</a:t>
              </a:r>
              <a:endParaRPr lang="zh-CN" altLang="en-US" sz="2000" b="1" baseline="-25000" noProof="1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黑体" panose="02010609060101010101" charset="-122"/>
                <a:ea typeface="楷体_GB2312" pitchFamily="1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90650" y="3163569"/>
            <a:ext cx="6853551" cy="530225"/>
          </a:xfrm>
          <a:solidFill>
            <a:srgbClr val="00B050"/>
          </a:solidFill>
        </p:spPr>
        <p:txBody>
          <a:bodyPr>
            <a:scene3d>
              <a:camera prst="orthographicFront"/>
              <a:lightRig rig="threePt" dir="t"/>
            </a:scene3d>
          </a:bodyPr>
          <a:p>
            <a:pPr algn="l" fontAlgn="base"/>
            <a:r>
              <a:rPr lang="zh-CN" altLang="en-US" sz="3200" strike="noStrike" noProof="1">
                <a:solidFill>
                  <a:srgbClr val="FF0000"/>
                </a:solidFill>
                <a:sym typeface="+mn-ea"/>
              </a:rPr>
              <a:t>动能：物体由于运动而具有的的能量</a:t>
            </a:r>
            <a:endParaRPr lang="zh-CN" altLang="en-US" sz="3200" strike="noStrike" noProof="1">
              <a:ln>
                <a:noFill/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文本框 5121"/>
          <p:cNvSpPr txBox="1"/>
          <p:nvPr/>
        </p:nvSpPr>
        <p:spPr>
          <a:xfrm>
            <a:off x="4572000" y="3019425"/>
            <a:ext cx="914400" cy="4905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585" noProof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</a:t>
            </a:r>
            <a:endParaRPr lang="zh-CN" altLang="en-US" sz="2585" noProof="1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123" name="文本框 5122"/>
          <p:cNvSpPr txBox="1"/>
          <p:nvPr/>
        </p:nvSpPr>
        <p:spPr>
          <a:xfrm>
            <a:off x="179388" y="179388"/>
            <a:ext cx="7450138" cy="603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325" b="1" noProof="1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楷体_GB2312" pitchFamily="1" charset="-122"/>
                <a:cs typeface="+mn-cs"/>
              </a:rPr>
              <a:t>【</a:t>
            </a:r>
            <a:r>
              <a:rPr lang="zh-CN" altLang="en-US" sz="3325" b="1" noProof="1" dirty="0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楷体_GB2312" pitchFamily="1" charset="-122"/>
                <a:cs typeface="+mn-cs"/>
              </a:rPr>
              <a:t>问题情境一</a:t>
            </a:r>
            <a:r>
              <a:rPr lang="en-US" altLang="zh-CN" sz="3325" b="1" noProof="1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楷体_GB2312" pitchFamily="1" charset="-122"/>
                <a:cs typeface="+mn-cs"/>
              </a:rPr>
              <a:t>】</a:t>
            </a:r>
            <a:r>
              <a:rPr lang="zh-CN" altLang="en-US" sz="3325" b="1" noProof="1" dirty="0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楷体_GB2312" pitchFamily="1" charset="-122"/>
                <a:cs typeface="+mn-cs"/>
              </a:rPr>
              <a:t>寻找动能的表达式</a:t>
            </a:r>
            <a:endParaRPr lang="zh-CN" altLang="en-US" sz="3325" b="1" noProof="1">
              <a:solidFill>
                <a:schemeClr val="tx2"/>
              </a:solidFill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  <a:ea typeface="楷体_GB2312" pitchFamily="1" charset="-122"/>
            </a:endParaRPr>
          </a:p>
        </p:txBody>
      </p:sp>
      <p:graphicFrame>
        <p:nvGraphicFramePr>
          <p:cNvPr id="6147" name="对象 5123"/>
          <p:cNvGraphicFramePr>
            <a:graphicFrameLocks noChangeAspect="1"/>
          </p:cNvGraphicFramePr>
          <p:nvPr/>
        </p:nvGraphicFramePr>
        <p:xfrm>
          <a:off x="4763" y="3227388"/>
          <a:ext cx="106362" cy="201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14300" imgH="215900" progId="Equation.3">
                  <p:embed/>
                </p:oleObj>
              </mc:Choice>
              <mc:Fallback>
                <p:oleObj name="" r:id="rId1" imgW="114300" imgH="215900" progId="Equation.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763" y="3227388"/>
                        <a:ext cx="106362" cy="2016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矩形 5124"/>
          <p:cNvSpPr/>
          <p:nvPr/>
        </p:nvSpPr>
        <p:spPr>
          <a:xfrm>
            <a:off x="1908175" y="42941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6149" name="对象 5125"/>
          <p:cNvGraphicFramePr>
            <a:graphicFrameLocks noChangeAspect="1"/>
          </p:cNvGraphicFramePr>
          <p:nvPr/>
        </p:nvGraphicFramePr>
        <p:xfrm>
          <a:off x="4763" y="3244850"/>
          <a:ext cx="106362" cy="20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3" imgW="114300" imgH="215900" progId="Equation.3">
                  <p:embed/>
                </p:oleObj>
              </mc:Choice>
              <mc:Fallback>
                <p:oleObj name="" r:id="rId3" imgW="114300" imgH="215900" progId="Equation.3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763" y="3244850"/>
                        <a:ext cx="106362" cy="2016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矩形 5126"/>
          <p:cNvSpPr/>
          <p:nvPr/>
        </p:nvSpPr>
        <p:spPr>
          <a:xfrm>
            <a:off x="1314450" y="46926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51" name="矩形 5127"/>
          <p:cNvSpPr/>
          <p:nvPr/>
        </p:nvSpPr>
        <p:spPr>
          <a:xfrm>
            <a:off x="323850" y="17018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52" name="矩形 5128"/>
          <p:cNvSpPr/>
          <p:nvPr/>
        </p:nvSpPr>
        <p:spPr>
          <a:xfrm>
            <a:off x="0" y="26352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53" name="矩形 5129"/>
          <p:cNvSpPr/>
          <p:nvPr/>
        </p:nvSpPr>
        <p:spPr>
          <a:xfrm>
            <a:off x="1187450" y="422592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131" name="矩形 5130"/>
          <p:cNvSpPr/>
          <p:nvPr/>
        </p:nvSpPr>
        <p:spPr>
          <a:xfrm>
            <a:off x="179388" y="692150"/>
            <a:ext cx="8964613" cy="1684338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indent="514350" fontAlgn="base"/>
            <a:r>
              <a:rPr lang="zh-CN" altLang="en-US" sz="2585" b="1" strike="noStrike" noProof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如</a:t>
            </a:r>
            <a:r>
              <a:rPr lang="zh-CN" altLang="en-US" sz="2585" b="1" strike="noStrike" noProof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图所示，一个质量为</a:t>
            </a:r>
            <a:r>
              <a:rPr lang="en-US" altLang="zh-CN" sz="2585" b="1" strike="noStrike" noProof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m</a:t>
            </a:r>
            <a:r>
              <a:rPr lang="zh-CN" altLang="en-US" sz="2585" b="1" strike="noStrike" noProof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的物体在恒力</a:t>
            </a:r>
            <a:r>
              <a:rPr lang="en-US" altLang="zh-CN" sz="2585" b="1" strike="noStrike" noProof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F</a:t>
            </a:r>
            <a:r>
              <a:rPr lang="zh-CN" altLang="en-US" sz="2585" b="1" strike="noStrike" noProof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的作用下沿光滑水平面由</a:t>
            </a:r>
            <a:r>
              <a:rPr lang="en-US" altLang="zh-CN" sz="2585" b="1" strike="noStrike" noProof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A</a:t>
            </a:r>
            <a:r>
              <a:rPr lang="zh-CN" altLang="en-US" sz="2585" b="1" strike="noStrike" noProof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位置运动到</a:t>
            </a:r>
            <a:r>
              <a:rPr lang="en-US" altLang="zh-CN" sz="2585" b="1" strike="noStrike" noProof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B</a:t>
            </a:r>
            <a:r>
              <a:rPr lang="zh-CN" altLang="en-US" sz="2585" b="1" strike="noStrike" noProof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位置，前进的位移为</a:t>
            </a:r>
            <a:r>
              <a:rPr lang="en-US" altLang="zh-CN" sz="2585" b="1" strike="noStrike" noProof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L</a:t>
            </a:r>
            <a:r>
              <a:rPr lang="zh-CN" altLang="en-US" sz="2585" b="1" strike="noStrike" noProof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，</a:t>
            </a:r>
            <a:r>
              <a:rPr lang="en-US" altLang="zh-CN" sz="2585" b="1" strike="noStrike" noProof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A</a:t>
            </a:r>
            <a:r>
              <a:rPr lang="zh-CN" altLang="en-US" sz="2585" b="1" strike="noStrike" noProof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位置时的速度为</a:t>
            </a:r>
            <a:r>
              <a:rPr lang="en-US" altLang="zh-CN" sz="2585" b="1" strike="noStrike" noProof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v</a:t>
            </a:r>
            <a:r>
              <a:rPr lang="en-US" altLang="zh-CN" sz="2585" b="1" strike="noStrike" baseline="-30000" noProof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1</a:t>
            </a:r>
            <a:r>
              <a:rPr lang="zh-CN" altLang="en-US" sz="2585" b="1" strike="noStrike" noProof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，</a:t>
            </a:r>
            <a:r>
              <a:rPr lang="en-US" altLang="zh-CN" sz="2585" b="1" strike="noStrike" noProof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B</a:t>
            </a:r>
            <a:r>
              <a:rPr lang="zh-CN" altLang="en-US" sz="2585" b="1" strike="noStrike" noProof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位置时的速度</a:t>
            </a:r>
            <a:r>
              <a:rPr lang="zh-CN" altLang="en-US" sz="2585" b="1" strike="noStrike" noProof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为</a:t>
            </a:r>
            <a:r>
              <a:rPr lang="en-US" altLang="zh-CN" sz="2585" b="1" strike="noStrike" noProof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v</a:t>
            </a:r>
            <a:r>
              <a:rPr lang="en-US" altLang="zh-CN" sz="2585" b="1" strike="noStrike" baseline="-30000" noProof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2.</a:t>
            </a:r>
            <a:endParaRPr lang="zh-CN" altLang="en-US" sz="2585" b="1" strike="noStrike" noProof="1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514350" fontAlgn="base"/>
            <a:endParaRPr lang="zh-CN" altLang="en-US" sz="2585" b="1" strike="noStrike" noProof="1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6155" name="图片 51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8725" y="2165350"/>
            <a:ext cx="3814763" cy="1206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33" name="矩形 5132"/>
          <p:cNvSpPr/>
          <p:nvPr/>
        </p:nvSpPr>
        <p:spPr>
          <a:xfrm>
            <a:off x="179388" y="1960563"/>
            <a:ext cx="4321175" cy="433388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fontAlgn="base"/>
            <a:r>
              <a:rPr lang="zh-CN" altLang="en-US" sz="2215" b="1" strike="noStrike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</a:t>
            </a:r>
            <a:r>
              <a:rPr lang="en-US" altLang="zh-CN" sz="2215" b="1" strike="noStrike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1</a:t>
            </a:r>
            <a:r>
              <a:rPr lang="zh-CN" altLang="en-US" sz="2215" b="1" strike="noStrike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）该过程中</a:t>
            </a:r>
            <a:r>
              <a:rPr lang="en-US" altLang="zh-CN" sz="2215" b="1" strike="noStrike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F</a:t>
            </a:r>
            <a:r>
              <a:rPr lang="zh-CN" altLang="en-US" sz="2215" b="1" strike="noStrike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做多少功？</a:t>
            </a:r>
            <a:endParaRPr lang="zh-CN" altLang="en-US" sz="2215" b="1" strike="noStrike" noProof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134" name="矩形 5133"/>
          <p:cNvSpPr/>
          <p:nvPr/>
        </p:nvSpPr>
        <p:spPr>
          <a:xfrm>
            <a:off x="252413" y="2692400"/>
            <a:ext cx="6842125" cy="433388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fontAlgn="base"/>
            <a:r>
              <a:rPr lang="zh-CN" altLang="en-US" sz="2215" b="1" strike="noStrike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</a:t>
            </a:r>
            <a:r>
              <a:rPr lang="en-US" altLang="zh-CN" sz="2215" b="1" strike="noStrike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2</a:t>
            </a:r>
            <a:r>
              <a:rPr lang="zh-CN" altLang="en-US" sz="2215" b="1" strike="noStrike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）该过程中</a:t>
            </a:r>
            <a:r>
              <a:rPr lang="en-US" altLang="zh-CN" sz="2215" b="1" strike="noStrike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F</a:t>
            </a:r>
            <a:r>
              <a:rPr lang="zh-CN" altLang="en-US" sz="2215" b="1" strike="noStrike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产生的加速度是多少？</a:t>
            </a:r>
            <a:endParaRPr lang="zh-CN" altLang="en-US" sz="2215" b="1" strike="noStrike" noProof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135" name="矩形 5134"/>
          <p:cNvSpPr/>
          <p:nvPr/>
        </p:nvSpPr>
        <p:spPr>
          <a:xfrm>
            <a:off x="179388" y="3756025"/>
            <a:ext cx="4067175" cy="433388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fontAlgn="base"/>
            <a:r>
              <a:rPr lang="zh-CN" altLang="en-US" sz="2215" b="1" strike="noStrike" noProof="1">
                <a:solidFill>
                  <a:srgbClr val="FF0000"/>
                </a:solidFill>
                <a:latin typeface="Arial" panose="020B0604020202020204" pitchFamily="34" charset="0"/>
                <a:ea typeface="楷体_GB2312" pitchFamily="1" charset="-122"/>
                <a:cs typeface="+mn-cs"/>
              </a:rPr>
              <a:t>（</a:t>
            </a:r>
            <a:r>
              <a:rPr lang="en-US" altLang="zh-CN" sz="2215" b="1" strike="noStrike" noProof="1">
                <a:solidFill>
                  <a:srgbClr val="FF0000"/>
                </a:solidFill>
                <a:latin typeface="Arial" panose="020B0604020202020204" pitchFamily="34" charset="0"/>
                <a:ea typeface="楷体_GB2312" pitchFamily="1" charset="-122"/>
                <a:cs typeface="+mn-cs"/>
              </a:rPr>
              <a:t>3</a:t>
            </a:r>
            <a:r>
              <a:rPr lang="zh-CN" altLang="en-US" sz="2215" b="1" strike="noStrike" noProof="1">
                <a:solidFill>
                  <a:srgbClr val="FF0000"/>
                </a:solidFill>
                <a:latin typeface="Arial" panose="020B0604020202020204" pitchFamily="34" charset="0"/>
                <a:ea typeface="楷体_GB2312" pitchFamily="1" charset="-122"/>
                <a:cs typeface="+mn-cs"/>
              </a:rPr>
              <a:t>）</a:t>
            </a:r>
            <a:r>
              <a:rPr lang="zh-CN" altLang="en-US" sz="2215" b="1" strike="noStrike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能否用</a:t>
            </a:r>
            <a:r>
              <a:rPr lang="en-US" altLang="zh-CN" sz="2215" b="1" strike="noStrike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v</a:t>
            </a:r>
            <a:r>
              <a:rPr lang="en-US" altLang="zh-CN" sz="2215" b="1" strike="noStrike" baseline="-25000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1</a:t>
            </a:r>
            <a:r>
              <a:rPr lang="zh-CN" altLang="en-US" sz="2215" b="1" strike="noStrike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、</a:t>
            </a:r>
            <a:r>
              <a:rPr lang="en-US" altLang="zh-CN" sz="2215" b="1" strike="noStrike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v</a:t>
            </a:r>
            <a:r>
              <a:rPr lang="en-US" altLang="zh-CN" sz="2215" b="1" strike="noStrike" baseline="-25000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2</a:t>
            </a:r>
            <a:r>
              <a:rPr lang="zh-CN" altLang="en-US" sz="2215" b="1" strike="noStrike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表示位移</a:t>
            </a:r>
            <a:r>
              <a:rPr lang="en-US" altLang="zh-CN" sz="2215" b="1" strike="noStrike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L</a:t>
            </a:r>
            <a:r>
              <a:rPr lang="zh-CN" altLang="en-US" sz="2215" b="1" strike="noStrike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？ </a:t>
            </a:r>
            <a:endParaRPr lang="zh-CN" altLang="en-US" sz="2215" b="1" strike="noStrike" noProof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136" name="矩形 5135"/>
          <p:cNvSpPr/>
          <p:nvPr/>
        </p:nvSpPr>
        <p:spPr>
          <a:xfrm>
            <a:off x="179388" y="4819650"/>
            <a:ext cx="7488238" cy="433388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fontAlgn="base"/>
            <a:r>
              <a:rPr lang="zh-CN" altLang="en-US" sz="2215" b="1" strike="noStrike" noProof="1">
                <a:solidFill>
                  <a:srgbClr val="FF0000"/>
                </a:solidFill>
                <a:latin typeface="Arial" panose="020B0604020202020204" pitchFamily="34" charset="0"/>
                <a:ea typeface="楷体_GB2312" pitchFamily="1" charset="-122"/>
                <a:cs typeface="+mn-cs"/>
              </a:rPr>
              <a:t>（</a:t>
            </a:r>
            <a:r>
              <a:rPr lang="en-US" altLang="zh-CN" sz="2215" b="1" strike="noStrike" noProof="1">
                <a:solidFill>
                  <a:srgbClr val="FF0000"/>
                </a:solidFill>
                <a:latin typeface="Arial" panose="020B0604020202020204" pitchFamily="34" charset="0"/>
                <a:ea typeface="楷体_GB2312" pitchFamily="1" charset="-122"/>
                <a:cs typeface="+mn-cs"/>
              </a:rPr>
              <a:t>4</a:t>
            </a:r>
            <a:r>
              <a:rPr lang="zh-CN" altLang="en-US" sz="2215" b="1" strike="noStrike" noProof="1">
                <a:solidFill>
                  <a:srgbClr val="FF0000"/>
                </a:solidFill>
                <a:latin typeface="Arial" panose="020B0604020202020204" pitchFamily="34" charset="0"/>
                <a:ea typeface="楷体_GB2312" pitchFamily="1" charset="-122"/>
                <a:cs typeface="+mn-cs"/>
              </a:rPr>
              <a:t>）</a:t>
            </a:r>
            <a:r>
              <a:rPr lang="zh-CN" altLang="en-US" sz="2215" b="1" strike="noStrike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将（</a:t>
            </a:r>
            <a:r>
              <a:rPr lang="en-US" altLang="zh-CN" sz="2215" b="1" strike="noStrike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2</a:t>
            </a:r>
            <a:r>
              <a:rPr lang="zh-CN" altLang="en-US" sz="2215" b="1" strike="noStrike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）（</a:t>
            </a:r>
            <a:r>
              <a:rPr lang="en-US" altLang="zh-CN" sz="2215" b="1" strike="noStrike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3</a:t>
            </a:r>
            <a:r>
              <a:rPr lang="zh-CN" altLang="en-US" sz="2215" b="1" strike="noStrike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）式代入（</a:t>
            </a:r>
            <a:r>
              <a:rPr lang="en-US" altLang="zh-CN" sz="2215" b="1" strike="noStrike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1</a:t>
            </a:r>
            <a:r>
              <a:rPr lang="zh-CN" altLang="en-US" sz="2215" b="1" strike="noStrike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）式将得到什么？</a:t>
            </a:r>
            <a:endParaRPr lang="zh-CN" altLang="en-US" sz="2215" b="1" strike="noStrike" noProof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137" name="矩形 5136"/>
          <p:cNvSpPr/>
          <p:nvPr/>
        </p:nvSpPr>
        <p:spPr>
          <a:xfrm>
            <a:off x="1247775" y="2293938"/>
            <a:ext cx="752475" cy="4318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fontAlgn="base"/>
            <a:r>
              <a:rPr lang="en-US" altLang="zh-CN" sz="2215" b="1" strike="noStrike" noProof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W=FL </a:t>
            </a:r>
            <a:endParaRPr lang="en-US" altLang="zh-CN" sz="2215" b="1" strike="noStrike" noProof="1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138" name="矩形 5137"/>
          <p:cNvSpPr/>
          <p:nvPr/>
        </p:nvSpPr>
        <p:spPr>
          <a:xfrm>
            <a:off x="1114425" y="3135313"/>
            <a:ext cx="3302000" cy="4318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fontAlgn="base"/>
            <a:r>
              <a:rPr lang="zh-CN" altLang="en-US" sz="2215" b="1" strike="noStrike" noProof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由牛顿第二定律得：</a:t>
            </a:r>
            <a:r>
              <a:rPr lang="en-US" altLang="zh-CN" sz="2215" b="1" strike="noStrike" noProof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F=ma</a:t>
            </a:r>
            <a:r>
              <a:rPr lang="en-US" altLang="zh-CN" sz="2215" b="1" strike="noStrike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</a:t>
            </a:r>
            <a:endParaRPr lang="en-US" altLang="zh-CN" sz="2215" b="1" strike="noStrike" noProof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140" name="文本框 5142"/>
          <p:cNvSpPr txBox="1"/>
          <p:nvPr/>
        </p:nvSpPr>
        <p:spPr>
          <a:xfrm>
            <a:off x="5368925" y="2165350"/>
            <a:ext cx="352425" cy="3762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1845" b="1" noProof="1">
                <a:solidFill>
                  <a:srgbClr val="000066"/>
                </a:solidFill>
                <a:latin typeface="Arial" panose="020B0604020202020204" pitchFamily="34" charset="0"/>
                <a:ea typeface="楷体_GB2312" pitchFamily="1" charset="-122"/>
                <a:cs typeface="+mn-cs"/>
              </a:rPr>
              <a:t>A</a:t>
            </a:r>
            <a:endParaRPr lang="en-US" altLang="zh-CN" sz="1845" b="1" noProof="1">
              <a:solidFill>
                <a:srgbClr val="000066"/>
              </a:solidFill>
              <a:latin typeface="Arial" panose="020B0604020202020204" pitchFamily="34" charset="0"/>
              <a:ea typeface="楷体_GB2312" pitchFamily="1" charset="-122"/>
            </a:endParaRPr>
          </a:p>
        </p:txBody>
      </p:sp>
      <p:sp>
        <p:nvSpPr>
          <p:cNvPr id="5141" name="文本框 5143"/>
          <p:cNvSpPr txBox="1"/>
          <p:nvPr/>
        </p:nvSpPr>
        <p:spPr>
          <a:xfrm>
            <a:off x="7762875" y="2100263"/>
            <a:ext cx="352425" cy="3762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1845" b="1" noProof="1">
                <a:solidFill>
                  <a:srgbClr val="000066"/>
                </a:solidFill>
                <a:latin typeface="Arial" panose="020B0604020202020204" pitchFamily="34" charset="0"/>
                <a:ea typeface="楷体_GB2312" pitchFamily="1" charset="-122"/>
                <a:cs typeface="+mn-cs"/>
              </a:rPr>
              <a:t>B</a:t>
            </a:r>
            <a:endParaRPr lang="en-US" altLang="zh-CN" sz="1845" b="1" noProof="1">
              <a:solidFill>
                <a:srgbClr val="000066"/>
              </a:solidFill>
              <a:latin typeface="Arial" panose="020B0604020202020204" pitchFamily="34" charset="0"/>
              <a:ea typeface="楷体_GB2312" pitchFamily="1" charset="-122"/>
            </a:endParaRPr>
          </a:p>
        </p:txBody>
      </p:sp>
      <p:sp>
        <p:nvSpPr>
          <p:cNvPr id="6164" name="文本框 5145"/>
          <p:cNvSpPr txBox="1"/>
          <p:nvPr/>
        </p:nvSpPr>
        <p:spPr>
          <a:xfrm>
            <a:off x="5351463" y="4232275"/>
            <a:ext cx="309562" cy="10636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endParaRPr lang="zh-CN" altLang="en-US" sz="1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5147" name="对象 5146"/>
          <p:cNvGraphicFramePr>
            <a:graphicFrameLocks noChangeAspect="1"/>
          </p:cNvGraphicFramePr>
          <p:nvPr/>
        </p:nvGraphicFramePr>
        <p:xfrm>
          <a:off x="1247775" y="4160838"/>
          <a:ext cx="144145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5" imgW="800100" imgH="431800" progId="Equation.3">
                  <p:embed/>
                </p:oleObj>
              </mc:Choice>
              <mc:Fallback>
                <p:oleObj name="" r:id="rId5" imgW="800100" imgH="431800" progId="Equation.3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47775" y="4160838"/>
                        <a:ext cx="1441450" cy="7127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6" name="文本框 5147"/>
          <p:cNvSpPr txBox="1"/>
          <p:nvPr/>
        </p:nvSpPr>
        <p:spPr>
          <a:xfrm>
            <a:off x="5153025" y="5295900"/>
            <a:ext cx="309563" cy="10636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endParaRPr lang="zh-CN" altLang="en-US" sz="1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5149" name="对象 5148"/>
          <p:cNvGraphicFramePr>
            <a:graphicFrameLocks noChangeAspect="1"/>
          </p:cNvGraphicFramePr>
          <p:nvPr/>
        </p:nvGraphicFramePr>
        <p:xfrm>
          <a:off x="982663" y="5422900"/>
          <a:ext cx="2643187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7" imgW="1308100" imgH="393700" progId="Equation.3">
                  <p:embed/>
                </p:oleObj>
              </mc:Choice>
              <mc:Fallback>
                <p:oleObj name="" r:id="rId7" imgW="1308100" imgH="393700" progId="Equation.3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82663" y="5422900"/>
                        <a:ext cx="2643187" cy="7302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8" name="文本框 5149"/>
          <p:cNvSpPr txBox="1"/>
          <p:nvPr/>
        </p:nvSpPr>
        <p:spPr>
          <a:xfrm>
            <a:off x="5284788" y="3367088"/>
            <a:ext cx="309562" cy="10636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endParaRPr lang="zh-CN" altLang="en-US" sz="1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69" name="矩形 5150"/>
          <p:cNvSpPr/>
          <p:nvPr/>
        </p:nvSpPr>
        <p:spPr>
          <a:xfrm>
            <a:off x="200025" y="3429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7" grpId="0"/>
      <p:bldP spid="51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矩形 6146"/>
          <p:cNvSpPr/>
          <p:nvPr/>
        </p:nvSpPr>
        <p:spPr>
          <a:xfrm>
            <a:off x="0" y="3429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70" name="矩形 6147"/>
          <p:cNvSpPr/>
          <p:nvPr/>
        </p:nvSpPr>
        <p:spPr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71" name="矩形 6148"/>
          <p:cNvSpPr/>
          <p:nvPr/>
        </p:nvSpPr>
        <p:spPr>
          <a:xfrm>
            <a:off x="611188" y="183356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72" name="矩形 6149"/>
          <p:cNvSpPr/>
          <p:nvPr/>
        </p:nvSpPr>
        <p:spPr>
          <a:xfrm>
            <a:off x="0" y="26352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73" name="矩形 6150"/>
          <p:cNvSpPr/>
          <p:nvPr/>
        </p:nvSpPr>
        <p:spPr>
          <a:xfrm>
            <a:off x="-612775" y="2498725"/>
            <a:ext cx="9142413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60" name="圆角矩形标注 6159"/>
          <p:cNvSpPr/>
          <p:nvPr/>
        </p:nvSpPr>
        <p:spPr>
          <a:xfrm>
            <a:off x="5435600" y="438150"/>
            <a:ext cx="3529013" cy="665163"/>
          </a:xfrm>
          <a:prstGeom prst="wedgeRoundRectCallout">
            <a:avLst>
              <a:gd name="adj1" fmla="val -52833"/>
              <a:gd name="adj2" fmla="val 140968"/>
              <a:gd name="adj3" fmla="val 16667"/>
            </a:avLst>
          </a:prstGeom>
          <a:solidFill>
            <a:srgbClr val="FFFFCC">
              <a:alpha val="79999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fontAlgn="base"/>
            <a:r>
              <a:rPr lang="en-US" altLang="zh-CN" sz="2955" strike="noStrike" noProof="1">
                <a:solidFill>
                  <a:srgbClr val="008000"/>
                </a:solidFill>
                <a:latin typeface="Arial" panose="020B0604020202020204" pitchFamily="34" charset="0"/>
                <a:ea typeface="华文行楷" pitchFamily="2" charset="-122"/>
                <a:cs typeface="+mn-cs"/>
              </a:rPr>
              <a:t>W</a:t>
            </a:r>
            <a:r>
              <a:rPr lang="en-US" altLang="zh-CN" sz="2955" strike="noStrike" baseline="-25000" noProof="1">
                <a:solidFill>
                  <a:srgbClr val="008000"/>
                </a:solidFill>
                <a:latin typeface="Arial" panose="020B0604020202020204" pitchFamily="34" charset="0"/>
                <a:ea typeface="华文行楷" pitchFamily="2" charset="-122"/>
                <a:cs typeface="+mn-cs"/>
              </a:rPr>
              <a:t>G</a:t>
            </a:r>
            <a:r>
              <a:rPr lang="en-US" altLang="zh-CN" sz="2955" strike="noStrike" noProof="1">
                <a:solidFill>
                  <a:srgbClr val="008000"/>
                </a:solidFill>
                <a:latin typeface="Arial" panose="020B0604020202020204" pitchFamily="34" charset="0"/>
                <a:ea typeface="华文行楷" pitchFamily="2" charset="-122"/>
                <a:cs typeface="+mn-cs"/>
              </a:rPr>
              <a:t>=mgh</a:t>
            </a:r>
            <a:r>
              <a:rPr lang="en-US" altLang="zh-CN" sz="2955" strike="noStrike" baseline="-25000" noProof="1">
                <a:solidFill>
                  <a:srgbClr val="008000"/>
                </a:solidFill>
                <a:latin typeface="Arial" panose="020B0604020202020204" pitchFamily="34" charset="0"/>
                <a:ea typeface="华文行楷" pitchFamily="2" charset="-122"/>
                <a:cs typeface="+mn-cs"/>
              </a:rPr>
              <a:t>1</a:t>
            </a:r>
            <a:r>
              <a:rPr lang="en-US" altLang="zh-CN" sz="2955" strike="noStrike" noProof="1">
                <a:solidFill>
                  <a:srgbClr val="008000"/>
                </a:solidFill>
                <a:latin typeface="Arial" panose="020B0604020202020204" pitchFamily="34" charset="0"/>
                <a:ea typeface="华文行楷" pitchFamily="2" charset="-122"/>
                <a:cs typeface="+mn-cs"/>
              </a:rPr>
              <a:t>-mgh</a:t>
            </a:r>
            <a:r>
              <a:rPr lang="en-US" altLang="zh-CN" sz="2955" strike="noStrike" baseline="-25000" noProof="1">
                <a:solidFill>
                  <a:srgbClr val="008000"/>
                </a:solidFill>
                <a:latin typeface="Arial" panose="020B0604020202020204" pitchFamily="34" charset="0"/>
                <a:ea typeface="华文行楷" pitchFamily="2" charset="-122"/>
                <a:cs typeface="+mn-cs"/>
              </a:rPr>
              <a:t>2</a:t>
            </a:r>
            <a:endParaRPr lang="en-US" altLang="zh-CN" sz="2955" strike="noStrike" baseline="-25000" noProof="1">
              <a:solidFill>
                <a:srgbClr val="008000"/>
              </a:solidFill>
              <a:latin typeface="Arial" panose="020B0604020202020204" pitchFamily="34" charset="0"/>
              <a:ea typeface="华文行楷" pitchFamily="2" charset="-122"/>
            </a:endParaRPr>
          </a:p>
        </p:txBody>
      </p:sp>
      <p:sp>
        <p:nvSpPr>
          <p:cNvPr id="6161" name="椭圆 6160"/>
          <p:cNvSpPr/>
          <p:nvPr/>
        </p:nvSpPr>
        <p:spPr>
          <a:xfrm>
            <a:off x="6167438" y="1501775"/>
            <a:ext cx="1793875" cy="796925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62" name="文本框 6161"/>
          <p:cNvSpPr txBox="1"/>
          <p:nvPr/>
        </p:nvSpPr>
        <p:spPr>
          <a:xfrm>
            <a:off x="6432550" y="1633538"/>
            <a:ext cx="1552575" cy="6032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325" b="1" noProof="1" dirty="0">
                <a:solidFill>
                  <a:srgbClr val="CC00CC"/>
                </a:solidFill>
                <a:latin typeface="Arial" panose="020B0604020202020204" pitchFamily="34" charset="0"/>
                <a:ea typeface="楷体_GB2312" pitchFamily="1" charset="-122"/>
                <a:cs typeface="+mn-cs"/>
              </a:rPr>
              <a:t>类比</a:t>
            </a:r>
            <a:endParaRPr lang="zh-CN" altLang="en-US" sz="3325" b="1" noProof="1">
              <a:solidFill>
                <a:srgbClr val="CC00CC"/>
              </a:solidFill>
              <a:latin typeface="Arial" panose="020B0604020202020204" pitchFamily="34" charset="0"/>
              <a:ea typeface="楷体_GB2312" pitchFamily="1" charset="-122"/>
            </a:endParaRPr>
          </a:p>
        </p:txBody>
      </p:sp>
      <p:graphicFrame>
        <p:nvGraphicFramePr>
          <p:cNvPr id="7177" name="对象 5148"/>
          <p:cNvGraphicFramePr>
            <a:graphicFrameLocks noChangeAspect="1"/>
          </p:cNvGraphicFramePr>
          <p:nvPr/>
        </p:nvGraphicFramePr>
        <p:xfrm>
          <a:off x="781050" y="555625"/>
          <a:ext cx="4098925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1" imgW="1270000" imgH="393700" progId="Equation.3">
                  <p:embed/>
                </p:oleObj>
              </mc:Choice>
              <mc:Fallback>
                <p:oleObj name="" r:id="rId1" imgW="1270000" imgH="393700" progId="Equation.3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81050" y="555625"/>
                        <a:ext cx="4098925" cy="11652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组合 8"/>
          <p:cNvGrpSpPr/>
          <p:nvPr/>
        </p:nvGrpSpPr>
        <p:grpSpPr>
          <a:xfrm>
            <a:off x="395288" y="2236788"/>
            <a:ext cx="8135937" cy="3373437"/>
            <a:chOff x="623" y="3523"/>
            <a:chExt cx="12812" cy="5313"/>
          </a:xfrm>
        </p:grpSpPr>
        <p:sp>
          <p:nvSpPr>
            <p:cNvPr id="6153" name="矩形 6152"/>
            <p:cNvSpPr/>
            <p:nvPr/>
          </p:nvSpPr>
          <p:spPr>
            <a:xfrm>
              <a:off x="623" y="3837"/>
              <a:ext cx="12812" cy="327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fontAlgn="base"/>
              <a:r>
                <a:rPr lang="zh-CN" altLang="en-US" sz="2585" b="1" strike="noStrike" noProof="1">
                  <a:solidFill>
                    <a:srgbClr val="0000FF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     对照可知        必然是一种能量，而且是</a:t>
              </a:r>
              <a:endParaRPr lang="zh-CN" altLang="en-US" sz="2585" b="1" strike="noStrike" noProof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  <a:p>
              <a:pPr fontAlgn="base"/>
              <a:endParaRPr lang="zh-CN" altLang="en-US" sz="2585" b="1" strike="noStrike" noProof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  <a:p>
              <a:pPr fontAlgn="base"/>
              <a:r>
                <a:rPr lang="zh-CN" altLang="en-US" sz="2585" b="1" strike="noStrike" noProof="1">
                  <a:solidFill>
                    <a:srgbClr val="0000FF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与物体的速度相关的能量。      就是我们探究的</a:t>
              </a:r>
              <a:endParaRPr lang="zh-CN" altLang="en-US" sz="2585" b="1" strike="noStrike" noProof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  <a:p>
              <a:pPr fontAlgn="base"/>
              <a:endParaRPr lang="zh-CN" altLang="en-US" sz="2585" b="1" strike="noStrike" noProof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  <a:p>
              <a:pPr fontAlgn="base"/>
              <a:r>
                <a:rPr lang="zh-CN" altLang="en-US" sz="2585" b="1" strike="noStrike" noProof="1">
                  <a:solidFill>
                    <a:srgbClr val="0000FF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动能的表达式。</a:t>
              </a:r>
              <a:endParaRPr lang="zh-CN" altLang="en-US" sz="2585" b="1" strike="noStrike" noProof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6157" name="文本框 6156"/>
            <p:cNvSpPr txBox="1"/>
            <p:nvPr/>
          </p:nvSpPr>
          <p:spPr>
            <a:xfrm>
              <a:off x="7306" y="7710"/>
              <a:ext cx="1211" cy="11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4060" b="1" noProof="1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1" charset="-122"/>
                  <a:cs typeface="+mn-cs"/>
                </a:rPr>
                <a:t>E</a:t>
              </a:r>
              <a:r>
                <a:rPr lang="en-US" altLang="zh-CN" sz="4060" b="1" baseline="-25000" noProof="1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1" charset="-122"/>
                  <a:cs typeface="+mn-cs"/>
                </a:rPr>
                <a:t>K</a:t>
              </a:r>
              <a:endParaRPr lang="en-US" altLang="zh-CN" sz="4060" b="1" baseline="-25000" noProof="1">
                <a:solidFill>
                  <a:srgbClr val="FF0000"/>
                </a:solidFill>
                <a:latin typeface="Arial" panose="020B0604020202020204" pitchFamily="34" charset="0"/>
                <a:ea typeface="楷体_GB2312" pitchFamily="1" charset="-122"/>
              </a:endParaRPr>
            </a:p>
          </p:txBody>
        </p:sp>
        <p:sp>
          <p:nvSpPr>
            <p:cNvPr id="7181" name="下箭头 6158"/>
            <p:cNvSpPr/>
            <p:nvPr/>
          </p:nvSpPr>
          <p:spPr>
            <a:xfrm>
              <a:off x="7303" y="6237"/>
              <a:ext cx="761" cy="1419"/>
            </a:xfrm>
            <a:prstGeom prst="downArrow">
              <a:avLst>
                <a:gd name="adj1" fmla="val 50000"/>
                <a:gd name="adj2" fmla="val 46555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 sz="1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7182" name="对象 4"/>
            <p:cNvGraphicFramePr/>
            <p:nvPr/>
          </p:nvGraphicFramePr>
          <p:xfrm>
            <a:off x="4308" y="3523"/>
            <a:ext cx="1760" cy="14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0" name="" r:id="rId3" imgW="405765" imgH="393700" progId="Equation.KSEE3">
                    <p:embed/>
                  </p:oleObj>
                </mc:Choice>
                <mc:Fallback>
                  <p:oleObj name="" r:id="rId3" imgW="405765" imgH="393700" progId="Equation.KSEE3">
                    <p:embed/>
                    <p:pic>
                      <p:nvPicPr>
                        <p:cNvPr id="0" name="图片 3079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308" y="3523"/>
                          <a:ext cx="1760" cy="145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83" name="对象 6"/>
            <p:cNvGraphicFramePr/>
            <p:nvPr/>
          </p:nvGraphicFramePr>
          <p:xfrm>
            <a:off x="6768" y="4740"/>
            <a:ext cx="1760" cy="14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2" name="" r:id="rId5" imgW="405765" imgH="393700" progId="Equation.KSEE3">
                    <p:embed/>
                  </p:oleObj>
                </mc:Choice>
                <mc:Fallback>
                  <p:oleObj name="" r:id="rId5" imgW="405765" imgH="393700" progId="Equation.KSEE3">
                    <p:embed/>
                    <p:pic>
                      <p:nvPicPr>
                        <p:cNvPr id="0" name="图片 3081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768" y="4740"/>
                          <a:ext cx="1760" cy="145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0" grpId="0" bldLvl="0" animBg="1"/>
      <p:bldP spid="61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7171" name="文本框 7170"/>
          <p:cNvSpPr txBox="1"/>
          <p:nvPr/>
        </p:nvSpPr>
        <p:spPr>
          <a:xfrm>
            <a:off x="458788" y="527050"/>
            <a:ext cx="4586288" cy="6588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690" b="1" noProof="1">
                <a:solidFill>
                  <a:srgbClr val="FF0066"/>
                </a:solidFill>
                <a:latin typeface="Times New Roman" panose="02020603050405020304" pitchFamily="18" charset="0"/>
                <a:ea typeface="隶书" pitchFamily="49" charset="-122"/>
                <a:cs typeface="+mn-cs"/>
              </a:rPr>
              <a:t>一、</a:t>
            </a:r>
            <a:r>
              <a:rPr lang="zh-CN" altLang="en-US" sz="3690" b="1" noProof="1" dirty="0">
                <a:solidFill>
                  <a:srgbClr val="FF0066"/>
                </a:solidFill>
                <a:latin typeface="Times New Roman" panose="02020603050405020304" pitchFamily="18" charset="0"/>
                <a:ea typeface="隶书" pitchFamily="49" charset="-122"/>
                <a:cs typeface="+mn-cs"/>
              </a:rPr>
              <a:t>动能的表达式</a:t>
            </a:r>
            <a:endParaRPr lang="zh-CN" altLang="en-US" sz="3690" b="1" noProof="1">
              <a:solidFill>
                <a:srgbClr val="FF0066"/>
              </a:solidFill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7172" name="文本框 7171"/>
          <p:cNvSpPr txBox="1"/>
          <p:nvPr/>
        </p:nvSpPr>
        <p:spPr>
          <a:xfrm>
            <a:off x="317500" y="1435100"/>
            <a:ext cx="8826500" cy="10001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955" b="1" noProof="1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1</a:t>
            </a:r>
            <a:r>
              <a:rPr lang="zh-CN" altLang="en-US" sz="2955" b="1" noProof="1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、动能等于它的质量跟它的速度</a:t>
            </a:r>
            <a:r>
              <a:rPr lang="zh-CN" altLang="en-US" sz="2955" b="1" noProof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（速率）</a:t>
            </a:r>
            <a:r>
              <a:rPr lang="zh-CN" altLang="en-US" sz="2955" b="1" noProof="1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平方的乘积的一半。用</a:t>
            </a:r>
            <a:r>
              <a:rPr lang="en-US" altLang="zh-CN" sz="2955" b="1" noProof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E</a:t>
            </a:r>
            <a:r>
              <a:rPr lang="en-US" altLang="zh-CN" sz="2955" b="1" baseline="-30000" noProof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k</a:t>
            </a:r>
            <a:r>
              <a:rPr lang="zh-CN" altLang="en-US" sz="2955" b="1" noProof="1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表示动能，则计算动能的公式为：</a:t>
            </a:r>
            <a:endParaRPr lang="zh-CN" altLang="en-US" sz="2955" b="1" noProof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7174" name="对象 7173"/>
          <p:cNvGraphicFramePr>
            <a:graphicFrameLocks noChangeAspect="1"/>
          </p:cNvGraphicFramePr>
          <p:nvPr/>
        </p:nvGraphicFramePr>
        <p:xfrm>
          <a:off x="636588" y="2522538"/>
          <a:ext cx="3084512" cy="1135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1" imgW="723900" imgH="393700" progId="Equation.3">
                  <p:embed/>
                </p:oleObj>
              </mc:Choice>
              <mc:Fallback>
                <p:oleObj name="" r:id="rId1" imgW="723900" imgH="393700" progId="Equation.3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36588" y="2522538"/>
                        <a:ext cx="3084512" cy="11350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文本框 7174"/>
          <p:cNvSpPr txBox="1"/>
          <p:nvPr/>
        </p:nvSpPr>
        <p:spPr>
          <a:xfrm>
            <a:off x="369888" y="4757738"/>
            <a:ext cx="8774113" cy="5461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955" b="1" noProof="1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3</a:t>
            </a:r>
            <a:r>
              <a:rPr lang="zh-CN" altLang="en-US" sz="2955" b="1" noProof="1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、动能是</a:t>
            </a:r>
            <a:r>
              <a:rPr lang="zh-CN" altLang="en-US" sz="2955" b="1" noProof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标量</a:t>
            </a:r>
            <a:r>
              <a:rPr lang="zh-CN" altLang="en-US" sz="2955" b="1" noProof="1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，不受速度方向的影响。</a:t>
            </a:r>
            <a:endParaRPr lang="zh-CN" altLang="en-US" sz="2955" b="1" noProof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7176" name="对象 7175"/>
          <p:cNvGraphicFramePr>
            <a:graphicFrameLocks noChangeAspect="1"/>
          </p:cNvGraphicFramePr>
          <p:nvPr/>
        </p:nvGraphicFramePr>
        <p:xfrm>
          <a:off x="4238625" y="3895725"/>
          <a:ext cx="4189413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3" imgW="1651000" imgH="228600" progId="">
                  <p:embed/>
                </p:oleObj>
              </mc:Choice>
              <mc:Fallback>
                <p:oleObj name="" r:id="rId3" imgW="1651000" imgH="228600" progId="">
                  <p:embed/>
                  <p:pic>
                    <p:nvPicPr>
                      <p:cNvPr id="0" name="图片 308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38625" y="3895725"/>
                        <a:ext cx="4189413" cy="631825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7" name="文本框 7176"/>
          <p:cNvSpPr txBox="1"/>
          <p:nvPr/>
        </p:nvSpPr>
        <p:spPr>
          <a:xfrm>
            <a:off x="252413" y="3762375"/>
            <a:ext cx="3921125" cy="10001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955" b="1" noProof="1">
                <a:latin typeface="楷体_GB2312" pitchFamily="1" charset="-122"/>
                <a:ea typeface="楷体_GB2312" pitchFamily="1" charset="-122"/>
                <a:cs typeface="+mn-cs"/>
              </a:rPr>
              <a:t>2</a:t>
            </a:r>
            <a:r>
              <a:rPr lang="zh-CN" altLang="en-US" sz="2955" b="1" noProof="1">
                <a:latin typeface="楷体_GB2312" pitchFamily="1" charset="-122"/>
                <a:ea typeface="楷体_GB2312" pitchFamily="1" charset="-122"/>
                <a:cs typeface="+mn-cs"/>
              </a:rPr>
              <a:t>、在国际单位制中的单位也是</a:t>
            </a:r>
            <a:r>
              <a:rPr lang="zh-CN" altLang="en-US" sz="2955" b="1" noProof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  <a:cs typeface="+mn-cs"/>
              </a:rPr>
              <a:t>焦耳</a:t>
            </a:r>
            <a:r>
              <a:rPr lang="en-US" altLang="zh-CN" sz="2955" b="1" noProof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  <a:cs typeface="+mn-cs"/>
              </a:rPr>
              <a:t>(J)</a:t>
            </a:r>
            <a:r>
              <a:rPr lang="zh-CN" altLang="en-US" sz="2955" b="1" noProof="1">
                <a:latin typeface="楷体_GB2312" pitchFamily="1" charset="-122"/>
                <a:ea typeface="楷体_GB2312" pitchFamily="1" charset="-122"/>
                <a:cs typeface="+mn-cs"/>
              </a:rPr>
              <a:t>。</a:t>
            </a:r>
            <a:endParaRPr lang="zh-CN" altLang="en-US" sz="2955" b="1" noProof="1"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54013" y="5459413"/>
            <a:ext cx="8774113" cy="5461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955" b="1" noProof="1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4</a:t>
            </a:r>
            <a:r>
              <a:rPr lang="zh-CN" altLang="en-US" sz="2955" b="1" noProof="1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、动能是</a:t>
            </a:r>
            <a:r>
              <a:rPr lang="zh-CN" altLang="en-US" sz="2955" b="1" noProof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状态量</a:t>
            </a:r>
            <a:r>
              <a:rPr lang="zh-CN" altLang="en-US" sz="2955" b="1" noProof="1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。</a:t>
            </a:r>
            <a:endParaRPr lang="zh-CN" altLang="en-US" sz="2955" b="1" noProof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2" grpId="0"/>
      <p:bldP spid="7175" grpId="0"/>
      <p:bldP spid="7177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矩形 24577"/>
          <p:cNvSpPr/>
          <p:nvPr/>
        </p:nvSpPr>
        <p:spPr>
          <a:xfrm>
            <a:off x="546099" y="323215"/>
            <a:ext cx="4082416" cy="79057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30907"/>
              </a:avLst>
            </a:prstTxWarp>
            <a:normAutofit/>
          </a:bodyPr>
          <a:p>
            <a:pPr algn="ctr" fontAlgn="base"/>
            <a:r>
              <a:rPr lang="zh-CN" altLang="en-US" sz="4400" b="1" strike="noStrike" noProof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1" charset="-122"/>
                <a:cs typeface="+mn-cs"/>
                <a:sym typeface="+mn-ea"/>
              </a:rPr>
              <a:t>课堂练习</a:t>
            </a:r>
            <a:endParaRPr lang="zh-CN" altLang="en-US" sz="4400" strike="noStrike" noProof="1">
              <a:ln w="12700" cap="flat" cmpd="sng">
                <a:solidFill>
                  <a:srgbClr val="B2B2B2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35921" dir="2699999" sy="50000" rotWithShape="0">
                  <a:srgbClr val="875D0D">
                    <a:alpha val="5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 fontAlgn="base"/>
            <a:endParaRPr lang="zh-CN" altLang="en-US" sz="4400" strike="noStrike" noProof="1">
              <a:ln w="12700" cap="flat" cmpd="sng">
                <a:solidFill>
                  <a:srgbClr val="B2B2B2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35921" dir="2699999" sy="50000" rotWithShape="0">
                  <a:srgbClr val="875D0D">
                    <a:alpha val="5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218" name="文本框 24578"/>
          <p:cNvSpPr txBox="1"/>
          <p:nvPr/>
        </p:nvSpPr>
        <p:spPr>
          <a:xfrm>
            <a:off x="276225" y="788988"/>
            <a:ext cx="8591550" cy="50165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3200" dirty="0"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改变汽车的质量和速度，都可能使汽车的动能发生改变。在下列几种情形下，汽车的动能各是原来的几倍？</a:t>
            </a:r>
            <a:endParaRPr lang="zh-CN" altLang="en-US" sz="32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3200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）质量不变，速度增大到原来的</a:t>
            </a:r>
            <a:r>
              <a:rPr lang="en-US" altLang="zh-CN" sz="3200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倍</a:t>
            </a:r>
            <a:endParaRPr lang="zh-CN" altLang="en-US" sz="32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sz="32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3200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）速度不变，质量增大到原来的</a:t>
            </a:r>
            <a:r>
              <a:rPr lang="en-US" altLang="zh-CN" sz="3200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倍</a:t>
            </a:r>
            <a:endParaRPr lang="zh-CN" altLang="en-US" sz="32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sz="32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3200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）质量减半，速度增大到原来的</a:t>
            </a:r>
            <a:r>
              <a:rPr lang="en-US" altLang="zh-CN" sz="3200" dirty="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倍</a:t>
            </a:r>
            <a:endParaRPr lang="zh-CN" altLang="en-US" sz="32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sz="32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3200" dirty="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）速度减半，质量增大到原来的</a:t>
            </a:r>
            <a:r>
              <a:rPr lang="en-US" altLang="zh-CN" sz="3200" dirty="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倍</a:t>
            </a:r>
            <a:endParaRPr lang="zh-CN" altLang="en-US" sz="32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矩形 11265">
            <a:hlinkClick r:id="" action="ppaction://hlinkshowjump?jump=previousslide"/>
          </p:cNvPr>
          <p:cNvSpPr/>
          <p:nvPr/>
        </p:nvSpPr>
        <p:spPr>
          <a:xfrm>
            <a:off x="2209800" y="6172200"/>
            <a:ext cx="1066800" cy="4222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42" name="矩形 11266">
            <a:hlinkClick r:id="" action="ppaction://hlinkshowjump?jump=nextslide"/>
          </p:cNvPr>
          <p:cNvSpPr/>
          <p:nvPr/>
        </p:nvSpPr>
        <p:spPr>
          <a:xfrm>
            <a:off x="3733800" y="6172200"/>
            <a:ext cx="1066800" cy="4222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43" name="矩形 11267">
            <a:hlinkClick r:id="" action="ppaction://hlinkshowjump?jump=firstslide"/>
          </p:cNvPr>
          <p:cNvSpPr/>
          <p:nvPr/>
        </p:nvSpPr>
        <p:spPr>
          <a:xfrm>
            <a:off x="838200" y="6173788"/>
            <a:ext cx="1066800" cy="420687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21" name="矩形 11268">
            <a:hlinkClick r:id="" action="ppaction://hlinkshowjump?jump=endshow"/>
          </p:cNvPr>
          <p:cNvSpPr/>
          <p:nvPr/>
        </p:nvSpPr>
        <p:spPr>
          <a:xfrm>
            <a:off x="5257800" y="6172200"/>
            <a:ext cx="1066800" cy="422275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p>
            <a:pPr algn="ctr" eaLnBrk="0" fontAlgn="base" hangingPunct="0"/>
            <a:endParaRPr lang="zh-CN" altLang="en-US" sz="2215" strike="noStrike" noProof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22" name="文本框 11269"/>
          <p:cNvSpPr txBox="1"/>
          <p:nvPr/>
        </p:nvSpPr>
        <p:spPr>
          <a:xfrm>
            <a:off x="269875" y="1128713"/>
            <a:ext cx="8424863" cy="23669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20000"/>
              </a:spcBef>
            </a:pPr>
            <a:r>
              <a:rPr lang="zh-CN" altLang="en-US" sz="2585" b="1" noProof="1" dirty="0">
                <a:latin typeface="楷体_GB2312" pitchFamily="1" charset="-122"/>
                <a:ea typeface="楷体_GB2312" pitchFamily="1" charset="-122"/>
                <a:cs typeface="+mn-cs"/>
              </a:rPr>
              <a:t>    </a:t>
            </a:r>
            <a:r>
              <a:rPr lang="zh-CN" altLang="en-US" sz="2955" b="1" noProof="1" dirty="0">
                <a:latin typeface="楷体_GB2312" pitchFamily="1" charset="-122"/>
                <a:ea typeface="楷体_GB2312" pitchFamily="1" charset="-122"/>
                <a:cs typeface="+mn-cs"/>
              </a:rPr>
              <a:t>我们</a:t>
            </a:r>
            <a:r>
              <a:rPr lang="zh-CN" altLang="en-US" sz="2955" b="1" noProof="1">
                <a:latin typeface="楷体_GB2312" pitchFamily="1" charset="-122"/>
                <a:ea typeface="楷体_GB2312" pitchFamily="1" charset="-122"/>
                <a:cs typeface="+mn-cs"/>
              </a:rPr>
              <a:t>将刚才推导动能表达式的物体情景改动一下：假设质量为</a:t>
            </a:r>
            <a:r>
              <a:rPr lang="en-US" altLang="zh-CN" sz="2955" b="1" noProof="1">
                <a:latin typeface="楷体_GB2312" pitchFamily="1" charset="-122"/>
                <a:ea typeface="楷体_GB2312" pitchFamily="1" charset="-122"/>
                <a:cs typeface="+mn-cs"/>
              </a:rPr>
              <a:t>m</a:t>
            </a:r>
            <a:r>
              <a:rPr lang="zh-CN" altLang="en-US" sz="2955" b="1" noProof="1">
                <a:latin typeface="楷体_GB2312" pitchFamily="1" charset="-122"/>
                <a:ea typeface="楷体_GB2312" pitchFamily="1" charset="-122"/>
                <a:cs typeface="+mn-cs"/>
              </a:rPr>
              <a:t>的物体原来就具有速度</a:t>
            </a:r>
            <a:r>
              <a:rPr lang="en-US" altLang="zh-CN" sz="2955" b="1" noProof="1">
                <a:latin typeface="楷体_GB2312" pitchFamily="1" charset="-122"/>
                <a:ea typeface="楷体_GB2312" pitchFamily="1" charset="-122"/>
                <a:cs typeface="+mn-cs"/>
              </a:rPr>
              <a:t>v</a:t>
            </a:r>
            <a:r>
              <a:rPr lang="en-US" altLang="zh-CN" sz="2955" b="1" baseline="-25000" noProof="1">
                <a:latin typeface="楷体_GB2312" pitchFamily="1" charset="-122"/>
                <a:ea typeface="楷体_GB2312" pitchFamily="1" charset="-122"/>
                <a:cs typeface="+mn-cs"/>
              </a:rPr>
              <a:t>1</a:t>
            </a:r>
            <a:r>
              <a:rPr lang="zh-CN" altLang="en-US" sz="2955" b="1" noProof="1">
                <a:latin typeface="楷体_GB2312" pitchFamily="1" charset="-122"/>
                <a:ea typeface="楷体_GB2312" pitchFamily="1" charset="-122"/>
                <a:cs typeface="+mn-cs"/>
              </a:rPr>
              <a:t>，且水平面存在摩擦力</a:t>
            </a:r>
            <a:r>
              <a:rPr lang="en-US" altLang="zh-CN" sz="2955" b="1" noProof="1">
                <a:latin typeface="楷体_GB2312" pitchFamily="1" charset="-122"/>
                <a:ea typeface="楷体_GB2312" pitchFamily="1" charset="-122"/>
                <a:cs typeface="+mn-cs"/>
              </a:rPr>
              <a:t>f</a:t>
            </a:r>
            <a:r>
              <a:rPr lang="zh-CN" altLang="en-US" sz="2955" b="1" noProof="1">
                <a:latin typeface="楷体_GB2312" pitchFamily="1" charset="-122"/>
                <a:ea typeface="楷体_GB2312" pitchFamily="1" charset="-122"/>
                <a:cs typeface="+mn-cs"/>
              </a:rPr>
              <a:t>，在力</a:t>
            </a:r>
            <a:r>
              <a:rPr lang="en-US" altLang="zh-CN" sz="2955" b="1" noProof="1">
                <a:latin typeface="楷体_GB2312" pitchFamily="1" charset="-122"/>
                <a:ea typeface="楷体_GB2312" pitchFamily="1" charset="-122"/>
                <a:cs typeface="+mn-cs"/>
              </a:rPr>
              <a:t>F</a:t>
            </a:r>
            <a:r>
              <a:rPr lang="zh-CN" altLang="en-US" sz="2955" b="1" noProof="1">
                <a:latin typeface="楷体_GB2312" pitchFamily="1" charset="-122"/>
                <a:ea typeface="楷体_GB2312" pitchFamily="1" charset="-122"/>
                <a:cs typeface="+mn-cs"/>
              </a:rPr>
              <a:t>作用下，经过一段位移</a:t>
            </a:r>
            <a:r>
              <a:rPr lang="en-US" altLang="zh-CN" sz="2955" b="1" i="1" noProof="1">
                <a:latin typeface="楷体_GB2312" pitchFamily="1" charset="-122"/>
                <a:ea typeface="楷体_GB2312" pitchFamily="1" charset="-122"/>
                <a:cs typeface="+mn-cs"/>
              </a:rPr>
              <a:t>l</a:t>
            </a:r>
            <a:r>
              <a:rPr lang="zh-CN" altLang="en-US" sz="2955" b="1" noProof="1">
                <a:latin typeface="楷体_GB2312" pitchFamily="1" charset="-122"/>
                <a:ea typeface="楷体_GB2312" pitchFamily="1" charset="-122"/>
                <a:cs typeface="+mn-cs"/>
              </a:rPr>
              <a:t>，速度达到</a:t>
            </a:r>
            <a:r>
              <a:rPr lang="en-US" altLang="zh-CN" sz="2955" b="1" noProof="1">
                <a:latin typeface="楷体_GB2312" pitchFamily="1" charset="-122"/>
                <a:ea typeface="楷体_GB2312" pitchFamily="1" charset="-122"/>
                <a:cs typeface="+mn-cs"/>
              </a:rPr>
              <a:t>v</a:t>
            </a:r>
            <a:r>
              <a:rPr lang="en-US" altLang="zh-CN" sz="2955" b="1" baseline="-25000" noProof="1">
                <a:latin typeface="楷体_GB2312" pitchFamily="1" charset="-122"/>
                <a:ea typeface="楷体_GB2312" pitchFamily="1" charset="-122"/>
                <a:cs typeface="+mn-cs"/>
              </a:rPr>
              <a:t>2</a:t>
            </a:r>
            <a:r>
              <a:rPr lang="zh-CN" altLang="en-US" sz="2955" b="1" noProof="1">
                <a:latin typeface="楷体_GB2312" pitchFamily="1" charset="-122"/>
                <a:ea typeface="楷体_GB2312" pitchFamily="1" charset="-122"/>
                <a:cs typeface="+mn-cs"/>
              </a:rPr>
              <a:t>，如图，则此过程中</a:t>
            </a:r>
            <a:r>
              <a:rPr lang="zh-CN" altLang="en-US" sz="2955" b="1" noProof="1" dirty="0">
                <a:latin typeface="楷体_GB2312" pitchFamily="1" charset="-122"/>
                <a:ea typeface="楷体_GB2312" pitchFamily="1" charset="-122"/>
                <a:cs typeface="+mn-cs"/>
              </a:rPr>
              <a:t>，合力做的功与速度变化的关系式？</a:t>
            </a:r>
            <a:endParaRPr lang="zh-CN" altLang="en-US" sz="2955" b="1" noProof="1" dirty="0">
              <a:latin typeface="楷体_GB2312" pitchFamily="1" charset="-122"/>
              <a:ea typeface="楷体_GB2312" pitchFamily="1" charset="-122"/>
            </a:endParaRPr>
          </a:p>
        </p:txBody>
      </p:sp>
      <p:grpSp>
        <p:nvGrpSpPr>
          <p:cNvPr id="10246" name="组合 11273"/>
          <p:cNvGrpSpPr/>
          <p:nvPr/>
        </p:nvGrpSpPr>
        <p:grpSpPr>
          <a:xfrm>
            <a:off x="5099050" y="3092450"/>
            <a:ext cx="3454400" cy="1925638"/>
            <a:chOff x="0" y="0"/>
            <a:chExt cx="2265" cy="1215"/>
          </a:xfrm>
        </p:grpSpPr>
        <p:pic>
          <p:nvPicPr>
            <p:cNvPr id="10247" name="图片 11274" descr="E:/高一教案/功和能·动能·教案.files/JA000004ZW_0030_5.gif"/>
            <p:cNvPicPr>
              <a:picLocks noChangeAspect="1"/>
            </p:cNvPicPr>
            <p:nvPr/>
          </p:nvPicPr>
          <p:blipFill>
            <a:blip r:embed="rId1" r:link="rId2"/>
            <a:stretch>
              <a:fillRect/>
            </a:stretch>
          </p:blipFill>
          <p:spPr>
            <a:xfrm>
              <a:off x="0" y="0"/>
              <a:ext cx="2265" cy="121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226" name="文本框 11275"/>
            <p:cNvSpPr txBox="1"/>
            <p:nvPr/>
          </p:nvSpPr>
          <p:spPr>
            <a:xfrm>
              <a:off x="1083" y="699"/>
              <a:ext cx="386" cy="468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 anchor="t"/>
            <a:p>
              <a:pPr algn="just">
                <a:spcBef>
                  <a:spcPct val="20000"/>
                </a:spcBef>
              </a:pPr>
              <a:r>
                <a:rPr lang="en-US" altLang="zh-CN" sz="925" i="1" noProof="1"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l</a:t>
              </a:r>
              <a:endParaRPr lang="en-US" altLang="zh-CN" sz="2585" noProof="1">
                <a:latin typeface="楷体_GB2312" pitchFamily="1" charset="-122"/>
                <a:ea typeface="楷体_GB2312" pitchFamily="1" charset="-122"/>
              </a:endParaRPr>
            </a:p>
          </p:txBody>
        </p:sp>
      </p:grpSp>
      <p:sp>
        <p:nvSpPr>
          <p:cNvPr id="5123" name="文本框 5122"/>
          <p:cNvSpPr txBox="1"/>
          <p:nvPr/>
        </p:nvSpPr>
        <p:spPr>
          <a:xfrm>
            <a:off x="-117475" y="346075"/>
            <a:ext cx="9112250" cy="6032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325" b="1" noProof="1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楷体_GB2312" pitchFamily="1" charset="-122"/>
                <a:cs typeface="+mn-cs"/>
              </a:rPr>
              <a:t>【</a:t>
            </a:r>
            <a:r>
              <a:rPr lang="zh-CN" altLang="en-US" sz="3325" b="1" noProof="1" dirty="0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楷体_GB2312" pitchFamily="1" charset="-122"/>
                <a:cs typeface="+mn-cs"/>
              </a:rPr>
              <a:t>问题情境二</a:t>
            </a:r>
            <a:r>
              <a:rPr lang="en-US" altLang="zh-CN" sz="3325" b="1" noProof="1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楷体_GB2312" pitchFamily="1" charset="-122"/>
                <a:cs typeface="+mn-cs"/>
              </a:rPr>
              <a:t>】</a:t>
            </a:r>
            <a:r>
              <a:rPr lang="zh-CN" altLang="en-US" sz="3325" b="1" noProof="1" dirty="0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楷体_GB2312" pitchFamily="1" charset="-122"/>
                <a:cs typeface="+mn-cs"/>
              </a:rPr>
              <a:t>寻找合力做功与速度变化的关系</a:t>
            </a:r>
            <a:endParaRPr lang="en-US" altLang="zh-CN" sz="3325" b="1" noProof="1" dirty="0">
              <a:solidFill>
                <a:schemeClr val="tx2"/>
              </a:solidFill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  <a:ea typeface="楷体_GB2312" pitchFamily="1" charset="-122"/>
              <a:cs typeface="+mn-cs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文本框 26625"/>
          <p:cNvSpPr txBox="1"/>
          <p:nvPr/>
        </p:nvSpPr>
        <p:spPr>
          <a:xfrm>
            <a:off x="396875" y="836613"/>
            <a:ext cx="3779838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600">
                <a:latin typeface="Times New Roman" panose="02020603050405020304" pitchFamily="18" charset="0"/>
                <a:ea typeface="黑体" panose="02010609060101010101" charset="-122"/>
              </a:rPr>
              <a:t>二、动能定理</a:t>
            </a:r>
            <a:endParaRPr lang="zh-CN" altLang="en-US" sz="360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sp>
        <p:nvSpPr>
          <p:cNvPr id="26627" name="矩形 26626"/>
          <p:cNvSpPr/>
          <p:nvPr/>
        </p:nvSpPr>
        <p:spPr>
          <a:xfrm>
            <a:off x="252413" y="1628775"/>
            <a:ext cx="8712200" cy="952500"/>
          </a:xfrm>
          <a:prstGeom prst="rect">
            <a:avLst/>
          </a:prstGeom>
          <a:noFill/>
          <a:ln w="38100" cap="rnd" cmpd="sng">
            <a:solidFill>
              <a:srgbClr val="000000"/>
            </a:solidFill>
            <a:prstDash val="sysDot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p>
            <a:pPr>
              <a:spcBef>
                <a:spcPct val="20000"/>
              </a:spcBef>
            </a:pPr>
            <a:r>
              <a:rPr lang="zh-CN" altLang="en-US" sz="2800" dirty="0">
                <a:latin typeface="黑体" panose="02010609060101010101" charset="-122"/>
                <a:ea typeface="黑体" panose="02010609060101010101" charset="-122"/>
              </a:rPr>
              <a:t>内容：合力在一个过程中对物体做的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功</a:t>
            </a:r>
            <a:r>
              <a:rPr lang="zh-CN" altLang="en-US" sz="2800" dirty="0">
                <a:latin typeface="黑体" panose="02010609060101010101" charset="-122"/>
                <a:ea typeface="黑体" panose="02010609060101010101" charset="-122"/>
              </a:rPr>
              <a:t>，等于物体在这个过程中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动能的变化</a:t>
            </a:r>
            <a:r>
              <a:rPr lang="zh-CN" altLang="en-US" sz="2800" dirty="0">
                <a:latin typeface="黑体" panose="02010609060101010101" charset="-122"/>
                <a:ea typeface="黑体" panose="02010609060101010101" charset="-122"/>
              </a:rPr>
              <a:t>。</a:t>
            </a:r>
            <a:endParaRPr lang="zh-CN" altLang="en-US" sz="280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6628" name="文本框 26627"/>
          <p:cNvSpPr txBox="1"/>
          <p:nvPr/>
        </p:nvSpPr>
        <p:spPr>
          <a:xfrm>
            <a:off x="769938" y="3068638"/>
            <a:ext cx="5891212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1.物体动能的变化：</a:t>
            </a:r>
            <a:endParaRPr lang="zh-CN" altLang="en-US" sz="32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26629" name="对象 26628"/>
          <p:cNvGraphicFramePr>
            <a:graphicFrameLocks noChangeAspect="1"/>
          </p:cNvGraphicFramePr>
          <p:nvPr/>
        </p:nvGraphicFramePr>
        <p:xfrm>
          <a:off x="4405313" y="2997200"/>
          <a:ext cx="26876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1" imgW="1055370" imgH="215900" progId="Equation.3">
                  <p:embed/>
                </p:oleObj>
              </mc:Choice>
              <mc:Fallback>
                <p:oleObj name="" r:id="rId1" imgW="1055370" imgH="215900" progId="Equation.3">
                  <p:embed/>
                  <p:pic>
                    <p:nvPicPr>
                      <p:cNvPr id="0" name="图片 308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405313" y="2997200"/>
                        <a:ext cx="2687637" cy="6381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0" name="文本框 26629"/>
          <p:cNvSpPr txBox="1"/>
          <p:nvPr/>
        </p:nvSpPr>
        <p:spPr>
          <a:xfrm>
            <a:off x="755650" y="3930650"/>
            <a:ext cx="5148263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 dirty="0">
                <a:latin typeface="新宋体" panose="02010609030101010101" charset="-122"/>
                <a:ea typeface="新宋体" panose="02010609030101010101" charset="-122"/>
              </a:rPr>
              <a:t>2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</a:rPr>
              <a:t>. 表达式：</a:t>
            </a:r>
            <a:endParaRPr lang="zh-CN" altLang="en-US" sz="3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26631" name="对象 26630"/>
          <p:cNvGraphicFramePr>
            <a:graphicFrameLocks noChangeAspect="1"/>
          </p:cNvGraphicFramePr>
          <p:nvPr/>
        </p:nvGraphicFramePr>
        <p:xfrm>
          <a:off x="2987675" y="3860800"/>
          <a:ext cx="4681538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3" imgW="1373505" imgH="228600" progId="Equation.3">
                  <p:embed/>
                </p:oleObj>
              </mc:Choice>
              <mc:Fallback>
                <p:oleObj name="" r:id="rId3" imgW="1373505" imgH="228600" progId="Equation.3">
                  <p:embed/>
                  <p:pic>
                    <p:nvPicPr>
                      <p:cNvPr id="0" name="图片 308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87675" y="3860800"/>
                        <a:ext cx="4681538" cy="6889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文本框 26631"/>
          <p:cNvSpPr txBox="1"/>
          <p:nvPr/>
        </p:nvSpPr>
        <p:spPr>
          <a:xfrm>
            <a:off x="727075" y="4721225"/>
            <a:ext cx="6797675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3.公式中各量的物理意义</a:t>
            </a:r>
            <a:endParaRPr lang="zh-CN" altLang="en-US" sz="32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ldLvl="0"/>
      <p:bldP spid="26627" grpId="0" bldLvl="0" animBg="1"/>
      <p:bldP spid="26628" grpId="0" bldLvl="0"/>
      <p:bldP spid="26630" grpId="0" bldLvl="0"/>
      <p:bldP spid="26632" grpId="0" bldLvl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7650" name="对象 27649"/>
          <p:cNvGraphicFramePr>
            <a:graphicFrameLocks noChangeAspect="1"/>
          </p:cNvGraphicFramePr>
          <p:nvPr/>
        </p:nvGraphicFramePr>
        <p:xfrm>
          <a:off x="1763713" y="2781300"/>
          <a:ext cx="4779962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1" imgW="1035050" imgH="255270" progId="Equation.3">
                  <p:embed/>
                </p:oleObj>
              </mc:Choice>
              <mc:Fallback>
                <p:oleObj name="" r:id="rId1" imgW="1035050" imgH="255270" progId="Equation.3">
                  <p:embed/>
                  <p:pic>
                    <p:nvPicPr>
                      <p:cNvPr id="0" name="图片 308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763713" y="2781300"/>
                        <a:ext cx="4779962" cy="1177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1" name="直接连接符 27650"/>
          <p:cNvSpPr/>
          <p:nvPr/>
        </p:nvSpPr>
        <p:spPr>
          <a:xfrm>
            <a:off x="2413000" y="4221163"/>
            <a:ext cx="0" cy="576262"/>
          </a:xfrm>
          <a:prstGeom prst="line">
            <a:avLst/>
          </a:prstGeom>
          <a:ln w="762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27652" name="直接连接符 27651"/>
          <p:cNvSpPr/>
          <p:nvPr/>
        </p:nvSpPr>
        <p:spPr>
          <a:xfrm>
            <a:off x="4572000" y="4076700"/>
            <a:ext cx="0" cy="647700"/>
          </a:xfrm>
          <a:prstGeom prst="line">
            <a:avLst/>
          </a:prstGeom>
          <a:ln w="762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27653" name="直接连接符 27652"/>
          <p:cNvSpPr/>
          <p:nvPr/>
        </p:nvSpPr>
        <p:spPr>
          <a:xfrm>
            <a:off x="6300788" y="4149725"/>
            <a:ext cx="0" cy="649288"/>
          </a:xfrm>
          <a:prstGeom prst="line">
            <a:avLst/>
          </a:prstGeom>
          <a:ln w="762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27654" name="文本框 27653"/>
          <p:cNvSpPr txBox="1"/>
          <p:nvPr/>
        </p:nvSpPr>
        <p:spPr>
          <a:xfrm>
            <a:off x="1403350" y="4870450"/>
            <a:ext cx="2185988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外力的总功</a:t>
            </a:r>
            <a:endParaRPr lang="zh-CN" altLang="en-US" sz="280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sp>
        <p:nvSpPr>
          <p:cNvPr id="27655" name="文本框 27654"/>
          <p:cNvSpPr txBox="1"/>
          <p:nvPr/>
        </p:nvSpPr>
        <p:spPr>
          <a:xfrm>
            <a:off x="3708400" y="4870450"/>
            <a:ext cx="211455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末状态动能</a:t>
            </a:r>
            <a:endParaRPr lang="zh-CN" altLang="en-US" sz="280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sp>
        <p:nvSpPr>
          <p:cNvPr id="27656" name="文本框 27655"/>
          <p:cNvSpPr txBox="1"/>
          <p:nvPr/>
        </p:nvSpPr>
        <p:spPr>
          <a:xfrm>
            <a:off x="5653088" y="4870450"/>
            <a:ext cx="2232025" cy="517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charset="-122"/>
              </a:rPr>
              <a:t>初状态动能</a:t>
            </a:r>
            <a:endParaRPr lang="zh-CN" altLang="en-US" sz="2800">
              <a:latin typeface="Times New Roman" panose="02020603050405020304" pitchFamily="18" charset="0"/>
              <a:ea typeface="黑体" panose="02010609060101010101" charset="-122"/>
            </a:endParaRPr>
          </a:p>
        </p:txBody>
      </p:sp>
      <p:sp>
        <p:nvSpPr>
          <p:cNvPr id="27657" name="矩形 27656"/>
          <p:cNvSpPr/>
          <p:nvPr/>
        </p:nvSpPr>
        <p:spPr>
          <a:xfrm>
            <a:off x="1116013" y="2709863"/>
            <a:ext cx="5978525" cy="1730375"/>
          </a:xfrm>
          <a:prstGeom prst="rect">
            <a:avLst/>
          </a:prstGeom>
          <a:noFill/>
          <a:ln w="57150" cap="rnd" cmpd="sng">
            <a:solidFill>
              <a:srgbClr val="FF0000"/>
            </a:solidFill>
            <a:prstDash val="sysDot"/>
            <a:miter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58" name="文本框 27657"/>
          <p:cNvSpPr txBox="1"/>
          <p:nvPr/>
        </p:nvSpPr>
        <p:spPr>
          <a:xfrm>
            <a:off x="323850" y="909638"/>
            <a:ext cx="3327400" cy="1017587"/>
          </a:xfrm>
          <a:prstGeom prst="rect">
            <a:avLst/>
          </a:prstGeom>
          <a:noFill/>
          <a:ln w="2857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p>
            <a:pPr marL="342900" indent="-342900">
              <a:spcBef>
                <a:spcPct val="10000"/>
              </a:spcBef>
            </a:pPr>
            <a:r>
              <a:rPr lang="en-US" altLang="zh-CN" sz="2800">
                <a:latin typeface="Arial" panose="020B0604020202020204" pitchFamily="34" charset="0"/>
                <a:ea typeface="仿宋_GB2312" pitchFamily="1" charset="-122"/>
              </a:rPr>
              <a:t>1</a:t>
            </a:r>
            <a:r>
              <a:rPr lang="zh-CN" altLang="en-US" sz="2800">
                <a:latin typeface="Arial" panose="020B0604020202020204" pitchFamily="34" charset="0"/>
                <a:ea typeface="仿宋_GB2312" pitchFamily="1" charset="-122"/>
              </a:rPr>
              <a:t>、</a:t>
            </a:r>
            <a:r>
              <a:rPr lang="zh-CN" altLang="en-US" sz="2800">
                <a:solidFill>
                  <a:srgbClr val="FF3300"/>
                </a:solidFill>
                <a:latin typeface="Arial" panose="020B0604020202020204" pitchFamily="34" charset="0"/>
                <a:ea typeface="仿宋_GB2312" pitchFamily="1" charset="-122"/>
              </a:rPr>
              <a:t>合</a:t>
            </a:r>
            <a:r>
              <a:rPr lang="zh-CN" altLang="en-US" sz="2800">
                <a:latin typeface="Arial" panose="020B0604020202020204" pitchFamily="34" charset="0"/>
                <a:ea typeface="仿宋_GB2312" pitchFamily="1" charset="-122"/>
              </a:rPr>
              <a:t>外力做功。</a:t>
            </a:r>
            <a:endParaRPr lang="zh-CN" altLang="en-US" sz="2800">
              <a:latin typeface="Arial" panose="020B0604020202020204" pitchFamily="34" charset="0"/>
              <a:ea typeface="仿宋_GB2312" pitchFamily="1" charset="-122"/>
            </a:endParaRPr>
          </a:p>
          <a:p>
            <a:pPr marL="342900" indent="-342900">
              <a:spcBef>
                <a:spcPct val="10000"/>
              </a:spcBef>
            </a:pPr>
            <a:r>
              <a:rPr lang="en-US" altLang="zh-CN" sz="2800">
                <a:latin typeface="Arial" panose="020B0604020202020204" pitchFamily="34" charset="0"/>
                <a:ea typeface="仿宋_GB2312" pitchFamily="1" charset="-122"/>
              </a:rPr>
              <a:t>2</a:t>
            </a:r>
            <a:r>
              <a:rPr lang="zh-CN" altLang="en-US" sz="2800">
                <a:latin typeface="Arial" panose="020B0604020202020204" pitchFamily="34" charset="0"/>
                <a:ea typeface="仿宋_GB2312" pitchFamily="1" charset="-122"/>
              </a:rPr>
              <a:t>、外力做功之</a:t>
            </a:r>
            <a:r>
              <a:rPr lang="zh-CN" altLang="en-US" sz="2800">
                <a:solidFill>
                  <a:srgbClr val="FF3300"/>
                </a:solidFill>
                <a:latin typeface="Arial" panose="020B0604020202020204" pitchFamily="34" charset="0"/>
                <a:ea typeface="仿宋_GB2312" pitchFamily="1" charset="-122"/>
              </a:rPr>
              <a:t>和</a:t>
            </a:r>
            <a:r>
              <a:rPr lang="zh-CN" altLang="en-US">
                <a:latin typeface="Arial" panose="020B0604020202020204" pitchFamily="34" charset="0"/>
                <a:ea typeface="仿宋_GB2312" pitchFamily="1" charset="-122"/>
              </a:rPr>
              <a:t>。</a:t>
            </a:r>
            <a:endParaRPr lang="zh-CN" altLang="en-US">
              <a:latin typeface="Arial" panose="020B0604020202020204" pitchFamily="34" charset="0"/>
              <a:ea typeface="仿宋_GB2312" pitchFamily="1" charset="-122"/>
            </a:endParaRPr>
          </a:p>
        </p:txBody>
      </p:sp>
      <p:sp>
        <p:nvSpPr>
          <p:cNvPr id="27659" name="文本框 27658"/>
          <p:cNvSpPr txBox="1"/>
          <p:nvPr/>
        </p:nvSpPr>
        <p:spPr>
          <a:xfrm>
            <a:off x="3924300" y="911225"/>
            <a:ext cx="4681538" cy="965200"/>
          </a:xfrm>
          <a:prstGeom prst="rect">
            <a:avLst/>
          </a:prstGeom>
          <a:noFill/>
          <a:ln w="2857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p>
            <a:pPr>
              <a:spcBef>
                <a:spcPct val="15000"/>
              </a:spcBef>
            </a:pPr>
            <a:r>
              <a:rPr lang="zh-CN" altLang="en-US" sz="2800">
                <a:latin typeface="Arial" panose="020B0604020202020204" pitchFamily="34" charset="0"/>
                <a:ea typeface="黑体" panose="02010609060101010101" charset="-122"/>
              </a:rPr>
              <a:t>动能</a:t>
            </a:r>
            <a:r>
              <a:rPr lang="zh-CN" altLang="en-US" sz="280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charset="-122"/>
              </a:rPr>
              <a:t>变化</a:t>
            </a:r>
            <a:endParaRPr lang="zh-CN" altLang="en-US" sz="280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15000"/>
              </a:spcBef>
            </a:pPr>
            <a:r>
              <a:rPr lang="zh-CN" altLang="en-US" sz="2400">
                <a:latin typeface="Arial" panose="020B0604020202020204" pitchFamily="34" charset="0"/>
                <a:ea typeface="仿宋_GB2312" pitchFamily="1" charset="-122"/>
              </a:rPr>
              <a:t>和某一过程（始末状态）相对应</a:t>
            </a:r>
            <a:r>
              <a:rPr lang="zh-CN" altLang="en-US" sz="1600">
                <a:latin typeface="Arial" panose="020B0604020202020204" pitchFamily="34" charset="0"/>
                <a:ea typeface="仿宋_GB2312" pitchFamily="1" charset="-122"/>
              </a:rPr>
              <a:t>。</a:t>
            </a:r>
            <a:endParaRPr lang="zh-CN" altLang="en-US" sz="1600">
              <a:latin typeface="Arial" panose="020B0604020202020204" pitchFamily="34" charset="0"/>
              <a:ea typeface="仿宋_GB2312" pitchFamily="1" charset="-122"/>
            </a:endParaRPr>
          </a:p>
        </p:txBody>
      </p:sp>
      <p:sp>
        <p:nvSpPr>
          <p:cNvPr id="27660" name="直接连接符 27659"/>
          <p:cNvSpPr/>
          <p:nvPr/>
        </p:nvSpPr>
        <p:spPr>
          <a:xfrm flipV="1">
            <a:off x="2195513" y="1844675"/>
            <a:ext cx="0" cy="1009650"/>
          </a:xfrm>
          <a:prstGeom prst="line">
            <a:avLst/>
          </a:prstGeom>
          <a:ln w="101600" cap="flat" cmpd="sng">
            <a:solidFill>
              <a:srgbClr val="0000FF"/>
            </a:solidFill>
            <a:prstDash val="solid"/>
            <a:round/>
            <a:headEnd type="none" w="med" len="med"/>
            <a:tailEnd type="stealth" w="med" len="med"/>
          </a:ln>
        </p:spPr>
      </p:sp>
      <p:grpSp>
        <p:nvGrpSpPr>
          <p:cNvPr id="27661" name="组合 27660"/>
          <p:cNvGrpSpPr/>
          <p:nvPr/>
        </p:nvGrpSpPr>
        <p:grpSpPr>
          <a:xfrm>
            <a:off x="3419475" y="1844675"/>
            <a:ext cx="4321175" cy="3098800"/>
            <a:chOff x="0" y="0"/>
            <a:chExt cx="2722" cy="1951"/>
          </a:xfrm>
        </p:grpSpPr>
        <p:sp>
          <p:nvSpPr>
            <p:cNvPr id="12301" name="直接连接符 27661"/>
            <p:cNvSpPr/>
            <p:nvPr/>
          </p:nvSpPr>
          <p:spPr>
            <a:xfrm flipV="1">
              <a:off x="1270" y="0"/>
              <a:ext cx="0" cy="273"/>
            </a:xfrm>
            <a:prstGeom prst="line">
              <a:avLst/>
            </a:prstGeom>
            <a:ln w="114300" cap="flat" cmpd="sng">
              <a:solidFill>
                <a:srgbClr val="0000FF"/>
              </a:solidFill>
              <a:prstDash val="solid"/>
              <a:round/>
              <a:headEnd type="none" w="med" len="med"/>
              <a:tailEnd type="stealth" w="med" len="med"/>
            </a:ln>
          </p:spPr>
        </p:sp>
        <p:sp>
          <p:nvSpPr>
            <p:cNvPr id="12302" name="矩形 27662"/>
            <p:cNvSpPr/>
            <p:nvPr/>
          </p:nvSpPr>
          <p:spPr>
            <a:xfrm>
              <a:off x="0" y="273"/>
              <a:ext cx="2722" cy="1678"/>
            </a:xfrm>
            <a:prstGeom prst="rect">
              <a:avLst/>
            </a:prstGeom>
            <a:noFill/>
            <a:ln w="38100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27664" name="文本框 27663"/>
          <p:cNvSpPr txBox="1"/>
          <p:nvPr/>
        </p:nvSpPr>
        <p:spPr>
          <a:xfrm>
            <a:off x="684213" y="5445125"/>
            <a:ext cx="7777162" cy="11890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</a:rPr>
              <a:t>“=”反映了动能的变化用合外力对物体所做的功来量度。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/>
      <p:bldP spid="27655" grpId="0"/>
      <p:bldP spid="27656" grpId="0"/>
      <p:bldP spid="27658" grpId="0" bldLvl="0" animBg="1"/>
      <p:bldP spid="27659" grpId="0" bldLvl="0" animBg="1"/>
      <p:bldP spid="27664" grpId="0" bldLvl="0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1412</Words>
  <Application>WPS 演示</Application>
  <PresentationFormat/>
  <Paragraphs>187</Paragraphs>
  <Slides>14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14</vt:i4>
      </vt:variant>
      <vt:variant>
        <vt:lpstr>幻灯片标题</vt:lpstr>
      </vt:variant>
      <vt:variant>
        <vt:i4>14</vt:i4>
      </vt:variant>
    </vt:vector>
  </HeadingPairs>
  <TitlesOfParts>
    <vt:vector size="51" baseType="lpstr">
      <vt:lpstr>Arial</vt:lpstr>
      <vt:lpstr>宋体</vt:lpstr>
      <vt:lpstr>Wingdings</vt:lpstr>
      <vt:lpstr>微软雅黑</vt:lpstr>
      <vt:lpstr>Arial Unicode MS</vt:lpstr>
      <vt:lpstr>Calibri</vt:lpstr>
      <vt:lpstr>汉仪旗黑-85S</vt:lpstr>
      <vt:lpstr>黑体</vt:lpstr>
      <vt:lpstr>Times New Roman</vt:lpstr>
      <vt:lpstr>楷体_GB2312</vt:lpstr>
      <vt:lpstr>新宋体</vt:lpstr>
      <vt:lpstr>华文行楷</vt:lpstr>
      <vt:lpstr>隶书</vt:lpstr>
      <vt:lpstr>仿宋_GB2312</vt:lpstr>
      <vt:lpstr>仿宋</vt:lpstr>
      <vt:lpstr>Verdana</vt:lpstr>
      <vt:lpstr>Monotype Corsiva</vt:lpstr>
      <vt:lpstr>Segoe Print</vt:lpstr>
      <vt:lpstr>楷体</vt:lpstr>
      <vt:lpstr>华文中宋</vt:lpstr>
      <vt:lpstr>华文新魏</vt:lpstr>
      <vt:lpstr>默认设计模板</vt:lpstr>
      <vt:lpstr>1_默认设计模板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Equation.KSEE3</vt:lpstr>
      <vt:lpstr>Equation.KSEE3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笛飞声</dc:creator>
  <cp:lastModifiedBy>朱龙</cp:lastModifiedBy>
  <cp:revision>179</cp:revision>
  <dcterms:created xsi:type="dcterms:W3CDTF">2019-05-07T12:52:03Z</dcterms:created>
  <dcterms:modified xsi:type="dcterms:W3CDTF">2019-05-13T12:04:52Z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2052-11.1.0.8612</vt:lpwstr>
  </property>
</Properties>
</file>