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2" r:id="rId3"/>
    <p:sldId id="289" r:id="rId4"/>
    <p:sldId id="264" r:id="rId5"/>
    <p:sldId id="267" r:id="rId6"/>
    <p:sldId id="268" r:id="rId7"/>
    <p:sldId id="271" r:id="rId8"/>
    <p:sldId id="284" r:id="rId9"/>
    <p:sldId id="285" r:id="rId10"/>
    <p:sldId id="290" r:id="rId11"/>
    <p:sldId id="270" r:id="rId12"/>
    <p:sldId id="286" r:id="rId13"/>
    <p:sldId id="281" r:id="rId14"/>
    <p:sldId id="287" r:id="rId15"/>
    <p:sldId id="282" r:id="rId16"/>
    <p:sldId id="283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660"/>
  </p:normalViewPr>
  <p:slideViewPr>
    <p:cSldViewPr>
      <p:cViewPr varScale="1">
        <p:scale>
          <a:sx n="95" d="100"/>
          <a:sy n="95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A3D55-EE1D-4066-8778-DE557C4A1218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C5BE4-C7B0-4F75-9640-F825BFF442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C5BE4-C7B0-4F75-9640-F825BFF442B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C5BE4-C7B0-4F75-9640-F825BFF442B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929-46CE-4170-A9D6-4EE9B2228327}" type="datetimeFigureOut">
              <a:rPr lang="zh-CN" altLang="en-US" smtClean="0"/>
              <a:pPr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CF9CE-0837-4B8F-B194-508E6DB63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87824" y="116632"/>
            <a:ext cx="61561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   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史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铁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生，</a:t>
            </a:r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1951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年出生于北京。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1967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年毕业于清华大学附属中学，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1969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年去延安一带插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队，因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双腿瘫痪于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1972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年回到北京。后来又患肾病并发展到尿毒症，靠着每周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次透析维持生命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。自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称职业是生病，业余在写作。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2010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年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12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月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31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日因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突发脑溢血逝世，享年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59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岁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2800" b="1" dirty="0" smtClean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3" name="图片 2" descr="timg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16632"/>
            <a:ext cx="2448272" cy="35581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4221088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代表作品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有小说：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我的遥远的清平湾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命若琴弦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                   《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合欢树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》《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务虚笔记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           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散文：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我与地坛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》《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病隙碎笔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9592" y="2708920"/>
            <a:ext cx="73088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400" b="1" dirty="0">
                <a:ea typeface="华文新魏" pitchFamily="2" charset="-122"/>
              </a:rPr>
              <a:t>   </a:t>
            </a:r>
            <a:r>
              <a:rPr lang="zh-CN" altLang="en-US" sz="4400" b="1" dirty="0">
                <a:ea typeface="华文新魏" pitchFamily="2" charset="-122"/>
              </a:rPr>
              <a:t>还有一些人的写作并非零度，他们是什么样的？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549275"/>
            <a:ext cx="91440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>
                <a:latin typeface="Arial" pitchFamily="34" charset="0"/>
                <a:ea typeface="华文新魏" pitchFamily="2" charset="-122"/>
              </a:rPr>
              <a:t>寻找炫耀祖宗的光荣</a:t>
            </a:r>
          </a:p>
          <a:p>
            <a:r>
              <a:rPr lang="zh-CN" altLang="en-US" sz="4000">
                <a:latin typeface="Arial" pitchFamily="34" charset="0"/>
              </a:rPr>
              <a:t>          </a:t>
            </a:r>
          </a:p>
          <a:p>
            <a:r>
              <a:rPr lang="zh-CN" altLang="en-US" sz="3600">
                <a:latin typeface="Arial" pitchFamily="34" charset="0"/>
                <a:ea typeface="华文新魏" pitchFamily="2" charset="-122"/>
              </a:rPr>
              <a:t>身份或地位的投资</a:t>
            </a:r>
            <a:r>
              <a:rPr lang="zh-CN" altLang="en-US" sz="4000">
                <a:latin typeface="Arial" pitchFamily="34" charset="0"/>
              </a:rPr>
              <a:t> </a:t>
            </a:r>
          </a:p>
          <a:p>
            <a:endParaRPr lang="zh-CN" altLang="en-US" sz="3600">
              <a:latin typeface="Arial" pitchFamily="34" charset="0"/>
              <a:ea typeface="华文新魏" pitchFamily="2" charset="-122"/>
            </a:endParaRPr>
          </a:p>
          <a:p>
            <a:endParaRPr lang="zh-CN" altLang="en-US" sz="3600">
              <a:latin typeface="Arial" pitchFamily="34" charset="0"/>
              <a:ea typeface="华文新魏" pitchFamily="2" charset="-122"/>
            </a:endParaRPr>
          </a:p>
          <a:p>
            <a:r>
              <a:rPr lang="zh-CN" altLang="en-US" sz="3600">
                <a:latin typeface="Arial" pitchFamily="34" charset="0"/>
                <a:ea typeface="华文新魏" pitchFamily="2" charset="-122"/>
              </a:rPr>
              <a:t>写作爱上了比赛、</a:t>
            </a:r>
          </a:p>
          <a:p>
            <a:r>
              <a:rPr lang="zh-CN" altLang="en-US" sz="3600">
                <a:latin typeface="Arial" pitchFamily="34" charset="0"/>
                <a:ea typeface="华文新魏" pitchFamily="2" charset="-122"/>
              </a:rPr>
              <a:t>擂台和排名榜</a:t>
            </a:r>
          </a:p>
        </p:txBody>
      </p:sp>
      <p:sp>
        <p:nvSpPr>
          <p:cNvPr id="29699" name="AutoShape 3"/>
          <p:cNvSpPr>
            <a:spLocks/>
          </p:cNvSpPr>
          <p:nvPr/>
        </p:nvSpPr>
        <p:spPr bwMode="auto">
          <a:xfrm>
            <a:off x="4140200" y="836613"/>
            <a:ext cx="514350" cy="3744912"/>
          </a:xfrm>
          <a:prstGeom prst="rightBrace">
            <a:avLst>
              <a:gd name="adj1" fmla="val 60674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zh-CN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716463" y="1773238"/>
            <a:ext cx="4176712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>
                <a:latin typeface="华文新魏" pitchFamily="2" charset="-122"/>
                <a:ea typeface="华文新魏" pitchFamily="2" charset="-122"/>
              </a:rPr>
              <a:t>追名逐利，追求强力，阿谀</a:t>
            </a:r>
          </a:p>
          <a:p>
            <a:r>
              <a:rPr lang="zh-CN" altLang="en-US" sz="4400">
                <a:latin typeface="华文新魏" pitchFamily="2" charset="-122"/>
                <a:ea typeface="华文新魏" pitchFamily="2" charset="-122"/>
              </a:rPr>
              <a:t> 是在迎合世俗   的趣味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50825" y="5084763"/>
            <a:ext cx="8569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itchFamily="34" charset="0"/>
                <a:ea typeface="黑体" pitchFamily="49" charset="-122"/>
              </a:rPr>
              <a:t>      </a:t>
            </a:r>
            <a:r>
              <a:rPr lang="zh-CN" altLang="en-US" sz="3200" b="1">
                <a:latin typeface="Arial" pitchFamily="34" charset="0"/>
                <a:ea typeface="黑体" pitchFamily="49" charset="-122"/>
              </a:rPr>
              <a:t>喧嚣      浮躁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animBg="1"/>
      <p:bldP spid="29700" grpId="0"/>
      <p:bldP spid="297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29600" cy="4525963"/>
          </a:xfrm>
        </p:spPr>
        <p:txBody>
          <a:bodyPr/>
          <a:lstStyle/>
          <a:p>
            <a:r>
              <a:rPr lang="zh-CN" altLang="en-US" b="1"/>
              <a:t>上善若水</a:t>
            </a:r>
            <a:r>
              <a:rPr lang="en-US" altLang="zh-CN" b="1"/>
              <a:t>.</a:t>
            </a:r>
            <a:r>
              <a:rPr lang="zh-CN" altLang="en-US" b="1"/>
              <a:t>水善利万物而不争 </a:t>
            </a:r>
          </a:p>
          <a:p>
            <a:r>
              <a:rPr lang="zh-CN" altLang="en-US" b="1"/>
              <a:t>天下莫柔于水</a:t>
            </a:r>
            <a:r>
              <a:rPr lang="en-US" altLang="zh-CN" b="1"/>
              <a:t>,</a:t>
            </a:r>
            <a:r>
              <a:rPr lang="zh-CN" altLang="en-US" b="1"/>
              <a:t>而攻坚强者莫之能胜</a:t>
            </a:r>
          </a:p>
          <a:p>
            <a:r>
              <a:rPr lang="zh-CN" altLang="en-US" b="1"/>
              <a:t>刚者易逝，柔者长存</a:t>
            </a:r>
            <a:r>
              <a:rPr lang="zh-CN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404813"/>
            <a:ext cx="9396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Arial" pitchFamily="34" charset="0"/>
              </a:rPr>
              <a:t>“</a:t>
            </a:r>
            <a:r>
              <a:rPr lang="zh-CN" altLang="en-US" sz="3600" b="1">
                <a:latin typeface="Arial" pitchFamily="34" charset="0"/>
              </a:rPr>
              <a:t>我已不在地坛，地坛在我。” 如何理解？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463" y="1628775"/>
            <a:ext cx="89646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chemeClr val="tx2"/>
                </a:solidFill>
                <a:latin typeface="Arial" pitchFamily="34" charset="0"/>
              </a:rPr>
              <a:t>        </a:t>
            </a:r>
            <a:r>
              <a:rPr lang="zh-CN" altLang="en-US" sz="3200" b="1">
                <a:solidFill>
                  <a:srgbClr val="0404EA"/>
                </a:solidFill>
                <a:latin typeface="Arial" pitchFamily="34" charset="0"/>
              </a:rPr>
              <a:t>想念地坛，而不是在现实中走进地坛</a:t>
            </a:r>
            <a:r>
              <a:rPr lang="zh-CN" altLang="en-US" sz="3200" b="1">
                <a:latin typeface="Arial" pitchFamily="34" charset="0"/>
              </a:rPr>
              <a:t>，当地坛的魂魄已为作家所体认，当地坛的安静已被作家所感受、认同并进入，那么，在现实中是否真要一次次走进地坛就不再重要了，到了这种境界，物我早已合二为一，没有了分别，“我已不在地坛，地坛在我”。一想到它，人就进入一片澄明之境。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843213" y="5462588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zh-CN" sz="4400" b="1">
              <a:solidFill>
                <a:srgbClr val="FF3300"/>
              </a:solidFill>
              <a:latin typeface="Arial" pitchFamily="34" charset="0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9750" y="1628775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你有没有</a:t>
            </a:r>
            <a:r>
              <a:rPr lang="zh-CN" altLang="en-US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“零度”</a:t>
            </a:r>
            <a:r>
              <a: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的经历？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2349500"/>
            <a:ext cx="856932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400" b="1">
                <a:latin typeface="Arial" pitchFamily="34" charset="0"/>
              </a:rPr>
              <a:t>     </a:t>
            </a:r>
            <a:r>
              <a:rPr lang="zh-CN" altLang="en-US" sz="4400" b="1">
                <a:latin typeface="Arial" pitchFamily="34" charset="0"/>
              </a:rPr>
              <a:t>比较</a:t>
            </a:r>
            <a:r>
              <a:rPr lang="en-US" altLang="zh-CN" sz="4400" b="1">
                <a:latin typeface="Arial" pitchFamily="34" charset="0"/>
              </a:rPr>
              <a:t>《</a:t>
            </a:r>
            <a:r>
              <a:rPr lang="zh-CN" altLang="en-US" sz="4400" b="1">
                <a:latin typeface="Arial" pitchFamily="34" charset="0"/>
              </a:rPr>
              <a:t>我与地坛</a:t>
            </a:r>
            <a:r>
              <a:rPr lang="en-US" altLang="zh-CN" sz="4400" b="1">
                <a:latin typeface="Arial" pitchFamily="34" charset="0"/>
              </a:rPr>
              <a:t>》</a:t>
            </a:r>
            <a:r>
              <a:rPr lang="zh-CN" altLang="en-US" sz="4400" b="1">
                <a:latin typeface="Arial" pitchFamily="34" charset="0"/>
              </a:rPr>
              <a:t>与</a:t>
            </a:r>
            <a:r>
              <a:rPr lang="en-US" altLang="zh-CN" sz="4400" b="1">
                <a:latin typeface="Arial" pitchFamily="34" charset="0"/>
              </a:rPr>
              <a:t>《</a:t>
            </a:r>
            <a:r>
              <a:rPr lang="zh-CN" altLang="en-US" sz="4400" b="1">
                <a:latin typeface="Arial" pitchFamily="34" charset="0"/>
              </a:rPr>
              <a:t>想念地坛</a:t>
            </a:r>
            <a:r>
              <a:rPr lang="en-US" altLang="zh-CN" sz="4400" b="1">
                <a:latin typeface="Arial" pitchFamily="34" charset="0"/>
              </a:rPr>
              <a:t>》</a:t>
            </a:r>
            <a:r>
              <a:rPr lang="zh-CN" altLang="en-US" sz="4400" b="1">
                <a:latin typeface="Arial" pitchFamily="34" charset="0"/>
              </a:rPr>
              <a:t>中地坛给作者的不同感受以及带来的不同的人生感悟。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331913" y="692150"/>
            <a:ext cx="56880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>
                <a:solidFill>
                  <a:srgbClr val="FF3300"/>
                </a:solidFill>
                <a:latin typeface="Arial" pitchFamily="34" charset="0"/>
                <a:ea typeface="黑体" pitchFamily="49" charset="-122"/>
              </a:rPr>
              <a:t>          </a:t>
            </a:r>
            <a:r>
              <a:rPr lang="zh-CN" altLang="en-US" sz="4400">
                <a:solidFill>
                  <a:srgbClr val="FF3300"/>
                </a:solidFill>
                <a:latin typeface="Arial" pitchFamily="34" charset="0"/>
                <a:ea typeface="黑体" pitchFamily="49" charset="-122"/>
              </a:rPr>
              <a:t>探讨总结</a:t>
            </a:r>
            <a:r>
              <a:rPr lang="zh-CN" altLang="en-US" sz="4400">
                <a:solidFill>
                  <a:srgbClr val="FF33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44463" y="296863"/>
            <a:ext cx="896461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3300"/>
                </a:solidFill>
                <a:latin typeface="Arial" pitchFamily="34" charset="0"/>
              </a:rPr>
              <a:t>       </a:t>
            </a:r>
            <a:r>
              <a:rPr lang="zh-CN" altLang="en-US" sz="3200" b="1">
                <a:latin typeface="Arial" pitchFamily="34" charset="0"/>
              </a:rPr>
              <a:t>作为</a:t>
            </a:r>
            <a:r>
              <a:rPr lang="en-US" altLang="zh-CN" sz="3200" b="1">
                <a:latin typeface="Arial" pitchFamily="34" charset="0"/>
              </a:rPr>
              <a:t>《</a:t>
            </a:r>
            <a:r>
              <a:rPr lang="zh-CN" altLang="en-US" sz="3200" b="1">
                <a:latin typeface="Arial" pitchFamily="34" charset="0"/>
              </a:rPr>
              <a:t>我与地坛</a:t>
            </a:r>
            <a:r>
              <a:rPr lang="en-US" altLang="zh-CN" sz="3200" b="1">
                <a:latin typeface="Arial" pitchFamily="34" charset="0"/>
              </a:rPr>
              <a:t>》</a:t>
            </a:r>
            <a:r>
              <a:rPr lang="zh-CN" altLang="en-US" sz="3200" b="1">
                <a:latin typeface="Arial" pitchFamily="34" charset="0"/>
              </a:rPr>
              <a:t>的姊妹篇，</a:t>
            </a:r>
            <a:r>
              <a:rPr lang="en-US" altLang="zh-CN" sz="3200" b="1">
                <a:latin typeface="Arial" pitchFamily="34" charset="0"/>
              </a:rPr>
              <a:t>《</a:t>
            </a:r>
            <a:r>
              <a:rPr lang="zh-CN" altLang="en-US" sz="3200" b="1">
                <a:latin typeface="Arial" pitchFamily="34" charset="0"/>
              </a:rPr>
              <a:t>想念地坛</a:t>
            </a:r>
            <a:r>
              <a:rPr lang="en-US" altLang="zh-CN" sz="3200" b="1">
                <a:latin typeface="Arial" pitchFamily="34" charset="0"/>
              </a:rPr>
              <a:t>》</a:t>
            </a:r>
            <a:r>
              <a:rPr lang="zh-CN" altLang="en-US" sz="3200" b="1">
                <a:latin typeface="Arial" pitchFamily="34" charset="0"/>
              </a:rPr>
              <a:t>承续了前者对生命的感悟，以自己对地坛的印象、感受和写作生活为起点，论述了安静、零度、柔弱对人生、对生命的重要性，作品批评了当今社会许多急功近利的浮躁，主张人要不断地回到生命的原点，排除干扰去追寻生命的意义与有价值的生活。</a:t>
            </a:r>
          </a:p>
          <a:p>
            <a:r>
              <a:rPr lang="zh-CN" altLang="en-US" sz="3200" b="1">
                <a:latin typeface="Arial" pitchFamily="34" charset="0"/>
              </a:rPr>
              <a:t>　　</a:t>
            </a:r>
            <a:endParaRPr lang="zh-CN" altLang="en-US" sz="3200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23850" y="3933825"/>
            <a:ext cx="856932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Arial" pitchFamily="34" charset="0"/>
              </a:rPr>
              <a:t>      </a:t>
            </a:r>
            <a:r>
              <a:rPr lang="zh-CN" altLang="en-US" sz="3200" b="1">
                <a:solidFill>
                  <a:srgbClr val="0404EA"/>
                </a:solidFill>
                <a:latin typeface="Arial" pitchFamily="34" charset="0"/>
                <a:ea typeface="黑体" pitchFamily="49" charset="-122"/>
              </a:rPr>
              <a:t>作者不但具有思想的深刻性，而且具备批判勇气，善于将博大的精神内涵浓缩于有限的字句里，使语言充满哲理，具有格言一样的风格。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79512" y="0"/>
            <a:ext cx="882047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      </a:t>
            </a:r>
            <a:r>
              <a:rPr lang="en-US" altLang="zh-CN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1991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年，史铁生的散文</a:t>
            </a:r>
            <a:r>
              <a:rPr lang="en-US" altLang="zh-CN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我与地坛</a:t>
            </a:r>
            <a:r>
              <a:rPr lang="en-US" altLang="zh-CN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首发于</a:t>
            </a:r>
            <a:r>
              <a:rPr lang="en-US" altLang="zh-CN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上海文学</a:t>
            </a:r>
            <a:r>
              <a:rPr lang="en-US" altLang="zh-CN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，在草木滋长，虫鸣鸟叫的地坛里，残废双腿的史铁生在窥视其他生命的存在状况的过程中，寻找到自己生命的答案</a:t>
            </a:r>
            <a:r>
              <a:rPr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：</a:t>
            </a:r>
            <a:r>
              <a:rPr lang="zh-CN" altLang="en-US" sz="2800" b="1" u="sng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                       </a:t>
            </a:r>
            <a:r>
              <a:rPr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2800" b="1" dirty="0" smtClean="0">
              <a:solidFill>
                <a:srgbClr val="0000FF"/>
              </a:solidFill>
              <a:latin typeface="宋体" pitchFamily="2" charset="-122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sz="2800" b="1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可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以说，地坛给了史铁生最初的避难所和最终对生命、人生的启发。十年后，史铁生写出了另一篇散文</a:t>
            </a:r>
            <a:r>
              <a:rPr lang="en-US" altLang="zh-CN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想念地坛</a:t>
            </a:r>
            <a:r>
              <a:rPr lang="en-US" altLang="zh-CN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2800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。</a:t>
            </a:r>
          </a:p>
        </p:txBody>
      </p:sp>
      <p:pic>
        <p:nvPicPr>
          <p:cNvPr id="3" name="图片 2" descr="timg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17455" y="2924944"/>
            <a:ext cx="5017135" cy="3721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96752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想念地坛</a:t>
            </a:r>
            <a:endParaRPr lang="en-US" altLang="zh-CN" sz="4800" dirty="0" smtClean="0">
              <a:solidFill>
                <a:srgbClr val="0000FF"/>
              </a:solidFill>
              <a:latin typeface="宋体" pitchFamily="2" charset="-122"/>
              <a:ea typeface="宋体" pitchFamily="2" charset="-122"/>
            </a:endParaRPr>
          </a:p>
          <a:p>
            <a:pPr algn="ctr"/>
            <a:endParaRPr lang="en-US" altLang="zh-CN" sz="4800" dirty="0" smtClean="0">
              <a:solidFill>
                <a:srgbClr val="0000FF"/>
              </a:solidFill>
              <a:latin typeface="宋体" pitchFamily="2" charset="-122"/>
              <a:ea typeface="宋体" pitchFamily="2" charset="-122"/>
            </a:endParaRPr>
          </a:p>
          <a:p>
            <a:pPr algn="ctr"/>
            <a:r>
              <a:rPr lang="zh-CN" altLang="en-US" sz="36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史铁生</a:t>
            </a:r>
            <a:endParaRPr lang="zh-CN" altLang="en-US" sz="3600" dirty="0">
              <a:solidFill>
                <a:srgbClr val="0000FF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260350"/>
            <a:ext cx="7366000" cy="1143000"/>
          </a:xfrm>
        </p:spPr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为什么想念地坛？</a:t>
            </a:r>
          </a:p>
        </p:txBody>
      </p:sp>
      <p:sp>
        <p:nvSpPr>
          <p:cNvPr id="16389" name="Rectangle 5"/>
          <p:cNvSpPr>
            <a:spLocks noRot="1" noChangeArrowheads="1"/>
          </p:cNvSpPr>
          <p:nvPr/>
        </p:nvSpPr>
        <p:spPr bwMode="auto">
          <a:xfrm>
            <a:off x="611188" y="1484313"/>
            <a:ext cx="736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CN" alt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想念安静</a:t>
            </a:r>
          </a:p>
        </p:txBody>
      </p:sp>
      <p:sp>
        <p:nvSpPr>
          <p:cNvPr id="16390" name="Rectangle 6"/>
          <p:cNvSpPr>
            <a:spLocks noRot="1" noChangeArrowheads="1"/>
          </p:cNvSpPr>
          <p:nvPr/>
        </p:nvSpPr>
        <p:spPr bwMode="auto">
          <a:xfrm>
            <a:off x="611188" y="2708275"/>
            <a:ext cx="736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CN" altLang="en-US" sz="4400" b="1" dirty="0" smtClean="0">
                <a:solidFill>
                  <a:srgbClr val="0404E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地坛的安静有何特点？</a:t>
            </a:r>
            <a:endParaRPr lang="zh-CN" altLang="en-US" sz="4400" b="1" dirty="0">
              <a:solidFill>
                <a:srgbClr val="0404EA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/>
      <p:bldP spid="163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87450" y="1196975"/>
            <a:ext cx="795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latin typeface="Arial" pitchFamily="34" charset="0"/>
              </a:rPr>
              <a:t>                     </a:t>
            </a:r>
          </a:p>
          <a:p>
            <a:r>
              <a:rPr lang="en-US" altLang="zh-CN">
                <a:latin typeface="Arial" pitchFamily="34" charset="0"/>
              </a:rPr>
              <a:t>       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484438" y="765175"/>
            <a:ext cx="4103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404EA"/>
                </a:solidFill>
                <a:latin typeface="Arial" pitchFamily="34" charset="0"/>
              </a:rPr>
              <a:t>安 静 并非 无 声 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339975" y="2349500"/>
            <a:ext cx="43926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404EA"/>
                </a:solidFill>
                <a:latin typeface="Arial" pitchFamily="34" charset="0"/>
              </a:rPr>
              <a:t>安静不是与世隔绝</a:t>
            </a:r>
            <a:r>
              <a:rPr lang="zh-CN" altLang="en-US">
                <a:solidFill>
                  <a:srgbClr val="0404EA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411413" y="4292600"/>
            <a:ext cx="6192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itchFamily="34" charset="0"/>
              </a:rPr>
              <a:t>恒久而辽阔，但并非死寂 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555875" y="1628775"/>
            <a:ext cx="6192838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itchFamily="34" charset="0"/>
              </a:rPr>
              <a:t>(</a:t>
            </a:r>
            <a:r>
              <a:rPr lang="zh-CN" altLang="en-US" sz="2800" b="1">
                <a:latin typeface="Arial" pitchFamily="34" charset="0"/>
              </a:rPr>
              <a:t>感受生命</a:t>
            </a:r>
            <a:r>
              <a:rPr lang="zh-CN" altLang="en-US"/>
              <a:t> </a:t>
            </a:r>
            <a:r>
              <a:rPr lang="en-US" altLang="zh-CN" sz="2800" b="1">
                <a:solidFill>
                  <a:schemeClr val="hlink"/>
                </a:solidFill>
                <a:latin typeface="Arial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484438" y="321310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itchFamily="34" charset="0"/>
              </a:rPr>
              <a:t>(</a:t>
            </a:r>
            <a:r>
              <a:rPr lang="zh-CN" altLang="en-US" sz="2800" b="1">
                <a:latin typeface="Arial" pitchFamily="34" charset="0"/>
              </a:rPr>
              <a:t>反省自我</a:t>
            </a:r>
            <a:r>
              <a:rPr lang="en-US" altLang="zh-CN" sz="2800" b="1">
                <a:solidFill>
                  <a:schemeClr val="hlink"/>
                </a:solidFill>
                <a:latin typeface="Arial" pitchFamily="34" charset="0"/>
              </a:rPr>
              <a:t>)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2411413" y="5300663"/>
            <a:ext cx="4897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itchFamily="34" charset="0"/>
              </a:rPr>
              <a:t>(</a:t>
            </a:r>
            <a:r>
              <a:rPr lang="zh-CN" altLang="en-US" sz="2800" b="1">
                <a:latin typeface="Arial" pitchFamily="34" charset="0"/>
              </a:rPr>
              <a:t>澄澈心灵</a:t>
            </a:r>
            <a:r>
              <a:rPr lang="en-US" altLang="zh-CN" sz="2800" b="1">
                <a:solidFill>
                  <a:schemeClr val="hlink"/>
                </a:solidFill>
                <a:latin typeface="Arial" pitchFamily="34" charset="0"/>
              </a:rPr>
              <a:t>)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981075"/>
            <a:ext cx="2592387" cy="5111750"/>
            <a:chOff x="249" y="618"/>
            <a:chExt cx="1633" cy="3220"/>
          </a:xfrm>
        </p:grpSpPr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249" y="1888"/>
              <a:ext cx="163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000" b="1">
                  <a:latin typeface="Arial" pitchFamily="34" charset="0"/>
                  <a:ea typeface="黑体" pitchFamily="49" charset="-122"/>
                </a:rPr>
                <a:t>安静</a:t>
              </a:r>
            </a:p>
          </p:txBody>
        </p:sp>
        <p:sp>
          <p:nvSpPr>
            <p:cNvPr id="17419" name="AutoShape 11"/>
            <p:cNvSpPr>
              <a:spLocks/>
            </p:cNvSpPr>
            <p:nvPr/>
          </p:nvSpPr>
          <p:spPr bwMode="auto">
            <a:xfrm>
              <a:off x="1020" y="618"/>
              <a:ext cx="454" cy="3220"/>
            </a:xfrm>
            <a:prstGeom prst="leftBrace">
              <a:avLst>
                <a:gd name="adj1" fmla="val 5910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zh-CN" b="1">
                <a:latin typeface="Arial" pitchFamily="34" charset="0"/>
                <a:ea typeface="黑体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0" grpId="0"/>
      <p:bldP spid="39941" grpId="0"/>
      <p:bldP spid="39942" grpId="0"/>
      <p:bldP spid="39943" grpId="0"/>
      <p:bldP spid="399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229600" cy="24495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/>
              <a:t>         </a:t>
            </a:r>
            <a:r>
              <a:rPr lang="zh-CN" altLang="en-US" b="1" smtClean="0"/>
              <a:t>我记得忽然我有了一种</a:t>
            </a:r>
            <a:r>
              <a:rPr lang="zh-CN" altLang="en-US" b="1" smtClean="0">
                <a:solidFill>
                  <a:srgbClr val="0404EA"/>
                </a:solidFill>
              </a:rPr>
              <a:t>放弃</a:t>
            </a:r>
            <a:r>
              <a:rPr lang="zh-CN" altLang="en-US" b="1" smtClean="0"/>
              <a:t>的心情，仿佛我已经消失，已经不在，惟一缕轻魂在园中游荡，刹那间清风朗月，如沐慈悲。</a:t>
            </a:r>
            <a:r>
              <a:rPr lang="zh-CN" altLang="en-US" b="1" smtClean="0">
                <a:solidFill>
                  <a:srgbClr val="0404EA"/>
                </a:solidFill>
              </a:rPr>
              <a:t>于是乎我听见了那恒久而辽阔的安静</a:t>
            </a:r>
            <a:r>
              <a:rPr lang="zh-CN" altLang="en-US" b="1" smtClean="0"/>
              <a:t>。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23850" y="2636838"/>
            <a:ext cx="8229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r>
              <a:rPr lang="zh-CN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作者放弃了什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么？</a:t>
            </a:r>
            <a:endParaRPr lang="zh-CN" alt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11188" y="4292600"/>
            <a:ext cx="8229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zh-CN" alt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放弃逃避消沉，放弃妄念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2" grpId="0"/>
      <p:bldP spid="174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29600" cy="1828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/>
              <a:t>      </a:t>
            </a:r>
            <a:r>
              <a:rPr lang="en-US" altLang="zh-CN" sz="3600" b="1" smtClean="0">
                <a:latin typeface="Arial" pitchFamily="34" charset="0"/>
              </a:rPr>
              <a:t>“</a:t>
            </a:r>
            <a:r>
              <a:rPr lang="zh-CN" altLang="en-US" sz="3600" b="1" smtClean="0"/>
              <a:t>有一种放弃是为了获得。</a:t>
            </a:r>
            <a:r>
              <a:rPr lang="zh-CN" altLang="en-US" sz="3600" b="1" smtClean="0">
                <a:latin typeface="Arial" pitchFamily="34" charset="0"/>
              </a:rPr>
              <a:t>”</a:t>
            </a:r>
            <a:r>
              <a:rPr lang="zh-CN" altLang="en-US" sz="3600" b="1" smtClean="0"/>
              <a:t>作者放弃了妄念，实际上是为了获得什么？他用了什么途径来获得？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404813"/>
            <a:ext cx="8893175" cy="1143000"/>
          </a:xfrm>
        </p:spPr>
        <p:txBody>
          <a:bodyPr>
            <a:normAutofit fontScale="90000"/>
          </a:bodyPr>
          <a:lstStyle/>
          <a:p>
            <a:r>
              <a:rPr lang="zh-CN" altLang="en-US" sz="4000"/>
              <a:t>地坛放弃了这些获得了安静，那我们人呢，我们的人生会是什么状态？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475"/>
            <a:ext cx="5962650" cy="1152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3600" b="1" dirty="0"/>
              <a:t>生命的起点（</a:t>
            </a:r>
            <a:r>
              <a:rPr lang="zh-CN" altLang="en-US" sz="3600" b="1" dirty="0">
                <a:solidFill>
                  <a:srgbClr val="0000FF"/>
                </a:solidFill>
              </a:rPr>
              <a:t>回望零度）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00113" y="3789363"/>
            <a:ext cx="41767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写作的零度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71550" y="836613"/>
            <a:ext cx="6769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400" b="1">
                <a:ea typeface="华文新魏" pitchFamily="2" charset="-122"/>
              </a:rPr>
              <a:t>如何理解“写作的零度”？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8640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    写</a:t>
            </a:r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作的零度即生命的起点，写作由之出发的地方即生命之固有的疑难，写作之终于的寻求，即灵魂最初的眺望</a:t>
            </a:r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3200" dirty="0" smtClean="0"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回归了“零度”，重新过问生命的意义</a:t>
            </a:r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3200" dirty="0" smtClean="0">
              <a:latin typeface="宋体" pitchFamily="2" charset="-122"/>
              <a:ea typeface="宋体" pitchFamily="2" charset="-122"/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174</TotalTime>
  <Words>1140</Words>
  <Application>Microsoft Office PowerPoint</Application>
  <PresentationFormat>全屏显示(4:3)</PresentationFormat>
  <Paragraphs>56</Paragraphs>
  <Slides>16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龙腾四海</vt:lpstr>
      <vt:lpstr>幻灯片 1</vt:lpstr>
      <vt:lpstr>幻灯片 2</vt:lpstr>
      <vt:lpstr>幻灯片 3</vt:lpstr>
      <vt:lpstr>为什么想念地坛？</vt:lpstr>
      <vt:lpstr>幻灯片 5</vt:lpstr>
      <vt:lpstr>幻灯片 6</vt:lpstr>
      <vt:lpstr>幻灯片 7</vt:lpstr>
      <vt:lpstr>地坛放弃了这些获得了安静，那我们人呢，我们的人生会是什么状态？</vt:lpstr>
      <vt:lpstr>幻灯片 9</vt:lpstr>
      <vt:lpstr>幻灯片 10</vt:lpstr>
      <vt:lpstr>幻灯片 11</vt:lpstr>
      <vt:lpstr>幻灯片 12</vt:lpstr>
      <vt:lpstr>幻灯片 13</vt:lpstr>
      <vt:lpstr>你有没有“零度”的经历？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23</cp:revision>
  <dcterms:created xsi:type="dcterms:W3CDTF">2019-04-10T04:22:31Z</dcterms:created>
  <dcterms:modified xsi:type="dcterms:W3CDTF">2019-04-11T04:24:16Z</dcterms:modified>
</cp:coreProperties>
</file>