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76" r:id="rId12"/>
    <p:sldId id="272" r:id="rId13"/>
    <p:sldId id="271" r:id="rId14"/>
    <p:sldId id="273" r:id="rId15"/>
    <p:sldId id="275" r:id="rId16"/>
    <p:sldId id="274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71B4E-3AB7-4E24-9C71-92EFABAC970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2019-4-01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D:\&#25105;&#30340;&#25991;&#26723;\&#20844;&#24320;&#35838;&#35762;&#35838;&#19987;&#29992;&#25991;&#20214;&#22841;\&#22830;&#37329;&#20848;&#27901;-&#36935;&#35265;&#20320;&#26159;&#25105;&#30340;&#32536;.wma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央金兰泽-遇见你是我的缘.wma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3" cstate="print">
            <a:lum bright="-100000"/>
          </a:blip>
          <a:srcRect/>
          <a:stretch>
            <a:fillRect/>
          </a:stretch>
        </p:blipFill>
        <p:spPr bwMode="auto">
          <a:xfrm>
            <a:off x="2987675" y="5876925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-681038" y="-742950"/>
            <a:ext cx="9571038" cy="7626350"/>
            <a:chOff x="0" y="0"/>
            <a:chExt cx="6032" cy="4808"/>
          </a:xfrm>
        </p:grpSpPr>
        <p:pic>
          <p:nvPicPr>
            <p:cNvPr id="39940" name="Picture 4" descr="d606514cf9e8fedad52afc6d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0419742">
              <a:off x="0" y="0"/>
              <a:ext cx="6032" cy="48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41" name="Text Box 5"/>
            <p:cNvSpPr txBox="1">
              <a:spLocks noChangeArrowheads="1"/>
            </p:cNvSpPr>
            <p:nvPr/>
          </p:nvSpPr>
          <p:spPr bwMode="auto">
            <a:xfrm>
              <a:off x="3862" y="1184"/>
              <a:ext cx="538" cy="23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4400" b="1">
                  <a:solidFill>
                    <a:srgbClr val="FF0000"/>
                  </a:solidFill>
                </a:rPr>
                <a:t>化学能与电能</a:t>
              </a:r>
            </a:p>
          </p:txBody>
        </p:sp>
        <p:pic>
          <p:nvPicPr>
            <p:cNvPr id="39942" name="Picture 6" descr="1236_385778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 rot="373069">
              <a:off x="1866" y="1435"/>
              <a:ext cx="1045" cy="1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9943" name="Text Box 7"/>
            <p:cNvSpPr txBox="1">
              <a:spLocks noChangeArrowheads="1"/>
            </p:cNvSpPr>
            <p:nvPr/>
          </p:nvSpPr>
          <p:spPr bwMode="auto">
            <a:xfrm>
              <a:off x="3434" y="1782"/>
              <a:ext cx="308" cy="12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eaVert">
              <a:spAutoFit/>
            </a:bodyPr>
            <a:lstStyle/>
            <a:p>
              <a:pPr>
                <a:spcBef>
                  <a:spcPct val="50000"/>
                </a:spcBef>
              </a:pPr>
              <a:endParaRPr lang="zh-CN" altLang="en-US" b="1">
                <a:solidFill>
                  <a:srgbClr val="FF0000"/>
                </a:solidFill>
                <a:latin typeface="黑体" pitchFamily="2" charset="-122"/>
                <a:ea typeface="黑体" pitchFamily="2" charset="-122"/>
              </a:endParaRPr>
            </a:p>
          </p:txBody>
        </p:sp>
      </p:grp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9612313" y="333375"/>
            <a:ext cx="7200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000" b="1">
                <a:solidFill>
                  <a:srgbClr val="FF0000"/>
                </a:solidFill>
              </a:rPr>
              <a:t>努力就会进步    勤奋定会提高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0.38212 0.00139 L -2.15399 0.00139 " pathEditMode="relative" rAng="0" ptsTypes="AA">
                                      <p:cBhvr>
                                        <p:cTn id="6" dur="20000" fill="hold"/>
                                        <p:tgtEl>
                                          <p:spTgt spid="399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883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" dur="202709" fill="hold"/>
                                        <p:tgtEl>
                                          <p:spTgt spid="399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9" repeatCount="indefinite" fill="hold" display="0" nodeType="clickEffect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938"/>
                </p:tgtEl>
              </p:cMediaNode>
            </p:audio>
          </p:childTnLst>
        </p:cTn>
      </p:par>
    </p:tnLst>
    <p:bldLst>
      <p:bldP spid="39944" grpId="0" build="allAtOnce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549275"/>
            <a:ext cx="87487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3600" b="1">
                <a:latin typeface="Times New Roman" pitchFamily="18" charset="0"/>
              </a:rPr>
              <a:t>（</a:t>
            </a:r>
            <a:r>
              <a:rPr lang="en-US" altLang="zh-CN" sz="3600" b="1">
                <a:latin typeface="Times New Roman" pitchFamily="18" charset="0"/>
              </a:rPr>
              <a:t>3</a:t>
            </a:r>
            <a:r>
              <a:rPr lang="zh-CN" altLang="en-US" sz="3600" b="1">
                <a:latin typeface="Times New Roman" pitchFamily="18" charset="0"/>
              </a:rPr>
              <a:t>）原电池组成条件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0" y="1341438"/>
            <a:ext cx="91440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</a:rPr>
              <a:t> </a:t>
            </a:r>
            <a:r>
              <a:rPr lang="en-US" altLang="zh-CN" sz="3200" b="1" dirty="0">
                <a:latin typeface="Times New Roman" pitchFamily="18" charset="0"/>
              </a:rPr>
              <a:t>① </a:t>
            </a:r>
            <a:r>
              <a:rPr lang="zh-CN" altLang="en-US" sz="3200" b="1" dirty="0">
                <a:latin typeface="Times New Roman" pitchFamily="18" charset="0"/>
              </a:rPr>
              <a:t>两种活泼性不同的金属作电极</a:t>
            </a: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</a:rPr>
              <a:t>      </a:t>
            </a:r>
            <a:r>
              <a:rPr lang="zh-CN" altLang="en-US" sz="2800" b="1" dirty="0">
                <a:latin typeface="Times New Roman" pitchFamily="18" charset="0"/>
              </a:rPr>
              <a:t>（</a:t>
            </a:r>
            <a:r>
              <a:rPr lang="zh-CN" altLang="en-US" sz="2800" b="1" dirty="0">
                <a:solidFill>
                  <a:schemeClr val="tx2"/>
                </a:solidFill>
                <a:latin typeface="Times New Roman" pitchFamily="18" charset="0"/>
              </a:rPr>
              <a:t>或其</a:t>
            </a:r>
            <a:r>
              <a:rPr lang="zh-CN" altLang="en-US" sz="3200" b="1" dirty="0">
                <a:solidFill>
                  <a:schemeClr val="tx2"/>
                </a:solidFill>
                <a:latin typeface="Times New Roman" pitchFamily="18" charset="0"/>
              </a:rPr>
              <a:t>中一种为能导电 的非金属，如“碳棒”）</a:t>
            </a:r>
          </a:p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Times New Roman" pitchFamily="18" charset="0"/>
              </a:rPr>
              <a:t>其中较活泼金属为负极。</a:t>
            </a:r>
          </a:p>
          <a:p>
            <a:pPr algn="ctr">
              <a:spcBef>
                <a:spcPct val="20000"/>
              </a:spcBef>
            </a:pPr>
            <a:r>
              <a:rPr lang="zh-CN" altLang="en-US" sz="3200" b="1" dirty="0">
                <a:solidFill>
                  <a:srgbClr val="0000FF"/>
                </a:solidFill>
                <a:latin typeface="Times New Roman" pitchFamily="18" charset="0"/>
              </a:rPr>
              <a:t>较不活泼金属（或非 金 属）为正极</a:t>
            </a: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</a:rPr>
              <a:t> </a:t>
            </a:r>
            <a:r>
              <a:rPr lang="en-US" altLang="zh-CN" sz="3200" b="1" dirty="0">
                <a:latin typeface="Times New Roman" pitchFamily="18" charset="0"/>
              </a:rPr>
              <a:t>② </a:t>
            </a:r>
            <a:r>
              <a:rPr lang="zh-CN" altLang="en-US" sz="3200" b="1" dirty="0">
                <a:latin typeface="Times New Roman" pitchFamily="18" charset="0"/>
              </a:rPr>
              <a:t>电解质溶液</a:t>
            </a: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</a:rPr>
              <a:t> </a:t>
            </a:r>
            <a:r>
              <a:rPr lang="en-US" altLang="zh-CN" sz="3200" b="1" dirty="0">
                <a:latin typeface="Times New Roman" pitchFamily="18" charset="0"/>
              </a:rPr>
              <a:t>③ </a:t>
            </a:r>
            <a:r>
              <a:rPr lang="zh-CN" altLang="en-US" sz="3200" b="1" dirty="0">
                <a:latin typeface="Times New Roman" pitchFamily="18" charset="0"/>
              </a:rPr>
              <a:t>形成闭合回路</a:t>
            </a:r>
          </a:p>
          <a:p>
            <a:pPr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</a:rPr>
              <a:t> </a:t>
            </a:r>
            <a:r>
              <a:rPr lang="en-US" altLang="zh-CN" sz="3200" b="1" dirty="0">
                <a:latin typeface="Times New Roman" pitchFamily="18" charset="0"/>
              </a:rPr>
              <a:t>④ </a:t>
            </a:r>
            <a:r>
              <a:rPr lang="zh-CN" altLang="en-US" sz="3200" b="1" dirty="0">
                <a:latin typeface="Times New Roman" pitchFamily="18" charset="0"/>
              </a:rPr>
              <a:t>能自发地发生</a:t>
            </a:r>
            <a:r>
              <a:rPr lang="zh-CN" altLang="en-US" sz="3200" b="1" dirty="0">
                <a:solidFill>
                  <a:srgbClr val="0000FF"/>
                </a:solidFill>
                <a:latin typeface="Times New Roman" pitchFamily="18" charset="0"/>
              </a:rPr>
              <a:t>氧化还原反应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1835150" y="5805488"/>
            <a:ext cx="6121226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4400" b="1" dirty="0">
                <a:solidFill>
                  <a:srgbClr val="FF3300"/>
                </a:solidFill>
              </a:rPr>
              <a:t>两</a:t>
            </a:r>
            <a:r>
              <a:rPr lang="zh-CN" altLang="en-US" sz="4800" b="1" dirty="0">
                <a:solidFill>
                  <a:srgbClr val="FF3300"/>
                </a:solidFill>
              </a:rPr>
              <a:t>极</a:t>
            </a:r>
            <a:r>
              <a:rPr lang="zh-CN" altLang="en-US" sz="4400" b="1" dirty="0">
                <a:solidFill>
                  <a:srgbClr val="FF3300"/>
                </a:solidFill>
              </a:rPr>
              <a:t>一液</a:t>
            </a:r>
            <a:r>
              <a:rPr lang="zh-CN" altLang="en-US" sz="4400" b="1" dirty="0" smtClean="0">
                <a:solidFill>
                  <a:srgbClr val="FF3300"/>
                </a:solidFill>
              </a:rPr>
              <a:t>一</a:t>
            </a:r>
            <a:r>
              <a:rPr lang="zh-CN" altLang="en-US" sz="4800" b="1" dirty="0" smtClean="0">
                <a:solidFill>
                  <a:srgbClr val="800000"/>
                </a:solidFill>
              </a:rPr>
              <a:t>回路</a:t>
            </a:r>
            <a:r>
              <a:rPr lang="zh-CN" altLang="en-US" sz="4400" b="1" dirty="0" smtClean="0">
                <a:solidFill>
                  <a:srgbClr val="FF3300"/>
                </a:solidFill>
              </a:rPr>
              <a:t>一</a:t>
            </a:r>
            <a:r>
              <a:rPr lang="zh-CN" altLang="en-US" sz="4400" b="1" dirty="0">
                <a:solidFill>
                  <a:srgbClr val="FF3300"/>
                </a:solidFill>
              </a:rPr>
              <a:t>反应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1340768"/>
            <a:ext cx="86725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400" b="1" dirty="0" smtClean="0"/>
              <a:t>思考：如何判断原电池的正负极？</a:t>
            </a:r>
            <a:endParaRPr lang="zh-CN" alt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51521" y="2996952"/>
            <a:ext cx="813690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/>
              <a:t>电极材料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电子的得失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反应的类型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电子流动（或电流）</a:t>
            </a:r>
            <a:r>
              <a:rPr lang="zh-CN" altLang="en-US" sz="4000" b="1" smtClean="0"/>
              <a:t>的方向</a:t>
            </a:r>
            <a:endParaRPr lang="en-US" altLang="zh-CN" sz="4000" b="1" dirty="0" smtClean="0"/>
          </a:p>
          <a:p>
            <a:r>
              <a:rPr lang="zh-CN" altLang="en-US" sz="4000" b="1" dirty="0" smtClean="0"/>
              <a:t>反应的现象</a:t>
            </a:r>
            <a:endParaRPr lang="zh-CN" alt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260350"/>
            <a:chOff x="0" y="1117"/>
            <a:chExt cx="5553" cy="13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17"/>
              <a:ext cx="2809" cy="136"/>
              <a:chOff x="431" y="346"/>
              <a:chExt cx="5805" cy="227"/>
            </a:xfrm>
          </p:grpSpPr>
          <p:pic>
            <p:nvPicPr>
              <p:cNvPr id="23572" name="Picture 4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73" name="Picture 5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74" name="Picture 6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744" y="1117"/>
              <a:ext cx="2809" cy="136"/>
              <a:chOff x="431" y="346"/>
              <a:chExt cx="5805" cy="227"/>
            </a:xfrm>
          </p:grpSpPr>
          <p:pic>
            <p:nvPicPr>
              <p:cNvPr id="23569" name="Picture 8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70" name="Picture 9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71" name="Picture 10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0" y="6597650"/>
            <a:ext cx="9144000" cy="260350"/>
            <a:chOff x="0" y="1117"/>
            <a:chExt cx="5553" cy="136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0" y="1117"/>
              <a:ext cx="2809" cy="136"/>
              <a:chOff x="431" y="346"/>
              <a:chExt cx="5805" cy="227"/>
            </a:xfrm>
          </p:grpSpPr>
          <p:pic>
            <p:nvPicPr>
              <p:cNvPr id="23564" name="Picture 13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65" name="Picture 14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66" name="Picture 15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2744" y="1117"/>
              <a:ext cx="2809" cy="136"/>
              <a:chOff x="431" y="346"/>
              <a:chExt cx="5805" cy="227"/>
            </a:xfrm>
          </p:grpSpPr>
          <p:pic>
            <p:nvPicPr>
              <p:cNvPr id="23561" name="Picture 17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62" name="Picture 18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3563" name="Picture 19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88085" name="Text Box 21"/>
          <p:cNvSpPr txBox="1">
            <a:spLocks noChangeArrowheads="1"/>
          </p:cNvSpPr>
          <p:nvPr/>
        </p:nvSpPr>
        <p:spPr bwMode="auto">
          <a:xfrm>
            <a:off x="179388" y="1412875"/>
            <a:ext cx="8713787" cy="49657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3.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把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d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四块金属片浸入稀硫酸中，用导线两两相连组成原电池。若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相连时，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为负极；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d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相连时，电流由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d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到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；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a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相连时，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c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极上产生大量气泡，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、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d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相连时，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b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上有大量气泡产生，则四种金属的活动性顺序由强到弱的为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(   )</a:t>
            </a:r>
          </a:p>
          <a:p>
            <a:endParaRPr lang="en-US" altLang="zh-CN" sz="320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 A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a &gt; b &gt; c &gt; d     B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a &gt; c &gt; d &gt; b    </a:t>
            </a:r>
          </a:p>
          <a:p>
            <a:endParaRPr lang="en-US" altLang="zh-CN" sz="3200">
              <a:latin typeface="华文新魏" pitchFamily="2" charset="-122"/>
              <a:ea typeface="华文新魏" pitchFamily="2" charset="-122"/>
            </a:endParaRPr>
          </a:p>
          <a:p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 C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c &gt; a &gt; b &gt; d     D</a:t>
            </a:r>
            <a:r>
              <a:rPr lang="zh-CN" altLang="en-US" sz="3200">
                <a:latin typeface="华文新魏" pitchFamily="2" charset="-122"/>
                <a:ea typeface="华文新魏" pitchFamily="2" charset="-122"/>
              </a:rPr>
              <a:t>．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b &gt; d &gt; c &gt; a </a:t>
            </a:r>
          </a:p>
        </p:txBody>
      </p:sp>
      <p:sp>
        <p:nvSpPr>
          <p:cNvPr id="88086" name="Text Box 22"/>
          <p:cNvSpPr txBox="1">
            <a:spLocks noChangeArrowheads="1"/>
          </p:cNvSpPr>
          <p:nvPr/>
        </p:nvSpPr>
        <p:spPr bwMode="auto">
          <a:xfrm>
            <a:off x="1908175" y="3860800"/>
            <a:ext cx="11303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altLang="zh-CN" sz="32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</a:p>
        </p:txBody>
      </p:sp>
      <p:sp>
        <p:nvSpPr>
          <p:cNvPr id="88088" name="plant">
            <a:hlinkClick r:id="" action="ppaction://noaction"/>
          </p:cNvPr>
          <p:cNvSpPr>
            <a:spLocks noEditPoints="1" noChangeArrowheads="1"/>
          </p:cNvSpPr>
          <p:nvPr/>
        </p:nvSpPr>
        <p:spPr bwMode="auto">
          <a:xfrm>
            <a:off x="8208963" y="6281738"/>
            <a:ext cx="935037" cy="576262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CC00">
              <a:alpha val="3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85" grpId="0"/>
      <p:bldP spid="8808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flipV="1">
            <a:off x="8008938" y="584200"/>
            <a:ext cx="0" cy="0"/>
            <a:chOff x="0" y="1117"/>
            <a:chExt cx="5553" cy="136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0" y="1117"/>
              <a:ext cx="2809" cy="136"/>
              <a:chOff x="431" y="346"/>
              <a:chExt cx="5805" cy="227"/>
            </a:xfrm>
          </p:grpSpPr>
          <p:pic>
            <p:nvPicPr>
              <p:cNvPr id="22599" name="Picture 4" descr="9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600" name="Picture 5" descr="9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601" name="Picture 6" descr="92"/>
              <p:cNvPicPr>
                <a:picLocks noChangeAspect="1" noChangeArrowheads="1"/>
              </p:cNvPicPr>
              <p:nvPr/>
            </p:nvPicPr>
            <p:blipFill>
              <a:blip r:embed="rId2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744" y="1117"/>
              <a:ext cx="2809" cy="136"/>
              <a:chOff x="431" y="346"/>
              <a:chExt cx="5805" cy="227"/>
            </a:xfrm>
          </p:grpSpPr>
          <p:pic>
            <p:nvPicPr>
              <p:cNvPr id="22596" name="Picture 8" descr="9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97" name="Picture 9" descr="9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98" name="Picture 10" descr="92"/>
              <p:cNvPicPr>
                <a:picLocks noChangeAspect="1" noChangeArrowheads="1"/>
              </p:cNvPicPr>
              <p:nvPr/>
            </p:nvPicPr>
            <p:blipFill>
              <a:blip r:embed="rId2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5" name="Group 11"/>
          <p:cNvGrpSpPr>
            <a:grpSpLocks/>
          </p:cNvGrpSpPr>
          <p:nvPr/>
        </p:nvGrpSpPr>
        <p:grpSpPr bwMode="auto">
          <a:xfrm flipV="1">
            <a:off x="7083425" y="6650038"/>
            <a:ext cx="2060575" cy="206375"/>
            <a:chOff x="0" y="1117"/>
            <a:chExt cx="5553" cy="136"/>
          </a:xfrm>
        </p:grpSpPr>
        <p:grpSp>
          <p:nvGrpSpPr>
            <p:cNvPr id="6" name="Group 12"/>
            <p:cNvGrpSpPr>
              <a:grpSpLocks/>
            </p:cNvGrpSpPr>
            <p:nvPr/>
          </p:nvGrpSpPr>
          <p:grpSpPr bwMode="auto">
            <a:xfrm>
              <a:off x="0" y="1117"/>
              <a:ext cx="2809" cy="136"/>
              <a:chOff x="431" y="346"/>
              <a:chExt cx="5805" cy="227"/>
            </a:xfrm>
          </p:grpSpPr>
          <p:pic>
            <p:nvPicPr>
              <p:cNvPr id="22591" name="Picture 13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92" name="Picture 14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93" name="Picture 15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2744" y="1117"/>
              <a:ext cx="2809" cy="136"/>
              <a:chOff x="431" y="346"/>
              <a:chExt cx="5805" cy="227"/>
            </a:xfrm>
          </p:grpSpPr>
          <p:pic>
            <p:nvPicPr>
              <p:cNvPr id="22588" name="Picture 17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89" name="Picture 18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90" name="Picture 19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179388" y="1412875"/>
            <a:ext cx="8677275" cy="11604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kumimoji="1" lang="en-US" altLang="zh-CN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2.</a:t>
            </a:r>
            <a:r>
              <a:rPr kumimoji="1" lang="zh-CN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一个电池反应的离子方程式是 </a:t>
            </a:r>
            <a:r>
              <a:rPr kumimoji="1" lang="en-US" altLang="zh-CN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Zn+Cu</a:t>
            </a:r>
            <a:r>
              <a:rPr kumimoji="1" lang="en-US" altLang="zh-CN" sz="2800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2+</a:t>
            </a:r>
            <a:r>
              <a:rPr kumimoji="1" lang="en-US" altLang="zh-CN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=Zn</a:t>
            </a:r>
            <a:r>
              <a:rPr kumimoji="1" lang="en-US" altLang="zh-CN" sz="2800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2+</a:t>
            </a:r>
            <a:r>
              <a:rPr kumimoji="1" lang="en-US" altLang="zh-CN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 +Cu,</a:t>
            </a:r>
          </a:p>
          <a:p>
            <a:pPr algn="just">
              <a:spcBef>
                <a:spcPct val="50000"/>
              </a:spcBef>
              <a:defRPr/>
            </a:pPr>
            <a:r>
              <a:rPr kumimoji="1" lang="en-US" altLang="zh-CN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   </a:t>
            </a:r>
            <a:r>
              <a:rPr kumimoji="1" lang="zh-CN" altLang="en-US" sz="28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该反应的的原电池正确组合是</a:t>
            </a:r>
            <a:r>
              <a:rPr lang="en-US" altLang="zh-CN" sz="1800">
                <a:latin typeface="华文新魏" pitchFamily="2" charset="-122"/>
                <a:ea typeface="华文新魏" pitchFamily="2" charset="-122"/>
              </a:rPr>
              <a:t>( </a:t>
            </a:r>
            <a:r>
              <a:rPr lang="zh-CN" altLang="en-US" sz="1800">
                <a:latin typeface="华文新魏" pitchFamily="2" charset="-122"/>
                <a:ea typeface="华文新魏" pitchFamily="2" charset="-122"/>
              </a:rPr>
              <a:t>　　  </a:t>
            </a:r>
            <a:r>
              <a:rPr lang="en-US" altLang="zh-CN" sz="1800">
                <a:latin typeface="华文新魏" pitchFamily="2" charset="-122"/>
                <a:ea typeface="华文新魏" pitchFamily="2" charset="-122"/>
              </a:rPr>
              <a:t>)</a:t>
            </a:r>
          </a:p>
        </p:txBody>
      </p:sp>
      <p:sp>
        <p:nvSpPr>
          <p:cNvPr id="87062" name="Text Box 22"/>
          <p:cNvSpPr txBox="1">
            <a:spLocks noChangeArrowheads="1"/>
          </p:cNvSpPr>
          <p:nvPr/>
        </p:nvSpPr>
        <p:spPr bwMode="auto">
          <a:xfrm>
            <a:off x="5148263" y="2060575"/>
            <a:ext cx="914400" cy="57943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en-US" altLang="zh-CN" sz="3200">
                <a:solidFill>
                  <a:srgbClr val="A5002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华文新魏" pitchFamily="2" charset="-122"/>
                <a:ea typeface="华文新魏" pitchFamily="2" charset="-122"/>
              </a:rPr>
              <a:t>C</a:t>
            </a:r>
          </a:p>
        </p:txBody>
      </p:sp>
      <p:sp>
        <p:nvSpPr>
          <p:cNvPr id="87064" name="plant">
            <a:hlinkClick r:id="" action="ppaction://noaction"/>
          </p:cNvPr>
          <p:cNvSpPr>
            <a:spLocks noEditPoints="1" noChangeArrowheads="1"/>
          </p:cNvSpPr>
          <p:nvPr/>
        </p:nvSpPr>
        <p:spPr bwMode="auto">
          <a:xfrm>
            <a:off x="8208963" y="6281738"/>
            <a:ext cx="935037" cy="576262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CC00">
              <a:alpha val="3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graphicFrame>
        <p:nvGraphicFramePr>
          <p:cNvPr id="87065" name="Group 25"/>
          <p:cNvGraphicFramePr>
            <a:graphicFrameLocks noGrp="1"/>
          </p:cNvGraphicFramePr>
          <p:nvPr>
            <p:ph idx="1"/>
          </p:nvPr>
        </p:nvGraphicFramePr>
        <p:xfrm>
          <a:off x="684213" y="2852738"/>
          <a:ext cx="7343775" cy="3492500"/>
        </p:xfrm>
        <a:graphic>
          <a:graphicData uri="http://schemas.openxmlformats.org/drawingml/2006/table">
            <a:tbl>
              <a:tblPr/>
              <a:tblGrid>
                <a:gridCol w="2009775"/>
                <a:gridCol w="1517650"/>
                <a:gridCol w="1389062"/>
                <a:gridCol w="1347788"/>
                <a:gridCol w="1079500"/>
              </a:tblGrid>
              <a:tr h="873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新魏" pitchFamily="2" charset="-122"/>
                        <a:ea typeface="华文新魏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A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B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C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D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正极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Zn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Cu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Cu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Fe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负极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Cu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Zn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Zn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Zn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电解质溶液</a:t>
                      </a: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CuCl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2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SO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CuSO</a:t>
                      </a:r>
                      <a:r>
                        <a:rPr kumimoji="0" lang="en-US" altLang="zh-CN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4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华文新魏" pitchFamily="2" charset="-122"/>
                          <a:ea typeface="华文新魏" pitchFamily="2" charset="-122"/>
                        </a:rPr>
                        <a:t>HCl</a:t>
                      </a:r>
                      <a:endParaRPr kumimoji="0" lang="en-US" altLang="zh-CN" sz="2800" b="1" i="0" u="none" strike="noStrike" cap="none" normalizeH="0" baseline="-25000" smtClean="0">
                        <a:ln>
                          <a:noFill/>
                        </a:ln>
                        <a:solidFill>
                          <a:srgbClr val="A50021"/>
                        </a:solidFill>
                        <a:effectLst/>
                        <a:latin typeface="华文新魏" pitchFamily="2" charset="-122"/>
                        <a:ea typeface="华文新魏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8" name="Group 57"/>
          <p:cNvGrpSpPr>
            <a:grpSpLocks/>
          </p:cNvGrpSpPr>
          <p:nvPr/>
        </p:nvGrpSpPr>
        <p:grpSpPr bwMode="auto">
          <a:xfrm>
            <a:off x="0" y="0"/>
            <a:ext cx="9144000" cy="188913"/>
            <a:chOff x="0" y="1117"/>
            <a:chExt cx="5553" cy="136"/>
          </a:xfrm>
        </p:grpSpPr>
        <p:grpSp>
          <p:nvGrpSpPr>
            <p:cNvPr id="9" name="Group 58"/>
            <p:cNvGrpSpPr>
              <a:grpSpLocks/>
            </p:cNvGrpSpPr>
            <p:nvPr/>
          </p:nvGrpSpPr>
          <p:grpSpPr bwMode="auto">
            <a:xfrm>
              <a:off x="0" y="1117"/>
              <a:ext cx="2809" cy="136"/>
              <a:chOff x="431" y="346"/>
              <a:chExt cx="5805" cy="227"/>
            </a:xfrm>
          </p:grpSpPr>
          <p:pic>
            <p:nvPicPr>
              <p:cNvPr id="22583" name="Picture 59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84" name="Picture 60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85" name="Picture 61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0" name="Group 62"/>
            <p:cNvGrpSpPr>
              <a:grpSpLocks/>
            </p:cNvGrpSpPr>
            <p:nvPr/>
          </p:nvGrpSpPr>
          <p:grpSpPr bwMode="auto">
            <a:xfrm>
              <a:off x="2744" y="1117"/>
              <a:ext cx="2809" cy="136"/>
              <a:chOff x="431" y="346"/>
              <a:chExt cx="5805" cy="227"/>
            </a:xfrm>
          </p:grpSpPr>
          <p:pic>
            <p:nvPicPr>
              <p:cNvPr id="22580" name="Picture 63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81" name="Picture 64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82" name="Picture 65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1" name="Group 66"/>
          <p:cNvGrpSpPr>
            <a:grpSpLocks/>
          </p:cNvGrpSpPr>
          <p:nvPr/>
        </p:nvGrpSpPr>
        <p:grpSpPr bwMode="auto">
          <a:xfrm>
            <a:off x="0" y="6669088"/>
            <a:ext cx="9144000" cy="188912"/>
            <a:chOff x="0" y="1117"/>
            <a:chExt cx="5553" cy="136"/>
          </a:xfrm>
        </p:grpSpPr>
        <p:grpSp>
          <p:nvGrpSpPr>
            <p:cNvPr id="12" name="Group 67"/>
            <p:cNvGrpSpPr>
              <a:grpSpLocks/>
            </p:cNvGrpSpPr>
            <p:nvPr/>
          </p:nvGrpSpPr>
          <p:grpSpPr bwMode="auto">
            <a:xfrm>
              <a:off x="0" y="1117"/>
              <a:ext cx="2809" cy="136"/>
              <a:chOff x="431" y="346"/>
              <a:chExt cx="5805" cy="227"/>
            </a:xfrm>
          </p:grpSpPr>
          <p:pic>
            <p:nvPicPr>
              <p:cNvPr id="22575" name="Picture 68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76" name="Picture 69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77" name="Picture 70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3" name="Group 71"/>
            <p:cNvGrpSpPr>
              <a:grpSpLocks/>
            </p:cNvGrpSpPr>
            <p:nvPr/>
          </p:nvGrpSpPr>
          <p:grpSpPr bwMode="auto">
            <a:xfrm>
              <a:off x="2744" y="1117"/>
              <a:ext cx="2809" cy="136"/>
              <a:chOff x="431" y="346"/>
              <a:chExt cx="5805" cy="227"/>
            </a:xfrm>
          </p:grpSpPr>
          <p:pic>
            <p:nvPicPr>
              <p:cNvPr id="22572" name="Picture 72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31" y="391"/>
                <a:ext cx="2586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73" name="Picture 73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 flipV="1">
                <a:off x="4014" y="391"/>
                <a:ext cx="2222" cy="1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2574" name="Picture 74" descr="9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14372" r="42354" b="-24725"/>
              <a:stretch>
                <a:fillRect/>
              </a:stretch>
            </p:blipFill>
            <p:spPr bwMode="auto">
              <a:xfrm flipV="1">
                <a:off x="2971" y="346"/>
                <a:ext cx="1090" cy="2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87115" name="plant">
            <a:hlinkClick r:id="" action="ppaction://noaction"/>
          </p:cNvPr>
          <p:cNvSpPr>
            <a:spLocks noEditPoints="1" noChangeArrowheads="1"/>
          </p:cNvSpPr>
          <p:nvPr/>
        </p:nvSpPr>
        <p:spPr bwMode="auto">
          <a:xfrm>
            <a:off x="8208963" y="6021388"/>
            <a:ext cx="935037" cy="576262"/>
          </a:xfrm>
          <a:custGeom>
            <a:avLst/>
            <a:gdLst>
              <a:gd name="T0" fmla="*/ 0 w 21600"/>
              <a:gd name="T1" fmla="*/ 0 h 21600"/>
              <a:gd name="T2" fmla="*/ 10800 w 21600"/>
              <a:gd name="T3" fmla="*/ 0 h 21600"/>
              <a:gd name="T4" fmla="*/ 21600 w 21600"/>
              <a:gd name="T5" fmla="*/ 0 h 21600"/>
              <a:gd name="T6" fmla="*/ 21600 w 21600"/>
              <a:gd name="T7" fmla="*/ 10800 h 21600"/>
              <a:gd name="T8" fmla="*/ 21600 w 21600"/>
              <a:gd name="T9" fmla="*/ 21600 h 21600"/>
              <a:gd name="T10" fmla="*/ 10800 w 21600"/>
              <a:gd name="T11" fmla="*/ 21600 h 21600"/>
              <a:gd name="T12" fmla="*/ 0 w 21600"/>
              <a:gd name="T13" fmla="*/ 21600 h 21600"/>
              <a:gd name="T14" fmla="*/ 0 w 21600"/>
              <a:gd name="T15" fmla="*/ 10800 h 21600"/>
              <a:gd name="T16" fmla="*/ 7100 w 21600"/>
              <a:gd name="T17" fmla="*/ 10092 h 21600"/>
              <a:gd name="T18" fmla="*/ 14545 w 21600"/>
              <a:gd name="T19" fmla="*/ 1357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9368" y="9002"/>
                </a:moveTo>
                <a:lnTo>
                  <a:pt x="9254" y="8422"/>
                </a:lnTo>
                <a:lnTo>
                  <a:pt x="9139" y="7935"/>
                </a:lnTo>
                <a:lnTo>
                  <a:pt x="8819" y="7355"/>
                </a:lnTo>
                <a:lnTo>
                  <a:pt x="8475" y="6728"/>
                </a:lnTo>
                <a:lnTo>
                  <a:pt x="8040" y="6287"/>
                </a:lnTo>
                <a:lnTo>
                  <a:pt x="7421" y="5707"/>
                </a:lnTo>
                <a:lnTo>
                  <a:pt x="6574" y="5429"/>
                </a:lnTo>
                <a:lnTo>
                  <a:pt x="5452" y="5313"/>
                </a:lnTo>
                <a:lnTo>
                  <a:pt x="4856" y="5220"/>
                </a:lnTo>
                <a:lnTo>
                  <a:pt x="4169" y="5220"/>
                </a:lnTo>
                <a:lnTo>
                  <a:pt x="3665" y="5104"/>
                </a:lnTo>
                <a:lnTo>
                  <a:pt x="3001" y="4872"/>
                </a:lnTo>
                <a:lnTo>
                  <a:pt x="2497" y="4756"/>
                </a:lnTo>
                <a:lnTo>
                  <a:pt x="2062" y="4408"/>
                </a:lnTo>
                <a:lnTo>
                  <a:pt x="1603" y="4083"/>
                </a:lnTo>
                <a:lnTo>
                  <a:pt x="1283" y="3689"/>
                </a:lnTo>
                <a:lnTo>
                  <a:pt x="1283" y="4315"/>
                </a:lnTo>
                <a:lnTo>
                  <a:pt x="1489" y="5104"/>
                </a:lnTo>
                <a:lnTo>
                  <a:pt x="1832" y="6055"/>
                </a:lnTo>
                <a:lnTo>
                  <a:pt x="2382" y="6914"/>
                </a:lnTo>
                <a:lnTo>
                  <a:pt x="2680" y="7471"/>
                </a:lnTo>
                <a:lnTo>
                  <a:pt x="3115" y="7935"/>
                </a:lnTo>
                <a:lnTo>
                  <a:pt x="3573" y="8213"/>
                </a:lnTo>
                <a:lnTo>
                  <a:pt x="4077" y="8654"/>
                </a:lnTo>
                <a:lnTo>
                  <a:pt x="4627" y="9002"/>
                </a:lnTo>
                <a:lnTo>
                  <a:pt x="5245" y="9234"/>
                </a:lnTo>
                <a:lnTo>
                  <a:pt x="6024" y="9443"/>
                </a:lnTo>
                <a:lnTo>
                  <a:pt x="6757" y="9628"/>
                </a:lnTo>
                <a:lnTo>
                  <a:pt x="5177" y="10069"/>
                </a:lnTo>
                <a:lnTo>
                  <a:pt x="3963" y="10649"/>
                </a:lnTo>
                <a:lnTo>
                  <a:pt x="3344" y="11044"/>
                </a:lnTo>
                <a:lnTo>
                  <a:pt x="2886" y="11600"/>
                </a:lnTo>
                <a:lnTo>
                  <a:pt x="2497" y="12041"/>
                </a:lnTo>
                <a:lnTo>
                  <a:pt x="1947" y="12343"/>
                </a:lnTo>
                <a:lnTo>
                  <a:pt x="1168" y="12668"/>
                </a:lnTo>
                <a:lnTo>
                  <a:pt x="0" y="12900"/>
                </a:lnTo>
                <a:lnTo>
                  <a:pt x="435" y="13248"/>
                </a:lnTo>
                <a:lnTo>
                  <a:pt x="779" y="13456"/>
                </a:lnTo>
                <a:lnTo>
                  <a:pt x="1283" y="13642"/>
                </a:lnTo>
                <a:lnTo>
                  <a:pt x="1718" y="13758"/>
                </a:lnTo>
                <a:lnTo>
                  <a:pt x="2680" y="13851"/>
                </a:lnTo>
                <a:lnTo>
                  <a:pt x="3573" y="13758"/>
                </a:lnTo>
                <a:lnTo>
                  <a:pt x="4512" y="13526"/>
                </a:lnTo>
                <a:lnTo>
                  <a:pt x="5360" y="13248"/>
                </a:lnTo>
                <a:lnTo>
                  <a:pt x="6139" y="12900"/>
                </a:lnTo>
                <a:lnTo>
                  <a:pt x="6757" y="12552"/>
                </a:lnTo>
                <a:lnTo>
                  <a:pt x="6459" y="13132"/>
                </a:lnTo>
                <a:lnTo>
                  <a:pt x="6139" y="13642"/>
                </a:lnTo>
                <a:lnTo>
                  <a:pt x="5910" y="14199"/>
                </a:lnTo>
                <a:lnTo>
                  <a:pt x="5681" y="14663"/>
                </a:lnTo>
                <a:lnTo>
                  <a:pt x="5681" y="15150"/>
                </a:lnTo>
                <a:lnTo>
                  <a:pt x="5681" y="15730"/>
                </a:lnTo>
                <a:lnTo>
                  <a:pt x="5681" y="16241"/>
                </a:lnTo>
                <a:lnTo>
                  <a:pt x="5795" y="16913"/>
                </a:lnTo>
                <a:lnTo>
                  <a:pt x="5910" y="17586"/>
                </a:lnTo>
                <a:lnTo>
                  <a:pt x="5910" y="18213"/>
                </a:lnTo>
                <a:lnTo>
                  <a:pt x="5795" y="18885"/>
                </a:lnTo>
                <a:lnTo>
                  <a:pt x="5566" y="19396"/>
                </a:lnTo>
                <a:lnTo>
                  <a:pt x="5245" y="19976"/>
                </a:lnTo>
                <a:lnTo>
                  <a:pt x="4971" y="20370"/>
                </a:lnTo>
                <a:lnTo>
                  <a:pt x="4512" y="20811"/>
                </a:lnTo>
                <a:lnTo>
                  <a:pt x="4077" y="21043"/>
                </a:lnTo>
                <a:lnTo>
                  <a:pt x="5177" y="20927"/>
                </a:lnTo>
                <a:lnTo>
                  <a:pt x="6253" y="20486"/>
                </a:lnTo>
                <a:lnTo>
                  <a:pt x="7421" y="19976"/>
                </a:lnTo>
                <a:lnTo>
                  <a:pt x="8361" y="19187"/>
                </a:lnTo>
                <a:lnTo>
                  <a:pt x="8819" y="18769"/>
                </a:lnTo>
                <a:lnTo>
                  <a:pt x="9139" y="18213"/>
                </a:lnTo>
                <a:lnTo>
                  <a:pt x="9437" y="17772"/>
                </a:lnTo>
                <a:lnTo>
                  <a:pt x="9643" y="17261"/>
                </a:lnTo>
                <a:lnTo>
                  <a:pt x="9872" y="16681"/>
                </a:lnTo>
                <a:lnTo>
                  <a:pt x="9872" y="16171"/>
                </a:lnTo>
                <a:lnTo>
                  <a:pt x="9872" y="15614"/>
                </a:lnTo>
                <a:lnTo>
                  <a:pt x="9758" y="15057"/>
                </a:lnTo>
                <a:lnTo>
                  <a:pt x="10216" y="15498"/>
                </a:lnTo>
                <a:lnTo>
                  <a:pt x="10537" y="16241"/>
                </a:lnTo>
                <a:lnTo>
                  <a:pt x="10834" y="17145"/>
                </a:lnTo>
                <a:lnTo>
                  <a:pt x="11041" y="18213"/>
                </a:lnTo>
                <a:lnTo>
                  <a:pt x="11155" y="19187"/>
                </a:lnTo>
                <a:lnTo>
                  <a:pt x="11155" y="20185"/>
                </a:lnTo>
                <a:lnTo>
                  <a:pt x="11155" y="20579"/>
                </a:lnTo>
                <a:lnTo>
                  <a:pt x="11041" y="21043"/>
                </a:lnTo>
                <a:lnTo>
                  <a:pt x="10926" y="21391"/>
                </a:lnTo>
                <a:lnTo>
                  <a:pt x="10766" y="21600"/>
                </a:lnTo>
                <a:lnTo>
                  <a:pt x="11499" y="21484"/>
                </a:lnTo>
                <a:lnTo>
                  <a:pt x="12323" y="21043"/>
                </a:lnTo>
                <a:lnTo>
                  <a:pt x="13102" y="20370"/>
                </a:lnTo>
                <a:lnTo>
                  <a:pt x="13606" y="19628"/>
                </a:lnTo>
                <a:lnTo>
                  <a:pt x="13950" y="19071"/>
                </a:lnTo>
                <a:lnTo>
                  <a:pt x="14064" y="18677"/>
                </a:lnTo>
                <a:lnTo>
                  <a:pt x="14179" y="18097"/>
                </a:lnTo>
                <a:lnTo>
                  <a:pt x="14293" y="17586"/>
                </a:lnTo>
                <a:lnTo>
                  <a:pt x="14179" y="16913"/>
                </a:lnTo>
                <a:lnTo>
                  <a:pt x="14064" y="16241"/>
                </a:lnTo>
                <a:lnTo>
                  <a:pt x="13835" y="15614"/>
                </a:lnTo>
                <a:lnTo>
                  <a:pt x="13560" y="14872"/>
                </a:lnTo>
                <a:lnTo>
                  <a:pt x="13950" y="14941"/>
                </a:lnTo>
                <a:lnTo>
                  <a:pt x="14408" y="15150"/>
                </a:lnTo>
                <a:lnTo>
                  <a:pt x="14843" y="15266"/>
                </a:lnTo>
                <a:lnTo>
                  <a:pt x="15232" y="15614"/>
                </a:lnTo>
                <a:lnTo>
                  <a:pt x="15576" y="15846"/>
                </a:lnTo>
                <a:lnTo>
                  <a:pt x="15897" y="16171"/>
                </a:lnTo>
                <a:lnTo>
                  <a:pt x="16126" y="16473"/>
                </a:lnTo>
                <a:lnTo>
                  <a:pt x="16240" y="16913"/>
                </a:lnTo>
                <a:lnTo>
                  <a:pt x="16515" y="17261"/>
                </a:lnTo>
                <a:lnTo>
                  <a:pt x="17088" y="17586"/>
                </a:lnTo>
                <a:lnTo>
                  <a:pt x="17798" y="17865"/>
                </a:lnTo>
                <a:lnTo>
                  <a:pt x="18576" y="18097"/>
                </a:lnTo>
                <a:lnTo>
                  <a:pt x="19424" y="18213"/>
                </a:lnTo>
                <a:lnTo>
                  <a:pt x="20317" y="18213"/>
                </a:lnTo>
                <a:lnTo>
                  <a:pt x="21050" y="18213"/>
                </a:lnTo>
                <a:lnTo>
                  <a:pt x="21600" y="17865"/>
                </a:lnTo>
                <a:lnTo>
                  <a:pt x="21165" y="17656"/>
                </a:lnTo>
                <a:lnTo>
                  <a:pt x="20592" y="17470"/>
                </a:lnTo>
                <a:lnTo>
                  <a:pt x="20088" y="17029"/>
                </a:lnTo>
                <a:lnTo>
                  <a:pt x="19653" y="16681"/>
                </a:lnTo>
                <a:lnTo>
                  <a:pt x="19195" y="16241"/>
                </a:lnTo>
                <a:lnTo>
                  <a:pt x="18920" y="15962"/>
                </a:lnTo>
                <a:lnTo>
                  <a:pt x="18576" y="15498"/>
                </a:lnTo>
                <a:lnTo>
                  <a:pt x="18576" y="15057"/>
                </a:lnTo>
                <a:lnTo>
                  <a:pt x="18485" y="14756"/>
                </a:lnTo>
                <a:lnTo>
                  <a:pt x="18256" y="14199"/>
                </a:lnTo>
                <a:lnTo>
                  <a:pt x="17912" y="13526"/>
                </a:lnTo>
                <a:lnTo>
                  <a:pt x="17523" y="13016"/>
                </a:lnTo>
                <a:lnTo>
                  <a:pt x="16973" y="12436"/>
                </a:lnTo>
                <a:lnTo>
                  <a:pt x="16355" y="12041"/>
                </a:lnTo>
                <a:lnTo>
                  <a:pt x="16011" y="11832"/>
                </a:lnTo>
                <a:lnTo>
                  <a:pt x="15690" y="11716"/>
                </a:lnTo>
                <a:lnTo>
                  <a:pt x="15232" y="11716"/>
                </a:lnTo>
                <a:lnTo>
                  <a:pt x="14843" y="11716"/>
                </a:lnTo>
                <a:lnTo>
                  <a:pt x="15461" y="11252"/>
                </a:lnTo>
                <a:lnTo>
                  <a:pt x="16126" y="10858"/>
                </a:lnTo>
                <a:lnTo>
                  <a:pt x="16973" y="10649"/>
                </a:lnTo>
                <a:lnTo>
                  <a:pt x="17798" y="10417"/>
                </a:lnTo>
                <a:lnTo>
                  <a:pt x="18806" y="10301"/>
                </a:lnTo>
                <a:lnTo>
                  <a:pt x="19653" y="10301"/>
                </a:lnTo>
                <a:lnTo>
                  <a:pt x="20478" y="10417"/>
                </a:lnTo>
                <a:lnTo>
                  <a:pt x="21256" y="10533"/>
                </a:lnTo>
                <a:lnTo>
                  <a:pt x="20707" y="9837"/>
                </a:lnTo>
                <a:lnTo>
                  <a:pt x="19859" y="9234"/>
                </a:lnTo>
                <a:lnTo>
                  <a:pt x="18806" y="8538"/>
                </a:lnTo>
                <a:lnTo>
                  <a:pt x="17637" y="8144"/>
                </a:lnTo>
                <a:lnTo>
                  <a:pt x="16973" y="8027"/>
                </a:lnTo>
                <a:lnTo>
                  <a:pt x="16355" y="7935"/>
                </a:lnTo>
                <a:lnTo>
                  <a:pt x="15805" y="7935"/>
                </a:lnTo>
                <a:lnTo>
                  <a:pt x="15118" y="8027"/>
                </a:lnTo>
                <a:lnTo>
                  <a:pt x="14614" y="8144"/>
                </a:lnTo>
                <a:lnTo>
                  <a:pt x="14064" y="8422"/>
                </a:lnTo>
                <a:lnTo>
                  <a:pt x="13606" y="8886"/>
                </a:lnTo>
                <a:lnTo>
                  <a:pt x="13217" y="9327"/>
                </a:lnTo>
                <a:lnTo>
                  <a:pt x="13606" y="8538"/>
                </a:lnTo>
                <a:lnTo>
                  <a:pt x="13950" y="7935"/>
                </a:lnTo>
                <a:lnTo>
                  <a:pt x="14293" y="7123"/>
                </a:lnTo>
                <a:lnTo>
                  <a:pt x="14499" y="6519"/>
                </a:lnTo>
                <a:lnTo>
                  <a:pt x="14614" y="5823"/>
                </a:lnTo>
                <a:lnTo>
                  <a:pt x="14614" y="5220"/>
                </a:lnTo>
                <a:lnTo>
                  <a:pt x="14408" y="4524"/>
                </a:lnTo>
                <a:lnTo>
                  <a:pt x="14064" y="3898"/>
                </a:lnTo>
                <a:lnTo>
                  <a:pt x="13606" y="3225"/>
                </a:lnTo>
                <a:lnTo>
                  <a:pt x="13331" y="2598"/>
                </a:lnTo>
                <a:lnTo>
                  <a:pt x="13102" y="2042"/>
                </a:lnTo>
                <a:lnTo>
                  <a:pt x="12896" y="1485"/>
                </a:lnTo>
                <a:lnTo>
                  <a:pt x="12781" y="1090"/>
                </a:lnTo>
                <a:lnTo>
                  <a:pt x="12667" y="626"/>
                </a:lnTo>
                <a:lnTo>
                  <a:pt x="12667" y="278"/>
                </a:lnTo>
                <a:lnTo>
                  <a:pt x="12667" y="0"/>
                </a:lnTo>
                <a:lnTo>
                  <a:pt x="12163" y="394"/>
                </a:lnTo>
                <a:lnTo>
                  <a:pt x="11728" y="974"/>
                </a:lnTo>
                <a:lnTo>
                  <a:pt x="11155" y="1601"/>
                </a:lnTo>
                <a:lnTo>
                  <a:pt x="10766" y="2390"/>
                </a:lnTo>
                <a:lnTo>
                  <a:pt x="10330" y="3109"/>
                </a:lnTo>
                <a:lnTo>
                  <a:pt x="10101" y="3898"/>
                </a:lnTo>
                <a:lnTo>
                  <a:pt x="9987" y="4524"/>
                </a:lnTo>
                <a:lnTo>
                  <a:pt x="10101" y="5220"/>
                </a:lnTo>
                <a:lnTo>
                  <a:pt x="10216" y="5823"/>
                </a:lnTo>
                <a:lnTo>
                  <a:pt x="10330" y="6403"/>
                </a:lnTo>
                <a:lnTo>
                  <a:pt x="10330" y="6914"/>
                </a:lnTo>
                <a:lnTo>
                  <a:pt x="10216" y="7471"/>
                </a:lnTo>
                <a:lnTo>
                  <a:pt x="10101" y="7935"/>
                </a:lnTo>
                <a:lnTo>
                  <a:pt x="9872" y="8329"/>
                </a:lnTo>
                <a:lnTo>
                  <a:pt x="9643" y="8654"/>
                </a:lnTo>
                <a:lnTo>
                  <a:pt x="9368" y="9002"/>
                </a:lnTo>
                <a:close/>
              </a:path>
            </a:pathLst>
          </a:custGeom>
          <a:solidFill>
            <a:srgbClr val="99CC00">
              <a:alpha val="3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70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7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61" grpId="0"/>
      <p:bldP spid="87062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771775" y="404813"/>
            <a:ext cx="3262313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5400">
                <a:solidFill>
                  <a:srgbClr val="FF0000"/>
                </a:solidFill>
                <a:latin typeface="华文新魏" pitchFamily="2" charset="-122"/>
                <a:ea typeface="华文新魏" pitchFamily="2" charset="-122"/>
              </a:rPr>
              <a:t>思  考  题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323850" y="1233488"/>
            <a:ext cx="74977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4000">
                <a:latin typeface="华文新魏" pitchFamily="2" charset="-122"/>
                <a:ea typeface="华文新魏" pitchFamily="2" charset="-122"/>
              </a:rPr>
              <a:t>请根据反应</a:t>
            </a:r>
            <a:r>
              <a:rPr lang="en-US" altLang="zh-CN" sz="4000">
                <a:latin typeface="华文新魏" pitchFamily="2" charset="-122"/>
                <a:ea typeface="华文新魏" pitchFamily="2" charset="-122"/>
              </a:rPr>
              <a:t>2Fe</a:t>
            </a:r>
            <a:r>
              <a:rPr lang="en-US" altLang="zh-CN" sz="4000" baseline="30000">
                <a:latin typeface="华文新魏" pitchFamily="2" charset="-122"/>
                <a:ea typeface="华文新魏" pitchFamily="2" charset="-122"/>
              </a:rPr>
              <a:t>3+</a:t>
            </a:r>
            <a:r>
              <a:rPr lang="en-US" altLang="zh-CN" sz="4000">
                <a:latin typeface="华文新魏" pitchFamily="2" charset="-122"/>
                <a:ea typeface="华文新魏" pitchFamily="2" charset="-122"/>
              </a:rPr>
              <a:t>+Fe=3Fe</a:t>
            </a:r>
            <a:r>
              <a:rPr lang="en-US" altLang="zh-CN" sz="4000" baseline="30000">
                <a:latin typeface="华文新魏" pitchFamily="2" charset="-122"/>
                <a:ea typeface="华文新魏" pitchFamily="2" charset="-122"/>
              </a:rPr>
              <a:t>2+</a:t>
            </a:r>
            <a:endParaRPr lang="en-US" altLang="zh-CN" sz="4000">
              <a:latin typeface="华文新魏" pitchFamily="2" charset="-122"/>
              <a:ea typeface="华文新魏" pitchFamily="2" charset="-122"/>
            </a:endParaRPr>
          </a:p>
          <a:p>
            <a:r>
              <a:rPr lang="zh-CN" altLang="en-US" sz="4000">
                <a:latin typeface="华文新魏" pitchFamily="2" charset="-122"/>
                <a:ea typeface="华文新魏" pitchFamily="2" charset="-122"/>
              </a:rPr>
              <a:t>设计原电池，你有哪些可行方案</a:t>
            </a:r>
            <a:r>
              <a:rPr lang="en-US" altLang="zh-CN" sz="4000">
                <a:latin typeface="华文新魏" pitchFamily="2" charset="-122"/>
                <a:ea typeface="华文新魏" pitchFamily="2" charset="-122"/>
              </a:rPr>
              <a:t>?</a:t>
            </a:r>
          </a:p>
        </p:txBody>
      </p:sp>
      <p:sp>
        <p:nvSpPr>
          <p:cNvPr id="77828" name="Text Box 4"/>
          <p:cNvSpPr txBox="1">
            <a:spLocks noChangeArrowheads="1"/>
          </p:cNvSpPr>
          <p:nvPr/>
        </p:nvSpPr>
        <p:spPr bwMode="auto">
          <a:xfrm>
            <a:off x="1905000" y="3581400"/>
            <a:ext cx="4319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Fe-Cu         FeCl</a:t>
            </a:r>
            <a:r>
              <a:rPr lang="en-US" altLang="zh-CN" sz="3200" baseline="-25000">
                <a:latin typeface="华文新魏" pitchFamily="2" charset="-122"/>
                <a:ea typeface="华文新魏" pitchFamily="2" charset="-122"/>
              </a:rPr>
              <a:t>3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1905000" y="4419600"/>
            <a:ext cx="4319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Fe-C         Fe(NO</a:t>
            </a:r>
            <a:r>
              <a:rPr lang="en-US" altLang="zh-CN" sz="3200" baseline="-25000">
                <a:latin typeface="华文新魏" pitchFamily="2" charset="-122"/>
                <a:ea typeface="华文新魏" pitchFamily="2" charset="-122"/>
              </a:rPr>
              <a:t>3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)</a:t>
            </a:r>
            <a:r>
              <a:rPr lang="en-US" altLang="zh-CN" sz="3200" baseline="-25000">
                <a:latin typeface="华文新魏" pitchFamily="2" charset="-122"/>
                <a:ea typeface="华文新魏" pitchFamily="2" charset="-122"/>
              </a:rPr>
              <a:t>3</a:t>
            </a:r>
          </a:p>
        </p:txBody>
      </p:sp>
      <p:sp>
        <p:nvSpPr>
          <p:cNvPr id="77830" name="Text Box 6"/>
          <p:cNvSpPr txBox="1">
            <a:spLocks noChangeArrowheads="1"/>
          </p:cNvSpPr>
          <p:nvPr/>
        </p:nvSpPr>
        <p:spPr bwMode="auto">
          <a:xfrm>
            <a:off x="1981200" y="5257800"/>
            <a:ext cx="4319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Fe-Ag         Fe(SO</a:t>
            </a:r>
            <a:r>
              <a:rPr lang="en-US" altLang="zh-CN" sz="3200" baseline="-25000">
                <a:latin typeface="华文新魏" pitchFamily="2" charset="-122"/>
                <a:ea typeface="华文新魏" pitchFamily="2" charset="-122"/>
              </a:rPr>
              <a:t>4</a:t>
            </a:r>
            <a:r>
              <a:rPr lang="en-US" altLang="zh-CN" sz="3200">
                <a:latin typeface="华文新魏" pitchFamily="2" charset="-122"/>
                <a:ea typeface="华文新魏" pitchFamily="2" charset="-122"/>
              </a:rPr>
              <a:t>)</a:t>
            </a:r>
            <a:r>
              <a:rPr lang="en-US" altLang="zh-CN" sz="3200" baseline="-25000">
                <a:latin typeface="华文新魏" pitchFamily="2" charset="-122"/>
                <a:ea typeface="华文新魏" pitchFamily="2" charset="-122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78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7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 build="p"/>
      <p:bldP spid="77829" grpId="0"/>
      <p:bldP spid="778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23850" y="765175"/>
            <a:ext cx="33131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latin typeface="宋体" pitchFamily="2" charset="-122"/>
              </a:rPr>
              <a:t>一、原电池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50825" y="1844675"/>
            <a:ext cx="7848600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（</a:t>
            </a:r>
            <a:r>
              <a:rPr lang="en-US" altLang="zh-CN" sz="3200" b="1"/>
              <a:t>1</a:t>
            </a:r>
            <a:r>
              <a:rPr lang="zh-CN" altLang="en-US" sz="3200" b="1"/>
              <a:t>）</a:t>
            </a:r>
            <a:r>
              <a:rPr lang="zh-CN" altLang="en-US" sz="3200" b="1">
                <a:solidFill>
                  <a:srgbClr val="FF0000"/>
                </a:solidFill>
              </a:rPr>
              <a:t>定义</a:t>
            </a:r>
            <a:r>
              <a:rPr lang="zh-CN" altLang="en-US" sz="3200" b="1"/>
              <a:t>：</a:t>
            </a:r>
            <a:r>
              <a:rPr lang="zh-CN" altLang="en-US" sz="3200" b="1">
                <a:solidFill>
                  <a:srgbClr val="003300"/>
                </a:solidFill>
              </a:rPr>
              <a:t>将</a:t>
            </a:r>
            <a:r>
              <a:rPr lang="zh-CN" altLang="en-US" sz="3600" b="1">
                <a:solidFill>
                  <a:srgbClr val="FF0000"/>
                </a:solidFill>
              </a:rPr>
              <a:t>化学能</a:t>
            </a:r>
            <a:r>
              <a:rPr lang="zh-CN" altLang="en-US" sz="3200" b="1">
                <a:solidFill>
                  <a:srgbClr val="003300"/>
                </a:solidFill>
              </a:rPr>
              <a:t>直接转变成</a:t>
            </a:r>
            <a:r>
              <a:rPr lang="zh-CN" altLang="en-US" sz="3600" b="1">
                <a:solidFill>
                  <a:srgbClr val="FF0000"/>
                </a:solidFill>
              </a:rPr>
              <a:t>电能</a:t>
            </a:r>
            <a:r>
              <a:rPr lang="zh-CN" altLang="en-US" sz="3200" b="1">
                <a:solidFill>
                  <a:srgbClr val="003300"/>
                </a:solidFill>
              </a:rPr>
              <a:t>的装置，称为</a:t>
            </a:r>
            <a:r>
              <a:rPr lang="zh-CN" altLang="en-US" sz="3200" b="1">
                <a:solidFill>
                  <a:srgbClr val="003366"/>
                </a:solidFill>
              </a:rPr>
              <a:t>原电池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348038" y="2492375"/>
            <a:ext cx="1871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（电源）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0" y="3933825"/>
            <a:ext cx="2449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</a:rPr>
              <a:t>     规定</a:t>
            </a:r>
            <a:r>
              <a:rPr lang="zh-CN" altLang="en-US" sz="3200" b="1"/>
              <a:t>：</a:t>
            </a:r>
            <a:endParaRPr lang="zh-CN" altLang="en-US" sz="3200" b="1">
              <a:solidFill>
                <a:srgbClr val="003366"/>
              </a:solidFill>
            </a:endParaRPr>
          </a:p>
        </p:txBody>
      </p:sp>
      <p:sp>
        <p:nvSpPr>
          <p:cNvPr id="11271" name="AutoShape 7"/>
          <p:cNvSpPr>
            <a:spLocks/>
          </p:cNvSpPr>
          <p:nvPr/>
        </p:nvSpPr>
        <p:spPr bwMode="auto">
          <a:xfrm>
            <a:off x="1908175" y="3284538"/>
            <a:ext cx="431800" cy="2520950"/>
          </a:xfrm>
          <a:prstGeom prst="leftBrace">
            <a:avLst>
              <a:gd name="adj1" fmla="val 48652"/>
              <a:gd name="adj2" fmla="val 50000"/>
            </a:avLst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2195513" y="3068638"/>
            <a:ext cx="1223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</a:rPr>
              <a:t>负极：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2268538" y="5084763"/>
            <a:ext cx="12239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</a:rPr>
              <a:t>正极：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2951163" y="3644900"/>
            <a:ext cx="61928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a typeface="黑体" pitchFamily="2" charset="-122"/>
              </a:rPr>
              <a:t>电子流出（或电流流进）的一极</a:t>
            </a: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916238" y="5516563"/>
            <a:ext cx="62277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>
                <a:ea typeface="黑体" pitchFamily="2" charset="-122"/>
              </a:rPr>
              <a:t>电子流进（或电流流出）的一极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utoUpdateAnimBg="0"/>
      <p:bldP spid="11268" grpId="0" autoUpdateAnimBg="0"/>
      <p:bldP spid="11269" grpId="0" autoUpdateAnimBg="0"/>
      <p:bldP spid="11270" grpId="0" autoUpdateAnimBg="0"/>
      <p:bldP spid="11271" grpId="0" animBg="1"/>
      <p:bldP spid="11272" grpId="0" autoUpdateAnimBg="0"/>
      <p:bldP spid="11273" grpId="0" autoUpdateAnimBg="0"/>
      <p:bldP spid="11274" grpId="0" autoUpdateAnimBg="0"/>
      <p:bldP spid="1127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95963" y="5229225"/>
            <a:ext cx="1152525" cy="1095375"/>
            <a:chOff x="975" y="3294"/>
            <a:chExt cx="726" cy="690"/>
          </a:xfrm>
        </p:grpSpPr>
        <p:sp>
          <p:nvSpPr>
            <p:cNvPr id="34819" name="Text Box 3"/>
            <p:cNvSpPr txBox="1">
              <a:spLocks noChangeArrowheads="1"/>
            </p:cNvSpPr>
            <p:nvPr/>
          </p:nvSpPr>
          <p:spPr bwMode="auto">
            <a:xfrm>
              <a:off x="975" y="3696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稀硫酸</a:t>
              </a:r>
            </a:p>
          </p:txBody>
        </p:sp>
        <p:sp>
          <p:nvSpPr>
            <p:cNvPr id="34820" name="Line 4"/>
            <p:cNvSpPr>
              <a:spLocks noChangeShapeType="1"/>
            </p:cNvSpPr>
            <p:nvPr/>
          </p:nvSpPr>
          <p:spPr bwMode="auto">
            <a:xfrm>
              <a:off x="1247" y="3294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5508625" y="1484313"/>
            <a:ext cx="1098550" cy="3313112"/>
            <a:chOff x="737" y="903"/>
            <a:chExt cx="692" cy="1892"/>
          </a:xfrm>
        </p:grpSpPr>
        <p:sp>
          <p:nvSpPr>
            <p:cNvPr id="34822" name="Rectangle 6"/>
            <p:cNvSpPr>
              <a:spLocks noChangeArrowheads="1"/>
            </p:cNvSpPr>
            <p:nvPr/>
          </p:nvSpPr>
          <p:spPr bwMode="auto">
            <a:xfrm>
              <a:off x="1156" y="981"/>
              <a:ext cx="273" cy="1814"/>
            </a:xfrm>
            <a:prstGeom prst="rect">
              <a:avLst/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zh-CN" alt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4823" name="Text Box 7"/>
            <p:cNvSpPr txBox="1">
              <a:spLocks noChangeArrowheads="1"/>
            </p:cNvSpPr>
            <p:nvPr/>
          </p:nvSpPr>
          <p:spPr bwMode="auto">
            <a:xfrm>
              <a:off x="737" y="903"/>
              <a:ext cx="329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CN" sz="2400">
                  <a:latin typeface="Times New Roman" pitchFamily="18" charset="0"/>
                </a:rPr>
                <a:t>Zn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6084888" y="4151313"/>
            <a:ext cx="649287" cy="646112"/>
            <a:chOff x="2153" y="2478"/>
            <a:chExt cx="409" cy="407"/>
          </a:xfrm>
        </p:grpSpPr>
        <p:sp>
          <p:nvSpPr>
            <p:cNvPr id="34825" name="Oval 9"/>
            <p:cNvSpPr>
              <a:spLocks noChangeArrowheads="1"/>
            </p:cNvSpPr>
            <p:nvPr/>
          </p:nvSpPr>
          <p:spPr bwMode="auto">
            <a:xfrm>
              <a:off x="2153" y="2478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26" name="Oval 10"/>
            <p:cNvSpPr>
              <a:spLocks noChangeArrowheads="1"/>
            </p:cNvSpPr>
            <p:nvPr/>
          </p:nvSpPr>
          <p:spPr bwMode="auto">
            <a:xfrm>
              <a:off x="2154" y="270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27" name="Oval 11"/>
            <p:cNvSpPr>
              <a:spLocks noChangeArrowheads="1"/>
            </p:cNvSpPr>
            <p:nvPr/>
          </p:nvSpPr>
          <p:spPr bwMode="auto">
            <a:xfrm>
              <a:off x="2290" y="2795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28" name="Oval 12"/>
            <p:cNvSpPr>
              <a:spLocks noChangeArrowheads="1"/>
            </p:cNvSpPr>
            <p:nvPr/>
          </p:nvSpPr>
          <p:spPr bwMode="auto">
            <a:xfrm>
              <a:off x="2471" y="270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29" name="Oval 13"/>
            <p:cNvSpPr>
              <a:spLocks noChangeArrowheads="1"/>
            </p:cNvSpPr>
            <p:nvPr/>
          </p:nvSpPr>
          <p:spPr bwMode="auto">
            <a:xfrm>
              <a:off x="2426" y="2523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7653338" y="1341438"/>
            <a:ext cx="879475" cy="3455987"/>
            <a:chOff x="2200" y="903"/>
            <a:chExt cx="554" cy="1892"/>
          </a:xfrm>
        </p:grpSpPr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2200" y="1026"/>
              <a:ext cx="272" cy="1769"/>
            </a:xfrm>
            <a:prstGeom prst="rect">
              <a:avLst/>
            </a:prstGeom>
            <a:gradFill rotWithShape="1">
              <a:gsLst>
                <a:gs pos="0">
                  <a:srgbClr val="FF5050">
                    <a:gamma/>
                    <a:shade val="46275"/>
                    <a:invGamma/>
                  </a:srgbClr>
                </a:gs>
                <a:gs pos="50000">
                  <a:srgbClr val="FF5050"/>
                </a:gs>
                <a:gs pos="100000">
                  <a:srgbClr val="FF505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32" name="Text Box 16"/>
            <p:cNvSpPr txBox="1">
              <a:spLocks noChangeArrowheads="1"/>
            </p:cNvSpPr>
            <p:nvPr/>
          </p:nvSpPr>
          <p:spPr bwMode="auto">
            <a:xfrm>
              <a:off x="2414" y="903"/>
              <a:ext cx="34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CN" sz="2400">
                  <a:latin typeface="Times New Roman" pitchFamily="18" charset="0"/>
                </a:rPr>
                <a:t>Cu</a:t>
              </a:r>
            </a:p>
          </p:txBody>
        </p:sp>
      </p:grpSp>
      <p:sp>
        <p:nvSpPr>
          <p:cNvPr id="34833" name="Oval 17"/>
          <p:cNvSpPr>
            <a:spLocks noChangeArrowheads="1"/>
          </p:cNvSpPr>
          <p:nvPr/>
        </p:nvSpPr>
        <p:spPr bwMode="auto">
          <a:xfrm>
            <a:off x="6372225" y="4149725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6" name="Group 18"/>
          <p:cNvGrpSpPr>
            <a:grpSpLocks/>
          </p:cNvGrpSpPr>
          <p:nvPr/>
        </p:nvGrpSpPr>
        <p:grpSpPr bwMode="auto">
          <a:xfrm>
            <a:off x="6227763" y="3716338"/>
            <a:ext cx="360362" cy="358775"/>
            <a:chOff x="2153" y="2478"/>
            <a:chExt cx="227" cy="226"/>
          </a:xfrm>
        </p:grpSpPr>
        <p:sp>
          <p:nvSpPr>
            <p:cNvPr id="34835" name="Oval 19"/>
            <p:cNvSpPr>
              <a:spLocks noChangeArrowheads="1"/>
            </p:cNvSpPr>
            <p:nvPr/>
          </p:nvSpPr>
          <p:spPr bwMode="auto">
            <a:xfrm>
              <a:off x="2153" y="2478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4836" name="Oval 20"/>
            <p:cNvSpPr>
              <a:spLocks noChangeArrowheads="1"/>
            </p:cNvSpPr>
            <p:nvPr/>
          </p:nvSpPr>
          <p:spPr bwMode="auto">
            <a:xfrm>
              <a:off x="2289" y="261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4837" name="Rectangle 21"/>
          <p:cNvSpPr>
            <a:spLocks noChangeArrowheads="1"/>
          </p:cNvSpPr>
          <p:nvPr/>
        </p:nvSpPr>
        <p:spPr bwMode="auto">
          <a:xfrm>
            <a:off x="358775" y="1873250"/>
            <a:ext cx="45005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zh-CN" altLang="en-US" sz="4000" b="1">
                <a:latin typeface="Times New Roman" pitchFamily="18" charset="0"/>
              </a:rPr>
              <a:t>      将一</a:t>
            </a:r>
            <a:r>
              <a:rPr kumimoji="1" lang="en-US" altLang="zh-CN" sz="4000" b="1">
                <a:latin typeface="Times New Roman" pitchFamily="18" charset="0"/>
              </a:rPr>
              <a:t>Zn</a:t>
            </a:r>
            <a:r>
              <a:rPr kumimoji="1" lang="zh-CN" altLang="en-US" sz="4000" b="1">
                <a:latin typeface="Times New Roman" pitchFamily="18" charset="0"/>
              </a:rPr>
              <a:t>片、</a:t>
            </a:r>
            <a:r>
              <a:rPr kumimoji="1" lang="en-US" altLang="zh-CN" sz="4000" b="1">
                <a:latin typeface="Times New Roman" pitchFamily="18" charset="0"/>
              </a:rPr>
              <a:t>Cu</a:t>
            </a:r>
            <a:r>
              <a:rPr kumimoji="1" lang="zh-CN" altLang="en-US" sz="4000" b="1">
                <a:latin typeface="Times New Roman" pitchFamily="18" charset="0"/>
              </a:rPr>
              <a:t>片平行插入稀硫酸中，有什么现象？写出有关反应的离子方程式。</a:t>
            </a:r>
          </a:p>
        </p:txBody>
      </p:sp>
      <p:sp>
        <p:nvSpPr>
          <p:cNvPr id="34838" name="WordArt 22"/>
          <p:cNvSpPr>
            <a:spLocks noChangeArrowheads="1" noChangeShapeType="1" noTextEdit="1"/>
          </p:cNvSpPr>
          <p:nvPr/>
        </p:nvSpPr>
        <p:spPr bwMode="auto">
          <a:xfrm>
            <a:off x="684213" y="549275"/>
            <a:ext cx="24384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4800" kern="10">
                <a:ln w="1270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隶书"/>
                <a:ea typeface="隶书"/>
              </a:rPr>
              <a:t>实验探究</a:t>
            </a:r>
          </a:p>
        </p:txBody>
      </p: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5435600" y="1989138"/>
            <a:ext cx="3240088" cy="3311525"/>
            <a:chOff x="2925" y="1298"/>
            <a:chExt cx="2041" cy="2086"/>
          </a:xfrm>
        </p:grpSpPr>
        <p:grpSp>
          <p:nvGrpSpPr>
            <p:cNvPr id="8" name="Group 24"/>
            <p:cNvGrpSpPr>
              <a:grpSpLocks/>
            </p:cNvGrpSpPr>
            <p:nvPr/>
          </p:nvGrpSpPr>
          <p:grpSpPr bwMode="auto">
            <a:xfrm>
              <a:off x="2925" y="1298"/>
              <a:ext cx="2041" cy="2086"/>
              <a:chOff x="2925" y="1253"/>
              <a:chExt cx="2041" cy="2086"/>
            </a:xfrm>
          </p:grpSpPr>
          <p:sp>
            <p:nvSpPr>
              <p:cNvPr id="34841" name="Line 25"/>
              <p:cNvSpPr>
                <a:spLocks noChangeShapeType="1"/>
              </p:cNvSpPr>
              <p:nvPr/>
            </p:nvSpPr>
            <p:spPr bwMode="auto">
              <a:xfrm>
                <a:off x="3061" y="3339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2" name="Line 26"/>
              <p:cNvSpPr>
                <a:spLocks noChangeShapeType="1"/>
              </p:cNvSpPr>
              <p:nvPr/>
            </p:nvSpPr>
            <p:spPr bwMode="auto">
              <a:xfrm>
                <a:off x="3061" y="1434"/>
                <a:ext cx="0" cy="1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3" name="Line 27"/>
              <p:cNvSpPr>
                <a:spLocks noChangeShapeType="1"/>
              </p:cNvSpPr>
              <p:nvPr/>
            </p:nvSpPr>
            <p:spPr bwMode="auto">
              <a:xfrm>
                <a:off x="4830" y="1434"/>
                <a:ext cx="46" cy="1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4" name="Line 28"/>
              <p:cNvSpPr>
                <a:spLocks noChangeShapeType="1"/>
              </p:cNvSpPr>
              <p:nvPr/>
            </p:nvSpPr>
            <p:spPr bwMode="auto">
              <a:xfrm>
                <a:off x="3016" y="1253"/>
                <a:ext cx="19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5" name="Line 29"/>
              <p:cNvSpPr>
                <a:spLocks noChangeShapeType="1"/>
              </p:cNvSpPr>
              <p:nvPr/>
            </p:nvSpPr>
            <p:spPr bwMode="auto">
              <a:xfrm flipH="1">
                <a:off x="2925" y="1253"/>
                <a:ext cx="91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6" name="Line 30"/>
              <p:cNvSpPr>
                <a:spLocks noChangeShapeType="1"/>
              </p:cNvSpPr>
              <p:nvPr/>
            </p:nvSpPr>
            <p:spPr bwMode="auto">
              <a:xfrm>
                <a:off x="2925" y="1343"/>
                <a:ext cx="136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4847" name="Line 31"/>
              <p:cNvSpPr>
                <a:spLocks noChangeShapeType="1"/>
              </p:cNvSpPr>
              <p:nvPr/>
            </p:nvSpPr>
            <p:spPr bwMode="auto">
              <a:xfrm flipH="1">
                <a:off x="4830" y="1253"/>
                <a:ext cx="91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4848" name="Line 32"/>
            <p:cNvSpPr>
              <a:spLocks noChangeShapeType="1"/>
            </p:cNvSpPr>
            <p:nvPr/>
          </p:nvSpPr>
          <p:spPr bwMode="auto">
            <a:xfrm>
              <a:off x="3107" y="2296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49" name="Line 33"/>
            <p:cNvSpPr>
              <a:spLocks noChangeShapeType="1"/>
            </p:cNvSpPr>
            <p:nvPr/>
          </p:nvSpPr>
          <p:spPr bwMode="auto">
            <a:xfrm>
              <a:off x="3107" y="2704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0" name="Line 34"/>
            <p:cNvSpPr>
              <a:spLocks noChangeShapeType="1"/>
            </p:cNvSpPr>
            <p:nvPr/>
          </p:nvSpPr>
          <p:spPr bwMode="auto">
            <a:xfrm>
              <a:off x="3152" y="2931"/>
              <a:ext cx="1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1" name="Line 35"/>
            <p:cNvSpPr>
              <a:spLocks noChangeShapeType="1"/>
            </p:cNvSpPr>
            <p:nvPr/>
          </p:nvSpPr>
          <p:spPr bwMode="auto">
            <a:xfrm flipV="1">
              <a:off x="3152" y="2523"/>
              <a:ext cx="15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4852" name="Line 36"/>
            <p:cNvSpPr>
              <a:spLocks noChangeShapeType="1"/>
            </p:cNvSpPr>
            <p:nvPr/>
          </p:nvSpPr>
          <p:spPr bwMode="auto">
            <a:xfrm>
              <a:off x="3107" y="3158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64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8.36607E-7 L 0.01198 -0.0993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64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4.62445E-6 L -3.61111E-6 -0.09429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repeatCount="1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4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25699E-6 L 0.00034 -0.07349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48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81 0.05246 L 2.5E-6 -2.78253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3" grpId="0" animBg="1"/>
      <p:bldP spid="3483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643438" y="5661025"/>
            <a:ext cx="2160587" cy="457200"/>
            <a:chOff x="3152" y="3067"/>
            <a:chExt cx="1361" cy="288"/>
          </a:xfrm>
        </p:grpSpPr>
        <p:sp>
          <p:nvSpPr>
            <p:cNvPr id="35843" name="Text Box 3"/>
            <p:cNvSpPr txBox="1">
              <a:spLocks noChangeArrowheads="1"/>
            </p:cNvSpPr>
            <p:nvPr/>
          </p:nvSpPr>
          <p:spPr bwMode="auto">
            <a:xfrm>
              <a:off x="3787" y="3067"/>
              <a:ext cx="7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>
                  <a:latin typeface="Times New Roman" pitchFamily="18" charset="0"/>
                </a:rPr>
                <a:t>稀硫酸</a:t>
              </a:r>
            </a:p>
          </p:txBody>
        </p:sp>
        <p:sp>
          <p:nvSpPr>
            <p:cNvPr id="35844" name="Line 4"/>
            <p:cNvSpPr>
              <a:spLocks noChangeShapeType="1"/>
            </p:cNvSpPr>
            <p:nvPr/>
          </p:nvSpPr>
          <p:spPr bwMode="auto">
            <a:xfrm>
              <a:off x="3152" y="3203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1258888" y="1557338"/>
            <a:ext cx="1098550" cy="4032250"/>
            <a:chOff x="737" y="903"/>
            <a:chExt cx="692" cy="1892"/>
          </a:xfrm>
        </p:grpSpPr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1156" y="981"/>
              <a:ext cx="273" cy="1814"/>
            </a:xfrm>
            <a:prstGeom prst="rect">
              <a:avLst/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zh-CN" alt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5847" name="Text Box 7"/>
            <p:cNvSpPr txBox="1">
              <a:spLocks noChangeArrowheads="1"/>
            </p:cNvSpPr>
            <p:nvPr/>
          </p:nvSpPr>
          <p:spPr bwMode="auto">
            <a:xfrm>
              <a:off x="737" y="903"/>
              <a:ext cx="329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CN" sz="2400">
                  <a:latin typeface="Times New Roman" pitchFamily="18" charset="0"/>
                </a:rPr>
                <a:t>Zn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427538" y="1412875"/>
            <a:ext cx="879475" cy="4176713"/>
            <a:chOff x="2200" y="903"/>
            <a:chExt cx="554" cy="1892"/>
          </a:xfrm>
        </p:grpSpPr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2200" y="1026"/>
              <a:ext cx="272" cy="1769"/>
            </a:xfrm>
            <a:prstGeom prst="rect">
              <a:avLst/>
            </a:prstGeom>
            <a:gradFill rotWithShape="1">
              <a:gsLst>
                <a:gs pos="0">
                  <a:srgbClr val="FF5050">
                    <a:gamma/>
                    <a:shade val="46275"/>
                    <a:invGamma/>
                  </a:srgbClr>
                </a:gs>
                <a:gs pos="50000">
                  <a:srgbClr val="FF5050"/>
                </a:gs>
                <a:gs pos="100000">
                  <a:srgbClr val="FF505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50" name="Text Box 10"/>
            <p:cNvSpPr txBox="1">
              <a:spLocks noChangeArrowheads="1"/>
            </p:cNvSpPr>
            <p:nvPr/>
          </p:nvSpPr>
          <p:spPr bwMode="auto">
            <a:xfrm>
              <a:off x="2414" y="903"/>
              <a:ext cx="340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CN" sz="2400">
                  <a:latin typeface="Times New Roman" pitchFamily="18" charset="0"/>
                </a:rPr>
                <a:t>Cu</a:t>
              </a:r>
            </a:p>
          </p:txBody>
        </p:sp>
      </p:grpSp>
      <p:sp>
        <p:nvSpPr>
          <p:cNvPr id="35851" name="Oval 11"/>
          <p:cNvSpPr>
            <a:spLocks noChangeArrowheads="1"/>
          </p:cNvSpPr>
          <p:nvPr/>
        </p:nvSpPr>
        <p:spPr bwMode="auto">
          <a:xfrm>
            <a:off x="4498975" y="4870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4427538" y="5230813"/>
            <a:ext cx="360362" cy="358775"/>
            <a:chOff x="2153" y="2478"/>
            <a:chExt cx="227" cy="226"/>
          </a:xfrm>
        </p:grpSpPr>
        <p:sp>
          <p:nvSpPr>
            <p:cNvPr id="35853" name="Oval 13"/>
            <p:cNvSpPr>
              <a:spLocks noChangeArrowheads="1"/>
            </p:cNvSpPr>
            <p:nvPr/>
          </p:nvSpPr>
          <p:spPr bwMode="auto">
            <a:xfrm>
              <a:off x="2153" y="2478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54" name="Oval 14"/>
            <p:cNvSpPr>
              <a:spLocks noChangeArrowheads="1"/>
            </p:cNvSpPr>
            <p:nvPr/>
          </p:nvSpPr>
          <p:spPr bwMode="auto">
            <a:xfrm>
              <a:off x="2289" y="261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4283075" y="4799013"/>
            <a:ext cx="649288" cy="646112"/>
            <a:chOff x="2153" y="2478"/>
            <a:chExt cx="409" cy="407"/>
          </a:xfrm>
        </p:grpSpPr>
        <p:sp>
          <p:nvSpPr>
            <p:cNvPr id="35856" name="Oval 16"/>
            <p:cNvSpPr>
              <a:spLocks noChangeArrowheads="1"/>
            </p:cNvSpPr>
            <p:nvPr/>
          </p:nvSpPr>
          <p:spPr bwMode="auto">
            <a:xfrm>
              <a:off x="2153" y="2478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57" name="Oval 17"/>
            <p:cNvSpPr>
              <a:spLocks noChangeArrowheads="1"/>
            </p:cNvSpPr>
            <p:nvPr/>
          </p:nvSpPr>
          <p:spPr bwMode="auto">
            <a:xfrm>
              <a:off x="2154" y="270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58" name="Oval 18"/>
            <p:cNvSpPr>
              <a:spLocks noChangeArrowheads="1"/>
            </p:cNvSpPr>
            <p:nvPr/>
          </p:nvSpPr>
          <p:spPr bwMode="auto">
            <a:xfrm>
              <a:off x="2290" y="2795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59" name="Oval 19"/>
            <p:cNvSpPr>
              <a:spLocks noChangeArrowheads="1"/>
            </p:cNvSpPr>
            <p:nvPr/>
          </p:nvSpPr>
          <p:spPr bwMode="auto">
            <a:xfrm>
              <a:off x="2471" y="270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5860" name="Oval 20"/>
            <p:cNvSpPr>
              <a:spLocks noChangeArrowheads="1"/>
            </p:cNvSpPr>
            <p:nvPr/>
          </p:nvSpPr>
          <p:spPr bwMode="auto">
            <a:xfrm>
              <a:off x="2426" y="2523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5861" name="Oval 21"/>
          <p:cNvSpPr>
            <a:spLocks noChangeArrowheads="1"/>
          </p:cNvSpPr>
          <p:nvPr/>
        </p:nvSpPr>
        <p:spPr bwMode="auto">
          <a:xfrm>
            <a:off x="3132138" y="620713"/>
            <a:ext cx="503237" cy="504825"/>
          </a:xfrm>
          <a:prstGeom prst="ellips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 flipV="1">
            <a:off x="3217863" y="722313"/>
            <a:ext cx="288925" cy="287337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 flipV="1">
            <a:off x="2124075" y="90805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2124075" y="90805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>
            <a:off x="3635375" y="9080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4572000" y="90805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1187450" y="1989138"/>
            <a:ext cx="4321175" cy="4032250"/>
            <a:chOff x="2925" y="1298"/>
            <a:chExt cx="2041" cy="2086"/>
          </a:xfrm>
        </p:grpSpPr>
        <p:grpSp>
          <p:nvGrpSpPr>
            <p:cNvPr id="8" name="Group 28"/>
            <p:cNvGrpSpPr>
              <a:grpSpLocks/>
            </p:cNvGrpSpPr>
            <p:nvPr/>
          </p:nvGrpSpPr>
          <p:grpSpPr bwMode="auto">
            <a:xfrm>
              <a:off x="2925" y="1298"/>
              <a:ext cx="2041" cy="2086"/>
              <a:chOff x="2925" y="1253"/>
              <a:chExt cx="2041" cy="2086"/>
            </a:xfrm>
          </p:grpSpPr>
          <p:sp>
            <p:nvSpPr>
              <p:cNvPr id="35869" name="Line 29"/>
              <p:cNvSpPr>
                <a:spLocks noChangeShapeType="1"/>
              </p:cNvSpPr>
              <p:nvPr/>
            </p:nvSpPr>
            <p:spPr bwMode="auto">
              <a:xfrm>
                <a:off x="3061" y="3339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70" name="Line 30"/>
              <p:cNvSpPr>
                <a:spLocks noChangeShapeType="1"/>
              </p:cNvSpPr>
              <p:nvPr/>
            </p:nvSpPr>
            <p:spPr bwMode="auto">
              <a:xfrm>
                <a:off x="3061" y="1434"/>
                <a:ext cx="0" cy="1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71" name="Line 31"/>
              <p:cNvSpPr>
                <a:spLocks noChangeShapeType="1"/>
              </p:cNvSpPr>
              <p:nvPr/>
            </p:nvSpPr>
            <p:spPr bwMode="auto">
              <a:xfrm>
                <a:off x="4830" y="1434"/>
                <a:ext cx="46" cy="1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72" name="Line 32"/>
              <p:cNvSpPr>
                <a:spLocks noChangeShapeType="1"/>
              </p:cNvSpPr>
              <p:nvPr/>
            </p:nvSpPr>
            <p:spPr bwMode="auto">
              <a:xfrm>
                <a:off x="3016" y="1253"/>
                <a:ext cx="19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73" name="Line 33"/>
              <p:cNvSpPr>
                <a:spLocks noChangeShapeType="1"/>
              </p:cNvSpPr>
              <p:nvPr/>
            </p:nvSpPr>
            <p:spPr bwMode="auto">
              <a:xfrm flipH="1">
                <a:off x="2925" y="1253"/>
                <a:ext cx="91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74" name="Line 34"/>
              <p:cNvSpPr>
                <a:spLocks noChangeShapeType="1"/>
              </p:cNvSpPr>
              <p:nvPr/>
            </p:nvSpPr>
            <p:spPr bwMode="auto">
              <a:xfrm>
                <a:off x="2925" y="1343"/>
                <a:ext cx="136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5875" name="Line 35"/>
              <p:cNvSpPr>
                <a:spLocks noChangeShapeType="1"/>
              </p:cNvSpPr>
              <p:nvPr/>
            </p:nvSpPr>
            <p:spPr bwMode="auto">
              <a:xfrm flipH="1">
                <a:off x="4830" y="1253"/>
                <a:ext cx="91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5876" name="Line 36"/>
            <p:cNvSpPr>
              <a:spLocks noChangeShapeType="1"/>
            </p:cNvSpPr>
            <p:nvPr/>
          </p:nvSpPr>
          <p:spPr bwMode="auto">
            <a:xfrm>
              <a:off x="3107" y="2296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77" name="Line 37"/>
            <p:cNvSpPr>
              <a:spLocks noChangeShapeType="1"/>
            </p:cNvSpPr>
            <p:nvPr/>
          </p:nvSpPr>
          <p:spPr bwMode="auto">
            <a:xfrm>
              <a:off x="3107" y="2704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78" name="Line 38"/>
            <p:cNvSpPr>
              <a:spLocks noChangeShapeType="1"/>
            </p:cNvSpPr>
            <p:nvPr/>
          </p:nvSpPr>
          <p:spPr bwMode="auto">
            <a:xfrm>
              <a:off x="3152" y="2931"/>
              <a:ext cx="1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79" name="Line 39"/>
            <p:cNvSpPr>
              <a:spLocks noChangeShapeType="1"/>
            </p:cNvSpPr>
            <p:nvPr/>
          </p:nvSpPr>
          <p:spPr bwMode="auto">
            <a:xfrm flipV="1">
              <a:off x="3152" y="2523"/>
              <a:ext cx="15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80" name="Line 40"/>
            <p:cNvSpPr>
              <a:spLocks noChangeShapeType="1"/>
            </p:cNvSpPr>
            <p:nvPr/>
          </p:nvSpPr>
          <p:spPr bwMode="auto">
            <a:xfrm>
              <a:off x="3107" y="3158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5881" name="Text Box 41"/>
          <p:cNvSpPr txBox="1">
            <a:spLocks noChangeArrowheads="1"/>
          </p:cNvSpPr>
          <p:nvPr/>
        </p:nvSpPr>
        <p:spPr bwMode="auto">
          <a:xfrm>
            <a:off x="5738813" y="898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5882" name="Text Box 42"/>
          <p:cNvSpPr txBox="1">
            <a:spLocks noChangeArrowheads="1"/>
          </p:cNvSpPr>
          <p:nvPr/>
        </p:nvSpPr>
        <p:spPr bwMode="auto">
          <a:xfrm>
            <a:off x="5940425" y="1125538"/>
            <a:ext cx="12033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4000" b="1">
                <a:latin typeface="Times New Roman" pitchFamily="18" charset="0"/>
              </a:rPr>
              <a:t>现象</a:t>
            </a:r>
          </a:p>
        </p:txBody>
      </p: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5686425" y="3716338"/>
            <a:ext cx="34575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itchFamily="18" charset="0"/>
              </a:rPr>
              <a:t>(3)</a:t>
            </a:r>
            <a:r>
              <a:rPr kumimoji="1" lang="zh-CN" altLang="en-US" sz="2800" b="1">
                <a:latin typeface="Times New Roman" pitchFamily="18" charset="0"/>
              </a:rPr>
              <a:t>电流表指针有偏转</a:t>
            </a:r>
          </a:p>
        </p:txBody>
      </p:sp>
      <p:sp>
        <p:nvSpPr>
          <p:cNvPr id="35884" name="Text Box 44"/>
          <p:cNvSpPr txBox="1">
            <a:spLocks noChangeArrowheads="1"/>
          </p:cNvSpPr>
          <p:nvPr/>
        </p:nvSpPr>
        <p:spPr bwMode="auto">
          <a:xfrm>
            <a:off x="5686425" y="2997200"/>
            <a:ext cx="3457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itchFamily="18" charset="0"/>
              </a:rPr>
              <a:t>(2)</a:t>
            </a:r>
            <a:r>
              <a:rPr kumimoji="1" lang="zh-CN" altLang="en-US" sz="2800" b="1">
                <a:latin typeface="Times New Roman" pitchFamily="18" charset="0"/>
              </a:rPr>
              <a:t>铜片上有气泡产生</a:t>
            </a:r>
          </a:p>
        </p:txBody>
      </p:sp>
      <p:sp>
        <p:nvSpPr>
          <p:cNvPr id="35886" name="AutoShape 46"/>
          <p:cNvSpPr>
            <a:spLocks noChangeArrowheads="1"/>
          </p:cNvSpPr>
          <p:nvPr/>
        </p:nvSpPr>
        <p:spPr bwMode="auto">
          <a:xfrm>
            <a:off x="250825" y="0"/>
            <a:ext cx="2073275" cy="777875"/>
          </a:xfrm>
          <a:prstGeom prst="roundRect">
            <a:avLst>
              <a:gd name="adj" fmla="val 16667"/>
            </a:avLst>
          </a:prstGeom>
          <a:solidFill>
            <a:srgbClr val="00FFFF">
              <a:alpha val="53000"/>
            </a:srgbClr>
          </a:solidFill>
          <a:ln w="9525">
            <a:solidFill>
              <a:srgbClr val="33CCCC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CN" altLang="en-US" sz="4000" b="1">
                <a:solidFill>
                  <a:srgbClr val="000066"/>
                </a:solidFill>
                <a:ea typeface="黑体" pitchFamily="2" charset="-122"/>
              </a:rPr>
              <a:t>实验</a:t>
            </a:r>
            <a:r>
              <a:rPr lang="en-US" altLang="zh-CN" sz="4000" b="1">
                <a:solidFill>
                  <a:srgbClr val="000066"/>
                </a:solidFill>
                <a:ea typeface="黑体" pitchFamily="2" charset="-122"/>
              </a:rPr>
              <a:t>2-4</a:t>
            </a:r>
          </a:p>
        </p:txBody>
      </p:sp>
      <p:sp>
        <p:nvSpPr>
          <p:cNvPr id="35887" name="Text Box 47"/>
          <p:cNvSpPr txBox="1">
            <a:spLocks noChangeArrowheads="1"/>
          </p:cNvSpPr>
          <p:nvPr/>
        </p:nvSpPr>
        <p:spPr bwMode="auto">
          <a:xfrm>
            <a:off x="5580063" y="2349500"/>
            <a:ext cx="2743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2800" b="1">
                <a:latin typeface="Times New Roman" pitchFamily="18" charset="0"/>
              </a:rPr>
              <a:t>(1)</a:t>
            </a:r>
            <a:r>
              <a:rPr kumimoji="1" lang="zh-CN" altLang="en-US" sz="2800" b="1">
                <a:latin typeface="Times New Roman" pitchFamily="18" charset="0"/>
              </a:rPr>
              <a:t>锌片不断溶解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0.04714 L 0.00833 0.010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4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14999E-6 L 1.38889E-6 -0.0942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4688E-6 L 0.00034 -0.073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58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2903E-6 L 0.00781 -0.0524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1" grpId="0" animBg="1"/>
      <p:bldP spid="35862" grpId="0" animBg="1"/>
      <p:bldP spid="35882" grpId="0"/>
      <p:bldP spid="35883" grpId="0"/>
      <p:bldP spid="35884" grpId="0"/>
      <p:bldP spid="358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2318685">
            <a:off x="1763713" y="5805488"/>
            <a:ext cx="2160587" cy="457200"/>
            <a:chOff x="3152" y="3067"/>
            <a:chExt cx="1361" cy="305"/>
          </a:xfrm>
        </p:grpSpPr>
        <p:sp>
          <p:nvSpPr>
            <p:cNvPr id="36867" name="Text Box 3"/>
            <p:cNvSpPr txBox="1">
              <a:spLocks noChangeArrowheads="1"/>
            </p:cNvSpPr>
            <p:nvPr/>
          </p:nvSpPr>
          <p:spPr bwMode="auto">
            <a:xfrm>
              <a:off x="3787" y="3067"/>
              <a:ext cx="726" cy="3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kumimoji="1" lang="zh-CN" altLang="en-US" sz="2400" b="1">
                  <a:latin typeface="Times New Roman" pitchFamily="18" charset="0"/>
                </a:rPr>
                <a:t>稀硫酸</a:t>
              </a:r>
            </a:p>
          </p:txBody>
        </p:sp>
        <p:sp>
          <p:nvSpPr>
            <p:cNvPr id="36868" name="Line 4"/>
            <p:cNvSpPr>
              <a:spLocks noChangeShapeType="1"/>
            </p:cNvSpPr>
            <p:nvPr/>
          </p:nvSpPr>
          <p:spPr bwMode="auto">
            <a:xfrm>
              <a:off x="3152" y="3203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" name="Group 5"/>
          <p:cNvGrpSpPr>
            <a:grpSpLocks/>
          </p:cNvGrpSpPr>
          <p:nvPr/>
        </p:nvGrpSpPr>
        <p:grpSpPr bwMode="auto">
          <a:xfrm>
            <a:off x="322263" y="1557338"/>
            <a:ext cx="1098550" cy="4032250"/>
            <a:chOff x="737" y="903"/>
            <a:chExt cx="692" cy="1892"/>
          </a:xfrm>
        </p:grpSpPr>
        <p:sp>
          <p:nvSpPr>
            <p:cNvPr id="36870" name="Rectangle 6"/>
            <p:cNvSpPr>
              <a:spLocks noChangeArrowheads="1"/>
            </p:cNvSpPr>
            <p:nvPr/>
          </p:nvSpPr>
          <p:spPr bwMode="auto">
            <a:xfrm>
              <a:off x="1156" y="981"/>
              <a:ext cx="273" cy="1814"/>
            </a:xfrm>
            <a:prstGeom prst="rect">
              <a:avLst/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zh-CN" altLang="en-US" sz="2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737" y="903"/>
              <a:ext cx="329" cy="2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CN" sz="2400">
                  <a:latin typeface="Times New Roman" pitchFamily="18" charset="0"/>
                </a:rPr>
                <a:t>Zn</a:t>
              </a:r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490913" y="1412875"/>
            <a:ext cx="879475" cy="4176713"/>
            <a:chOff x="2200" y="903"/>
            <a:chExt cx="554" cy="1892"/>
          </a:xfrm>
        </p:grpSpPr>
        <p:sp>
          <p:nvSpPr>
            <p:cNvPr id="36873" name="Rectangle 9"/>
            <p:cNvSpPr>
              <a:spLocks noChangeArrowheads="1"/>
            </p:cNvSpPr>
            <p:nvPr/>
          </p:nvSpPr>
          <p:spPr bwMode="auto">
            <a:xfrm>
              <a:off x="2200" y="1026"/>
              <a:ext cx="272" cy="1769"/>
            </a:xfrm>
            <a:prstGeom prst="rect">
              <a:avLst/>
            </a:prstGeom>
            <a:gradFill rotWithShape="1">
              <a:gsLst>
                <a:gs pos="0">
                  <a:srgbClr val="FF5050">
                    <a:gamma/>
                    <a:shade val="46275"/>
                    <a:invGamma/>
                  </a:srgbClr>
                </a:gs>
                <a:gs pos="50000">
                  <a:srgbClr val="FF5050"/>
                </a:gs>
                <a:gs pos="100000">
                  <a:srgbClr val="FF5050">
                    <a:gamma/>
                    <a:shade val="46275"/>
                    <a:invGamma/>
                  </a:srgb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74" name="Text Box 10"/>
            <p:cNvSpPr txBox="1">
              <a:spLocks noChangeArrowheads="1"/>
            </p:cNvSpPr>
            <p:nvPr/>
          </p:nvSpPr>
          <p:spPr bwMode="auto">
            <a:xfrm>
              <a:off x="2414" y="903"/>
              <a:ext cx="340" cy="2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kumimoji="1" lang="en-US" altLang="zh-CN" sz="2400">
                  <a:latin typeface="Times New Roman" pitchFamily="18" charset="0"/>
                </a:rPr>
                <a:t>Cu</a:t>
              </a:r>
            </a:p>
          </p:txBody>
        </p:sp>
      </p:grpSp>
      <p:sp>
        <p:nvSpPr>
          <p:cNvPr id="36875" name="Oval 11"/>
          <p:cNvSpPr>
            <a:spLocks noChangeArrowheads="1"/>
          </p:cNvSpPr>
          <p:nvPr/>
        </p:nvSpPr>
        <p:spPr bwMode="auto">
          <a:xfrm>
            <a:off x="3562350" y="4870450"/>
            <a:ext cx="144463" cy="1428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3490913" y="5230813"/>
            <a:ext cx="360362" cy="358775"/>
            <a:chOff x="2153" y="2478"/>
            <a:chExt cx="227" cy="226"/>
          </a:xfrm>
        </p:grpSpPr>
        <p:sp>
          <p:nvSpPr>
            <p:cNvPr id="36877" name="Oval 13"/>
            <p:cNvSpPr>
              <a:spLocks noChangeArrowheads="1"/>
            </p:cNvSpPr>
            <p:nvPr/>
          </p:nvSpPr>
          <p:spPr bwMode="auto">
            <a:xfrm>
              <a:off x="2153" y="2478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78" name="Oval 14"/>
            <p:cNvSpPr>
              <a:spLocks noChangeArrowheads="1"/>
            </p:cNvSpPr>
            <p:nvPr/>
          </p:nvSpPr>
          <p:spPr bwMode="auto">
            <a:xfrm>
              <a:off x="2289" y="261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3346450" y="4799013"/>
            <a:ext cx="649288" cy="646112"/>
            <a:chOff x="2153" y="2478"/>
            <a:chExt cx="409" cy="407"/>
          </a:xfrm>
        </p:grpSpPr>
        <p:sp>
          <p:nvSpPr>
            <p:cNvPr id="36880" name="Oval 16"/>
            <p:cNvSpPr>
              <a:spLocks noChangeArrowheads="1"/>
            </p:cNvSpPr>
            <p:nvPr/>
          </p:nvSpPr>
          <p:spPr bwMode="auto">
            <a:xfrm>
              <a:off x="2153" y="2478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81" name="Oval 17"/>
            <p:cNvSpPr>
              <a:spLocks noChangeArrowheads="1"/>
            </p:cNvSpPr>
            <p:nvPr/>
          </p:nvSpPr>
          <p:spPr bwMode="auto">
            <a:xfrm>
              <a:off x="2154" y="270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82" name="Oval 18"/>
            <p:cNvSpPr>
              <a:spLocks noChangeArrowheads="1"/>
            </p:cNvSpPr>
            <p:nvPr/>
          </p:nvSpPr>
          <p:spPr bwMode="auto">
            <a:xfrm>
              <a:off x="2290" y="2795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83" name="Oval 19"/>
            <p:cNvSpPr>
              <a:spLocks noChangeArrowheads="1"/>
            </p:cNvSpPr>
            <p:nvPr/>
          </p:nvSpPr>
          <p:spPr bwMode="auto">
            <a:xfrm>
              <a:off x="2471" y="2704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36884" name="Oval 20"/>
            <p:cNvSpPr>
              <a:spLocks noChangeArrowheads="1"/>
            </p:cNvSpPr>
            <p:nvPr/>
          </p:nvSpPr>
          <p:spPr bwMode="auto">
            <a:xfrm>
              <a:off x="2426" y="2523"/>
              <a:ext cx="91" cy="9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/>
            </a:p>
          </p:txBody>
        </p:sp>
      </p:grpSp>
      <p:sp>
        <p:nvSpPr>
          <p:cNvPr id="36885" name="Oval 21"/>
          <p:cNvSpPr>
            <a:spLocks noChangeArrowheads="1"/>
          </p:cNvSpPr>
          <p:nvPr/>
        </p:nvSpPr>
        <p:spPr bwMode="auto">
          <a:xfrm>
            <a:off x="2195513" y="620713"/>
            <a:ext cx="503237" cy="504825"/>
          </a:xfrm>
          <a:prstGeom prst="ellipse">
            <a:avLst/>
          </a:prstGeom>
          <a:noFill/>
          <a:ln w="25400" algn="ctr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36886" name="Line 22"/>
          <p:cNvSpPr>
            <a:spLocks noChangeShapeType="1"/>
          </p:cNvSpPr>
          <p:nvPr/>
        </p:nvSpPr>
        <p:spPr bwMode="auto">
          <a:xfrm flipV="1">
            <a:off x="2309813" y="736600"/>
            <a:ext cx="288925" cy="287338"/>
          </a:xfrm>
          <a:prstGeom prst="line">
            <a:avLst/>
          </a:prstGeom>
          <a:noFill/>
          <a:ln w="50800">
            <a:solidFill>
              <a:srgbClr val="00FF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6887" name="Line 23"/>
          <p:cNvSpPr>
            <a:spLocks noChangeShapeType="1"/>
          </p:cNvSpPr>
          <p:nvPr/>
        </p:nvSpPr>
        <p:spPr bwMode="auto">
          <a:xfrm flipV="1">
            <a:off x="1187450" y="90805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6888" name="Line 24"/>
          <p:cNvSpPr>
            <a:spLocks noChangeShapeType="1"/>
          </p:cNvSpPr>
          <p:nvPr/>
        </p:nvSpPr>
        <p:spPr bwMode="auto">
          <a:xfrm>
            <a:off x="1187450" y="908050"/>
            <a:ext cx="1008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6889" name="Line 25"/>
          <p:cNvSpPr>
            <a:spLocks noChangeShapeType="1"/>
          </p:cNvSpPr>
          <p:nvPr/>
        </p:nvSpPr>
        <p:spPr bwMode="auto">
          <a:xfrm>
            <a:off x="2698750" y="908050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6890" name="Line 26"/>
          <p:cNvSpPr>
            <a:spLocks noChangeShapeType="1"/>
          </p:cNvSpPr>
          <p:nvPr/>
        </p:nvSpPr>
        <p:spPr bwMode="auto">
          <a:xfrm>
            <a:off x="3635375" y="908050"/>
            <a:ext cx="0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CN" altLang="en-US"/>
          </a:p>
        </p:txBody>
      </p:sp>
      <p:sp>
        <p:nvSpPr>
          <p:cNvPr id="36891" name="Oval 27"/>
          <p:cNvSpPr>
            <a:spLocks noChangeArrowheads="1"/>
          </p:cNvSpPr>
          <p:nvPr/>
        </p:nvSpPr>
        <p:spPr bwMode="auto">
          <a:xfrm>
            <a:off x="1331913" y="4652963"/>
            <a:ext cx="431800" cy="5048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en-US" altLang="zh-CN">
                <a:latin typeface="Times New Roman" pitchFamily="18" charset="0"/>
              </a:rPr>
              <a:t>Zn</a:t>
            </a:r>
            <a:r>
              <a:rPr kumimoji="1" lang="en-US" altLang="zh-CN" baseline="30000">
                <a:latin typeface="Times New Roman" pitchFamily="18" charset="0"/>
              </a:rPr>
              <a:t>2+</a:t>
            </a:r>
            <a:endParaRPr kumimoji="1" lang="en-US" altLang="zh-CN">
              <a:latin typeface="Times New Roman" pitchFamily="18" charset="0"/>
            </a:endParaRPr>
          </a:p>
        </p:txBody>
      </p:sp>
      <p:grpSp>
        <p:nvGrpSpPr>
          <p:cNvPr id="7" name="Group 28"/>
          <p:cNvGrpSpPr>
            <a:grpSpLocks/>
          </p:cNvGrpSpPr>
          <p:nvPr/>
        </p:nvGrpSpPr>
        <p:grpSpPr bwMode="auto">
          <a:xfrm>
            <a:off x="1114425" y="2493963"/>
            <a:ext cx="217488" cy="863600"/>
            <a:chOff x="1292" y="1389"/>
            <a:chExt cx="137" cy="544"/>
          </a:xfrm>
        </p:grpSpPr>
        <p:sp>
          <p:nvSpPr>
            <p:cNvPr id="36893" name="Oval 29"/>
            <p:cNvSpPr>
              <a:spLocks noChangeArrowheads="1"/>
            </p:cNvSpPr>
            <p:nvPr/>
          </p:nvSpPr>
          <p:spPr bwMode="auto">
            <a:xfrm>
              <a:off x="1292" y="1706"/>
              <a:ext cx="137" cy="227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zh-CN" sz="2400">
                  <a:latin typeface="Times New Roman" pitchFamily="18" charset="0"/>
                </a:rPr>
                <a:t>e</a:t>
              </a:r>
              <a:r>
                <a:rPr kumimoji="1" lang="en-US" altLang="zh-CN" sz="2400" baseline="30000">
                  <a:latin typeface="Times New Roman" pitchFamily="18" charset="0"/>
                </a:rPr>
                <a:t>-</a:t>
              </a:r>
            </a:p>
          </p:txBody>
        </p:sp>
        <p:sp>
          <p:nvSpPr>
            <p:cNvPr id="36894" name="Oval 30"/>
            <p:cNvSpPr>
              <a:spLocks noChangeArrowheads="1"/>
            </p:cNvSpPr>
            <p:nvPr/>
          </p:nvSpPr>
          <p:spPr bwMode="auto">
            <a:xfrm>
              <a:off x="1292" y="1389"/>
              <a:ext cx="137" cy="227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kumimoji="1" lang="en-US" altLang="zh-CN" sz="2400">
                  <a:latin typeface="Times New Roman" pitchFamily="18" charset="0"/>
                </a:rPr>
                <a:t>e</a:t>
              </a:r>
              <a:r>
                <a:rPr kumimoji="1" lang="en-US" altLang="zh-CN" sz="2400" baseline="30000">
                  <a:latin typeface="Times New Roman" pitchFamily="18" charset="0"/>
                </a:rPr>
                <a:t>-</a:t>
              </a:r>
            </a:p>
          </p:txBody>
        </p:sp>
      </p:grpSp>
      <p:sp>
        <p:nvSpPr>
          <p:cNvPr id="36895" name="Oval 31"/>
          <p:cNvSpPr>
            <a:spLocks noChangeArrowheads="1"/>
          </p:cNvSpPr>
          <p:nvPr/>
        </p:nvSpPr>
        <p:spPr bwMode="auto">
          <a:xfrm>
            <a:off x="3059113" y="5156200"/>
            <a:ext cx="360362" cy="2889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en-US" altLang="zh-CN">
                <a:latin typeface="Times New Roman" pitchFamily="18" charset="0"/>
              </a:rPr>
              <a:t>H</a:t>
            </a:r>
            <a:r>
              <a:rPr kumimoji="1" lang="en-US" altLang="zh-CN" baseline="30000">
                <a:latin typeface="Times New Roman" pitchFamily="18" charset="0"/>
              </a:rPr>
              <a:t>+</a:t>
            </a:r>
          </a:p>
        </p:txBody>
      </p:sp>
      <p:sp>
        <p:nvSpPr>
          <p:cNvPr id="36896" name="Oval 32"/>
          <p:cNvSpPr>
            <a:spLocks noChangeArrowheads="1"/>
          </p:cNvSpPr>
          <p:nvPr/>
        </p:nvSpPr>
        <p:spPr bwMode="auto">
          <a:xfrm>
            <a:off x="2987675" y="4508500"/>
            <a:ext cx="360363" cy="3603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kumimoji="1" lang="en-US" altLang="zh-CN">
                <a:latin typeface="Times New Roman" pitchFamily="18" charset="0"/>
              </a:rPr>
              <a:t>H</a:t>
            </a:r>
            <a:r>
              <a:rPr kumimoji="1" lang="en-US" altLang="zh-CN" baseline="30000">
                <a:latin typeface="Times New Roman" pitchFamily="18" charset="0"/>
              </a:rPr>
              <a:t>+</a:t>
            </a:r>
          </a:p>
        </p:txBody>
      </p:sp>
      <p:grpSp>
        <p:nvGrpSpPr>
          <p:cNvPr id="8" name="Group 33"/>
          <p:cNvGrpSpPr>
            <a:grpSpLocks/>
          </p:cNvGrpSpPr>
          <p:nvPr/>
        </p:nvGrpSpPr>
        <p:grpSpPr bwMode="auto">
          <a:xfrm>
            <a:off x="250825" y="1989138"/>
            <a:ext cx="4321175" cy="4032250"/>
            <a:chOff x="2925" y="1298"/>
            <a:chExt cx="2041" cy="2086"/>
          </a:xfrm>
        </p:grpSpPr>
        <p:grpSp>
          <p:nvGrpSpPr>
            <p:cNvPr id="9" name="Group 34"/>
            <p:cNvGrpSpPr>
              <a:grpSpLocks/>
            </p:cNvGrpSpPr>
            <p:nvPr/>
          </p:nvGrpSpPr>
          <p:grpSpPr bwMode="auto">
            <a:xfrm>
              <a:off x="2925" y="1298"/>
              <a:ext cx="2041" cy="2086"/>
              <a:chOff x="2925" y="1253"/>
              <a:chExt cx="2041" cy="2086"/>
            </a:xfrm>
          </p:grpSpPr>
          <p:sp>
            <p:nvSpPr>
              <p:cNvPr id="36899" name="Line 35"/>
              <p:cNvSpPr>
                <a:spLocks noChangeShapeType="1"/>
              </p:cNvSpPr>
              <p:nvPr/>
            </p:nvSpPr>
            <p:spPr bwMode="auto">
              <a:xfrm>
                <a:off x="3061" y="3339"/>
                <a:ext cx="181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900" name="Line 36"/>
              <p:cNvSpPr>
                <a:spLocks noChangeShapeType="1"/>
              </p:cNvSpPr>
              <p:nvPr/>
            </p:nvSpPr>
            <p:spPr bwMode="auto">
              <a:xfrm>
                <a:off x="3061" y="1434"/>
                <a:ext cx="0" cy="1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901" name="Line 37"/>
              <p:cNvSpPr>
                <a:spLocks noChangeShapeType="1"/>
              </p:cNvSpPr>
              <p:nvPr/>
            </p:nvSpPr>
            <p:spPr bwMode="auto">
              <a:xfrm>
                <a:off x="4830" y="1434"/>
                <a:ext cx="46" cy="190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902" name="Line 38"/>
              <p:cNvSpPr>
                <a:spLocks noChangeShapeType="1"/>
              </p:cNvSpPr>
              <p:nvPr/>
            </p:nvSpPr>
            <p:spPr bwMode="auto">
              <a:xfrm>
                <a:off x="3016" y="1253"/>
                <a:ext cx="19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903" name="Line 39"/>
              <p:cNvSpPr>
                <a:spLocks noChangeShapeType="1"/>
              </p:cNvSpPr>
              <p:nvPr/>
            </p:nvSpPr>
            <p:spPr bwMode="auto">
              <a:xfrm flipH="1">
                <a:off x="2925" y="1253"/>
                <a:ext cx="91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904" name="Line 40"/>
              <p:cNvSpPr>
                <a:spLocks noChangeShapeType="1"/>
              </p:cNvSpPr>
              <p:nvPr/>
            </p:nvSpPr>
            <p:spPr bwMode="auto">
              <a:xfrm>
                <a:off x="2925" y="1343"/>
                <a:ext cx="136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6905" name="Line 41"/>
              <p:cNvSpPr>
                <a:spLocks noChangeShapeType="1"/>
              </p:cNvSpPr>
              <p:nvPr/>
            </p:nvSpPr>
            <p:spPr bwMode="auto">
              <a:xfrm flipH="1">
                <a:off x="4830" y="1253"/>
                <a:ext cx="91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3107" y="2296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907" name="Line 43"/>
            <p:cNvSpPr>
              <a:spLocks noChangeShapeType="1"/>
            </p:cNvSpPr>
            <p:nvPr/>
          </p:nvSpPr>
          <p:spPr bwMode="auto">
            <a:xfrm>
              <a:off x="3107" y="2704"/>
              <a:ext cx="172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908" name="Line 44"/>
            <p:cNvSpPr>
              <a:spLocks noChangeShapeType="1"/>
            </p:cNvSpPr>
            <p:nvPr/>
          </p:nvSpPr>
          <p:spPr bwMode="auto">
            <a:xfrm>
              <a:off x="3152" y="2931"/>
              <a:ext cx="15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 flipV="1">
              <a:off x="3152" y="2523"/>
              <a:ext cx="154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6910" name="Line 46"/>
            <p:cNvSpPr>
              <a:spLocks noChangeShapeType="1"/>
            </p:cNvSpPr>
            <p:nvPr/>
          </p:nvSpPr>
          <p:spPr bwMode="auto">
            <a:xfrm>
              <a:off x="3107" y="3158"/>
              <a:ext cx="16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6911" name="Text Box 47"/>
          <p:cNvSpPr txBox="1">
            <a:spLocks noChangeArrowheads="1"/>
          </p:cNvSpPr>
          <p:nvPr/>
        </p:nvSpPr>
        <p:spPr bwMode="auto">
          <a:xfrm>
            <a:off x="5738813" y="89852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kumimoji="1" lang="zh-CN" altLang="en-US" sz="2400">
              <a:latin typeface="Times New Roman" pitchFamily="18" charset="0"/>
            </a:endParaRPr>
          </a:p>
        </p:txBody>
      </p:sp>
      <p:sp>
        <p:nvSpPr>
          <p:cNvPr id="36912" name="Text Box 48"/>
          <p:cNvSpPr txBox="1">
            <a:spLocks noChangeArrowheads="1"/>
          </p:cNvSpPr>
          <p:nvPr/>
        </p:nvSpPr>
        <p:spPr bwMode="auto">
          <a:xfrm>
            <a:off x="468313" y="119063"/>
            <a:ext cx="11525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6000">
                <a:latin typeface="Times New Roman" pitchFamily="18" charset="0"/>
              </a:rPr>
              <a:t>－</a:t>
            </a:r>
          </a:p>
        </p:txBody>
      </p:sp>
      <p:sp>
        <p:nvSpPr>
          <p:cNvPr id="36913" name="Text Box 49"/>
          <p:cNvSpPr txBox="1">
            <a:spLocks noChangeArrowheads="1"/>
          </p:cNvSpPr>
          <p:nvPr/>
        </p:nvSpPr>
        <p:spPr bwMode="auto">
          <a:xfrm>
            <a:off x="3614738" y="271463"/>
            <a:ext cx="6143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6000">
                <a:latin typeface="Times New Roman" pitchFamily="18" charset="0"/>
              </a:rPr>
              <a:t>+</a:t>
            </a:r>
          </a:p>
        </p:txBody>
      </p:sp>
      <p:sp>
        <p:nvSpPr>
          <p:cNvPr id="36914" name="Text Box 50"/>
          <p:cNvSpPr txBox="1">
            <a:spLocks noChangeArrowheads="1"/>
          </p:cNvSpPr>
          <p:nvPr/>
        </p:nvSpPr>
        <p:spPr bwMode="auto">
          <a:xfrm>
            <a:off x="6227763" y="2205038"/>
            <a:ext cx="32051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latin typeface="Times New Roman" pitchFamily="18" charset="0"/>
              </a:rPr>
              <a:t>Zn</a:t>
            </a:r>
            <a:r>
              <a:rPr kumimoji="1" lang="zh-CN" altLang="en-US" sz="3600" b="1">
                <a:latin typeface="Times New Roman" pitchFamily="18" charset="0"/>
              </a:rPr>
              <a:t>－</a:t>
            </a:r>
            <a:r>
              <a:rPr kumimoji="1" lang="en-US" altLang="zh-CN" sz="3600" b="1">
                <a:latin typeface="Times New Roman" pitchFamily="18" charset="0"/>
              </a:rPr>
              <a:t>2e</a:t>
            </a:r>
            <a:r>
              <a:rPr kumimoji="1" lang="en-US" altLang="zh-CN" sz="6000" b="1" baseline="30000">
                <a:latin typeface="Times New Roman" pitchFamily="18" charset="0"/>
              </a:rPr>
              <a:t>-</a:t>
            </a:r>
            <a:r>
              <a:rPr kumimoji="1" lang="en-US" altLang="zh-CN" sz="3600" b="1">
                <a:latin typeface="Times New Roman" pitchFamily="18" charset="0"/>
              </a:rPr>
              <a:t>=Zn</a:t>
            </a:r>
            <a:r>
              <a:rPr kumimoji="1" lang="en-US" altLang="zh-CN" sz="3600" b="1" baseline="30000">
                <a:latin typeface="Times New Roman" pitchFamily="18" charset="0"/>
              </a:rPr>
              <a:t>2+</a:t>
            </a:r>
          </a:p>
        </p:txBody>
      </p:sp>
      <p:sp>
        <p:nvSpPr>
          <p:cNvPr id="36915" name="Text Box 51"/>
          <p:cNvSpPr txBox="1">
            <a:spLocks noChangeArrowheads="1"/>
          </p:cNvSpPr>
          <p:nvPr/>
        </p:nvSpPr>
        <p:spPr bwMode="auto">
          <a:xfrm>
            <a:off x="4787900" y="4797425"/>
            <a:ext cx="220503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latin typeface="Times New Roman" pitchFamily="18" charset="0"/>
              </a:rPr>
              <a:t>总反应：</a:t>
            </a:r>
          </a:p>
        </p:txBody>
      </p:sp>
      <p:sp>
        <p:nvSpPr>
          <p:cNvPr id="36916" name="Text Box 52"/>
          <p:cNvSpPr txBox="1">
            <a:spLocks noChangeArrowheads="1"/>
          </p:cNvSpPr>
          <p:nvPr/>
        </p:nvSpPr>
        <p:spPr bwMode="auto">
          <a:xfrm>
            <a:off x="6227763" y="3933825"/>
            <a:ext cx="3282950" cy="7016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600" b="1">
                <a:latin typeface="Times New Roman" pitchFamily="18" charset="0"/>
              </a:rPr>
              <a:t>2H</a:t>
            </a:r>
            <a:r>
              <a:rPr kumimoji="1" lang="en-US" altLang="zh-CN" sz="3600" b="1" baseline="30000">
                <a:latin typeface="Times New Roman" pitchFamily="18" charset="0"/>
              </a:rPr>
              <a:t>+</a:t>
            </a:r>
            <a:r>
              <a:rPr kumimoji="1" lang="en-US" altLang="zh-CN" sz="3600" b="1">
                <a:latin typeface="Times New Roman" pitchFamily="18" charset="0"/>
              </a:rPr>
              <a:t>+2e</a:t>
            </a:r>
            <a:r>
              <a:rPr kumimoji="1" lang="en-US" altLang="zh-CN" sz="6000" b="1" baseline="30000">
                <a:latin typeface="Times New Roman" pitchFamily="18" charset="0"/>
              </a:rPr>
              <a:t>-</a:t>
            </a:r>
            <a:r>
              <a:rPr kumimoji="1" lang="en-US" altLang="zh-CN" sz="3600" b="1">
                <a:latin typeface="Times New Roman" pitchFamily="18" charset="0"/>
              </a:rPr>
              <a:t>=H</a:t>
            </a:r>
            <a:r>
              <a:rPr kumimoji="1" lang="en-US" altLang="zh-CN" sz="2000" b="1">
                <a:latin typeface="Times New Roman" pitchFamily="18" charset="0"/>
              </a:rPr>
              <a:t>2</a:t>
            </a:r>
            <a:r>
              <a:rPr kumimoji="1" lang="en-US" altLang="zh-CN" sz="3600" b="1">
                <a:latin typeface="Times New Roman" pitchFamily="18" charset="0"/>
              </a:rPr>
              <a:t>↑</a:t>
            </a:r>
          </a:p>
        </p:txBody>
      </p:sp>
      <p:sp>
        <p:nvSpPr>
          <p:cNvPr id="36917" name="Text Box 53"/>
          <p:cNvSpPr txBox="1">
            <a:spLocks noChangeArrowheads="1"/>
          </p:cNvSpPr>
          <p:nvPr/>
        </p:nvSpPr>
        <p:spPr bwMode="auto">
          <a:xfrm>
            <a:off x="4679950" y="5535613"/>
            <a:ext cx="47879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4000" b="1">
                <a:latin typeface="Times New Roman" pitchFamily="18" charset="0"/>
              </a:rPr>
              <a:t>Zn+2H</a:t>
            </a:r>
            <a:r>
              <a:rPr kumimoji="1" lang="en-US" altLang="zh-CN" sz="4000" b="1" baseline="30000">
                <a:latin typeface="Times New Roman" pitchFamily="18" charset="0"/>
              </a:rPr>
              <a:t>+</a:t>
            </a:r>
            <a:r>
              <a:rPr kumimoji="1" lang="en-US" altLang="zh-CN" sz="4000" b="1">
                <a:latin typeface="Times New Roman" pitchFamily="18" charset="0"/>
              </a:rPr>
              <a:t>=Zn</a:t>
            </a:r>
            <a:r>
              <a:rPr kumimoji="1" lang="en-US" altLang="zh-CN" sz="4000" b="1" baseline="30000">
                <a:latin typeface="Times New Roman" pitchFamily="18" charset="0"/>
              </a:rPr>
              <a:t>2+</a:t>
            </a:r>
            <a:r>
              <a:rPr kumimoji="1" lang="en-US" altLang="zh-CN" sz="4000" b="1">
                <a:latin typeface="Times New Roman" pitchFamily="18" charset="0"/>
              </a:rPr>
              <a:t>+H</a:t>
            </a:r>
            <a:r>
              <a:rPr kumimoji="1" lang="en-US" altLang="zh-CN" sz="4000" b="1" baseline="-25000">
                <a:latin typeface="Times New Roman" pitchFamily="18" charset="0"/>
              </a:rPr>
              <a:t>2</a:t>
            </a:r>
            <a:r>
              <a:rPr kumimoji="1" lang="en-US" altLang="zh-CN" sz="4000" b="1">
                <a:latin typeface="Times New Roman" pitchFamily="18" charset="0"/>
              </a:rPr>
              <a:t>↑</a:t>
            </a:r>
          </a:p>
        </p:txBody>
      </p:sp>
      <p:sp>
        <p:nvSpPr>
          <p:cNvPr id="36918" name="Text Box 54"/>
          <p:cNvSpPr txBox="1">
            <a:spLocks noChangeArrowheads="1"/>
          </p:cNvSpPr>
          <p:nvPr/>
        </p:nvSpPr>
        <p:spPr bwMode="auto">
          <a:xfrm>
            <a:off x="5724525" y="1412875"/>
            <a:ext cx="3132138" cy="641350"/>
          </a:xfrm>
          <a:prstGeom prst="rect">
            <a:avLst/>
          </a:prstGeom>
          <a:noFill/>
          <a:ln w="25400">
            <a:noFill/>
            <a:miter lim="800000"/>
            <a:headEnd/>
            <a:tailEnd type="none" w="med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latin typeface="Times New Roman" pitchFamily="18" charset="0"/>
              </a:rPr>
              <a:t>（氧化反应）</a:t>
            </a:r>
          </a:p>
        </p:txBody>
      </p:sp>
      <p:sp>
        <p:nvSpPr>
          <p:cNvPr id="36919" name="Text Box 55"/>
          <p:cNvSpPr txBox="1">
            <a:spLocks noChangeArrowheads="1"/>
          </p:cNvSpPr>
          <p:nvPr/>
        </p:nvSpPr>
        <p:spPr bwMode="auto">
          <a:xfrm>
            <a:off x="5761038" y="2997200"/>
            <a:ext cx="2987675" cy="641350"/>
          </a:xfrm>
          <a:prstGeom prst="rect">
            <a:avLst/>
          </a:prstGeom>
          <a:noFill/>
          <a:ln w="25400" algn="ctr">
            <a:noFill/>
            <a:miter lim="800000"/>
            <a:headEnd/>
            <a:tailEnd type="none" w="med" len="lg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600" b="1">
                <a:latin typeface="Times New Roman" pitchFamily="18" charset="0"/>
              </a:rPr>
              <a:t>（还原反应）</a:t>
            </a:r>
          </a:p>
        </p:txBody>
      </p:sp>
      <p:sp>
        <p:nvSpPr>
          <p:cNvPr id="36920" name="Text Box 56"/>
          <p:cNvSpPr txBox="1">
            <a:spLocks noChangeArrowheads="1"/>
          </p:cNvSpPr>
          <p:nvPr/>
        </p:nvSpPr>
        <p:spPr bwMode="auto">
          <a:xfrm>
            <a:off x="5003800" y="2171700"/>
            <a:ext cx="15605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3600" b="1">
                <a:latin typeface="Times New Roman" pitchFamily="18" charset="0"/>
              </a:rPr>
              <a:t>锌片：</a:t>
            </a:r>
          </a:p>
        </p:txBody>
      </p:sp>
      <p:sp>
        <p:nvSpPr>
          <p:cNvPr id="36921" name="Text Box 57"/>
          <p:cNvSpPr txBox="1">
            <a:spLocks noChangeArrowheads="1"/>
          </p:cNvSpPr>
          <p:nvPr/>
        </p:nvSpPr>
        <p:spPr bwMode="auto">
          <a:xfrm>
            <a:off x="4932363" y="3811588"/>
            <a:ext cx="1560512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3600" b="1">
                <a:latin typeface="Times New Roman" pitchFamily="18" charset="0"/>
              </a:rPr>
              <a:t>铜片：</a:t>
            </a:r>
          </a:p>
        </p:txBody>
      </p:sp>
      <p:sp>
        <p:nvSpPr>
          <p:cNvPr id="36922" name="Text Box 58"/>
          <p:cNvSpPr txBox="1">
            <a:spLocks noChangeArrowheads="1"/>
          </p:cNvSpPr>
          <p:nvPr/>
        </p:nvSpPr>
        <p:spPr bwMode="auto">
          <a:xfrm>
            <a:off x="5092700" y="404813"/>
            <a:ext cx="35115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kumimoji="1" lang="en-US" altLang="zh-CN" sz="3600" b="1">
                <a:latin typeface="Times New Roman" pitchFamily="18" charset="0"/>
              </a:rPr>
              <a:t>Cu-Zn</a:t>
            </a:r>
            <a:r>
              <a:rPr kumimoji="1" lang="zh-CN" altLang="en-US" sz="3600" b="1">
                <a:latin typeface="Times New Roman" pitchFamily="18" charset="0"/>
              </a:rPr>
              <a:t>原电池：</a:t>
            </a:r>
          </a:p>
        </p:txBody>
      </p:sp>
      <p:sp>
        <p:nvSpPr>
          <p:cNvPr id="36923" name="Text Box 59"/>
          <p:cNvSpPr txBox="1">
            <a:spLocks noChangeArrowheads="1"/>
          </p:cNvSpPr>
          <p:nvPr/>
        </p:nvSpPr>
        <p:spPr bwMode="auto">
          <a:xfrm>
            <a:off x="4595813" y="1412875"/>
            <a:ext cx="1560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负极：</a:t>
            </a:r>
          </a:p>
        </p:txBody>
      </p:sp>
      <p:sp>
        <p:nvSpPr>
          <p:cNvPr id="36924" name="Text Box 60"/>
          <p:cNvSpPr txBox="1">
            <a:spLocks noChangeArrowheads="1"/>
          </p:cNvSpPr>
          <p:nvPr/>
        </p:nvSpPr>
        <p:spPr bwMode="auto">
          <a:xfrm>
            <a:off x="4643438" y="3003550"/>
            <a:ext cx="15605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zh-CN" altLang="en-US" sz="3600" b="1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正极：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64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65 0.04714 L 0.00833 0.010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" y="-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4" presetClass="path" presetSubtype="0" repeatCount="indefinite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14999E-6 L 1.38889E-6 -0.09429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4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24688E-6 L 0.00034 -0.0735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7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42903E-6 L 0.00781 -0.0524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2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0.03628 L 0.17309 0.0362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68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63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0.03651 L 0.08264 0.0261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36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-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56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81 -0.00555 L 0.0592 -0.0577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368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" y="-2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60065E-6 C -0.02205 -0.10261 -0.04392 -0.20522 -0.00226 -0.24497 C 0.03941 -0.28518 0.20764 -0.31107 0.25 -0.23896 C 0.29253 -0.16639 0.25208 0.11394 0.25243 0.18928 C 0.2526 0.26485 0.2526 0.2392 0.25243 0.21401 " pathEditMode="relative" rAng="0" ptsTypes="aaaaA">
                                      <p:cBhvr>
                                        <p:cTn id="2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6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6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6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6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6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6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6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6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6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5" grpId="0" animBg="1"/>
      <p:bldP spid="36886" grpId="0" animBg="1"/>
      <p:bldP spid="36891" grpId="0" animBg="1"/>
      <p:bldP spid="36895" grpId="0" animBg="1"/>
      <p:bldP spid="36896" grpId="0" animBg="1"/>
      <p:bldP spid="36912" grpId="0"/>
      <p:bldP spid="36913" grpId="0"/>
      <p:bldP spid="36914" grpId="0" autoUpdateAnimBg="0"/>
      <p:bldP spid="36915" grpId="0" autoUpdateAnimBg="0"/>
      <p:bldP spid="36916" grpId="0" autoUpdateAnimBg="0"/>
      <p:bldP spid="36917" grpId="0" autoUpdateAnimBg="0"/>
      <p:bldP spid="36918" grpId="0" autoUpdateAnimBg="0"/>
      <p:bldP spid="36919" grpId="0" autoUpdateAnimBg="0"/>
      <p:bldP spid="36920" grpId="0"/>
      <p:bldP spid="369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未命名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638" y="2276475"/>
            <a:ext cx="52387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50825" y="1268413"/>
            <a:ext cx="34575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（</a:t>
            </a:r>
            <a:r>
              <a:rPr lang="en-US" altLang="zh-CN" sz="3200" b="1"/>
              <a:t>2</a:t>
            </a:r>
            <a:r>
              <a:rPr lang="zh-CN" altLang="en-US" sz="3200" b="1"/>
              <a:t>）</a:t>
            </a:r>
            <a:r>
              <a:rPr lang="zh-CN" altLang="en-US" sz="3200" b="1">
                <a:solidFill>
                  <a:srgbClr val="FF0000"/>
                </a:solidFill>
              </a:rPr>
              <a:t>工作原理</a:t>
            </a:r>
            <a:r>
              <a:rPr lang="zh-CN" altLang="en-US" sz="3200" b="1"/>
              <a:t>：</a:t>
            </a:r>
            <a:endParaRPr lang="zh-CN" altLang="en-US" sz="3200" b="1">
              <a:solidFill>
                <a:srgbClr val="003366"/>
              </a:solidFill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867400" y="3500438"/>
            <a:ext cx="720725" cy="663575"/>
            <a:chOff x="0" y="0"/>
            <a:chExt cx="454" cy="418"/>
          </a:xfrm>
        </p:grpSpPr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0" y="91"/>
              <a:ext cx="45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/>
                <a:t>e</a:t>
              </a:r>
              <a:r>
                <a:rPr lang="en-US" altLang="zh-CN" sz="2800" baseline="30000"/>
                <a:t>-</a:t>
              </a:r>
            </a:p>
          </p:txBody>
        </p:sp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0" y="0"/>
              <a:ext cx="22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↑</a:t>
              </a:r>
            </a:p>
          </p:txBody>
        </p:sp>
      </p:grp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867400" y="2420938"/>
            <a:ext cx="720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/>
              <a:t>e</a:t>
            </a:r>
            <a:r>
              <a:rPr lang="en-US" altLang="zh-CN" sz="2800" baseline="30000"/>
              <a:t>-</a:t>
            </a:r>
            <a:r>
              <a:rPr lang="en-US" altLang="zh-CN"/>
              <a:t>→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6877050" y="2708275"/>
            <a:ext cx="647700" cy="725488"/>
            <a:chOff x="0" y="0"/>
            <a:chExt cx="408" cy="457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0" y="0"/>
              <a:ext cx="40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800"/>
                <a:t>e</a:t>
              </a:r>
              <a:r>
                <a:rPr lang="en-US" altLang="zh-CN" sz="2800" baseline="30000"/>
                <a:t>-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0" y="226"/>
              <a:ext cx="36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/>
                <a:t>↓</a:t>
              </a:r>
            </a:p>
          </p:txBody>
        </p:sp>
      </p:grp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6264275" y="449421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D60093"/>
                </a:solidFill>
              </a:rPr>
              <a:t>⊕</a:t>
            </a:r>
          </a:p>
        </p:txBody>
      </p: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732588" y="4292600"/>
            <a:ext cx="1439862" cy="431800"/>
            <a:chOff x="0" y="0"/>
            <a:chExt cx="907" cy="272"/>
          </a:xfrm>
        </p:grpSpPr>
        <p:sp>
          <p:nvSpPr>
            <p:cNvPr id="13327" name="Oval 15"/>
            <p:cNvSpPr>
              <a:spLocks noChangeArrowheads="1"/>
            </p:cNvSpPr>
            <p:nvPr/>
          </p:nvSpPr>
          <p:spPr bwMode="auto">
            <a:xfrm>
              <a:off x="46" y="136"/>
              <a:ext cx="136" cy="136"/>
            </a:xfrm>
            <a:prstGeom prst="ellipse">
              <a:avLst/>
            </a:prstGeom>
            <a:noFill/>
            <a:ln w="9525">
              <a:solidFill>
                <a:srgbClr val="D60093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zh-CN" altLang="en-US" b="1"/>
            </a:p>
          </p:txBody>
        </p:sp>
        <p:sp>
          <p:nvSpPr>
            <p:cNvPr id="13328" name="Text Box 16"/>
            <p:cNvSpPr txBox="1">
              <a:spLocks noChangeArrowheads="1"/>
            </p:cNvSpPr>
            <p:nvPr/>
          </p:nvSpPr>
          <p:spPr bwMode="auto">
            <a:xfrm>
              <a:off x="0" y="0"/>
              <a:ext cx="907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000" b="1">
                  <a:solidFill>
                    <a:srgbClr val="D60093"/>
                  </a:solidFill>
                </a:rPr>
                <a:t>_</a:t>
              </a:r>
            </a:p>
          </p:txBody>
        </p:sp>
      </p:grp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539750" y="2276475"/>
            <a:ext cx="18716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</a:rPr>
              <a:t>外电路：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68313" y="3500438"/>
            <a:ext cx="18716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0000FF"/>
                </a:solidFill>
              </a:rPr>
              <a:t>内电路：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2195513" y="3500438"/>
            <a:ext cx="273526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阳离子</a:t>
            </a:r>
            <a:r>
              <a:rPr lang="en-US" altLang="zh-CN" sz="3200" b="1"/>
              <a:t>→</a:t>
            </a:r>
            <a:r>
              <a:rPr lang="zh-CN" altLang="en-US" sz="3200" b="1"/>
              <a:t>正极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2195513" y="4365625"/>
            <a:ext cx="27352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/>
              <a:t>阴离子</a:t>
            </a:r>
            <a:r>
              <a:rPr lang="en-US" altLang="zh-CN" sz="3200" b="1"/>
              <a:t>→</a:t>
            </a:r>
            <a:r>
              <a:rPr lang="zh-CN" altLang="en-US" sz="3200" b="1"/>
              <a:t>负极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2268538" y="2276475"/>
            <a:ext cx="2808287" cy="723900"/>
            <a:chOff x="0" y="0"/>
            <a:chExt cx="1769" cy="456"/>
          </a:xfrm>
        </p:grpSpPr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0" y="91"/>
              <a:ext cx="176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/>
                <a:t>负极</a:t>
              </a:r>
              <a:r>
                <a:rPr lang="en-US" altLang="zh-CN" sz="3200" b="1"/>
                <a:t>→</a:t>
              </a:r>
              <a:r>
                <a:rPr lang="zh-CN" altLang="en-US" sz="3200" b="1"/>
                <a:t>正极</a:t>
              </a:r>
            </a:p>
          </p:txBody>
        </p:sp>
        <p:sp>
          <p:nvSpPr>
            <p:cNvPr id="13335" name="Text Box 23"/>
            <p:cNvSpPr txBox="1">
              <a:spLocks noChangeArrowheads="1"/>
            </p:cNvSpPr>
            <p:nvPr/>
          </p:nvSpPr>
          <p:spPr bwMode="auto">
            <a:xfrm>
              <a:off x="498" y="0"/>
              <a:ext cx="58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rgbClr val="800000"/>
                  </a:solidFill>
                </a:rPr>
                <a:t>e-</a:t>
              </a:r>
            </a:p>
          </p:txBody>
        </p:sp>
      </p:grp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250825" y="5229225"/>
            <a:ext cx="7345363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FF0000"/>
                </a:solidFill>
              </a:rPr>
              <a:t>这样整个电路构成了闭合回路，带电粒子的定向移动产生电流</a:t>
            </a:r>
          </a:p>
          <a:p>
            <a:pPr>
              <a:spcBef>
                <a:spcPct val="50000"/>
              </a:spcBef>
            </a:pPr>
            <a:endParaRPr lang="zh-CN" altLang="en-US" sz="36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48739E-6 L 3.61111E-6 -0.163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0" y="-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0.00416 L 0.08663 -0.0020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43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50844E-6 L 0.00382 0.2095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2" y="10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33526E-6 L 0.07674 -0.0041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38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8 2.60116E-6 L -0.12587 2.60116E-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-7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33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utoUpdateAnimBg="0"/>
      <p:bldP spid="13321" grpId="1" autoUpdateAnimBg="0"/>
      <p:bldP spid="13325" grpId="0" autoUpdateAnimBg="0"/>
      <p:bldP spid="13331" grpId="0" autoUpdateAnimBg="0"/>
      <p:bldP spid="13332" grpId="0" autoUpdateAnimBg="0"/>
      <p:bldP spid="133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11188" y="1341438"/>
            <a:ext cx="7056437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>
                <a:solidFill>
                  <a:srgbClr val="800000"/>
                </a:solidFill>
                <a:ea typeface="华文行楷" pitchFamily="2" charset="-122"/>
              </a:rPr>
              <a:t>回忆思考：</a:t>
            </a:r>
            <a:r>
              <a:rPr lang="zh-CN" altLang="en-US" sz="3600" b="1">
                <a:solidFill>
                  <a:srgbClr val="FF0000"/>
                </a:solidFill>
                <a:ea typeface="华文行楷" pitchFamily="2" charset="-122"/>
              </a:rPr>
              <a:t>通过以上实验想想原电池是由哪几部分组成的，构成原电池的条件又有哪些？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0" y="34290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600" b="1" dirty="0"/>
              <a:t>组成：两电极、导线、电解质溶液以及容器</a:t>
            </a:r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395288" y="4797425"/>
            <a:ext cx="74882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400" b="1">
                <a:solidFill>
                  <a:srgbClr val="0000CC"/>
                </a:solidFill>
              </a:rPr>
              <a:t>怎样才能构成一个原电池呢？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utoUpdateAnimBg="0"/>
      <p:bldP spid="14341" grpId="0" autoUpdateAnimBg="0"/>
      <p:bldP spid="143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517525" y="22304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CN" altLang="en-US" b="1">
              <a:ea typeface="黑体" pitchFamily="2" charset="-122"/>
            </a:endParaRPr>
          </a:p>
        </p:txBody>
      </p:sp>
      <p:pic>
        <p:nvPicPr>
          <p:cNvPr id="4915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914400"/>
            <a:ext cx="23622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5200" y="914400"/>
            <a:ext cx="2438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6400800" y="838200"/>
          <a:ext cx="2362200" cy="2057400"/>
        </p:xfrm>
        <a:graphic>
          <a:graphicData uri="http://schemas.openxmlformats.org/presentationml/2006/ole">
            <p:oleObj spid="_x0000_s1026" name="位图图像" r:id="rId5" imgW="2095793" imgH="1514686" progId="PBrush">
              <p:embed/>
            </p:oleObj>
          </a:graphicData>
        </a:graphic>
      </p:graphicFrame>
      <p:pic>
        <p:nvPicPr>
          <p:cNvPr id="4915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3505200"/>
            <a:ext cx="2590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159" name="Text Box 7"/>
          <p:cNvSpPr txBox="1">
            <a:spLocks noChangeArrowheads="1"/>
          </p:cNvSpPr>
          <p:nvPr/>
        </p:nvSpPr>
        <p:spPr bwMode="auto">
          <a:xfrm>
            <a:off x="685800" y="2895600"/>
            <a:ext cx="236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itchFamily="18" charset="0"/>
                <a:ea typeface="黑体" pitchFamily="2" charset="-122"/>
              </a:rPr>
              <a:t>（可以）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3886200" y="2924175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itchFamily="18" charset="0"/>
                <a:ea typeface="黑体" pitchFamily="2" charset="-122"/>
              </a:rPr>
              <a:t>（可以）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49161" name="Text Box 9"/>
          <p:cNvSpPr txBox="1">
            <a:spLocks noChangeArrowheads="1"/>
          </p:cNvSpPr>
          <p:nvPr/>
        </p:nvSpPr>
        <p:spPr bwMode="auto">
          <a:xfrm>
            <a:off x="6705600" y="2924175"/>
            <a:ext cx="2057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itchFamily="18" charset="0"/>
                <a:ea typeface="黑体" pitchFamily="2" charset="-122"/>
              </a:rPr>
              <a:t>（可以）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49162" name="Text Box 10"/>
          <p:cNvSpPr txBox="1">
            <a:spLocks noChangeArrowheads="1"/>
          </p:cNvSpPr>
          <p:nvPr/>
        </p:nvSpPr>
        <p:spPr bwMode="auto">
          <a:xfrm>
            <a:off x="468313" y="5589588"/>
            <a:ext cx="2162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2800" b="1">
                <a:latin typeface="Times New Roman" pitchFamily="18" charset="0"/>
                <a:ea typeface="黑体" pitchFamily="2" charset="-122"/>
              </a:rPr>
              <a:t>（不可以）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49163" name="Text Box 11"/>
          <p:cNvSpPr txBox="1">
            <a:spLocks noChangeArrowheads="1"/>
          </p:cNvSpPr>
          <p:nvPr/>
        </p:nvSpPr>
        <p:spPr bwMode="auto">
          <a:xfrm>
            <a:off x="3116263" y="3573463"/>
            <a:ext cx="42640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latin typeface="Times New Roman" pitchFamily="18" charset="0"/>
                <a:ea typeface="黑体" pitchFamily="2" charset="-122"/>
              </a:rPr>
              <a:t>形成条件一：</a:t>
            </a:r>
          </a:p>
          <a:p>
            <a:r>
              <a:rPr lang="zh-CN" altLang="en-US" sz="3200" b="1">
                <a:latin typeface="Times New Roman" pitchFamily="18" charset="0"/>
                <a:ea typeface="黑体" pitchFamily="2" charset="-122"/>
              </a:rPr>
              <a:t>活泼性不同的两个电极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3132138" y="4797425"/>
            <a:ext cx="58959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800000"/>
                </a:solidFill>
                <a:latin typeface="Times New Roman" pitchFamily="18" charset="0"/>
                <a:ea typeface="黑体" pitchFamily="2" charset="-122"/>
              </a:rPr>
              <a:t>负极：较活泼的金属</a:t>
            </a:r>
          </a:p>
          <a:p>
            <a:r>
              <a:rPr lang="zh-CN" altLang="en-US" sz="3200" b="1">
                <a:latin typeface="Times New Roman" pitchFamily="18" charset="0"/>
                <a:ea typeface="黑体" pitchFamily="2" charset="-122"/>
              </a:rPr>
              <a:t>正极：较不活泼的金属、石墨等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2895600" y="5876925"/>
            <a:ext cx="4648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400" b="1">
                <a:latin typeface="Times New Roman" pitchFamily="18" charset="0"/>
                <a:ea typeface="黑体" pitchFamily="2" charset="-122"/>
              </a:rPr>
              <a:t>第一组实验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49167" name="AutoShape 15"/>
          <p:cNvSpPr>
            <a:spLocks/>
          </p:cNvSpPr>
          <p:nvPr/>
        </p:nvSpPr>
        <p:spPr bwMode="auto">
          <a:xfrm>
            <a:off x="3059113" y="5013325"/>
            <a:ext cx="73025" cy="720725"/>
          </a:xfrm>
          <a:prstGeom prst="leftBrace">
            <a:avLst>
              <a:gd name="adj1" fmla="val 82246"/>
              <a:gd name="adj2" fmla="val 50000"/>
            </a:avLst>
          </a:prstGeom>
          <a:noFill/>
          <a:ln w="28575">
            <a:solidFill>
              <a:srgbClr val="FFFF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49168" name="Rectangle 16"/>
          <p:cNvSpPr>
            <a:spLocks noRot="1" noChangeArrowheads="1"/>
          </p:cNvSpPr>
          <p:nvPr/>
        </p:nvSpPr>
        <p:spPr bwMode="auto">
          <a:xfrm>
            <a:off x="395288" y="0"/>
            <a:ext cx="6697662" cy="738188"/>
          </a:xfrm>
          <a:prstGeom prst="rect">
            <a:avLst/>
          </a:prstGeom>
          <a:solidFill>
            <a:srgbClr val="00CCFF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zh-CN" altLang="en-US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实验探究</a:t>
            </a:r>
            <a:r>
              <a:rPr lang="en-US" altLang="zh-CN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zh-CN" altLang="en-US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形成原电池的条件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9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91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91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49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49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49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49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49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1052513"/>
            <a:ext cx="29718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5148263" y="1052513"/>
          <a:ext cx="3200400" cy="2438400"/>
        </p:xfrm>
        <a:graphic>
          <a:graphicData uri="http://schemas.openxmlformats.org/presentationml/2006/ole">
            <p:oleObj spid="_x0000_s2050" name="位图图像" r:id="rId4" imgW="2048161" imgH="1600000" progId="PBrush">
              <p:embed/>
            </p:oleObj>
          </a:graphicData>
        </a:graphic>
      </p:graphicFrame>
      <p:sp>
        <p:nvSpPr>
          <p:cNvPr id="53252" name="Text Box 4"/>
          <p:cNvSpPr txBox="1">
            <a:spLocks noChangeArrowheads="1"/>
          </p:cNvSpPr>
          <p:nvPr/>
        </p:nvSpPr>
        <p:spPr bwMode="auto">
          <a:xfrm>
            <a:off x="971550" y="3789363"/>
            <a:ext cx="321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>
                <a:latin typeface="Times New Roman" pitchFamily="18" charset="0"/>
                <a:ea typeface="黑体" pitchFamily="2" charset="-122"/>
              </a:rPr>
              <a:t>（可以）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5580063" y="3716338"/>
            <a:ext cx="27559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>
                <a:latin typeface="Times New Roman" pitchFamily="18" charset="0"/>
                <a:ea typeface="黑体" pitchFamily="2" charset="-122"/>
              </a:rPr>
              <a:t>（不可以）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-34925" y="4437063"/>
            <a:ext cx="9178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000" b="1">
                <a:latin typeface="Times New Roman" pitchFamily="18" charset="0"/>
                <a:ea typeface="黑体" pitchFamily="2" charset="-122"/>
              </a:rPr>
              <a:t>形成条件二：电极需浸入</a:t>
            </a:r>
            <a:r>
              <a:rPr lang="zh-CN" altLang="en-US" sz="4000" b="1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电解质溶液</a:t>
            </a:r>
            <a:r>
              <a:rPr lang="zh-CN" altLang="en-US" sz="4000" b="1">
                <a:latin typeface="Times New Roman" pitchFamily="18" charset="0"/>
                <a:ea typeface="黑体" pitchFamily="2" charset="-122"/>
              </a:rPr>
              <a:t>中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2771775" y="5734050"/>
            <a:ext cx="36290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5400" b="1">
                <a:latin typeface="Tahoma" pitchFamily="34" charset="0"/>
                <a:ea typeface="黑体" pitchFamily="2" charset="-122"/>
              </a:rPr>
              <a:t>第二组实验</a:t>
            </a:r>
          </a:p>
        </p:txBody>
      </p:sp>
      <p:sp>
        <p:nvSpPr>
          <p:cNvPr id="53257" name="Rectangle 9"/>
          <p:cNvSpPr>
            <a:spLocks noRot="1" noChangeArrowheads="1"/>
          </p:cNvSpPr>
          <p:nvPr/>
        </p:nvSpPr>
        <p:spPr bwMode="auto">
          <a:xfrm>
            <a:off x="611188" y="260350"/>
            <a:ext cx="6697662" cy="738188"/>
          </a:xfrm>
          <a:prstGeom prst="rect">
            <a:avLst/>
          </a:prstGeom>
          <a:solidFill>
            <a:srgbClr val="00CCFF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zh-CN" altLang="en-US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实验探究</a:t>
            </a:r>
            <a:r>
              <a:rPr lang="en-US" altLang="zh-CN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zh-CN" altLang="en-US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形成原电池的条件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3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/>
        </p:nvSpPr>
        <p:spPr bwMode="auto">
          <a:xfrm>
            <a:off x="2514600" y="5562600"/>
            <a:ext cx="381000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lang="zh-CN" altLang="en-US" sz="5400" b="1">
                <a:latin typeface="Tahoma" pitchFamily="34" charset="0"/>
                <a:ea typeface="黑体" pitchFamily="2" charset="-122"/>
              </a:rPr>
              <a:t>第三组实验</a:t>
            </a:r>
            <a:endParaRPr lang="zh-CN" altLang="en-US" b="1">
              <a:ea typeface="黑体" pitchFamily="2" charset="-122"/>
            </a:endParaRPr>
          </a:p>
        </p:txBody>
      </p:sp>
      <p:pic>
        <p:nvPicPr>
          <p:cNvPr id="563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876300"/>
            <a:ext cx="79248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685800" y="48006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4000" b="1">
                <a:latin typeface="Times New Roman" pitchFamily="18" charset="0"/>
                <a:ea typeface="黑体" pitchFamily="2" charset="-122"/>
              </a:rPr>
              <a:t>形成条件三：必须形成闭合回路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6003925" y="421163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zh-CN" altLang="en-US" b="1">
              <a:ea typeface="黑体" pitchFamily="2" charset="-122"/>
            </a:endParaRPr>
          </a:p>
        </p:txBody>
      </p:sp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5724525" y="3933825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>
                <a:latin typeface="Times New Roman" pitchFamily="18" charset="0"/>
                <a:ea typeface="黑体" pitchFamily="2" charset="-122"/>
              </a:rPr>
              <a:t>（不可以）</a:t>
            </a:r>
            <a:endParaRPr lang="zh-CN" altLang="en-US" b="1">
              <a:ea typeface="黑体" pitchFamily="2" charset="-122"/>
            </a:endParaRPr>
          </a:p>
        </p:txBody>
      </p:sp>
      <p:sp>
        <p:nvSpPr>
          <p:cNvPr id="56328" name="Rectangle 8"/>
          <p:cNvSpPr>
            <a:spLocks noRot="1" noChangeArrowheads="1"/>
          </p:cNvSpPr>
          <p:nvPr/>
        </p:nvSpPr>
        <p:spPr bwMode="auto">
          <a:xfrm>
            <a:off x="971550" y="260350"/>
            <a:ext cx="6697663" cy="738188"/>
          </a:xfrm>
          <a:prstGeom prst="rect">
            <a:avLst/>
          </a:prstGeom>
          <a:solidFill>
            <a:srgbClr val="00CCFF"/>
          </a:solidFill>
          <a:ln w="952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zh-CN" altLang="en-US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实验探究</a:t>
            </a:r>
            <a:r>
              <a:rPr lang="en-US" altLang="zh-CN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  <a:r>
              <a:rPr lang="zh-CN" altLang="en-US" sz="3600" b="1">
                <a:solidFill>
                  <a:srgbClr val="CC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形成原电池的条件</a:t>
            </a: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755650" y="4005263"/>
            <a:ext cx="3213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CN" altLang="en-US" sz="3600" b="1">
                <a:latin typeface="Times New Roman" pitchFamily="18" charset="0"/>
                <a:ea typeface="黑体" pitchFamily="2" charset="-122"/>
              </a:rPr>
              <a:t>（可以）</a:t>
            </a:r>
            <a:endParaRPr lang="zh-CN" altLang="en-US" b="1">
              <a:ea typeface="黑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63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63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63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661</Words>
  <Application>Microsoft Office PowerPoint</Application>
  <PresentationFormat>全屏显示(4:3)</PresentationFormat>
  <Paragraphs>131</Paragraphs>
  <Slides>16</Slides>
  <Notes>0</Notes>
  <HiddenSlides>0</HiddenSlides>
  <MMClips>1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Office 主题</vt:lpstr>
      <vt:lpstr>位图图像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youran</dc:creator>
  <cp:lastModifiedBy>youran</cp:lastModifiedBy>
  <cp:revision>6</cp:revision>
  <dcterms:created xsi:type="dcterms:W3CDTF">2019-03-28T09:16:06Z</dcterms:created>
  <dcterms:modified xsi:type="dcterms:W3CDTF">2019-04-01T08:14:07Z</dcterms:modified>
</cp:coreProperties>
</file>