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6" r:id="rId12"/>
    <p:sldId id="272" r:id="rId13"/>
    <p:sldId id="271" r:id="rId14"/>
    <p:sldId id="273" r:id="rId15"/>
    <p:sldId id="275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1B4E-3AB7-4E24-9C71-92EFABAC97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2019-4-01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25105;&#30340;&#25991;&#26723;\&#20844;&#24320;&#35838;&#35762;&#35838;&#19987;&#29992;&#25991;&#20214;&#22841;\&#22830;&#37329;&#20848;&#27901;-&#36935;&#35265;&#20320;&#26159;&#25105;&#30340;&#32536;.wm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央金兰泽-遇见你是我的缘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>
            <a:lum bright="-100000"/>
          </a:blip>
          <a:srcRect/>
          <a:stretch>
            <a:fillRect/>
          </a:stretch>
        </p:blipFill>
        <p:spPr bwMode="auto">
          <a:xfrm>
            <a:off x="2987675" y="58769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681038" y="-742950"/>
            <a:ext cx="9571038" cy="7626350"/>
            <a:chOff x="0" y="0"/>
            <a:chExt cx="6032" cy="4808"/>
          </a:xfrm>
        </p:grpSpPr>
        <p:pic>
          <p:nvPicPr>
            <p:cNvPr id="39940" name="Picture 4" descr="d606514cf9e8fedad52afc6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0419742">
              <a:off x="0" y="0"/>
              <a:ext cx="6032" cy="4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3862" y="1184"/>
              <a:ext cx="538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400" b="1">
                  <a:solidFill>
                    <a:srgbClr val="FF0000"/>
                  </a:solidFill>
                </a:rPr>
                <a:t>化学能与电能</a:t>
              </a:r>
            </a:p>
          </p:txBody>
        </p:sp>
        <p:pic>
          <p:nvPicPr>
            <p:cNvPr id="39942" name="Picture 6" descr="1236_38577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373069">
              <a:off x="1866" y="1435"/>
              <a:ext cx="1045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3434" y="1782"/>
              <a:ext cx="308" cy="1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b="1">
                <a:solidFill>
                  <a:srgbClr val="FF00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9612313" y="333375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努力就会进步    勤奋定会提高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38212 0.00139 L -2.15399 0.00139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88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02709" fill="hold"/>
                                        <p:tgtEl>
                                          <p:spTgt spid="399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repeatCount="indefinite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38"/>
                </p:tgtEl>
              </p:cMediaNode>
            </p:audio>
          </p:childTnLst>
        </p:cTn>
      </p:par>
    </p:tnLst>
    <p:bldLst>
      <p:bldP spid="39944" grpId="0" build="allAtOnce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549275"/>
            <a:ext cx="8748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600" b="1">
                <a:latin typeface="Times New Roman" pitchFamily="18" charset="0"/>
              </a:rPr>
              <a:t>（</a:t>
            </a:r>
            <a:r>
              <a:rPr lang="en-US" altLang="zh-CN" sz="3600" b="1">
                <a:latin typeface="Times New Roman" pitchFamily="18" charset="0"/>
              </a:rPr>
              <a:t>3</a:t>
            </a:r>
            <a:r>
              <a:rPr lang="zh-CN" altLang="en-US" sz="3600" b="1">
                <a:latin typeface="Times New Roman" pitchFamily="18" charset="0"/>
              </a:rPr>
              <a:t>）原电池组成条件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</a:rPr>
              <a:t>① </a:t>
            </a:r>
            <a:r>
              <a:rPr lang="zh-CN" altLang="en-US" sz="3200" b="1" dirty="0">
                <a:latin typeface="Times New Roman" pitchFamily="18" charset="0"/>
              </a:rPr>
              <a:t>两种活泼性不同的金属作电极</a:t>
            </a: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      </a:t>
            </a:r>
            <a:r>
              <a:rPr lang="zh-CN" altLang="en-US" sz="2800" b="1" dirty="0">
                <a:latin typeface="Times New Roman" pitchFamily="18" charset="0"/>
              </a:rPr>
              <a:t>（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</a:rPr>
              <a:t>或其</a:t>
            </a:r>
            <a: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</a:rPr>
              <a:t>中一种为能导电 的非金属，如“碳棒”）</a:t>
            </a:r>
          </a:p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其中较活泼金属为负极。</a:t>
            </a:r>
          </a:p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较不活泼金属（或非 金 属）为正极</a:t>
            </a: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</a:rPr>
              <a:t>② </a:t>
            </a:r>
            <a:r>
              <a:rPr lang="zh-CN" altLang="en-US" sz="3200" b="1" dirty="0">
                <a:latin typeface="Times New Roman" pitchFamily="18" charset="0"/>
              </a:rPr>
              <a:t>电解质溶液</a:t>
            </a: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</a:rPr>
              <a:t>③ </a:t>
            </a:r>
            <a:r>
              <a:rPr lang="zh-CN" altLang="en-US" sz="3200" b="1" dirty="0">
                <a:latin typeface="Times New Roman" pitchFamily="18" charset="0"/>
              </a:rPr>
              <a:t>形成闭合回路</a:t>
            </a: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</a:rPr>
              <a:t>④ </a:t>
            </a:r>
            <a:r>
              <a:rPr lang="zh-CN" altLang="en-US" sz="3200" b="1" dirty="0">
                <a:latin typeface="Times New Roman" pitchFamily="18" charset="0"/>
              </a:rPr>
              <a:t>能自发地发生</a:t>
            </a:r>
            <a:r>
              <a:rPr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氧化还原反应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35150" y="5805488"/>
            <a:ext cx="612122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3300"/>
                </a:solidFill>
              </a:rPr>
              <a:t>两</a:t>
            </a:r>
            <a:r>
              <a:rPr lang="zh-CN" altLang="en-US" sz="4800" b="1" dirty="0">
                <a:solidFill>
                  <a:srgbClr val="FF3300"/>
                </a:solidFill>
              </a:rPr>
              <a:t>极</a:t>
            </a:r>
            <a:r>
              <a:rPr lang="zh-CN" altLang="en-US" sz="4400" b="1" dirty="0">
                <a:solidFill>
                  <a:srgbClr val="FF3300"/>
                </a:solidFill>
              </a:rPr>
              <a:t>一液</a:t>
            </a:r>
            <a:r>
              <a:rPr lang="zh-CN" altLang="en-US" sz="4400" b="1" dirty="0" smtClean="0">
                <a:solidFill>
                  <a:srgbClr val="FF3300"/>
                </a:solidFill>
              </a:rPr>
              <a:t>一</a:t>
            </a:r>
            <a:r>
              <a:rPr lang="zh-CN" altLang="en-US" sz="4800" b="1" dirty="0" smtClean="0">
                <a:solidFill>
                  <a:srgbClr val="800000"/>
                </a:solidFill>
              </a:rPr>
              <a:t>回路</a:t>
            </a:r>
            <a:r>
              <a:rPr lang="zh-CN" altLang="en-US" sz="4400" b="1" dirty="0" smtClean="0">
                <a:solidFill>
                  <a:srgbClr val="FF3300"/>
                </a:solidFill>
              </a:rPr>
              <a:t>一</a:t>
            </a:r>
            <a:r>
              <a:rPr lang="zh-CN" altLang="en-US" sz="4400" b="1" dirty="0">
                <a:solidFill>
                  <a:srgbClr val="FF3300"/>
                </a:solidFill>
              </a:rPr>
              <a:t>反应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0768"/>
            <a:ext cx="8672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/>
              <a:t>思考：如何判断原电池的正负极？</a:t>
            </a:r>
            <a:endParaRPr lang="zh-CN" alt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2996952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电极材料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电子的得失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反应的类型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电子流动（或电流）</a:t>
            </a:r>
            <a:r>
              <a:rPr lang="zh-CN" altLang="en-US" sz="4000" b="1" smtClean="0"/>
              <a:t>的方向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反应的现象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1117"/>
            <a:chExt cx="5553" cy="13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3572" name="Picture 4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3" name="Picture 5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4" name="Picture 6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3569" name="Picture 8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0" name="Picture 9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1" name="Picture 10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0" y="6597650"/>
            <a:ext cx="9144000" cy="260350"/>
            <a:chOff x="0" y="1117"/>
            <a:chExt cx="5553" cy="13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3564" name="Picture 13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5" name="Picture 14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6" name="Picture 15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3561" name="Picture 17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2" name="Picture 18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3" name="Picture 19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179388" y="1412875"/>
            <a:ext cx="8713787" cy="4965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3.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把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四块金属片浸入稀硫酸中，用导线两两相连组成原电池。若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相连时，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为负极；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相连时，电流由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到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；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相连时，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极上产生大量气泡，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相连时，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上有大量气泡产生，则四种金属的活动性顺序由强到弱的为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(   )</a:t>
            </a:r>
          </a:p>
          <a:p>
            <a:endParaRPr lang="en-US" altLang="zh-CN" sz="320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 A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 &gt; b &gt; c &gt; d     B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a &gt; c &gt; d &gt; b    </a:t>
            </a:r>
          </a:p>
          <a:p>
            <a:endParaRPr lang="en-US" altLang="zh-CN" sz="320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 C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c &gt; a &gt; b &gt; d     D</a:t>
            </a:r>
            <a:r>
              <a:rPr lang="zh-CN" altLang="en-US" sz="320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b &gt; d &gt; c &gt; a 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908175" y="3860800"/>
            <a:ext cx="11303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32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88088" name="plant">
            <a:hlinkClick r:id="" action="ppaction://noaction"/>
          </p:cNvPr>
          <p:cNvSpPr>
            <a:spLocks noEditPoints="1" noChangeArrowheads="1"/>
          </p:cNvSpPr>
          <p:nvPr/>
        </p:nvSpPr>
        <p:spPr bwMode="auto">
          <a:xfrm>
            <a:off x="8208963" y="6281738"/>
            <a:ext cx="935037" cy="57626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CC00">
              <a:alpha val="3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5" grpId="0"/>
      <p:bldP spid="8808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8008938" y="584200"/>
            <a:ext cx="0" cy="0"/>
            <a:chOff x="0" y="1117"/>
            <a:chExt cx="5553" cy="13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2599" name="Picture 4" descr="9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600" name="Picture 5" descr="9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601" name="Picture 6" descr="92"/>
              <p:cNvPicPr>
                <a:picLocks noChangeAspect="1" noChangeArrowheads="1"/>
              </p:cNvPicPr>
              <p:nvPr/>
            </p:nvPicPr>
            <p:blipFill>
              <a:blip r:embed="rId2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2596" name="Picture 8" descr="9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7" name="Picture 9" descr="9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8" name="Picture 10" descr="92"/>
              <p:cNvPicPr>
                <a:picLocks noChangeAspect="1" noChangeArrowheads="1"/>
              </p:cNvPicPr>
              <p:nvPr/>
            </p:nvPicPr>
            <p:blipFill>
              <a:blip r:embed="rId2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 flipV="1">
            <a:off x="7083425" y="6650038"/>
            <a:ext cx="2060575" cy="206375"/>
            <a:chOff x="0" y="1117"/>
            <a:chExt cx="5553" cy="13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2591" name="Picture 13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2" name="Picture 14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3" name="Picture 15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2588" name="Picture 17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9" name="Picture 18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0" name="Picture 19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179388" y="1412875"/>
            <a:ext cx="8677275" cy="1160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kumimoji="1"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2.</a:t>
            </a:r>
            <a:r>
              <a:rPr kumimoji="1" lang="zh-CN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一个电池反应的离子方程式是 </a:t>
            </a:r>
            <a:r>
              <a:rPr kumimoji="1"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Zn+Cu</a:t>
            </a:r>
            <a:r>
              <a:rPr kumimoji="1" lang="en-US" altLang="zh-CN" sz="280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2+</a:t>
            </a:r>
            <a:r>
              <a:rPr kumimoji="1"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=Zn</a:t>
            </a:r>
            <a:r>
              <a:rPr kumimoji="1" lang="en-US" altLang="zh-CN" sz="280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2+</a:t>
            </a:r>
            <a:r>
              <a:rPr kumimoji="1"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 +Cu,</a:t>
            </a:r>
          </a:p>
          <a:p>
            <a:pPr algn="just">
              <a:spcBef>
                <a:spcPct val="50000"/>
              </a:spcBef>
              <a:defRPr/>
            </a:pPr>
            <a:r>
              <a:rPr kumimoji="1"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   </a:t>
            </a:r>
            <a:r>
              <a:rPr kumimoji="1" lang="zh-CN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该反应的的原电池正确组合是</a:t>
            </a:r>
            <a:r>
              <a:rPr lang="en-US" altLang="zh-CN" sz="1800">
                <a:latin typeface="华文新魏" pitchFamily="2" charset="-122"/>
                <a:ea typeface="华文新魏" pitchFamily="2" charset="-122"/>
              </a:rPr>
              <a:t>( </a:t>
            </a:r>
            <a:r>
              <a:rPr lang="zh-CN" altLang="en-US" sz="1800">
                <a:latin typeface="华文新魏" pitchFamily="2" charset="-122"/>
                <a:ea typeface="华文新魏" pitchFamily="2" charset="-122"/>
              </a:rPr>
              <a:t>　　  </a:t>
            </a:r>
            <a:r>
              <a:rPr lang="en-US" altLang="zh-CN" sz="1800">
                <a:latin typeface="华文新魏" pitchFamily="2" charset="-122"/>
                <a:ea typeface="华文新魏" pitchFamily="2" charset="-122"/>
              </a:rPr>
              <a:t>)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5148263" y="2060575"/>
            <a:ext cx="9144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altLang="zh-CN" sz="32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C</a:t>
            </a:r>
          </a:p>
        </p:txBody>
      </p:sp>
      <p:sp>
        <p:nvSpPr>
          <p:cNvPr id="87064" name="plant">
            <a:hlinkClick r:id="" action="ppaction://noaction"/>
          </p:cNvPr>
          <p:cNvSpPr>
            <a:spLocks noEditPoints="1" noChangeArrowheads="1"/>
          </p:cNvSpPr>
          <p:nvPr/>
        </p:nvSpPr>
        <p:spPr bwMode="auto">
          <a:xfrm>
            <a:off x="8208963" y="6281738"/>
            <a:ext cx="935037" cy="57626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CC00">
              <a:alpha val="3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graphicFrame>
        <p:nvGraphicFramePr>
          <p:cNvPr id="87065" name="Group 25"/>
          <p:cNvGraphicFramePr>
            <a:graphicFrameLocks noGrp="1"/>
          </p:cNvGraphicFramePr>
          <p:nvPr>
            <p:ph idx="1"/>
          </p:nvPr>
        </p:nvGraphicFramePr>
        <p:xfrm>
          <a:off x="684213" y="2852738"/>
          <a:ext cx="7343775" cy="3492500"/>
        </p:xfrm>
        <a:graphic>
          <a:graphicData uri="http://schemas.openxmlformats.org/drawingml/2006/table">
            <a:tbl>
              <a:tblPr/>
              <a:tblGrid>
                <a:gridCol w="2009775"/>
                <a:gridCol w="1517650"/>
                <a:gridCol w="1389062"/>
                <a:gridCol w="1347788"/>
                <a:gridCol w="1079500"/>
              </a:tblGrid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B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D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正极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Zn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Fe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负极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Zn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Zn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Zn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电解质溶液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CuCl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SO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CuSO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新魏" pitchFamily="2" charset="-122"/>
                          <a:ea typeface="华文新魏" pitchFamily="2" charset="-122"/>
                        </a:rPr>
                        <a:t>HCl</a:t>
                      </a:r>
                      <a:endParaRPr kumimoji="0" lang="en-US" altLang="zh-CN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0" y="0"/>
            <a:ext cx="9144000" cy="188913"/>
            <a:chOff x="0" y="1117"/>
            <a:chExt cx="5553" cy="136"/>
          </a:xfrm>
        </p:grpSpPr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2583" name="Picture 59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4" name="Picture 60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5" name="Picture 61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Group 62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2580" name="Picture 63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1" name="Picture 64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2" name="Picture 65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0" y="6669088"/>
            <a:ext cx="9144000" cy="188912"/>
            <a:chOff x="0" y="1117"/>
            <a:chExt cx="5553" cy="136"/>
          </a:xfrm>
        </p:grpSpPr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0" y="1117"/>
              <a:ext cx="2809" cy="136"/>
              <a:chOff x="431" y="346"/>
              <a:chExt cx="5805" cy="227"/>
            </a:xfrm>
          </p:grpSpPr>
          <p:pic>
            <p:nvPicPr>
              <p:cNvPr id="22575" name="Picture 68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76" name="Picture 69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77" name="Picture 70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71"/>
            <p:cNvGrpSpPr>
              <a:grpSpLocks/>
            </p:cNvGrpSpPr>
            <p:nvPr/>
          </p:nvGrpSpPr>
          <p:grpSpPr bwMode="auto">
            <a:xfrm>
              <a:off x="2744" y="1117"/>
              <a:ext cx="2809" cy="136"/>
              <a:chOff x="431" y="346"/>
              <a:chExt cx="5805" cy="227"/>
            </a:xfrm>
          </p:grpSpPr>
          <p:pic>
            <p:nvPicPr>
              <p:cNvPr id="22572" name="Picture 72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31" y="391"/>
                <a:ext cx="25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73" name="Picture 73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V="1">
                <a:off x="4014" y="391"/>
                <a:ext cx="2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74" name="Picture 74" descr="9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4372" r="42354" b="-24725"/>
              <a:stretch>
                <a:fillRect/>
              </a:stretch>
            </p:blipFill>
            <p:spPr bwMode="auto">
              <a:xfrm flipV="1">
                <a:off x="2971" y="346"/>
                <a:ext cx="109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7115" name="plant">
            <a:hlinkClick r:id="" action="ppaction://noaction"/>
          </p:cNvPr>
          <p:cNvSpPr>
            <a:spLocks noEditPoints="1" noChangeArrowheads="1"/>
          </p:cNvSpPr>
          <p:nvPr/>
        </p:nvSpPr>
        <p:spPr bwMode="auto">
          <a:xfrm>
            <a:off x="8208963" y="6021388"/>
            <a:ext cx="935037" cy="57626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99CC00">
              <a:alpha val="3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1" grpId="0"/>
      <p:bldP spid="870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771775" y="404813"/>
            <a:ext cx="326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思  考  题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23850" y="1233488"/>
            <a:ext cx="74977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>
                <a:latin typeface="华文新魏" pitchFamily="2" charset="-122"/>
                <a:ea typeface="华文新魏" pitchFamily="2" charset="-122"/>
              </a:rPr>
              <a:t>请根据反应</a:t>
            </a:r>
            <a:r>
              <a:rPr lang="en-US" altLang="zh-CN" sz="4000">
                <a:latin typeface="华文新魏" pitchFamily="2" charset="-122"/>
                <a:ea typeface="华文新魏" pitchFamily="2" charset="-122"/>
              </a:rPr>
              <a:t>2Fe</a:t>
            </a:r>
            <a:r>
              <a:rPr lang="en-US" altLang="zh-CN" sz="4000" baseline="30000">
                <a:latin typeface="华文新魏" pitchFamily="2" charset="-122"/>
                <a:ea typeface="华文新魏" pitchFamily="2" charset="-122"/>
              </a:rPr>
              <a:t>3+</a:t>
            </a:r>
            <a:r>
              <a:rPr lang="en-US" altLang="zh-CN" sz="4000">
                <a:latin typeface="华文新魏" pitchFamily="2" charset="-122"/>
                <a:ea typeface="华文新魏" pitchFamily="2" charset="-122"/>
              </a:rPr>
              <a:t>+Fe=3Fe</a:t>
            </a:r>
            <a:r>
              <a:rPr lang="en-US" altLang="zh-CN" sz="4000" baseline="30000">
                <a:latin typeface="华文新魏" pitchFamily="2" charset="-122"/>
                <a:ea typeface="华文新魏" pitchFamily="2" charset="-122"/>
              </a:rPr>
              <a:t>2+</a:t>
            </a:r>
            <a:endParaRPr lang="en-US" altLang="zh-CN" sz="400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>
                <a:latin typeface="华文新魏" pitchFamily="2" charset="-122"/>
                <a:ea typeface="华文新魏" pitchFamily="2" charset="-122"/>
              </a:rPr>
              <a:t>设计原电池，你有哪些可行方案</a:t>
            </a:r>
            <a:r>
              <a:rPr lang="en-US" altLang="zh-CN" sz="4000">
                <a:latin typeface="华文新魏" pitchFamily="2" charset="-122"/>
                <a:ea typeface="华文新魏" pitchFamily="2" charset="-122"/>
              </a:rPr>
              <a:t>?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05000" y="358140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Fe-Cu         FeCl</a:t>
            </a:r>
            <a:r>
              <a:rPr lang="en-US" altLang="zh-CN" sz="3200" baseline="-25000">
                <a:latin typeface="华文新魏" pitchFamily="2" charset="-122"/>
                <a:ea typeface="华文新魏" pitchFamily="2" charset="-122"/>
              </a:rPr>
              <a:t>3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905000" y="441960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Fe-C         Fe(NO</a:t>
            </a:r>
            <a:r>
              <a:rPr lang="en-US" altLang="zh-CN" sz="3200" baseline="-25000">
                <a:latin typeface="华文新魏" pitchFamily="2" charset="-122"/>
                <a:ea typeface="华文新魏" pitchFamily="2" charset="-122"/>
              </a:rPr>
              <a:t>3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)</a:t>
            </a:r>
            <a:r>
              <a:rPr lang="en-US" altLang="zh-CN" sz="3200" baseline="-25000">
                <a:latin typeface="华文新魏" pitchFamily="2" charset="-122"/>
                <a:ea typeface="华文新魏" pitchFamily="2" charset="-122"/>
              </a:rPr>
              <a:t>3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981200" y="525780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Fe-Ag         Fe(SO</a:t>
            </a:r>
            <a:r>
              <a:rPr lang="en-US" altLang="zh-CN" sz="3200" baseline="-25000">
                <a:latin typeface="华文新魏" pitchFamily="2" charset="-122"/>
                <a:ea typeface="华文新魏" pitchFamily="2" charset="-122"/>
              </a:rPr>
              <a:t>4</a:t>
            </a:r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)</a:t>
            </a:r>
            <a:r>
              <a:rPr lang="en-US" altLang="zh-CN" sz="3200" baseline="-25000">
                <a:latin typeface="华文新魏" pitchFamily="2" charset="-122"/>
                <a:ea typeface="华文新魏" pitchFamily="2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/>
      <p:bldP spid="77829" grpId="0"/>
      <p:bldP spid="7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765175"/>
            <a:ext cx="331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宋体" pitchFamily="2" charset="-122"/>
              </a:rPr>
              <a:t>一、原电池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7848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（</a:t>
            </a:r>
            <a:r>
              <a:rPr lang="en-US" altLang="zh-CN" sz="3200" b="1"/>
              <a:t>1</a:t>
            </a:r>
            <a:r>
              <a:rPr lang="zh-CN" altLang="en-US" sz="3200" b="1"/>
              <a:t>）</a:t>
            </a:r>
            <a:r>
              <a:rPr lang="zh-CN" altLang="en-US" sz="3200" b="1">
                <a:solidFill>
                  <a:srgbClr val="FF0000"/>
                </a:solidFill>
              </a:rPr>
              <a:t>定义</a:t>
            </a:r>
            <a:r>
              <a:rPr lang="zh-CN" altLang="en-US" sz="3200" b="1"/>
              <a:t>：</a:t>
            </a:r>
            <a:r>
              <a:rPr lang="zh-CN" altLang="en-US" sz="3200" b="1">
                <a:solidFill>
                  <a:srgbClr val="003300"/>
                </a:solidFill>
              </a:rPr>
              <a:t>将</a:t>
            </a:r>
            <a:r>
              <a:rPr lang="zh-CN" altLang="en-US" sz="3600" b="1">
                <a:solidFill>
                  <a:srgbClr val="FF0000"/>
                </a:solidFill>
              </a:rPr>
              <a:t>化学能</a:t>
            </a:r>
            <a:r>
              <a:rPr lang="zh-CN" altLang="en-US" sz="3200" b="1">
                <a:solidFill>
                  <a:srgbClr val="003300"/>
                </a:solidFill>
              </a:rPr>
              <a:t>直接转变成</a:t>
            </a:r>
            <a:r>
              <a:rPr lang="zh-CN" altLang="en-US" sz="3600" b="1">
                <a:solidFill>
                  <a:srgbClr val="FF0000"/>
                </a:solidFill>
              </a:rPr>
              <a:t>电能</a:t>
            </a:r>
            <a:r>
              <a:rPr lang="zh-CN" altLang="en-US" sz="3200" b="1">
                <a:solidFill>
                  <a:srgbClr val="003300"/>
                </a:solidFill>
              </a:rPr>
              <a:t>的装置，称为</a:t>
            </a:r>
            <a:r>
              <a:rPr lang="zh-CN" altLang="en-US" sz="3200" b="1">
                <a:solidFill>
                  <a:srgbClr val="003366"/>
                </a:solidFill>
              </a:rPr>
              <a:t>原电池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348038" y="2492375"/>
            <a:ext cx="1871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（电源）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3933825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   规定</a:t>
            </a:r>
            <a:r>
              <a:rPr lang="zh-CN" altLang="en-US" sz="3200" b="1"/>
              <a:t>：</a:t>
            </a:r>
            <a:endParaRPr lang="zh-CN" altLang="en-US" sz="3200" b="1">
              <a:solidFill>
                <a:srgbClr val="003366"/>
              </a:solidFill>
            </a:endParaRP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1908175" y="3284538"/>
            <a:ext cx="431800" cy="2520950"/>
          </a:xfrm>
          <a:prstGeom prst="leftBrace">
            <a:avLst>
              <a:gd name="adj1" fmla="val 48652"/>
              <a:gd name="adj2" fmla="val 50000"/>
            </a:avLst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95513" y="3068638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负极：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68538" y="508476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正极：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51163" y="3644900"/>
            <a:ext cx="619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黑体" pitchFamily="2" charset="-122"/>
              </a:rPr>
              <a:t>电子流出（或电流流进）的一极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916238" y="5516563"/>
            <a:ext cx="6227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黑体" pitchFamily="2" charset="-122"/>
              </a:rPr>
              <a:t>电子流进（或电流流出）的一极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nimBg="1"/>
      <p:bldP spid="11272" grpId="0" autoUpdateAnimBg="0"/>
      <p:bldP spid="11273" grpId="0" autoUpdateAnimBg="0"/>
      <p:bldP spid="11274" grpId="0" autoUpdateAnimBg="0"/>
      <p:bldP spid="112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5963" y="5229225"/>
            <a:ext cx="1152525" cy="1095375"/>
            <a:chOff x="975" y="3294"/>
            <a:chExt cx="726" cy="690"/>
          </a:xfrm>
        </p:grpSpPr>
        <p:sp>
          <p:nvSpPr>
            <p:cNvPr id="34819" name="Text Box 3"/>
            <p:cNvSpPr txBox="1">
              <a:spLocks noChangeArrowheads="1"/>
            </p:cNvSpPr>
            <p:nvPr/>
          </p:nvSpPr>
          <p:spPr bwMode="auto">
            <a:xfrm>
              <a:off x="975" y="3696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稀硫酸</a:t>
              </a:r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1247" y="3294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508625" y="1484313"/>
            <a:ext cx="1098550" cy="3313112"/>
            <a:chOff x="737" y="903"/>
            <a:chExt cx="692" cy="1892"/>
          </a:xfrm>
        </p:grpSpPr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1156" y="981"/>
              <a:ext cx="273" cy="1814"/>
            </a:xfrm>
            <a:prstGeom prst="rect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zh-CN" alt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737" y="903"/>
              <a:ext cx="32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Zn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084888" y="4151313"/>
            <a:ext cx="649287" cy="646112"/>
            <a:chOff x="2153" y="2478"/>
            <a:chExt cx="409" cy="407"/>
          </a:xfrm>
        </p:grpSpPr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154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290" y="2795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2471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2426" y="2523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7653338" y="1341438"/>
            <a:ext cx="879475" cy="3455987"/>
            <a:chOff x="2200" y="903"/>
            <a:chExt cx="554" cy="1892"/>
          </a:xfrm>
        </p:grpSpPr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2200" y="1026"/>
              <a:ext cx="272" cy="1769"/>
            </a:xfrm>
            <a:prstGeom prst="rect">
              <a:avLst/>
            </a:prstGeom>
            <a:gradFill rotWithShape="1">
              <a:gsLst>
                <a:gs pos="0">
                  <a:srgbClr val="FF5050">
                    <a:gamma/>
                    <a:shade val="46275"/>
                    <a:invGamma/>
                  </a:srgbClr>
                </a:gs>
                <a:gs pos="5000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2414" y="903"/>
              <a:ext cx="3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Cu</a:t>
              </a:r>
            </a:p>
          </p:txBody>
        </p:sp>
      </p:grp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6372225" y="4149725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227763" y="3716338"/>
            <a:ext cx="360362" cy="358775"/>
            <a:chOff x="2153" y="2478"/>
            <a:chExt cx="227" cy="226"/>
          </a:xfrm>
        </p:grpSpPr>
        <p:sp>
          <p:nvSpPr>
            <p:cNvPr id="34835" name="Oval 19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6" name="Oval 20"/>
            <p:cNvSpPr>
              <a:spLocks noChangeArrowheads="1"/>
            </p:cNvSpPr>
            <p:nvPr/>
          </p:nvSpPr>
          <p:spPr bwMode="auto">
            <a:xfrm>
              <a:off x="2289" y="261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58775" y="1873250"/>
            <a:ext cx="45005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zh-CN" altLang="en-US" sz="4000" b="1">
                <a:latin typeface="Times New Roman" pitchFamily="18" charset="0"/>
              </a:rPr>
              <a:t>      将一</a:t>
            </a:r>
            <a:r>
              <a:rPr kumimoji="1" lang="en-US" altLang="zh-CN" sz="4000" b="1">
                <a:latin typeface="Times New Roman" pitchFamily="18" charset="0"/>
              </a:rPr>
              <a:t>Zn</a:t>
            </a:r>
            <a:r>
              <a:rPr kumimoji="1" lang="zh-CN" altLang="en-US" sz="4000" b="1">
                <a:latin typeface="Times New Roman" pitchFamily="18" charset="0"/>
              </a:rPr>
              <a:t>片、</a:t>
            </a:r>
            <a:r>
              <a:rPr kumimoji="1" lang="en-US" altLang="zh-CN" sz="4000" b="1">
                <a:latin typeface="Times New Roman" pitchFamily="18" charset="0"/>
              </a:rPr>
              <a:t>Cu</a:t>
            </a:r>
            <a:r>
              <a:rPr kumimoji="1" lang="zh-CN" altLang="en-US" sz="4000" b="1">
                <a:latin typeface="Times New Roman" pitchFamily="18" charset="0"/>
              </a:rPr>
              <a:t>片平行插入稀硫酸中，有什么现象？写出有关反应的离子方程式。</a:t>
            </a:r>
          </a:p>
        </p:txBody>
      </p:sp>
      <p:sp>
        <p:nvSpPr>
          <p:cNvPr id="34838" name="WordArt 22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2438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/>
                <a:ea typeface="隶书"/>
              </a:rPr>
              <a:t>实验探究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35600" y="1989138"/>
            <a:ext cx="3240088" cy="3311525"/>
            <a:chOff x="2925" y="1298"/>
            <a:chExt cx="2041" cy="2086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2925" y="1298"/>
              <a:ext cx="2041" cy="2086"/>
              <a:chOff x="2925" y="1253"/>
              <a:chExt cx="2041" cy="2086"/>
            </a:xfrm>
          </p:grpSpPr>
          <p:sp>
            <p:nvSpPr>
              <p:cNvPr id="34841" name="Line 25"/>
              <p:cNvSpPr>
                <a:spLocks noChangeShapeType="1"/>
              </p:cNvSpPr>
              <p:nvPr/>
            </p:nvSpPr>
            <p:spPr bwMode="auto">
              <a:xfrm>
                <a:off x="3061" y="3339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2" name="Line 26"/>
              <p:cNvSpPr>
                <a:spLocks noChangeShapeType="1"/>
              </p:cNvSpPr>
              <p:nvPr/>
            </p:nvSpPr>
            <p:spPr bwMode="auto">
              <a:xfrm>
                <a:off x="3061" y="1434"/>
                <a:ext cx="0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3" name="Line 27"/>
              <p:cNvSpPr>
                <a:spLocks noChangeShapeType="1"/>
              </p:cNvSpPr>
              <p:nvPr/>
            </p:nvSpPr>
            <p:spPr bwMode="auto">
              <a:xfrm>
                <a:off x="4830" y="1434"/>
                <a:ext cx="46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4" name="Line 28"/>
              <p:cNvSpPr>
                <a:spLocks noChangeShapeType="1"/>
              </p:cNvSpPr>
              <p:nvPr/>
            </p:nvSpPr>
            <p:spPr bwMode="auto">
              <a:xfrm>
                <a:off x="3016" y="1253"/>
                <a:ext cx="19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5" name="Line 29"/>
              <p:cNvSpPr>
                <a:spLocks noChangeShapeType="1"/>
              </p:cNvSpPr>
              <p:nvPr/>
            </p:nvSpPr>
            <p:spPr bwMode="auto">
              <a:xfrm flipH="1">
                <a:off x="2925" y="1253"/>
                <a:ext cx="9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6" name="Line 30"/>
              <p:cNvSpPr>
                <a:spLocks noChangeShapeType="1"/>
              </p:cNvSpPr>
              <p:nvPr/>
            </p:nvSpPr>
            <p:spPr bwMode="auto">
              <a:xfrm>
                <a:off x="2925" y="1343"/>
                <a:ext cx="136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7" name="Line 31"/>
              <p:cNvSpPr>
                <a:spLocks noChangeShapeType="1"/>
              </p:cNvSpPr>
              <p:nvPr/>
            </p:nvSpPr>
            <p:spPr bwMode="auto">
              <a:xfrm flipH="1">
                <a:off x="4830" y="1253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3107" y="2296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3107" y="2704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3152" y="293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 flipV="1">
              <a:off x="3152" y="2523"/>
              <a:ext cx="15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3107" y="3158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36607E-7 L 0.01198 -0.099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2445E-6 L -3.61111E-6 -0.0942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5699E-6 L 0.00034 -0.073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5246 L 2.5E-6 -2.78253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 animBg="1"/>
      <p:bldP spid="348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3438" y="5661025"/>
            <a:ext cx="2160587" cy="457200"/>
            <a:chOff x="3152" y="3067"/>
            <a:chExt cx="1361" cy="288"/>
          </a:xfrm>
        </p:grpSpPr>
        <p:sp>
          <p:nvSpPr>
            <p:cNvPr id="35843" name="Text Box 3"/>
            <p:cNvSpPr txBox="1">
              <a:spLocks noChangeArrowheads="1"/>
            </p:cNvSpPr>
            <p:nvPr/>
          </p:nvSpPr>
          <p:spPr bwMode="auto">
            <a:xfrm>
              <a:off x="3787" y="3067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>
                  <a:latin typeface="Times New Roman" pitchFamily="18" charset="0"/>
                </a:rPr>
                <a:t>稀硫酸</a:t>
              </a:r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3152" y="320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258888" y="1557338"/>
            <a:ext cx="1098550" cy="4032250"/>
            <a:chOff x="737" y="903"/>
            <a:chExt cx="692" cy="1892"/>
          </a:xfrm>
        </p:grpSpPr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1156" y="981"/>
              <a:ext cx="273" cy="1814"/>
            </a:xfrm>
            <a:prstGeom prst="rect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zh-CN" alt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737" y="903"/>
              <a:ext cx="3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Zn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27538" y="1412875"/>
            <a:ext cx="879475" cy="4176713"/>
            <a:chOff x="2200" y="903"/>
            <a:chExt cx="554" cy="1892"/>
          </a:xfrm>
        </p:grpSpPr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2200" y="1026"/>
              <a:ext cx="272" cy="1769"/>
            </a:xfrm>
            <a:prstGeom prst="rect">
              <a:avLst/>
            </a:prstGeom>
            <a:gradFill rotWithShape="1">
              <a:gsLst>
                <a:gs pos="0">
                  <a:srgbClr val="FF5050">
                    <a:gamma/>
                    <a:shade val="46275"/>
                    <a:invGamma/>
                  </a:srgbClr>
                </a:gs>
                <a:gs pos="5000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2414" y="903"/>
              <a:ext cx="34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Cu</a:t>
              </a:r>
            </a:p>
          </p:txBody>
        </p:sp>
      </p:grp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498975" y="4870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427538" y="5230813"/>
            <a:ext cx="360362" cy="358775"/>
            <a:chOff x="2153" y="2478"/>
            <a:chExt cx="227" cy="226"/>
          </a:xfrm>
        </p:grpSpPr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2289" y="261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283075" y="4799013"/>
            <a:ext cx="649288" cy="646112"/>
            <a:chOff x="2153" y="2478"/>
            <a:chExt cx="409" cy="407"/>
          </a:xfrm>
        </p:grpSpPr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2154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8" name="Oval 18"/>
            <p:cNvSpPr>
              <a:spLocks noChangeArrowheads="1"/>
            </p:cNvSpPr>
            <p:nvPr/>
          </p:nvSpPr>
          <p:spPr bwMode="auto">
            <a:xfrm>
              <a:off x="2290" y="2795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2471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60" name="Oval 20"/>
            <p:cNvSpPr>
              <a:spLocks noChangeArrowheads="1"/>
            </p:cNvSpPr>
            <p:nvPr/>
          </p:nvSpPr>
          <p:spPr bwMode="auto">
            <a:xfrm>
              <a:off x="2426" y="2523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3132138" y="620713"/>
            <a:ext cx="503237" cy="504825"/>
          </a:xfrm>
          <a:prstGeom prst="ellips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3217863" y="722313"/>
            <a:ext cx="288925" cy="28733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2124075" y="9080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124075" y="9080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3635375" y="9080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4572000" y="9080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187450" y="1989138"/>
            <a:ext cx="4321175" cy="4032250"/>
            <a:chOff x="2925" y="1298"/>
            <a:chExt cx="2041" cy="2086"/>
          </a:xfrm>
        </p:grpSpPr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2925" y="1298"/>
              <a:ext cx="2041" cy="2086"/>
              <a:chOff x="2925" y="1253"/>
              <a:chExt cx="2041" cy="2086"/>
            </a:xfrm>
          </p:grpSpPr>
          <p:sp>
            <p:nvSpPr>
              <p:cNvPr id="35869" name="Line 29"/>
              <p:cNvSpPr>
                <a:spLocks noChangeShapeType="1"/>
              </p:cNvSpPr>
              <p:nvPr/>
            </p:nvSpPr>
            <p:spPr bwMode="auto">
              <a:xfrm>
                <a:off x="3061" y="3339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0" name="Line 30"/>
              <p:cNvSpPr>
                <a:spLocks noChangeShapeType="1"/>
              </p:cNvSpPr>
              <p:nvPr/>
            </p:nvSpPr>
            <p:spPr bwMode="auto">
              <a:xfrm>
                <a:off x="3061" y="1434"/>
                <a:ext cx="0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1" name="Line 31"/>
              <p:cNvSpPr>
                <a:spLocks noChangeShapeType="1"/>
              </p:cNvSpPr>
              <p:nvPr/>
            </p:nvSpPr>
            <p:spPr bwMode="auto">
              <a:xfrm>
                <a:off x="4830" y="1434"/>
                <a:ext cx="46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2" name="Line 32"/>
              <p:cNvSpPr>
                <a:spLocks noChangeShapeType="1"/>
              </p:cNvSpPr>
              <p:nvPr/>
            </p:nvSpPr>
            <p:spPr bwMode="auto">
              <a:xfrm>
                <a:off x="3016" y="1253"/>
                <a:ext cx="19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3" name="Line 33"/>
              <p:cNvSpPr>
                <a:spLocks noChangeShapeType="1"/>
              </p:cNvSpPr>
              <p:nvPr/>
            </p:nvSpPr>
            <p:spPr bwMode="auto">
              <a:xfrm flipH="1">
                <a:off x="2925" y="1253"/>
                <a:ext cx="9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4" name="Line 34"/>
              <p:cNvSpPr>
                <a:spLocks noChangeShapeType="1"/>
              </p:cNvSpPr>
              <p:nvPr/>
            </p:nvSpPr>
            <p:spPr bwMode="auto">
              <a:xfrm>
                <a:off x="2925" y="1343"/>
                <a:ext cx="136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75" name="Line 35"/>
              <p:cNvSpPr>
                <a:spLocks noChangeShapeType="1"/>
              </p:cNvSpPr>
              <p:nvPr/>
            </p:nvSpPr>
            <p:spPr bwMode="auto">
              <a:xfrm flipH="1">
                <a:off x="4830" y="1253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3107" y="2296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3107" y="2704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>
              <a:off x="3152" y="293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 flipV="1">
              <a:off x="3152" y="2523"/>
              <a:ext cx="15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>
              <a:off x="3107" y="3158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5738813" y="898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5940425" y="1125538"/>
            <a:ext cx="1203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4000" b="1">
                <a:latin typeface="Times New Roman" pitchFamily="18" charset="0"/>
              </a:rPr>
              <a:t>现象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5686425" y="3716338"/>
            <a:ext cx="3457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itchFamily="18" charset="0"/>
              </a:rPr>
              <a:t>(3)</a:t>
            </a:r>
            <a:r>
              <a:rPr kumimoji="1" lang="zh-CN" altLang="en-US" sz="2800" b="1">
                <a:latin typeface="Times New Roman" pitchFamily="18" charset="0"/>
              </a:rPr>
              <a:t>电流表指针有偏转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5686425" y="2997200"/>
            <a:ext cx="345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itchFamily="18" charset="0"/>
              </a:rPr>
              <a:t>(2)</a:t>
            </a:r>
            <a:r>
              <a:rPr kumimoji="1" lang="zh-CN" altLang="en-US" sz="2800" b="1">
                <a:latin typeface="Times New Roman" pitchFamily="18" charset="0"/>
              </a:rPr>
              <a:t>铜片上有气泡产生</a:t>
            </a:r>
          </a:p>
        </p:txBody>
      </p:sp>
      <p:sp>
        <p:nvSpPr>
          <p:cNvPr id="35886" name="AutoShape 46"/>
          <p:cNvSpPr>
            <a:spLocks noChangeArrowheads="1"/>
          </p:cNvSpPr>
          <p:nvPr/>
        </p:nvSpPr>
        <p:spPr bwMode="auto">
          <a:xfrm>
            <a:off x="250825" y="0"/>
            <a:ext cx="2073275" cy="777875"/>
          </a:xfrm>
          <a:prstGeom prst="roundRect">
            <a:avLst>
              <a:gd name="adj" fmla="val 16667"/>
            </a:avLst>
          </a:prstGeom>
          <a:solidFill>
            <a:srgbClr val="00FFFF">
              <a:alpha val="53000"/>
            </a:srgbClr>
          </a:solidFill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66"/>
                </a:solidFill>
                <a:ea typeface="黑体" pitchFamily="2" charset="-122"/>
              </a:rPr>
              <a:t>实验</a:t>
            </a:r>
            <a:r>
              <a:rPr lang="en-US" altLang="zh-CN" sz="4000" b="1">
                <a:solidFill>
                  <a:srgbClr val="000066"/>
                </a:solidFill>
                <a:ea typeface="黑体" pitchFamily="2" charset="-122"/>
              </a:rPr>
              <a:t>2-4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5580063" y="23495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itchFamily="18" charset="0"/>
              </a:rPr>
              <a:t>(1)</a:t>
            </a:r>
            <a:r>
              <a:rPr kumimoji="1" lang="zh-CN" altLang="en-US" sz="2800" b="1">
                <a:latin typeface="Times New Roman" pitchFamily="18" charset="0"/>
              </a:rPr>
              <a:t>锌片不断溶解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4714 L 0.00833 0.01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14999E-6 L 1.38889E-6 -0.094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4688E-6 L 0.00034 -0.073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2903E-6 L 0.00781 -0.052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62" grpId="0" animBg="1"/>
      <p:bldP spid="35882" grpId="0"/>
      <p:bldP spid="35883" grpId="0"/>
      <p:bldP spid="35884" grpId="0"/>
      <p:bldP spid="358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2318685">
            <a:off x="1763713" y="5805488"/>
            <a:ext cx="2160587" cy="457200"/>
            <a:chOff x="3152" y="3067"/>
            <a:chExt cx="1361" cy="305"/>
          </a:xfrm>
        </p:grpSpPr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3787" y="3067"/>
              <a:ext cx="72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稀硫酸</a:t>
              </a:r>
            </a:p>
          </p:txBody>
        </p:sp>
        <p:sp>
          <p:nvSpPr>
            <p:cNvPr id="36868" name="Line 4"/>
            <p:cNvSpPr>
              <a:spLocks noChangeShapeType="1"/>
            </p:cNvSpPr>
            <p:nvPr/>
          </p:nvSpPr>
          <p:spPr bwMode="auto">
            <a:xfrm>
              <a:off x="3152" y="320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2263" y="1557338"/>
            <a:ext cx="1098550" cy="4032250"/>
            <a:chOff x="737" y="903"/>
            <a:chExt cx="692" cy="1892"/>
          </a:xfrm>
        </p:grpSpPr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1156" y="981"/>
              <a:ext cx="273" cy="1814"/>
            </a:xfrm>
            <a:prstGeom prst="rect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zh-CN" alt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737" y="903"/>
              <a:ext cx="32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Zn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490913" y="1412875"/>
            <a:ext cx="879475" cy="4176713"/>
            <a:chOff x="2200" y="903"/>
            <a:chExt cx="554" cy="1892"/>
          </a:xfrm>
        </p:grpSpPr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2200" y="1026"/>
              <a:ext cx="272" cy="1769"/>
            </a:xfrm>
            <a:prstGeom prst="rect">
              <a:avLst/>
            </a:prstGeom>
            <a:gradFill rotWithShape="1">
              <a:gsLst>
                <a:gs pos="0">
                  <a:srgbClr val="FF5050">
                    <a:gamma/>
                    <a:shade val="46275"/>
                    <a:invGamma/>
                  </a:srgbClr>
                </a:gs>
                <a:gs pos="5000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2414" y="903"/>
              <a:ext cx="34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latin typeface="Times New Roman" pitchFamily="18" charset="0"/>
                </a:rPr>
                <a:t>Cu</a:t>
              </a:r>
            </a:p>
          </p:txBody>
        </p:sp>
      </p:grp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3562350" y="4870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490913" y="5230813"/>
            <a:ext cx="360362" cy="358775"/>
            <a:chOff x="2153" y="2478"/>
            <a:chExt cx="227" cy="226"/>
          </a:xfrm>
        </p:grpSpPr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2289" y="261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346450" y="4799013"/>
            <a:ext cx="649288" cy="646112"/>
            <a:chOff x="2153" y="2478"/>
            <a:chExt cx="409" cy="407"/>
          </a:xfrm>
        </p:grpSpPr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2153" y="247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>
              <a:off x="2154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2290" y="2795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2471" y="270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>
              <a:off x="2426" y="2523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2195513" y="620713"/>
            <a:ext cx="503237" cy="504825"/>
          </a:xfrm>
          <a:prstGeom prst="ellips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2309813" y="736600"/>
            <a:ext cx="288925" cy="287338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1187450" y="9080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1187450" y="9080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2698750" y="9080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3635375" y="9080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6891" name="Oval 27"/>
          <p:cNvSpPr>
            <a:spLocks noChangeArrowheads="1"/>
          </p:cNvSpPr>
          <p:nvPr/>
        </p:nvSpPr>
        <p:spPr bwMode="auto">
          <a:xfrm>
            <a:off x="1331913" y="4652963"/>
            <a:ext cx="431800" cy="504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</a:rPr>
              <a:t>Zn</a:t>
            </a:r>
            <a:r>
              <a:rPr kumimoji="1" lang="en-US" altLang="zh-CN" baseline="30000">
                <a:latin typeface="Times New Roman" pitchFamily="18" charset="0"/>
              </a:rPr>
              <a:t>2+</a:t>
            </a:r>
            <a:endParaRPr kumimoji="1" lang="en-US" altLang="zh-CN">
              <a:latin typeface="Times New Roman" pitchFamily="18" charset="0"/>
            </a:endParaRP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114425" y="2493963"/>
            <a:ext cx="217488" cy="863600"/>
            <a:chOff x="1292" y="1389"/>
            <a:chExt cx="137" cy="544"/>
          </a:xfrm>
        </p:grpSpPr>
        <p:sp>
          <p:nvSpPr>
            <p:cNvPr id="36893" name="Oval 29"/>
            <p:cNvSpPr>
              <a:spLocks noChangeArrowheads="1"/>
            </p:cNvSpPr>
            <p:nvPr/>
          </p:nvSpPr>
          <p:spPr bwMode="auto">
            <a:xfrm>
              <a:off x="1292" y="1706"/>
              <a:ext cx="137" cy="22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zh-CN" sz="2400">
                  <a:latin typeface="Times New Roman" pitchFamily="18" charset="0"/>
                </a:rPr>
                <a:t>e</a:t>
              </a:r>
              <a:r>
                <a:rPr kumimoji="1" lang="en-US" altLang="zh-CN" sz="2400" baseline="300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36894" name="Oval 30"/>
            <p:cNvSpPr>
              <a:spLocks noChangeArrowheads="1"/>
            </p:cNvSpPr>
            <p:nvPr/>
          </p:nvSpPr>
          <p:spPr bwMode="auto">
            <a:xfrm>
              <a:off x="1292" y="1389"/>
              <a:ext cx="137" cy="22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zh-CN" sz="2400">
                  <a:latin typeface="Times New Roman" pitchFamily="18" charset="0"/>
                </a:rPr>
                <a:t>e</a:t>
              </a:r>
              <a:r>
                <a:rPr kumimoji="1" lang="en-US" altLang="zh-CN" sz="2400" baseline="30000"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36895" name="Oval 31"/>
          <p:cNvSpPr>
            <a:spLocks noChangeArrowheads="1"/>
          </p:cNvSpPr>
          <p:nvPr/>
        </p:nvSpPr>
        <p:spPr bwMode="auto">
          <a:xfrm>
            <a:off x="3059113" y="5156200"/>
            <a:ext cx="360362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</a:rPr>
              <a:t>H</a:t>
            </a:r>
            <a:r>
              <a:rPr kumimoji="1" lang="en-US" altLang="zh-CN" baseline="30000">
                <a:latin typeface="Times New Roman" pitchFamily="18" charset="0"/>
              </a:rPr>
              <a:t>+</a:t>
            </a:r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2987675" y="45085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</a:rPr>
              <a:t>H</a:t>
            </a:r>
            <a:r>
              <a:rPr kumimoji="1" lang="en-US" altLang="zh-CN" baseline="30000">
                <a:latin typeface="Times New Roman" pitchFamily="18" charset="0"/>
              </a:rPr>
              <a:t>+</a:t>
            </a: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50825" y="1989138"/>
            <a:ext cx="4321175" cy="4032250"/>
            <a:chOff x="2925" y="1298"/>
            <a:chExt cx="2041" cy="2086"/>
          </a:xfrm>
        </p:grpSpPr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2925" y="1298"/>
              <a:ext cx="2041" cy="2086"/>
              <a:chOff x="2925" y="1253"/>
              <a:chExt cx="2041" cy="2086"/>
            </a:xfrm>
          </p:grpSpPr>
          <p:sp>
            <p:nvSpPr>
              <p:cNvPr id="36899" name="Line 35"/>
              <p:cNvSpPr>
                <a:spLocks noChangeShapeType="1"/>
              </p:cNvSpPr>
              <p:nvPr/>
            </p:nvSpPr>
            <p:spPr bwMode="auto">
              <a:xfrm>
                <a:off x="3061" y="3339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0" name="Line 36"/>
              <p:cNvSpPr>
                <a:spLocks noChangeShapeType="1"/>
              </p:cNvSpPr>
              <p:nvPr/>
            </p:nvSpPr>
            <p:spPr bwMode="auto">
              <a:xfrm>
                <a:off x="3061" y="1434"/>
                <a:ext cx="0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1" name="Line 37"/>
              <p:cNvSpPr>
                <a:spLocks noChangeShapeType="1"/>
              </p:cNvSpPr>
              <p:nvPr/>
            </p:nvSpPr>
            <p:spPr bwMode="auto">
              <a:xfrm>
                <a:off x="4830" y="1434"/>
                <a:ext cx="46" cy="19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2" name="Line 38"/>
              <p:cNvSpPr>
                <a:spLocks noChangeShapeType="1"/>
              </p:cNvSpPr>
              <p:nvPr/>
            </p:nvSpPr>
            <p:spPr bwMode="auto">
              <a:xfrm>
                <a:off x="3016" y="1253"/>
                <a:ext cx="19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3" name="Line 39"/>
              <p:cNvSpPr>
                <a:spLocks noChangeShapeType="1"/>
              </p:cNvSpPr>
              <p:nvPr/>
            </p:nvSpPr>
            <p:spPr bwMode="auto">
              <a:xfrm flipH="1">
                <a:off x="2925" y="1253"/>
                <a:ext cx="9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4" name="Line 40"/>
              <p:cNvSpPr>
                <a:spLocks noChangeShapeType="1"/>
              </p:cNvSpPr>
              <p:nvPr/>
            </p:nvSpPr>
            <p:spPr bwMode="auto">
              <a:xfrm>
                <a:off x="2925" y="1343"/>
                <a:ext cx="136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05" name="Line 41"/>
              <p:cNvSpPr>
                <a:spLocks noChangeShapeType="1"/>
              </p:cNvSpPr>
              <p:nvPr/>
            </p:nvSpPr>
            <p:spPr bwMode="auto">
              <a:xfrm flipH="1">
                <a:off x="4830" y="1253"/>
                <a:ext cx="91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3107" y="2296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3107" y="2704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>
              <a:off x="3152" y="2931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 flipV="1">
              <a:off x="3152" y="2523"/>
              <a:ext cx="15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>
              <a:off x="3107" y="3158"/>
              <a:ext cx="16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5738813" y="898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68313" y="1190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6000">
                <a:latin typeface="Times New Roman" pitchFamily="18" charset="0"/>
              </a:rPr>
              <a:t>－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3614738" y="271463"/>
            <a:ext cx="614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6000">
                <a:latin typeface="Times New Roman" pitchFamily="18" charset="0"/>
              </a:rPr>
              <a:t>+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6227763" y="2205038"/>
            <a:ext cx="3205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Times New Roman" pitchFamily="18" charset="0"/>
              </a:rPr>
              <a:t>Zn</a:t>
            </a:r>
            <a:r>
              <a:rPr kumimoji="1" lang="zh-CN" altLang="en-US" sz="3600" b="1">
                <a:latin typeface="Times New Roman" pitchFamily="18" charset="0"/>
              </a:rPr>
              <a:t>－</a:t>
            </a:r>
            <a:r>
              <a:rPr kumimoji="1" lang="en-US" altLang="zh-CN" sz="3600" b="1">
                <a:latin typeface="Times New Roman" pitchFamily="18" charset="0"/>
              </a:rPr>
              <a:t>2e</a:t>
            </a:r>
            <a:r>
              <a:rPr kumimoji="1" lang="en-US" altLang="zh-CN" sz="6000" b="1" baseline="30000">
                <a:latin typeface="Times New Roman" pitchFamily="18" charset="0"/>
              </a:rPr>
              <a:t>-</a:t>
            </a:r>
            <a:r>
              <a:rPr kumimoji="1" lang="en-US" altLang="zh-CN" sz="3600" b="1">
                <a:latin typeface="Times New Roman" pitchFamily="18" charset="0"/>
              </a:rPr>
              <a:t>=Zn</a:t>
            </a:r>
            <a:r>
              <a:rPr kumimoji="1" lang="en-US" altLang="zh-CN" sz="3600" b="1" baseline="30000">
                <a:latin typeface="Times New Roman" pitchFamily="18" charset="0"/>
              </a:rPr>
              <a:t>2+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4787900" y="4797425"/>
            <a:ext cx="22050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itchFamily="18" charset="0"/>
              </a:rPr>
              <a:t>总反应：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6227763" y="3933825"/>
            <a:ext cx="32829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Times New Roman" pitchFamily="18" charset="0"/>
              </a:rPr>
              <a:t>2H</a:t>
            </a:r>
            <a:r>
              <a:rPr kumimoji="1" lang="en-US" altLang="zh-CN" sz="3600" b="1" baseline="30000">
                <a:latin typeface="Times New Roman" pitchFamily="18" charset="0"/>
              </a:rPr>
              <a:t>+</a:t>
            </a:r>
            <a:r>
              <a:rPr kumimoji="1" lang="en-US" altLang="zh-CN" sz="3600" b="1">
                <a:latin typeface="Times New Roman" pitchFamily="18" charset="0"/>
              </a:rPr>
              <a:t>+2e</a:t>
            </a:r>
            <a:r>
              <a:rPr kumimoji="1" lang="en-US" altLang="zh-CN" sz="6000" b="1" baseline="30000">
                <a:latin typeface="Times New Roman" pitchFamily="18" charset="0"/>
              </a:rPr>
              <a:t>-</a:t>
            </a:r>
            <a:r>
              <a:rPr kumimoji="1" lang="en-US" altLang="zh-CN" sz="3600" b="1">
                <a:latin typeface="Times New Roman" pitchFamily="18" charset="0"/>
              </a:rPr>
              <a:t>=H</a:t>
            </a:r>
            <a:r>
              <a:rPr kumimoji="1" lang="en-US" altLang="zh-CN" sz="2000" b="1">
                <a:latin typeface="Times New Roman" pitchFamily="18" charset="0"/>
              </a:rPr>
              <a:t>2</a:t>
            </a:r>
            <a:r>
              <a:rPr kumimoji="1" lang="en-US" altLang="zh-CN" sz="3600" b="1">
                <a:latin typeface="Times New Roman" pitchFamily="18" charset="0"/>
              </a:rPr>
              <a:t>↑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4679950" y="5535613"/>
            <a:ext cx="4787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itchFamily="18" charset="0"/>
              </a:rPr>
              <a:t>Zn+2H</a:t>
            </a:r>
            <a:r>
              <a:rPr kumimoji="1" lang="en-US" altLang="zh-CN" sz="4000" b="1" baseline="30000">
                <a:latin typeface="Times New Roman" pitchFamily="18" charset="0"/>
              </a:rPr>
              <a:t>+</a:t>
            </a:r>
            <a:r>
              <a:rPr kumimoji="1" lang="en-US" altLang="zh-CN" sz="4000" b="1">
                <a:latin typeface="Times New Roman" pitchFamily="18" charset="0"/>
              </a:rPr>
              <a:t>=Zn</a:t>
            </a:r>
            <a:r>
              <a:rPr kumimoji="1" lang="en-US" altLang="zh-CN" sz="4000" b="1" baseline="30000">
                <a:latin typeface="Times New Roman" pitchFamily="18" charset="0"/>
              </a:rPr>
              <a:t>2+</a:t>
            </a:r>
            <a:r>
              <a:rPr kumimoji="1" lang="en-US" altLang="zh-CN" sz="4000" b="1">
                <a:latin typeface="Times New Roman" pitchFamily="18" charset="0"/>
              </a:rPr>
              <a:t>+H</a:t>
            </a:r>
            <a:r>
              <a:rPr kumimoji="1" lang="en-US" altLang="zh-CN" sz="4000" b="1" baseline="-25000">
                <a:latin typeface="Times New Roman" pitchFamily="18" charset="0"/>
              </a:rPr>
              <a:t>2</a:t>
            </a:r>
            <a:r>
              <a:rPr kumimoji="1" lang="en-US" altLang="zh-CN" sz="4000" b="1">
                <a:latin typeface="Times New Roman" pitchFamily="18" charset="0"/>
              </a:rPr>
              <a:t>↑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5724525" y="1412875"/>
            <a:ext cx="3132138" cy="641350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itchFamily="18" charset="0"/>
              </a:rPr>
              <a:t>（氧化反应）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5761038" y="2997200"/>
            <a:ext cx="2987675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itchFamily="18" charset="0"/>
              </a:rPr>
              <a:t>（还原反应）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5003800" y="2171700"/>
            <a:ext cx="1560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3600" b="1">
                <a:latin typeface="Times New Roman" pitchFamily="18" charset="0"/>
              </a:rPr>
              <a:t>锌片：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4932363" y="3811588"/>
            <a:ext cx="15605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3600" b="1">
                <a:latin typeface="Times New Roman" pitchFamily="18" charset="0"/>
              </a:rPr>
              <a:t>铜片：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5092700" y="404813"/>
            <a:ext cx="351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3600" b="1">
                <a:latin typeface="Times New Roman" pitchFamily="18" charset="0"/>
              </a:rPr>
              <a:t>Cu-Zn</a:t>
            </a:r>
            <a:r>
              <a:rPr kumimoji="1" lang="zh-CN" altLang="en-US" sz="3600" b="1">
                <a:latin typeface="Times New Roman" pitchFamily="18" charset="0"/>
              </a:rPr>
              <a:t>原电池：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4595813" y="1412875"/>
            <a:ext cx="1560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负极：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4643438" y="3003550"/>
            <a:ext cx="1560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正极：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4714 L 0.00833 0.01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14999E-6 L 1.38889E-6 -0.094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4688E-6 L 0.00034 -0.073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2903E-6 L 0.00781 -0.052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3628 L 0.17309 0.036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3651 L 0.08264 0.026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0555 L 0.0592 -0.05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2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60065E-6 C -0.02205 -0.10261 -0.04392 -0.20522 -0.00226 -0.24497 C 0.03941 -0.28518 0.20764 -0.31107 0.25 -0.23896 C 0.29253 -0.16639 0.25208 0.11394 0.25243 0.18928 C 0.2526 0.26485 0.2526 0.2392 0.25243 0.21401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/>
      <p:bldP spid="36886" grpId="0" animBg="1"/>
      <p:bldP spid="36891" grpId="0" animBg="1"/>
      <p:bldP spid="36895" grpId="0" animBg="1"/>
      <p:bldP spid="36896" grpId="0" animBg="1"/>
      <p:bldP spid="36912" grpId="0"/>
      <p:bldP spid="36913" grpId="0"/>
      <p:bldP spid="36914" grpId="0" autoUpdateAnimBg="0"/>
      <p:bldP spid="36915" grpId="0" autoUpdateAnimBg="0"/>
      <p:bldP spid="36916" grpId="0" autoUpdateAnimBg="0"/>
      <p:bldP spid="36917" grpId="0" autoUpdateAnimBg="0"/>
      <p:bldP spid="36918" grpId="0" autoUpdateAnimBg="0"/>
      <p:bldP spid="36919" grpId="0" autoUpdateAnimBg="0"/>
      <p:bldP spid="36920" grpId="0"/>
      <p:bldP spid="36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未命名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276475"/>
            <a:ext cx="5238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3457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（</a:t>
            </a:r>
            <a:r>
              <a:rPr lang="en-US" altLang="zh-CN" sz="3200" b="1"/>
              <a:t>2</a:t>
            </a:r>
            <a:r>
              <a:rPr lang="zh-CN" altLang="en-US" sz="3200" b="1"/>
              <a:t>）</a:t>
            </a:r>
            <a:r>
              <a:rPr lang="zh-CN" altLang="en-US" sz="3200" b="1">
                <a:solidFill>
                  <a:srgbClr val="FF0000"/>
                </a:solidFill>
              </a:rPr>
              <a:t>工作原理</a:t>
            </a:r>
            <a:r>
              <a:rPr lang="zh-CN" altLang="en-US" sz="3200" b="1"/>
              <a:t>：</a:t>
            </a:r>
            <a:endParaRPr lang="zh-CN" altLang="en-US" sz="3200" b="1">
              <a:solidFill>
                <a:srgbClr val="0033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67400" y="3500438"/>
            <a:ext cx="720725" cy="663575"/>
            <a:chOff x="0" y="0"/>
            <a:chExt cx="454" cy="418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0" y="91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e</a:t>
              </a:r>
              <a:r>
                <a:rPr lang="en-US" altLang="zh-CN" sz="2800" baseline="30000"/>
                <a:t>-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↑</a:t>
              </a:r>
            </a:p>
          </p:txBody>
        </p:sp>
      </p:grp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867400" y="2420938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e</a:t>
            </a:r>
            <a:r>
              <a:rPr lang="en-US" altLang="zh-CN" sz="2800" baseline="30000"/>
              <a:t>-</a:t>
            </a:r>
            <a:r>
              <a:rPr lang="en-US" altLang="zh-CN"/>
              <a:t>→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77050" y="2708275"/>
            <a:ext cx="647700" cy="725488"/>
            <a:chOff x="0" y="0"/>
            <a:chExt cx="408" cy="457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/>
                <a:t>e</a:t>
              </a:r>
              <a:r>
                <a:rPr lang="en-US" altLang="zh-CN" sz="2800" baseline="30000"/>
                <a:t>-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0" y="226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↓</a:t>
              </a:r>
            </a:p>
          </p:txBody>
        </p:sp>
      </p:grp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264275" y="44942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D60093"/>
                </a:solidFill>
              </a:rPr>
              <a:t>⊕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732588" y="4292600"/>
            <a:ext cx="1439862" cy="431800"/>
            <a:chOff x="0" y="0"/>
            <a:chExt cx="907" cy="272"/>
          </a:xfrm>
        </p:grpSpPr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46" y="136"/>
              <a:ext cx="136" cy="136"/>
            </a:xfrm>
            <a:prstGeom prst="ellips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en-US" b="1"/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D60093"/>
                  </a:solidFill>
                </a:rPr>
                <a:t>_</a:t>
              </a:r>
            </a:p>
          </p:txBody>
        </p:sp>
      </p:grp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39750" y="2276475"/>
            <a:ext cx="1871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外电路：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68313" y="3500438"/>
            <a:ext cx="1871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内电路：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195513" y="3500438"/>
            <a:ext cx="2735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阳离子</a:t>
            </a:r>
            <a:r>
              <a:rPr lang="en-US" altLang="zh-CN" sz="3200" b="1"/>
              <a:t>→</a:t>
            </a:r>
            <a:r>
              <a:rPr lang="zh-CN" altLang="en-US" sz="3200" b="1"/>
              <a:t>正极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195513" y="4365625"/>
            <a:ext cx="2735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阴离子</a:t>
            </a:r>
            <a:r>
              <a:rPr lang="en-US" altLang="zh-CN" sz="3200" b="1"/>
              <a:t>→</a:t>
            </a:r>
            <a:r>
              <a:rPr lang="zh-CN" altLang="en-US" sz="3200" b="1"/>
              <a:t>负极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268538" y="2276475"/>
            <a:ext cx="2808287" cy="723900"/>
            <a:chOff x="0" y="0"/>
            <a:chExt cx="1769" cy="456"/>
          </a:xfrm>
        </p:grpSpPr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0" y="91"/>
              <a:ext cx="17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/>
                <a:t>负极</a:t>
              </a:r>
              <a:r>
                <a:rPr lang="en-US" altLang="zh-CN" sz="3200" b="1"/>
                <a:t>→</a:t>
              </a:r>
              <a:r>
                <a:rPr lang="zh-CN" altLang="en-US" sz="3200" b="1"/>
                <a:t>正极</a:t>
              </a:r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98" y="0"/>
              <a:ext cx="5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800000"/>
                  </a:solidFill>
                </a:rPr>
                <a:t>e-</a:t>
              </a:r>
            </a:p>
          </p:txBody>
        </p:sp>
      </p:grp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50825" y="5229225"/>
            <a:ext cx="7345363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这样整个电路构成了闭合回路，带电粒子的定向移动产生电流</a:t>
            </a:r>
          </a:p>
          <a:p>
            <a:pPr>
              <a:spcBef>
                <a:spcPct val="50000"/>
              </a:spcBef>
            </a:pP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739E-6 L 3.61111E-6 -0.163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416 L 0.08663 -0.0020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4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0844E-6 L 0.00382 0.209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3526E-6 L 0.07674 -0.004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2.60116E-6 L -0.12587 2.6011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1" grpId="1" autoUpdateAnimBg="0"/>
      <p:bldP spid="13325" grpId="0" autoUpdateAnimBg="0"/>
      <p:bldP spid="13331" grpId="0" autoUpdateAnimBg="0"/>
      <p:bldP spid="13332" grpId="0" autoUpdateAnimBg="0"/>
      <p:bldP spid="133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70564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800000"/>
                </a:solidFill>
                <a:ea typeface="华文行楷" pitchFamily="2" charset="-122"/>
              </a:rPr>
              <a:t>回忆思考：</a:t>
            </a:r>
            <a:r>
              <a:rPr lang="zh-CN" altLang="en-US" sz="3600" b="1">
                <a:solidFill>
                  <a:srgbClr val="FF0000"/>
                </a:solidFill>
                <a:ea typeface="华文行楷" pitchFamily="2" charset="-122"/>
              </a:rPr>
              <a:t>通过以上实验想想原电池是由哪几部分组成的，构成原电池的条件又有哪些？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组成：两电极、导线、电解质溶液以及容器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95288" y="4797425"/>
            <a:ext cx="7488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0000CC"/>
                </a:solidFill>
              </a:rPr>
              <a:t>怎样才能构成一个原电池呢？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17525" y="223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 b="1">
              <a:ea typeface="黑体" pitchFamily="2" charset="-122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9144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6400800" y="838200"/>
          <a:ext cx="2362200" cy="2057400"/>
        </p:xfrm>
        <a:graphic>
          <a:graphicData uri="http://schemas.openxmlformats.org/presentationml/2006/ole">
            <p:oleObj spid="_x0000_s1026" name="位图图像" r:id="rId5" imgW="2095793" imgH="1514686" progId="PBrush">
              <p:embed/>
            </p:oleObj>
          </a:graphicData>
        </a:graphic>
      </p:graphicFrame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35052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85800" y="28956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黑体" pitchFamily="2" charset="-122"/>
              </a:rPr>
              <a:t>（可以）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886200" y="29241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黑体" pitchFamily="2" charset="-122"/>
              </a:rPr>
              <a:t>（可以）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705600" y="2924175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黑体" pitchFamily="2" charset="-122"/>
              </a:rPr>
              <a:t>（可以）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68313" y="5589588"/>
            <a:ext cx="216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黑体" pitchFamily="2" charset="-122"/>
              </a:rPr>
              <a:t>（不可以）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116263" y="3573463"/>
            <a:ext cx="4264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itchFamily="18" charset="0"/>
                <a:ea typeface="黑体" pitchFamily="2" charset="-122"/>
              </a:rPr>
              <a:t>形成条件一：</a:t>
            </a:r>
          </a:p>
          <a:p>
            <a:r>
              <a:rPr lang="zh-CN" altLang="en-US" sz="3200" b="1">
                <a:latin typeface="Times New Roman" pitchFamily="18" charset="0"/>
                <a:ea typeface="黑体" pitchFamily="2" charset="-122"/>
              </a:rPr>
              <a:t>活泼性不同的两个电极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132138" y="4797425"/>
            <a:ext cx="5895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800000"/>
                </a:solidFill>
                <a:latin typeface="Times New Roman" pitchFamily="18" charset="0"/>
                <a:ea typeface="黑体" pitchFamily="2" charset="-122"/>
              </a:rPr>
              <a:t>负极：较活泼的金属</a:t>
            </a:r>
          </a:p>
          <a:p>
            <a:r>
              <a:rPr lang="zh-CN" altLang="en-US" sz="3200" b="1">
                <a:latin typeface="Times New Roman" pitchFamily="18" charset="0"/>
                <a:ea typeface="黑体" pitchFamily="2" charset="-122"/>
              </a:rPr>
              <a:t>正极：较不活泼的金属、石墨等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895600" y="5876925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400" b="1">
                <a:latin typeface="Times New Roman" pitchFamily="18" charset="0"/>
                <a:ea typeface="黑体" pitchFamily="2" charset="-122"/>
              </a:rPr>
              <a:t>第一组实验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49167" name="AutoShape 15"/>
          <p:cNvSpPr>
            <a:spLocks/>
          </p:cNvSpPr>
          <p:nvPr/>
        </p:nvSpPr>
        <p:spPr bwMode="auto">
          <a:xfrm>
            <a:off x="3059113" y="5013325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8" name="Rectangle 16"/>
          <p:cNvSpPr>
            <a:spLocks noRot="1" noChangeArrowheads="1"/>
          </p:cNvSpPr>
          <p:nvPr/>
        </p:nvSpPr>
        <p:spPr bwMode="auto">
          <a:xfrm>
            <a:off x="395288" y="0"/>
            <a:ext cx="6697662" cy="738188"/>
          </a:xfrm>
          <a:prstGeom prst="rect">
            <a:avLst/>
          </a:prstGeom>
          <a:solidFill>
            <a:srgbClr val="00CC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实验探究</a:t>
            </a:r>
            <a:r>
              <a:rPr lang="en-US" altLang="zh-CN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形成原电池的条件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9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052513"/>
            <a:ext cx="2971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5148263" y="1052513"/>
          <a:ext cx="3200400" cy="2438400"/>
        </p:xfrm>
        <a:graphic>
          <a:graphicData uri="http://schemas.openxmlformats.org/presentationml/2006/ole">
            <p:oleObj spid="_x0000_s2050" name="位图图像" r:id="rId4" imgW="2048161" imgH="1600000" progId="PBrush">
              <p:embed/>
            </p:oleObj>
          </a:graphicData>
        </a:graphic>
      </p:graphicFrame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71550" y="3789363"/>
            <a:ext cx="321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itchFamily="18" charset="0"/>
                <a:ea typeface="黑体" pitchFamily="2" charset="-122"/>
              </a:rPr>
              <a:t>（可以）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580063" y="3716338"/>
            <a:ext cx="275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itchFamily="18" charset="0"/>
                <a:ea typeface="黑体" pitchFamily="2" charset="-122"/>
              </a:rPr>
              <a:t>（不可以）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-34925" y="4437063"/>
            <a:ext cx="9178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itchFamily="18" charset="0"/>
                <a:ea typeface="黑体" pitchFamily="2" charset="-122"/>
              </a:rPr>
              <a:t>形成条件二：电极需浸入</a:t>
            </a:r>
            <a:r>
              <a:rPr lang="zh-CN" altLang="en-US" sz="4000" b="1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电解质溶液</a:t>
            </a:r>
            <a:r>
              <a:rPr lang="zh-CN" altLang="en-US" sz="4000" b="1">
                <a:latin typeface="Times New Roman" pitchFamily="18" charset="0"/>
                <a:ea typeface="黑体" pitchFamily="2" charset="-122"/>
              </a:rPr>
              <a:t>中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771775" y="5734050"/>
            <a:ext cx="3629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5400" b="1">
                <a:latin typeface="Tahoma" pitchFamily="34" charset="0"/>
                <a:ea typeface="黑体" pitchFamily="2" charset="-122"/>
              </a:rPr>
              <a:t>第二组实验</a:t>
            </a:r>
          </a:p>
        </p:txBody>
      </p:sp>
      <p:sp>
        <p:nvSpPr>
          <p:cNvPr id="53257" name="Rectangle 9"/>
          <p:cNvSpPr>
            <a:spLocks noRot="1" noChangeArrowheads="1"/>
          </p:cNvSpPr>
          <p:nvPr/>
        </p:nvSpPr>
        <p:spPr bwMode="auto">
          <a:xfrm>
            <a:off x="611188" y="260350"/>
            <a:ext cx="6697662" cy="738188"/>
          </a:xfrm>
          <a:prstGeom prst="rect">
            <a:avLst/>
          </a:prstGeom>
          <a:solidFill>
            <a:srgbClr val="00CC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实验探究</a:t>
            </a:r>
            <a:r>
              <a:rPr lang="en-US" altLang="zh-CN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形成原电池的条件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/>
        </p:nvSpPr>
        <p:spPr bwMode="auto">
          <a:xfrm>
            <a:off x="2514600" y="5562600"/>
            <a:ext cx="3810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zh-CN" altLang="en-US" sz="5400" b="1">
                <a:latin typeface="Tahoma" pitchFamily="34" charset="0"/>
                <a:ea typeface="黑体" pitchFamily="2" charset="-122"/>
              </a:rPr>
              <a:t>第三组实验</a:t>
            </a:r>
            <a:endParaRPr lang="zh-CN" altLang="en-US" b="1">
              <a:ea typeface="黑体" pitchFamily="2" charset="-122"/>
            </a:endParaRP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763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 b="1">
                <a:latin typeface="Times New Roman" pitchFamily="18" charset="0"/>
                <a:ea typeface="黑体" pitchFamily="2" charset="-122"/>
              </a:rPr>
              <a:t>形成条件三：必须形成闭合回路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003925" y="421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 b="1">
              <a:ea typeface="黑体" pitchFamily="2" charset="-122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724525" y="3933825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itchFamily="18" charset="0"/>
                <a:ea typeface="黑体" pitchFamily="2" charset="-122"/>
              </a:rPr>
              <a:t>（不可以）</a:t>
            </a:r>
            <a:endParaRPr lang="zh-CN" altLang="en-US" b="1">
              <a:ea typeface="黑体" pitchFamily="2" charset="-122"/>
            </a:endParaRPr>
          </a:p>
        </p:txBody>
      </p:sp>
      <p:sp>
        <p:nvSpPr>
          <p:cNvPr id="56328" name="Rectangle 8"/>
          <p:cNvSpPr>
            <a:spLocks noRot="1" noChangeArrowheads="1"/>
          </p:cNvSpPr>
          <p:nvPr/>
        </p:nvSpPr>
        <p:spPr bwMode="auto">
          <a:xfrm>
            <a:off x="971550" y="260350"/>
            <a:ext cx="6697663" cy="738188"/>
          </a:xfrm>
          <a:prstGeom prst="rect">
            <a:avLst/>
          </a:prstGeom>
          <a:solidFill>
            <a:srgbClr val="00CC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实验探究</a:t>
            </a:r>
            <a:r>
              <a:rPr lang="en-US" altLang="zh-CN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zh-CN" altLang="en-U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形成原电池的条件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55650" y="4005263"/>
            <a:ext cx="321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latin typeface="Times New Roman" pitchFamily="18" charset="0"/>
                <a:ea typeface="黑体" pitchFamily="2" charset="-122"/>
              </a:rPr>
              <a:t>（可以）</a:t>
            </a:r>
            <a:endParaRPr lang="zh-CN" altLang="en-US" b="1"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661</Words>
  <Application>Microsoft Office PowerPoint</Application>
  <PresentationFormat>全屏显示(4:3)</PresentationFormat>
  <Paragraphs>131</Paragraphs>
  <Slides>16</Slides>
  <Notes>0</Notes>
  <HiddenSlides>0</HiddenSlides>
  <MMClips>1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</vt:lpstr>
      <vt:lpstr>位图图像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youran</dc:creator>
  <cp:lastModifiedBy>youran</cp:lastModifiedBy>
  <cp:revision>6</cp:revision>
  <dcterms:created xsi:type="dcterms:W3CDTF">2019-03-28T09:16:06Z</dcterms:created>
  <dcterms:modified xsi:type="dcterms:W3CDTF">2019-04-01T08:14:07Z</dcterms:modified>
</cp:coreProperties>
</file>