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17"/>
  </p:handoutMasterIdLst>
  <p:sldIdLst>
    <p:sldId id="266" r:id="rId3"/>
    <p:sldId id="259" r:id="rId4"/>
    <p:sldId id="267" r:id="rId5"/>
    <p:sldId id="270" r:id="rId6"/>
    <p:sldId id="271" r:id="rId7"/>
    <p:sldId id="261" r:id="rId8"/>
    <p:sldId id="272" r:id="rId9"/>
    <p:sldId id="262" r:id="rId10"/>
    <p:sldId id="269" r:id="rId11"/>
    <p:sldId id="264" r:id="rId12"/>
    <p:sldId id="273" r:id="rId13"/>
    <p:sldId id="274" r:id="rId14"/>
    <p:sldId id="275" r:id="rId15"/>
    <p:sldId id="276" r:id="rId16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00CC"/>
    <a:srgbClr val="00BBF7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71" d="100"/>
          <a:sy n="71" d="100"/>
        </p:scale>
        <p:origin x="-1356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960"/>
    </p:cViewPr>
  </p:sorter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0258897-5B39-401C-B2CF-0B82A0EA6D7F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fontAlgn="base" hangingPunct="1">
              <a:buNone/>
            </a:pPr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916113"/>
            <a:ext cx="7772400" cy="1470025"/>
          </a:xfrm>
        </p:spPr>
        <p:txBody>
          <a:bodyPr/>
          <a:lstStyle>
            <a:lvl1pPr>
              <a:defRPr sz="44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strike="noStrike" noProof="1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54113" y="3860800"/>
            <a:ext cx="6400800" cy="792163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17475"/>
            <a:ext cx="2057400" cy="56769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7475"/>
            <a:ext cx="6019800" cy="56769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Rectangle 2"/>
          <p:cNvSpPr/>
          <p:nvPr>
            <p:ph type="title"/>
          </p:nvPr>
        </p:nvSpPr>
        <p:spPr>
          <a:xfrm>
            <a:off x="457200" y="117475"/>
            <a:ext cx="8229600" cy="7207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x-none" dirty="0"/>
              <a:t>单击此处编辑母版标题样式</a:t>
            </a:r>
            <a:endParaRPr lang="zh-CN" altLang="x-none" dirty="0"/>
          </a:p>
        </p:txBody>
      </p:sp>
      <p:sp>
        <p:nvSpPr>
          <p:cNvPr id="1027" name="Rectangle 3"/>
          <p:cNvSpPr/>
          <p:nvPr>
            <p:ph type="body"/>
          </p:nvPr>
        </p:nvSpPr>
        <p:spPr>
          <a:xfrm>
            <a:off x="457200" y="1268413"/>
            <a:ext cx="8229600" cy="4525962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x-none" dirty="0"/>
              <a:t>单击此处编辑母版文本样式</a:t>
            </a:r>
            <a:endParaRPr lang="zh-CN" altLang="x-none" dirty="0"/>
          </a:p>
          <a:p>
            <a:pPr lvl="1" indent="-285750"/>
            <a:r>
              <a:rPr lang="zh-CN" altLang="x-none" dirty="0"/>
              <a:t>第二级</a:t>
            </a:r>
            <a:endParaRPr lang="zh-CN" altLang="x-none" dirty="0"/>
          </a:p>
          <a:p>
            <a:pPr lvl="2" indent="-228600"/>
            <a:r>
              <a:rPr lang="zh-CN" altLang="x-none" dirty="0"/>
              <a:t>第三级</a:t>
            </a:r>
            <a:endParaRPr lang="zh-CN" altLang="x-none" dirty="0"/>
          </a:p>
          <a:p>
            <a:pPr lvl="3" indent="-228600"/>
            <a:r>
              <a:rPr lang="zh-CN" altLang="x-none" dirty="0"/>
              <a:t>第四级</a:t>
            </a:r>
            <a:endParaRPr lang="zh-CN" altLang="x-none" dirty="0"/>
          </a:p>
          <a:p>
            <a:pPr lvl="4" indent="-228600"/>
            <a:r>
              <a:rPr lang="zh-CN" altLang="x-none" dirty="0"/>
              <a:t>第五级</a:t>
            </a:r>
            <a:endParaRPr lang="zh-CN" altLang="x-none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050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3"/>
          </a:xfrm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en-US" altLang="zh-CN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黑体" panose="02010609060101010101" pitchFamily="49" charset="-122"/>
                <a:ea typeface="+mj-ea"/>
                <a:cs typeface="+mj-cs"/>
              </a:rPr>
            </a:br>
            <a:r>
              <a:rPr kumimoji="0" lang="zh-CN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黑体" panose="02010609060101010101" pitchFamily="49" charset="-122"/>
                <a:ea typeface="+mj-ea"/>
                <a:cs typeface="+mj-cs"/>
              </a:rPr>
              <a:t>高三小说专题复习</a:t>
            </a:r>
            <a:r>
              <a:rPr kumimoji="0" lang="en-US" altLang="zh-CN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黑体" panose="02010609060101010101" pitchFamily="49" charset="-122"/>
                <a:ea typeface="+mj-ea"/>
                <a:cs typeface="+mj-cs"/>
              </a:rPr>
              <a:t>——</a:t>
            </a:r>
            <a:br>
              <a:rPr kumimoji="0" lang="en-US" altLang="zh-CN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</a:br>
            <a:r>
              <a:rPr kumimoji="0" lang="en-US" altLang="zh-CN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                 </a:t>
            </a:r>
            <a:br>
              <a:rPr kumimoji="0" lang="en-US" altLang="zh-CN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</a:br>
            <a:r>
              <a:rPr kumimoji="0" lang="en-US" altLang="zh-CN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</a:t>
            </a:r>
            <a:r>
              <a:rPr kumimoji="0" lang="zh-CN" altLang="en-US" sz="6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叶根友毛笔行书2.0版" pitchFamily="2" charset="-122"/>
                <a:ea typeface="叶根友毛笔行书2.0版" pitchFamily="2" charset="-122"/>
                <a:cs typeface="+mj-cs"/>
              </a:rPr>
              <a:t>人物分析映衬作用题</a:t>
            </a:r>
            <a:br>
              <a:rPr kumimoji="0" lang="en-US" altLang="zh-CN" sz="4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</a:br>
            <a:r>
              <a:rPr kumimoji="0" lang="en-US" altLang="zh-CN" sz="4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                 </a:t>
            </a:r>
            <a:br>
              <a:rPr kumimoji="0" lang="en-US" altLang="zh-CN" sz="4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</a:br>
            <a:r>
              <a:rPr kumimoji="0" lang="en-US" altLang="zh-CN" sz="4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叶根友毛笔行书2.0版" pitchFamily="2" charset="-122"/>
                <a:ea typeface="叶根友毛笔行书2.0版" pitchFamily="2" charset="-122"/>
                <a:cs typeface="+mj-cs"/>
              </a:rPr>
              <a:t>              </a:t>
            </a:r>
            <a:endParaRPr kumimoji="0" lang="zh-CN" altLang="en-US" sz="4000" b="1" i="1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叶根友毛笔行书2.0版" pitchFamily="2" charset="-122"/>
              <a:ea typeface="叶根友毛笔行书2.0版" pitchFamily="2" charset="-122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lang="zh-CN" altLang="zh-CN" dirty="0">
                <a:ea typeface="宋体" panose="02010600030101010101" pitchFamily="2" charset="-122"/>
              </a:rPr>
              <a:t>四、用解题框架，</a:t>
            </a:r>
            <a:r>
              <a:rPr lang="zh-CN" altLang="en-US" dirty="0">
                <a:ea typeface="宋体" panose="02010600030101010101" pitchFamily="2" charset="-122"/>
              </a:rPr>
              <a:t>试</a:t>
            </a:r>
            <a:r>
              <a:rPr lang="zh-CN" altLang="zh-CN" dirty="0">
                <a:ea typeface="宋体" panose="02010600030101010101" pitchFamily="2" charset="-122"/>
              </a:rPr>
              <a:t>独立解题</a:t>
            </a:r>
            <a:endParaRPr lang="zh-CN" altLang="zh-CN" dirty="0">
              <a:ea typeface="宋体" panose="02010600030101010101" pitchFamily="2" charset="-122"/>
            </a:endParaRP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1054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【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2018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届一模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《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老妇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人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与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猫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》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改编题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】</a:t>
            </a:r>
            <a:endParaRPr kumimoji="0" lang="zh-CN" altLang="zh-CN" sz="32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黑体" panose="02010609060101010101" pitchFamily="49" charset="-122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US" altLang="zh-CN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15</a:t>
            </a:r>
            <a:r>
              <a:rPr kumimoji="0" lang="zh-CN" altLang="zh-CN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．小说花了许多笔墨写“猫”，对人物刻画有什么作用（</a:t>
            </a:r>
            <a:r>
              <a:rPr kumimoji="0" lang="en-US" altLang="zh-CN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6</a:t>
            </a:r>
            <a:r>
              <a:rPr kumimoji="0" lang="zh-CN" altLang="zh-CN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分）</a:t>
            </a:r>
            <a:endParaRPr kumimoji="0" lang="zh-CN" altLang="zh-CN" sz="3600" b="1" i="0" u="none" strike="noStrike" kern="0" cap="none" spc="0" normalizeH="0" baseline="0" noProof="0" dirty="0" smtClean="0">
              <a:ln>
                <a:noFill/>
              </a:ln>
              <a:solidFill>
                <a:srgbClr val="9900CC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3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3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5105400"/>
          </a:xfrm>
        </p:spPr>
        <p:txBody>
          <a:bodyPr vert="horz" wrap="square" lIns="91440" tIns="45720" rIns="91440" bIns="45720" numCol="1" anchor="t" anchorCtr="0" compatLnSpc="1">
            <a:normAutofit fontScale="8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相似：</a:t>
            </a:r>
            <a:endParaRPr kumimoji="0" lang="zh-CN" altLang="zh-CN" sz="32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①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猫被人嫌弃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的孤独处境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映衬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了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老妇人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被遗弃的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孤独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处境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②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猫的悲惨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命运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映衬了老妇人的悲惨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遭遇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③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猫的“自立精神” 映衬了老妇人顽强而自立的精神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④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猫恶斗后的伤痕累累的遭遇映衬了老妇人身心受伤的悲惨境况</a:t>
            </a:r>
            <a:endParaRPr kumimoji="0" lang="zh-CN" altLang="zh-CN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因果：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①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“等而下之” 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的猫能活下来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映衬了老妇人的善良有爱心。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②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猫在老妇人去世后被杀死，映衬了官员们的冷漠和残忍的心态。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      </a:t>
            </a:r>
            <a:endParaRPr kumimoji="0" lang="zh-CN" altLang="zh-CN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147" name="内容占位符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6248400"/>
          </a:xfrm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en-US" altLang="zh-CN" sz="3600" b="1" dirty="0">
                <a:solidFill>
                  <a:srgbClr val="FF0000"/>
                </a:solidFill>
                <a:latin typeface="黑体" panose="02010609060101010101" pitchFamily="49" charset="-122"/>
              </a:rPr>
              <a:t>              </a:t>
            </a:r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49" charset="-122"/>
              </a:rPr>
              <a:t>课堂小结</a:t>
            </a:r>
            <a:endParaRPr lang="en-US" altLang="zh-CN" sz="3600" b="1" dirty="0">
              <a:solidFill>
                <a:srgbClr val="FF0000"/>
              </a:solidFill>
              <a:latin typeface="黑体" panose="02010609060101010101" pitchFamily="49" charset="-122"/>
            </a:endParaRPr>
          </a:p>
          <a:p>
            <a:pPr eaLnBrk="1" hangingPunct="1">
              <a:buNone/>
            </a:pPr>
            <a:r>
              <a:rPr lang="en-US" altLang="zh-CN" sz="3600" b="1" dirty="0">
                <a:ea typeface="宋体" panose="02010600030101010101" pitchFamily="2" charset="-122"/>
              </a:rPr>
              <a:t>     </a:t>
            </a:r>
            <a:r>
              <a:rPr lang="zh-CN" altLang="zh-CN" sz="3600" b="1" dirty="0">
                <a:ea typeface="宋体" panose="02010600030101010101" pitchFamily="2" charset="-122"/>
              </a:rPr>
              <a:t>从</a:t>
            </a:r>
            <a:r>
              <a:rPr lang="en-US" altLang="zh-CN" sz="3600" b="1" dirty="0">
                <a:ea typeface="宋体" panose="02010600030101010101" pitchFamily="2" charset="-122"/>
              </a:rPr>
              <a:t>“</a:t>
            </a:r>
            <a:r>
              <a:rPr lang="zh-CN" altLang="en-US" sz="3600" b="1" dirty="0">
                <a:solidFill>
                  <a:srgbClr val="FF0000"/>
                </a:solidFill>
                <a:ea typeface="宋体" panose="02010600030101010101" pitchFamily="2" charset="-122"/>
              </a:rPr>
              <a:t>物人</a:t>
            </a:r>
            <a:r>
              <a:rPr lang="zh-CN" altLang="zh-CN" sz="3600" b="1" dirty="0">
                <a:solidFill>
                  <a:srgbClr val="FF0000"/>
                </a:solidFill>
                <a:ea typeface="宋体" panose="02010600030101010101" pitchFamily="2" charset="-122"/>
              </a:rPr>
              <a:t>相似</a:t>
            </a:r>
            <a:r>
              <a:rPr lang="en-US" altLang="zh-CN" sz="3600" b="1" dirty="0">
                <a:ea typeface="宋体" panose="02010600030101010101" pitchFamily="2" charset="-122"/>
              </a:rPr>
              <a:t>”</a:t>
            </a:r>
            <a:r>
              <a:rPr lang="zh-CN" altLang="zh-CN" sz="3600" b="1" dirty="0">
                <a:ea typeface="宋体" panose="02010600030101010101" pitchFamily="2" charset="-122"/>
              </a:rPr>
              <a:t>与</a:t>
            </a:r>
            <a:r>
              <a:rPr lang="en-US" altLang="zh-CN" sz="3600" b="1" dirty="0">
                <a:ea typeface="宋体" panose="02010600030101010101" pitchFamily="2" charset="-122"/>
              </a:rPr>
              <a:t>“</a:t>
            </a:r>
            <a:r>
              <a:rPr lang="zh-CN" altLang="zh-CN" sz="3600" b="1" dirty="0">
                <a:solidFill>
                  <a:srgbClr val="FF0000"/>
                </a:solidFill>
                <a:ea typeface="宋体" panose="02010600030101010101" pitchFamily="2" charset="-122"/>
              </a:rPr>
              <a:t>物人因果</a:t>
            </a:r>
            <a:r>
              <a:rPr lang="en-US" altLang="zh-CN" sz="3600" b="1" dirty="0">
                <a:ea typeface="宋体" panose="02010600030101010101" pitchFamily="2" charset="-122"/>
              </a:rPr>
              <a:t>”</a:t>
            </a:r>
            <a:r>
              <a:rPr lang="zh-CN" altLang="zh-CN" sz="3600" b="1" dirty="0">
                <a:ea typeface="宋体" panose="02010600030101010101" pitchFamily="2" charset="-122"/>
              </a:rPr>
              <a:t>两个途径解答小说映衬效果题</a:t>
            </a:r>
            <a:endParaRPr lang="en-US" altLang="zh-CN" sz="3600" b="1" dirty="0">
              <a:ea typeface="宋体" panose="02010600030101010101" pitchFamily="2" charset="-122"/>
            </a:endParaRPr>
          </a:p>
          <a:p>
            <a:pPr eaLnBrk="1" hangingPunct="1">
              <a:buNone/>
            </a:pPr>
            <a:r>
              <a:rPr lang="en-US" altLang="zh-CN" sz="3600" b="1" dirty="0">
                <a:solidFill>
                  <a:srgbClr val="FF0000"/>
                </a:solidFill>
                <a:ea typeface="宋体" panose="02010600030101010101" pitchFamily="2" charset="-122"/>
              </a:rPr>
              <a:t>                       </a:t>
            </a:r>
            <a:r>
              <a:rPr lang="zh-CN" altLang="zh-CN" sz="3600" b="1" dirty="0">
                <a:solidFill>
                  <a:srgbClr val="FF0000"/>
                </a:solidFill>
                <a:ea typeface="宋体" panose="02010600030101010101" pitchFamily="2" charset="-122"/>
              </a:rPr>
              <a:t>框架总结</a:t>
            </a:r>
            <a:endParaRPr lang="zh-CN" altLang="zh-CN" sz="36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b="1" dirty="0">
                <a:ea typeface="宋体" panose="02010600030101010101" pitchFamily="2" charset="-122"/>
              </a:rPr>
              <a:t>A</a:t>
            </a:r>
            <a:r>
              <a:rPr lang="zh-CN" altLang="zh-CN" b="1" dirty="0">
                <a:latin typeface="仿宋" panose="02010609060101010101" pitchFamily="49" charset="-122"/>
                <a:ea typeface="仿宋" panose="02010609060101010101" pitchFamily="49" charset="-122"/>
              </a:rPr>
              <a:t>．（</a:t>
            </a:r>
            <a:r>
              <a:rPr lang="zh-CN" altLang="zh-CN" b="1" dirty="0">
                <a:solidFill>
                  <a:srgbClr val="7030A0"/>
                </a:solidFill>
                <a:latin typeface="黑体" panose="02010609060101010101" pitchFamily="49" charset="-122"/>
              </a:rPr>
              <a:t>某动物……与某人物……相似，所以）</a:t>
            </a:r>
            <a:r>
              <a:rPr lang="zh-CN" altLang="zh-CN" b="1" dirty="0">
                <a:ea typeface="宋体" panose="02010600030101010101" pitchFamily="2" charset="-122"/>
              </a:rPr>
              <a:t>某动物……映衬了某人物……。</a:t>
            </a:r>
            <a:endParaRPr lang="zh-CN" altLang="zh-CN" b="1" dirty="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b="1" dirty="0">
                <a:ea typeface="宋体" panose="02010600030101010101" pitchFamily="2" charset="-122"/>
              </a:rPr>
              <a:t>B</a:t>
            </a:r>
            <a:r>
              <a:rPr lang="zh-CN" altLang="zh-CN" b="1" dirty="0">
                <a:solidFill>
                  <a:srgbClr val="7030A0"/>
                </a:solidFill>
                <a:latin typeface="黑体" panose="02010609060101010101" pitchFamily="49" charset="-122"/>
              </a:rPr>
              <a:t>．（某动物……是因为某人物的……，所以）</a:t>
            </a:r>
            <a:r>
              <a:rPr lang="zh-CN" altLang="zh-CN" b="1" dirty="0">
                <a:ea typeface="宋体" panose="02010600030101010101" pitchFamily="2" charset="-122"/>
              </a:rPr>
              <a:t>某动物……，映衬了某人物……。</a:t>
            </a:r>
            <a:endParaRPr lang="zh-CN" altLang="zh-CN" b="1" dirty="0">
              <a:ea typeface="宋体" panose="02010600030101010101" pitchFamily="2" charset="-122"/>
            </a:endParaRPr>
          </a:p>
          <a:p>
            <a:pPr eaLnBrk="1" hangingPunct="1">
              <a:buNone/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              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</a:endParaRPr>
          </a:p>
          <a:p>
            <a:pPr eaLnBrk="1" hangingPunct="1"/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19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charRg st="19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charRg st="19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52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charRg st="52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charRg st="52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80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147">
                                            <p:txEl>
                                              <p:charRg st="80" end="1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115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147">
                                            <p:txEl>
                                              <p:charRg st="115" end="1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152" end="1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147">
                                            <p:txEl>
                                              <p:charRg st="152" end="1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标题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720725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3600" dirty="0">
                <a:latin typeface="黑体" panose="02010609060101010101" pitchFamily="49" charset="-122"/>
              </a:rPr>
              <a:t>映衬的“分量”</a:t>
            </a:r>
            <a:endParaRPr lang="zh-CN" altLang="en-US" sz="3600" dirty="0">
              <a:latin typeface="黑体" panose="02010609060101010101" pitchFamily="49" charset="-122"/>
            </a:endParaRPr>
          </a:p>
        </p:txBody>
      </p:sp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en-US" altLang="zh-CN" dirty="0">
                <a:ea typeface="宋体" panose="02010600030101010101" pitchFamily="2" charset="-122"/>
              </a:rPr>
              <a:t> </a:t>
            </a:r>
            <a:r>
              <a:rPr lang="en-US" altLang="zh-CN" b="1" dirty="0">
                <a:solidFill>
                  <a:srgbClr val="7030A0"/>
                </a:solidFill>
                <a:ea typeface="宋体" panose="02010600030101010101" pitchFamily="2" charset="-122"/>
              </a:rPr>
              <a:t>13</a:t>
            </a:r>
            <a:r>
              <a:rPr lang="zh-CN" altLang="en-US" b="1" dirty="0">
                <a:solidFill>
                  <a:srgbClr val="7030A0"/>
                </a:solidFill>
                <a:ea typeface="宋体" panose="02010600030101010101" pitchFamily="2" charset="-122"/>
              </a:rPr>
              <a:t>题答案</a:t>
            </a:r>
            <a:endParaRPr lang="en-US" altLang="zh-CN" b="1" dirty="0">
              <a:solidFill>
                <a:srgbClr val="7030A0"/>
              </a:solidFill>
              <a:ea typeface="宋体" panose="02010600030101010101" pitchFamily="2" charset="-122"/>
            </a:endParaRPr>
          </a:p>
          <a:p>
            <a:pPr eaLnBrk="1" hangingPunct="1">
              <a:buNone/>
            </a:pPr>
            <a:r>
              <a:rPr lang="en-US" altLang="zh-CN" sz="2400" b="1" dirty="0">
                <a:solidFill>
                  <a:srgbClr val="7030A0"/>
                </a:solidFill>
                <a:ea typeface="宋体" panose="02010600030101010101" pitchFamily="2" charset="-122"/>
              </a:rPr>
              <a:t>     </a:t>
            </a:r>
            <a:r>
              <a:rPr lang="zh-CN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善良（富有爱心、同情心）、顽强（坚强）、能干（自立自强）、追求独立自由（倔强）、</a:t>
            </a:r>
            <a:r>
              <a:rPr lang="zh-CN" altLang="zh-CN" sz="2400" b="1" dirty="0">
                <a:ea typeface="宋体" panose="02010600030101010101" pitchFamily="2" charset="-122"/>
              </a:rPr>
              <a:t>爱（体谅）子女</a:t>
            </a:r>
            <a:r>
              <a:rPr lang="zh-CN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、贫穷、孤独（无依无靠、被子女抛弃）</a:t>
            </a:r>
            <a:endParaRPr lang="en-US" altLang="zh-CN" sz="24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eaLnBrk="1" hangingPunct="1"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                            </a:t>
            </a:r>
            <a:r>
              <a:rPr lang="zh-CN" altLang="zh-CN" sz="2400" b="1" dirty="0">
                <a:ea typeface="宋体" panose="02010600030101010101" pitchFamily="2" charset="-122"/>
              </a:rPr>
              <a:t>（每点</a:t>
            </a:r>
            <a:r>
              <a:rPr lang="en-US" altLang="zh-CN" sz="2400" b="1" dirty="0">
                <a:ea typeface="宋体" panose="02010600030101010101" pitchFamily="2" charset="-122"/>
              </a:rPr>
              <a:t>1</a:t>
            </a:r>
            <a:r>
              <a:rPr lang="zh-CN" altLang="zh-CN" sz="2400" b="1" dirty="0">
                <a:ea typeface="宋体" panose="02010600030101010101" pitchFamily="2" charset="-122"/>
              </a:rPr>
              <a:t>分，共</a:t>
            </a:r>
            <a:r>
              <a:rPr lang="en-US" altLang="zh-CN" sz="2400" b="1" dirty="0">
                <a:ea typeface="宋体" panose="02010600030101010101" pitchFamily="2" charset="-122"/>
              </a:rPr>
              <a:t>4</a:t>
            </a:r>
            <a:r>
              <a:rPr lang="zh-CN" altLang="zh-CN" sz="2400" b="1" dirty="0">
                <a:ea typeface="宋体" panose="02010600030101010101" pitchFamily="2" charset="-122"/>
              </a:rPr>
              <a:t>分）</a:t>
            </a:r>
            <a:endParaRPr lang="zh-CN" altLang="zh-CN" sz="2400" b="1" dirty="0">
              <a:ea typeface="宋体" panose="02010600030101010101" pitchFamily="2" charset="-122"/>
            </a:endParaRPr>
          </a:p>
          <a:p>
            <a:pPr eaLnBrk="1" hangingPunct="1">
              <a:buNone/>
            </a:pPr>
            <a:r>
              <a:rPr lang="en-US" altLang="zh-CN" b="1" dirty="0">
                <a:solidFill>
                  <a:srgbClr val="7030A0"/>
                </a:solidFill>
                <a:ea typeface="宋体" panose="02010600030101010101" pitchFamily="2" charset="-122"/>
              </a:rPr>
              <a:t>  15</a:t>
            </a:r>
            <a:r>
              <a:rPr lang="zh-CN" altLang="en-US" b="1" dirty="0">
                <a:solidFill>
                  <a:srgbClr val="7030A0"/>
                </a:solidFill>
                <a:ea typeface="宋体" panose="02010600030101010101" pitchFamily="2" charset="-122"/>
              </a:rPr>
              <a:t>题答案</a:t>
            </a:r>
            <a:endParaRPr lang="en-US" altLang="zh-CN" b="1" dirty="0">
              <a:solidFill>
                <a:srgbClr val="7030A0"/>
              </a:solidFill>
              <a:ea typeface="宋体" panose="02010600030101010101" pitchFamily="2" charset="-122"/>
            </a:endParaRPr>
          </a:p>
          <a:p>
            <a:pPr eaLnBrk="1" hangingPunct="1">
              <a:buNone/>
            </a:pPr>
            <a:r>
              <a:rPr lang="en-US" altLang="zh-CN" sz="2400" b="1" dirty="0">
                <a:solidFill>
                  <a:srgbClr val="7030A0"/>
                </a:solidFill>
                <a:ea typeface="宋体" panose="02010600030101010101" pitchFamily="2" charset="-122"/>
              </a:rPr>
              <a:t>     </a:t>
            </a:r>
            <a:r>
              <a:rPr lang="zh-CN" altLang="en-US" sz="2400" b="1" dirty="0">
                <a:ea typeface="宋体" panose="02010600030101010101" pitchFamily="2" charset="-122"/>
              </a:rPr>
              <a:t>（</a:t>
            </a:r>
            <a:r>
              <a:rPr lang="en-US" altLang="zh-CN" sz="2400" b="1" dirty="0">
                <a:ea typeface="宋体" panose="02010600030101010101" pitchFamily="2" charset="-122"/>
              </a:rPr>
              <a:t>1</a:t>
            </a:r>
            <a:r>
              <a:rPr lang="zh-CN" altLang="en-US" sz="2400" b="1" dirty="0">
                <a:ea typeface="宋体" panose="02010600030101010101" pitchFamily="2" charset="-122"/>
              </a:rPr>
              <a:t>）</a:t>
            </a:r>
            <a:r>
              <a:rPr lang="zh-CN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猫的命运与老妇人的命运相似或者用猫来烘托老夫人的性格、善良、孤独形象</a:t>
            </a:r>
            <a:r>
              <a:rPr lang="en-US" altLang="zh-CN" sz="2400" b="1" dirty="0">
                <a:ea typeface="宋体" panose="02010600030101010101" pitchFamily="2" charset="-122"/>
              </a:rPr>
              <a:t>          2</a:t>
            </a:r>
            <a:r>
              <a:rPr lang="zh-CN" altLang="en-US" sz="2400" b="1" dirty="0">
                <a:ea typeface="宋体" panose="02010600030101010101" pitchFamily="2" charset="-122"/>
              </a:rPr>
              <a:t>分</a:t>
            </a:r>
            <a:endParaRPr lang="zh-CN" altLang="zh-CN" sz="2400" b="1" dirty="0">
              <a:ea typeface="宋体" panose="02010600030101010101" pitchFamily="2" charset="-122"/>
            </a:endParaRPr>
          </a:p>
          <a:p>
            <a:pPr eaLnBrk="1" hangingPunct="1">
              <a:buNone/>
            </a:pPr>
            <a:r>
              <a:rPr lang="zh-CN" altLang="en-US" sz="2400" b="1" dirty="0">
                <a:ea typeface="宋体" panose="02010600030101010101" pitchFamily="2" charset="-122"/>
              </a:rPr>
              <a:t>  （</a:t>
            </a:r>
            <a:r>
              <a:rPr lang="en-US" altLang="zh-CN" sz="2400" b="1" dirty="0">
                <a:ea typeface="宋体" panose="02010600030101010101" pitchFamily="2" charset="-122"/>
              </a:rPr>
              <a:t>2</a:t>
            </a:r>
            <a:r>
              <a:rPr lang="zh-CN" altLang="en-US" sz="2400" b="1" dirty="0">
                <a:ea typeface="宋体" panose="02010600030101010101" pitchFamily="2" charset="-122"/>
              </a:rPr>
              <a:t>）</a:t>
            </a:r>
            <a:r>
              <a:rPr lang="zh-CN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借猫的悲剧，烘托老妇人的悲剧命运，表达对社会冷漠的批判等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。      （</a:t>
            </a:r>
            <a:r>
              <a:rPr lang="zh-CN" altLang="zh-CN" sz="2400" b="1" dirty="0">
                <a:ea typeface="宋体" panose="02010600030101010101" pitchFamily="2" charset="-122"/>
              </a:rPr>
              <a:t>悲剧主题作者情感</a:t>
            </a:r>
            <a:r>
              <a:rPr lang="en-US" altLang="zh-CN" sz="2400" b="1" dirty="0">
                <a:ea typeface="宋体" panose="02010600030101010101" pitchFamily="2" charset="-122"/>
              </a:rPr>
              <a:t>1</a:t>
            </a:r>
            <a:r>
              <a:rPr lang="zh-CN" altLang="zh-CN" sz="2400" b="1" dirty="0">
                <a:ea typeface="宋体" panose="02010600030101010101" pitchFamily="2" charset="-122"/>
              </a:rPr>
              <a:t>分，具体分析</a:t>
            </a:r>
            <a:r>
              <a:rPr lang="en-US" altLang="zh-CN" sz="2400" b="1" dirty="0">
                <a:ea typeface="宋体" panose="02010600030101010101" pitchFamily="2" charset="-122"/>
              </a:rPr>
              <a:t>1</a:t>
            </a:r>
            <a:r>
              <a:rPr lang="zh-CN" altLang="zh-CN" sz="2400" b="1" dirty="0">
                <a:ea typeface="宋体" panose="02010600030101010101" pitchFamily="2" charset="-122"/>
              </a:rPr>
              <a:t>分。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</a:t>
            </a:r>
            <a:endParaRPr lang="zh-CN" altLang="zh-CN" sz="2400" b="1" dirty="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b="1" dirty="0">
                <a:solidFill>
                  <a:srgbClr val="7030A0"/>
                </a:solidFill>
                <a:ea typeface="宋体" panose="02010600030101010101" pitchFamily="2" charset="-122"/>
              </a:rPr>
              <a:t>16</a:t>
            </a:r>
            <a:r>
              <a:rPr lang="zh-CN" altLang="en-US" b="1" dirty="0">
                <a:solidFill>
                  <a:srgbClr val="7030A0"/>
                </a:solidFill>
                <a:ea typeface="宋体" panose="02010600030101010101" pitchFamily="2" charset="-122"/>
              </a:rPr>
              <a:t>题答案</a:t>
            </a:r>
            <a:endParaRPr lang="en-US" altLang="zh-CN" b="1" dirty="0">
              <a:solidFill>
                <a:srgbClr val="7030A0"/>
              </a:solidFill>
              <a:ea typeface="宋体" panose="02010600030101010101" pitchFamily="2" charset="-122"/>
            </a:endParaRPr>
          </a:p>
          <a:p>
            <a:pPr eaLnBrk="1" hangingPunct="1"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                 </a:t>
            </a:r>
            <a:r>
              <a:rPr lang="zh-CN" altLang="zh-CN" sz="2400" b="1" dirty="0">
                <a:ea typeface="宋体" panose="02010600030101010101" pitchFamily="2" charset="-122"/>
              </a:rPr>
              <a:t>②</a:t>
            </a:r>
            <a:r>
              <a:rPr lang="zh-CN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借猫的悲剧烘托老妇人命运的悲惨（</a:t>
            </a:r>
            <a:r>
              <a:rPr lang="en-US" altLang="zh-CN" sz="2400" b="1" dirty="0">
                <a:ea typeface="宋体" panose="02010600030101010101" pitchFamily="2" charset="-122"/>
              </a:rPr>
              <a:t>2</a:t>
            </a:r>
            <a:r>
              <a:rPr lang="zh-CN" altLang="zh-CN" sz="2400" b="1" dirty="0">
                <a:ea typeface="宋体" panose="02010600030101010101" pitchFamily="2" charset="-122"/>
              </a:rPr>
              <a:t>分）；</a:t>
            </a:r>
            <a:endParaRPr lang="zh-CN" altLang="zh-CN" sz="2400" b="1" dirty="0">
              <a:ea typeface="宋体" panose="02010600030101010101" pitchFamily="2" charset="-122"/>
            </a:endParaRPr>
          </a:p>
          <a:p>
            <a:pPr eaLnBrk="1" hangingPunct="1"/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标题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20725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latin typeface="黑体" panose="02010609060101010101" pitchFamily="49" charset="-122"/>
              </a:rPr>
              <a:t> </a:t>
            </a:r>
            <a:endParaRPr lang="zh-CN" altLang="en-US" dirty="0"/>
          </a:p>
        </p:txBody>
      </p:sp>
      <p:sp>
        <p:nvSpPr>
          <p:cNvPr id="15363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zh-CN" altLang="zh-CN" b="1" dirty="0">
                <a:solidFill>
                  <a:srgbClr val="9900CC"/>
                </a:solidFill>
              </a:rPr>
              <a:t>小说描写</a:t>
            </a:r>
            <a:r>
              <a:rPr lang="zh-CN" altLang="en-US" b="1" dirty="0">
                <a:solidFill>
                  <a:srgbClr val="9900CC"/>
                </a:solidFill>
              </a:rPr>
              <a:t>角度</a:t>
            </a:r>
            <a:r>
              <a:rPr lang="zh-CN" altLang="zh-CN" b="1" dirty="0">
                <a:solidFill>
                  <a:srgbClr val="9900CC"/>
                </a:solidFill>
              </a:rPr>
              <a:t>可以归纳为正侧或者正反</a:t>
            </a:r>
            <a:r>
              <a:rPr lang="zh-CN" altLang="en-US" b="1" dirty="0">
                <a:solidFill>
                  <a:srgbClr val="9900CC"/>
                </a:solidFill>
              </a:rPr>
              <a:t>（简言之是外部或许内部相反）</a:t>
            </a:r>
            <a:endParaRPr lang="zh-CN" altLang="zh-CN" b="1" dirty="0">
              <a:solidFill>
                <a:srgbClr val="9900CC"/>
              </a:solidFill>
            </a:endParaRPr>
          </a:p>
          <a:p>
            <a:pPr eaLnBrk="1" hangingPunct="1">
              <a:buNone/>
            </a:pPr>
            <a:r>
              <a:rPr lang="zh-CN" altLang="zh-CN" dirty="0">
                <a:solidFill>
                  <a:srgbClr val="FF0000"/>
                </a:solidFill>
              </a:rPr>
              <a:t>正：</a:t>
            </a:r>
            <a:r>
              <a:rPr lang="zh-CN" altLang="zh-CN" dirty="0"/>
              <a:t>  主要人物（</a:t>
            </a:r>
            <a:r>
              <a:rPr lang="zh-CN" altLang="zh-CN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包含变化或者矛盾，由时间</a:t>
            </a:r>
            <a:r>
              <a:rPr lang="en-US" altLang="zh-CN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            </a:t>
            </a:r>
            <a:endParaRPr lang="en-US" altLang="zh-CN" b="1" dirty="0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buNone/>
            </a:pPr>
            <a:r>
              <a:rPr lang="en-US" altLang="zh-CN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         </a:t>
            </a:r>
            <a:r>
              <a:rPr lang="zh-CN" altLang="zh-CN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节点串联</a:t>
            </a:r>
            <a:r>
              <a:rPr lang="zh-CN" altLang="zh-CN" dirty="0"/>
              <a:t>）</a:t>
            </a:r>
            <a:endParaRPr lang="zh-CN" altLang="zh-CN" dirty="0"/>
          </a:p>
          <a:p>
            <a:pPr eaLnBrk="1" hangingPunct="1">
              <a:buNone/>
            </a:pPr>
            <a:r>
              <a:rPr lang="zh-CN" altLang="zh-CN" dirty="0">
                <a:solidFill>
                  <a:srgbClr val="FF0000"/>
                </a:solidFill>
              </a:rPr>
              <a:t>侧：</a:t>
            </a:r>
            <a:r>
              <a:rPr lang="en-US" altLang="zh-CN" dirty="0">
                <a:solidFill>
                  <a:srgbClr val="FF0000"/>
                </a:solidFill>
              </a:rPr>
              <a:t>   </a:t>
            </a:r>
            <a:r>
              <a:rPr lang="zh-CN" altLang="zh-CN" u="sng" dirty="0"/>
              <a:t>次要人</a:t>
            </a:r>
            <a:r>
              <a:rPr lang="zh-CN" altLang="zh-CN" dirty="0"/>
              <a:t>（</a:t>
            </a:r>
            <a:r>
              <a:rPr lang="zh-CN" altLang="zh-CN" b="1" u="sng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物象</a:t>
            </a:r>
            <a:r>
              <a:rPr lang="zh-CN" altLang="zh-CN" dirty="0"/>
              <a:t>） </a:t>
            </a:r>
            <a:endParaRPr lang="zh-CN" altLang="zh-CN" dirty="0"/>
          </a:p>
          <a:p>
            <a:pPr eaLnBrk="1" hangingPunct="1">
              <a:buNone/>
            </a:pPr>
            <a:r>
              <a:rPr lang="en-US" altLang="zh-CN" dirty="0"/>
              <a:t>          </a:t>
            </a:r>
            <a:r>
              <a:rPr lang="zh-CN" altLang="zh-CN" dirty="0"/>
              <a:t>环境</a:t>
            </a:r>
            <a:r>
              <a:rPr lang="en-US" altLang="zh-CN" dirty="0"/>
              <a:t>  </a:t>
            </a:r>
            <a:r>
              <a:rPr lang="zh-CN" altLang="zh-CN" dirty="0"/>
              <a:t>（</a:t>
            </a:r>
            <a:r>
              <a:rPr lang="zh-CN" altLang="zh-CN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自然、社会</a:t>
            </a:r>
            <a:r>
              <a:rPr lang="zh-CN" altLang="zh-CN" dirty="0"/>
              <a:t>）</a:t>
            </a:r>
            <a:endParaRPr lang="en-US" altLang="zh-CN" dirty="0"/>
          </a:p>
          <a:p>
            <a:pPr eaLnBrk="1" hangingPunct="1">
              <a:buNone/>
            </a:pPr>
            <a:r>
              <a:rPr lang="zh-CN" altLang="en-US" dirty="0">
                <a:solidFill>
                  <a:srgbClr val="FF0000"/>
                </a:solidFill>
                <a:latin typeface="叶根友毛笔行书2.0版" pitchFamily="2" charset="-122"/>
                <a:ea typeface="叶根友毛笔行书2.0版" pitchFamily="2" charset="-122"/>
              </a:rPr>
              <a:t>            </a:t>
            </a:r>
            <a:endParaRPr lang="en-US" altLang="zh-CN" dirty="0">
              <a:solidFill>
                <a:srgbClr val="FF0000"/>
              </a:solidFill>
              <a:latin typeface="叶根友毛笔行书2.0版" pitchFamily="2" charset="-122"/>
              <a:ea typeface="叶根友毛笔行书2.0版" pitchFamily="2" charset="-122"/>
            </a:endParaRPr>
          </a:p>
          <a:p>
            <a:pPr eaLnBrk="1" hangingPunct="1">
              <a:buNone/>
            </a:pPr>
            <a:r>
              <a:rPr lang="en-US" altLang="zh-CN" dirty="0">
                <a:solidFill>
                  <a:srgbClr val="FF0000"/>
                </a:solidFill>
                <a:latin typeface="叶根友毛笔行书2.0版" pitchFamily="2" charset="-122"/>
                <a:ea typeface="叶根友毛笔行书2.0版" pitchFamily="2" charset="-122"/>
              </a:rPr>
              <a:t>         </a:t>
            </a:r>
            <a:r>
              <a:rPr lang="zh-CN" altLang="en-US" sz="4400" dirty="0">
                <a:solidFill>
                  <a:srgbClr val="FF0000"/>
                </a:solidFill>
                <a:latin typeface="叶根友毛笔行书2.0版" pitchFamily="2" charset="-122"/>
                <a:ea typeface="叶根友毛笔行书2.0版" pitchFamily="2" charset="-122"/>
              </a:rPr>
              <a:t>映衬是阅读小说的一扇窗</a:t>
            </a:r>
            <a:r>
              <a:rPr lang="en-US" altLang="zh-CN" sz="4000" dirty="0">
                <a:solidFill>
                  <a:srgbClr val="FF0000"/>
                </a:solidFill>
                <a:latin typeface="叶根友毛笔行书2.0版" pitchFamily="2" charset="-122"/>
                <a:ea typeface="叶根友毛笔行书2.0版" pitchFamily="2" charset="-122"/>
              </a:rPr>
              <a:t>  </a:t>
            </a:r>
            <a:endParaRPr lang="zh-CN" altLang="zh-CN" sz="4000" dirty="0">
              <a:solidFill>
                <a:srgbClr val="FF0000"/>
              </a:solidFill>
              <a:latin typeface="叶根友毛笔行书2.0版" pitchFamily="2" charset="-122"/>
              <a:ea typeface="叶根友毛笔行书2.0版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32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3">
                                            <p:txEl>
                                              <p:charRg st="32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3">
                                            <p:txEl>
                                              <p:charRg st="32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74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363">
                                            <p:txEl>
                                              <p:charRg st="74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363">
                                            <p:txEl>
                                              <p:charRg st="74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97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charRg st="97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charRg st="97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111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3">
                                            <p:txEl>
                                              <p:charRg st="111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3">
                                            <p:txEl>
                                              <p:charRg st="111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146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63">
                                            <p:txEl>
                                              <p:charRg st="146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63">
                                            <p:txEl>
                                              <p:charRg st="146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标题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720725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4400" dirty="0">
                <a:solidFill>
                  <a:srgbClr val="FF0000"/>
                </a:solidFill>
                <a:latin typeface="黑体" panose="02010609060101010101" pitchFamily="49" charset="-122"/>
              </a:rPr>
              <a:t>映衬</a:t>
            </a:r>
            <a:endParaRPr lang="zh-CN" altLang="en-US" sz="4400" dirty="0">
              <a:solidFill>
                <a:srgbClr val="FF0000"/>
              </a:solidFill>
              <a:latin typeface="黑体" panose="02010609060101010101" pitchFamily="49" charset="-122"/>
            </a:endParaRPr>
          </a:p>
        </p:txBody>
      </p:sp>
      <p:sp>
        <p:nvSpPr>
          <p:cNvPr id="4098" name="内容占位符 2"/>
          <p:cNvSpPr>
            <a:spLocks noGrp="1"/>
          </p:cNvSpPr>
          <p:nvPr>
            <p:ph idx="1"/>
          </p:nvPr>
        </p:nvSpPr>
        <p:spPr>
          <a:xfrm>
            <a:off x="152400" y="1524000"/>
            <a:ext cx="8229600" cy="4221163"/>
          </a:xfrm>
        </p:spPr>
        <p:txBody>
          <a:bodyPr vert="horz" wrap="square" lIns="91440" tIns="45720" rIns="91440" bIns="45720" anchor="t"/>
          <a:p>
            <a:pPr eaLnBrk="1" hangingPunct="1"/>
            <a:endParaRPr lang="en-US" altLang="zh-CN" dirty="0">
              <a:solidFill>
                <a:srgbClr val="FF0000"/>
              </a:solidFill>
              <a:latin typeface="黑体" panose="02010609060101010101" pitchFamily="49" charset="-122"/>
            </a:endParaRPr>
          </a:p>
          <a:p>
            <a:pPr eaLnBrk="1" hangingPunct="1">
              <a:buNone/>
            </a:pPr>
            <a:r>
              <a:rPr lang="zh-CN" altLang="en-US" b="1" dirty="0">
                <a:solidFill>
                  <a:srgbClr val="7030A0"/>
                </a:solidFill>
                <a:latin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rgbClr val="7030A0"/>
                </a:solidFill>
                <a:latin typeface="黑体" panose="02010609060101010101" pitchFamily="49" charset="-122"/>
              </a:rPr>
              <a:t>为了写好</a:t>
            </a:r>
            <a:r>
              <a:rPr lang="zh-CN" altLang="en-US" sz="4000" b="1" u="sng" dirty="0">
                <a:solidFill>
                  <a:srgbClr val="FF0000"/>
                </a:solidFill>
                <a:latin typeface="黑体" panose="02010609060101010101" pitchFamily="49" charset="-122"/>
              </a:rPr>
              <a:t>人物</a:t>
            </a:r>
            <a:r>
              <a:rPr lang="zh-CN" altLang="en-US" sz="4000" b="1" dirty="0">
                <a:solidFill>
                  <a:srgbClr val="7030A0"/>
                </a:solidFill>
                <a:latin typeface="黑体" panose="02010609060101010101" pitchFamily="49" charset="-122"/>
              </a:rPr>
              <a:t>，用与之关系密切的</a:t>
            </a:r>
            <a:r>
              <a:rPr lang="zh-CN" altLang="en-US" sz="4000" b="1" u="sng" dirty="0">
                <a:solidFill>
                  <a:srgbClr val="FF0000"/>
                </a:solidFill>
                <a:latin typeface="黑体" panose="02010609060101010101" pitchFamily="49" charset="-122"/>
              </a:rPr>
              <a:t>事物</a:t>
            </a:r>
            <a:r>
              <a:rPr lang="zh-CN" altLang="en-US" sz="4000" b="1" dirty="0">
                <a:solidFill>
                  <a:srgbClr val="7030A0"/>
                </a:solidFill>
                <a:latin typeface="黑体" panose="02010609060101010101" pitchFamily="49" charset="-122"/>
              </a:rPr>
              <a:t>从正面来暗示、表现和衬托他。</a:t>
            </a:r>
            <a:endParaRPr lang="en-US" altLang="zh-CN" sz="4000" b="1" dirty="0">
              <a:solidFill>
                <a:srgbClr val="7030A0"/>
              </a:solidFill>
              <a:latin typeface="黑体" panose="02010609060101010101" pitchFamily="49" charset="-122"/>
            </a:endParaRPr>
          </a:p>
          <a:p>
            <a:pPr eaLnBrk="1" hangingPunct="1">
              <a:buNone/>
            </a:pPr>
            <a:r>
              <a:rPr lang="en-US" altLang="zh-CN" b="1" dirty="0">
                <a:solidFill>
                  <a:srgbClr val="7030A0"/>
                </a:solidFill>
                <a:latin typeface="黑体" panose="02010609060101010101" pitchFamily="49" charset="-122"/>
              </a:rPr>
              <a:t>     </a:t>
            </a:r>
            <a:endParaRPr lang="en-US" altLang="zh-CN" b="1" dirty="0">
              <a:solidFill>
                <a:srgbClr val="7030A0"/>
              </a:solidFill>
              <a:latin typeface="黑体" panose="02010609060101010101" pitchFamily="49" charset="-122"/>
            </a:endParaRPr>
          </a:p>
          <a:p>
            <a:pPr eaLnBrk="1" hangingPunct="1">
              <a:buNone/>
            </a:pPr>
            <a:r>
              <a:rPr lang="en-US" altLang="zh-CN" b="1" dirty="0">
                <a:solidFill>
                  <a:srgbClr val="7030A0"/>
                </a:solidFill>
                <a:latin typeface="黑体" panose="02010609060101010101" pitchFamily="49" charset="-122"/>
              </a:rPr>
              <a:t>     </a:t>
            </a:r>
            <a:endParaRPr lang="en-US" altLang="zh-CN" b="1" dirty="0">
              <a:solidFill>
                <a:srgbClr val="7030A0"/>
              </a:solidFill>
              <a:latin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标题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 vert="horz" wrap="square" lIns="91440" tIns="45720" rIns="91440" bIns="45720" numCol="1" anchor="ctr" anchorCtr="0" compatLnSpc="1">
            <a:normAutofit fontScale="9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黑体" panose="02010609060101010101" pitchFamily="49" charset="-122"/>
                <a:ea typeface="+mj-ea"/>
                <a:cs typeface="+mj-cs"/>
              </a:rPr>
              <a:t>   </a:t>
            </a:r>
            <a:br>
              <a:rPr kumimoji="0" lang="en-US" altLang="zh-CN" sz="4000" b="1" i="0" u="none" strike="noStrike" kern="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黑体" panose="02010609060101010101" pitchFamily="49" charset="-122"/>
                <a:ea typeface="+mj-ea"/>
                <a:cs typeface="+mj-cs"/>
              </a:rPr>
            </a:br>
            <a:r>
              <a:rPr kumimoji="0" lang="en-US" altLang="zh-CN" sz="4000" b="1" i="0" u="none" strike="noStrike" kern="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黑体" panose="02010609060101010101" pitchFamily="49" charset="-122"/>
                <a:ea typeface="+mj-ea"/>
                <a:cs typeface="+mj-cs"/>
              </a:rPr>
              <a:t> </a:t>
            </a:r>
            <a:r>
              <a:rPr kumimoji="0" lang="zh-CN" altLang="en-US" sz="40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一、看老师解题，记住解题框架</a:t>
            </a:r>
            <a:br>
              <a:rPr kumimoji="0" lang="en-US" altLang="zh-CN" sz="40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</a:br>
            <a:endParaRPr kumimoji="0" lang="zh-CN" altLang="en-US" sz="4000" b="1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5122" name="内容占位符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992563"/>
          </a:xfrm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en-US" altLang="zh-CN" sz="2800" b="1" dirty="0">
                <a:latin typeface="黑体" panose="02010609060101010101" pitchFamily="49" charset="-122"/>
              </a:rPr>
              <a:t>2017</a:t>
            </a:r>
            <a:r>
              <a:rPr lang="zh-CN" altLang="zh-CN" sz="2800" b="1" dirty="0">
                <a:latin typeface="黑体" panose="02010609060101010101" pitchFamily="49" charset="-122"/>
              </a:rPr>
              <a:t>年江苏高考题</a:t>
            </a:r>
            <a:r>
              <a:rPr lang="en-US" altLang="zh-CN" sz="2800" b="1" dirty="0">
                <a:latin typeface="黑体" panose="02010609060101010101" pitchFamily="49" charset="-122"/>
              </a:rPr>
              <a:t>《</a:t>
            </a:r>
            <a:r>
              <a:rPr lang="zh-CN" altLang="zh-CN" sz="2800" b="1" dirty="0">
                <a:latin typeface="黑体" panose="02010609060101010101" pitchFamily="49" charset="-122"/>
              </a:rPr>
              <a:t>一个圣诞节的回忆</a:t>
            </a:r>
            <a:r>
              <a:rPr lang="en-US" altLang="zh-CN" sz="2800" b="1" dirty="0">
                <a:latin typeface="黑体" panose="02010609060101010101" pitchFamily="49" charset="-122"/>
              </a:rPr>
              <a:t>》</a:t>
            </a:r>
            <a:endParaRPr lang="en-US" altLang="zh-CN" sz="2800" b="1" dirty="0">
              <a:latin typeface="黑体" panose="02010609060101010101" pitchFamily="49" charset="-122"/>
            </a:endParaRPr>
          </a:p>
          <a:p>
            <a:pPr eaLnBrk="1" hangingPunct="1">
              <a:buNone/>
            </a:pPr>
            <a:r>
              <a:rPr lang="en-US" altLang="zh-CN" sz="2800" b="1" dirty="0">
                <a:solidFill>
                  <a:srgbClr val="7030A0"/>
                </a:solidFill>
                <a:latin typeface="黑体" panose="02010609060101010101" pitchFamily="49" charset="-122"/>
              </a:rPr>
              <a:t> </a:t>
            </a:r>
            <a:r>
              <a:rPr lang="en-US" altLang="zh-CN" sz="3600" b="1" dirty="0">
                <a:solidFill>
                  <a:srgbClr val="7030A0"/>
                </a:solidFill>
                <a:latin typeface="黑体" panose="02010609060101010101" pitchFamily="49" charset="-122"/>
              </a:rPr>
              <a:t>15. </a:t>
            </a:r>
            <a:r>
              <a:rPr lang="zh-CN" altLang="zh-CN" sz="3600" b="1" dirty="0">
                <a:solidFill>
                  <a:srgbClr val="7030A0"/>
                </a:solidFill>
                <a:latin typeface="黑体" panose="02010609060101010101" pitchFamily="49" charset="-122"/>
              </a:rPr>
              <a:t>小狗奎尼在小说中多次出现，简析其对人物刻画的映衬作用。（</a:t>
            </a:r>
            <a:r>
              <a:rPr lang="en-US" altLang="zh-CN" sz="3600" b="1" dirty="0">
                <a:solidFill>
                  <a:srgbClr val="7030A0"/>
                </a:solidFill>
                <a:latin typeface="黑体" panose="02010609060101010101" pitchFamily="49" charset="-122"/>
              </a:rPr>
              <a:t>4</a:t>
            </a:r>
            <a:r>
              <a:rPr lang="zh-CN" altLang="zh-CN" sz="3600" b="1" dirty="0">
                <a:solidFill>
                  <a:srgbClr val="7030A0"/>
                </a:solidFill>
                <a:latin typeface="黑体" panose="02010609060101010101" pitchFamily="49" charset="-122"/>
              </a:rPr>
              <a:t>分）</a:t>
            </a:r>
            <a:endParaRPr lang="zh-CN" altLang="zh-CN" sz="3600" b="1" dirty="0">
              <a:solidFill>
                <a:srgbClr val="7030A0"/>
              </a:solidFill>
              <a:latin typeface="黑体" panose="02010609060101010101" pitchFamily="49" charset="-122"/>
            </a:endParaRPr>
          </a:p>
          <a:p>
            <a:pPr eaLnBrk="1" hangingPunct="1">
              <a:buNone/>
            </a:pPr>
            <a:endParaRPr lang="zh-CN" altLang="zh-CN" sz="2800" dirty="0">
              <a:ea typeface="宋体" panose="02010600030101010101" pitchFamily="2" charset="-122"/>
            </a:endParaRPr>
          </a:p>
          <a:p>
            <a:pPr eaLnBrk="1" hangingPunct="1"/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123" name="内容占位符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5592763"/>
          </a:xfrm>
        </p:spPr>
        <p:txBody>
          <a:bodyPr vert="horz" wrap="square" lIns="91440" tIns="45720" rIns="91440" bIns="45720" numCol="1" anchor="t" anchorCtr="0" compatLnSpc="1"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1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（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小狗奎尼经受种种磨难而顽强的活着与“我们”经受艰难生活的磨难而坚强地生活着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相似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；所以，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）</a:t>
            </a:r>
            <a:r>
              <a:rPr kumimoji="0" lang="zh-CN" altLang="zh-CN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小狗奎尼经受的磨难映衬了“我们”在艰难生活中的坚强</a:t>
            </a:r>
            <a:r>
              <a:rPr kumimoji="0" lang="zh-CN" altLang="en-US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。</a:t>
            </a:r>
            <a:endParaRPr kumimoji="0" lang="zh-CN" altLang="zh-CN" sz="3200" b="1" i="0" u="sng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2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（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小狗奎尼的特殊待遇是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因为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“我们”的关心与呵护；所以）</a:t>
            </a:r>
            <a:r>
              <a:rPr kumimoji="0" lang="zh-CN" altLang="zh-CN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小狗奎尼的特殊待遇映衬了“我们”的善良与平等</a:t>
            </a:r>
            <a:endParaRPr kumimoji="0" lang="zh-CN" altLang="zh-CN" sz="3200" b="0" i="0" u="sng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3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（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小狗奎尼的兴奋状态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和我们的兴奋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相似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，所以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）</a:t>
            </a:r>
            <a:r>
              <a:rPr kumimoji="0" lang="zh-CN" altLang="en-US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小狗的兴奋</a:t>
            </a:r>
            <a:r>
              <a:rPr kumimoji="0" lang="zh-CN" altLang="zh-CN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映衬了“我们”的快乐幸福；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             </a:t>
            </a:r>
            <a:endParaRPr kumimoji="0" lang="zh-CN" altLang="zh-CN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4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（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因为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小狗奎尼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的去世，我朋友就孤单寂寞，所以“它”的去世 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黑体" panose="02010609060101010101" pitchFamily="49" charset="-122"/>
                <a:ea typeface="+mn-ea"/>
                <a:cs typeface="+mn-cs"/>
              </a:rPr>
              <a:t>）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 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映衬了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“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我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的朋友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”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的孤单寂寞。</a:t>
            </a:r>
            <a:endParaRPr kumimoji="0" lang="zh-CN" altLang="zh-CN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zh-CN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147" name="内容占位符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6248400"/>
          </a:xfrm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en-US" altLang="zh-CN" sz="3600" b="1" dirty="0">
                <a:solidFill>
                  <a:srgbClr val="FF0000"/>
                </a:solidFill>
                <a:ea typeface="宋体" panose="02010600030101010101" pitchFamily="2" charset="-122"/>
              </a:rPr>
              <a:t>                       </a:t>
            </a:r>
            <a:r>
              <a:rPr lang="zh-CN" altLang="en-US" sz="3600" b="1" dirty="0">
                <a:solidFill>
                  <a:srgbClr val="FF0000"/>
                </a:solidFill>
                <a:ea typeface="宋体" panose="02010600030101010101" pitchFamily="2" charset="-122"/>
              </a:rPr>
              <a:t>解题</a:t>
            </a:r>
            <a:r>
              <a:rPr lang="zh-CN" altLang="zh-CN" sz="3600" b="1" dirty="0">
                <a:solidFill>
                  <a:srgbClr val="FF0000"/>
                </a:solidFill>
                <a:ea typeface="宋体" panose="02010600030101010101" pitchFamily="2" charset="-122"/>
              </a:rPr>
              <a:t>框架总结</a:t>
            </a:r>
            <a:endParaRPr lang="zh-CN" altLang="zh-CN" sz="36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b="1" dirty="0">
                <a:ea typeface="宋体" panose="02010600030101010101" pitchFamily="2" charset="-122"/>
              </a:rPr>
              <a:t>A</a:t>
            </a:r>
            <a:r>
              <a:rPr lang="zh-CN" altLang="zh-CN" b="1" dirty="0">
                <a:latin typeface="仿宋" panose="02010609060101010101" pitchFamily="49" charset="-122"/>
                <a:ea typeface="仿宋" panose="02010609060101010101" pitchFamily="49" charset="-122"/>
              </a:rPr>
              <a:t>．（</a:t>
            </a:r>
            <a:r>
              <a:rPr lang="zh-CN" altLang="zh-CN" b="1" dirty="0">
                <a:solidFill>
                  <a:srgbClr val="7030A0"/>
                </a:solidFill>
                <a:latin typeface="黑体" panose="02010609060101010101" pitchFamily="49" charset="-122"/>
              </a:rPr>
              <a:t>某动物……与某人物……</a:t>
            </a:r>
            <a:r>
              <a:rPr lang="zh-CN" altLang="zh-CN" b="1" dirty="0">
                <a:solidFill>
                  <a:srgbClr val="FF0000"/>
                </a:solidFill>
                <a:latin typeface="黑体" panose="02010609060101010101" pitchFamily="49" charset="-122"/>
              </a:rPr>
              <a:t>相似</a:t>
            </a:r>
            <a:r>
              <a:rPr lang="zh-CN" altLang="zh-CN" b="1" dirty="0">
                <a:solidFill>
                  <a:srgbClr val="7030A0"/>
                </a:solidFill>
                <a:latin typeface="黑体" panose="02010609060101010101" pitchFamily="49" charset="-122"/>
              </a:rPr>
              <a:t>，所以</a:t>
            </a:r>
            <a:r>
              <a:rPr lang="en-US" altLang="zh-CN" b="1" dirty="0">
                <a:solidFill>
                  <a:srgbClr val="7030A0"/>
                </a:solidFill>
                <a:latin typeface="黑体" panose="02010609060101010101" pitchFamily="49" charset="-122"/>
              </a:rPr>
              <a:t> </a:t>
            </a:r>
            <a:r>
              <a:rPr lang="zh-CN" altLang="en-US" b="1" dirty="0">
                <a:solidFill>
                  <a:srgbClr val="7030A0"/>
                </a:solidFill>
                <a:latin typeface="黑体" panose="02010609060101010101" pitchFamily="49" charset="-122"/>
              </a:rPr>
              <a:t>写动物就是写人</a:t>
            </a:r>
            <a:r>
              <a:rPr lang="zh-CN" altLang="zh-CN" b="1" dirty="0">
                <a:solidFill>
                  <a:srgbClr val="7030A0"/>
                </a:solidFill>
                <a:latin typeface="黑体" panose="02010609060101010101" pitchFamily="49" charset="-122"/>
              </a:rPr>
              <a:t>）</a:t>
            </a:r>
            <a:r>
              <a:rPr lang="zh-CN" altLang="zh-CN" b="1" dirty="0">
                <a:ea typeface="宋体" panose="02010600030101010101" pitchFamily="2" charset="-122"/>
              </a:rPr>
              <a:t>某动物……映衬了某人物……。</a:t>
            </a:r>
            <a:endParaRPr lang="zh-CN" altLang="zh-CN" b="1" dirty="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b="1" dirty="0">
                <a:ea typeface="宋体" panose="02010600030101010101" pitchFamily="2" charset="-122"/>
              </a:rPr>
              <a:t>B</a:t>
            </a:r>
            <a:r>
              <a:rPr lang="zh-CN" altLang="zh-CN" b="1" dirty="0">
                <a:solidFill>
                  <a:srgbClr val="7030A0"/>
                </a:solidFill>
                <a:latin typeface="黑体" panose="02010609060101010101" pitchFamily="49" charset="-122"/>
              </a:rPr>
              <a:t>．（某动物……是</a:t>
            </a:r>
            <a:r>
              <a:rPr lang="zh-CN" altLang="zh-CN" b="1" dirty="0">
                <a:solidFill>
                  <a:srgbClr val="FF0000"/>
                </a:solidFill>
                <a:latin typeface="黑体" panose="02010609060101010101" pitchFamily="49" charset="-122"/>
              </a:rPr>
              <a:t>因为</a:t>
            </a:r>
            <a:r>
              <a:rPr lang="zh-CN" altLang="zh-CN" b="1" dirty="0">
                <a:solidFill>
                  <a:srgbClr val="7030A0"/>
                </a:solidFill>
                <a:latin typeface="黑体" panose="02010609060101010101" pitchFamily="49" charset="-122"/>
              </a:rPr>
              <a:t>某人物的……，所以</a:t>
            </a:r>
            <a:r>
              <a:rPr lang="zh-CN" altLang="en-US" b="1" dirty="0">
                <a:solidFill>
                  <a:srgbClr val="7030A0"/>
                </a:solidFill>
                <a:latin typeface="黑体" panose="02010609060101010101" pitchFamily="49" charset="-122"/>
              </a:rPr>
              <a:t>写动物就是写人</a:t>
            </a:r>
            <a:r>
              <a:rPr lang="zh-CN" altLang="zh-CN" b="1" dirty="0">
                <a:solidFill>
                  <a:srgbClr val="7030A0"/>
                </a:solidFill>
                <a:latin typeface="黑体" panose="02010609060101010101" pitchFamily="49" charset="-122"/>
              </a:rPr>
              <a:t>）</a:t>
            </a:r>
            <a:r>
              <a:rPr lang="zh-CN" altLang="zh-CN" b="1" dirty="0">
                <a:ea typeface="宋体" panose="02010600030101010101" pitchFamily="2" charset="-122"/>
              </a:rPr>
              <a:t>某动物……，映衬了某人物……。</a:t>
            </a:r>
            <a:endParaRPr lang="zh-CN" altLang="zh-CN" b="1" dirty="0">
              <a:ea typeface="宋体" panose="02010600030101010101" pitchFamily="2" charset="-122"/>
            </a:endParaRPr>
          </a:p>
          <a:p>
            <a:pPr eaLnBrk="1" hangingPunct="1">
              <a:buNone/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               教学目标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</a:endParaRPr>
          </a:p>
          <a:p>
            <a:pPr eaLnBrk="1" hangingPunct="1">
              <a:buNone/>
            </a:pPr>
            <a:r>
              <a:rPr lang="en-US" altLang="zh-CN" b="1" dirty="0">
                <a:ea typeface="宋体" panose="02010600030101010101" pitchFamily="2" charset="-122"/>
              </a:rPr>
              <a:t>     </a:t>
            </a:r>
            <a:r>
              <a:rPr lang="zh-CN" altLang="zh-CN" b="1" dirty="0">
                <a:ea typeface="宋体" panose="02010600030101010101" pitchFamily="2" charset="-122"/>
              </a:rPr>
              <a:t>从</a:t>
            </a:r>
            <a:r>
              <a:rPr lang="en-US" altLang="zh-CN" b="1" dirty="0">
                <a:ea typeface="宋体" panose="02010600030101010101" pitchFamily="2" charset="-122"/>
              </a:rPr>
              <a:t>“</a:t>
            </a:r>
            <a:r>
              <a:rPr lang="zh-CN" altLang="en-US" b="1" dirty="0">
                <a:solidFill>
                  <a:srgbClr val="FF0000"/>
                </a:solidFill>
                <a:ea typeface="宋体" panose="02010600030101010101" pitchFamily="2" charset="-122"/>
              </a:rPr>
              <a:t>物人</a:t>
            </a:r>
            <a:r>
              <a:rPr lang="zh-CN" altLang="zh-CN" b="1" dirty="0">
                <a:solidFill>
                  <a:srgbClr val="FF0000"/>
                </a:solidFill>
                <a:ea typeface="宋体" panose="02010600030101010101" pitchFamily="2" charset="-122"/>
              </a:rPr>
              <a:t>相似</a:t>
            </a:r>
            <a:r>
              <a:rPr lang="en-US" altLang="zh-CN" b="1" dirty="0">
                <a:ea typeface="宋体" panose="02010600030101010101" pitchFamily="2" charset="-122"/>
              </a:rPr>
              <a:t>”</a:t>
            </a:r>
            <a:r>
              <a:rPr lang="zh-CN" altLang="zh-CN" b="1" dirty="0">
                <a:ea typeface="宋体" panose="02010600030101010101" pitchFamily="2" charset="-122"/>
              </a:rPr>
              <a:t>与</a:t>
            </a:r>
            <a:r>
              <a:rPr lang="en-US" altLang="zh-CN" b="1" dirty="0">
                <a:ea typeface="宋体" panose="02010600030101010101" pitchFamily="2" charset="-122"/>
              </a:rPr>
              <a:t>“</a:t>
            </a:r>
            <a:r>
              <a:rPr lang="zh-CN" altLang="zh-CN" b="1" dirty="0">
                <a:solidFill>
                  <a:srgbClr val="FF0000"/>
                </a:solidFill>
                <a:ea typeface="宋体" panose="02010600030101010101" pitchFamily="2" charset="-122"/>
              </a:rPr>
              <a:t>物人因果</a:t>
            </a:r>
            <a:r>
              <a:rPr lang="en-US" altLang="zh-CN" b="1" dirty="0">
                <a:ea typeface="宋体" panose="02010600030101010101" pitchFamily="2" charset="-122"/>
              </a:rPr>
              <a:t>”</a:t>
            </a:r>
            <a:r>
              <a:rPr lang="zh-CN" altLang="zh-CN" b="1" dirty="0">
                <a:ea typeface="宋体" panose="02010600030101010101" pitchFamily="2" charset="-122"/>
              </a:rPr>
              <a:t>两个途径解答小说映衬</a:t>
            </a:r>
            <a:r>
              <a:rPr lang="zh-CN" altLang="en-US" b="1" dirty="0">
                <a:ea typeface="宋体" panose="02010600030101010101" pitchFamily="2" charset="-122"/>
              </a:rPr>
              <a:t>作用</a:t>
            </a:r>
            <a:r>
              <a:rPr lang="zh-CN" altLang="zh-CN" b="1" dirty="0">
                <a:ea typeface="宋体" panose="02010600030101010101" pitchFamily="2" charset="-122"/>
              </a:rPr>
              <a:t>题</a:t>
            </a:r>
            <a:endParaRPr lang="zh-CN" altLang="zh-CN" b="1" dirty="0">
              <a:ea typeface="宋体" panose="02010600030101010101" pitchFamily="2" charset="-122"/>
            </a:endParaRPr>
          </a:p>
          <a:p>
            <a:pPr eaLnBrk="1" hangingPunct="1"/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30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147">
                                            <p:txEl>
                                              <p:charRg st="30" end="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73" end="1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147">
                                            <p:txEl>
                                              <p:charRg st="73" end="1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117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147">
                                            <p:txEl>
                                              <p:charRg st="117" end="1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137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6147">
                                            <p:txEl>
                                              <p:charRg st="137" end="1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zh-CN" dirty="0">
                <a:ea typeface="宋体" panose="02010600030101010101" pitchFamily="2" charset="-122"/>
              </a:rPr>
              <a:t>二、用解题框架，跟教师解题</a:t>
            </a:r>
            <a:endParaRPr lang="zh-CN" altLang="zh-CN" dirty="0">
              <a:ea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638800"/>
          </a:xfrm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zh-CN" altLang="zh-CN" b="1" dirty="0">
                <a:solidFill>
                  <a:srgbClr val="0070C0"/>
                </a:solidFill>
                <a:latin typeface="黑体" panose="02010609060101010101" pitchFamily="49" charset="-122"/>
              </a:rPr>
              <a:t>【</a:t>
            </a:r>
            <a:r>
              <a:rPr lang="en-US" altLang="zh-CN" b="1" dirty="0">
                <a:solidFill>
                  <a:srgbClr val="0070C0"/>
                </a:solidFill>
                <a:latin typeface="黑体" panose="02010609060101010101" pitchFamily="49" charset="-122"/>
              </a:rPr>
              <a:t>2013</a:t>
            </a:r>
            <a:r>
              <a:rPr lang="zh-CN" altLang="zh-CN" b="1" dirty="0">
                <a:solidFill>
                  <a:srgbClr val="0070C0"/>
                </a:solidFill>
                <a:latin typeface="黑体" panose="02010609060101010101" pitchFamily="49" charset="-122"/>
              </a:rPr>
              <a:t>山东高考题</a:t>
            </a:r>
            <a:r>
              <a:rPr lang="en-US" altLang="zh-CN" b="1" dirty="0">
                <a:solidFill>
                  <a:srgbClr val="0070C0"/>
                </a:solidFill>
                <a:latin typeface="黑体" panose="02010609060101010101" pitchFamily="49" charset="-122"/>
              </a:rPr>
              <a:t>《</a:t>
            </a:r>
            <a:r>
              <a:rPr lang="zh-CN" altLang="zh-CN" b="1" dirty="0">
                <a:solidFill>
                  <a:srgbClr val="0070C0"/>
                </a:solidFill>
                <a:latin typeface="黑体" panose="02010609060101010101" pitchFamily="49" charset="-122"/>
              </a:rPr>
              <a:t>活着</a:t>
            </a:r>
            <a:r>
              <a:rPr lang="en-US" altLang="zh-CN" b="1" dirty="0">
                <a:solidFill>
                  <a:srgbClr val="0070C0"/>
                </a:solidFill>
                <a:latin typeface="黑体" panose="02010609060101010101" pitchFamily="49" charset="-122"/>
              </a:rPr>
              <a:t>》</a:t>
            </a:r>
            <a:r>
              <a:rPr lang="zh-CN" altLang="zh-CN" b="1" dirty="0">
                <a:solidFill>
                  <a:srgbClr val="0070C0"/>
                </a:solidFill>
                <a:latin typeface="黑体" panose="02010609060101010101" pitchFamily="49" charset="-122"/>
              </a:rPr>
              <a:t>】</a:t>
            </a:r>
            <a:endParaRPr lang="zh-CN" altLang="zh-CN" b="1" dirty="0">
              <a:solidFill>
                <a:srgbClr val="0070C0"/>
              </a:solidFill>
              <a:latin typeface="黑体" panose="02010609060101010101" pitchFamily="49" charset="-122"/>
            </a:endParaRPr>
          </a:p>
          <a:p>
            <a:pPr eaLnBrk="1" hangingPunct="1"/>
            <a:r>
              <a:rPr lang="en-US" altLang="zh-CN" b="1" dirty="0">
                <a:solidFill>
                  <a:srgbClr val="7030A0"/>
                </a:solidFill>
                <a:latin typeface="黑体" panose="02010609060101010101" pitchFamily="49" charset="-122"/>
              </a:rPr>
              <a:t>19</a:t>
            </a:r>
            <a:r>
              <a:rPr lang="zh-CN" altLang="zh-CN" b="1" dirty="0">
                <a:solidFill>
                  <a:srgbClr val="7030A0"/>
                </a:solidFill>
                <a:latin typeface="黑体" panose="02010609060101010101" pitchFamily="49" charset="-122"/>
              </a:rPr>
              <a:t>．牛在小说中是个重要形象，简析其对老人刻画的映衬作用？（</a:t>
            </a:r>
            <a:r>
              <a:rPr lang="en-US" altLang="zh-CN" b="1" dirty="0">
                <a:solidFill>
                  <a:srgbClr val="7030A0"/>
                </a:solidFill>
                <a:latin typeface="黑体" panose="02010609060101010101" pitchFamily="49" charset="-122"/>
              </a:rPr>
              <a:t>4</a:t>
            </a:r>
            <a:r>
              <a:rPr lang="zh-CN" altLang="zh-CN" b="1" dirty="0">
                <a:solidFill>
                  <a:srgbClr val="7030A0"/>
                </a:solidFill>
                <a:latin typeface="黑体" panose="02010609060101010101" pitchFamily="49" charset="-122"/>
              </a:rPr>
              <a:t>分）</a:t>
            </a:r>
            <a:endParaRPr lang="en-US" altLang="zh-CN" b="1" dirty="0">
              <a:solidFill>
                <a:srgbClr val="7030A0"/>
              </a:solidFill>
              <a:latin typeface="黑体" panose="02010609060101010101" pitchFamily="49" charset="-122"/>
            </a:endParaRPr>
          </a:p>
          <a:p>
            <a:pPr eaLnBrk="1" hangingPunct="1">
              <a:buNone/>
            </a:pPr>
            <a:r>
              <a:rPr lang="en-US" altLang="zh-CN" sz="3600" b="1" dirty="0">
                <a:solidFill>
                  <a:srgbClr val="FF0000"/>
                </a:solidFill>
                <a:ea typeface="宋体" panose="02010600030101010101" pitchFamily="2" charset="-122"/>
              </a:rPr>
              <a:t> </a:t>
            </a:r>
            <a:r>
              <a:rPr lang="zh-CN" altLang="en-US" sz="3600" b="1" dirty="0">
                <a:solidFill>
                  <a:srgbClr val="FF0000"/>
                </a:solidFill>
                <a:ea typeface="宋体" panose="02010600030101010101" pitchFamily="2" charset="-122"/>
              </a:rPr>
              <a:t>解题</a:t>
            </a:r>
            <a:r>
              <a:rPr lang="zh-CN" altLang="zh-CN" sz="3600" b="1" dirty="0">
                <a:solidFill>
                  <a:srgbClr val="FF0000"/>
                </a:solidFill>
                <a:ea typeface="宋体" panose="02010600030101010101" pitchFamily="2" charset="-122"/>
              </a:rPr>
              <a:t>框架</a:t>
            </a:r>
            <a:endParaRPr lang="zh-CN" altLang="zh-CN" sz="36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2800" b="1" dirty="0">
                <a:ea typeface="宋体" panose="02010600030101010101" pitchFamily="2" charset="-122"/>
              </a:rPr>
              <a:t>A</a:t>
            </a:r>
            <a:r>
              <a:rPr lang="zh-CN" altLang="zh-CN" sz="2800" b="1" dirty="0">
                <a:latin typeface="仿宋" panose="02010609060101010101" pitchFamily="49" charset="-122"/>
                <a:ea typeface="仿宋" panose="02010609060101010101" pitchFamily="49" charset="-122"/>
              </a:rPr>
              <a:t>．（</a:t>
            </a:r>
            <a:r>
              <a:rPr lang="zh-CN" altLang="zh-CN" sz="2800" b="1" dirty="0">
                <a:solidFill>
                  <a:srgbClr val="7030A0"/>
                </a:solidFill>
                <a:latin typeface="黑体" panose="02010609060101010101" pitchFamily="49" charset="-122"/>
              </a:rPr>
              <a:t>某动物……与某人物……</a:t>
            </a:r>
            <a:r>
              <a:rPr lang="zh-CN" altLang="zh-CN" sz="2800" b="1" dirty="0">
                <a:solidFill>
                  <a:srgbClr val="FF0000"/>
                </a:solidFill>
                <a:latin typeface="黑体" panose="02010609060101010101" pitchFamily="49" charset="-122"/>
              </a:rPr>
              <a:t>相似</a:t>
            </a:r>
            <a:r>
              <a:rPr lang="zh-CN" altLang="zh-CN" sz="2800" b="1" dirty="0">
                <a:solidFill>
                  <a:srgbClr val="7030A0"/>
                </a:solidFill>
                <a:latin typeface="黑体" panose="02010609060101010101" pitchFamily="49" charset="-122"/>
              </a:rPr>
              <a:t>，所以</a:t>
            </a:r>
            <a:r>
              <a:rPr lang="en-US" altLang="zh-CN" sz="2800" b="1" dirty="0">
                <a:solidFill>
                  <a:srgbClr val="7030A0"/>
                </a:solidFill>
                <a:latin typeface="黑体" panose="02010609060101010101" pitchFamily="49" charset="-122"/>
              </a:rPr>
              <a:t> </a:t>
            </a:r>
            <a:r>
              <a:rPr lang="zh-CN" altLang="en-US" sz="2800" b="1" dirty="0">
                <a:solidFill>
                  <a:srgbClr val="7030A0"/>
                </a:solidFill>
                <a:latin typeface="黑体" panose="02010609060101010101" pitchFamily="49" charset="-122"/>
              </a:rPr>
              <a:t>写动物就是写人</a:t>
            </a:r>
            <a:r>
              <a:rPr lang="zh-CN" altLang="zh-CN" sz="2800" b="1" dirty="0">
                <a:solidFill>
                  <a:srgbClr val="7030A0"/>
                </a:solidFill>
                <a:latin typeface="黑体" panose="02010609060101010101" pitchFamily="49" charset="-122"/>
              </a:rPr>
              <a:t>）</a:t>
            </a:r>
            <a:r>
              <a:rPr lang="zh-CN" altLang="zh-CN" sz="2800" b="1" dirty="0">
                <a:ea typeface="宋体" panose="02010600030101010101" pitchFamily="2" charset="-122"/>
              </a:rPr>
              <a:t>某动物……映衬了某人物……。</a:t>
            </a:r>
            <a:endParaRPr lang="zh-CN" altLang="zh-CN" sz="2800" b="1" dirty="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2800" b="1" dirty="0">
                <a:ea typeface="宋体" panose="02010600030101010101" pitchFamily="2" charset="-122"/>
              </a:rPr>
              <a:t>B</a:t>
            </a:r>
            <a:r>
              <a:rPr lang="zh-CN" altLang="zh-CN" sz="2800" b="1" dirty="0">
                <a:solidFill>
                  <a:srgbClr val="7030A0"/>
                </a:solidFill>
                <a:latin typeface="黑体" panose="02010609060101010101" pitchFamily="49" charset="-122"/>
              </a:rPr>
              <a:t>．（某动物……是</a:t>
            </a:r>
            <a:r>
              <a:rPr lang="zh-CN" altLang="zh-CN" sz="2800" b="1" dirty="0">
                <a:solidFill>
                  <a:srgbClr val="FF0000"/>
                </a:solidFill>
                <a:latin typeface="黑体" panose="02010609060101010101" pitchFamily="49" charset="-122"/>
              </a:rPr>
              <a:t>因为</a:t>
            </a:r>
            <a:r>
              <a:rPr lang="zh-CN" altLang="zh-CN" sz="2800" b="1" dirty="0">
                <a:solidFill>
                  <a:srgbClr val="7030A0"/>
                </a:solidFill>
                <a:latin typeface="黑体" panose="02010609060101010101" pitchFamily="49" charset="-122"/>
              </a:rPr>
              <a:t>某人物的……，所以</a:t>
            </a:r>
            <a:r>
              <a:rPr lang="zh-CN" altLang="en-US" sz="2800" b="1" dirty="0">
                <a:solidFill>
                  <a:srgbClr val="7030A0"/>
                </a:solidFill>
                <a:latin typeface="黑体" panose="02010609060101010101" pitchFamily="49" charset="-122"/>
              </a:rPr>
              <a:t>写动物就是写人</a:t>
            </a:r>
            <a:r>
              <a:rPr lang="zh-CN" altLang="zh-CN" sz="2800" b="1" dirty="0">
                <a:solidFill>
                  <a:srgbClr val="7030A0"/>
                </a:solidFill>
                <a:latin typeface="黑体" panose="02010609060101010101" pitchFamily="49" charset="-122"/>
              </a:rPr>
              <a:t>）</a:t>
            </a:r>
            <a:r>
              <a:rPr lang="zh-CN" altLang="zh-CN" sz="2800" b="1" dirty="0">
                <a:ea typeface="宋体" panose="02010600030101010101" pitchFamily="2" charset="-122"/>
              </a:rPr>
              <a:t>某动物……，映衬了某人物……。</a:t>
            </a:r>
            <a:endParaRPr lang="zh-CN" altLang="zh-CN" sz="2800" b="1" dirty="0">
              <a:ea typeface="宋体" panose="02010600030101010101" pitchFamily="2" charset="-122"/>
            </a:endParaRPr>
          </a:p>
          <a:p>
            <a:pPr eaLnBrk="1" hangingPunct="1"/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6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charRg st="16" end="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0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charRg st="50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6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charRg st="56" end="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99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charRg st="99" end="1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>
          <a:xfrm>
            <a:off x="304800" y="304800"/>
            <a:ext cx="8839200" cy="6019800"/>
          </a:xfrm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zh-CN" altLang="zh-CN" sz="3600" b="1" dirty="0">
                <a:solidFill>
                  <a:srgbClr val="FF0000"/>
                </a:solidFill>
                <a:latin typeface="黑体" panose="02010609060101010101" pitchFamily="49" charset="-122"/>
              </a:rPr>
              <a:t>相似：</a:t>
            </a:r>
            <a:endParaRPr lang="zh-CN" altLang="zh-CN" sz="3600" b="1" dirty="0">
              <a:solidFill>
                <a:srgbClr val="FF0000"/>
              </a:solidFill>
              <a:latin typeface="黑体" panose="02010609060101010101" pitchFamily="49" charset="-122"/>
            </a:endParaRPr>
          </a:p>
          <a:p>
            <a:pPr eaLnBrk="1" hangingPunct="1">
              <a:buNone/>
            </a:pPr>
            <a:r>
              <a:rPr lang="en-US" altLang="zh-CN" sz="2800" b="1" dirty="0">
                <a:latin typeface="黑体" panose="02010609060101010101" pitchFamily="49" charset="-122"/>
              </a:rPr>
              <a:t> ①</a:t>
            </a:r>
            <a:r>
              <a:rPr lang="zh-CN" altLang="zh-CN" sz="2800" b="1" dirty="0">
                <a:latin typeface="黑体" panose="02010609060101010101" pitchFamily="49" charset="-122"/>
              </a:rPr>
              <a:t>牛年老体衰映衬福贵的老迈年高；</a:t>
            </a:r>
            <a:endParaRPr lang="zh-CN" altLang="zh-CN" sz="2800" b="1" dirty="0">
              <a:latin typeface="黑体" panose="02010609060101010101" pitchFamily="49" charset="-122"/>
            </a:endParaRPr>
          </a:p>
          <a:p>
            <a:pPr eaLnBrk="1" hangingPunct="1">
              <a:buNone/>
            </a:pPr>
            <a:r>
              <a:rPr lang="en-US" altLang="zh-CN" sz="2800" b="1" dirty="0">
                <a:latin typeface="黑体" panose="02010609060101010101" pitchFamily="49" charset="-122"/>
              </a:rPr>
              <a:t> ②</a:t>
            </a:r>
            <a:r>
              <a:rPr lang="zh-CN" altLang="zh-CN" sz="2800" b="1" dirty="0">
                <a:latin typeface="黑体" panose="02010609060101010101" pitchFamily="49" charset="-122"/>
              </a:rPr>
              <a:t>牛</a:t>
            </a:r>
            <a:r>
              <a:rPr lang="zh-CN" altLang="en-US" sz="2800" b="1" dirty="0">
                <a:latin typeface="黑体" panose="02010609060101010101" pitchFamily="49" charset="-122"/>
              </a:rPr>
              <a:t>累死累活的</a:t>
            </a:r>
            <a:r>
              <a:rPr lang="zh-CN" altLang="zh-CN" sz="2800" b="1" dirty="0">
                <a:latin typeface="黑体" panose="02010609060101010101" pitchFamily="49" charset="-122"/>
              </a:rPr>
              <a:t>干活</a:t>
            </a:r>
            <a:r>
              <a:rPr lang="zh-CN" altLang="en-US" sz="2800" b="1" dirty="0">
                <a:latin typeface="黑体" panose="02010609060101010101" pitchFamily="49" charset="-122"/>
              </a:rPr>
              <a:t>力气小了要被杀</a:t>
            </a:r>
            <a:r>
              <a:rPr lang="zh-CN" altLang="zh-CN" sz="2800" b="1" dirty="0">
                <a:latin typeface="黑体" panose="02010609060101010101" pitchFamily="49" charset="-122"/>
              </a:rPr>
              <a:t>映衬了福贵辛苦</a:t>
            </a:r>
            <a:r>
              <a:rPr lang="zh-CN" altLang="en-US" sz="2800" b="1" dirty="0">
                <a:latin typeface="黑体" panose="02010609060101010101" pitchFamily="49" charset="-122"/>
              </a:rPr>
              <a:t>劳作却晚景凄凉</a:t>
            </a:r>
            <a:r>
              <a:rPr lang="zh-CN" altLang="zh-CN" sz="2800" b="1" dirty="0">
                <a:latin typeface="黑体" panose="02010609060101010101" pitchFamily="49" charset="-122"/>
              </a:rPr>
              <a:t>；</a:t>
            </a:r>
            <a:endParaRPr lang="zh-CN" altLang="zh-CN" sz="2800" b="1" dirty="0">
              <a:latin typeface="黑体" panose="02010609060101010101" pitchFamily="49" charset="-122"/>
            </a:endParaRPr>
          </a:p>
          <a:p>
            <a:pPr eaLnBrk="1" hangingPunct="1">
              <a:buNone/>
            </a:pPr>
            <a:r>
              <a:rPr lang="en-US" altLang="zh-CN" sz="2800" b="1" dirty="0">
                <a:latin typeface="黑体" panose="02010609060101010101" pitchFamily="49" charset="-122"/>
              </a:rPr>
              <a:t> ③</a:t>
            </a:r>
            <a:r>
              <a:rPr lang="zh-CN" altLang="zh-CN" sz="2800" b="1" dirty="0">
                <a:latin typeface="黑体" panose="02010609060101010101" pitchFamily="49" charset="-122"/>
              </a:rPr>
              <a:t>牛死里逃生</a:t>
            </a:r>
            <a:r>
              <a:rPr lang="zh-CN" altLang="en-US" sz="2800" b="1" dirty="0">
                <a:latin typeface="黑体" panose="02010609060101010101" pitchFamily="49" charset="-122"/>
              </a:rPr>
              <a:t>后又超</a:t>
            </a:r>
            <a:r>
              <a:rPr lang="zh-CN" altLang="zh-CN" sz="2800" b="1" dirty="0">
                <a:latin typeface="黑体" panose="02010609060101010101" pitchFamily="49" charset="-122"/>
              </a:rPr>
              <a:t>出预料</a:t>
            </a:r>
            <a:r>
              <a:rPr lang="zh-CN" altLang="en-US" sz="2800" b="1" dirty="0">
                <a:latin typeface="黑体" panose="02010609060101010101" pitchFamily="49" charset="-122"/>
              </a:rPr>
              <a:t>活了好几年</a:t>
            </a:r>
            <a:r>
              <a:rPr lang="zh-CN" altLang="zh-CN" sz="2800" b="1" dirty="0">
                <a:latin typeface="黑体" panose="02010609060101010101" pitchFamily="49" charset="-122"/>
              </a:rPr>
              <a:t>映衬了福贵生命的韧性。</a:t>
            </a:r>
            <a:endParaRPr lang="zh-CN" altLang="zh-CN" sz="2800" b="1" dirty="0">
              <a:latin typeface="黑体" panose="02010609060101010101" pitchFamily="49" charset="-122"/>
            </a:endParaRPr>
          </a:p>
          <a:p>
            <a:pPr eaLnBrk="1" hangingPunct="1">
              <a:buNone/>
            </a:pPr>
            <a:r>
              <a:rPr lang="zh-CN" altLang="zh-CN" sz="3600" b="1" dirty="0">
                <a:solidFill>
                  <a:srgbClr val="FF0000"/>
                </a:solidFill>
                <a:latin typeface="黑体" panose="02010609060101010101" pitchFamily="49" charset="-122"/>
              </a:rPr>
              <a:t>因果：</a:t>
            </a:r>
            <a:endParaRPr lang="zh-CN" altLang="zh-CN" sz="3600" b="1" dirty="0">
              <a:solidFill>
                <a:srgbClr val="FF0000"/>
              </a:solidFill>
              <a:latin typeface="黑体" panose="02010609060101010101" pitchFamily="49" charset="-122"/>
            </a:endParaRPr>
          </a:p>
          <a:p>
            <a:pPr eaLnBrk="1" hangingPunct="1">
              <a:buNone/>
            </a:pPr>
            <a:r>
              <a:rPr lang="en-US" altLang="zh-CN" sz="2800" b="1" dirty="0">
                <a:latin typeface="黑体" panose="02010609060101010101" pitchFamily="49" charset="-122"/>
              </a:rPr>
              <a:t>①</a:t>
            </a:r>
            <a:r>
              <a:rPr lang="zh-CN" altLang="zh-CN" sz="2800" b="1" dirty="0">
                <a:latin typeface="黑体" panose="02010609060101010101" pitchFamily="49" charset="-122"/>
              </a:rPr>
              <a:t>牛知道福贵救</a:t>
            </a:r>
            <a:r>
              <a:rPr lang="zh-CN" altLang="en-US" sz="2800" b="1" dirty="0">
                <a:latin typeface="黑体" panose="02010609060101010101" pitchFamily="49" charset="-122"/>
              </a:rPr>
              <a:t>了自己</a:t>
            </a:r>
            <a:r>
              <a:rPr lang="zh-CN" altLang="zh-CN" sz="2800" b="1" dirty="0">
                <a:latin typeface="黑体" panose="02010609060101010101" pitchFamily="49" charset="-122"/>
              </a:rPr>
              <a:t>，跟福贵亲热</a:t>
            </a:r>
            <a:r>
              <a:rPr lang="zh-CN" altLang="en-US" sz="2800" b="1" dirty="0">
                <a:latin typeface="黑体" panose="02010609060101010101" pitchFamily="49" charset="-122"/>
              </a:rPr>
              <a:t>表达</a:t>
            </a:r>
            <a:r>
              <a:rPr lang="zh-CN" altLang="zh-CN" sz="2800" b="1" dirty="0">
                <a:latin typeface="黑体" panose="02010609060101010101" pitchFamily="49" charset="-122"/>
              </a:rPr>
              <a:t>感恩</a:t>
            </a:r>
            <a:r>
              <a:rPr lang="zh-CN" altLang="en-US" sz="2800" b="1" dirty="0">
                <a:latin typeface="黑体" panose="02010609060101010101" pitchFamily="49" charset="-122"/>
              </a:rPr>
              <a:t>的情景</a:t>
            </a:r>
            <a:r>
              <a:rPr lang="zh-CN" altLang="zh-CN" sz="2800" b="1" dirty="0">
                <a:solidFill>
                  <a:srgbClr val="FF0000"/>
                </a:solidFill>
                <a:latin typeface="黑体" panose="02010609060101010101" pitchFamily="49" charset="-122"/>
              </a:rPr>
              <a:t>映衬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</a:rPr>
              <a:t>了</a:t>
            </a:r>
            <a:r>
              <a:rPr lang="zh-CN" altLang="zh-CN" sz="2800" b="1" dirty="0">
                <a:latin typeface="黑体" panose="02010609060101010101" pitchFamily="49" charset="-122"/>
              </a:rPr>
              <a:t>福贵的善良</a:t>
            </a:r>
            <a:r>
              <a:rPr lang="zh-CN" altLang="en-US" sz="2800" b="1" dirty="0">
                <a:latin typeface="黑体" panose="02010609060101010101" pitchFamily="49" charset="-122"/>
              </a:rPr>
              <a:t>品行</a:t>
            </a:r>
            <a:r>
              <a:rPr lang="en-US" altLang="zh-CN" sz="2800" b="1" dirty="0">
                <a:latin typeface="黑体" panose="02010609060101010101" pitchFamily="49" charset="-122"/>
              </a:rPr>
              <a:t> </a:t>
            </a:r>
            <a:endParaRPr lang="en-US" altLang="zh-CN" sz="2800" b="1" dirty="0">
              <a:latin typeface="黑体" panose="02010609060101010101" pitchFamily="49" charset="-122"/>
            </a:endParaRPr>
          </a:p>
          <a:p>
            <a:pPr eaLnBrk="1" hangingPunct="1">
              <a:buNone/>
            </a:pPr>
            <a:r>
              <a:rPr lang="en-US" altLang="zh-CN" sz="2800" b="1" dirty="0">
                <a:latin typeface="黑体" panose="02010609060101010101" pitchFamily="49" charset="-122"/>
              </a:rPr>
              <a:t>②</a:t>
            </a:r>
            <a:r>
              <a:rPr lang="zh-CN" altLang="zh-CN" sz="2800" b="1" u="sng" dirty="0">
                <a:latin typeface="黑体" panose="02010609060101010101" pitchFamily="49" charset="-122"/>
              </a:rPr>
              <a:t> </a:t>
            </a:r>
            <a:r>
              <a:rPr lang="zh-CN" altLang="en-US" sz="2800" b="1" u="sng" dirty="0">
                <a:latin typeface="黑体" panose="02010609060101010101" pitchFamily="49" charset="-122"/>
              </a:rPr>
              <a:t>“</a:t>
            </a:r>
            <a:r>
              <a:rPr lang="zh-CN" altLang="zh-CN" sz="2800" b="1" u="sng" dirty="0">
                <a:latin typeface="黑体" panose="02010609060101010101" pitchFamily="49" charset="-122"/>
              </a:rPr>
              <a:t>只能活两三年</a:t>
            </a:r>
            <a:r>
              <a:rPr lang="zh-CN" altLang="en-US" sz="2800" b="1" u="sng" dirty="0">
                <a:latin typeface="黑体" panose="02010609060101010101" pitchFamily="49" charset="-122"/>
              </a:rPr>
              <a:t>”</a:t>
            </a:r>
            <a:r>
              <a:rPr lang="zh-CN" altLang="zh-CN" sz="2800" b="1" u="sng" dirty="0">
                <a:latin typeface="黑体" panose="02010609060101010101" pitchFamily="49" charset="-122"/>
              </a:rPr>
              <a:t> </a:t>
            </a:r>
            <a:r>
              <a:rPr lang="zh-CN" altLang="en-US" sz="2800" b="1" u="sng" dirty="0">
                <a:latin typeface="黑体" panose="02010609060101010101" pitchFamily="49" charset="-122"/>
              </a:rPr>
              <a:t>居然还活到“</a:t>
            </a:r>
            <a:r>
              <a:rPr lang="zh-CN" altLang="zh-CN" sz="2800" b="1" u="sng" dirty="0">
                <a:latin typeface="黑体" panose="02010609060101010101" pitchFamily="49" charset="-122"/>
              </a:rPr>
              <a:t>现在</a:t>
            </a:r>
            <a:r>
              <a:rPr lang="zh-CN" altLang="en-US" sz="2800" b="1" u="sng" dirty="0">
                <a:latin typeface="黑体" panose="02010609060101010101" pitchFamily="49" charset="-122"/>
              </a:rPr>
              <a:t>”的牛</a:t>
            </a:r>
            <a:r>
              <a:rPr lang="zh-CN" altLang="zh-CN" sz="2800" b="1" dirty="0">
                <a:solidFill>
                  <a:srgbClr val="FF0000"/>
                </a:solidFill>
                <a:latin typeface="黑体" panose="02010609060101010101" pitchFamily="49" charset="-122"/>
              </a:rPr>
              <a:t>映衬</a:t>
            </a:r>
            <a:r>
              <a:rPr lang="zh-CN" altLang="zh-CN" sz="2800" b="1" dirty="0">
                <a:latin typeface="黑体" panose="02010609060101010101" pitchFamily="49" charset="-122"/>
              </a:rPr>
              <a:t>了</a:t>
            </a:r>
            <a:r>
              <a:rPr lang="zh-CN" altLang="en-US" sz="2800" b="1" dirty="0">
                <a:latin typeface="黑体" panose="02010609060101010101" pitchFamily="49" charset="-122"/>
              </a:rPr>
              <a:t>秉性善良的</a:t>
            </a:r>
            <a:r>
              <a:rPr lang="zh-CN" altLang="zh-CN" sz="2800" b="1" dirty="0">
                <a:latin typeface="黑体" panose="02010609060101010101" pitchFamily="49" charset="-122"/>
              </a:rPr>
              <a:t>福贵</a:t>
            </a:r>
            <a:endParaRPr lang="en-US" altLang="zh-CN" sz="2800" b="1" dirty="0">
              <a:latin typeface="黑体" panose="02010609060101010101" pitchFamily="49" charset="-122"/>
            </a:endParaRPr>
          </a:p>
          <a:p>
            <a:pPr eaLnBrk="1" hangingPunct="1"/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4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195">
                                            <p:txEl>
                                              <p:charRg st="4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22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195">
                                            <p:txEl>
                                              <p:charRg st="22" end="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55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charRg st="55" end="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85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5">
                                            <p:txEl>
                                              <p:charRg st="85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charRg st="85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89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charRg st="89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charRg st="89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124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5">
                                            <p:txEl>
                                              <p:charRg st="124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charRg st="124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lang="zh-CN" altLang="zh-CN" dirty="0">
                <a:ea typeface="宋体" panose="02010600030101010101" pitchFamily="2" charset="-122"/>
              </a:rPr>
              <a:t>三、用解题框架，师生共解题</a:t>
            </a:r>
            <a:endParaRPr lang="zh-CN" altLang="zh-CN" dirty="0">
              <a:ea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4525963"/>
          </a:xfrm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zh-CN" altLang="zh-CN" b="1" dirty="0">
                <a:solidFill>
                  <a:srgbClr val="7030A0"/>
                </a:solidFill>
                <a:ea typeface="宋体" panose="02010600030101010101" pitchFamily="2" charset="-122"/>
              </a:rPr>
              <a:t>【</a:t>
            </a:r>
            <a:r>
              <a:rPr lang="en-US" altLang="zh-CN" b="1" dirty="0">
                <a:solidFill>
                  <a:srgbClr val="7030A0"/>
                </a:solidFill>
                <a:ea typeface="宋体" panose="02010600030101010101" pitchFamily="2" charset="-122"/>
              </a:rPr>
              <a:t>2010</a:t>
            </a:r>
            <a:r>
              <a:rPr lang="zh-CN" altLang="zh-CN" b="1" dirty="0">
                <a:solidFill>
                  <a:srgbClr val="7030A0"/>
                </a:solidFill>
                <a:ea typeface="宋体" panose="02010600030101010101" pitchFamily="2" charset="-122"/>
              </a:rPr>
              <a:t>江苏高考题</a:t>
            </a:r>
            <a:r>
              <a:rPr lang="en-US" altLang="zh-CN" b="1" dirty="0">
                <a:solidFill>
                  <a:srgbClr val="7030A0"/>
                </a:solidFill>
                <a:ea typeface="宋体" panose="02010600030101010101" pitchFamily="2" charset="-122"/>
              </a:rPr>
              <a:t>《</a:t>
            </a:r>
            <a:r>
              <a:rPr lang="zh-CN" altLang="zh-CN" b="1" dirty="0">
                <a:solidFill>
                  <a:srgbClr val="7030A0"/>
                </a:solidFill>
                <a:ea typeface="宋体" panose="02010600030101010101" pitchFamily="2" charset="-122"/>
              </a:rPr>
              <a:t>溜索</a:t>
            </a:r>
            <a:r>
              <a:rPr lang="en-US" altLang="zh-CN" b="1" dirty="0">
                <a:solidFill>
                  <a:srgbClr val="7030A0"/>
                </a:solidFill>
                <a:ea typeface="宋体" panose="02010600030101010101" pitchFamily="2" charset="-122"/>
              </a:rPr>
              <a:t>》</a:t>
            </a:r>
            <a:r>
              <a:rPr lang="zh-CN" altLang="en-US" b="1" dirty="0">
                <a:solidFill>
                  <a:srgbClr val="7030A0"/>
                </a:solidFill>
                <a:ea typeface="宋体" panose="02010600030101010101" pitchFamily="2" charset="-122"/>
              </a:rPr>
              <a:t>改编题</a:t>
            </a:r>
            <a:r>
              <a:rPr lang="zh-CN" altLang="zh-CN" b="1" dirty="0">
                <a:solidFill>
                  <a:srgbClr val="7030A0"/>
                </a:solidFill>
                <a:ea typeface="宋体" panose="02010600030101010101" pitchFamily="2" charset="-122"/>
              </a:rPr>
              <a:t>】</a:t>
            </a:r>
            <a:endParaRPr lang="en-US" altLang="zh-CN" b="1" dirty="0">
              <a:solidFill>
                <a:srgbClr val="7030A0"/>
              </a:solidFill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b="1" dirty="0">
                <a:ea typeface="宋体" panose="02010600030101010101" pitchFamily="2" charset="-122"/>
              </a:rPr>
              <a:t>12</a:t>
            </a:r>
            <a:r>
              <a:rPr lang="zh-CN" altLang="en-US" b="1" dirty="0">
                <a:ea typeface="宋体" panose="02010600030101010101" pitchFamily="2" charset="-122"/>
              </a:rPr>
              <a:t>、</a:t>
            </a:r>
            <a:r>
              <a:rPr lang="zh-CN" altLang="zh-CN" b="1" dirty="0">
                <a:ea typeface="宋体" panose="02010600030101010101" pitchFamily="2" charset="-122"/>
              </a:rPr>
              <a:t>本文用不少笔墨写牛、马和鹰，简析其对人物刻画的作用。</a:t>
            </a:r>
            <a:r>
              <a:rPr lang="en-US" altLang="zh-CN" b="1" dirty="0">
                <a:ea typeface="宋体" panose="02010600030101010101" pitchFamily="2" charset="-122"/>
              </a:rPr>
              <a:t>(4</a:t>
            </a:r>
            <a:r>
              <a:rPr lang="zh-CN" altLang="zh-CN" b="1" dirty="0">
                <a:ea typeface="宋体" panose="02010600030101010101" pitchFamily="2" charset="-122"/>
              </a:rPr>
              <a:t>分</a:t>
            </a:r>
            <a:r>
              <a:rPr lang="en-US" altLang="zh-CN" b="1" dirty="0">
                <a:ea typeface="宋体" panose="02010600030101010101" pitchFamily="2" charset="-122"/>
              </a:rPr>
              <a:t>)</a:t>
            </a:r>
            <a:endParaRPr lang="zh-CN" altLang="zh-CN" b="1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sz="2800" b="1" dirty="0">
                <a:solidFill>
                  <a:srgbClr val="C00000"/>
                </a:solidFill>
                <a:ea typeface="宋体" panose="02010600030101010101" pitchFamily="2" charset="-122"/>
              </a:rPr>
              <a:t>解题公式</a:t>
            </a:r>
            <a:endParaRPr lang="en-US" altLang="zh-CN" sz="2800" b="1" dirty="0">
              <a:solidFill>
                <a:srgbClr val="C00000"/>
              </a:solidFill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2800" b="1" dirty="0">
                <a:ea typeface="宋体" panose="02010600030101010101" pitchFamily="2" charset="-122"/>
              </a:rPr>
              <a:t>A</a:t>
            </a:r>
            <a:r>
              <a:rPr lang="zh-CN" altLang="zh-CN" sz="2800" b="1" dirty="0">
                <a:latin typeface="仿宋" panose="02010609060101010101" pitchFamily="49" charset="-122"/>
                <a:ea typeface="仿宋" panose="02010609060101010101" pitchFamily="49" charset="-122"/>
              </a:rPr>
              <a:t>．（</a:t>
            </a:r>
            <a:r>
              <a:rPr lang="zh-CN" altLang="zh-CN" sz="2800" b="1" dirty="0">
                <a:solidFill>
                  <a:srgbClr val="7030A0"/>
                </a:solidFill>
                <a:latin typeface="黑体" panose="02010609060101010101" pitchFamily="49" charset="-122"/>
              </a:rPr>
              <a:t>某动物……与某人物……</a:t>
            </a:r>
            <a:r>
              <a:rPr lang="zh-CN" altLang="zh-CN" sz="2800" b="1" dirty="0">
                <a:solidFill>
                  <a:srgbClr val="FF0000"/>
                </a:solidFill>
                <a:latin typeface="黑体" panose="02010609060101010101" pitchFamily="49" charset="-122"/>
              </a:rPr>
              <a:t>相似</a:t>
            </a:r>
            <a:r>
              <a:rPr lang="zh-CN" altLang="zh-CN" sz="2800" b="1" dirty="0">
                <a:solidFill>
                  <a:srgbClr val="7030A0"/>
                </a:solidFill>
                <a:latin typeface="黑体" panose="02010609060101010101" pitchFamily="49" charset="-122"/>
              </a:rPr>
              <a:t>，所以</a:t>
            </a:r>
            <a:r>
              <a:rPr lang="en-US" altLang="zh-CN" sz="2800" b="1" dirty="0">
                <a:solidFill>
                  <a:srgbClr val="7030A0"/>
                </a:solidFill>
                <a:latin typeface="黑体" panose="02010609060101010101" pitchFamily="49" charset="-122"/>
              </a:rPr>
              <a:t> </a:t>
            </a:r>
            <a:r>
              <a:rPr lang="zh-CN" altLang="en-US" sz="2800" b="1" dirty="0">
                <a:solidFill>
                  <a:srgbClr val="7030A0"/>
                </a:solidFill>
                <a:latin typeface="黑体" panose="02010609060101010101" pitchFamily="49" charset="-122"/>
              </a:rPr>
              <a:t>写动物就是写人</a:t>
            </a:r>
            <a:r>
              <a:rPr lang="zh-CN" altLang="zh-CN" sz="2800" b="1" dirty="0">
                <a:solidFill>
                  <a:srgbClr val="7030A0"/>
                </a:solidFill>
                <a:latin typeface="黑体" panose="02010609060101010101" pitchFamily="49" charset="-122"/>
              </a:rPr>
              <a:t>）</a:t>
            </a:r>
            <a:r>
              <a:rPr lang="zh-CN" altLang="zh-CN" sz="2800" b="1" dirty="0">
                <a:ea typeface="宋体" panose="02010600030101010101" pitchFamily="2" charset="-122"/>
              </a:rPr>
              <a:t>某动物……映衬了某人物……。</a:t>
            </a:r>
            <a:endParaRPr lang="zh-CN" altLang="zh-CN" sz="2800" b="1" dirty="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2800" b="1" dirty="0">
                <a:ea typeface="宋体" panose="02010600030101010101" pitchFamily="2" charset="-122"/>
              </a:rPr>
              <a:t>B</a:t>
            </a:r>
            <a:r>
              <a:rPr lang="zh-CN" altLang="zh-CN" sz="2800" b="1" dirty="0">
                <a:solidFill>
                  <a:srgbClr val="7030A0"/>
                </a:solidFill>
                <a:latin typeface="黑体" panose="02010609060101010101" pitchFamily="49" charset="-122"/>
              </a:rPr>
              <a:t>．（某动物……是</a:t>
            </a:r>
            <a:r>
              <a:rPr lang="zh-CN" altLang="zh-CN" sz="2800" b="1" dirty="0">
                <a:solidFill>
                  <a:srgbClr val="FF0000"/>
                </a:solidFill>
                <a:latin typeface="黑体" panose="02010609060101010101" pitchFamily="49" charset="-122"/>
              </a:rPr>
              <a:t>因为</a:t>
            </a:r>
            <a:r>
              <a:rPr lang="zh-CN" altLang="zh-CN" sz="2800" b="1" dirty="0">
                <a:solidFill>
                  <a:srgbClr val="7030A0"/>
                </a:solidFill>
                <a:latin typeface="黑体" panose="02010609060101010101" pitchFamily="49" charset="-122"/>
              </a:rPr>
              <a:t>某人物的……，所以</a:t>
            </a:r>
            <a:r>
              <a:rPr lang="zh-CN" altLang="en-US" sz="2800" b="1" dirty="0">
                <a:solidFill>
                  <a:srgbClr val="7030A0"/>
                </a:solidFill>
                <a:latin typeface="黑体" panose="02010609060101010101" pitchFamily="49" charset="-122"/>
              </a:rPr>
              <a:t>写动物就是写人</a:t>
            </a:r>
            <a:r>
              <a:rPr lang="zh-CN" altLang="zh-CN" sz="2800" b="1" dirty="0">
                <a:solidFill>
                  <a:srgbClr val="7030A0"/>
                </a:solidFill>
                <a:latin typeface="黑体" panose="02010609060101010101" pitchFamily="49" charset="-122"/>
              </a:rPr>
              <a:t>）</a:t>
            </a:r>
            <a:r>
              <a:rPr lang="zh-CN" altLang="zh-CN" sz="2800" b="1" dirty="0">
                <a:ea typeface="宋体" panose="02010600030101010101" pitchFamily="2" charset="-122"/>
              </a:rPr>
              <a:t>某动物……，映衬了某人物……。</a:t>
            </a:r>
            <a:endParaRPr lang="zh-CN" altLang="zh-CN" sz="2800" b="1" dirty="0">
              <a:ea typeface="宋体" panose="02010600030101010101" pitchFamily="2" charset="-122"/>
            </a:endParaRPr>
          </a:p>
          <a:p>
            <a:pPr eaLnBrk="1" hangingPunct="1"/>
            <a:endParaRPr lang="zh-CN" altLang="zh-CN" dirty="0">
              <a:ea typeface="宋体" panose="02010600030101010101" pitchFamily="2" charset="-122"/>
            </a:endParaRPr>
          </a:p>
          <a:p>
            <a:pPr eaLnBrk="1" hangingPunct="1">
              <a:buNone/>
            </a:pPr>
            <a:endParaRPr lang="zh-CN" altLang="zh-CN" b="1" dirty="0">
              <a:solidFill>
                <a:srgbClr val="7030A0"/>
              </a:solidFill>
              <a:ea typeface="宋体" panose="02010600030101010101" pitchFamily="2" charset="-122"/>
            </a:endParaRPr>
          </a:p>
          <a:p>
            <a:pPr eaLnBrk="1" hangingPunct="1"/>
            <a:endParaRPr lang="zh-CN" altLang="zh-CN" b="1" dirty="0">
              <a:latin typeface="黑体" panose="02010609060101010101" pitchFamily="49" charset="-122"/>
            </a:endParaRPr>
          </a:p>
          <a:p>
            <a:pPr eaLnBrk="1" hangingPunct="1"/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9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charRg st="19" end="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3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charRg st="53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charRg st="53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8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charRg st="58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charRg st="58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01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charRg st="101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charRg st="101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1266" name="内容占位符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4525963"/>
          </a:xfrm>
        </p:spPr>
        <p:txBody>
          <a:bodyPr vert="horz" wrap="square" lIns="91440" tIns="45720" rIns="91440" bIns="45720" anchor="t"/>
          <a:p>
            <a:pPr eaLnBrk="1" hangingPunct="1"/>
            <a:r>
              <a:rPr lang="zh-CN" altLang="zh-CN" b="1" dirty="0">
                <a:solidFill>
                  <a:srgbClr val="FF0000"/>
                </a:solidFill>
                <a:ea typeface="宋体" panose="02010600030101010101" pitchFamily="2" charset="-122"/>
              </a:rPr>
              <a:t>相似：</a:t>
            </a:r>
            <a:endParaRPr lang="en-US" altLang="zh-CN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eaLnBrk="1" hangingPunct="1">
              <a:buNone/>
            </a:pP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 ①</a:t>
            </a:r>
            <a:r>
              <a:rPr lang="zh-CN" altLang="zh-CN" b="1" dirty="0">
                <a:ea typeface="宋体" panose="02010600030101010101" pitchFamily="2" charset="-122"/>
              </a:rPr>
              <a:t>牛的害怕与</a:t>
            </a:r>
            <a:r>
              <a:rPr lang="en-US" altLang="zh-CN" b="1" dirty="0">
                <a:ea typeface="宋体" panose="02010600030101010101" pitchFamily="2" charset="-122"/>
              </a:rPr>
              <a:t>“</a:t>
            </a:r>
            <a:r>
              <a:rPr lang="zh-CN" altLang="zh-CN" b="1" dirty="0">
                <a:ea typeface="宋体" panose="02010600030101010101" pitchFamily="2" charset="-122"/>
              </a:rPr>
              <a:t>我</a:t>
            </a:r>
            <a:r>
              <a:rPr lang="en-US" altLang="zh-CN" b="1" dirty="0">
                <a:ea typeface="宋体" panose="02010600030101010101" pitchFamily="2" charset="-122"/>
              </a:rPr>
              <a:t>”“</a:t>
            </a:r>
            <a:r>
              <a:rPr lang="zh-CN" altLang="zh-CN" b="1" dirty="0">
                <a:ea typeface="宋体" panose="02010600030101010101" pitchFamily="2" charset="-122"/>
              </a:rPr>
              <a:t>战战兢兢</a:t>
            </a:r>
            <a:r>
              <a:rPr lang="en-US" altLang="zh-CN" b="1" dirty="0">
                <a:ea typeface="宋体" panose="02010600030101010101" pitchFamily="2" charset="-122"/>
              </a:rPr>
              <a:t>”</a:t>
            </a:r>
            <a:r>
              <a:rPr lang="zh-CN" altLang="zh-CN" b="1" dirty="0">
                <a:ea typeface="宋体" panose="02010600030101010101" pitchFamily="2" charset="-122"/>
              </a:rPr>
              <a:t>互相映衬；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zh-CN" b="1" dirty="0">
                <a:ea typeface="宋体" panose="02010600030101010101" pitchFamily="2" charset="-122"/>
              </a:rPr>
              <a:t>马</a:t>
            </a:r>
            <a:r>
              <a:rPr lang="zh-CN" altLang="en-US" b="1" dirty="0">
                <a:ea typeface="宋体" panose="02010600030101010101" pitchFamily="2" charset="-122"/>
              </a:rPr>
              <a:t>的“雄壮”</a:t>
            </a:r>
            <a:r>
              <a:rPr lang="zh-CN" altLang="zh-CN" b="1" dirty="0">
                <a:ea typeface="宋体" panose="02010600030101010101" pitchFamily="2" charset="-122"/>
              </a:rPr>
              <a:t> ，</a:t>
            </a:r>
            <a:r>
              <a:rPr lang="zh-CN" altLang="en-US" b="1" dirty="0">
                <a:ea typeface="宋体" panose="02010600030101010101" pitchFamily="2" charset="-122"/>
              </a:rPr>
              <a:t>“</a:t>
            </a:r>
            <a:r>
              <a:rPr lang="zh-CN" altLang="zh-CN" b="1" dirty="0">
                <a:ea typeface="宋体" panose="02010600030101010101" pitchFamily="2" charset="-122"/>
              </a:rPr>
              <a:t>静</a:t>
            </a:r>
            <a:r>
              <a:rPr lang="zh-CN" altLang="en-US" b="1" dirty="0">
                <a:ea typeface="宋体" panose="02010600030101010101" pitchFamily="2" charset="-122"/>
              </a:rPr>
              <a:t>立</a:t>
            </a:r>
            <a:r>
              <a:rPr lang="zh-CN" altLang="zh-CN" b="1" dirty="0">
                <a:ea typeface="宋体" panose="02010600030101010101" pitchFamily="2" charset="-122"/>
              </a:rPr>
              <a:t>如伟人</a:t>
            </a:r>
            <a:r>
              <a:rPr lang="zh-CN" altLang="en-US" b="1" dirty="0">
                <a:ea typeface="宋体" panose="02010600030101010101" pitchFamily="2" charset="-122"/>
              </a:rPr>
              <a:t>”</a:t>
            </a:r>
            <a:r>
              <a:rPr lang="zh-CN" altLang="zh-CN" b="1" dirty="0">
                <a:ea typeface="宋体" panose="02010600030101010101" pitchFamily="2" charset="-122"/>
              </a:rPr>
              <a:t> 映衬了</a:t>
            </a:r>
            <a:r>
              <a:rPr lang="zh-CN" altLang="en-US" b="1" dirty="0">
                <a:ea typeface="宋体" panose="02010600030101010101" pitchFamily="2" charset="-122"/>
              </a:rPr>
              <a:t>领队等人</a:t>
            </a:r>
            <a:r>
              <a:rPr lang="zh-CN" altLang="zh-CN" b="1" dirty="0">
                <a:ea typeface="宋体" panose="02010600030101010101" pitchFamily="2" charset="-122"/>
              </a:rPr>
              <a:t>的伟岸潇洒</a:t>
            </a:r>
            <a:endParaRPr lang="en-US" altLang="zh-CN" b="1" dirty="0">
              <a:ea typeface="宋体" panose="02010600030101010101" pitchFamily="2" charset="-122"/>
            </a:endParaRPr>
          </a:p>
          <a:p>
            <a:pPr eaLnBrk="1" hangingPunct="1">
              <a:buNone/>
            </a:pPr>
            <a:r>
              <a:rPr lang="zh-CN" altLang="en-US" b="1" dirty="0">
                <a:ea typeface="宋体" panose="02010600030101010101" pitchFamily="2" charset="-122"/>
              </a:rPr>
              <a:t>   （</a:t>
            </a:r>
            <a:r>
              <a:rPr lang="zh-CN" altLang="zh-CN" b="1" dirty="0">
                <a:solidFill>
                  <a:srgbClr val="9900CC"/>
                </a:solidFill>
                <a:ea typeface="宋体" panose="02010600030101010101" pitchFamily="2" charset="-122"/>
              </a:rPr>
              <a:t>牛的害怕与领队及汉子的勇敢无畏形成</a:t>
            </a:r>
            <a:r>
              <a:rPr lang="zh-CN" altLang="zh-CN" b="1" u="sng" dirty="0">
                <a:solidFill>
                  <a:srgbClr val="9900CC"/>
                </a:solidFill>
                <a:ea typeface="宋体" panose="02010600030101010101" pitchFamily="2" charset="-122"/>
              </a:rPr>
              <a:t>反衬</a:t>
            </a:r>
            <a:r>
              <a:rPr lang="zh-CN" altLang="en-US" b="1" dirty="0">
                <a:ea typeface="宋体" panose="02010600030101010101" pitchFamily="2" charset="-122"/>
              </a:rPr>
              <a:t>）</a:t>
            </a:r>
            <a:endParaRPr lang="zh-CN" altLang="zh-CN" b="1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zh-CN" b="1" dirty="0">
                <a:solidFill>
                  <a:srgbClr val="FF0000"/>
                </a:solidFill>
                <a:ea typeface="宋体" panose="02010600030101010101" pitchFamily="2" charset="-122"/>
              </a:rPr>
              <a:t>因果：</a:t>
            </a:r>
            <a:endParaRPr lang="zh-CN" altLang="zh-CN" b="1" dirty="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b="1" dirty="0">
                <a:ea typeface="宋体" panose="02010600030101010101" pitchFamily="2" charset="-122"/>
              </a:rPr>
              <a:t> ③  </a:t>
            </a:r>
            <a:r>
              <a:rPr lang="zh-CN" altLang="en-US" b="1" dirty="0">
                <a:ea typeface="宋体" panose="02010600030101010101" pitchFamily="2" charset="-122"/>
              </a:rPr>
              <a:t>老</a:t>
            </a:r>
            <a:r>
              <a:rPr lang="zh-CN" altLang="zh-CN" b="1" dirty="0">
                <a:ea typeface="宋体" panose="02010600030101010101" pitchFamily="2" charset="-122"/>
              </a:rPr>
              <a:t>鹰在身下飞</a:t>
            </a:r>
            <a:r>
              <a:rPr lang="zh-CN" altLang="en-US" b="1" dirty="0">
                <a:ea typeface="宋体" panose="02010600030101010101" pitchFamily="2" charset="-122"/>
              </a:rPr>
              <a:t>是因为</a:t>
            </a:r>
            <a:r>
              <a:rPr lang="zh-CN" altLang="zh-CN" b="1" dirty="0">
                <a:ea typeface="宋体" panose="02010600030101010101" pitchFamily="2" charset="-122"/>
              </a:rPr>
              <a:t>我们溜索的地方高</a:t>
            </a:r>
            <a:r>
              <a:rPr lang="zh-CN" altLang="en-US" b="1" dirty="0">
                <a:ea typeface="宋体" panose="02010600030101010101" pitchFamily="2" charset="-122"/>
              </a:rPr>
              <a:t>而险，</a:t>
            </a:r>
            <a:r>
              <a:rPr lang="zh-CN" altLang="zh-CN" b="1" dirty="0">
                <a:ea typeface="宋体" panose="02010600030101010101" pitchFamily="2" charset="-122"/>
              </a:rPr>
              <a:t>映衬</a:t>
            </a:r>
            <a:r>
              <a:rPr lang="zh-CN" altLang="en-US" b="1" dirty="0">
                <a:ea typeface="宋体" panose="02010600030101010101" pitchFamily="2" charset="-122"/>
              </a:rPr>
              <a:t>了驮</a:t>
            </a:r>
            <a:r>
              <a:rPr lang="zh-CN" altLang="zh-CN" b="1" dirty="0">
                <a:ea typeface="宋体" panose="02010600030101010101" pitchFamily="2" charset="-122"/>
              </a:rPr>
              <a:t>队</a:t>
            </a:r>
            <a:r>
              <a:rPr lang="zh-CN" altLang="en-US" b="1" dirty="0">
                <a:ea typeface="宋体" panose="02010600030101010101" pitchFamily="2" charset="-122"/>
              </a:rPr>
              <a:t>勇敢，</a:t>
            </a:r>
            <a:r>
              <a:rPr lang="zh-CN" altLang="zh-CN" b="1" dirty="0">
                <a:ea typeface="宋体" panose="02010600030101010101" pitchFamily="2" charset="-122"/>
              </a:rPr>
              <a:t>征服自然的本领高</a:t>
            </a:r>
            <a:endParaRPr lang="en-US" altLang="zh-CN" b="1" dirty="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b="1" dirty="0">
                <a:ea typeface="宋体" panose="02010600030101010101" pitchFamily="2" charset="-122"/>
              </a:rPr>
              <a:t> ④</a:t>
            </a:r>
            <a:r>
              <a:rPr lang="zh-CN" altLang="zh-CN" b="1" dirty="0">
                <a:ea typeface="宋体" panose="02010600030101010101" pitchFamily="2" charset="-122"/>
              </a:rPr>
              <a:t>牛害怕、狼狈但依然</a:t>
            </a:r>
            <a:r>
              <a:rPr lang="zh-CN" altLang="en-US" b="1" dirty="0">
                <a:ea typeface="宋体" panose="02010600030101010101" pitchFamily="2" charset="-122"/>
              </a:rPr>
              <a:t>被人溜过怒江</a:t>
            </a:r>
            <a:r>
              <a:rPr lang="zh-CN" altLang="zh-CN" b="1" dirty="0">
                <a:ea typeface="宋体" panose="02010600030101010101" pitchFamily="2" charset="-122"/>
              </a:rPr>
              <a:t>映衬了</a:t>
            </a:r>
            <a:r>
              <a:rPr lang="zh-CN" altLang="en-US" b="1" dirty="0">
                <a:ea typeface="宋体" panose="02010600030101010101" pitchFamily="2" charset="-122"/>
              </a:rPr>
              <a:t>汉子们</a:t>
            </a:r>
            <a:r>
              <a:rPr lang="zh-CN" altLang="zh-CN" b="1" dirty="0">
                <a:ea typeface="宋体" panose="02010600030101010101" pitchFamily="2" charset="-122"/>
              </a:rPr>
              <a:t>征服自然的本领大</a:t>
            </a:r>
            <a:endParaRPr lang="zh-CN" altLang="en-US" b="1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DOC_GUID" val="{40ad2363-b390-4e5d-a07b-96dd94cf2502}"/>
</p:tagLst>
</file>

<file path=ppt/theme/theme1.xml><?xml version="1.0" encoding="utf-8"?>
<a:theme xmlns:a="http://schemas.openxmlformats.org/drawingml/2006/main" name="卷草阳台">
  <a:themeElements>
    <a:clrScheme name="卷草阳台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卷草阳台">
      <a:majorFont>
        <a:latin typeface="Arial"/>
        <a:ea typeface="黑体"/>
        <a:cs typeface=""/>
      </a:majorFont>
      <a:minorFont>
        <a:latin typeface="Arial Rounded MT Bold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卷草阳台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卷草阳台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卷草阳台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卷草阳台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卷草阳台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卷草阳台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卷草阳台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卷草阳台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卷草阳台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卷草阳台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卷草阳台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卷草阳台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清香</Template>
  <TotalTime>0</TotalTime>
  <Words>2067</Words>
  <Application>WPS 演示</Application>
  <PresentationFormat>全屏显示(4:3)</PresentationFormat>
  <Paragraphs>115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7" baseType="lpstr">
      <vt:lpstr>Arial</vt:lpstr>
      <vt:lpstr>宋体</vt:lpstr>
      <vt:lpstr>Wingdings</vt:lpstr>
      <vt:lpstr>黑体</vt:lpstr>
      <vt:lpstr>Arial Black</vt:lpstr>
      <vt:lpstr>叶根友毛笔行书2.0版</vt:lpstr>
      <vt:lpstr>仿宋</vt:lpstr>
      <vt:lpstr>楷体</vt:lpstr>
      <vt:lpstr>微软雅黑</vt:lpstr>
      <vt:lpstr>Arial Unicode MS</vt:lpstr>
      <vt:lpstr>Calibri</vt:lpstr>
      <vt:lpstr>Arial Rounded MT Bold</vt:lpstr>
      <vt:lpstr>卷草阳台</vt:lpstr>
      <vt:lpstr> 高三小说专题复习——                               人物分析映衬作用题                                          </vt:lpstr>
      <vt:lpstr>映衬</vt:lpstr>
      <vt:lpstr>     一、看老师解题，记住解题框架 </vt:lpstr>
      <vt:lpstr>PowerPoint 演示文稿</vt:lpstr>
      <vt:lpstr>PowerPoint 演示文稿</vt:lpstr>
      <vt:lpstr>二、用解题框架，跟教师解题</vt:lpstr>
      <vt:lpstr>PowerPoint 演示文稿</vt:lpstr>
      <vt:lpstr>三、用解题框架，师生共解题</vt:lpstr>
      <vt:lpstr>PowerPoint 演示文稿</vt:lpstr>
      <vt:lpstr>四、用解题框架，试独立解题</vt:lpstr>
      <vt:lpstr>PowerPoint 演示文稿</vt:lpstr>
      <vt:lpstr>PowerPoint 演示文稿</vt:lpstr>
      <vt:lpstr>映衬的“分量”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XuJing</cp:lastModifiedBy>
  <cp:revision>238</cp:revision>
  <dcterms:created xsi:type="dcterms:W3CDTF">2017-12-21T10:52:00Z</dcterms:created>
  <dcterms:modified xsi:type="dcterms:W3CDTF">2019-03-25T23:56:53Z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2052-11.1.0.8527</vt:lpwstr>
  </property>
</Properties>
</file>