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0" r:id="rId5"/>
    <p:sldId id="258" r:id="rId6"/>
    <p:sldId id="259" r:id="rId7"/>
    <p:sldId id="290" r:id="rId8"/>
    <p:sldId id="289" r:id="rId9"/>
    <p:sldId id="269" r:id="rId10"/>
    <p:sldId id="288" r:id="rId11"/>
    <p:sldId id="291" r:id="rId12"/>
    <p:sldId id="279"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2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F6B9FCC3-03C9-4230-9D94-469771E65A1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D68144-74EA-49C5-95DA-8F51EAF176F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F6B9FCC3-03C9-4230-9D94-469771E65A1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D68144-74EA-49C5-95DA-8F51EAF176F6}" type="slidenum">
              <a:rPr lang="zh-CN" altLang="en-US" smtClean="0"/>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F6B9FCC3-03C9-4230-9D94-469771E65A1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D68144-74EA-49C5-95DA-8F51EAF176F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F6B9FCC3-03C9-4230-9D94-469771E65A18}" type="datetimeFigureOut">
              <a:rPr lang="zh-CN" altLang="en-US" smtClean="0"/>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12D68144-74EA-49C5-95DA-8F51EAF176F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F6B9FCC3-03C9-4230-9D94-469771E65A1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D68144-74EA-49C5-95DA-8F51EAF176F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F6B9FCC3-03C9-4230-9D94-469771E65A1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2D68144-74EA-49C5-95DA-8F51EAF176F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endParaRPr kumimoji="0"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endParaRPr kumimoji="0"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F6B9FCC3-03C9-4230-9D94-469771E65A1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2D68144-74EA-49C5-95DA-8F51EAF176F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F6B9FCC3-03C9-4230-9D94-469771E65A1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2D68144-74EA-49C5-95DA-8F51EAF176F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6B9FCC3-03C9-4230-9D94-469771E65A1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2D68144-74EA-49C5-95DA-8F51EAF176F6}"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F6B9FCC3-03C9-4230-9D94-469771E65A1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2D68144-74EA-49C5-95DA-8F51EAF176F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F6B9FCC3-03C9-4230-9D94-469771E65A1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2D68144-74EA-49C5-95DA-8F51EAF176F6}"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F6B9FCC3-03C9-4230-9D94-469771E65A18}" type="datetimeFigureOut">
              <a:rPr lang="zh-CN" altLang="en-US" smtClean="0"/>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12D68144-74EA-49C5-95DA-8F51EAF176F6}" type="slidenum">
              <a:rPr lang="zh-CN" altLang="en-US" smtClean="0"/>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4348" y="2143116"/>
            <a:ext cx="7772400" cy="1538286"/>
          </a:xfrm>
        </p:spPr>
        <p:txBody>
          <a:bodyPr>
            <a:noAutofit/>
          </a:bodyPr>
          <a:lstStyle/>
          <a:p>
            <a:r>
              <a:rPr lang="zh-CN" altLang="en-US" sz="6000" b="1" dirty="0" smtClean="0">
                <a:latin typeface="华文行楷" pitchFamily="2" charset="-122"/>
                <a:ea typeface="华文行楷" pitchFamily="2" charset="-122"/>
              </a:rPr>
              <a:t>欲穷千里  更上层楼</a:t>
            </a:r>
            <a:br>
              <a:rPr lang="en-US" altLang="zh-CN" sz="6000" b="1" dirty="0" smtClean="0">
                <a:latin typeface="华文行楷" pitchFamily="2" charset="-122"/>
                <a:ea typeface="华文行楷" pitchFamily="2" charset="-122"/>
              </a:rPr>
            </a:br>
            <a:endParaRPr lang="zh-CN" altLang="en-US" sz="6000" b="1" dirty="0">
              <a:latin typeface="华文行楷" pitchFamily="2" charset="-122"/>
              <a:ea typeface="华文行楷" pitchFamily="2" charset="-122"/>
            </a:endParaRPr>
          </a:p>
        </p:txBody>
      </p:sp>
      <p:sp>
        <p:nvSpPr>
          <p:cNvPr id="3" name="副标题 2"/>
          <p:cNvSpPr>
            <a:spLocks noGrp="1"/>
          </p:cNvSpPr>
          <p:nvPr>
            <p:ph type="subTitle" idx="1"/>
          </p:nvPr>
        </p:nvSpPr>
        <p:spPr>
          <a:xfrm>
            <a:off x="851535" y="3643630"/>
            <a:ext cx="7406640" cy="1752600"/>
          </a:xfrm>
        </p:spPr>
        <p:txBody>
          <a:bodyPr/>
          <a:lstStyle/>
          <a:p>
            <a:r>
              <a:rPr lang="en-US" altLang="zh-CN" dirty="0" smtClean="0">
                <a:solidFill>
                  <a:schemeClr val="tx1"/>
                </a:solidFill>
              </a:rPr>
              <a:t>           ——</a:t>
            </a:r>
            <a:r>
              <a:rPr lang="zh-CN" altLang="en-US" dirty="0" smtClean="0">
                <a:solidFill>
                  <a:schemeClr val="tx1"/>
                </a:solidFill>
              </a:rPr>
              <a:t>小说探究题复习</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42570" y="607060"/>
            <a:ext cx="8444230" cy="5679440"/>
          </a:xfrm>
        </p:spPr>
        <p:txBody>
          <a:bodyPr/>
          <a:p>
            <a:r>
              <a:rPr lang="zh-CN" altLang="en-US"/>
              <a:t>主题意蕴探究的</a:t>
            </a:r>
            <a:r>
              <a:rPr lang="en-US" altLang="zh-CN"/>
              <a:t>4</a:t>
            </a:r>
            <a:r>
              <a:rPr lang="zh-CN" altLang="en-US"/>
              <a:t>入手：</a:t>
            </a:r>
            <a:endParaRPr lang="zh-CN" altLang="en-US"/>
          </a:p>
          <a:p>
            <a:r>
              <a:rPr lang="en-US" altLang="zh-CN"/>
              <a:t>1.</a:t>
            </a:r>
            <a:r>
              <a:rPr lang="zh-CN" altLang="en-US"/>
              <a:t>从小说的标题入手：题材</a:t>
            </a:r>
            <a:endParaRPr lang="zh-CN" altLang="en-US"/>
          </a:p>
          <a:p>
            <a:endParaRPr lang="zh-CN" altLang="en-US"/>
          </a:p>
          <a:p>
            <a:r>
              <a:rPr lang="en-US" altLang="zh-CN"/>
              <a:t>2.</a:t>
            </a:r>
            <a:r>
              <a:rPr lang="zh-CN" altLang="en-US"/>
              <a:t>从小说的形象和情节入手：人物命运</a:t>
            </a:r>
            <a:endParaRPr lang="zh-CN" altLang="en-US"/>
          </a:p>
          <a:p>
            <a:endParaRPr lang="zh-CN" altLang="en-US"/>
          </a:p>
          <a:p>
            <a:r>
              <a:rPr lang="en-US" altLang="zh-CN"/>
              <a:t>3.</a:t>
            </a:r>
            <a:r>
              <a:rPr lang="zh-CN" altLang="en-US"/>
              <a:t>从作者的思想倾向入手：创作意图</a:t>
            </a:r>
            <a:endParaRPr lang="zh-CN" altLang="en-US"/>
          </a:p>
          <a:p>
            <a:endParaRPr lang="zh-CN" altLang="en-US"/>
          </a:p>
          <a:p>
            <a:r>
              <a:rPr lang="en-US" altLang="zh-CN"/>
              <a:t>4.</a:t>
            </a:r>
            <a:r>
              <a:rPr lang="zh-CN" altLang="en-US"/>
              <a:t>从小说的时代背景入手：历史意义</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214554"/>
            <a:ext cx="8229600" cy="1143000"/>
          </a:xfrm>
        </p:spPr>
        <p:txBody>
          <a:bodyPr>
            <a:normAutofit fontScale="90000"/>
          </a:bodyPr>
          <a:lstStyle/>
          <a:p>
            <a:pPr algn="r"/>
            <a:r>
              <a:rPr lang="zh-CN" altLang="en-US" sz="6700" b="1" dirty="0" smtClean="0">
                <a:latin typeface="华文行楷" pitchFamily="2" charset="-122"/>
                <a:ea typeface="华文行楷" pitchFamily="2" charset="-122"/>
              </a:rPr>
              <a:t>精骛八极  心游万仞</a:t>
            </a:r>
            <a:br>
              <a:rPr lang="en-US" altLang="zh-CN" sz="6700" b="1" dirty="0" smtClean="0">
                <a:latin typeface="华文行楷" pitchFamily="2" charset="-122"/>
                <a:ea typeface="华文行楷" pitchFamily="2" charset="-122"/>
              </a:rPr>
            </a:br>
            <a:r>
              <a:rPr lang="en-US" altLang="zh-CN" dirty="0" smtClean="0"/>
              <a:t>——</a:t>
            </a:r>
            <a:r>
              <a:rPr lang="zh-CN" altLang="en-US" dirty="0" smtClean="0"/>
              <a:t>陆机</a:t>
            </a:r>
            <a:r>
              <a:rPr lang="en-US" altLang="zh-CN" dirty="0" smtClean="0"/>
              <a:t>《</a:t>
            </a:r>
            <a:r>
              <a:rPr lang="zh-CN" altLang="en-US" dirty="0" smtClean="0"/>
              <a:t>文赋</a:t>
            </a:r>
            <a:r>
              <a:rPr lang="en-US" altLang="zh-CN" dirty="0" smtClean="0"/>
              <a:t>》</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0"/>
            <a:ext cx="8229600" cy="1143000"/>
          </a:xfrm>
        </p:spPr>
        <p:txBody>
          <a:bodyPr>
            <a:normAutofit/>
          </a:bodyPr>
          <a:lstStyle/>
          <a:p>
            <a:r>
              <a:rPr lang="zh-CN" altLang="en-US" sz="4000" b="1" dirty="0" smtClean="0">
                <a:latin typeface="方正姚体" pitchFamily="2" charset="-122"/>
                <a:ea typeface="方正姚体" pitchFamily="2" charset="-122"/>
              </a:rPr>
              <a:t>考试说明</a:t>
            </a:r>
            <a:endParaRPr lang="zh-CN" altLang="en-US" sz="4000" b="1" dirty="0">
              <a:latin typeface="方正姚体" pitchFamily="2" charset="-122"/>
              <a:ea typeface="方正姚体" pitchFamily="2" charset="-122"/>
            </a:endParaRPr>
          </a:p>
        </p:txBody>
      </p:sp>
      <p:sp>
        <p:nvSpPr>
          <p:cNvPr id="3" name="内容占位符 2"/>
          <p:cNvSpPr>
            <a:spLocks noGrp="1"/>
          </p:cNvSpPr>
          <p:nvPr>
            <p:ph idx="1"/>
          </p:nvPr>
        </p:nvSpPr>
        <p:spPr>
          <a:xfrm>
            <a:off x="0" y="928646"/>
            <a:ext cx="9144000" cy="5929354"/>
          </a:xfrm>
        </p:spPr>
        <p:txBody>
          <a:bodyPr>
            <a:normAutofit/>
          </a:bodyPr>
          <a:lstStyle/>
          <a:p>
            <a:r>
              <a:rPr lang="en-US" altLang="zh-CN" sz="4400" b="1" dirty="0" smtClean="0"/>
              <a:t>     </a:t>
            </a:r>
            <a:r>
              <a:rPr lang="zh-CN" altLang="en-US" sz="4400" b="1" dirty="0" smtClean="0"/>
              <a:t>现代文阅读</a:t>
            </a:r>
            <a:r>
              <a:rPr lang="en-US" altLang="zh-CN" sz="4400" b="1" dirty="0" smtClean="0"/>
              <a:t>   </a:t>
            </a:r>
            <a:endParaRPr lang="en-US" altLang="zh-CN" sz="4400" b="1" dirty="0" smtClean="0"/>
          </a:p>
          <a:p>
            <a:r>
              <a:rPr lang="en-US" altLang="zh-CN" sz="4400" dirty="0" smtClean="0"/>
              <a:t>    1.</a:t>
            </a:r>
            <a:r>
              <a:rPr lang="zh-CN" altLang="en-US" sz="4400" dirty="0" smtClean="0"/>
              <a:t>理解 </a:t>
            </a:r>
            <a:r>
              <a:rPr lang="en-US" altLang="zh-CN" sz="4400" dirty="0" smtClean="0">
                <a:solidFill>
                  <a:srgbClr val="FF0000"/>
                </a:solidFill>
              </a:rPr>
              <a:t>B</a:t>
            </a:r>
            <a:endParaRPr lang="en-US" altLang="zh-CN" sz="4400" dirty="0" smtClean="0">
              <a:solidFill>
                <a:srgbClr val="FF0000"/>
              </a:solidFill>
            </a:endParaRPr>
          </a:p>
          <a:p>
            <a:r>
              <a:rPr lang="zh-CN" altLang="en-US" sz="4400" dirty="0" smtClean="0"/>
              <a:t>　　</a:t>
            </a:r>
            <a:r>
              <a:rPr lang="en-US" altLang="zh-CN" sz="4400" dirty="0" smtClean="0"/>
              <a:t>2.</a:t>
            </a:r>
            <a:r>
              <a:rPr lang="zh-CN" altLang="en-US" sz="4400" dirty="0" smtClean="0"/>
              <a:t>分析综合 </a:t>
            </a:r>
            <a:r>
              <a:rPr lang="en-US" altLang="zh-CN" sz="4400" dirty="0" smtClean="0">
                <a:solidFill>
                  <a:srgbClr val="FF0000"/>
                </a:solidFill>
              </a:rPr>
              <a:t>C</a:t>
            </a:r>
            <a:endParaRPr lang="en-US" altLang="zh-CN" sz="4400" dirty="0" smtClean="0">
              <a:solidFill>
                <a:srgbClr val="FF0000"/>
              </a:solidFill>
            </a:endParaRPr>
          </a:p>
          <a:p>
            <a:r>
              <a:rPr lang="zh-CN" altLang="en-US" sz="4400" dirty="0" smtClean="0"/>
              <a:t>　　</a:t>
            </a:r>
            <a:r>
              <a:rPr lang="en-US" altLang="zh-CN" sz="4400" dirty="0" smtClean="0"/>
              <a:t>3.</a:t>
            </a:r>
            <a:r>
              <a:rPr lang="zh-CN" altLang="en-US" sz="4400" dirty="0" smtClean="0"/>
              <a:t>鉴赏评价 </a:t>
            </a:r>
            <a:r>
              <a:rPr lang="en-US" altLang="zh-CN" sz="4400" dirty="0" smtClean="0">
                <a:solidFill>
                  <a:srgbClr val="FF0000"/>
                </a:solidFill>
              </a:rPr>
              <a:t>D</a:t>
            </a:r>
            <a:endParaRPr lang="en-US" altLang="zh-CN" sz="4400" dirty="0" smtClean="0">
              <a:solidFill>
                <a:srgbClr val="FF0000"/>
              </a:solidFill>
            </a:endParaRPr>
          </a:p>
          <a:p>
            <a:r>
              <a:rPr lang="zh-CN" altLang="en-US" sz="4400" dirty="0" smtClean="0"/>
              <a:t>　　</a:t>
            </a:r>
            <a:r>
              <a:rPr lang="en-US" altLang="zh-CN" sz="5100" b="1" dirty="0" smtClean="0"/>
              <a:t>4.</a:t>
            </a:r>
            <a:r>
              <a:rPr lang="zh-CN" altLang="en-US" sz="5100" b="1" dirty="0" smtClean="0"/>
              <a:t>探究 </a:t>
            </a:r>
            <a:r>
              <a:rPr lang="en-US" altLang="zh-CN" sz="5100" b="1" dirty="0" smtClean="0">
                <a:solidFill>
                  <a:srgbClr val="FF0000"/>
                </a:solidFill>
              </a:rPr>
              <a:t>F</a:t>
            </a:r>
            <a:endParaRPr lang="en-US" altLang="zh-CN" sz="5100" b="1"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0"/>
            <a:ext cx="8229600" cy="1143000"/>
          </a:xfrm>
        </p:spPr>
        <p:txBody>
          <a:bodyPr>
            <a:normAutofit/>
          </a:bodyPr>
          <a:lstStyle/>
          <a:p>
            <a:r>
              <a:rPr lang="zh-CN" altLang="en-US" sz="4000" b="1" dirty="0" smtClean="0">
                <a:latin typeface="方正姚体" pitchFamily="2" charset="-122"/>
                <a:ea typeface="方正姚体" pitchFamily="2" charset="-122"/>
              </a:rPr>
              <a:t>经典题型</a:t>
            </a:r>
            <a:endParaRPr lang="zh-CN" altLang="en-US" sz="4000" b="1" dirty="0" smtClean="0">
              <a:latin typeface="方正姚体" pitchFamily="2" charset="-122"/>
              <a:ea typeface="方正姚体" pitchFamily="2" charset="-122"/>
            </a:endParaRPr>
          </a:p>
        </p:txBody>
      </p:sp>
      <p:sp>
        <p:nvSpPr>
          <p:cNvPr id="3" name="内容占位符 2"/>
          <p:cNvSpPr>
            <a:spLocks noGrp="1"/>
          </p:cNvSpPr>
          <p:nvPr>
            <p:ph idx="1"/>
          </p:nvPr>
        </p:nvSpPr>
        <p:spPr>
          <a:xfrm>
            <a:off x="0" y="857232"/>
            <a:ext cx="9144000" cy="5500726"/>
          </a:xfrm>
        </p:spPr>
        <p:txBody>
          <a:bodyPr>
            <a:noAutofit/>
          </a:bodyPr>
          <a:lstStyle/>
          <a:p>
            <a:pPr>
              <a:buNone/>
            </a:pPr>
            <a:r>
              <a:rPr lang="zh-CN" altLang="en-US" sz="2400" b="1" dirty="0" smtClean="0"/>
              <a:t>请</a:t>
            </a:r>
            <a:r>
              <a:rPr lang="zh-CN" altLang="en-US" sz="2400" b="1" dirty="0" smtClean="0">
                <a:solidFill>
                  <a:srgbClr val="0070C0"/>
                </a:solidFill>
              </a:rPr>
              <a:t>探究</a:t>
            </a:r>
            <a:r>
              <a:rPr lang="zh-CN" altLang="en-US" sz="2400" b="1" dirty="0" smtClean="0"/>
              <a:t>小说</a:t>
            </a:r>
            <a:r>
              <a:rPr lang="zh-CN" altLang="en-US" sz="2400" b="1" dirty="0" smtClean="0">
                <a:solidFill>
                  <a:srgbClr val="FF0000"/>
                </a:solidFill>
              </a:rPr>
              <a:t>结尾的表达效果</a:t>
            </a:r>
            <a:r>
              <a:rPr lang="zh-CN" altLang="en-US" sz="2400" b="1" dirty="0" smtClean="0"/>
              <a:t>。（</a:t>
            </a:r>
            <a:r>
              <a:rPr lang="en-US" sz="2400" b="1" dirty="0" smtClean="0"/>
              <a:t>6</a:t>
            </a:r>
            <a:r>
              <a:rPr lang="zh-CN" altLang="en-US" sz="2400" b="1" dirty="0" smtClean="0"/>
              <a:t>分）（</a:t>
            </a:r>
            <a:r>
              <a:rPr lang="en-US" altLang="zh-CN" sz="2400" b="1" dirty="0" smtClean="0"/>
              <a:t>2017《</a:t>
            </a:r>
            <a:r>
              <a:rPr lang="zh-CN" altLang="en-US" sz="2400" b="1" dirty="0" smtClean="0"/>
              <a:t>一个圣诞节的回忆</a:t>
            </a:r>
            <a:r>
              <a:rPr lang="en-US" altLang="zh-CN" sz="2400" b="1" dirty="0" smtClean="0"/>
              <a:t>》</a:t>
            </a:r>
            <a:r>
              <a:rPr lang="zh-CN" altLang="en-US" sz="2400" b="1" dirty="0" smtClean="0"/>
              <a:t>）</a:t>
            </a:r>
            <a:endParaRPr lang="zh-CN" altLang="en-US" sz="2400" b="1" dirty="0" smtClean="0"/>
          </a:p>
          <a:p>
            <a:pPr>
              <a:buNone/>
            </a:pPr>
            <a:r>
              <a:rPr lang="zh-CN" altLang="en-US" sz="2400" b="1" dirty="0" smtClean="0"/>
              <a:t>请</a:t>
            </a:r>
            <a:r>
              <a:rPr lang="zh-CN" altLang="en-US" sz="2400" b="1" dirty="0" smtClean="0">
                <a:solidFill>
                  <a:srgbClr val="0070C0"/>
                </a:solidFill>
              </a:rPr>
              <a:t>探究</a:t>
            </a:r>
            <a:r>
              <a:rPr lang="zh-CN" altLang="en-US" sz="2400" b="1" dirty="0" smtClean="0"/>
              <a:t>小说结尾“微笑的意义”的</a:t>
            </a:r>
            <a:r>
              <a:rPr lang="zh-CN" altLang="en-US" sz="2400" b="1" dirty="0" smtClean="0">
                <a:solidFill>
                  <a:srgbClr val="FF0000"/>
                </a:solidFill>
              </a:rPr>
              <a:t>意蕴</a:t>
            </a:r>
            <a:r>
              <a:rPr lang="zh-CN" altLang="en-US" sz="2400" b="1" dirty="0" smtClean="0"/>
              <a:t>。（</a:t>
            </a:r>
            <a:r>
              <a:rPr lang="en-US" sz="2400" b="1" dirty="0" smtClean="0"/>
              <a:t>6</a:t>
            </a:r>
            <a:r>
              <a:rPr lang="zh-CN" altLang="en-US" sz="2400" b="1" dirty="0" smtClean="0"/>
              <a:t>分）（</a:t>
            </a:r>
            <a:r>
              <a:rPr lang="en-US" sz="2400" b="1" dirty="0" smtClean="0"/>
              <a:t>2016 </a:t>
            </a:r>
            <a:r>
              <a:rPr lang="en-US" altLang="zh-CN" sz="2400" b="1" dirty="0" smtClean="0"/>
              <a:t>《</a:t>
            </a:r>
            <a:r>
              <a:rPr lang="zh-CN" altLang="en-US" sz="2400" b="1" dirty="0" smtClean="0"/>
              <a:t>会明</a:t>
            </a:r>
            <a:r>
              <a:rPr lang="en-US" altLang="zh-CN" sz="2400" b="1" dirty="0" smtClean="0"/>
              <a:t>》</a:t>
            </a:r>
            <a:r>
              <a:rPr lang="zh-CN" altLang="en-US" sz="2400" b="1" dirty="0" smtClean="0"/>
              <a:t>）</a:t>
            </a:r>
            <a:endParaRPr lang="zh-CN" altLang="en-US" sz="2400" b="1" dirty="0" smtClean="0"/>
          </a:p>
          <a:p>
            <a:pPr>
              <a:buNone/>
            </a:pPr>
            <a:r>
              <a:rPr lang="zh-CN" altLang="en-US" sz="2400" b="1" dirty="0" smtClean="0"/>
              <a:t>请</a:t>
            </a:r>
            <a:r>
              <a:rPr lang="zh-CN" altLang="en-US" sz="2400" b="1" dirty="0" smtClean="0">
                <a:solidFill>
                  <a:srgbClr val="0070C0"/>
                </a:solidFill>
              </a:rPr>
              <a:t>探究</a:t>
            </a:r>
            <a:r>
              <a:rPr lang="zh-CN" altLang="en-US" sz="2400" b="1" dirty="0" smtClean="0"/>
              <a:t>作品结尾画线句的</a:t>
            </a:r>
            <a:r>
              <a:rPr lang="zh-CN" altLang="en-US" sz="2400" b="1" dirty="0" smtClean="0">
                <a:solidFill>
                  <a:srgbClr val="FF0000"/>
                </a:solidFill>
              </a:rPr>
              <a:t>意蕴</a:t>
            </a:r>
            <a:r>
              <a:rPr lang="zh-CN" altLang="en-US" sz="2400" b="1" dirty="0" smtClean="0"/>
              <a:t>。</a:t>
            </a:r>
            <a:r>
              <a:rPr lang="en-US" sz="2400" b="1" dirty="0" smtClean="0"/>
              <a:t>(6</a:t>
            </a:r>
            <a:r>
              <a:rPr lang="zh-CN" altLang="en-US" sz="2400" b="1" dirty="0" smtClean="0"/>
              <a:t>分</a:t>
            </a:r>
            <a:r>
              <a:rPr lang="en-US" sz="2400" b="1" dirty="0" smtClean="0"/>
              <a:t>)       </a:t>
            </a:r>
            <a:r>
              <a:rPr lang="zh-CN" altLang="en-US" sz="2400" b="1" dirty="0" smtClean="0"/>
              <a:t>（</a:t>
            </a:r>
            <a:r>
              <a:rPr lang="en-US" sz="2400" b="1" dirty="0" smtClean="0"/>
              <a:t>2014</a:t>
            </a:r>
            <a:r>
              <a:rPr lang="en-US" altLang="zh-CN" sz="2400" b="1" dirty="0" smtClean="0"/>
              <a:t>《</a:t>
            </a:r>
            <a:r>
              <a:rPr lang="zh-CN" altLang="en-US" sz="2400" b="1" dirty="0" smtClean="0"/>
              <a:t>安娜之死</a:t>
            </a:r>
            <a:r>
              <a:rPr lang="en-US" altLang="zh-CN" sz="2400" b="1" dirty="0" smtClean="0"/>
              <a:t>》</a:t>
            </a:r>
            <a:r>
              <a:rPr lang="zh-CN" altLang="en-US" sz="2400" b="1" dirty="0" smtClean="0"/>
              <a:t>）</a:t>
            </a:r>
            <a:endParaRPr lang="zh-CN" altLang="en-US" sz="2400" b="1" dirty="0" smtClean="0"/>
          </a:p>
          <a:p>
            <a:pPr>
              <a:buNone/>
            </a:pPr>
            <a:r>
              <a:rPr lang="zh-CN" altLang="en-US" sz="2400" b="1" dirty="0" smtClean="0"/>
              <a:t>作品</a:t>
            </a:r>
            <a:r>
              <a:rPr lang="zh-CN" altLang="en-US" sz="2400" b="1" dirty="0" smtClean="0">
                <a:solidFill>
                  <a:srgbClr val="FF0000"/>
                </a:solidFill>
              </a:rPr>
              <a:t>叙述舒缓</a:t>
            </a:r>
            <a:r>
              <a:rPr lang="en-US" altLang="en-US" sz="2400" b="1" dirty="0" smtClean="0">
                <a:solidFill>
                  <a:srgbClr val="FF0000"/>
                </a:solidFill>
              </a:rPr>
              <a:t>,</a:t>
            </a:r>
            <a:r>
              <a:rPr lang="zh-CN" altLang="en-US" sz="2400" b="1" dirty="0" smtClean="0"/>
              <a:t>没有太强的故事性</a:t>
            </a:r>
            <a:r>
              <a:rPr lang="en-US" sz="2400" b="1" dirty="0" smtClean="0"/>
              <a:t>,</a:t>
            </a:r>
            <a:r>
              <a:rPr lang="zh-CN" altLang="en-US" sz="2400" b="1" dirty="0" smtClean="0"/>
              <a:t>这样写对表现小说的内容有什么</a:t>
            </a:r>
            <a:r>
              <a:rPr lang="zh-CN" altLang="en-US" sz="2400" b="1" dirty="0" smtClean="0">
                <a:solidFill>
                  <a:srgbClr val="FF0000"/>
                </a:solidFill>
              </a:rPr>
              <a:t>作用</a:t>
            </a:r>
            <a:r>
              <a:rPr lang="en-US" sz="2400" b="1" dirty="0" smtClean="0"/>
              <a:t>?</a:t>
            </a:r>
            <a:r>
              <a:rPr lang="zh-CN" altLang="en-US" sz="2400" b="1" dirty="0" smtClean="0"/>
              <a:t>试作</a:t>
            </a:r>
            <a:r>
              <a:rPr lang="zh-CN" altLang="en-US" sz="2400" b="1" dirty="0" smtClean="0">
                <a:solidFill>
                  <a:srgbClr val="0070C0"/>
                </a:solidFill>
              </a:rPr>
              <a:t>探究</a:t>
            </a:r>
            <a:r>
              <a:rPr lang="zh-CN" altLang="en-US" sz="2400" b="1" dirty="0" smtClean="0"/>
              <a:t>。</a:t>
            </a:r>
            <a:r>
              <a:rPr lang="en-US" sz="2400" b="1" dirty="0" smtClean="0"/>
              <a:t>(6</a:t>
            </a:r>
            <a:r>
              <a:rPr lang="zh-CN" altLang="en-US" sz="2400" b="1" dirty="0" smtClean="0"/>
              <a:t>分</a:t>
            </a:r>
            <a:r>
              <a:rPr lang="en-US" sz="2400" b="1" dirty="0" smtClean="0"/>
              <a:t>) </a:t>
            </a:r>
            <a:r>
              <a:rPr lang="zh-CN" altLang="en-US" sz="2400" b="1" dirty="0" smtClean="0"/>
              <a:t>（</a:t>
            </a:r>
            <a:r>
              <a:rPr lang="en-US" sz="2400" b="1" dirty="0" smtClean="0"/>
              <a:t>  2012 </a:t>
            </a:r>
            <a:r>
              <a:rPr lang="en-US" altLang="zh-CN" sz="2400" b="1" dirty="0" smtClean="0"/>
              <a:t>《</a:t>
            </a:r>
            <a:r>
              <a:rPr lang="zh-CN" altLang="en-US" sz="2400" b="1" dirty="0" smtClean="0"/>
              <a:t>邮差先生</a:t>
            </a:r>
            <a:r>
              <a:rPr lang="en-US" altLang="zh-CN" sz="2400" b="1" dirty="0" smtClean="0"/>
              <a:t>》</a:t>
            </a:r>
            <a:r>
              <a:rPr lang="en-US" sz="2400" b="1" dirty="0" smtClean="0"/>
              <a:t>  </a:t>
            </a:r>
            <a:r>
              <a:rPr lang="zh-CN" altLang="en-US" sz="2400" b="1" dirty="0" smtClean="0"/>
              <a:t>）</a:t>
            </a:r>
            <a:endParaRPr lang="zh-CN" altLang="en-US" sz="2400" b="1" dirty="0" smtClean="0"/>
          </a:p>
          <a:p>
            <a:pPr>
              <a:buNone/>
            </a:pPr>
            <a:r>
              <a:rPr lang="zh-CN" altLang="en-US" sz="2400" b="1" dirty="0" smtClean="0"/>
              <a:t>请</a:t>
            </a:r>
            <a:r>
              <a:rPr lang="zh-CN" altLang="en-US" sz="2400" b="1" dirty="0" smtClean="0">
                <a:solidFill>
                  <a:srgbClr val="0070C0"/>
                </a:solidFill>
              </a:rPr>
              <a:t>探究</a:t>
            </a:r>
            <a:r>
              <a:rPr lang="zh-CN" altLang="en-US" sz="2400" b="1" dirty="0" smtClean="0"/>
              <a:t>文中</a:t>
            </a:r>
            <a:r>
              <a:rPr lang="zh-CN" altLang="en-US" sz="2400" b="1" dirty="0" smtClean="0">
                <a:solidFill>
                  <a:srgbClr val="FF0000"/>
                </a:solidFill>
              </a:rPr>
              <a:t>自然景物</a:t>
            </a:r>
            <a:r>
              <a:rPr lang="zh-CN" altLang="en-US" sz="2400" b="1" dirty="0" smtClean="0"/>
              <a:t>叙写的深刻寓意，以及对表现</a:t>
            </a:r>
            <a:r>
              <a:rPr lang="zh-CN" altLang="en-US" sz="2400" b="1" dirty="0" smtClean="0">
                <a:solidFill>
                  <a:srgbClr val="FF0000"/>
                </a:solidFill>
              </a:rPr>
              <a:t>人物</a:t>
            </a:r>
            <a:r>
              <a:rPr lang="zh-CN" altLang="en-US" sz="2400" b="1" dirty="0" smtClean="0"/>
              <a:t>的</a:t>
            </a:r>
            <a:r>
              <a:rPr lang="zh-CN" altLang="en-US" sz="2400" b="1" dirty="0" smtClean="0">
                <a:solidFill>
                  <a:srgbClr val="FF0000"/>
                </a:solidFill>
              </a:rPr>
              <a:t>作用</a:t>
            </a:r>
            <a:r>
              <a:rPr lang="zh-CN" altLang="en-US" sz="2400" b="1" dirty="0" smtClean="0"/>
              <a:t>。（</a:t>
            </a:r>
            <a:r>
              <a:rPr lang="en-US" sz="2400" b="1" dirty="0" smtClean="0"/>
              <a:t>6</a:t>
            </a:r>
            <a:r>
              <a:rPr lang="zh-CN" altLang="en-US" sz="2400" b="1" dirty="0" smtClean="0"/>
              <a:t>分）（</a:t>
            </a:r>
            <a:r>
              <a:rPr lang="en-US" sz="2400" b="1" dirty="0" smtClean="0"/>
              <a:t>2011</a:t>
            </a:r>
            <a:r>
              <a:rPr lang="en-US" altLang="zh-CN" sz="2400" b="1" dirty="0" smtClean="0"/>
              <a:t>《“</a:t>
            </a:r>
            <a:r>
              <a:rPr lang="zh-CN" altLang="en-US" sz="2400" b="1" dirty="0" smtClean="0"/>
              <a:t>这是你的战争！”</a:t>
            </a:r>
            <a:r>
              <a:rPr lang="en-US" altLang="zh-CN" sz="2400" b="1" dirty="0" smtClean="0"/>
              <a:t>》</a:t>
            </a:r>
            <a:r>
              <a:rPr lang="zh-CN" altLang="en-US" sz="2400" b="1" dirty="0" smtClean="0"/>
              <a:t>）</a:t>
            </a:r>
            <a:endParaRPr lang="zh-CN" altLang="en-US" sz="2400" b="1" dirty="0" smtClean="0"/>
          </a:p>
          <a:p>
            <a:pPr>
              <a:buNone/>
            </a:pPr>
            <a:r>
              <a:rPr lang="zh-CN" altLang="en-US" sz="2400" b="1" dirty="0" smtClean="0"/>
              <a:t>本文写了驮队飞渡峡谷的故事，请</a:t>
            </a:r>
            <a:r>
              <a:rPr lang="zh-CN" altLang="en-US" sz="2400" b="1" dirty="0" smtClean="0">
                <a:solidFill>
                  <a:srgbClr val="0070C0"/>
                </a:solidFill>
              </a:rPr>
              <a:t>探究</a:t>
            </a:r>
            <a:r>
              <a:rPr lang="zh-CN" altLang="en-US" sz="2400" b="1" dirty="0" smtClean="0"/>
              <a:t>其中的深刻</a:t>
            </a:r>
            <a:r>
              <a:rPr lang="zh-CN" altLang="en-US" sz="2400" b="1" dirty="0" smtClean="0">
                <a:solidFill>
                  <a:srgbClr val="FF0000"/>
                </a:solidFill>
              </a:rPr>
              <a:t>意蕴</a:t>
            </a:r>
            <a:r>
              <a:rPr lang="zh-CN" altLang="en-US" sz="2400" b="1" dirty="0" smtClean="0"/>
              <a:t>和作者的</a:t>
            </a:r>
            <a:r>
              <a:rPr lang="zh-CN" altLang="en-US" sz="2400" b="1" dirty="0" smtClean="0">
                <a:solidFill>
                  <a:srgbClr val="FF0000"/>
                </a:solidFill>
              </a:rPr>
              <a:t>情感</a:t>
            </a:r>
            <a:r>
              <a:rPr lang="zh-CN" altLang="en-US" sz="2400" b="1" dirty="0" smtClean="0"/>
              <a:t>取向。（</a:t>
            </a:r>
            <a:r>
              <a:rPr lang="en-US" sz="2400" b="1" dirty="0" smtClean="0"/>
              <a:t>6</a:t>
            </a:r>
            <a:r>
              <a:rPr lang="zh-CN" altLang="en-US" sz="2400" b="1" dirty="0" smtClean="0"/>
              <a:t>分）</a:t>
            </a:r>
            <a:r>
              <a:rPr lang="en-US" sz="2400" b="1" dirty="0" smtClean="0"/>
              <a:t>(2010 </a:t>
            </a:r>
            <a:r>
              <a:rPr lang="en-US" altLang="zh-CN" sz="2400" b="1" dirty="0" smtClean="0"/>
              <a:t>《</a:t>
            </a:r>
            <a:r>
              <a:rPr lang="zh-CN" altLang="en-US" sz="2400" b="1" dirty="0" smtClean="0"/>
              <a:t>溜索</a:t>
            </a:r>
            <a:r>
              <a:rPr lang="en-US" altLang="zh-CN" sz="2400" b="1" dirty="0" smtClean="0"/>
              <a:t>》</a:t>
            </a:r>
            <a:r>
              <a:rPr lang="en-US" sz="2400" b="1" dirty="0" smtClean="0"/>
              <a:t>)</a:t>
            </a:r>
            <a:endParaRPr lang="zh-CN" altLang="en-US" sz="2400" b="1" dirty="0" smtClean="0"/>
          </a:p>
          <a:p>
            <a:pPr>
              <a:buNone/>
            </a:pPr>
            <a:r>
              <a:rPr lang="zh-CN" altLang="en-US" sz="2400" b="1" dirty="0" smtClean="0"/>
              <a:t>小说题为“侯银匠”，但写侯菊的文字多，请结合全文</a:t>
            </a:r>
            <a:r>
              <a:rPr lang="zh-CN" altLang="en-US" sz="2400" b="1" dirty="0" smtClean="0">
                <a:solidFill>
                  <a:srgbClr val="0070C0"/>
                </a:solidFill>
              </a:rPr>
              <a:t>探究</a:t>
            </a:r>
            <a:r>
              <a:rPr lang="zh-CN" altLang="en-US" sz="2400" b="1" dirty="0" smtClean="0"/>
              <a:t>作者这样</a:t>
            </a:r>
            <a:r>
              <a:rPr lang="zh-CN" altLang="en-US" sz="2400" b="1" dirty="0" smtClean="0">
                <a:solidFill>
                  <a:srgbClr val="FF0000"/>
                </a:solidFill>
              </a:rPr>
              <a:t>安排的理由</a:t>
            </a:r>
            <a:r>
              <a:rPr lang="zh-CN" altLang="en-US" sz="2400" b="1" dirty="0" smtClean="0"/>
              <a:t>。</a:t>
            </a:r>
            <a:r>
              <a:rPr lang="en-US" sz="2400" b="1" dirty="0" smtClean="0"/>
              <a:t>(6</a:t>
            </a:r>
            <a:r>
              <a:rPr lang="zh-CN" altLang="en-US" sz="2400" b="1" dirty="0" smtClean="0"/>
              <a:t>分</a:t>
            </a:r>
            <a:r>
              <a:rPr lang="en-US" sz="2400" b="1" dirty="0" smtClean="0"/>
              <a:t>) </a:t>
            </a:r>
            <a:r>
              <a:rPr lang="zh-CN" altLang="en-US" sz="2400" b="1" dirty="0" smtClean="0"/>
              <a:t>（</a:t>
            </a:r>
            <a:r>
              <a:rPr lang="en-US" sz="2400" b="1" dirty="0" smtClean="0"/>
              <a:t>2008</a:t>
            </a:r>
            <a:r>
              <a:rPr lang="en-US" altLang="zh-CN" sz="2400" b="1" dirty="0" smtClean="0"/>
              <a:t>《</a:t>
            </a:r>
            <a:r>
              <a:rPr lang="zh-CN" altLang="en-US" sz="2400" b="1" dirty="0" smtClean="0"/>
              <a:t>侯银匠</a:t>
            </a:r>
            <a:r>
              <a:rPr lang="en-US" altLang="zh-CN" sz="2400" b="1" dirty="0" smtClean="0"/>
              <a:t>》 </a:t>
            </a:r>
            <a:r>
              <a:rPr lang="zh-CN" altLang="en-US" sz="2400" b="1" dirty="0" smtClean="0"/>
              <a:t>）</a:t>
            </a:r>
            <a:endParaRPr lang="zh-CN" altLang="en-US" sz="2400" b="1" dirty="0" smtClean="0"/>
          </a:p>
          <a:p>
            <a:pPr>
              <a:buNone/>
            </a:pPr>
            <a:endParaRPr lang="zh-CN" altLang="en-US"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latin typeface="方正姚体" pitchFamily="2" charset="-122"/>
                <a:ea typeface="方正姚体" pitchFamily="2" charset="-122"/>
              </a:rPr>
              <a:t>考点解读</a:t>
            </a:r>
            <a:endParaRPr lang="zh-CN" altLang="en-US" sz="4000" b="1" dirty="0">
              <a:latin typeface="方正姚体" pitchFamily="2" charset="-122"/>
              <a:ea typeface="方正姚体" pitchFamily="2" charset="-122"/>
            </a:endParaRPr>
          </a:p>
        </p:txBody>
      </p:sp>
      <p:sp>
        <p:nvSpPr>
          <p:cNvPr id="3" name="内容占位符 2"/>
          <p:cNvSpPr>
            <a:spLocks noGrp="1"/>
          </p:cNvSpPr>
          <p:nvPr>
            <p:ph idx="1"/>
          </p:nvPr>
        </p:nvSpPr>
        <p:spPr/>
        <p:txBody>
          <a:bodyPr/>
          <a:lstStyle/>
          <a:p>
            <a:r>
              <a:rPr lang="zh-CN" altLang="en-US" b="1" dirty="0" smtClean="0"/>
              <a:t>“探究”是指探讨难点疑点，它是在理解、分析综合、鉴赏评价的基础上，进一步提升能力的层级。</a:t>
            </a:r>
            <a:endParaRPr lang="en-US" altLang="zh-CN" b="1" dirty="0" smtClean="0"/>
          </a:p>
          <a:p>
            <a:r>
              <a:rPr lang="zh-CN" altLang="en-US" b="1" dirty="0" smtClean="0"/>
              <a:t>“探究”既不是对文本信息的删选整合，也不是对作品内容的简单评说，而是对</a:t>
            </a:r>
            <a:r>
              <a:rPr lang="zh-CN" altLang="en-US" b="1" dirty="0" smtClean="0">
                <a:solidFill>
                  <a:srgbClr val="0070C0"/>
                </a:solidFill>
              </a:rPr>
              <a:t>作品意蕴、创作目的、自我解读</a:t>
            </a:r>
            <a:r>
              <a:rPr lang="zh-CN" altLang="en-US" b="1" dirty="0" smtClean="0"/>
              <a:t>进行广泛而深入的发掘和探讨，探究的过程体现了思维的</a:t>
            </a:r>
            <a:r>
              <a:rPr lang="zh-CN" altLang="en-US" b="1" dirty="0" smtClean="0">
                <a:solidFill>
                  <a:srgbClr val="0070C0"/>
                </a:solidFill>
              </a:rPr>
              <a:t>深度</a:t>
            </a:r>
            <a:r>
              <a:rPr lang="zh-CN" altLang="en-US" b="1" dirty="0" smtClean="0"/>
              <a:t>和</a:t>
            </a:r>
            <a:r>
              <a:rPr lang="zh-CN" altLang="en-US" b="1" dirty="0" smtClean="0">
                <a:solidFill>
                  <a:srgbClr val="0070C0"/>
                </a:solidFill>
              </a:rPr>
              <a:t>广度</a:t>
            </a:r>
            <a:r>
              <a:rPr lang="zh-CN" altLang="en-US" b="1" dirty="0" smtClean="0"/>
              <a:t>。</a:t>
            </a:r>
            <a:endParaRPr lang="zh-CN" alt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scene3d>
              <a:camera prst="orthographicFront"/>
              <a:lightRig rig="threePt" dir="t"/>
            </a:scene3d>
          </a:bodyPr>
          <a:lstStyle/>
          <a:p>
            <a:r>
              <a:rPr lang="zh-CN" altLang="en-US" sz="4000" b="1" dirty="0" smtClean="0">
                <a:ln/>
                <a:solidFill>
                  <a:srgbClr val="FF0000"/>
                </a:solidFill>
                <a:effectLst>
                  <a:outerShdw blurRad="38100" dist="19050" dir="2700000" algn="tl" rotWithShape="0">
                    <a:schemeClr val="dk1">
                      <a:alpha val="40000"/>
                    </a:schemeClr>
                  </a:outerShdw>
                </a:effectLst>
                <a:latin typeface="方正姚体" pitchFamily="2" charset="-122"/>
                <a:ea typeface="方正姚体" pitchFamily="2" charset="-122"/>
              </a:rPr>
              <a:t>标题意蕴探究</a:t>
            </a:r>
            <a:endParaRPr lang="zh-CN" altLang="en-US" sz="4000" b="1" dirty="0" smtClean="0">
              <a:ln/>
              <a:solidFill>
                <a:srgbClr val="FF0000"/>
              </a:solidFill>
              <a:effectLst>
                <a:outerShdw blurRad="38100" dist="19050" dir="2700000" algn="tl" rotWithShape="0">
                  <a:schemeClr val="dk1">
                    <a:alpha val="40000"/>
                  </a:schemeClr>
                </a:outerShdw>
              </a:effectLst>
              <a:latin typeface="方正姚体" pitchFamily="2" charset="-122"/>
              <a:ea typeface="方正姚体" pitchFamily="2" charset="-122"/>
            </a:endParaRPr>
          </a:p>
        </p:txBody>
      </p:sp>
      <p:sp>
        <p:nvSpPr>
          <p:cNvPr id="3" name="内容占位符 2"/>
          <p:cNvSpPr>
            <a:spLocks noGrp="1"/>
          </p:cNvSpPr>
          <p:nvPr>
            <p:ph idx="1"/>
          </p:nvPr>
        </p:nvSpPr>
        <p:spPr/>
        <p:txBody>
          <a:bodyPr/>
          <a:lstStyle/>
          <a:p>
            <a:r>
              <a:rPr lang="en-US" altLang="zh-CN" dirty="0"/>
              <a:t>    </a:t>
            </a:r>
            <a:r>
              <a:rPr lang="zh-CN" altLang="en-US" dirty="0"/>
              <a:t>小说写的是战争中的一个小故事，却用</a:t>
            </a:r>
            <a:r>
              <a:rPr lang="en-US" altLang="zh-CN" dirty="0"/>
              <a:t>“</a:t>
            </a:r>
            <a:r>
              <a:rPr lang="zh-CN" altLang="en-US" dirty="0">
                <a:sym typeface="+mn-ea"/>
              </a:rPr>
              <a:t>战争</a:t>
            </a:r>
            <a:r>
              <a:rPr lang="en-US" altLang="zh-CN" dirty="0"/>
              <a:t>”</a:t>
            </a:r>
            <a:r>
              <a:rPr lang="zh-CN" altLang="en-US" dirty="0"/>
              <a:t>这样一个大题目，你认为合适吗？请结合全文谈谈你的观点。</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457200" y="451485"/>
            <a:ext cx="8229600" cy="5835015"/>
          </a:xfrm>
        </p:spPr>
        <p:txBody>
          <a:bodyPr>
            <a:normAutofit fontScale="90000"/>
          </a:bodyPr>
          <a:p>
            <a:r>
              <a:rPr lang="zh-CN" altLang="en-US"/>
              <a:t>答案：</a:t>
            </a:r>
            <a:endParaRPr lang="zh-CN" altLang="en-US"/>
          </a:p>
          <a:p>
            <a:r>
              <a:rPr lang="zh-CN" altLang="en-US"/>
              <a:t>观点一：合适。 </a:t>
            </a:r>
            <a:endParaRPr lang="zh-CN" altLang="en-US"/>
          </a:p>
          <a:p>
            <a:r>
              <a:rPr lang="zh-CN" altLang="en-US"/>
              <a:t>①小故事冠以大题目，对比鲜明，强化了艺术张力；②战争是</a:t>
            </a:r>
            <a:r>
              <a:rPr lang="zh-CN" altLang="en-US">
                <a:ln/>
                <a:solidFill>
                  <a:schemeClr val="tx1"/>
                </a:solidFill>
                <a:effectLst>
                  <a:outerShdw blurRad="38100" dist="19050" dir="2700000" algn="tl" rotWithShape="0">
                    <a:schemeClr val="dk1">
                      <a:alpha val="40000"/>
                    </a:schemeClr>
                  </a:outerShdw>
                </a:effectLst>
              </a:rPr>
              <a:t>故事发生</a:t>
            </a:r>
            <a:r>
              <a:rPr lang="zh-CN" altLang="en-US"/>
              <a:t>的契机与悲剧的根源，是</a:t>
            </a:r>
            <a:r>
              <a:rPr lang="zh-CN" altLang="en-US">
                <a:ln w="22225">
                  <a:solidFill>
                    <a:schemeClr val="accent2"/>
                  </a:solidFill>
                  <a:prstDash val="solid"/>
                </a:ln>
                <a:solidFill>
                  <a:schemeClr val="accent2">
                    <a:lumMod val="40000"/>
                    <a:lumOff val="60000"/>
                  </a:schemeClr>
                </a:solidFill>
                <a:effectLst/>
              </a:rPr>
              <a:t>小说构思</a:t>
            </a:r>
            <a:r>
              <a:rPr lang="zh-CN" altLang="en-US"/>
              <a:t>的基础；③小说写的虽是爱情故事，但</a:t>
            </a:r>
            <a:r>
              <a:rPr lang="zh-CN" altLang="en-US">
                <a:solidFill>
                  <a:srgbClr val="FF0000"/>
                </a:solidFill>
              </a:rPr>
              <a:t>主题</a:t>
            </a:r>
            <a:r>
              <a:rPr lang="zh-CN" altLang="en-US"/>
              <a:t>却是对战争的“失望”与反思。 </a:t>
            </a:r>
            <a:endParaRPr lang="zh-CN" altLang="en-US"/>
          </a:p>
          <a:p>
            <a:r>
              <a:rPr lang="zh-CN" altLang="en-US"/>
              <a:t>观点二：不合适。 </a:t>
            </a:r>
            <a:endParaRPr lang="zh-CN" altLang="en-US"/>
          </a:p>
          <a:p>
            <a:r>
              <a:rPr lang="zh-CN" altLang="en-US"/>
              <a:t>①小故事冠以大题目，故作高深，不符合写作的一般原则；②小说的艺术感染力源自战争中的爱情，而不是战争；③小说</a:t>
            </a:r>
            <a:r>
              <a:rPr lang="zh-CN" altLang="en-US">
                <a:ln w="22225">
                  <a:solidFill>
                    <a:schemeClr val="accent2"/>
                  </a:solidFill>
                  <a:prstDash val="solid"/>
                </a:ln>
                <a:solidFill>
                  <a:schemeClr val="accent2">
                    <a:lumMod val="40000"/>
                    <a:lumOff val="60000"/>
                  </a:schemeClr>
                </a:solidFill>
                <a:effectLst/>
              </a:rPr>
              <a:t>情节设置</a:t>
            </a:r>
            <a:r>
              <a:rPr lang="zh-CN" altLang="en-US"/>
              <a:t>以小人物的坚强与不幸为主干，战争知识引起情节变化的背景。 </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9885" y="274955"/>
            <a:ext cx="8336915" cy="6011545"/>
          </a:xfrm>
        </p:spPr>
        <p:txBody>
          <a:bodyPr/>
          <a:p>
            <a:r>
              <a:rPr lang="zh-CN" altLang="en-US"/>
              <a:t>探究小说标题的</a:t>
            </a:r>
            <a:r>
              <a:rPr lang="en-US" altLang="zh-CN"/>
              <a:t>4</a:t>
            </a:r>
            <a:r>
              <a:rPr lang="zh-CN" altLang="en-US"/>
              <a:t>个角度：</a:t>
            </a:r>
            <a:endParaRPr lang="zh-CN" altLang="en-US"/>
          </a:p>
          <a:p>
            <a:endParaRPr lang="en-US" altLang="zh-CN"/>
          </a:p>
          <a:p>
            <a:r>
              <a:rPr lang="en-US" altLang="zh-CN"/>
              <a:t>1.</a:t>
            </a:r>
            <a:r>
              <a:rPr lang="zh-CN" altLang="en-US"/>
              <a:t>标题与环境   </a:t>
            </a:r>
            <a:r>
              <a:rPr lang="zh-CN" altLang="en-US">
                <a:solidFill>
                  <a:srgbClr val="FF0000"/>
                </a:solidFill>
              </a:rPr>
              <a:t>时间、地点、背景、氛围</a:t>
            </a:r>
            <a:endParaRPr lang="zh-CN" altLang="en-US"/>
          </a:p>
          <a:p>
            <a:endParaRPr lang="zh-CN" altLang="en-US"/>
          </a:p>
          <a:p>
            <a:r>
              <a:rPr lang="en-US" altLang="zh-CN"/>
              <a:t>2.</a:t>
            </a:r>
            <a:r>
              <a:rPr lang="zh-CN" altLang="en-US"/>
              <a:t>标题与情节   </a:t>
            </a:r>
            <a:r>
              <a:rPr lang="zh-CN" altLang="en-US">
                <a:solidFill>
                  <a:srgbClr val="FF0000"/>
                </a:solidFill>
              </a:rPr>
              <a:t>线索、悬念</a:t>
            </a:r>
            <a:endParaRPr lang="zh-CN" altLang="en-US"/>
          </a:p>
          <a:p>
            <a:endParaRPr lang="zh-CN" altLang="en-US"/>
          </a:p>
          <a:p>
            <a:r>
              <a:rPr lang="en-US" altLang="zh-CN"/>
              <a:t>3.</a:t>
            </a:r>
            <a:r>
              <a:rPr lang="zh-CN" altLang="en-US"/>
              <a:t>标题与人物    </a:t>
            </a:r>
            <a:r>
              <a:rPr lang="zh-CN" altLang="en-US">
                <a:solidFill>
                  <a:srgbClr val="FF0000"/>
                </a:solidFill>
              </a:rPr>
              <a:t>塑造人物形象</a:t>
            </a:r>
            <a:endParaRPr lang="zh-CN" altLang="en-US">
              <a:solidFill>
                <a:srgbClr val="FF0000"/>
              </a:solidFill>
            </a:endParaRPr>
          </a:p>
          <a:p>
            <a:endParaRPr lang="zh-CN" altLang="en-US"/>
          </a:p>
          <a:p>
            <a:r>
              <a:rPr lang="en-US" altLang="zh-CN"/>
              <a:t>4.</a:t>
            </a:r>
            <a:r>
              <a:rPr lang="zh-CN" altLang="en-US"/>
              <a:t>标题与主题    </a:t>
            </a:r>
            <a:r>
              <a:rPr lang="zh-CN" altLang="en-US">
                <a:solidFill>
                  <a:srgbClr val="FF0000"/>
                </a:solidFill>
              </a:rPr>
              <a:t>是否揭示了主题</a:t>
            </a:r>
            <a:endParaRPr lang="zh-CN" altLang="en-US">
              <a:solidFill>
                <a:srgbClr val="FF0000"/>
              </a:solidFill>
            </a:endParaRPr>
          </a:p>
          <a:p>
            <a:endParaRPr lang="zh-CN" altLang="en-US">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solidFill>
                  <a:srgbClr val="FF0000"/>
                </a:solidFill>
                <a:latin typeface="方正姚体" pitchFamily="2" charset="-122"/>
                <a:ea typeface="方正姚体" pitchFamily="2" charset="-122"/>
              </a:rPr>
              <a:t>主题意蕴探究</a:t>
            </a:r>
            <a:endParaRPr lang="zh-CN" altLang="en-US" sz="4000" b="1" dirty="0" smtClean="0">
              <a:solidFill>
                <a:srgbClr val="FF0000"/>
              </a:solidFill>
              <a:latin typeface="方正姚体" pitchFamily="2" charset="-122"/>
              <a:ea typeface="方正姚体" pitchFamily="2" charset="-122"/>
            </a:endParaRPr>
          </a:p>
        </p:txBody>
      </p:sp>
      <p:sp>
        <p:nvSpPr>
          <p:cNvPr id="3" name="内容占位符 2"/>
          <p:cNvSpPr>
            <a:spLocks noGrp="1"/>
          </p:cNvSpPr>
          <p:nvPr>
            <p:ph idx="1"/>
          </p:nvPr>
        </p:nvSpPr>
        <p:spPr/>
        <p:txBody>
          <a:bodyPr/>
          <a:lstStyle/>
          <a:p>
            <a:r>
              <a:rPr lang="zh-CN" altLang="en-US" dirty="0"/>
              <a:t>例题：《汉字的战争》</a:t>
            </a:r>
            <a:endParaRPr lang="zh-CN" altLang="en-US" dirty="0"/>
          </a:p>
          <a:p>
            <a:r>
              <a:rPr lang="zh-CN" altLang="en-US" dirty="0"/>
              <a:t>   </a:t>
            </a:r>
            <a:endParaRPr lang="zh-CN" altLang="en-US" dirty="0"/>
          </a:p>
          <a:p>
            <a:r>
              <a:rPr lang="zh-CN" altLang="en-US" dirty="0"/>
              <a:t>    本文主题意蕴丰富，请谈谈你的理解。</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230505" y="274955"/>
            <a:ext cx="8456295" cy="6011545"/>
          </a:xfrm>
        </p:spPr>
        <p:txBody>
          <a:bodyPr>
            <a:normAutofit lnSpcReduction="10000"/>
          </a:bodyPr>
          <a:p>
            <a:r>
              <a:rPr lang="zh-CN" altLang="en-US"/>
              <a:t>答案分析：</a:t>
            </a:r>
            <a:endParaRPr lang="zh-CN" altLang="en-US"/>
          </a:p>
          <a:p>
            <a:r>
              <a:rPr lang="zh-CN" altLang="en-US"/>
              <a:t>①反战题旨，本文故意淡化战争合理性或是正义性，只是渲染了战争的伤痕累累、血流成河的场景，因而作者反战主旨一目了然；②合作精神，“丘”和“兵”两个残破的汉字合作而成了新的“山岳”，取长补短方能双赢；</a:t>
            </a:r>
            <a:endParaRPr lang="zh-CN" altLang="en-US"/>
          </a:p>
          <a:p>
            <a:r>
              <a:rPr lang="zh-CN" altLang="en-US"/>
              <a:t>③赞颂意志的作用，从兵失去双腿爬出战场到重建家园均可见顽强的意志力对于走出困厄、重新站立的人生意义。</a:t>
            </a:r>
            <a:endParaRPr lang="zh-CN" altLang="en-US"/>
          </a:p>
          <a:p>
            <a:r>
              <a:rPr lang="zh-CN" altLang="en-US"/>
              <a:t>（每点2分，其它答案，言之有理亦可，鼓励学生创造性思维）</a:t>
            </a:r>
            <a:endParaRPr lang="zh-CN" alt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Fan</Template>
  <TotalTime>0</TotalTime>
  <Words>1174</Words>
  <Application>WPS 演示</Application>
  <PresentationFormat>全屏显示(4:3)</PresentationFormat>
  <Paragraphs>72</Paragraphs>
  <Slides>11</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11</vt:i4>
      </vt:variant>
    </vt:vector>
  </HeadingPairs>
  <TitlesOfParts>
    <vt:vector size="27" baseType="lpstr">
      <vt:lpstr>Arial</vt:lpstr>
      <vt:lpstr>宋体</vt:lpstr>
      <vt:lpstr>Wingdings</vt:lpstr>
      <vt:lpstr>Wingdings 2</vt:lpstr>
      <vt:lpstr>Arial</vt:lpstr>
      <vt:lpstr>华文行楷</vt:lpstr>
      <vt:lpstr>方正姚体</vt:lpstr>
      <vt:lpstr>Franklin Gothic Book</vt:lpstr>
      <vt:lpstr>微软雅黑</vt:lpstr>
      <vt:lpstr>黑体</vt:lpstr>
      <vt:lpstr>Arial Unicode MS</vt:lpstr>
      <vt:lpstr>Franklin Gothic Medium</vt:lpstr>
      <vt:lpstr>Wingdings</vt:lpstr>
      <vt:lpstr>Calibri</vt:lpstr>
      <vt:lpstr>华文隶书</vt:lpstr>
      <vt:lpstr>暗香扑面</vt:lpstr>
      <vt:lpstr>欲穷千里  更上层楼 </vt:lpstr>
      <vt:lpstr>考试说明</vt:lpstr>
      <vt:lpstr>经典题型</vt:lpstr>
      <vt:lpstr>考点解读</vt:lpstr>
      <vt:lpstr>基础题型</vt:lpstr>
      <vt:lpstr>PowerPoint 演示文稿</vt:lpstr>
      <vt:lpstr>PowerPoint 演示文稿</vt:lpstr>
      <vt:lpstr>题型升级</vt:lpstr>
      <vt:lpstr>PowerPoint 演示文稿</vt:lpstr>
      <vt:lpstr>PowerPoint 演示文稿</vt:lpstr>
      <vt:lpstr>精骛八极  心游万仞 ——陆机《文赋》</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小说探究题升级训练</dc:title>
  <dc:creator>LDPY</dc:creator>
  <cp:lastModifiedBy>zcx</cp:lastModifiedBy>
  <cp:revision>30</cp:revision>
  <dcterms:created xsi:type="dcterms:W3CDTF">2017-12-09T13:04:00Z</dcterms:created>
  <dcterms:modified xsi:type="dcterms:W3CDTF">2018-12-26T08:56:53Z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