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4" r:id="rId3"/>
    <p:sldId id="275" r:id="rId4"/>
    <p:sldId id="276" r:id="rId5"/>
    <p:sldId id="277" r:id="rId6"/>
    <p:sldId id="278" r:id="rId7"/>
    <p:sldId id="281" r:id="rId8"/>
    <p:sldId id="279" r:id="rId9"/>
    <p:sldId id="280" r:id="rId10"/>
    <p:sldId id="283" r:id="rId11"/>
    <p:sldId id="282" r:id="rId12"/>
    <p:sldId id="284" r:id="rId13"/>
    <p:sldId id="289" r:id="rId14"/>
    <p:sldId id="285" r:id="rId15"/>
    <p:sldId id="287" r:id="rId16"/>
    <p:sldId id="286" r:id="rId17"/>
    <p:sldId id="288" r:id="rId18"/>
    <p:sldId id="290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366"/>
      </p:cViewPr>
      <p:guideLst>
        <p:guide orient="horz" pos="2133"/>
        <p:guide pos="28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5BB0C-470E-4C00-8071-4CCCDB42AB21}" type="datetimeFigureOut">
              <a:rPr lang="zh-CN" altLang="en-US" smtClean="0"/>
              <a:pPr/>
              <a:t>2018/12/25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A5407A-B8A2-4270-86E8-22499C29F06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1484784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b="1" dirty="0">
                <a:solidFill>
                  <a:srgbClr val="FF0000"/>
                </a:solidFill>
              </a:rPr>
              <a:t>难</a:t>
            </a:r>
            <a:r>
              <a:rPr lang="zh-CN" altLang="en-US" sz="6600" b="1" dirty="0" smtClean="0">
                <a:solidFill>
                  <a:srgbClr val="FF0000"/>
                </a:solidFill>
              </a:rPr>
              <a:t>以忘怀的故事</a:t>
            </a:r>
            <a:endParaRPr lang="zh-CN" altLang="en-US" sz="6600" b="1" dirty="0">
              <a:solidFill>
                <a:srgbClr val="FF0000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7864" y="3429000"/>
            <a:ext cx="283527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《送考》 </a:t>
            </a:r>
          </a:p>
          <a:p>
            <a:r>
              <a:rPr lang="zh-CN" altLang="en-US" sz="3200" b="1" dirty="0">
                <a:solidFill>
                  <a:srgbClr val="0070C0"/>
                </a:solidFill>
              </a:rPr>
              <a:t>《看社戏》</a:t>
            </a:r>
          </a:p>
          <a:p>
            <a:r>
              <a:rPr lang="zh-CN" altLang="en-US" sz="3200" b="1" dirty="0">
                <a:solidFill>
                  <a:srgbClr val="0070C0"/>
                </a:solidFill>
              </a:rPr>
              <a:t>《铃兰花》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 cstate="print">
            <a:lum bright="12000" contrast="12000"/>
          </a:blip>
          <a:srcRect l="4148" r="3125"/>
          <a:stretch>
            <a:fillRect/>
          </a:stretch>
        </p:blipFill>
        <p:spPr>
          <a:xfrm>
            <a:off x="267970" y="206375"/>
            <a:ext cx="8435975" cy="415226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51986" y="2432368"/>
            <a:ext cx="691197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/>
              <a:t>    </a:t>
            </a:r>
            <a:r>
              <a:rPr lang="zh-CN" altLang="en-US" sz="2800" b="1" dirty="0"/>
              <a:t>孩子们的心，原来是这么脆弱的啊！</a:t>
            </a:r>
          </a:p>
          <a:p>
            <a:r>
              <a:rPr lang="zh-CN" altLang="en-US" sz="2800" b="1" dirty="0"/>
              <a:t>叫他们吃这种霹雳，真是</a:t>
            </a:r>
            <a:r>
              <a:rPr lang="zh-CN" altLang="en-US" sz="2800" b="1" dirty="0">
                <a:solidFill>
                  <a:srgbClr val="CC0000"/>
                </a:solidFill>
              </a:rPr>
              <a:t>残酷</a:t>
            </a:r>
            <a:r>
              <a:rPr lang="zh-CN" altLang="en-US" sz="2800" b="1" dirty="0"/>
              <a:t>！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1057434" y="4168458"/>
            <a:ext cx="7219950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zh-CN" altLang="en-US" sz="2800" b="1" dirty="0"/>
              <a:t>不久，所有的学生都</a:t>
            </a:r>
            <a:r>
              <a:rPr lang="zh-CN" altLang="en-US" sz="2800" b="1" dirty="0">
                <a:solidFill>
                  <a:srgbClr val="CC0000"/>
                </a:solidFill>
              </a:rPr>
              <a:t>捞</a:t>
            </a:r>
            <a:r>
              <a:rPr lang="zh-CN" altLang="en-US" sz="2800" b="1" dirty="0"/>
              <a:t>得了一个学校。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08159" y="265748"/>
            <a:ext cx="7200900" cy="1383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r>
              <a:rPr lang="en-US" altLang="zh-CN" sz="2800" b="1" dirty="0"/>
              <a:t>    </a:t>
            </a:r>
            <a:r>
              <a:rPr lang="zh-CN" altLang="en-US" sz="2800" b="1" dirty="0"/>
              <a:t>万一考得取，可以爬得高些。省立学校的“省”字仿佛对他们发散无限的香气，大家讲起了不胜欣羡。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3390" y="555625"/>
            <a:ext cx="829500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3.</a:t>
            </a:r>
            <a:r>
              <a:rPr lang="zh-CN" altLang="en-US" sz="3200" b="1"/>
              <a:t>题为《看社戏》，作者除了写到做戏的人，还写到哪一类人？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79512" y="2636912"/>
            <a:ext cx="8424862" cy="173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   第18节：“对我而言，与其说是对豫剧感兴趣，毋宁说是对</a:t>
            </a:r>
            <a:r>
              <a:rPr lang="zh-CN" altLang="en-US" sz="3600" b="1" dirty="0">
                <a:solidFill>
                  <a:srgbClr val="2E50FC"/>
                </a:solidFill>
                <a:latin typeface="楷体_GB2312" pitchFamily="49" charset="-122"/>
                <a:ea typeface="楷体_GB2312" pitchFamily="49" charset="-122"/>
              </a:rPr>
              <a:t>当地的人文环境</a:t>
            </a:r>
            <a:r>
              <a:rPr lang="en-US" sz="3600" b="1" dirty="0">
                <a:solidFill>
                  <a:srgbClr val="2E50FC"/>
                </a:solidFill>
                <a:latin typeface="楷体_GB2312" pitchFamily="49" charset="-122"/>
                <a:ea typeface="楷体_GB2312" pitchFamily="49" charset="-122"/>
              </a:rPr>
              <a:t>——</a:t>
            </a:r>
            <a:r>
              <a:rPr lang="zh-CN" altLang="en-US" sz="3600" b="1" dirty="0">
                <a:solidFill>
                  <a:srgbClr val="2E50FC"/>
                </a:solidFill>
                <a:latin typeface="楷体_GB2312" pitchFamily="49" charset="-122"/>
                <a:ea typeface="楷体_GB2312" pitchFamily="49" charset="-122"/>
              </a:rPr>
              <a:t>对看戏和做戏的人</a:t>
            </a:r>
            <a:r>
              <a:rPr lang="zh-CN" altLang="en-US" sz="3600" b="1" dirty="0">
                <a:latin typeface="楷体_GB2312" pitchFamily="49" charset="-122"/>
                <a:ea typeface="楷体_GB2312" pitchFamily="49" charset="-122"/>
              </a:rPr>
              <a:t>更感兴趣。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7475"/>
            <a:ext cx="8856662" cy="1282700"/>
          </a:xfrm>
        </p:spPr>
        <p:txBody>
          <a:bodyPr/>
          <a:lstStyle/>
          <a:p>
            <a:pPr algn="l"/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乡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下人为什么有这么大的戏瘾</a:t>
            </a:r>
            <a:r>
              <a:rPr lang="zh-CN" altLang="en-US" sz="3200" dirty="0">
                <a:latin typeface="黑体" pitchFamily="49" charset="-122"/>
                <a:ea typeface="黑体" pitchFamily="49" charset="-122"/>
              </a:rPr>
              <a:t>？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作者是怎么理解的？在文中找出来加以分析。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28775"/>
            <a:ext cx="8785225" cy="2736850"/>
          </a:xfrm>
        </p:spPr>
        <p:txBody>
          <a:bodyPr/>
          <a:lstStyle/>
          <a:p>
            <a:r>
              <a:rPr lang="zh-CN" altLang="en-US" sz="3400" b="1">
                <a:solidFill>
                  <a:srgbClr val="2E50FC"/>
                </a:solidFill>
              </a:rPr>
              <a:t>第38节：</a:t>
            </a:r>
            <a:r>
              <a:rPr lang="zh-CN" altLang="en-US" sz="3400" b="1">
                <a:solidFill>
                  <a:srgbClr val="2E50FC"/>
                </a:solidFill>
                <a:latin typeface="楷体_GB2312" pitchFamily="49" charset="-122"/>
                <a:ea typeface="楷体_GB2312" pitchFamily="49" charset="-122"/>
              </a:rPr>
              <a:t>“我似乎很能理解这些乡下人戏瘾头之大。‘百日之劳，一日之乐’，对于土生土长的他们，</a:t>
            </a:r>
            <a:r>
              <a:rPr lang="zh-CN" altLang="en-US" sz="3400" b="1" u="sng">
                <a:solidFill>
                  <a:srgbClr val="2E50FC"/>
                </a:solidFill>
                <a:latin typeface="楷体_GB2312" pitchFamily="49" charset="-122"/>
                <a:ea typeface="楷体_GB2312" pitchFamily="49" charset="-122"/>
              </a:rPr>
              <a:t>土棒子戏不仅是劳作之余的娱乐，且是一种文化给养、精神升华的表征。</a:t>
            </a:r>
            <a:r>
              <a:rPr lang="zh-CN" altLang="en-US" sz="3400" b="1">
                <a:solidFill>
                  <a:srgbClr val="2E50FC"/>
                </a:solidFill>
                <a:latin typeface="楷体_GB2312" pitchFamily="49" charset="-122"/>
                <a:ea typeface="楷体_GB2312" pitchFamily="49" charset="-122"/>
              </a:rPr>
              <a:t>”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4365625"/>
            <a:ext cx="86423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2E50FC"/>
                </a:solidFill>
                <a:ea typeface="黑体" pitchFamily="49" charset="-122"/>
              </a:rPr>
              <a:t>这段话告诉我们：乡下人把看社戏当做一种劳作之余的娱乐，</a:t>
            </a:r>
            <a:r>
              <a:rPr lang="zh-CN" altLang="en-US" sz="3600" b="1" dirty="0">
                <a:solidFill>
                  <a:srgbClr val="2E50FC"/>
                </a:solidFill>
                <a:ea typeface="黑体" pitchFamily="49" charset="-122"/>
                <a:sym typeface="Arial" pitchFamily="34" charset="0"/>
              </a:rPr>
              <a:t>他们对于社戏的热情正</a:t>
            </a:r>
            <a:r>
              <a:rPr lang="zh-CN" altLang="en-US" sz="3600" b="1" dirty="0">
                <a:solidFill>
                  <a:srgbClr val="2E50FC"/>
                </a:solidFill>
                <a:ea typeface="黑体" pitchFamily="49" charset="-122"/>
              </a:rPr>
              <a:t>是对文化给养和精神升华强烈渴望的表现。</a:t>
            </a:r>
          </a:p>
        </p:txBody>
      </p:sp>
      <p:sp>
        <p:nvSpPr>
          <p:cNvPr id="5" name="矩形 4">
            <a:hlinkClick r:id="rId2" action="ppaction://hlinksldjump"/>
          </p:cNvPr>
          <p:cNvSpPr/>
          <p:nvPr/>
        </p:nvSpPr>
        <p:spPr>
          <a:xfrm>
            <a:off x="7596336" y="1052736"/>
            <a:ext cx="288032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  <p:bldP spid="19460" grpId="0" bldLvl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975" y="44450"/>
            <a:ext cx="8855075" cy="1285875"/>
          </a:xfrm>
        </p:spPr>
        <p:txBody>
          <a:bodyPr/>
          <a:lstStyle/>
          <a:p>
            <a:pPr algn="l"/>
            <a:r>
              <a:rPr lang="zh-CN" altLang="en-US" sz="3800" dirty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3800" dirty="0" smtClean="0">
                <a:latin typeface="黑体" pitchFamily="49" charset="-122"/>
                <a:ea typeface="黑体" pitchFamily="49" charset="-122"/>
              </a:rPr>
              <a:t>“</a:t>
            </a:r>
            <a:r>
              <a:rPr lang="zh-CN" altLang="en-US" sz="3800" dirty="0">
                <a:latin typeface="黑体" pitchFamily="49" charset="-122"/>
                <a:ea typeface="黑体" pitchFamily="49" charset="-122"/>
              </a:rPr>
              <a:t>看社戏”，作者和周围观众表现得如何？在文中找出来。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1750" y="1341438"/>
            <a:ext cx="9069388" cy="53276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zh-CN" altLang="en-US" sz="4000" b="1">
                <a:solidFill>
                  <a:srgbClr val="2E50FC"/>
                </a:solidFill>
                <a:latin typeface="黑体" pitchFamily="49" charset="-122"/>
                <a:ea typeface="黑体" pitchFamily="49" charset="-122"/>
              </a:rPr>
              <a:t>“我”的表现：</a:t>
            </a: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2E50FC"/>
                </a:solidFill>
              </a:rPr>
              <a:t>第2节“夺下”儿子的玉米粥；</a:t>
            </a: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2E50FC"/>
                </a:solidFill>
              </a:rPr>
              <a:t>第4节“我旋即”“抱起”“拿过”等动作；</a:t>
            </a: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2E50FC"/>
                </a:solidFill>
              </a:rPr>
              <a:t>第7节“盼着这个好日子——盼着“社戏”，已很有些时辰了。</a:t>
            </a: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2E50FC"/>
                </a:solidFill>
                <a:sym typeface="Arial" pitchFamily="34" charset="0"/>
              </a:rPr>
              <a:t>第10节“我承认，我并不能听懂所有的戏文，我也不是生、旦、净、丑都耐烦看，戏剧中，我的偏好在青衣花旦。”</a:t>
            </a:r>
          </a:p>
          <a:p>
            <a:pPr>
              <a:lnSpc>
                <a:spcPct val="80000"/>
              </a:lnSpc>
            </a:pPr>
            <a:r>
              <a:rPr lang="zh-CN" altLang="en-US" b="1">
                <a:solidFill>
                  <a:srgbClr val="2E50FC"/>
                </a:solidFill>
                <a:sym typeface="Arial" pitchFamily="34" charset="0"/>
              </a:rPr>
              <a:t>第12节“兰花指过于粗大了，实在少了点美感。”“一个可悲的事实：几乎所有旦角的手，莫不都粗大得有如半个蒲扇……能遮住半个天。”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-31750" y="188913"/>
            <a:ext cx="8996363" cy="64801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zh-CN" altLang="en-US" sz="4000" b="1">
                <a:solidFill>
                  <a:srgbClr val="2E50FC"/>
                </a:solidFill>
                <a:ea typeface="黑体" pitchFamily="49" charset="-122"/>
                <a:sym typeface="Arial" pitchFamily="34" charset="0"/>
              </a:rPr>
              <a:t>其他观众的表现：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2E50FC"/>
                </a:solidFill>
                <a:sym typeface="Arial" pitchFamily="34" charset="0"/>
              </a:rPr>
              <a:t>第</a:t>
            </a:r>
            <a:r>
              <a:rPr lang="en-US" altLang="zh-CN" b="1">
                <a:solidFill>
                  <a:srgbClr val="2E50FC"/>
                </a:solidFill>
                <a:sym typeface="Arial" pitchFamily="34" charset="0"/>
              </a:rPr>
              <a:t>4</a:t>
            </a:r>
            <a:r>
              <a:rPr lang="zh-CN" altLang="en-US" b="1">
                <a:solidFill>
                  <a:srgbClr val="2E50FC"/>
                </a:solidFill>
                <a:sym typeface="Arial" pitchFamily="34" charset="0"/>
              </a:rPr>
              <a:t>节赶戏途中“四乡八村看戏的人流”；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2E50FC"/>
                </a:solidFill>
                <a:sym typeface="Arial" pitchFamily="34" charset="0"/>
              </a:rPr>
              <a:t>第6节赶到时“锣鼓喧天，观者如墙”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2E50FC"/>
                </a:solidFill>
              </a:rPr>
              <a:t>第13节“台下的观众却并不理会什么兰花指。他们</a:t>
            </a:r>
            <a:r>
              <a:rPr lang="zh-CN" altLang="en-US" b="1">
                <a:solidFill>
                  <a:srgbClr val="2E50FC"/>
                </a:solidFill>
                <a:sym typeface="Arial" pitchFamily="34" charset="0"/>
              </a:rPr>
              <a:t>全部的审美情趣审美热忱都集中在戏情上热闹上，集中在花花绿绿的行头和唱文工武功上。尤其是那个身怀绝技的武丑……简直疯狂了台下的每一个人，笑破了清寂初寒的深秋之夜。”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2E50FC"/>
                </a:solidFill>
              </a:rPr>
              <a:t>第14节次日，“太阳还悬在西天沉着地燃烧，便已有前村后队的人，不绝地去赶戏了。”</a:t>
            </a:r>
          </a:p>
          <a:p>
            <a:pPr>
              <a:lnSpc>
                <a:spcPct val="90000"/>
              </a:lnSpc>
            </a:pPr>
            <a:r>
              <a:rPr lang="zh-CN" altLang="en-US" b="1">
                <a:solidFill>
                  <a:srgbClr val="2E50FC"/>
                </a:solidFill>
              </a:rPr>
              <a:t>第38节“但见风雨无阻戏场又是黑压压地坐满了人。一村演戏，众村皆至”；看戏时“他们那大仰脖、圆瞪眼，全副投入的样子”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361d01b0ef41bd5dfac39be51da81cb38db3d78"/>
          <p:cNvPicPr>
            <a:picLocks noChangeAspect="1" noChangeArrowheads="1"/>
          </p:cNvPicPr>
          <p:nvPr/>
        </p:nvPicPr>
        <p:blipFill>
          <a:blip r:embed="rId2" cstate="print"/>
          <a:srcRect l="4973" t="9256" r="5968" b="11571"/>
          <a:stretch>
            <a:fillRect/>
          </a:stretch>
        </p:blipFill>
        <p:spPr bwMode="auto">
          <a:xfrm>
            <a:off x="0" y="0"/>
            <a:ext cx="9144000" cy="50546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250825" y="5084763"/>
            <a:ext cx="8893175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zh-CN" altLang="en-US" sz="4000" b="1">
                <a:solidFill>
                  <a:srgbClr val="FB4527"/>
                </a:solidFill>
              </a:rPr>
              <a:t>      </a:t>
            </a:r>
            <a:r>
              <a:rPr lang="zh-CN" altLang="en-US" sz="3600" b="1">
                <a:solidFill>
                  <a:srgbClr val="2E50FC"/>
                </a:solidFill>
              </a:rPr>
              <a:t>“我”赶戏很积极，喜欢它的土俗之韵味；只看偏好的、有美感的东西，审美趣味较高。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8278812" cy="2087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4400" b="1">
                <a:solidFill>
                  <a:srgbClr val="FB4527"/>
                </a:solidFill>
              </a:rPr>
              <a:t>观众：对戏表演艺术要求不高，但热情高涨，风雨无阻；看得很投入。审美趣味淳朴。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417646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生动传神的场景</a:t>
            </a:r>
            <a:endParaRPr lang="en-US" altLang="zh-CN" sz="4000" dirty="0" smtClean="0"/>
          </a:p>
          <a:p>
            <a:r>
              <a:rPr lang="zh-CN" altLang="en-US" sz="4000" dirty="0" smtClean="0"/>
              <a:t>动人心弦的真情</a:t>
            </a:r>
            <a:endParaRPr lang="en-US" altLang="zh-CN" sz="4000" dirty="0" smtClean="0"/>
          </a:p>
          <a:p>
            <a:r>
              <a:rPr lang="zh-CN" altLang="en-US" sz="4000" dirty="0" smtClean="0"/>
              <a:t>发人深思的现状</a:t>
            </a:r>
            <a:endParaRPr lang="en-US" altLang="zh-CN" sz="4000" dirty="0" smtClean="0"/>
          </a:p>
          <a:p>
            <a:r>
              <a:rPr lang="zh-CN" altLang="en-US" sz="4000" dirty="0" smtClean="0"/>
              <a:t>让人称赞的智慧</a:t>
            </a:r>
            <a:endParaRPr lang="en-US" altLang="zh-CN" sz="4000" dirty="0" smtClean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1340768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 smtClean="0">
                <a:solidFill>
                  <a:srgbClr val="FF0000"/>
                </a:solidFill>
              </a:rPr>
              <a:t>爱</a:t>
            </a:r>
            <a:endParaRPr lang="zh-CN" altLang="en-US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06425" y="972820"/>
            <a:ext cx="8111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</a:rPr>
              <a:t>阅读体会：最让你难以忘怀的是什么？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606425" y="1974850"/>
            <a:ext cx="819594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《送考》</a:t>
            </a:r>
            <a:r>
              <a:rPr lang="en-US" altLang="zh-CN" sz="3600"/>
              <a:t>13---15</a:t>
            </a:r>
            <a:r>
              <a:rPr lang="zh-CN" altLang="en-US" sz="3600"/>
              <a:t>节   </a:t>
            </a:r>
            <a:r>
              <a:rPr lang="en-US" altLang="zh-CN" sz="3600"/>
              <a:t>11</a:t>
            </a:r>
            <a:r>
              <a:rPr lang="zh-CN" altLang="en-US" sz="3600"/>
              <a:t>节</a:t>
            </a:r>
          </a:p>
          <a:p>
            <a:r>
              <a:rPr lang="zh-CN" altLang="en-US" sz="3600"/>
              <a:t>《看社戏》</a:t>
            </a:r>
            <a:r>
              <a:rPr lang="en-US" altLang="zh-CN" sz="3600"/>
              <a:t>19-39</a:t>
            </a:r>
            <a:r>
              <a:rPr lang="zh-CN" altLang="en-US" sz="3600"/>
              <a:t>节  </a:t>
            </a:r>
          </a:p>
          <a:p>
            <a:r>
              <a:rPr lang="zh-CN" altLang="en-US" sz="3600"/>
              <a:t>《铃兰花》  </a:t>
            </a:r>
            <a:r>
              <a:rPr lang="en-US" altLang="zh-CN" sz="3600"/>
              <a:t>28-36</a:t>
            </a:r>
            <a:r>
              <a:rPr lang="zh-CN" altLang="en-US" sz="3600"/>
              <a:t>节  （</a:t>
            </a:r>
            <a:r>
              <a:rPr lang="en-US" altLang="zh-CN" sz="3600"/>
              <a:t>28</a:t>
            </a:r>
            <a:r>
              <a:rPr lang="zh-CN" altLang="en-US" sz="3600"/>
              <a:t>节景物）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819150" y="4228465"/>
            <a:ext cx="74695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为什么难以忘怀？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6155" y="444500"/>
            <a:ext cx="69411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阅读交流：为什么难以忘怀？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04165" y="1459230"/>
            <a:ext cx="8535670" cy="372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r>
              <a:rPr lang="zh-CN" altLang="zh-CN" sz="3200"/>
              <a:t>传神的动作、语言、神态描写   生动的细节</a:t>
            </a:r>
          </a:p>
          <a:p>
            <a:endParaRPr lang="zh-CN" altLang="zh-CN" sz="3200"/>
          </a:p>
          <a:p>
            <a:endParaRPr lang="zh-CN" altLang="zh-CN" sz="3200"/>
          </a:p>
          <a:p>
            <a:r>
              <a:rPr lang="zh-CN" altLang="en-US" sz="3200">
                <a:sym typeface="+mn-ea"/>
              </a:rPr>
              <a:t>经历相似，易有情感共鸣：深受考试</a:t>
            </a:r>
            <a:r>
              <a:rPr lang="en-US" altLang="zh-CN" sz="3200">
                <a:sym typeface="+mn-ea"/>
              </a:rPr>
              <a:t>“</a:t>
            </a:r>
            <a:r>
              <a:rPr lang="zh-CN" altLang="en-US" sz="3200">
                <a:sym typeface="+mn-ea"/>
              </a:rPr>
              <a:t>折磨 </a:t>
            </a:r>
            <a:r>
              <a:rPr lang="en-US" altLang="zh-CN" sz="3200">
                <a:sym typeface="+mn-ea"/>
              </a:rPr>
              <a:t>”</a:t>
            </a:r>
            <a:r>
              <a:rPr lang="zh-CN" altLang="en-US" sz="3200">
                <a:sym typeface="+mn-ea"/>
              </a:rPr>
              <a:t>      </a:t>
            </a:r>
            <a:endParaRPr lang="zh-CN" altLang="zh-CN" sz="3200"/>
          </a:p>
          <a:p>
            <a:endParaRPr lang="zh-CN" altLang="zh-CN"/>
          </a:p>
          <a:p>
            <a:endParaRPr lang="zh-CN" altLang="zh-CN"/>
          </a:p>
          <a:p>
            <a:endParaRPr lang="zh-CN" altLang="zh-CN"/>
          </a:p>
          <a:p>
            <a:endParaRPr lang="zh-CN" altLang="zh-C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6155" y="444500"/>
            <a:ext cx="4340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为什么难以忘怀？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3580" y="1570990"/>
            <a:ext cx="85356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zh-CN" altLang="zh-CN" sz="3200" dirty="0"/>
              <a:t>传神的细节描写  对比  环境烘托</a:t>
            </a:r>
          </a:p>
          <a:p>
            <a:endParaRPr lang="zh-CN" altLang="zh-CN" sz="3200" dirty="0"/>
          </a:p>
          <a:p>
            <a:endParaRPr lang="zh-CN" altLang="zh-CN" sz="3200" dirty="0"/>
          </a:p>
          <a:p>
            <a:r>
              <a:rPr lang="zh-CN" altLang="en-US" sz="3200" dirty="0" smtClean="0">
                <a:sym typeface="+mn-ea"/>
              </a:rPr>
              <a:t>令人感动的人情味：底</a:t>
            </a:r>
            <a:r>
              <a:rPr lang="zh-CN" altLang="en-US" sz="3200" dirty="0">
                <a:sym typeface="+mn-ea"/>
              </a:rPr>
              <a:t>层的人性光芒 </a:t>
            </a:r>
          </a:p>
          <a:p>
            <a:endParaRPr lang="zh-CN" altLang="en-US" sz="3200" dirty="0">
              <a:sym typeface="+mn-ea"/>
            </a:endParaRPr>
          </a:p>
          <a:p>
            <a:r>
              <a:rPr lang="zh-CN" altLang="en-US" sz="3200" dirty="0" smtClean="0">
                <a:sym typeface="+mn-ea"/>
              </a:rPr>
              <a:t>引人关注的文化话题：传</a:t>
            </a:r>
            <a:r>
              <a:rPr lang="zh-CN" altLang="en-US" sz="3200" dirty="0">
                <a:sym typeface="+mn-ea"/>
              </a:rPr>
              <a:t>统艺</a:t>
            </a:r>
            <a:r>
              <a:rPr lang="zh-CN" altLang="en-US" sz="3200" dirty="0" smtClean="0">
                <a:sym typeface="+mn-ea"/>
              </a:rPr>
              <a:t>术的</a:t>
            </a:r>
            <a:r>
              <a:rPr lang="zh-CN" altLang="en-US" sz="3200" dirty="0">
                <a:sym typeface="+mn-ea"/>
              </a:rPr>
              <a:t>现状及前</a:t>
            </a:r>
            <a:r>
              <a:rPr lang="zh-CN" altLang="en-US" sz="3200" dirty="0" smtClean="0">
                <a:sym typeface="+mn-ea"/>
              </a:rPr>
              <a:t>途 </a:t>
            </a:r>
            <a:endParaRPr lang="zh-CN" altLang="zh-CN" sz="3200" dirty="0"/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  <a:p>
            <a:endParaRPr lang="zh-CN" altLang="zh-CN" dirty="0"/>
          </a:p>
        </p:txBody>
      </p:sp>
      <p:pic>
        <p:nvPicPr>
          <p:cNvPr id="5" name="Picture 2" descr="d1ae294fd8f14b27afc3abba"/>
          <p:cNvPicPr>
            <a:picLocks noChangeAspect="1" noChangeArrowheads="1"/>
          </p:cNvPicPr>
          <p:nvPr/>
        </p:nvPicPr>
        <p:blipFill>
          <a:blip r:embed="rId2" cstate="print"/>
          <a:srcRect r="34152"/>
          <a:stretch>
            <a:fillRect/>
          </a:stretch>
        </p:blipFill>
        <p:spPr bwMode="auto">
          <a:xfrm>
            <a:off x="7020272" y="188640"/>
            <a:ext cx="1883459" cy="2870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6155" y="444500"/>
            <a:ext cx="43402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为什么难以忘怀？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11480" y="1334135"/>
            <a:ext cx="87325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  <a:p>
            <a:r>
              <a:rPr lang="zh-CN" altLang="zh-CN" sz="3200" dirty="0"/>
              <a:t>环境描写（渲染气氛，烘托人物心情）</a:t>
            </a:r>
          </a:p>
          <a:p>
            <a:r>
              <a:rPr lang="zh-CN" altLang="zh-CN" sz="3200" dirty="0"/>
              <a:t>（推动情节发展，深化作品主题）</a:t>
            </a:r>
          </a:p>
          <a:p>
            <a:r>
              <a:rPr lang="zh-CN" altLang="zh-CN" sz="3200" dirty="0"/>
              <a:t>对比  </a:t>
            </a:r>
          </a:p>
          <a:p>
            <a:r>
              <a:rPr lang="zh-CN" altLang="zh-CN" sz="3200" dirty="0"/>
              <a:t>双线结构：</a:t>
            </a:r>
            <a:r>
              <a:rPr lang="en-US" altLang="zh-CN" sz="3200" dirty="0"/>
              <a:t>“</a:t>
            </a:r>
            <a:r>
              <a:rPr lang="zh-CN" altLang="en-US" sz="3200" dirty="0"/>
              <a:t>露</a:t>
            </a:r>
            <a:r>
              <a:rPr lang="en-US" altLang="zh-CN" sz="3200" dirty="0"/>
              <a:t>”</a:t>
            </a:r>
            <a:r>
              <a:rPr lang="zh-CN" altLang="en-US" sz="3200" dirty="0"/>
              <a:t>与</a:t>
            </a:r>
            <a:r>
              <a:rPr lang="en-US" altLang="zh-CN" sz="3200" dirty="0"/>
              <a:t>“</a:t>
            </a:r>
            <a:r>
              <a:rPr lang="zh-CN" altLang="en-US" sz="3200" dirty="0"/>
              <a:t>藏</a:t>
            </a:r>
            <a:r>
              <a:rPr lang="en-US" altLang="zh-CN" sz="3200" dirty="0"/>
              <a:t>”</a:t>
            </a:r>
            <a:endParaRPr lang="zh-CN" altLang="zh-CN" sz="3200" dirty="0"/>
          </a:p>
          <a:p>
            <a:endParaRPr lang="zh-CN" altLang="zh-CN" sz="3200" dirty="0"/>
          </a:p>
          <a:p>
            <a:r>
              <a:rPr lang="zh-CN" altLang="en-US" sz="3200" dirty="0" smtClean="0">
                <a:sym typeface="+mn-ea"/>
              </a:rPr>
              <a:t>给</a:t>
            </a:r>
            <a:r>
              <a:rPr lang="zh-CN" altLang="en-US" sz="3200" dirty="0" smtClean="0">
                <a:sym typeface="+mn-ea"/>
              </a:rPr>
              <a:t>人启发性力量：爱</a:t>
            </a:r>
            <a:r>
              <a:rPr lang="zh-CN" altLang="en-US" sz="3200" dirty="0">
                <a:sym typeface="+mn-ea"/>
              </a:rPr>
              <a:t>与责任给人力量，让人成长</a:t>
            </a:r>
          </a:p>
          <a:p>
            <a:endParaRPr lang="zh-CN" altLang="en-US" sz="3200" dirty="0">
              <a:sym typeface="+mn-ea"/>
            </a:endParaRPr>
          </a:p>
          <a:p>
            <a:r>
              <a:rPr lang="zh-CN" altLang="en-US" sz="3200" dirty="0" smtClean="0">
                <a:sym typeface="+mn-ea"/>
              </a:rPr>
              <a:t>引人深思：对</a:t>
            </a:r>
            <a:r>
              <a:rPr lang="zh-CN" altLang="en-US" sz="3200" dirty="0">
                <a:sym typeface="+mn-ea"/>
              </a:rPr>
              <a:t>父母教育方式的感触：</a:t>
            </a:r>
          </a:p>
          <a:p>
            <a:r>
              <a:rPr lang="zh-CN" altLang="en-US" sz="3200" dirty="0" smtClean="0">
                <a:sym typeface="+mn-ea"/>
              </a:rPr>
              <a:t>                      教</a:t>
            </a:r>
            <a:r>
              <a:rPr lang="zh-CN" altLang="en-US" sz="3200" dirty="0">
                <a:sym typeface="+mn-ea"/>
              </a:rPr>
              <a:t>育困境与教育智慧          </a:t>
            </a:r>
            <a:endParaRPr lang="zh-CN" altLang="zh-CN" sz="3200" dirty="0"/>
          </a:p>
          <a:p>
            <a:endParaRPr lang="zh-CN" altLang="zh-CN" dirty="0"/>
          </a:p>
        </p:txBody>
      </p:sp>
      <p:pic>
        <p:nvPicPr>
          <p:cNvPr id="5" name="Picture 5" descr="u=3962480992,2941631793&amp;gp=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5941" y="188739"/>
            <a:ext cx="1740555" cy="1728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04165" y="375285"/>
            <a:ext cx="80397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阅读探讨：</a:t>
            </a:r>
          </a:p>
          <a:p>
            <a:r>
              <a:rPr lang="zh-CN" altLang="en-US" sz="4000" b="1">
                <a:solidFill>
                  <a:schemeClr val="tx1"/>
                </a:solidFill>
              </a:rPr>
              <a:t>             因思考而生缺憾 </a:t>
            </a:r>
          </a:p>
          <a:p>
            <a:r>
              <a:rPr lang="zh-CN" altLang="en-US" sz="4000" b="1">
                <a:solidFill>
                  <a:schemeClr val="tx1"/>
                </a:solidFill>
              </a:rPr>
              <a:t>             因缺憾而更难忘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70205" y="3310255"/>
            <a:ext cx="80905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/>
              <a:t>1.</a:t>
            </a:r>
            <a:r>
              <a:rPr lang="zh-CN" altLang="en-US" sz="3200" b="1"/>
              <a:t>《送考》第</a:t>
            </a:r>
            <a:r>
              <a:rPr lang="en-US" altLang="zh-CN" sz="3200" b="1"/>
              <a:t>2</a:t>
            </a:r>
            <a:r>
              <a:rPr lang="zh-CN" altLang="en-US" sz="3200" b="1"/>
              <a:t>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ChangeAspect="1"/>
          </p:cNvPicPr>
          <p:nvPr/>
        </p:nvPicPr>
        <p:blipFill>
          <a:blip r:embed="rId2" cstate="print">
            <a:lum bright="24000" contrast="-18000"/>
          </a:blip>
          <a:stretch>
            <a:fillRect/>
          </a:stretch>
        </p:blipFill>
        <p:spPr>
          <a:xfrm>
            <a:off x="66040" y="965835"/>
            <a:ext cx="8844280" cy="4661535"/>
          </a:xfrm>
          <a:prstGeom prst="rect">
            <a:avLst/>
          </a:prstGeom>
        </p:spPr>
      </p:pic>
      <p:cxnSp>
        <p:nvCxnSpPr>
          <p:cNvPr id="3" name="直接连接符 2"/>
          <p:cNvCxnSpPr/>
          <p:nvPr/>
        </p:nvCxnSpPr>
        <p:spPr>
          <a:xfrm flipV="1">
            <a:off x="6082030" y="3140710"/>
            <a:ext cx="2378710" cy="4445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350" y="263525"/>
            <a:ext cx="8687435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      </a:t>
            </a:r>
            <a:r>
              <a:rPr lang="zh-CN" altLang="en-US" sz="2400"/>
              <a:t>“九·一八”事变后，日本占领东三省。1934年1月，在日本关东军的导演下，又成立了伪“满洲国”，溥仪登基为皇帝。4月20日，宋庆龄、何香凝等1779人签名，发表了《中国人民对日作战的基本纲领》，呼吁中华民族把日本帝国主义驱逐出中国。而以蒋介石为首的国民政府发动内战，此时对红军进行多达五次的“围剿”，可谓内战不断，民不聊生。</a:t>
            </a:r>
          </a:p>
          <a:p>
            <a:r>
              <a:rPr lang="zh-CN" altLang="en-US" sz="2400"/>
              <a:t>    更严重的是，还发生了天灾。据史料记载，1934年，那是史上少有的干旱。8月15日，丰子恺写了篇《肉腿》：“但所有的水很浅，大桥的磐石已经露出二三尺；河埠石下面的桩木也露出一二尺，洗衣汲水的人，蹲在河埠最下面一块石头上也撩不着水，须得走下到河床的边上来浣汲。”1935年又补写了篇《&lt;云霓&gt;代序》：“这是去年夏天的事。两个月不下雨。太阳每天晒十五小时。寒暑表中的水银每天爬到百度之上。河底处处向天。池塘成为洼地。野草变作黄色而矗立在灰白色的干土中。大热的苦闷和大旱的恐慌充塞了人间……后来天终于下雨，但已无补于事，大荒年终于出现。”</a:t>
            </a:r>
          </a:p>
          <a:p>
            <a:endParaRPr lang="zh-CN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170" y="333375"/>
            <a:ext cx="8675370" cy="6123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sym typeface="+mn-ea"/>
              </a:rPr>
              <a:t>           </a:t>
            </a:r>
            <a:r>
              <a:rPr lang="zh-CN" altLang="en-US" sz="2800">
                <a:sym typeface="+mn-ea"/>
              </a:rPr>
              <a:t>1934年夏天，江南遭受了百年未遇的旱灾。客船在大运河里行走，两岸排满了“踏旱水车”，场面十分悲壮，但那班投考的孩子们对此不闻不见，只管埋头看《升学指导》、《初中入学试题汇观》等书。作者喊他们观看两岸情景，不要抱佛脚。他们向两岸看一看后，依旧回到书上，埋头在书中。（《送考》）丰子恺还有一幅具有象征意味的漫画《云霓》，两位踩水车的男子遥望挂在前面的几朵雨云,增添了抗旱的‎信心。        </a:t>
            </a:r>
          </a:p>
          <a:p>
            <a:r>
              <a:rPr lang="zh-CN" altLang="en-US" sz="2800">
                <a:sym typeface="+mn-ea"/>
              </a:rPr>
              <a:t>       </a:t>
            </a:r>
            <a:r>
              <a:rPr lang="zh-CN" altLang="en-US" sz="2800"/>
              <a:t>孩子们被考试制度摧残得已经失去了许多童年应有的欢笑和纯真，在他们幼小的心灵里，也深深地埋下了考得一个好学校，今后才会有好生活的观念。这肯定是大人们的熏陶，这不得不说是一种悲哀。作者对此虽有不满，但也只能无奈地付之一笑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1885</Words>
  <Application>Microsoft Office PowerPoint</Application>
  <PresentationFormat>全屏显示(4:3)</PresentationFormat>
  <Paragraphs>77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乡下人为什么有这么大的戏瘾？作者是怎么理解的？在文中找出来加以分析。</vt:lpstr>
      <vt:lpstr> “看社戏”，作者和周围观众表现得如何？在文中找出来。</vt:lpstr>
      <vt:lpstr>幻灯片 15</vt:lpstr>
      <vt:lpstr>幻灯片 16</vt:lpstr>
      <vt:lpstr>幻灯片 17</vt:lpstr>
      <vt:lpstr>幻灯片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15</cp:revision>
  <dcterms:created xsi:type="dcterms:W3CDTF">2018-12-24T01:15:00Z</dcterms:created>
  <dcterms:modified xsi:type="dcterms:W3CDTF">2018-12-25T00:16:55Z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2052-10.1.0.7697</vt:lpwstr>
  </property>
</Properties>
</file>