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20"/>
  </p:notesMasterIdLst>
  <p:sldIdLst>
    <p:sldId id="308" r:id="rId4"/>
    <p:sldId id="297" r:id="rId5"/>
    <p:sldId id="334" r:id="rId6"/>
    <p:sldId id="285" r:id="rId7"/>
    <p:sldId id="335" r:id="rId8"/>
    <p:sldId id="336" r:id="rId9"/>
    <p:sldId id="263" r:id="rId10"/>
    <p:sldId id="262" r:id="rId11"/>
    <p:sldId id="340" r:id="rId12"/>
    <p:sldId id="339" r:id="rId13"/>
    <p:sldId id="341" r:id="rId14"/>
    <p:sldId id="350" r:id="rId15"/>
    <p:sldId id="354" r:id="rId16"/>
    <p:sldId id="342" r:id="rId17"/>
    <p:sldId id="351" r:id="rId18"/>
    <p:sldId id="303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0033"/>
    <a:srgbClr val="660066"/>
    <a:srgbClr val="DDDDDD"/>
    <a:srgbClr val="008080"/>
    <a:srgbClr val="3333FF"/>
    <a:srgbClr val="E395A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/>
    <p:restoredTop sz="94682"/>
  </p:normalViewPr>
  <p:slideViewPr>
    <p:cSldViewPr showGuides="1">
      <p:cViewPr varScale="1">
        <p:scale>
          <a:sx n="57" d="100"/>
          <a:sy n="57" d="100"/>
        </p:scale>
        <p:origin x="-384" y="-90"/>
      </p:cViewPr>
      <p:guideLst>
        <p:guide orient="horz" pos="2158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6322" name="页眉占位符 563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56323" name="日期占位符 563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56324" name="幻灯片图像占位符 5632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6325" name="文本占位符 5632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6" name="页脚占位符 563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56327" name="灯片编号占位符 563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46786" name="标题 246785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lvl="0">
              <a:defRPr sz="50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46787" name="副标题 246786"/>
          <p:cNvSpPr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2800"/>
            </a:lvl1pPr>
            <a:lvl2pPr marL="344805" lvl="1" indent="0" algn="ctr">
              <a:buNone/>
              <a:defRPr sz="2800"/>
            </a:lvl2pPr>
            <a:lvl3pPr marL="671830" lvl="2" indent="0" algn="ctr">
              <a:buNone/>
              <a:defRPr sz="2800"/>
            </a:lvl3pPr>
            <a:lvl4pPr marL="1024255" lvl="3" indent="0" algn="ctr">
              <a:buNone/>
              <a:defRPr sz="2800"/>
            </a:lvl4pPr>
            <a:lvl5pPr marL="1341755" lvl="4" indent="0" algn="ctr">
              <a:buNone/>
              <a:defRPr sz="2800"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246788" name="日期占位符 246787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Garamond" panose="02020404030301010803" pitchFamily="18" charset="0"/>
              </a:defRPr>
            </a:lvl1pPr>
          </a:lstStyle>
          <a:p>
            <a:pPr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46789" name="页脚占位符 246788"/>
          <p:cNvSpPr>
            <a:spLocks noGrp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>
                <a:latin typeface="Garamond" panose="02020404030301010803" pitchFamily="18" charset="0"/>
              </a:defRPr>
            </a:lvl1pPr>
          </a:lstStyle>
          <a:p>
            <a:pPr>
              <a:buClrTx/>
            </a:pPr>
            <a:endParaRPr lang="zh-CN" altLang="en-US" dirty="0"/>
          </a:p>
        </p:txBody>
      </p:sp>
      <p:sp>
        <p:nvSpPr>
          <p:cNvPr id="246790" name="灯片编号占位符 246789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46791" name="任意多边形 246790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>
                <a:alpha val="10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6792" name="直接连接符 246791"/>
          <p:cNvSpPr/>
          <p:nvPr/>
        </p:nvSpPr>
        <p:spPr>
          <a:xfrm>
            <a:off x="1981200" y="3962400"/>
            <a:ext cx="6511925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30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307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5293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Tx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0898" name="标题 8089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0899" name="文本占位符 8089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0900" name="日期占位符 80899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 dirty="0"/>
          </a:p>
        </p:txBody>
      </p:sp>
      <p:sp>
        <p:nvSpPr>
          <p:cNvPr id="80901" name="页脚占位符 8090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endParaRPr lang="zh-CN" altLang="en-US" dirty="0"/>
          </a:p>
        </p:txBody>
      </p:sp>
      <p:sp>
        <p:nvSpPr>
          <p:cNvPr id="80902" name="灯片编号占位符 8090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45762" name="标题 24576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45763" name="文本占位符 24576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45764" name="日期占位符 245763"/>
          <p:cNvSpPr>
            <a:spLocks noGrp="1"/>
          </p:cNvSpPr>
          <p:nvPr>
            <p:ph type="dt" sz="half" idx="2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Garamond" panose="02020404030301010803" pitchFamily="18" charset="0"/>
              </a:defRPr>
            </a:lvl1pPr>
          </a:lstStyle>
          <a:p>
            <a:pPr lvl="0">
              <a:buClrTx/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45765" name="页脚占位符 24576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>
                <a:latin typeface="Garamond" panose="02020404030301010803" pitchFamily="18" charset="0"/>
              </a:defRPr>
            </a:lvl1pPr>
          </a:lstStyle>
          <a:p>
            <a:pPr lvl="0">
              <a:buClrTx/>
            </a:pPr>
            <a:endParaRPr lang="zh-CN" altLang="en-US" dirty="0"/>
          </a:p>
        </p:txBody>
      </p:sp>
      <p:sp>
        <p:nvSpPr>
          <p:cNvPr id="245766" name="灯片编号占位符 245765"/>
          <p:cNvSpPr>
            <a:spLocks noGrp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 lvl="0">
              <a:buClrTx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45767" name="任意多边形 245766"/>
          <p:cNvSpPr/>
          <p:nvPr/>
        </p:nvSpPr>
        <p:spPr>
          <a:xfrm>
            <a:off x="381000" y="228600"/>
            <a:ext cx="8229600" cy="609600"/>
          </a:xfrm>
          <a:custGeom>
            <a:avLst/>
            <a:gdLst/>
            <a:ahLst/>
            <a:cxnLst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>
                <a:alpha val="10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5768" name="直接连接符 245767"/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12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052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559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22" name="图片 81921" descr="选修一第四单元导言"/>
          <p:cNvPicPr>
            <a:picLocks noChangeAspect="1"/>
          </p:cNvPicPr>
          <p:nvPr/>
        </p:nvPicPr>
        <p:blipFill>
          <a:blip r:embed="rId1">
            <a:lum bright="17999"/>
          </a:blip>
          <a:srcRect l="26051" t="43553" r="24222" b="17204"/>
          <a:stretch>
            <a:fillRect/>
          </a:stretch>
        </p:blipFill>
        <p:spPr>
          <a:xfrm>
            <a:off x="600710" y="1087755"/>
            <a:ext cx="3694113" cy="4683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23" name="文本框 81922"/>
          <p:cNvSpPr txBox="1"/>
          <p:nvPr/>
        </p:nvSpPr>
        <p:spPr>
          <a:xfrm>
            <a:off x="4500563" y="1041400"/>
            <a:ext cx="38100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  <a:buClrTx/>
            </a:pP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第四单元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ClrTx/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王安石变法</a:t>
            </a:r>
            <a:endParaRPr lang="zh-CN" altLang="en-US" sz="4800" b="1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1924" name="文本框 81923"/>
          <p:cNvSpPr txBox="1"/>
          <p:nvPr/>
        </p:nvSpPr>
        <p:spPr>
          <a:xfrm>
            <a:off x="4500563" y="2852738"/>
            <a:ext cx="367188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81925" name="文本框 81924"/>
          <p:cNvSpPr txBox="1"/>
          <p:nvPr/>
        </p:nvSpPr>
        <p:spPr>
          <a:xfrm>
            <a:off x="4500880" y="3309620"/>
            <a:ext cx="4520565" cy="24612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课标要求：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了解王安石变法的历史背景。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归纳王安石变法的主要内容，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评价其历史作用。</a:t>
            </a:r>
            <a:endParaRPr lang="zh-CN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02" name="内容占位符 2"/>
          <p:cNvSpPr txBox="1"/>
          <p:nvPr/>
        </p:nvSpPr>
        <p:spPr>
          <a:xfrm>
            <a:off x="323850" y="1484313"/>
            <a:ext cx="8569325" cy="35290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p>
            <a:pPr>
              <a:buClrTx/>
              <a:buFont typeface="Wingdings 2" panose="05020102010507070707" pitchFamily="18" charset="2"/>
              <a:buNone/>
            </a:pP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公（王安石）尝与司马温公（司马光）廷辩理财。</a:t>
            </a:r>
            <a:endParaRPr lang="zh-CN" altLang="en-US" sz="3600" b="1">
              <a:solidFill>
                <a:srgbClr val="0D0D0D"/>
              </a:solidFill>
              <a:latin typeface="Arial" panose="020B0604020202020204" pitchFamily="34" charset="0"/>
              <a:ea typeface="新宋体" panose="02010609030101010101" pitchFamily="49" charset="-122"/>
            </a:endParaRPr>
          </a:p>
          <a:p>
            <a:pPr>
              <a:buClrTx/>
              <a:buFont typeface="Wingdings 2" panose="05020102010507070707" pitchFamily="18" charset="2"/>
              <a:buNone/>
            </a:pP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温公曰</a:t>
            </a:r>
            <a:r>
              <a:rPr lang="en-US" altLang="zh-CN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:“</a:t>
            </a: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善理财者不过头会箕敛耳。”</a:t>
            </a:r>
            <a:endParaRPr lang="zh-CN" altLang="en-US" sz="3600" b="1">
              <a:solidFill>
                <a:srgbClr val="0D0D0D"/>
              </a:solidFill>
              <a:latin typeface="Arial" panose="020B0604020202020204" pitchFamily="34" charset="0"/>
              <a:ea typeface="新宋体" panose="02010609030101010101" pitchFamily="49" charset="-122"/>
            </a:endParaRPr>
          </a:p>
          <a:p>
            <a:pPr>
              <a:buClrTx/>
              <a:buFont typeface="Wingdings 2" panose="05020102010507070707" pitchFamily="18" charset="2"/>
              <a:buNone/>
            </a:pP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公曰</a:t>
            </a:r>
            <a:r>
              <a:rPr lang="en-US" altLang="zh-CN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:“</a:t>
            </a: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不然。善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理财者不加赋而国用足。”</a:t>
            </a: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温公曰</a:t>
            </a:r>
            <a:r>
              <a:rPr lang="en-US" altLang="zh-CN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:“</a:t>
            </a: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天下安有此理</a:t>
            </a:r>
            <a:r>
              <a:rPr lang="en-US" altLang="zh-CN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?......</a:t>
            </a:r>
            <a:r>
              <a:rPr lang="zh-CN" altLang="en-US" sz="3600" b="1" dirty="0">
                <a:solidFill>
                  <a:srgbClr val="0D0D0D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彼设法夺民，其害甚于加赋。”</a:t>
            </a:r>
            <a:endParaRPr lang="zh-CN" altLang="en-US" sz="3600" b="1">
              <a:solidFill>
                <a:srgbClr val="0D0D0D"/>
              </a:solidFill>
              <a:latin typeface="Arial" panose="020B0604020202020204" pitchFamily="34" charset="0"/>
              <a:ea typeface="新宋体" panose="02010609030101010101" pitchFamily="49" charset="-122"/>
            </a:endParaRPr>
          </a:p>
        </p:txBody>
      </p:sp>
      <p:sp>
        <p:nvSpPr>
          <p:cNvPr id="3" name="Text Box 4"/>
          <p:cNvSpPr txBox="1"/>
          <p:nvPr/>
        </p:nvSpPr>
        <p:spPr>
          <a:xfrm>
            <a:off x="323850" y="5262880"/>
            <a:ext cx="882015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司马光担忧是否是杞人忧天？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>
              <a:buClrTx/>
            </a:pP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王安石变法是否真正做到了“不扰民而国用足”？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8820" y="2687955"/>
            <a:ext cx="7979410" cy="236855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材料二：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王安石定的标准是年息二分，即贷款一万，借期一年，利息二千。地方上的具体做法是，春季秋季发放两次贷款，结果，贷款一万，借期一年，利息四千。由于执行不一，有些地方利息之高，竟达到原先</a:t>
            </a:r>
            <a:r>
              <a:rPr kumimoji="0" lang="zh-CN" altLang="en-US" sz="2400" b="1" i="0" u="none" strike="noStrike" cap="none" spc="0" normalizeH="0" baseline="0" dirty="0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设定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的35倍！向官府贷款，先申请后审批，道道手续都要求人，交“好处费”。             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cs typeface="+mn-cs"/>
              </a:rPr>
              <a:t>—摘编自易中天：《帝国的惆怅》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063115" y="1965960"/>
            <a:ext cx="5291455" cy="52197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政府</a:t>
            </a: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  <a:sym typeface="宋体" panose="02010600030101010101" pitchFamily="2" charset="-122"/>
              </a:rPr>
              <a:t>强制借贷，官吏趁机贪污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59079" name="Text Box 3"/>
          <p:cNvSpPr txBox="1"/>
          <p:nvPr/>
        </p:nvSpPr>
        <p:spPr>
          <a:xfrm>
            <a:off x="718503" y="5822315"/>
            <a:ext cx="794448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ClrTx/>
            </a:pPr>
            <a:r>
              <a:rPr lang="en-US" altLang="zh-CN" sz="3200" b="1" dirty="0">
                <a:solidFill>
                  <a:srgbClr val="003399"/>
                </a:solidFill>
                <a:latin typeface="微软简行楷"/>
              </a:rPr>
              <a:t>   1</a:t>
            </a:r>
            <a:r>
              <a:rPr lang="zh-CN" altLang="en-US" sz="3200" b="1" dirty="0">
                <a:solidFill>
                  <a:srgbClr val="003399"/>
                </a:solidFill>
                <a:latin typeface="微软简行楷"/>
              </a:rPr>
              <a:t>、上述材料认为</a:t>
            </a:r>
            <a:r>
              <a:rPr lang="zh-CN" altLang="en-US" sz="3200" b="1" dirty="0">
                <a:solidFill>
                  <a:srgbClr val="FF0000"/>
                </a:solidFill>
                <a:latin typeface="微软简行楷"/>
              </a:rPr>
              <a:t>青苗法</a:t>
            </a:r>
            <a:r>
              <a:rPr lang="zh-CN" altLang="en-US" sz="3200" b="1" dirty="0">
                <a:solidFill>
                  <a:srgbClr val="003399"/>
                </a:solidFill>
                <a:latin typeface="微软简行楷"/>
              </a:rPr>
              <a:t>存在哪些问题？</a:t>
            </a:r>
            <a:endParaRPr lang="zh-CN" altLang="en-US" sz="3200" b="1" dirty="0">
              <a:solidFill>
                <a:srgbClr val="003399"/>
              </a:solidFill>
              <a:latin typeface="微软简行楷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63115" y="5170488"/>
            <a:ext cx="5927725" cy="52197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利息高，手续复杂，民众受剥削重 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2145" y="397510"/>
            <a:ext cx="804608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2400" b="1" kern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sym typeface="+mn-ea"/>
              </a:rPr>
              <a:t> 材料一： </a:t>
            </a:r>
            <a:r>
              <a:rPr lang="zh-CN" altLang="en-US" sz="2400" b="1" kern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……推行</a:t>
            </a:r>
            <a:r>
              <a:rPr lang="zh-CN" altLang="en-US" sz="24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青苗法</a:t>
            </a:r>
            <a:r>
              <a:rPr lang="zh-CN" altLang="en-US" sz="2400" b="1" kern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的提单官以多贷为有功，不问民之贫富，强行“抑配”，各级官吏则假新法之名而徇私舞弊，与民争利，搞得“纷纷扰扰，莫安其居。</a:t>
            </a:r>
            <a:endParaRPr lang="zh-CN" altLang="en-US" sz="2400" b="1" kern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  <a:sym typeface="+mn-ea"/>
            </a:endParaRPr>
          </a:p>
          <a:p>
            <a:pPr algn="r"/>
            <a:r>
              <a:rPr lang="zh-CN" altLang="en-US" sz="2400" b="1" kern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楷体_GB2312" pitchFamily="49" charset="-122"/>
                <a:ea typeface="楷体_GB2312" pitchFamily="49" charset="-122"/>
                <a:sym typeface="+mn-ea"/>
              </a:rPr>
              <a:t>—李存山《王安石变法的再评价》</a:t>
            </a:r>
            <a:endParaRPr lang="zh-CN" altLang="en-US" sz="2400" b="1" kern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楷体_GB2312" pitchFamily="49" charset="-122"/>
              <a:ea typeface="楷体_GB2312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259079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54990" y="702310"/>
            <a:ext cx="7453630" cy="52197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t">
            <a:spAutoFit/>
          </a:bodyPr>
          <a:p>
            <a:pPr lvl="0" algn="ctr"/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2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、免役法:政府征收免役钱雇人服役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1505" name="Text Box 2"/>
          <p:cNvSpPr txBox="1"/>
          <p:nvPr/>
        </p:nvSpPr>
        <p:spPr>
          <a:xfrm>
            <a:off x="280035" y="2448560"/>
            <a:ext cx="8154670" cy="52197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t">
            <a:spAutoFit/>
          </a:bodyPr>
          <a:p>
            <a:pPr lvl="0" algn="ctr"/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、均输法:政府采购物资实行就近采购等原则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66248" name="矩形 266247"/>
          <p:cNvSpPr/>
          <p:nvPr/>
        </p:nvSpPr>
        <p:spPr>
          <a:xfrm>
            <a:off x="375920" y="3169920"/>
            <a:ext cx="763270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/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最具争议：</a:t>
            </a:r>
            <a:r>
              <a:rPr lang="en-US" altLang="zh-CN" sz="24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利用国家行政权力强制进行收购、运销，以此手段来积累国家财富，违背了客观经济规律</a:t>
            </a:r>
            <a:r>
              <a:rPr lang="zh-CN" altLang="en-US" sz="2400" b="1" dirty="0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zh-CN" altLang="en-US" sz="2400" b="1" dirty="0"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4800" y="1585595"/>
            <a:ext cx="83604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rtlCol="0" anchor="t">
            <a:spAutoFit/>
          </a:bodyPr>
          <a:p>
            <a:pPr lvl="0" algn="l"/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最具争议: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规定农民既要交免役钱又要服役，农民负担过重</a:t>
            </a:r>
            <a:r>
              <a:rPr lang="en-US" altLang="zh-CN" sz="24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。</a:t>
            </a:r>
            <a:endParaRPr lang="en-US" altLang="zh-CN" sz="24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8" grpId="0" bldLvl="0" animBg="1"/>
      <p:bldP spid="21505" grpId="0" bldLvl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2"/>
          <p:cNvSpPr txBox="1"/>
          <p:nvPr/>
        </p:nvSpPr>
        <p:spPr>
          <a:xfrm>
            <a:off x="304800" y="1885315"/>
            <a:ext cx="8154670" cy="953135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t">
            <a:spAutoFit/>
          </a:bodyPr>
          <a:p>
            <a:pPr lvl="0" algn="ctr"/>
            <a:r>
              <a:rPr lang="en-US" altLang="zh-CN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、保马法:规定农民可自愿申请养马，养马户可减免部分赋税，马病死则要赔偿。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41020" y="3245485"/>
            <a:ext cx="76327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algn="l"/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最具争议：</a:t>
            </a:r>
            <a:r>
              <a:rPr lang="zh-CN" altLang="en-US" sz="2400" b="1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养马户把马养死要赔偿，增加了百姓负担。</a:t>
            </a:r>
            <a:endParaRPr lang="zh-CN" altLang="en-US" sz="2400" b="1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61122" name="Text Box 15"/>
          <p:cNvSpPr txBox="1"/>
          <p:nvPr/>
        </p:nvSpPr>
        <p:spPr>
          <a:xfrm>
            <a:off x="466725" y="337820"/>
            <a:ext cx="8210550" cy="95313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>
              <a:buClr>
                <a:srgbClr val="477AB1"/>
              </a:buClr>
              <a:buSzPct val="50000"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材料三：</a:t>
            </a:r>
            <a:r>
              <a:rPr lang="zh-CN" altLang="en-US" sz="20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</a:rPr>
              <a:t>  </a:t>
            </a:r>
            <a:r>
              <a:rPr lang="zh-CN" altLang="en-US" sz="28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吕惠卿是王安石着力培养提拔的人</a:t>
            </a:r>
            <a:r>
              <a:rPr lang="en-US" altLang="zh-CN" sz="28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……</a:t>
            </a:r>
            <a:r>
              <a:rPr lang="zh-CN" altLang="en-US" sz="28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后来，为了能够大权独揽，居然诬陷王安石参与谋反。</a:t>
            </a:r>
            <a:endParaRPr lang="en-US" altLang="zh-CN" sz="2800" b="1" dirty="0">
              <a:solidFill>
                <a:srgbClr val="080808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7060565" y="1409065"/>
            <a:ext cx="1627188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宋体" panose="02010600030101010101" pitchFamily="2" charset="-122"/>
              </a:rPr>
              <a:t>用人不当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7060248" y="4419918"/>
            <a:ext cx="1628775" cy="5238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宋体" panose="02010600030101010101" pitchFamily="2" charset="-122"/>
              </a:rPr>
              <a:t>急于求成</a:t>
            </a:r>
            <a:endParaRPr kumimoji="0" lang="en-US" altLang="zh-CN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7700" y="1409065"/>
            <a:ext cx="626808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材料四：</a:t>
            </a: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熙宁二年二月王安石拜参知政事。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七月行均输法。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九月行青苗法。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十一月行农田水利法。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三年十二月行保甲法。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四年二月改革科举。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十月行募役法。行太学三舍法。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五年三月行市易法。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五月行保马法。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八月行方田均税法。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六年六月置军器监。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八月行免行法。</a:t>
            </a:r>
            <a:endParaRPr lang="zh-CN" altLang="en-US" sz="2400" b="1">
              <a:solidFill>
                <a:srgbClr val="0D0D0D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0D0D0D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        七年九月行将兵法。</a:t>
            </a:r>
            <a:endParaRPr lang="zh-CN" altLang="en-US" sz="2400" b="1">
              <a:solidFill>
                <a:srgbClr val="0D0D0D"/>
              </a:solidFill>
              <a:latin typeface="Cambria" panose="02040503050406030204" pitchFamily="18" charset="0"/>
              <a:ea typeface="华文楷体" panose="02010600040101010101" pitchFamily="2" charset="-122"/>
            </a:endParaRPr>
          </a:p>
          <a:p>
            <a:pPr algn="l">
              <a:buClrTx/>
              <a:buFont typeface="Wingdings 2" panose="05020102010507070707" pitchFamily="18" charset="2"/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                                            </a:t>
            </a:r>
            <a:r>
              <a:rPr lang="en-US" altLang="zh-CN" sz="24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——</a:t>
            </a:r>
            <a:r>
              <a:rPr lang="zh-CN" altLang="en-US" sz="24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邓广铭</a:t>
            </a:r>
            <a:r>
              <a:rPr lang="en-US" altLang="zh-CN" sz="24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《</a:t>
            </a:r>
            <a:r>
              <a:rPr lang="zh-CN" altLang="en-US" sz="2400" b="1" dirty="0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王安石</a:t>
            </a:r>
            <a:r>
              <a:rPr lang="en-US" altLang="zh-CN" sz="2400" b="1">
                <a:solidFill>
                  <a:srgbClr val="0D0D0D"/>
                </a:solidFill>
                <a:latin typeface="Cambria" panose="02040503050406030204" pitchFamily="18" charset="0"/>
                <a:ea typeface="华文楷体" panose="02010600040101010101" pitchFamily="2" charset="-122"/>
                <a:sym typeface="+mn-ea"/>
              </a:rPr>
              <a:t>》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 bwMode="auto">
          <a:xfrm>
            <a:off x="6624320" y="2818765"/>
            <a:ext cx="2327910" cy="5219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2800" b="1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sym typeface="+mn-ea"/>
              </a:rPr>
              <a:t>五年行十三法</a:t>
            </a:r>
            <a:endParaRPr lang="zh-CN" altLang="en-US" sz="2800" b="1" kern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 bldLvl="0" animBg="1"/>
      <p:bldP spid="4" grpId="0" animBg="1"/>
      <p:bldP spid="2" grpId="0"/>
      <p:bldP spid="3" grpId="0" bldLvl="0" animBg="1"/>
      <p:bldP spid="5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9860" name="文本框 249859">
            <a:hlinkClick r:id="" action="ppaction://noaction"/>
          </p:cNvPr>
          <p:cNvSpPr txBox="1"/>
          <p:nvPr/>
        </p:nvSpPr>
        <p:spPr>
          <a:xfrm>
            <a:off x="381000" y="1637030"/>
            <a:ext cx="3276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en-US" b="1" noProof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①</a:t>
            </a:r>
            <a:r>
              <a:rPr lang="zh-CN" altLang="en-US" sz="2400" b="1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变法取得一定成效</a:t>
            </a:r>
            <a:endParaRPr lang="zh-CN" altLang="en-US" sz="2400" b="1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4580" name="文本框 249860"/>
          <p:cNvSpPr txBox="1"/>
          <p:nvPr/>
        </p:nvSpPr>
        <p:spPr>
          <a:xfrm>
            <a:off x="457200" y="800100"/>
            <a:ext cx="2735263" cy="528638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隶书" panose="02010509060101010101" pitchFamily="49" charset="-122"/>
              </a:rPr>
              <a:t>1.</a:t>
            </a:r>
            <a:r>
              <a:rPr lang="zh-CN" altLang="en-US" sz="2800" b="1" dirty="0">
                <a:latin typeface="Arial" panose="020B0604020202020204" pitchFamily="34" charset="0"/>
                <a:ea typeface="隶书" panose="02010509060101010101" pitchFamily="49" charset="-122"/>
              </a:rPr>
              <a:t>变法的结果：</a:t>
            </a:r>
            <a:endParaRPr lang="zh-CN" altLang="en-US" sz="2800" b="1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49862" name="文本框 249861"/>
          <p:cNvSpPr txBox="1"/>
          <p:nvPr/>
        </p:nvSpPr>
        <p:spPr>
          <a:xfrm>
            <a:off x="3352800" y="1637030"/>
            <a:ext cx="49641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②</a:t>
            </a:r>
            <a:r>
              <a:rPr lang="zh-CN" altLang="en-US" sz="2400" b="1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神宗去世后</a:t>
            </a:r>
            <a:r>
              <a:rPr lang="en-US" altLang="zh-CN" sz="2400" b="1" noProof="1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  <a:cs typeface="+mn-cs"/>
              </a:rPr>
              <a:t>,</a:t>
            </a:r>
            <a:r>
              <a:rPr lang="zh-CN" altLang="en-US" sz="2400" b="1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新法被废及变质</a:t>
            </a:r>
            <a:endParaRPr lang="zh-CN" altLang="en-US" sz="2400" b="1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49863" name="文本框 249862">
            <a:hlinkClick r:id="" action="ppaction://noaction"/>
          </p:cNvPr>
          <p:cNvSpPr txBox="1"/>
          <p:nvPr/>
        </p:nvSpPr>
        <p:spPr>
          <a:xfrm>
            <a:off x="609600" y="2402840"/>
            <a:ext cx="3276600" cy="528638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 sz="2800" b="1" noProof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2.</a:t>
            </a:r>
            <a:r>
              <a:rPr lang="zh-CN" altLang="en-US" sz="2800" b="1" noProof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失败原因</a:t>
            </a:r>
            <a:r>
              <a:rPr lang="en-US" altLang="zh-CN" sz="2800" b="1" noProof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(</a:t>
            </a:r>
            <a:r>
              <a:rPr lang="zh-CN" altLang="en-US" sz="2800" b="1" noProof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局限</a:t>
            </a:r>
            <a:r>
              <a:rPr lang="en-US" altLang="zh-CN" sz="2800" b="1" noProof="1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  <a:cs typeface="+mn-cs"/>
              </a:rPr>
              <a:t>):</a:t>
            </a:r>
            <a:endParaRPr lang="en-US" altLang="zh-CN" sz="2800" b="1" noProof="1">
              <a:solidFill>
                <a:srgbClr val="000000"/>
              </a:solidFill>
              <a:effectLst>
                <a:outerShdw blurRad="38100" dist="38100" dir="2700000">
                  <a:srgbClr val="FFFFFF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49864" name="文本框 249863"/>
          <p:cNvSpPr txBox="1"/>
          <p:nvPr/>
        </p:nvSpPr>
        <p:spPr>
          <a:xfrm>
            <a:off x="381000" y="3088640"/>
            <a:ext cx="83058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b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①</a:t>
            </a:r>
            <a:r>
              <a:rPr lang="zh-CN" altLang="en-US" sz="2800" b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触犯大地主、大官僚利益，遭到激烈反对</a:t>
            </a:r>
            <a:r>
              <a:rPr lang="en-US" altLang="zh-CN" sz="2800" b="1" dirty="0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阻力大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)</a:t>
            </a:r>
            <a:endParaRPr lang="en-US" altLang="zh-CN" sz="2800" b="1">
              <a:solidFill>
                <a:srgbClr val="FF0000"/>
              </a:solidFill>
              <a:effectLst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49866" name="文本框 249865"/>
          <p:cNvSpPr txBox="1"/>
          <p:nvPr/>
        </p:nvSpPr>
        <p:spPr>
          <a:xfrm>
            <a:off x="457200" y="3698240"/>
            <a:ext cx="8686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en-US" sz="2800" b="1" noProof="1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②</a:t>
            </a:r>
            <a:r>
              <a:rPr lang="zh-CN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执行过程中</a:t>
            </a:r>
            <a:r>
              <a:rPr lang="zh-CN" altLang="en-US" sz="2800" b="1" noProof="1" dirty="0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用人不当</a:t>
            </a:r>
            <a:r>
              <a:rPr lang="zh-CN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，</a:t>
            </a:r>
            <a:r>
              <a:rPr lang="zh-CN" altLang="en-US" sz="2800" b="1" noProof="1" dirty="0">
                <a:solidFill>
                  <a:srgbClr val="00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出现一些危害百姓的现象。</a:t>
            </a:r>
            <a:endParaRPr lang="zh-CN" altLang="en-US" sz="2800" b="1" noProof="1" dirty="0">
              <a:effectLst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49867" name="文本框 249866">
            <a:hlinkClick r:id="" action="ppaction://noaction"/>
          </p:cNvPr>
          <p:cNvSpPr txBox="1"/>
          <p:nvPr/>
        </p:nvSpPr>
        <p:spPr>
          <a:xfrm>
            <a:off x="457200" y="5065395"/>
            <a:ext cx="830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zh-CN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④</a:t>
            </a:r>
            <a:r>
              <a:rPr lang="zh-CN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变法</a:t>
            </a:r>
            <a:r>
              <a:rPr lang="zh-CN" altLang="en-US" sz="2800" b="1" noProof="1" dirty="0">
                <a:solidFill>
                  <a:srgbClr val="00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后期</a:t>
            </a:r>
            <a:r>
              <a:rPr lang="zh-CN" altLang="en-US" sz="2800" b="1" noProof="1" dirty="0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宋神宗的动摇和去世</a:t>
            </a:r>
            <a:r>
              <a:rPr lang="en-US" altLang="zh-CN" sz="2800" b="1" noProof="1">
                <a:solidFill>
                  <a:srgbClr val="00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,</a:t>
            </a:r>
            <a:r>
              <a:rPr lang="zh-CN" altLang="en-US" sz="2800" b="1" noProof="1" dirty="0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保守派</a:t>
            </a:r>
            <a:r>
              <a:rPr lang="zh-CN" altLang="en-US" sz="2800" b="1" noProof="1" dirty="0">
                <a:solidFill>
                  <a:srgbClr val="00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重新</a:t>
            </a:r>
            <a:r>
              <a:rPr lang="zh-CN" altLang="en-US" sz="2800" b="1" noProof="1" dirty="0">
                <a:solidFill>
                  <a:srgbClr val="FF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得势</a:t>
            </a:r>
            <a:r>
              <a:rPr lang="en-US" altLang="zh-CN" sz="2800" b="1" noProof="1">
                <a:solidFill>
                  <a:srgbClr val="000000"/>
                </a:solidFill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.</a:t>
            </a:r>
            <a:endParaRPr lang="en-US" altLang="zh-CN" sz="2800" b="1" noProof="1">
              <a:solidFill>
                <a:srgbClr val="000000"/>
              </a:solidFill>
              <a:effectLst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49868" name="文本框 249867"/>
          <p:cNvSpPr txBox="1"/>
          <p:nvPr/>
        </p:nvSpPr>
        <p:spPr>
          <a:xfrm>
            <a:off x="457200" y="4360545"/>
            <a:ext cx="8686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en-US" sz="2800" b="1" noProof="1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③</a:t>
            </a:r>
            <a:r>
              <a:rPr lang="zh-TW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推行新法操之</a:t>
            </a:r>
            <a:r>
              <a:rPr lang="zh-CN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过</a:t>
            </a:r>
            <a:r>
              <a:rPr lang="zh-TW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急</a:t>
            </a:r>
            <a:r>
              <a:rPr lang="zh-CN" altLang="en-US" sz="2800" b="1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。</a:t>
            </a:r>
            <a:r>
              <a:rPr lang="zh-CN" altLang="en-US" sz="2800" noProof="1" dirty="0">
                <a:effectLst/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endParaRPr lang="zh-CN" altLang="en-US" sz="2800" noProof="1" dirty="0">
              <a:effectLst/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6520" y="-35560"/>
            <a:ext cx="430339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二、王安石变法评价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9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9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4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3" grpId="0" bldLvl="0" animBg="1"/>
      <p:bldP spid="249864" grpId="0"/>
      <p:bldP spid="249866" grpId="0"/>
      <p:bldP spid="249867" grpId="0"/>
      <p:bldP spid="249868" grpId="0"/>
      <p:bldP spid="249860" grpId="0"/>
      <p:bldP spid="24986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文本框 64513"/>
          <p:cNvSpPr txBox="1"/>
          <p:nvPr/>
        </p:nvSpPr>
        <p:spPr>
          <a:xfrm>
            <a:off x="395288" y="620713"/>
            <a:ext cx="76327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王安石变法的结果给我们的启示：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4515" name="文本框 64514"/>
          <p:cNvSpPr txBox="1"/>
          <p:nvPr/>
        </p:nvSpPr>
        <p:spPr>
          <a:xfrm>
            <a:off x="180340" y="1572260"/>
            <a:ext cx="867854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、改革必然会遭到旧势力的阻挠，不可能一帆风顺，要充分考虑到改革的复杂性和艰巨性。</a:t>
            </a:r>
            <a:endParaRPr lang="zh-CN" altLang="en-US" sz="36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buClrTx/>
            </a:pP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、改革的措施要针对实际情况，推行改革过程中要用人得当。</a:t>
            </a:r>
            <a:endParaRPr lang="zh-CN" altLang="en-US" sz="36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buClrTx/>
            </a:pPr>
            <a:r>
              <a:rPr lang="en-US" altLang="zh-CN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</a:rPr>
              <a:t>、改革要有远见卓识和坚定的政治魄力。</a:t>
            </a:r>
            <a:r>
              <a:rPr lang="zh-CN" altLang="en-US" sz="3600" b="1" dirty="0">
                <a:solidFill>
                  <a:srgbClr val="FFFF00"/>
                </a:solidFill>
                <a:latin typeface="Arial" panose="020B0604020202020204" pitchFamily="34" charset="0"/>
              </a:rPr>
              <a:t>。</a:t>
            </a:r>
            <a:endParaRPr lang="zh-CN" altLang="en-US" sz="36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8370" name="图片 58369" descr="选修一第四单元第1课47"/>
          <p:cNvPicPr>
            <a:picLocks noChangeAspect="1"/>
          </p:cNvPicPr>
          <p:nvPr/>
        </p:nvPicPr>
        <p:blipFill>
          <a:blip r:embed="rId1"/>
          <a:srcRect t="50000" b="21808"/>
          <a:stretch>
            <a:fillRect/>
          </a:stretch>
        </p:blipFill>
        <p:spPr>
          <a:xfrm>
            <a:off x="0" y="533400"/>
            <a:ext cx="9144000" cy="3275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8371" name="文本框 58370"/>
          <p:cNvSpPr txBox="1"/>
          <p:nvPr/>
        </p:nvSpPr>
        <p:spPr>
          <a:xfrm>
            <a:off x="5775325" y="609600"/>
            <a:ext cx="33686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楷体_GB2312" pitchFamily="49" charset="-122"/>
              </a:rPr>
              <a:t>杯酒释兵权</a:t>
            </a:r>
            <a:endParaRPr lang="zh-CN" altLang="en-US" sz="40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8372" name="矩形 58371"/>
          <p:cNvSpPr/>
          <p:nvPr/>
        </p:nvSpPr>
        <p:spPr>
          <a:xfrm>
            <a:off x="304800" y="3886200"/>
            <a:ext cx="8458200" cy="2528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zh-CN" sz="3200" b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    </a:t>
            </a:r>
            <a:r>
              <a:rPr lang="zh-CN" altLang="en-US" sz="3200" b="1" dirty="0">
                <a:solidFill>
                  <a:srgbClr val="000099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楷体_GB2312" pitchFamily="49" charset="-122"/>
              </a:rPr>
              <a:t>宋代建国后，不但不抑制兼并，而且纵容功臣、大将们兼并土地。土地买卖与典卖相当普遍，土地集中的趋势加速，使“富者有弥望之田，贫者无立锥之地。有力者无田可种，有田者无力可耕”。</a:t>
            </a:r>
            <a:endParaRPr lang="zh-CN" altLang="en-US" sz="3200" b="1" dirty="0">
              <a:solidFill>
                <a:srgbClr val="000099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47185" y="5956935"/>
            <a:ext cx="293751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阶级矛盾尖锐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9620" name="标题 239619"/>
          <p:cNvSpPr txBox="1"/>
          <p:nvPr>
            <p:ph type="title"/>
          </p:nvPr>
        </p:nvSpPr>
        <p:spPr/>
        <p:txBody>
          <a:bodyPr vert="horz" wrap="square" lIns="91440" tIns="45720" rIns="91440" bIns="45720" anchor="t"/>
          <a:p>
            <a:pPr>
              <a:buClrTx/>
              <a:buNone/>
            </a:pPr>
            <a:r>
              <a:rPr lang="zh-CN" altLang="en-US" sz="3800" b="1" dirty="0">
                <a:solidFill>
                  <a:srgbClr val="FF0000"/>
                </a:solidFill>
              </a:rPr>
              <a:t>一、王安石变法的历史背景</a:t>
            </a:r>
            <a:br>
              <a:rPr lang="zh-CN" altLang="en-US" sz="3800" b="1" dirty="0"/>
            </a:br>
            <a:r>
              <a:rPr lang="zh-CN" altLang="en-US" sz="3800" dirty="0"/>
              <a:t>             </a:t>
            </a:r>
            <a:endParaRPr lang="zh-CN" altLang="en-US" sz="3800" dirty="0"/>
          </a:p>
        </p:txBody>
      </p:sp>
      <p:sp>
        <p:nvSpPr>
          <p:cNvPr id="239619" name="文本占位符 239618"/>
          <p:cNvSpPr>
            <a:spLocks noGrp="1"/>
          </p:cNvSpPr>
          <p:nvPr>
            <p:ph type="body" sz="half" idx="1"/>
          </p:nvPr>
        </p:nvSpPr>
        <p:spPr>
          <a:xfrm>
            <a:off x="468630" y="981075"/>
            <a:ext cx="8084820" cy="739775"/>
          </a:xfrm>
        </p:spPr>
        <p:txBody>
          <a:bodyPr/>
          <a:p>
            <a:r>
              <a:rPr lang="en-US" altLang="zh-CN" sz="3600" b="1" dirty="0"/>
              <a:t>1</a:t>
            </a:r>
            <a:r>
              <a:rPr lang="zh-CN" altLang="en-US" sz="3600" b="1" dirty="0"/>
              <a:t>、社会矛盾（阶级矛盾）日益激化</a:t>
            </a:r>
            <a:endParaRPr lang="zh-CN" altLang="en-US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842" name="图片 35841" descr="chensh4">
            <a:hlinkClick r:id="" action="ppaction://noaction"/>
      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228600"/>
            <a:ext cx="8153400" cy="5803900"/>
          </a:xfrm>
          <a:prstGeom prst="rect">
            <a:avLst/>
          </a:pr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5843" name="矩形 35842"/>
          <p:cNvSpPr/>
          <p:nvPr/>
        </p:nvSpPr>
        <p:spPr>
          <a:xfrm>
            <a:off x="827088" y="6021388"/>
            <a:ext cx="7772400" cy="64135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buClrTx/>
            </a:pPr>
            <a:r>
              <a:rPr lang="en-US" altLang="zh-CN" sz="3600" b="1" dirty="0">
                <a:latin typeface="新宋体" panose="02010609030101010101" pitchFamily="49" charset="-122"/>
                <a:ea typeface="新宋体" panose="02010609030101010101" pitchFamily="49" charset="-122"/>
              </a:rPr>
              <a:t> </a:t>
            </a:r>
            <a:r>
              <a:rPr lang="zh-CN" altLang="en-US" sz="3600" b="1" dirty="0">
                <a:latin typeface="新宋体" panose="02010609030101010101" pitchFamily="49" charset="-122"/>
                <a:ea typeface="新宋体" panose="02010609030101010101" pitchFamily="49" charset="-122"/>
              </a:rPr>
              <a:t>王小波、李顺起义（</a:t>
            </a:r>
            <a:r>
              <a:rPr lang="en-US" altLang="zh-CN" sz="3600" b="1">
                <a:latin typeface="宋体" panose="02010600030101010101" pitchFamily="2" charset="-122"/>
              </a:rPr>
              <a:t>993</a:t>
            </a:r>
            <a:r>
              <a:rPr lang="zh-CN" altLang="en-US" sz="3600" b="1">
                <a:latin typeface="宋体" panose="02010600030101010101" pitchFamily="2" charset="-122"/>
              </a:rPr>
              <a:t>年</a:t>
            </a:r>
            <a:r>
              <a:rPr lang="en-US" altLang="zh-CN" sz="3600" b="1">
                <a:latin typeface="新宋体" panose="02010609030101010101" pitchFamily="49" charset="-122"/>
              </a:rPr>
              <a:t>—</a:t>
            </a:r>
            <a:r>
              <a:rPr lang="en-US" altLang="zh-CN" sz="3600" b="1" dirty="0">
                <a:latin typeface="宋体" panose="02010600030101010101" pitchFamily="2" charset="-122"/>
              </a:rPr>
              <a:t>996</a:t>
            </a:r>
            <a:r>
              <a:rPr lang="zh-CN" altLang="en-US" sz="3600" b="1" dirty="0">
                <a:latin typeface="宋体" panose="02010600030101010101" pitchFamily="2" charset="-122"/>
              </a:rPr>
              <a:t>年）</a:t>
            </a:r>
            <a:endParaRPr lang="zh-CN" altLang="en-US" sz="3600" b="1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5348" name="文本框 185347"/>
          <p:cNvSpPr txBox="1"/>
          <p:nvPr/>
        </p:nvSpPr>
        <p:spPr>
          <a:xfrm>
            <a:off x="4243705" y="1076325"/>
            <a:ext cx="469201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rgbClr val="FFFFCC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 </a:t>
            </a:r>
            <a:r>
              <a:rPr lang="zh-CN" altLang="en-US" sz="3200" b="1" dirty="0">
                <a:latin typeface="宋体" panose="02010600030101010101" pitchFamily="2" charset="-122"/>
              </a:rPr>
              <a:t>北宋初宋太祖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为了加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强中央集权，</a:t>
            </a:r>
            <a:r>
              <a:rPr lang="zh-CN" altLang="en-US" sz="3200" b="1" dirty="0">
                <a:latin typeface="宋体" panose="02010600030101010101" pitchFamily="2" charset="-122"/>
              </a:rPr>
              <a:t>采取了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“收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精兵、削实权、制钱谷 ”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</a:rPr>
              <a:t>等一系列措施，改变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</a:rPr>
              <a:t>了唐末五代以来藩镇割据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</a:rPr>
              <a:t>的分裂局面。但北宋中期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</a:rPr>
              <a:t>后，这些措施的负面影响</a:t>
            </a:r>
            <a:endParaRPr lang="zh-CN" altLang="en-US" sz="3200" b="1" dirty="0"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</a:rPr>
              <a:t>逐渐显露出来，形成了</a:t>
            </a: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积贫、极弱</a:t>
            </a:r>
            <a:r>
              <a:rPr lang="zh-CN" altLang="en-US" sz="3200" b="1" dirty="0">
                <a:latin typeface="宋体" panose="02010600030101010101" pitchFamily="2" charset="-122"/>
              </a:rPr>
              <a:t>的局面。</a:t>
            </a:r>
            <a:r>
              <a:rPr lang="zh-CN" altLang="en-US" sz="3200" dirty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     </a:t>
            </a:r>
            <a:endParaRPr lang="zh-CN" altLang="en-US" sz="3200" dirty="0">
              <a:solidFill>
                <a:schemeClr val="bg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185349" name="组合 185348"/>
          <p:cNvGrpSpPr/>
          <p:nvPr/>
        </p:nvGrpSpPr>
        <p:grpSpPr>
          <a:xfrm rot="0">
            <a:off x="327025" y="569595"/>
            <a:ext cx="3916680" cy="5653405"/>
            <a:chOff x="396" y="402"/>
            <a:chExt cx="2444" cy="3561"/>
          </a:xfrm>
        </p:grpSpPr>
        <p:pic>
          <p:nvPicPr>
            <p:cNvPr id="185350" name="图片 185349" descr="宋太祖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96" y="402"/>
              <a:ext cx="2444" cy="316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85351" name="文本框 185350"/>
            <p:cNvSpPr txBox="1"/>
            <p:nvPr/>
          </p:nvSpPr>
          <p:spPr>
            <a:xfrm>
              <a:off x="892" y="3636"/>
              <a:ext cx="145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宋太祖赵匡胤</a:t>
              </a:r>
              <a:endPara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30" name="任意多边形 107529"/>
          <p:cNvSpPr/>
          <p:nvPr/>
        </p:nvSpPr>
        <p:spPr>
          <a:xfrm>
            <a:off x="3048000" y="2514600"/>
            <a:ext cx="433388" cy="215900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31" name="任意多边形 107530"/>
          <p:cNvSpPr/>
          <p:nvPr/>
        </p:nvSpPr>
        <p:spPr>
          <a:xfrm>
            <a:off x="3048000" y="3505200"/>
            <a:ext cx="433388" cy="215900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32" name="任意多边形 107531"/>
          <p:cNvSpPr/>
          <p:nvPr/>
        </p:nvSpPr>
        <p:spPr>
          <a:xfrm>
            <a:off x="3048000" y="4648200"/>
            <a:ext cx="433388" cy="215900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35" name="直接连接符 107534"/>
          <p:cNvSpPr/>
          <p:nvPr/>
        </p:nvSpPr>
        <p:spPr>
          <a:xfrm>
            <a:off x="3581400" y="3886200"/>
            <a:ext cx="935038" cy="0"/>
          </a:xfrm>
          <a:prstGeom prst="line">
            <a:avLst/>
          </a:prstGeom>
          <a:ln w="25400" cap="flat" cmpd="sng">
            <a:solidFill>
              <a:srgbClr val="0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7537" name="右大括号 107536"/>
          <p:cNvSpPr/>
          <p:nvPr/>
        </p:nvSpPr>
        <p:spPr>
          <a:xfrm>
            <a:off x="4876800" y="3362325"/>
            <a:ext cx="389255" cy="2653030"/>
          </a:xfrm>
          <a:prstGeom prst="rightBrace">
            <a:avLst>
              <a:gd name="adj1" fmla="val 0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7539" name="文本框 107538"/>
          <p:cNvSpPr txBox="1"/>
          <p:nvPr/>
        </p:nvSpPr>
        <p:spPr>
          <a:xfrm>
            <a:off x="1614170" y="3136265"/>
            <a:ext cx="186753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增设官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僚机构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40" name="文本框 107539"/>
          <p:cNvSpPr txBox="1"/>
          <p:nvPr/>
        </p:nvSpPr>
        <p:spPr>
          <a:xfrm>
            <a:off x="1367155" y="4500880"/>
            <a:ext cx="16557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扩充军队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41" name="文本框 107540"/>
          <p:cNvSpPr txBox="1"/>
          <p:nvPr/>
        </p:nvSpPr>
        <p:spPr>
          <a:xfrm>
            <a:off x="1295400" y="5343525"/>
            <a:ext cx="1655763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养兵养官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战争赔款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43" name="文本框 107542"/>
          <p:cNvSpPr txBox="1"/>
          <p:nvPr/>
        </p:nvSpPr>
        <p:spPr>
          <a:xfrm>
            <a:off x="3581400" y="3438525"/>
            <a:ext cx="9350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冗官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44" name="文本框 107543"/>
          <p:cNvSpPr txBox="1"/>
          <p:nvPr/>
        </p:nvSpPr>
        <p:spPr>
          <a:xfrm>
            <a:off x="3581400" y="4429125"/>
            <a:ext cx="9350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冗兵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45" name="文本框 107544"/>
          <p:cNvSpPr txBox="1"/>
          <p:nvPr/>
        </p:nvSpPr>
        <p:spPr>
          <a:xfrm>
            <a:off x="3581400" y="5648325"/>
            <a:ext cx="9350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冗费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49" name="文本框 107548"/>
          <p:cNvSpPr txBox="1"/>
          <p:nvPr/>
        </p:nvSpPr>
        <p:spPr>
          <a:xfrm>
            <a:off x="5462905" y="4353560"/>
            <a:ext cx="12896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ClrTx/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积贫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50" name="文本框 107549"/>
          <p:cNvSpPr txBox="1"/>
          <p:nvPr/>
        </p:nvSpPr>
        <p:spPr>
          <a:xfrm>
            <a:off x="6388100" y="4418013"/>
            <a:ext cx="104298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隶书" panose="02010509060101010101" pitchFamily="49" charset="-122"/>
              </a:rPr>
              <a:t>局面</a:t>
            </a:r>
            <a:endParaRPr lang="zh-CN" altLang="en-US" sz="2800" b="1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107553" name="文本框 107552"/>
          <p:cNvSpPr txBox="1"/>
          <p:nvPr/>
        </p:nvSpPr>
        <p:spPr>
          <a:xfrm>
            <a:off x="0" y="104775"/>
            <a:ext cx="91440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一、王安石变法的历史背景</a:t>
            </a:r>
            <a:endParaRPr lang="zh-CN" altLang="en-US" sz="36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buClrTx/>
            </a:pPr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      </a:t>
            </a:r>
            <a:endParaRPr lang="zh-CN" altLang="en-US" sz="36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07555" name="直接连接符 107554"/>
          <p:cNvSpPr/>
          <p:nvPr/>
        </p:nvSpPr>
        <p:spPr>
          <a:xfrm>
            <a:off x="3581400" y="5105400"/>
            <a:ext cx="935038" cy="0"/>
          </a:xfrm>
          <a:prstGeom prst="line">
            <a:avLst/>
          </a:prstGeom>
          <a:ln w="25400" cap="flat" cmpd="sng">
            <a:solidFill>
              <a:srgbClr val="00008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" name="任意多边形 2"/>
          <p:cNvSpPr/>
          <p:nvPr/>
        </p:nvSpPr>
        <p:spPr>
          <a:xfrm>
            <a:off x="3090545" y="5801043"/>
            <a:ext cx="490538" cy="214312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295400" y="2338070"/>
            <a:ext cx="16557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分散军权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81083" y="2035175"/>
            <a:ext cx="2376487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军队战斗力弱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  <a:p>
            <a:pPr>
              <a:buClrTx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战辽西夏多败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388100" y="2284730"/>
            <a:ext cx="12896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buClrTx/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积弱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61225" y="235235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隶书" panose="02010509060101010101" pitchFamily="49" charset="-122"/>
              </a:rPr>
              <a:t>局面</a:t>
            </a:r>
            <a:endParaRPr lang="zh-CN" altLang="en-US" sz="2800" b="1" dirty="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>
            <a:off x="5890895" y="2504440"/>
            <a:ext cx="433388" cy="215900"/>
          </a:xfrm>
          <a:custGeom>
            <a:avLst/>
            <a:gdLst>
              <a:gd name="txL" fmla="*/ 3375 w 21600"/>
              <a:gd name="txT" fmla="*/ 5400 h 21600"/>
              <a:gd name="txR" fmla="*/ 18900 w 21600"/>
              <a:gd name="txB" fmla="*/ 16200 h 21600"/>
            </a:gdLst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rect l="txL" t="txT" r="txR" b="txB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39619" name="文本占位符 239618"/>
          <p:cNvSpPr>
            <a:spLocks noGrp="1"/>
          </p:cNvSpPr>
          <p:nvPr/>
        </p:nvSpPr>
        <p:spPr>
          <a:xfrm>
            <a:off x="432435" y="754380"/>
            <a:ext cx="7233285" cy="739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lvl="1" indent="-32512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lvl="2" indent="-35052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lvl="3" indent="-31559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480" lvl="4" indent="-3397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dirty="0"/>
              <a:t>1</a:t>
            </a:r>
            <a:r>
              <a:rPr lang="zh-CN" altLang="en-US" sz="3600" b="1" dirty="0"/>
              <a:t>、社会矛盾日益激化</a:t>
            </a:r>
            <a:endParaRPr lang="zh-CN" altLang="en-US" sz="2600" b="1" dirty="0"/>
          </a:p>
        </p:txBody>
      </p:sp>
      <p:sp>
        <p:nvSpPr>
          <p:cNvPr id="10" name="文本占位符 239618"/>
          <p:cNvSpPr>
            <a:spLocks noGrp="1"/>
          </p:cNvSpPr>
          <p:nvPr/>
        </p:nvSpPr>
        <p:spPr>
          <a:xfrm>
            <a:off x="432435" y="1295400"/>
            <a:ext cx="7233285" cy="7397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lvl="1" indent="-32512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lvl="2" indent="-35052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lvl="3" indent="-31559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480" lvl="4" indent="-3397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600" b="1" dirty="0"/>
              <a:t>2</a:t>
            </a:r>
            <a:r>
              <a:rPr lang="zh-CN" altLang="en-US" sz="3600" b="1" dirty="0"/>
              <a:t>、积贫积弱局面的形成</a:t>
            </a:r>
            <a:endParaRPr lang="zh-CN" altLang="en-US" sz="2600" b="1" dirty="0"/>
          </a:p>
        </p:txBody>
      </p:sp>
      <p:grpSp>
        <p:nvGrpSpPr>
          <p:cNvPr id="32772" name="组合 32771"/>
          <p:cNvGrpSpPr/>
          <p:nvPr/>
        </p:nvGrpSpPr>
        <p:grpSpPr>
          <a:xfrm>
            <a:off x="432118" y="670878"/>
            <a:ext cx="8382000" cy="6096000"/>
            <a:chOff x="240" y="480"/>
            <a:chExt cx="5280" cy="3840"/>
          </a:xfrm>
        </p:grpSpPr>
        <p:grpSp>
          <p:nvGrpSpPr>
            <p:cNvPr id="32773" name="组合 32772"/>
            <p:cNvGrpSpPr/>
            <p:nvPr/>
          </p:nvGrpSpPr>
          <p:grpSpPr>
            <a:xfrm>
              <a:off x="240" y="480"/>
              <a:ext cx="5280" cy="3504"/>
              <a:chOff x="336" y="672"/>
              <a:chExt cx="4608" cy="3360"/>
            </a:xfrm>
          </p:grpSpPr>
          <p:sp>
            <p:nvSpPr>
              <p:cNvPr id="32774" name="矩形 32773"/>
              <p:cNvSpPr/>
              <p:nvPr/>
            </p:nvSpPr>
            <p:spPr>
              <a:xfrm>
                <a:off x="336" y="672"/>
                <a:ext cx="4608" cy="3360"/>
              </a:xfrm>
              <a:prstGeom prst="rect">
                <a:avLst/>
              </a:prstGeom>
              <a:solidFill>
                <a:srgbClr val="A7FC96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algn="ctr"/>
                <a:endParaRPr sz="3200" dirty="0">
                  <a:solidFill>
                    <a:schemeClr val="bg1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endParaRPr>
              </a:p>
            </p:txBody>
          </p:sp>
          <p:pic>
            <p:nvPicPr>
              <p:cNvPr id="32775" name="图片 32774" descr="宋代文臣"/>
              <p:cNvPicPr>
                <a:picLocks noChangeAspect="1"/>
              </p:cNvPicPr>
              <p:nvPr/>
            </p:nvPicPr>
            <p:blipFill>
              <a:blip r:embed="rId1">
                <a:lum bright="-4001" contrast="20000"/>
              </a:blip>
              <a:stretch>
                <a:fillRect/>
              </a:stretch>
            </p:blipFill>
            <p:spPr>
              <a:xfrm>
                <a:off x="624" y="2208"/>
                <a:ext cx="812" cy="129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2776" name="图片 32775" descr="宋代文臣"/>
              <p:cNvPicPr>
                <a:picLocks noChangeAspect="1"/>
              </p:cNvPicPr>
              <p:nvPr/>
            </p:nvPicPr>
            <p:blipFill>
              <a:blip r:embed="rId1">
                <a:lum bright="-4001" contrast="20000"/>
              </a:blip>
              <a:stretch>
                <a:fillRect/>
              </a:stretch>
            </p:blipFill>
            <p:spPr>
              <a:xfrm>
                <a:off x="1728" y="1728"/>
                <a:ext cx="1113" cy="177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2777" name="图片 32776" descr="宋代文臣"/>
              <p:cNvPicPr>
                <a:picLocks noChangeAspect="1"/>
              </p:cNvPicPr>
              <p:nvPr/>
            </p:nvPicPr>
            <p:blipFill>
              <a:blip r:embed="rId1">
                <a:lum bright="-4001" contrast="20000"/>
              </a:blip>
              <a:stretch>
                <a:fillRect/>
              </a:stretch>
            </p:blipFill>
            <p:spPr>
              <a:xfrm>
                <a:off x="3168" y="1056"/>
                <a:ext cx="1533" cy="244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32778" name="文本框 32777"/>
              <p:cNvSpPr txBox="1"/>
              <p:nvPr/>
            </p:nvSpPr>
            <p:spPr>
              <a:xfrm>
                <a:off x="672" y="3545"/>
                <a:ext cx="3620" cy="3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zh-CN" altLang="en-US" sz="2800" dirty="0">
                    <a:solidFill>
                      <a:srgbClr val="FF00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宋真宗             宋仁宗                       宋英宗</a:t>
                </a:r>
                <a:endParaRPr lang="zh-CN" altLang="en-US" sz="2800" dirty="0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endParaRPr>
              </a:p>
            </p:txBody>
          </p:sp>
          <p:sp>
            <p:nvSpPr>
              <p:cNvPr id="32779" name="文本框 32778"/>
              <p:cNvSpPr txBox="1"/>
              <p:nvPr/>
            </p:nvSpPr>
            <p:spPr>
              <a:xfrm>
                <a:off x="816" y="1824"/>
                <a:ext cx="394" cy="3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800" b="1" dirty="0">
                    <a:solidFill>
                      <a:schemeClr val="tx2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1</a:t>
                </a:r>
                <a:r>
                  <a:rPr lang="zh-CN" altLang="en-US" sz="2800" dirty="0">
                    <a:solidFill>
                      <a:schemeClr val="tx2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万</a:t>
                </a:r>
                <a:endParaRPr lang="zh-CN" altLang="en-US" sz="2800" dirty="0">
                  <a:solidFill>
                    <a:schemeClr val="tx2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endParaRPr>
              </a:p>
            </p:txBody>
          </p:sp>
          <p:sp>
            <p:nvSpPr>
              <p:cNvPr id="32780" name="文本框 32779"/>
              <p:cNvSpPr txBox="1"/>
              <p:nvPr/>
            </p:nvSpPr>
            <p:spPr>
              <a:xfrm>
                <a:off x="1968" y="1392"/>
                <a:ext cx="590" cy="31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800" b="1" dirty="0">
                    <a:solidFill>
                      <a:schemeClr val="tx2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1. 7</a:t>
                </a:r>
                <a:r>
                  <a:rPr lang="zh-CN" altLang="en-US" sz="2800" dirty="0">
                    <a:solidFill>
                      <a:schemeClr val="tx2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万</a:t>
                </a:r>
                <a:endParaRPr lang="zh-CN" altLang="en-US" sz="2800" dirty="0">
                  <a:solidFill>
                    <a:schemeClr val="tx2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endParaRPr>
              </a:p>
            </p:txBody>
          </p:sp>
          <p:sp>
            <p:nvSpPr>
              <p:cNvPr id="32781" name="文本框 32780"/>
              <p:cNvSpPr txBox="1"/>
              <p:nvPr/>
            </p:nvSpPr>
            <p:spPr>
              <a:xfrm>
                <a:off x="3648" y="720"/>
                <a:ext cx="590" cy="31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r>
                  <a:rPr lang="en-US" altLang="zh-CN" sz="2800" b="1" dirty="0">
                    <a:solidFill>
                      <a:schemeClr val="tx2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2. 4</a:t>
                </a:r>
                <a:r>
                  <a:rPr lang="zh-CN" altLang="en-US" sz="2800" dirty="0">
                    <a:solidFill>
                      <a:schemeClr val="tx2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Times New Roman" panose="02020603050405020304" pitchFamily="18" charset="0"/>
                    <a:ea typeface="华文新魏" panose="02010800040101010101" pitchFamily="2" charset="-122"/>
                  </a:rPr>
                  <a:t>万</a:t>
                </a:r>
                <a:endParaRPr lang="zh-CN" altLang="en-US" sz="2800" dirty="0">
                  <a:solidFill>
                    <a:schemeClr val="tx2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endParaRPr>
              </a:p>
            </p:txBody>
          </p:sp>
        </p:grpSp>
        <p:sp>
          <p:nvSpPr>
            <p:cNvPr id="32782" name="文本框 32781"/>
            <p:cNvSpPr txBox="1"/>
            <p:nvPr/>
          </p:nvSpPr>
          <p:spPr>
            <a:xfrm>
              <a:off x="1776" y="3993"/>
              <a:ext cx="258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北宋官员人数增长示意图</a:t>
              </a:r>
              <a:endPara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</p:grpSp>
      <p:grpSp>
        <p:nvGrpSpPr>
          <p:cNvPr id="33796" name="组合 33795"/>
          <p:cNvGrpSpPr/>
          <p:nvPr/>
        </p:nvGrpSpPr>
        <p:grpSpPr>
          <a:xfrm>
            <a:off x="432435" y="647383"/>
            <a:ext cx="8382000" cy="6096000"/>
            <a:chOff x="240" y="480"/>
            <a:chExt cx="5280" cy="3840"/>
          </a:xfrm>
        </p:grpSpPr>
        <p:sp>
          <p:nvSpPr>
            <p:cNvPr id="33797" name="矩形 33796"/>
            <p:cNvSpPr/>
            <p:nvPr/>
          </p:nvSpPr>
          <p:spPr>
            <a:xfrm>
              <a:off x="240" y="480"/>
              <a:ext cx="5280" cy="3504"/>
            </a:xfrm>
            <a:prstGeom prst="rect">
              <a:avLst/>
            </a:prstGeom>
            <a:solidFill>
              <a:srgbClr val="93FF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200" dirty="0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3798" name="文本框 33797"/>
            <p:cNvSpPr txBox="1"/>
            <p:nvPr/>
          </p:nvSpPr>
          <p:spPr>
            <a:xfrm>
              <a:off x="625" y="3476"/>
              <a:ext cx="4260" cy="327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dirty="0">
                  <a:solidFill>
                    <a:srgbClr val="FF0000"/>
                  </a:solidFill>
                  <a:effectLst>
                    <a:outerShdw blurRad="38100" dist="38100" dir="2700000">
                      <a:srgbClr val="00000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宋真宗                  宋仁宗                    宋英宗</a:t>
              </a:r>
              <a:endParaRPr lang="zh-CN" altLang="en-US" sz="2800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3799" name="文本框 33798"/>
            <p:cNvSpPr txBox="1"/>
            <p:nvPr/>
          </p:nvSpPr>
          <p:spPr>
            <a:xfrm>
              <a:off x="790" y="1682"/>
              <a:ext cx="564" cy="327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 dirty="0">
                  <a:solidFill>
                    <a:schemeClr val="tx2"/>
                  </a:solidFill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91</a:t>
              </a:r>
              <a:r>
                <a:rPr lang="zh-CN" altLang="en-US" sz="2800" dirty="0">
                  <a:solidFill>
                    <a:schemeClr val="tx2"/>
                  </a:solidFill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万</a:t>
              </a:r>
              <a:endParaRPr lang="zh-CN" altLang="en-US" sz="2800" dirty="0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3800" name="文本框 33799"/>
            <p:cNvSpPr txBox="1"/>
            <p:nvPr/>
          </p:nvSpPr>
          <p:spPr>
            <a:xfrm>
              <a:off x="2338" y="535"/>
              <a:ext cx="676" cy="327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 dirty="0">
                  <a:solidFill>
                    <a:schemeClr val="tx2"/>
                  </a:solidFill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126</a:t>
              </a:r>
              <a:r>
                <a:rPr lang="zh-CN" altLang="en-US" sz="2800" dirty="0">
                  <a:solidFill>
                    <a:schemeClr val="tx2"/>
                  </a:solidFill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万</a:t>
              </a:r>
              <a:endParaRPr lang="zh-CN" altLang="en-US" sz="2800" dirty="0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pic>
          <p:nvPicPr>
            <p:cNvPr id="33801" name="图片 33800" descr="宋代武士"/>
            <p:cNvPicPr>
              <a:picLocks noChangeAspect="1"/>
            </p:cNvPicPr>
            <p:nvPr/>
          </p:nvPicPr>
          <p:blipFill>
            <a:blip r:embed="rId2">
              <a:lum bright="-20001" contrast="30000"/>
            </a:blip>
            <a:stretch>
              <a:fillRect/>
            </a:stretch>
          </p:blipFill>
          <p:spPr>
            <a:xfrm>
              <a:off x="576" y="2090"/>
              <a:ext cx="918" cy="1326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</p:pic>
        <p:pic>
          <p:nvPicPr>
            <p:cNvPr id="33802" name="图片 33801" descr="宋代武士"/>
            <p:cNvPicPr>
              <a:picLocks noChangeAspect="1"/>
            </p:cNvPicPr>
            <p:nvPr/>
          </p:nvPicPr>
          <p:blipFill>
            <a:blip r:embed="rId2">
              <a:lum bright="-20001" contrast="30000"/>
            </a:blip>
            <a:stretch>
              <a:fillRect/>
            </a:stretch>
          </p:blipFill>
          <p:spPr>
            <a:xfrm>
              <a:off x="1776" y="864"/>
              <a:ext cx="1771" cy="2557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</p:pic>
        <p:sp>
          <p:nvSpPr>
            <p:cNvPr id="33803" name="文本框 33802"/>
            <p:cNvSpPr txBox="1"/>
            <p:nvPr/>
          </p:nvSpPr>
          <p:spPr>
            <a:xfrm>
              <a:off x="1728" y="3993"/>
              <a:ext cx="2580" cy="327"/>
            </a:xfrm>
            <a:prstGeom prst="rect">
              <a:avLst/>
            </a:prstGeom>
            <a:gradFill>
              <a:gsLst>
                <a:gs pos="0">
                  <a:srgbClr val="FBFB11"/>
                </a:gs>
                <a:gs pos="100000">
                  <a:srgbClr val="838309"/>
                </a:gs>
              </a:gsLst>
              <a:lin ang="5400000" scaled="0"/>
            </a:gradFill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zh-CN" altLang="en-US" sz="28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北宋士兵人数增长示意图</a:t>
              </a:r>
              <a:endPara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3804" name="文本框 33803"/>
            <p:cNvSpPr txBox="1"/>
            <p:nvPr/>
          </p:nvSpPr>
          <p:spPr>
            <a:xfrm>
              <a:off x="4143" y="1231"/>
              <a:ext cx="676" cy="327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 b="1" dirty="0">
                  <a:solidFill>
                    <a:schemeClr val="tx2"/>
                  </a:solidFill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116</a:t>
              </a:r>
              <a:r>
                <a:rPr lang="zh-CN" altLang="en-US" sz="2800" dirty="0">
                  <a:solidFill>
                    <a:schemeClr val="tx2"/>
                  </a:solidFill>
                  <a:effectLst>
                    <a:outerShdw blurRad="38100" dist="38100" dir="2700000">
                      <a:srgbClr val="FFFFFF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万</a:t>
              </a:r>
              <a:endParaRPr lang="zh-CN" altLang="en-US" sz="2800" dirty="0">
                <a:solidFill>
                  <a:schemeClr val="tx2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pic>
          <p:nvPicPr>
            <p:cNvPr id="33805" name="图片 33804" descr="宋代武士"/>
            <p:cNvPicPr>
              <a:picLocks noChangeAspect="1"/>
            </p:cNvPicPr>
            <p:nvPr/>
          </p:nvPicPr>
          <p:blipFill>
            <a:blip r:embed="rId2">
              <a:lum bright="-20001" contrast="30000"/>
            </a:blip>
            <a:stretch>
              <a:fillRect/>
            </a:stretch>
          </p:blipFill>
          <p:spPr>
            <a:xfrm>
              <a:off x="3857" y="1569"/>
              <a:ext cx="1279" cy="1847"/>
            </a:xfrm>
            <a:prstGeom prst="rect">
              <a:avLst/>
            </a:prstGeom>
            <a:solidFill>
              <a:srgbClr val="93FFFF"/>
            </a:solidFill>
            <a:ln w="9525">
              <a:noFill/>
            </a:ln>
          </p:spPr>
        </p:pic>
      </p:grpSp>
      <p:grpSp>
        <p:nvGrpSpPr>
          <p:cNvPr id="34820" name="组合 34819"/>
          <p:cNvGrpSpPr/>
          <p:nvPr/>
        </p:nvGrpSpPr>
        <p:grpSpPr>
          <a:xfrm>
            <a:off x="513080" y="723900"/>
            <a:ext cx="8652510" cy="5966460"/>
            <a:chOff x="240" y="476"/>
            <a:chExt cx="5280" cy="3849"/>
          </a:xfrm>
        </p:grpSpPr>
        <p:sp>
          <p:nvSpPr>
            <p:cNvPr id="34821" name="矩形 34820"/>
            <p:cNvSpPr/>
            <p:nvPr/>
          </p:nvSpPr>
          <p:spPr>
            <a:xfrm>
              <a:off x="240" y="476"/>
              <a:ext cx="5280" cy="3504"/>
            </a:xfrm>
            <a:prstGeom prst="rect">
              <a:avLst/>
            </a:pr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sz="3200" dirty="0">
                <a:solidFill>
                  <a:srgbClr val="FFCC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4822" name="文本框 34821"/>
            <p:cNvSpPr txBox="1"/>
            <p:nvPr/>
          </p:nvSpPr>
          <p:spPr>
            <a:xfrm>
              <a:off x="625" y="3472"/>
              <a:ext cx="4148" cy="3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800" dirty="0">
                  <a:solidFill>
                    <a:srgbClr val="FF00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宋真宗             宋仁宗                       宋英宗</a:t>
              </a:r>
              <a:endParaRPr lang="zh-CN" altLang="en-US" sz="2800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4823" name="文本框 34822"/>
            <p:cNvSpPr txBox="1"/>
            <p:nvPr/>
          </p:nvSpPr>
          <p:spPr>
            <a:xfrm>
              <a:off x="384" y="1663"/>
              <a:ext cx="116" cy="34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endParaRPr sz="28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4824" name="文本框 34823"/>
            <p:cNvSpPr txBox="1"/>
            <p:nvPr/>
          </p:nvSpPr>
          <p:spPr>
            <a:xfrm>
              <a:off x="1964" y="1196"/>
              <a:ext cx="116" cy="3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endParaRPr sz="2800" b="1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4825" name="文本框 34824"/>
            <p:cNvSpPr txBox="1"/>
            <p:nvPr/>
          </p:nvSpPr>
          <p:spPr>
            <a:xfrm>
              <a:off x="3648" y="510"/>
              <a:ext cx="116" cy="3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endParaRPr sz="2800" dirty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34826" name="文本框 34825"/>
            <p:cNvSpPr txBox="1"/>
            <p:nvPr/>
          </p:nvSpPr>
          <p:spPr>
            <a:xfrm>
              <a:off x="1728" y="3988"/>
              <a:ext cx="2580" cy="337"/>
            </a:xfrm>
            <a:prstGeom prst="rect">
              <a:avLst/>
            </a:prstGeom>
            <a:gradFill>
              <a:gsLst>
                <a:gs pos="0">
                  <a:srgbClr val="FBFB11"/>
                </a:gs>
                <a:gs pos="100000">
                  <a:srgbClr val="838309"/>
                </a:gs>
              </a:gsLst>
              <a:lin ang="5400000" scaled="0"/>
            </a:gradFill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28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Times New Roman" panose="02020603050405020304" pitchFamily="18" charset="0"/>
                  <a:ea typeface="华文新魏" panose="02010800040101010101" pitchFamily="2" charset="-122"/>
                </a:rPr>
                <a:t>北宋财政支出增长示意图</a:t>
              </a:r>
              <a:endPara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pic>
          <p:nvPicPr>
            <p:cNvPr id="34827" name="图片 34826" descr="交子"/>
            <p:cNvPicPr>
              <a:picLocks noChangeAspect="1"/>
            </p:cNvPicPr>
            <p:nvPr/>
          </p:nvPicPr>
          <p:blipFill>
            <a:blip r:embed="rId3">
              <a:lum contrast="40000"/>
            </a:blip>
            <a:stretch>
              <a:fillRect/>
            </a:stretch>
          </p:blipFill>
          <p:spPr>
            <a:xfrm>
              <a:off x="632" y="2060"/>
              <a:ext cx="760" cy="1344"/>
            </a:xfrm>
            <a:prstGeom prst="rect">
              <a:avLst/>
            </a:prstGeom>
            <a:solidFill>
              <a:srgbClr val="BBFFFF"/>
            </a:solidFill>
            <a:ln w="9525">
              <a:noFill/>
            </a:ln>
          </p:spPr>
        </p:pic>
        <p:pic>
          <p:nvPicPr>
            <p:cNvPr id="34828" name="图片 34827" descr="交子"/>
            <p:cNvPicPr>
              <a:picLocks noChangeAspect="1"/>
            </p:cNvPicPr>
            <p:nvPr/>
          </p:nvPicPr>
          <p:blipFill>
            <a:blip r:embed="rId3">
              <a:lum contrast="40000"/>
            </a:blip>
            <a:stretch>
              <a:fillRect/>
            </a:stretch>
          </p:blipFill>
          <p:spPr>
            <a:xfrm>
              <a:off x="1920" y="1580"/>
              <a:ext cx="1031" cy="1824"/>
            </a:xfrm>
            <a:prstGeom prst="rect">
              <a:avLst/>
            </a:prstGeom>
            <a:solidFill>
              <a:srgbClr val="BBFFFF"/>
            </a:solidFill>
            <a:ln w="9525">
              <a:noFill/>
            </a:ln>
          </p:spPr>
        </p:pic>
        <p:pic>
          <p:nvPicPr>
            <p:cNvPr id="34829" name="图片 34828" descr="交子"/>
            <p:cNvPicPr>
              <a:picLocks noChangeAspect="1"/>
            </p:cNvPicPr>
            <p:nvPr/>
          </p:nvPicPr>
          <p:blipFill>
            <a:blip r:embed="rId3">
              <a:lum contrast="40000"/>
            </a:blip>
            <a:stretch>
              <a:fillRect/>
            </a:stretch>
          </p:blipFill>
          <p:spPr>
            <a:xfrm>
              <a:off x="3600" y="860"/>
              <a:ext cx="1439" cy="2544"/>
            </a:xfrm>
            <a:prstGeom prst="rect">
              <a:avLst/>
            </a:prstGeom>
            <a:solidFill>
              <a:srgbClr val="BBFFFF"/>
            </a:solidFill>
            <a:ln w="9525">
              <a:noFill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9" grpId="0"/>
      <p:bldP spid="107540" grpId="0"/>
      <p:bldP spid="107541" grpId="0"/>
      <p:bldP spid="107543" grpId="0"/>
      <p:bldP spid="107544" grpId="0"/>
      <p:bldP spid="107545" grpId="0"/>
      <p:bldP spid="4" grpId="0"/>
      <p:bldP spid="5" grpId="0"/>
      <p:bldP spid="10" grpId="0"/>
      <p:bldP spid="7" grpId="0"/>
      <p:bldP spid="6" grpId="0"/>
      <p:bldP spid="107550" grpId="0"/>
      <p:bldP spid="1075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矩形 9217"/>
          <p:cNvSpPr/>
          <p:nvPr/>
        </p:nvSpPr>
        <p:spPr>
          <a:xfrm>
            <a:off x="556895" y="674370"/>
            <a:ext cx="8229600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spcBef>
                <a:spcPct val="20000"/>
              </a:spcBef>
            </a:pPr>
            <a:r>
              <a:rPr lang="en-US" altLang="zh-CN" sz="3600" b="1" dirty="0">
                <a:solidFill>
                  <a:schemeClr val="tx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3</a:t>
            </a:r>
            <a:r>
              <a:rPr lang="zh-CN" altLang="en-US" sz="3600" b="1" dirty="0">
                <a:solidFill>
                  <a:schemeClr val="tx1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、庆历新政</a:t>
            </a:r>
            <a:endParaRPr lang="zh-CN" altLang="en-US" sz="3600" b="1" dirty="0">
              <a:solidFill>
                <a:schemeClr val="tx1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9219" name="文本框 9218"/>
          <p:cNvSpPr txBox="1"/>
          <p:nvPr/>
        </p:nvSpPr>
        <p:spPr>
          <a:xfrm>
            <a:off x="1344930" y="1283653"/>
            <a:ext cx="1255713" cy="52622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经典综艺体简" pitchFamily="49" charset="-122"/>
              </a:rPr>
              <a:t>目的：</a:t>
            </a: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经典综艺体简" pitchFamily="49" charset="-122"/>
              </a:rPr>
              <a:t>时间：</a:t>
            </a: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经典综艺体简" pitchFamily="49" charset="-122"/>
              </a:rPr>
              <a:t>人物：</a:t>
            </a: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  <a:ea typeface="经典综艺体简" pitchFamily="49" charset="-122"/>
              </a:rPr>
              <a:t>中心：</a:t>
            </a:r>
            <a:endParaRPr lang="zh-CN" altLang="en-US" sz="2800" b="1" dirty="0">
              <a:solidFill>
                <a:schemeClr val="tx2"/>
              </a:solidFill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经典综艺体简" pitchFamily="49" charset="-122"/>
              </a:rPr>
              <a:t>措施：</a:t>
            </a: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  <a:ea typeface="经典综艺体简" pitchFamily="49" charset="-122"/>
              </a:rPr>
              <a:t>结果：</a:t>
            </a: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  <a:ea typeface="经典综艺体简" pitchFamily="49" charset="-122"/>
            </a:endParaRPr>
          </a:p>
        </p:txBody>
      </p:sp>
      <p:sp>
        <p:nvSpPr>
          <p:cNvPr id="9220" name="文本框 9219"/>
          <p:cNvSpPr txBox="1"/>
          <p:nvPr/>
        </p:nvSpPr>
        <p:spPr>
          <a:xfrm>
            <a:off x="2640330" y="1283653"/>
            <a:ext cx="178593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挽救统治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2716530" y="2098040"/>
            <a:ext cx="133350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Tx/>
            </a:pPr>
            <a:r>
              <a:rPr lang="en-US" altLang="zh-CN" sz="2800" dirty="0">
                <a:latin typeface="Arial" panose="020B0604020202020204" pitchFamily="34" charset="0"/>
              </a:rPr>
              <a:t>1043</a:t>
            </a:r>
            <a:r>
              <a:rPr lang="zh-CN" altLang="en-US" sz="2800" dirty="0">
                <a:latin typeface="Arial" panose="020B0604020202020204" pitchFamily="34" charset="0"/>
              </a:rPr>
              <a:t>年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2640330" y="2936240"/>
            <a:ext cx="42338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宋仁宗、范仲淹、富弼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2716530" y="3774440"/>
            <a:ext cx="19256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u="sng" dirty="0">
                <a:solidFill>
                  <a:srgbClr val="FF3300"/>
                </a:solidFill>
                <a:latin typeface="Arial" panose="020B0604020202020204" pitchFamily="34" charset="0"/>
              </a:rPr>
              <a:t>整顿吏治</a:t>
            </a:r>
            <a:endParaRPr lang="zh-CN" altLang="en-US" sz="2800" b="1" u="sng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2716530" y="4293870"/>
            <a:ext cx="6030913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改革文官升迁办法、严格恩荫制度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改革贡举制、慎选地方官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裁并州县、减轻徭役、厚农桑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9225" name="左大括号 9224"/>
          <p:cNvSpPr/>
          <p:nvPr/>
        </p:nvSpPr>
        <p:spPr>
          <a:xfrm>
            <a:off x="2564130" y="4536440"/>
            <a:ext cx="152400" cy="1066800"/>
          </a:xfrm>
          <a:prstGeom prst="leftBrace">
            <a:avLst>
              <a:gd name="adj1" fmla="val 58333"/>
              <a:gd name="adj2" fmla="val 50000"/>
            </a:avLst>
          </a:prstGeom>
          <a:noFill/>
          <a:ln w="476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6" name="文本框 9225"/>
          <p:cNvSpPr txBox="1"/>
          <p:nvPr/>
        </p:nvSpPr>
        <p:spPr>
          <a:xfrm>
            <a:off x="2564130" y="5755640"/>
            <a:ext cx="12144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夭折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9227" name="文本框 9226"/>
          <p:cNvSpPr txBox="1"/>
          <p:nvPr/>
        </p:nvSpPr>
        <p:spPr>
          <a:xfrm>
            <a:off x="2770505" y="6935153"/>
            <a:ext cx="184150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Tx/>
            </a:pP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9229" name="文本框 9228"/>
          <p:cNvSpPr txBox="1"/>
          <p:nvPr/>
        </p:nvSpPr>
        <p:spPr>
          <a:xfrm>
            <a:off x="4088130" y="6365240"/>
            <a:ext cx="2590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sz="2800" dirty="0">
              <a:latin typeface="Times New Roman" panose="02020603050405020304" pitchFamily="18" charset="0"/>
            </a:endParaRPr>
          </a:p>
        </p:txBody>
      </p:sp>
      <p:grpSp>
        <p:nvGrpSpPr>
          <p:cNvPr id="9230" name="组合 9229"/>
          <p:cNvGrpSpPr/>
          <p:nvPr/>
        </p:nvGrpSpPr>
        <p:grpSpPr>
          <a:xfrm>
            <a:off x="3418205" y="5755640"/>
            <a:ext cx="5045806" cy="952500"/>
            <a:chOff x="2016" y="3474"/>
            <a:chExt cx="3929" cy="600"/>
          </a:xfrm>
        </p:grpSpPr>
        <p:sp>
          <p:nvSpPr>
            <p:cNvPr id="9231" name="左箭头 9230"/>
            <p:cNvSpPr/>
            <p:nvPr/>
          </p:nvSpPr>
          <p:spPr>
            <a:xfrm>
              <a:off x="2016" y="3648"/>
              <a:ext cx="192" cy="48"/>
            </a:xfrm>
            <a:prstGeom prst="leftArrow">
              <a:avLst>
                <a:gd name="adj1" fmla="val 50000"/>
                <a:gd name="adj2" fmla="val 1000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32" name="文本框 9231"/>
            <p:cNvSpPr txBox="1"/>
            <p:nvPr/>
          </p:nvSpPr>
          <p:spPr>
            <a:xfrm>
              <a:off x="2297" y="3474"/>
              <a:ext cx="3648" cy="6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  <a:buClrTx/>
              </a:pPr>
              <a:r>
                <a:rPr lang="zh-CN" altLang="en-US" sz="2800" b="1" dirty="0">
                  <a:solidFill>
                    <a:srgbClr val="3333CC"/>
                  </a:solidFill>
                  <a:latin typeface="Arial" panose="020B0604020202020204" pitchFamily="34" charset="0"/>
                  <a:ea typeface="隶书" panose="02010509060101010101" pitchFamily="49" charset="-122"/>
                </a:rPr>
                <a:t>触犯大官僚大地主的利益，遭到强烈反对</a:t>
              </a:r>
              <a:endParaRPr lang="zh-CN" altLang="en-US" sz="2800" b="1" dirty="0">
                <a:solidFill>
                  <a:srgbClr val="3333CC"/>
                </a:solidFill>
                <a:latin typeface="Arial" panose="020B0604020202020204" pitchFamily="34" charset="0"/>
                <a:ea typeface="隶书" panose="02010509060101010101" pitchFamily="49" charset="-122"/>
              </a:endParaRPr>
            </a:p>
          </p:txBody>
        </p:sp>
      </p:grpSp>
      <p:sp>
        <p:nvSpPr>
          <p:cNvPr id="107553" name="文本框 107552"/>
          <p:cNvSpPr txBox="1"/>
          <p:nvPr/>
        </p:nvSpPr>
        <p:spPr>
          <a:xfrm>
            <a:off x="185420" y="2921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一、王安石变法的历史背景          </a:t>
            </a:r>
            <a:endParaRPr lang="zh-CN" altLang="en-US" sz="3600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0" grpId="0"/>
      <p:bldP spid="9221" grpId="0"/>
      <p:bldP spid="9222" grpId="0"/>
      <p:bldP spid="9223" grpId="0"/>
      <p:bldP spid="9224" grpId="0"/>
      <p:bldP spid="92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04" name="文本框 8203"/>
          <p:cNvSpPr txBox="1"/>
          <p:nvPr/>
        </p:nvSpPr>
        <p:spPr>
          <a:xfrm>
            <a:off x="3962400" y="4114800"/>
            <a:ext cx="2049463" cy="2227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富国之法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强兵之法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ClrTx/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ClrTx/>
            </a:pPr>
            <a:r>
              <a:rPr lang="zh-CN" altLang="en-US" sz="2800" b="1" dirty="0">
                <a:latin typeface="Arial" panose="020B0604020202020204" pitchFamily="34" charset="0"/>
              </a:rPr>
              <a:t>取士之法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8205" name="左大括号 8204"/>
          <p:cNvSpPr/>
          <p:nvPr/>
        </p:nvSpPr>
        <p:spPr>
          <a:xfrm>
            <a:off x="3581400" y="4267200"/>
            <a:ext cx="228600" cy="1981200"/>
          </a:xfrm>
          <a:prstGeom prst="leftBrace">
            <a:avLst>
              <a:gd name="adj1" fmla="val 72222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8210" name="文本框 8209"/>
          <p:cNvSpPr txBox="1"/>
          <p:nvPr/>
        </p:nvSpPr>
        <p:spPr>
          <a:xfrm>
            <a:off x="381000" y="2057400"/>
            <a:ext cx="24622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zh-CN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1</a:t>
            </a: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、目的：</a:t>
            </a:r>
            <a:endParaRPr lang="zh-CN" altLang="en-US" sz="3600" b="1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8211" name="文本框 8210"/>
          <p:cNvSpPr txBox="1"/>
          <p:nvPr/>
        </p:nvSpPr>
        <p:spPr>
          <a:xfrm>
            <a:off x="304800" y="3352800"/>
            <a:ext cx="34750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zh-CN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2</a:t>
            </a: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、核心内容：</a:t>
            </a:r>
            <a:endParaRPr lang="zh-CN" altLang="en-US" sz="36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8212" name="文本框 8211"/>
          <p:cNvSpPr txBox="1"/>
          <p:nvPr/>
        </p:nvSpPr>
        <p:spPr>
          <a:xfrm>
            <a:off x="2627313" y="2060575"/>
            <a:ext cx="35020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巩固封建统治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新宋体" panose="02010609030101010101" pitchFamily="49" charset="-122"/>
            </a:endParaRPr>
          </a:p>
        </p:txBody>
      </p:sp>
      <p:sp>
        <p:nvSpPr>
          <p:cNvPr id="8213" name="文本框 8212"/>
          <p:cNvSpPr txBox="1"/>
          <p:nvPr/>
        </p:nvSpPr>
        <p:spPr>
          <a:xfrm>
            <a:off x="3505200" y="3352800"/>
            <a:ext cx="25066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新宋体" panose="02010609030101010101" pitchFamily="49" charset="-122"/>
              </a:rPr>
              <a:t>富国强兵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新宋体" panose="02010609030101010101" pitchFamily="49" charset="-122"/>
            </a:endParaRPr>
          </a:p>
        </p:txBody>
      </p:sp>
      <p:sp>
        <p:nvSpPr>
          <p:cNvPr id="8214" name="文本框 8213"/>
          <p:cNvSpPr txBox="1"/>
          <p:nvPr/>
        </p:nvSpPr>
        <p:spPr>
          <a:xfrm>
            <a:off x="304800" y="4800600"/>
            <a:ext cx="34750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zh-CN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3</a:t>
            </a:r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、具体措施：</a:t>
            </a:r>
            <a:endParaRPr lang="zh-CN" altLang="en-US" sz="36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1000" y="763270"/>
            <a:ext cx="430339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36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二、王安石变法内容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212" grpId="0"/>
      <p:bldP spid="8213" grpId="0"/>
      <p:bldP spid="8210" grpId="0"/>
      <p:bldP spid="8211" grpId="0"/>
      <p:bldP spid="82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64237" name="表格 264236"/>
          <p:cNvGraphicFramePr/>
          <p:nvPr/>
        </p:nvGraphicFramePr>
        <p:xfrm>
          <a:off x="107950" y="260350"/>
          <a:ext cx="8280400" cy="5962015"/>
        </p:xfrm>
        <a:graphic>
          <a:graphicData uri="http://schemas.openxmlformats.org/drawingml/2006/table">
            <a:tbl>
              <a:tblPr/>
              <a:tblGrid>
                <a:gridCol w="1079500"/>
                <a:gridCol w="3455988"/>
                <a:gridCol w="3744912"/>
              </a:tblGrid>
              <a:tr h="6318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000" b="1" dirty="0">
                          <a:ea typeface="黑体" panose="02010609060101010101" pitchFamily="2" charset="-122"/>
                        </a:rPr>
                        <a:t>措施</a:t>
                      </a:r>
                      <a:endParaRPr lang="zh-CN" altLang="en-US" sz="30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000" b="1" dirty="0">
                          <a:ea typeface="黑体" panose="02010609060101010101" pitchFamily="2" charset="-122"/>
                        </a:rPr>
                        <a:t>内　容</a:t>
                      </a:r>
                      <a:endParaRPr lang="zh-CN" altLang="en-US" sz="30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3000" b="1" dirty="0">
                          <a:ea typeface="黑体" panose="02010609060101010101" pitchFamily="2" charset="-122"/>
                        </a:rPr>
                        <a:t>作用</a:t>
                      </a:r>
                      <a:endParaRPr lang="zh-CN" altLang="en-US" sz="30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53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0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85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0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60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0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69925" lvl="1" indent="-3251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buChar char="q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22350" lvl="2" indent="-35052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Char char="n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39850" lvl="3" indent="-31559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buChar char="q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681480" lvl="4" indent="-3397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buChar char="§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b="1" dirty="0">
                        <a:ea typeface="黑体" panose="0201060906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4222" name="文本框 264221"/>
          <p:cNvSpPr txBox="1"/>
          <p:nvPr/>
        </p:nvSpPr>
        <p:spPr>
          <a:xfrm>
            <a:off x="1619250" y="981075"/>
            <a:ext cx="2735263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青苗法、农田水利法、免役法、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9060101010101" pitchFamily="2" charset="-122"/>
                <a:sym typeface="+mn-ea"/>
              </a:rPr>
              <a:t>市易法、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方田均税法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ea typeface="黑体" panose="02010609060101010101" pitchFamily="2" charset="-122"/>
                <a:sym typeface="+mn-ea"/>
              </a:rPr>
              <a:t>、均输法</a:t>
            </a:r>
            <a:r>
              <a:rPr lang="zh-CN" altLang="en-US" sz="2400" b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。</a:t>
            </a:r>
            <a:endParaRPr lang="zh-CN" altLang="en-US" sz="2400" b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4223" name="文本框 264222"/>
          <p:cNvSpPr txBox="1"/>
          <p:nvPr/>
        </p:nvSpPr>
        <p:spPr>
          <a:xfrm>
            <a:off x="4825365" y="981075"/>
            <a:ext cx="29527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p56</a:t>
            </a:r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页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4225" name="文本框 264224"/>
          <p:cNvSpPr txBox="1"/>
          <p:nvPr/>
        </p:nvSpPr>
        <p:spPr>
          <a:xfrm>
            <a:off x="1763713" y="2997200"/>
            <a:ext cx="2376487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保甲法、保马法、将兵法、设军器监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4226" name="文本框 264225"/>
          <p:cNvSpPr txBox="1"/>
          <p:nvPr/>
        </p:nvSpPr>
        <p:spPr>
          <a:xfrm>
            <a:off x="4727575" y="2792730"/>
            <a:ext cx="31483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solidFill>
                  <a:srgbClr val="000000"/>
                </a:solidFill>
                <a:ea typeface="黑体" panose="02010609060101010101" pitchFamily="2" charset="-122"/>
                <a:sym typeface="+mn-ea"/>
              </a:rPr>
              <a:t>p57页</a:t>
            </a:r>
            <a:endParaRPr lang="en-US" altLang="zh-CN" sz="2400" b="1" dirty="0">
              <a:solidFill>
                <a:srgbClr val="000000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264228" name="文本框 264227"/>
          <p:cNvSpPr txBox="1"/>
          <p:nvPr/>
        </p:nvSpPr>
        <p:spPr>
          <a:xfrm>
            <a:off x="1692275" y="4797425"/>
            <a:ext cx="2881313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改革科举制度、整顿太学、编撰教材、唯才用人。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4229" name="文本框 264228"/>
          <p:cNvSpPr txBox="1"/>
          <p:nvPr/>
        </p:nvSpPr>
        <p:spPr>
          <a:xfrm>
            <a:off x="4825365" y="4797425"/>
            <a:ext cx="28797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 algn="l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solidFill>
                  <a:srgbClr val="000000"/>
                </a:solidFill>
                <a:ea typeface="黑体" panose="02010609060101010101" pitchFamily="2" charset="-122"/>
                <a:sym typeface="+mn-ea"/>
              </a:rPr>
              <a:t>p53页</a:t>
            </a:r>
            <a:endParaRPr lang="en-US" altLang="zh-CN" sz="2400" b="1" dirty="0">
              <a:solidFill>
                <a:srgbClr val="000000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264230" name="矩形 264229"/>
          <p:cNvSpPr/>
          <p:nvPr/>
        </p:nvSpPr>
        <p:spPr>
          <a:xfrm>
            <a:off x="323850" y="1308100"/>
            <a:ext cx="671513" cy="8921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pPr algn="ctr">
              <a:buClrTx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富国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4231" name="矩形 264230"/>
          <p:cNvSpPr/>
          <p:nvPr/>
        </p:nvSpPr>
        <p:spPr>
          <a:xfrm>
            <a:off x="323850" y="3252788"/>
            <a:ext cx="671513" cy="8921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pPr algn="ctr">
              <a:buClrTx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强兵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64232" name="矩形 264231"/>
          <p:cNvSpPr/>
          <p:nvPr/>
        </p:nvSpPr>
        <p:spPr>
          <a:xfrm>
            <a:off x="320358" y="5013325"/>
            <a:ext cx="675005" cy="908050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pPr>
              <a:buClrTx/>
            </a:pP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取士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40935" y="1561465"/>
            <a:ext cx="29432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一定程度上改善了北宋积贫局面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25365" y="3427730"/>
            <a:ext cx="32124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增强了北宋国力，积弱局面有所改观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95730" y="3212465"/>
            <a:ext cx="6382385" cy="1383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王安石变法促进了北宋社会经济的发展和政治军事实力的壮大，在中国历史发展进程中发挥了重要的作用。</a:t>
            </a:r>
            <a:endParaRPr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6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6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22" grpId="0"/>
      <p:bldP spid="264223" grpId="0"/>
      <p:bldP spid="264225" grpId="0"/>
      <p:bldP spid="264226" grpId="0"/>
      <p:bldP spid="264228" grpId="0"/>
      <p:bldP spid="264229" grpId="0"/>
      <p:bldP spid="4" grpId="0" bldLvl="0" animBg="1"/>
    </p:bldLst>
  </p:timing>
</p:sld>
</file>

<file path=ppt/tags/tag1.xml><?xml version="1.0" encoding="utf-8"?>
<p:tagLst xmlns:p="http://schemas.openxmlformats.org/presentationml/2006/main">
  <p:tag name="KSO_WM_SLIDE_MODEL_TYPE" val="timeline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47329"/>
      </a:accent6>
      <a:hlink>
        <a:srgbClr val="996600"/>
      </a:hlink>
      <a:folHlink>
        <a:srgbClr val="AFBF39"/>
      </a:folHlink>
    </a:clrScheme>
    <a:fontScheme name="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>
          <a:noFill/>
        </a:ln>
      </a:spPr>
      <a:bodyPr wrap="square" anchor="t">
        <a:spAutoFit/>
      </a:bodyPr>
      <a:lstStyle>
        <a:defPPr lvl="0" algn="l">
          <a:defRPr lang="en-US" altLang="zh-CN" sz="2400" b="1" dirty="0">
            <a:solidFill>
              <a:srgbClr val="FF0000"/>
            </a:solidFill>
            <a:latin typeface="黑体" panose="02010609060101010101" pitchFamily="2" charset="-122"/>
            <a:ea typeface="黑体" panose="02010609060101010101" pitchFamily="2" charset="-122"/>
            <a:sym typeface="+mn-ea"/>
          </a:defRPr>
        </a:defPPr>
      </a:lstStyle>
    </a:spDef>
  </a:objectDefaults>
  <a:extraClrSchemeLst>
    <a:extraClrScheme>
      <a:clrScheme name="">
        <a:dk1>
          <a:srgbClr val="FFFFFF"/>
        </a:dk1>
        <a:lt1>
          <a:srgbClr val="820000"/>
        </a:lt1>
        <a:dk2>
          <a:srgbClr val="FFFFFF"/>
        </a:dk2>
        <a:lt2>
          <a:srgbClr val="333333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B72D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CCFF"/>
        </a:dk1>
        <a:lt1>
          <a:srgbClr val="0B0506"/>
        </a:lt1>
        <a:dk2>
          <a:srgbClr val="FFFFFF"/>
        </a:dk2>
        <a:lt2>
          <a:srgbClr val="333333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FAFDC"/>
        </a:accent4>
        <a:accent5>
          <a:srgbClr val="ADB9E2"/>
        </a:accent5>
        <a:accent6>
          <a:srgbClr val="2D2DB7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221013"/>
        </a:lt1>
        <a:dk2>
          <a:srgbClr val="FFFFFF"/>
        </a:dk2>
        <a:lt2>
          <a:srgbClr val="333333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CDCDC"/>
        </a:accent4>
        <a:accent5>
          <a:srgbClr val="E2ADAA"/>
        </a:accent5>
        <a:accent6>
          <a:srgbClr val="B78900"/>
        </a:accent6>
        <a:hlink>
          <a:srgbClr val="80808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FF"/>
        </a:dk2>
        <a:lt2>
          <a:srgbClr val="11054B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CDCDC"/>
        </a:accent4>
        <a:accent5>
          <a:srgbClr val="FFB9AA"/>
        </a:accent5>
        <a:accent6>
          <a:srgbClr val="E52D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8F8F8"/>
        </a:dk1>
        <a:lt1>
          <a:srgbClr val="002600"/>
        </a:lt1>
        <a:dk2>
          <a:srgbClr val="FAFACC"/>
        </a:dk2>
        <a:lt2>
          <a:srgbClr val="9B8D65"/>
        </a:lt2>
        <a:accent1>
          <a:srgbClr val="CC9933"/>
        </a:accent1>
        <a:accent2>
          <a:srgbClr val="8F9967"/>
        </a:accent2>
        <a:accent3>
          <a:srgbClr val="AAABAA"/>
        </a:accent3>
        <a:accent4>
          <a:srgbClr val="D6D6D6"/>
        </a:accent4>
        <a:accent5>
          <a:srgbClr val="E2CAAD"/>
        </a:accent5>
        <a:accent6>
          <a:srgbClr val="80895C"/>
        </a:accent6>
        <a:hlink>
          <a:srgbClr val="33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99"/>
        </a:lt1>
        <a:dk2>
          <a:srgbClr val="FFFFFF"/>
        </a:dk2>
        <a:lt2>
          <a:srgbClr val="333333"/>
        </a:lt2>
        <a:accent1>
          <a:srgbClr val="CC9900"/>
        </a:accent1>
        <a:accent2>
          <a:srgbClr val="FF9900"/>
        </a:accent2>
        <a:accent3>
          <a:srgbClr val="AAB9CA"/>
        </a:accent3>
        <a:accent4>
          <a:srgbClr val="DCDCDC"/>
        </a:accent4>
        <a:accent5>
          <a:srgbClr val="E2CAAA"/>
        </a:accent5>
        <a:accent6>
          <a:srgbClr val="E58900"/>
        </a:accent6>
        <a:hlink>
          <a:srgbClr val="FFCC00"/>
        </a:hlink>
        <a:folHlink>
          <a:srgbClr val="706F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47329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1C1C1"/>
        </a:accent5>
        <a:accent6>
          <a:srgbClr val="8989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36145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2125</Words>
  <Application>WPS 演示</Application>
  <PresentationFormat>在屏幕上显示</PresentationFormat>
  <Paragraphs>247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37" baseType="lpstr">
      <vt:lpstr>Arial</vt:lpstr>
      <vt:lpstr>宋体</vt:lpstr>
      <vt:lpstr>Wingdings</vt:lpstr>
      <vt:lpstr>黑体</vt:lpstr>
      <vt:lpstr>Garamond</vt:lpstr>
      <vt:lpstr>Times New Roman</vt:lpstr>
      <vt:lpstr>楷体_GB2312</vt:lpstr>
      <vt:lpstr>新宋体</vt:lpstr>
      <vt:lpstr>华文新魏</vt:lpstr>
      <vt:lpstr>隶书</vt:lpstr>
      <vt:lpstr>华文中宋</vt:lpstr>
      <vt:lpstr>华文隶书</vt:lpstr>
      <vt:lpstr>经典综艺体简</vt:lpstr>
      <vt:lpstr>Wingdings 2</vt:lpstr>
      <vt:lpstr>微软简行楷</vt:lpstr>
      <vt:lpstr>Cambria</vt:lpstr>
      <vt:lpstr>华文楷体</vt:lpstr>
      <vt:lpstr>微软雅黑</vt:lpstr>
      <vt:lpstr>Arial Unicode MS</vt:lpstr>
      <vt:lpstr>默认设计模板</vt:lpstr>
      <vt:lpstr>Edge</vt:lpstr>
      <vt:lpstr>PowerPoint 演示文稿</vt:lpstr>
      <vt:lpstr>PowerPoint 演示文稿</vt:lpstr>
      <vt:lpstr>一、王安石变法的历史背景  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梧桐</cp:lastModifiedBy>
  <cp:revision>55</cp:revision>
  <dcterms:created xsi:type="dcterms:W3CDTF">2006-03-13T13:16:00Z</dcterms:created>
  <dcterms:modified xsi:type="dcterms:W3CDTF">2018-12-09T06:59:47Z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